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406" r:id="rId3"/>
    <p:sldId id="257" r:id="rId4"/>
    <p:sldId id="258" r:id="rId5"/>
    <p:sldId id="259" r:id="rId6"/>
    <p:sldId id="260" r:id="rId7"/>
    <p:sldId id="262" r:id="rId8"/>
    <p:sldId id="263" r:id="rId9"/>
    <p:sldId id="264" r:id="rId10"/>
    <p:sldId id="265" r:id="rId11"/>
    <p:sldId id="280" r:id="rId12"/>
    <p:sldId id="281" r:id="rId13"/>
    <p:sldId id="287" r:id="rId14"/>
    <p:sldId id="292" r:id="rId15"/>
    <p:sldId id="293" r:id="rId16"/>
    <p:sldId id="297" r:id="rId17"/>
    <p:sldId id="408" r:id="rId18"/>
    <p:sldId id="407" r:id="rId19"/>
    <p:sldId id="411" r:id="rId20"/>
    <p:sldId id="409" r:id="rId21"/>
    <p:sldId id="412" r:id="rId22"/>
    <p:sldId id="414" r:id="rId23"/>
    <p:sldId id="415" r:id="rId24"/>
    <p:sldId id="416" r:id="rId25"/>
    <p:sldId id="418" r:id="rId26"/>
    <p:sldId id="419" r:id="rId27"/>
    <p:sldId id="421" r:id="rId28"/>
    <p:sldId id="426" r:id="rId29"/>
    <p:sldId id="424" r:id="rId30"/>
    <p:sldId id="427" r:id="rId31"/>
    <p:sldId id="306" r:id="rId32"/>
    <p:sldId id="431" r:id="rId33"/>
    <p:sldId id="432" r:id="rId34"/>
    <p:sldId id="433" r:id="rId35"/>
    <p:sldId id="436" r:id="rId36"/>
    <p:sldId id="438" r:id="rId37"/>
    <p:sldId id="439" r:id="rId38"/>
    <p:sldId id="440" r:id="rId39"/>
    <p:sldId id="481" r:id="rId40"/>
    <p:sldId id="442" r:id="rId41"/>
    <p:sldId id="443" r:id="rId42"/>
    <p:sldId id="444" r:id="rId43"/>
    <p:sldId id="482" r:id="rId44"/>
    <p:sldId id="446" r:id="rId45"/>
    <p:sldId id="447" r:id="rId46"/>
    <p:sldId id="448" r:id="rId47"/>
    <p:sldId id="450" r:id="rId48"/>
    <p:sldId id="451" r:id="rId49"/>
    <p:sldId id="318" r:id="rId50"/>
    <p:sldId id="483" r:id="rId51"/>
    <p:sldId id="328" r:id="rId52"/>
    <p:sldId id="333" r:id="rId53"/>
    <p:sldId id="484" r:id="rId54"/>
    <p:sldId id="340" r:id="rId55"/>
    <p:sldId id="341" r:id="rId56"/>
    <p:sldId id="343" r:id="rId57"/>
    <p:sldId id="344" r:id="rId58"/>
    <p:sldId id="485" r:id="rId59"/>
    <p:sldId id="351" r:id="rId60"/>
    <p:sldId id="352" r:id="rId61"/>
    <p:sldId id="353" r:id="rId62"/>
    <p:sldId id="478" r:id="rId63"/>
    <p:sldId id="453" r:id="rId64"/>
    <p:sldId id="454" r:id="rId65"/>
    <p:sldId id="456" r:id="rId66"/>
    <p:sldId id="404" r:id="rId67"/>
    <p:sldId id="379" r:id="rId68"/>
    <p:sldId id="480" r:id="rId69"/>
    <p:sldId id="380" r:id="rId70"/>
    <p:sldId id="381" r:id="rId71"/>
    <p:sldId id="383" r:id="rId72"/>
    <p:sldId id="398" r:id="rId73"/>
    <p:sldId id="459" r:id="rId74"/>
    <p:sldId id="460" r:id="rId75"/>
    <p:sldId id="385" r:id="rId76"/>
    <p:sldId id="386" r:id="rId77"/>
    <p:sldId id="462" r:id="rId78"/>
    <p:sldId id="464" r:id="rId79"/>
    <p:sldId id="391" r:id="rId80"/>
    <p:sldId id="479" r:id="rId81"/>
    <p:sldId id="469" r:id="rId82"/>
    <p:sldId id="470" r:id="rId83"/>
    <p:sldId id="396" r:id="rId84"/>
    <p:sldId id="486" r:id="rId85"/>
    <p:sldId id="471" r:id="rId86"/>
    <p:sldId id="472" r:id="rId87"/>
    <p:sldId id="473" r:id="rId88"/>
    <p:sldId id="474" r:id="rId89"/>
    <p:sldId id="475" r:id="rId90"/>
    <p:sldId id="476" r:id="rId91"/>
    <p:sldId id="477" r:id="rId92"/>
    <p:sldId id="467" r:id="rId93"/>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CC"/>
    <a:srgbClr val="3333FF"/>
    <a:srgbClr val="1CD4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7" autoAdjust="0"/>
    <p:restoredTop sz="94697" autoAdjust="0"/>
  </p:normalViewPr>
  <p:slideViewPr>
    <p:cSldViewPr>
      <p:cViewPr>
        <p:scale>
          <a:sx n="64" d="100"/>
          <a:sy n="64" d="100"/>
        </p:scale>
        <p:origin x="-1290" y="-66"/>
      </p:cViewPr>
      <p:guideLst>
        <p:guide orient="horz" pos="3016"/>
        <p:guide pos="232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A6D1D7-5D82-4E69-8DD4-B73C8DA238D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x-none"/>
        </a:p>
      </dgm:t>
    </dgm:pt>
    <dgm:pt modelId="{9368F5FC-EA84-4DF1-9500-4CC9A6C7FA18}">
      <dgm:prSet phldrT="[Text]"/>
      <dgm:spPr/>
      <dgm:t>
        <a:bodyPr/>
        <a:lstStyle/>
        <a:p>
          <a:pPr rtl="1"/>
          <a:r>
            <a:rPr lang="en-US" dirty="0" smtClean="0"/>
            <a:t>Causes</a:t>
          </a:r>
          <a:endParaRPr lang="x-none" dirty="0"/>
        </a:p>
      </dgm:t>
    </dgm:pt>
    <dgm:pt modelId="{A1C8E07C-5F35-4D05-8090-9B9271564B76}" type="parTrans" cxnId="{B9A4BA98-479C-4182-A7E4-04E224D1A7E9}">
      <dgm:prSet/>
      <dgm:spPr/>
      <dgm:t>
        <a:bodyPr/>
        <a:lstStyle/>
        <a:p>
          <a:pPr rtl="1"/>
          <a:endParaRPr lang="x-none"/>
        </a:p>
      </dgm:t>
    </dgm:pt>
    <dgm:pt modelId="{60DD1539-3719-4E9B-9172-1C4CC59F39FB}" type="sibTrans" cxnId="{B9A4BA98-479C-4182-A7E4-04E224D1A7E9}">
      <dgm:prSet/>
      <dgm:spPr/>
      <dgm:t>
        <a:bodyPr/>
        <a:lstStyle/>
        <a:p>
          <a:pPr rtl="1"/>
          <a:endParaRPr lang="x-none"/>
        </a:p>
      </dgm:t>
    </dgm:pt>
    <dgm:pt modelId="{D26E6EE2-51D4-4568-B311-968B990CA80C}">
      <dgm:prSet phldrT="[Text]" custT="1"/>
      <dgm:spPr/>
      <dgm:t>
        <a:bodyPr/>
        <a:lstStyle/>
        <a:p>
          <a:pPr rtl="1"/>
          <a:r>
            <a:rPr lang="en-US" sz="2000" b="0" i="1" dirty="0" smtClean="0"/>
            <a:t>Platelet disease</a:t>
          </a:r>
        </a:p>
        <a:p>
          <a:pPr rtl="1"/>
          <a:endParaRPr lang="x-none" sz="1800" b="0" i="1" dirty="0"/>
        </a:p>
      </dgm:t>
    </dgm:pt>
    <dgm:pt modelId="{2C1F6CD7-790E-4363-B7E3-31DD4C798B4C}" type="parTrans" cxnId="{9413678F-59D3-4968-A8F2-ED42F07EA652}">
      <dgm:prSet/>
      <dgm:spPr/>
      <dgm:t>
        <a:bodyPr/>
        <a:lstStyle/>
        <a:p>
          <a:pPr rtl="1"/>
          <a:endParaRPr lang="x-none"/>
        </a:p>
      </dgm:t>
    </dgm:pt>
    <dgm:pt modelId="{32A96FF7-EBD6-4303-9587-40774A2F7122}" type="sibTrans" cxnId="{9413678F-59D3-4968-A8F2-ED42F07EA652}">
      <dgm:prSet/>
      <dgm:spPr/>
      <dgm:t>
        <a:bodyPr/>
        <a:lstStyle/>
        <a:p>
          <a:pPr rtl="1"/>
          <a:endParaRPr lang="x-none"/>
        </a:p>
      </dgm:t>
    </dgm:pt>
    <dgm:pt modelId="{35A82CAC-3847-4644-BF8E-A8A60510922A}">
      <dgm:prSet phldrT="[Text]" custT="1"/>
      <dgm:spPr/>
      <dgm:t>
        <a:bodyPr/>
        <a:lstStyle/>
        <a:p>
          <a:pPr rtl="1"/>
          <a:r>
            <a:rPr lang="en-US" sz="2000" i="1" dirty="0" smtClean="0"/>
            <a:t>Coagulation defect</a:t>
          </a:r>
          <a:endParaRPr lang="x-none" sz="2000" i="1" dirty="0"/>
        </a:p>
      </dgm:t>
    </dgm:pt>
    <dgm:pt modelId="{67ECBD78-2E64-4BA0-B077-6590E7F73C40}" type="parTrans" cxnId="{0C766DDE-D46B-4E5D-A81B-D636D0D5331D}">
      <dgm:prSet/>
      <dgm:spPr/>
      <dgm:t>
        <a:bodyPr/>
        <a:lstStyle/>
        <a:p>
          <a:pPr rtl="1"/>
          <a:endParaRPr lang="x-none"/>
        </a:p>
      </dgm:t>
    </dgm:pt>
    <dgm:pt modelId="{BD31B92F-E437-40E8-B92A-C8E5C5FB5E88}" type="sibTrans" cxnId="{0C766DDE-D46B-4E5D-A81B-D636D0D5331D}">
      <dgm:prSet/>
      <dgm:spPr/>
      <dgm:t>
        <a:bodyPr/>
        <a:lstStyle/>
        <a:p>
          <a:pPr rtl="1"/>
          <a:endParaRPr lang="x-none"/>
        </a:p>
      </dgm:t>
    </dgm:pt>
    <dgm:pt modelId="{03E3124A-C0C6-42DB-92C9-EEA1CA914FBA}">
      <dgm:prSet phldrT="[Text]" custT="1"/>
      <dgm:spPr/>
      <dgm:t>
        <a:bodyPr/>
        <a:lstStyle/>
        <a:p>
          <a:pPr rtl="1"/>
          <a:r>
            <a:rPr lang="en-US" sz="2000" i="1" dirty="0" smtClean="0"/>
            <a:t>Blood vessel wall pathology</a:t>
          </a:r>
          <a:endParaRPr lang="x-none" sz="2000" i="1" dirty="0"/>
        </a:p>
      </dgm:t>
    </dgm:pt>
    <dgm:pt modelId="{65130207-9A41-4D19-88AE-A8A2C3E1259B}" type="parTrans" cxnId="{A22A9307-0CE2-4316-9343-8602EDA7CD0F}">
      <dgm:prSet/>
      <dgm:spPr/>
      <dgm:t>
        <a:bodyPr/>
        <a:lstStyle/>
        <a:p>
          <a:pPr rtl="1"/>
          <a:endParaRPr lang="x-none"/>
        </a:p>
      </dgm:t>
    </dgm:pt>
    <dgm:pt modelId="{703B8107-5676-42EA-AA46-F06E1CDFA02E}" type="sibTrans" cxnId="{A22A9307-0CE2-4316-9343-8602EDA7CD0F}">
      <dgm:prSet/>
      <dgm:spPr/>
      <dgm:t>
        <a:bodyPr/>
        <a:lstStyle/>
        <a:p>
          <a:pPr rtl="1"/>
          <a:endParaRPr lang="x-none"/>
        </a:p>
      </dgm:t>
    </dgm:pt>
    <dgm:pt modelId="{ED4B51CA-B9FC-4730-B2E4-61808FA14ED7}" type="pres">
      <dgm:prSet presAssocID="{E4A6D1D7-5D82-4E69-8DD4-B73C8DA238DB}" presName="hierChild1" presStyleCnt="0">
        <dgm:presLayoutVars>
          <dgm:orgChart val="1"/>
          <dgm:chPref val="1"/>
          <dgm:dir/>
          <dgm:animOne val="branch"/>
          <dgm:animLvl val="lvl"/>
          <dgm:resizeHandles/>
        </dgm:presLayoutVars>
      </dgm:prSet>
      <dgm:spPr/>
      <dgm:t>
        <a:bodyPr/>
        <a:lstStyle/>
        <a:p>
          <a:pPr rtl="1"/>
          <a:endParaRPr lang="x-none"/>
        </a:p>
      </dgm:t>
    </dgm:pt>
    <dgm:pt modelId="{8341CC54-D2EF-4501-8E21-1AC09F469D9F}" type="pres">
      <dgm:prSet presAssocID="{9368F5FC-EA84-4DF1-9500-4CC9A6C7FA18}" presName="hierRoot1" presStyleCnt="0">
        <dgm:presLayoutVars>
          <dgm:hierBranch val="init"/>
        </dgm:presLayoutVars>
      </dgm:prSet>
      <dgm:spPr/>
    </dgm:pt>
    <dgm:pt modelId="{8E36F6B9-A064-45A7-B120-47D31287F73C}" type="pres">
      <dgm:prSet presAssocID="{9368F5FC-EA84-4DF1-9500-4CC9A6C7FA18}" presName="rootComposite1" presStyleCnt="0"/>
      <dgm:spPr/>
    </dgm:pt>
    <dgm:pt modelId="{F2DBAC10-6C08-4A90-9FB8-B494E0A1D207}" type="pres">
      <dgm:prSet presAssocID="{9368F5FC-EA84-4DF1-9500-4CC9A6C7FA18}" presName="rootText1" presStyleLbl="node0" presStyleIdx="0" presStyleCnt="1" custScaleY="49453" custLinFactNeighborX="-3871" custLinFactNeighborY="-96573">
        <dgm:presLayoutVars>
          <dgm:chPref val="3"/>
        </dgm:presLayoutVars>
      </dgm:prSet>
      <dgm:spPr/>
      <dgm:t>
        <a:bodyPr/>
        <a:lstStyle/>
        <a:p>
          <a:pPr rtl="1"/>
          <a:endParaRPr lang="x-none"/>
        </a:p>
      </dgm:t>
    </dgm:pt>
    <dgm:pt modelId="{432A79E9-07E4-49DF-A3C2-8FDD562E9BDB}" type="pres">
      <dgm:prSet presAssocID="{9368F5FC-EA84-4DF1-9500-4CC9A6C7FA18}" presName="rootConnector1" presStyleLbl="node1" presStyleIdx="0" presStyleCnt="0"/>
      <dgm:spPr/>
      <dgm:t>
        <a:bodyPr/>
        <a:lstStyle/>
        <a:p>
          <a:pPr rtl="1"/>
          <a:endParaRPr lang="x-none"/>
        </a:p>
      </dgm:t>
    </dgm:pt>
    <dgm:pt modelId="{182CCD5B-AE82-4047-AE88-CC0B5B5A4F03}" type="pres">
      <dgm:prSet presAssocID="{9368F5FC-EA84-4DF1-9500-4CC9A6C7FA18}" presName="hierChild2" presStyleCnt="0"/>
      <dgm:spPr/>
    </dgm:pt>
    <dgm:pt modelId="{31BA8586-6F45-488E-A61B-C0348A60FD56}" type="pres">
      <dgm:prSet presAssocID="{2C1F6CD7-790E-4363-B7E3-31DD4C798B4C}" presName="Name37" presStyleLbl="parChTrans1D2" presStyleIdx="0" presStyleCnt="3"/>
      <dgm:spPr/>
      <dgm:t>
        <a:bodyPr/>
        <a:lstStyle/>
        <a:p>
          <a:pPr rtl="1"/>
          <a:endParaRPr lang="x-none"/>
        </a:p>
      </dgm:t>
    </dgm:pt>
    <dgm:pt modelId="{3B13F7B7-01ED-4043-A30A-1369DDB474BF}" type="pres">
      <dgm:prSet presAssocID="{D26E6EE2-51D4-4568-B311-968B990CA80C}" presName="hierRoot2" presStyleCnt="0">
        <dgm:presLayoutVars>
          <dgm:hierBranch val="init"/>
        </dgm:presLayoutVars>
      </dgm:prSet>
      <dgm:spPr/>
    </dgm:pt>
    <dgm:pt modelId="{634B4B38-3AB4-46F4-87A7-7E7C2DFD3A22}" type="pres">
      <dgm:prSet presAssocID="{D26E6EE2-51D4-4568-B311-968B990CA80C}" presName="rootComposite" presStyleCnt="0"/>
      <dgm:spPr/>
    </dgm:pt>
    <dgm:pt modelId="{685FF9E7-C946-4FB2-9623-BC80655C76D6}" type="pres">
      <dgm:prSet presAssocID="{D26E6EE2-51D4-4568-B311-968B990CA80C}" presName="rootText" presStyleLbl="node2" presStyleIdx="0" presStyleCnt="3">
        <dgm:presLayoutVars>
          <dgm:chPref val="3"/>
        </dgm:presLayoutVars>
      </dgm:prSet>
      <dgm:spPr/>
      <dgm:t>
        <a:bodyPr/>
        <a:lstStyle/>
        <a:p>
          <a:pPr rtl="1"/>
          <a:endParaRPr lang="x-none"/>
        </a:p>
      </dgm:t>
    </dgm:pt>
    <dgm:pt modelId="{5A184E1D-DB18-4E0E-B7F0-1C9E287F6B68}" type="pres">
      <dgm:prSet presAssocID="{D26E6EE2-51D4-4568-B311-968B990CA80C}" presName="rootConnector" presStyleLbl="node2" presStyleIdx="0" presStyleCnt="3"/>
      <dgm:spPr/>
      <dgm:t>
        <a:bodyPr/>
        <a:lstStyle/>
        <a:p>
          <a:pPr rtl="1"/>
          <a:endParaRPr lang="x-none"/>
        </a:p>
      </dgm:t>
    </dgm:pt>
    <dgm:pt modelId="{8F1F21B4-45C6-40EC-8CB6-52858685CC3C}" type="pres">
      <dgm:prSet presAssocID="{D26E6EE2-51D4-4568-B311-968B990CA80C}" presName="hierChild4" presStyleCnt="0"/>
      <dgm:spPr/>
    </dgm:pt>
    <dgm:pt modelId="{8105CFE7-21DE-4855-8BAC-6852AC4F1D72}" type="pres">
      <dgm:prSet presAssocID="{D26E6EE2-51D4-4568-B311-968B990CA80C}" presName="hierChild5" presStyleCnt="0"/>
      <dgm:spPr/>
    </dgm:pt>
    <dgm:pt modelId="{E7993A0A-7547-4195-8A67-078870AC2FD8}" type="pres">
      <dgm:prSet presAssocID="{67ECBD78-2E64-4BA0-B077-6590E7F73C40}" presName="Name37" presStyleLbl="parChTrans1D2" presStyleIdx="1" presStyleCnt="3"/>
      <dgm:spPr/>
      <dgm:t>
        <a:bodyPr/>
        <a:lstStyle/>
        <a:p>
          <a:pPr rtl="1"/>
          <a:endParaRPr lang="x-none"/>
        </a:p>
      </dgm:t>
    </dgm:pt>
    <dgm:pt modelId="{AECD3150-C723-4A32-BCB3-7B7DEE1B2A3D}" type="pres">
      <dgm:prSet presAssocID="{35A82CAC-3847-4644-BF8E-A8A60510922A}" presName="hierRoot2" presStyleCnt="0">
        <dgm:presLayoutVars>
          <dgm:hierBranch val="init"/>
        </dgm:presLayoutVars>
      </dgm:prSet>
      <dgm:spPr/>
    </dgm:pt>
    <dgm:pt modelId="{27A65D46-0454-414A-84B8-33D97511DDCE}" type="pres">
      <dgm:prSet presAssocID="{35A82CAC-3847-4644-BF8E-A8A60510922A}" presName="rootComposite" presStyleCnt="0"/>
      <dgm:spPr/>
    </dgm:pt>
    <dgm:pt modelId="{B6E5B230-041F-4007-90EA-FA287F10B34A}" type="pres">
      <dgm:prSet presAssocID="{35A82CAC-3847-4644-BF8E-A8A60510922A}" presName="rootText" presStyleLbl="node2" presStyleIdx="1" presStyleCnt="3" custScaleY="100000">
        <dgm:presLayoutVars>
          <dgm:chPref val="3"/>
        </dgm:presLayoutVars>
      </dgm:prSet>
      <dgm:spPr/>
      <dgm:t>
        <a:bodyPr/>
        <a:lstStyle/>
        <a:p>
          <a:pPr rtl="1"/>
          <a:endParaRPr lang="x-none"/>
        </a:p>
      </dgm:t>
    </dgm:pt>
    <dgm:pt modelId="{5FF577F8-75A4-483A-A51A-5F825DF5AD1C}" type="pres">
      <dgm:prSet presAssocID="{35A82CAC-3847-4644-BF8E-A8A60510922A}" presName="rootConnector" presStyleLbl="node2" presStyleIdx="1" presStyleCnt="3"/>
      <dgm:spPr/>
      <dgm:t>
        <a:bodyPr/>
        <a:lstStyle/>
        <a:p>
          <a:pPr rtl="1"/>
          <a:endParaRPr lang="x-none"/>
        </a:p>
      </dgm:t>
    </dgm:pt>
    <dgm:pt modelId="{EA18BB9C-5E34-447C-916D-E19C29046357}" type="pres">
      <dgm:prSet presAssocID="{35A82CAC-3847-4644-BF8E-A8A60510922A}" presName="hierChild4" presStyleCnt="0"/>
      <dgm:spPr/>
    </dgm:pt>
    <dgm:pt modelId="{87E04367-449D-4FE6-9284-8B2334060167}" type="pres">
      <dgm:prSet presAssocID="{35A82CAC-3847-4644-BF8E-A8A60510922A}" presName="hierChild5" presStyleCnt="0"/>
      <dgm:spPr/>
    </dgm:pt>
    <dgm:pt modelId="{E2DE3903-359B-4D7F-93DF-5F8C76ACB133}" type="pres">
      <dgm:prSet presAssocID="{65130207-9A41-4D19-88AE-A8A2C3E1259B}" presName="Name37" presStyleLbl="parChTrans1D2" presStyleIdx="2" presStyleCnt="3"/>
      <dgm:spPr/>
      <dgm:t>
        <a:bodyPr/>
        <a:lstStyle/>
        <a:p>
          <a:pPr rtl="1"/>
          <a:endParaRPr lang="x-none"/>
        </a:p>
      </dgm:t>
    </dgm:pt>
    <dgm:pt modelId="{913CA911-6AC1-4020-B347-EA19B400D9F1}" type="pres">
      <dgm:prSet presAssocID="{03E3124A-C0C6-42DB-92C9-EEA1CA914FBA}" presName="hierRoot2" presStyleCnt="0">
        <dgm:presLayoutVars>
          <dgm:hierBranch val="init"/>
        </dgm:presLayoutVars>
      </dgm:prSet>
      <dgm:spPr/>
    </dgm:pt>
    <dgm:pt modelId="{06629AAF-B882-455A-B847-265F5A78BE4A}" type="pres">
      <dgm:prSet presAssocID="{03E3124A-C0C6-42DB-92C9-EEA1CA914FBA}" presName="rootComposite" presStyleCnt="0"/>
      <dgm:spPr/>
    </dgm:pt>
    <dgm:pt modelId="{921C74AB-DC9E-415E-979C-FCCC29059FD0}" type="pres">
      <dgm:prSet presAssocID="{03E3124A-C0C6-42DB-92C9-EEA1CA914FBA}" presName="rootText" presStyleLbl="node2" presStyleIdx="2" presStyleCnt="3">
        <dgm:presLayoutVars>
          <dgm:chPref val="3"/>
        </dgm:presLayoutVars>
      </dgm:prSet>
      <dgm:spPr/>
      <dgm:t>
        <a:bodyPr/>
        <a:lstStyle/>
        <a:p>
          <a:pPr rtl="1"/>
          <a:endParaRPr lang="x-none"/>
        </a:p>
      </dgm:t>
    </dgm:pt>
    <dgm:pt modelId="{13F23CAC-204F-4B4F-946C-ABF3E4A81D63}" type="pres">
      <dgm:prSet presAssocID="{03E3124A-C0C6-42DB-92C9-EEA1CA914FBA}" presName="rootConnector" presStyleLbl="node2" presStyleIdx="2" presStyleCnt="3"/>
      <dgm:spPr/>
      <dgm:t>
        <a:bodyPr/>
        <a:lstStyle/>
        <a:p>
          <a:pPr rtl="1"/>
          <a:endParaRPr lang="x-none"/>
        </a:p>
      </dgm:t>
    </dgm:pt>
    <dgm:pt modelId="{CF960FBC-6766-421F-9912-A7E32EEF1FC1}" type="pres">
      <dgm:prSet presAssocID="{03E3124A-C0C6-42DB-92C9-EEA1CA914FBA}" presName="hierChild4" presStyleCnt="0"/>
      <dgm:spPr/>
    </dgm:pt>
    <dgm:pt modelId="{154569C1-E625-4744-9FDF-BF6D564D913B}" type="pres">
      <dgm:prSet presAssocID="{03E3124A-C0C6-42DB-92C9-EEA1CA914FBA}" presName="hierChild5" presStyleCnt="0"/>
      <dgm:spPr/>
    </dgm:pt>
    <dgm:pt modelId="{502F28D8-39B8-4751-881B-14D6A8DC5A6C}" type="pres">
      <dgm:prSet presAssocID="{9368F5FC-EA84-4DF1-9500-4CC9A6C7FA18}" presName="hierChild3" presStyleCnt="0"/>
      <dgm:spPr/>
    </dgm:pt>
  </dgm:ptLst>
  <dgm:cxnLst>
    <dgm:cxn modelId="{181AC912-6D37-40C0-9E91-81AF04E8923B}" type="presOf" srcId="{9368F5FC-EA84-4DF1-9500-4CC9A6C7FA18}" destId="{432A79E9-07E4-49DF-A3C2-8FDD562E9BDB}" srcOrd="1" destOrd="0" presId="urn:microsoft.com/office/officeart/2005/8/layout/orgChart1"/>
    <dgm:cxn modelId="{A22A9307-0CE2-4316-9343-8602EDA7CD0F}" srcId="{9368F5FC-EA84-4DF1-9500-4CC9A6C7FA18}" destId="{03E3124A-C0C6-42DB-92C9-EEA1CA914FBA}" srcOrd="2" destOrd="0" parTransId="{65130207-9A41-4D19-88AE-A8A2C3E1259B}" sibTransId="{703B8107-5676-42EA-AA46-F06E1CDFA02E}"/>
    <dgm:cxn modelId="{7B656B6F-FB59-471E-A934-D780E98170C6}" type="presOf" srcId="{67ECBD78-2E64-4BA0-B077-6590E7F73C40}" destId="{E7993A0A-7547-4195-8A67-078870AC2FD8}" srcOrd="0" destOrd="0" presId="urn:microsoft.com/office/officeart/2005/8/layout/orgChart1"/>
    <dgm:cxn modelId="{0E1B293A-6E91-413F-B84B-40BEA8F0053C}" type="presOf" srcId="{2C1F6CD7-790E-4363-B7E3-31DD4C798B4C}" destId="{31BA8586-6F45-488E-A61B-C0348A60FD56}" srcOrd="0" destOrd="0" presId="urn:microsoft.com/office/officeart/2005/8/layout/orgChart1"/>
    <dgm:cxn modelId="{C9DE52AA-1637-4167-AA66-6E3373409105}" type="presOf" srcId="{9368F5FC-EA84-4DF1-9500-4CC9A6C7FA18}" destId="{F2DBAC10-6C08-4A90-9FB8-B494E0A1D207}" srcOrd="0" destOrd="0" presId="urn:microsoft.com/office/officeart/2005/8/layout/orgChart1"/>
    <dgm:cxn modelId="{556931CC-F574-4CCE-9C9C-F3620725C4CF}" type="presOf" srcId="{35A82CAC-3847-4644-BF8E-A8A60510922A}" destId="{5FF577F8-75A4-483A-A51A-5F825DF5AD1C}" srcOrd="1" destOrd="0" presId="urn:microsoft.com/office/officeart/2005/8/layout/orgChart1"/>
    <dgm:cxn modelId="{35432B5F-0366-4633-8523-F2358514EF47}" type="presOf" srcId="{D26E6EE2-51D4-4568-B311-968B990CA80C}" destId="{5A184E1D-DB18-4E0E-B7F0-1C9E287F6B68}" srcOrd="1" destOrd="0" presId="urn:microsoft.com/office/officeart/2005/8/layout/orgChart1"/>
    <dgm:cxn modelId="{ECF96F45-FA9D-438B-B4B0-181DC46B040E}" type="presOf" srcId="{E4A6D1D7-5D82-4E69-8DD4-B73C8DA238DB}" destId="{ED4B51CA-B9FC-4730-B2E4-61808FA14ED7}" srcOrd="0" destOrd="0" presId="urn:microsoft.com/office/officeart/2005/8/layout/orgChart1"/>
    <dgm:cxn modelId="{B9A4BA98-479C-4182-A7E4-04E224D1A7E9}" srcId="{E4A6D1D7-5D82-4E69-8DD4-B73C8DA238DB}" destId="{9368F5FC-EA84-4DF1-9500-4CC9A6C7FA18}" srcOrd="0" destOrd="0" parTransId="{A1C8E07C-5F35-4D05-8090-9B9271564B76}" sibTransId="{60DD1539-3719-4E9B-9172-1C4CC59F39FB}"/>
    <dgm:cxn modelId="{D9383F7A-4E1E-4417-95DA-D53E1509D6F0}" type="presOf" srcId="{D26E6EE2-51D4-4568-B311-968B990CA80C}" destId="{685FF9E7-C946-4FB2-9623-BC80655C76D6}" srcOrd="0" destOrd="0" presId="urn:microsoft.com/office/officeart/2005/8/layout/orgChart1"/>
    <dgm:cxn modelId="{9413678F-59D3-4968-A8F2-ED42F07EA652}" srcId="{9368F5FC-EA84-4DF1-9500-4CC9A6C7FA18}" destId="{D26E6EE2-51D4-4568-B311-968B990CA80C}" srcOrd="0" destOrd="0" parTransId="{2C1F6CD7-790E-4363-B7E3-31DD4C798B4C}" sibTransId="{32A96FF7-EBD6-4303-9587-40774A2F7122}"/>
    <dgm:cxn modelId="{0C766DDE-D46B-4E5D-A81B-D636D0D5331D}" srcId="{9368F5FC-EA84-4DF1-9500-4CC9A6C7FA18}" destId="{35A82CAC-3847-4644-BF8E-A8A60510922A}" srcOrd="1" destOrd="0" parTransId="{67ECBD78-2E64-4BA0-B077-6590E7F73C40}" sibTransId="{BD31B92F-E437-40E8-B92A-C8E5C5FB5E88}"/>
    <dgm:cxn modelId="{83F2AECF-1751-4B1B-95CA-A4FEE7D05691}" type="presOf" srcId="{65130207-9A41-4D19-88AE-A8A2C3E1259B}" destId="{E2DE3903-359B-4D7F-93DF-5F8C76ACB133}" srcOrd="0" destOrd="0" presId="urn:microsoft.com/office/officeart/2005/8/layout/orgChart1"/>
    <dgm:cxn modelId="{063A82F3-D3E1-4981-8129-8B4BBC0BA580}" type="presOf" srcId="{03E3124A-C0C6-42DB-92C9-EEA1CA914FBA}" destId="{921C74AB-DC9E-415E-979C-FCCC29059FD0}" srcOrd="0" destOrd="0" presId="urn:microsoft.com/office/officeart/2005/8/layout/orgChart1"/>
    <dgm:cxn modelId="{7D71FC3A-5AA0-4482-8428-74CE3FC42940}" type="presOf" srcId="{35A82CAC-3847-4644-BF8E-A8A60510922A}" destId="{B6E5B230-041F-4007-90EA-FA287F10B34A}" srcOrd="0" destOrd="0" presId="urn:microsoft.com/office/officeart/2005/8/layout/orgChart1"/>
    <dgm:cxn modelId="{4072BC54-3547-4F25-8ED5-7706AEB2D70D}" type="presOf" srcId="{03E3124A-C0C6-42DB-92C9-EEA1CA914FBA}" destId="{13F23CAC-204F-4B4F-946C-ABF3E4A81D63}" srcOrd="1" destOrd="0" presId="urn:microsoft.com/office/officeart/2005/8/layout/orgChart1"/>
    <dgm:cxn modelId="{99907B68-87CF-46EB-8793-C9D900DB057F}" type="presParOf" srcId="{ED4B51CA-B9FC-4730-B2E4-61808FA14ED7}" destId="{8341CC54-D2EF-4501-8E21-1AC09F469D9F}" srcOrd="0" destOrd="0" presId="urn:microsoft.com/office/officeart/2005/8/layout/orgChart1"/>
    <dgm:cxn modelId="{02D22A94-0A2B-47D0-A883-F99A8AA2ECE2}" type="presParOf" srcId="{8341CC54-D2EF-4501-8E21-1AC09F469D9F}" destId="{8E36F6B9-A064-45A7-B120-47D31287F73C}" srcOrd="0" destOrd="0" presId="urn:microsoft.com/office/officeart/2005/8/layout/orgChart1"/>
    <dgm:cxn modelId="{EBF8EC9D-2147-4E02-9A1E-B73DFD4A70F1}" type="presParOf" srcId="{8E36F6B9-A064-45A7-B120-47D31287F73C}" destId="{F2DBAC10-6C08-4A90-9FB8-B494E0A1D207}" srcOrd="0" destOrd="0" presId="urn:microsoft.com/office/officeart/2005/8/layout/orgChart1"/>
    <dgm:cxn modelId="{5E0654C8-781E-4389-952A-90305BF4ACE1}" type="presParOf" srcId="{8E36F6B9-A064-45A7-B120-47D31287F73C}" destId="{432A79E9-07E4-49DF-A3C2-8FDD562E9BDB}" srcOrd="1" destOrd="0" presId="urn:microsoft.com/office/officeart/2005/8/layout/orgChart1"/>
    <dgm:cxn modelId="{836751BD-3347-4933-ACB1-A6CCB8031DBF}" type="presParOf" srcId="{8341CC54-D2EF-4501-8E21-1AC09F469D9F}" destId="{182CCD5B-AE82-4047-AE88-CC0B5B5A4F03}" srcOrd="1" destOrd="0" presId="urn:microsoft.com/office/officeart/2005/8/layout/orgChart1"/>
    <dgm:cxn modelId="{AB6466E6-5005-4AEB-B62E-CD34C3258823}" type="presParOf" srcId="{182CCD5B-AE82-4047-AE88-CC0B5B5A4F03}" destId="{31BA8586-6F45-488E-A61B-C0348A60FD56}" srcOrd="0" destOrd="0" presId="urn:microsoft.com/office/officeart/2005/8/layout/orgChart1"/>
    <dgm:cxn modelId="{3E95D338-C5F3-431A-B7DF-A07964CA8AC7}" type="presParOf" srcId="{182CCD5B-AE82-4047-AE88-CC0B5B5A4F03}" destId="{3B13F7B7-01ED-4043-A30A-1369DDB474BF}" srcOrd="1" destOrd="0" presId="urn:microsoft.com/office/officeart/2005/8/layout/orgChart1"/>
    <dgm:cxn modelId="{E3FB2BE2-2B42-4A79-A868-6006282CEC93}" type="presParOf" srcId="{3B13F7B7-01ED-4043-A30A-1369DDB474BF}" destId="{634B4B38-3AB4-46F4-87A7-7E7C2DFD3A22}" srcOrd="0" destOrd="0" presId="urn:microsoft.com/office/officeart/2005/8/layout/orgChart1"/>
    <dgm:cxn modelId="{34932C1C-92C3-43FB-A773-F441FE738AB8}" type="presParOf" srcId="{634B4B38-3AB4-46F4-87A7-7E7C2DFD3A22}" destId="{685FF9E7-C946-4FB2-9623-BC80655C76D6}" srcOrd="0" destOrd="0" presId="urn:microsoft.com/office/officeart/2005/8/layout/orgChart1"/>
    <dgm:cxn modelId="{D7C2E147-E373-4451-928E-072CDC5E6BB4}" type="presParOf" srcId="{634B4B38-3AB4-46F4-87A7-7E7C2DFD3A22}" destId="{5A184E1D-DB18-4E0E-B7F0-1C9E287F6B68}" srcOrd="1" destOrd="0" presId="urn:microsoft.com/office/officeart/2005/8/layout/orgChart1"/>
    <dgm:cxn modelId="{8A4D7E95-3BBC-4EAB-8E55-35FA002BAB3C}" type="presParOf" srcId="{3B13F7B7-01ED-4043-A30A-1369DDB474BF}" destId="{8F1F21B4-45C6-40EC-8CB6-52858685CC3C}" srcOrd="1" destOrd="0" presId="urn:microsoft.com/office/officeart/2005/8/layout/orgChart1"/>
    <dgm:cxn modelId="{D85673F8-3BDC-40EC-B59F-3BD0B062F08C}" type="presParOf" srcId="{3B13F7B7-01ED-4043-A30A-1369DDB474BF}" destId="{8105CFE7-21DE-4855-8BAC-6852AC4F1D72}" srcOrd="2" destOrd="0" presId="urn:microsoft.com/office/officeart/2005/8/layout/orgChart1"/>
    <dgm:cxn modelId="{7F763E56-41F5-4EB0-93B4-27D61EB16E75}" type="presParOf" srcId="{182CCD5B-AE82-4047-AE88-CC0B5B5A4F03}" destId="{E7993A0A-7547-4195-8A67-078870AC2FD8}" srcOrd="2" destOrd="0" presId="urn:microsoft.com/office/officeart/2005/8/layout/orgChart1"/>
    <dgm:cxn modelId="{3B07D9A4-E825-46BC-A78B-11613CA8E0AB}" type="presParOf" srcId="{182CCD5B-AE82-4047-AE88-CC0B5B5A4F03}" destId="{AECD3150-C723-4A32-BCB3-7B7DEE1B2A3D}" srcOrd="3" destOrd="0" presId="urn:microsoft.com/office/officeart/2005/8/layout/orgChart1"/>
    <dgm:cxn modelId="{4B1CB00D-EBF3-41B0-8DF2-E6931CDBEDC0}" type="presParOf" srcId="{AECD3150-C723-4A32-BCB3-7B7DEE1B2A3D}" destId="{27A65D46-0454-414A-84B8-33D97511DDCE}" srcOrd="0" destOrd="0" presId="urn:microsoft.com/office/officeart/2005/8/layout/orgChart1"/>
    <dgm:cxn modelId="{9BDD64A8-18DB-420A-B05E-26D94BB811B4}" type="presParOf" srcId="{27A65D46-0454-414A-84B8-33D97511DDCE}" destId="{B6E5B230-041F-4007-90EA-FA287F10B34A}" srcOrd="0" destOrd="0" presId="urn:microsoft.com/office/officeart/2005/8/layout/orgChart1"/>
    <dgm:cxn modelId="{11197BF0-34AA-4FF7-B313-D26405239276}" type="presParOf" srcId="{27A65D46-0454-414A-84B8-33D97511DDCE}" destId="{5FF577F8-75A4-483A-A51A-5F825DF5AD1C}" srcOrd="1" destOrd="0" presId="urn:microsoft.com/office/officeart/2005/8/layout/orgChart1"/>
    <dgm:cxn modelId="{24B6B938-DC93-4600-8C04-982739755C72}" type="presParOf" srcId="{AECD3150-C723-4A32-BCB3-7B7DEE1B2A3D}" destId="{EA18BB9C-5E34-447C-916D-E19C29046357}" srcOrd="1" destOrd="0" presId="urn:microsoft.com/office/officeart/2005/8/layout/orgChart1"/>
    <dgm:cxn modelId="{B332DB34-CC5A-4C9B-BC3D-3417C5BA9787}" type="presParOf" srcId="{AECD3150-C723-4A32-BCB3-7B7DEE1B2A3D}" destId="{87E04367-449D-4FE6-9284-8B2334060167}" srcOrd="2" destOrd="0" presId="urn:microsoft.com/office/officeart/2005/8/layout/orgChart1"/>
    <dgm:cxn modelId="{B047C2D7-42D3-4433-BAB0-691D7B602568}" type="presParOf" srcId="{182CCD5B-AE82-4047-AE88-CC0B5B5A4F03}" destId="{E2DE3903-359B-4D7F-93DF-5F8C76ACB133}" srcOrd="4" destOrd="0" presId="urn:microsoft.com/office/officeart/2005/8/layout/orgChart1"/>
    <dgm:cxn modelId="{4B86BB8D-D23A-4C22-9F25-28E3F8491071}" type="presParOf" srcId="{182CCD5B-AE82-4047-AE88-CC0B5B5A4F03}" destId="{913CA911-6AC1-4020-B347-EA19B400D9F1}" srcOrd="5" destOrd="0" presId="urn:microsoft.com/office/officeart/2005/8/layout/orgChart1"/>
    <dgm:cxn modelId="{CEAF59D1-E6D7-4422-BABB-9696E1F54D42}" type="presParOf" srcId="{913CA911-6AC1-4020-B347-EA19B400D9F1}" destId="{06629AAF-B882-455A-B847-265F5A78BE4A}" srcOrd="0" destOrd="0" presId="urn:microsoft.com/office/officeart/2005/8/layout/orgChart1"/>
    <dgm:cxn modelId="{F85B5CCC-40EB-4182-8E08-201A509086F8}" type="presParOf" srcId="{06629AAF-B882-455A-B847-265F5A78BE4A}" destId="{921C74AB-DC9E-415E-979C-FCCC29059FD0}" srcOrd="0" destOrd="0" presId="urn:microsoft.com/office/officeart/2005/8/layout/orgChart1"/>
    <dgm:cxn modelId="{3B4713D3-F772-472F-A153-FB85A3BB280B}" type="presParOf" srcId="{06629AAF-B882-455A-B847-265F5A78BE4A}" destId="{13F23CAC-204F-4B4F-946C-ABF3E4A81D63}" srcOrd="1" destOrd="0" presId="urn:microsoft.com/office/officeart/2005/8/layout/orgChart1"/>
    <dgm:cxn modelId="{34B222D3-2680-4F47-808C-69A706E2B49F}" type="presParOf" srcId="{913CA911-6AC1-4020-B347-EA19B400D9F1}" destId="{CF960FBC-6766-421F-9912-A7E32EEF1FC1}" srcOrd="1" destOrd="0" presId="urn:microsoft.com/office/officeart/2005/8/layout/orgChart1"/>
    <dgm:cxn modelId="{9C02BD6F-5EA6-40D2-A982-0F78C59DAB36}" type="presParOf" srcId="{913CA911-6AC1-4020-B347-EA19B400D9F1}" destId="{154569C1-E625-4744-9FDF-BF6D564D913B}" srcOrd="2" destOrd="0" presId="urn:microsoft.com/office/officeart/2005/8/layout/orgChart1"/>
    <dgm:cxn modelId="{074C8C7B-B9A7-467A-9660-7351383C734F}" type="presParOf" srcId="{8341CC54-D2EF-4501-8E21-1AC09F469D9F}" destId="{502F28D8-39B8-4751-881B-14D6A8DC5A6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2450" y="2974705"/>
            <a:ext cx="6261100" cy="2052590"/>
          </a:xfrm>
        </p:spPr>
        <p:txBody>
          <a:bodyPr/>
          <a:lstStyle/>
          <a:p>
            <a:r>
              <a:rPr lang="en-US" smtClean="0"/>
              <a:t>Click to edit Master title style</a:t>
            </a:r>
            <a:endParaRPr lang="en-CA"/>
          </a:p>
        </p:txBody>
      </p:sp>
      <p:sp>
        <p:nvSpPr>
          <p:cNvPr id="3" name="Subtitle 2"/>
          <p:cNvSpPr>
            <a:spLocks noGrp="1"/>
          </p:cNvSpPr>
          <p:nvPr>
            <p:ph type="subTitle" idx="1"/>
          </p:nvPr>
        </p:nvSpPr>
        <p:spPr>
          <a:xfrm>
            <a:off x="1104900" y="5426288"/>
            <a:ext cx="5156200" cy="2447149"/>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988523B-E035-4CAE-A96A-58211FC229D1}" type="datetimeFigureOut">
              <a:rPr lang="en-US" smtClean="0"/>
              <a:pPr/>
              <a:t>12/3/2015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988523B-E035-4CAE-A96A-58211FC229D1}" type="datetimeFigureOut">
              <a:rPr lang="en-US" smtClean="0"/>
              <a:pPr/>
              <a:t>12/3/2015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340350" y="536423"/>
            <a:ext cx="1657350" cy="1140672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368300" y="536423"/>
            <a:ext cx="4849283" cy="1140672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988523B-E035-4CAE-A96A-58211FC229D1}" type="datetimeFigureOut">
              <a:rPr lang="en-US" smtClean="0"/>
              <a:pPr/>
              <a:t>12/3/2015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988523B-E035-4CAE-A96A-58211FC229D1}" type="datetimeFigureOut">
              <a:rPr lang="en-US" smtClean="0"/>
              <a:pPr/>
              <a:t>12/3/2015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81863" y="6153339"/>
            <a:ext cx="6261100" cy="1901860"/>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581863" y="4058633"/>
            <a:ext cx="6261100" cy="209470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88523B-E035-4CAE-A96A-58211FC229D1}" type="datetimeFigureOut">
              <a:rPr lang="en-US" smtClean="0"/>
              <a:pPr/>
              <a:t>12/3/2015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368300" y="2234355"/>
            <a:ext cx="3253317" cy="631958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3744383" y="2234355"/>
            <a:ext cx="3253317" cy="631958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988523B-E035-4CAE-A96A-58211FC229D1}" type="datetimeFigureOut">
              <a:rPr lang="en-US" smtClean="0"/>
              <a:pPr/>
              <a:t>12/3/2015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368300" y="2143474"/>
            <a:ext cx="3254596" cy="89329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68300" y="3036771"/>
            <a:ext cx="3254596" cy="55171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3741827" y="2143474"/>
            <a:ext cx="3255874" cy="89329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741827" y="3036771"/>
            <a:ext cx="3255874" cy="55171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988523B-E035-4CAE-A96A-58211FC229D1}" type="datetimeFigureOut">
              <a:rPr lang="en-US" smtClean="0"/>
              <a:pPr/>
              <a:t>12/3/2015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988523B-E035-4CAE-A96A-58211FC229D1}" type="datetimeFigureOut">
              <a:rPr lang="en-US" smtClean="0"/>
              <a:pPr/>
              <a:t>12/3/2015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88523B-E035-4CAE-A96A-58211FC229D1}" type="datetimeFigureOut">
              <a:rPr lang="en-US" smtClean="0"/>
              <a:pPr/>
              <a:t>12/3/2015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8301" y="381259"/>
            <a:ext cx="2423363" cy="1622566"/>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2879901" y="381259"/>
            <a:ext cx="4117799" cy="81726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368301" y="2003825"/>
            <a:ext cx="2423363" cy="6550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88523B-E035-4CAE-A96A-58211FC229D1}" type="datetimeFigureOut">
              <a:rPr lang="en-US" smtClean="0"/>
              <a:pPr/>
              <a:t>12/3/2015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3788" y="6703060"/>
            <a:ext cx="4419600" cy="791334"/>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443788" y="855615"/>
            <a:ext cx="4419600" cy="57454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443788" y="7494394"/>
            <a:ext cx="4419600" cy="11238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88523B-E035-4CAE-A96A-58211FC229D1}" type="datetimeFigureOut">
              <a:rPr lang="en-US" smtClean="0"/>
              <a:pPr/>
              <a:t>12/3/2015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8300" y="383477"/>
            <a:ext cx="6629400" cy="1595967"/>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368300" y="2234355"/>
            <a:ext cx="6629400" cy="63195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368300" y="8875350"/>
            <a:ext cx="1718733" cy="509823"/>
          </a:xfrm>
          <a:prstGeom prst="rect">
            <a:avLst/>
          </a:prstGeom>
        </p:spPr>
        <p:txBody>
          <a:bodyPr vert="horz" lIns="91440" tIns="45720" rIns="91440" bIns="45720" rtlCol="0" anchor="ctr"/>
          <a:lstStyle>
            <a:lvl1pPr algn="l">
              <a:defRPr sz="1200">
                <a:solidFill>
                  <a:schemeClr val="tx1">
                    <a:tint val="75000"/>
                  </a:schemeClr>
                </a:solidFill>
              </a:defRPr>
            </a:lvl1pPr>
          </a:lstStyle>
          <a:p>
            <a:fld id="{5988523B-E035-4CAE-A96A-58211FC229D1}" type="datetimeFigureOut">
              <a:rPr lang="en-US" smtClean="0"/>
              <a:pPr/>
              <a:t>12/3/2015</a:t>
            </a:fld>
            <a:endParaRPr lang="en-CA"/>
          </a:p>
        </p:txBody>
      </p:sp>
      <p:sp>
        <p:nvSpPr>
          <p:cNvPr id="5" name="Footer Placeholder 4"/>
          <p:cNvSpPr>
            <a:spLocks noGrp="1"/>
          </p:cNvSpPr>
          <p:nvPr>
            <p:ph type="ftr" sz="quarter" idx="3"/>
          </p:nvPr>
        </p:nvSpPr>
        <p:spPr>
          <a:xfrm>
            <a:off x="2516717" y="8875350"/>
            <a:ext cx="2332567" cy="50982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5278967" y="8875350"/>
            <a:ext cx="1718733" cy="509823"/>
          </a:xfrm>
          <a:prstGeom prst="rect">
            <a:avLst/>
          </a:prstGeom>
        </p:spPr>
        <p:txBody>
          <a:bodyPr vert="horz" lIns="91440" tIns="45720" rIns="91440" bIns="45720" rtlCol="0" anchor="ctr"/>
          <a:lstStyle>
            <a:lvl1pPr algn="r">
              <a:defRPr sz="1200">
                <a:solidFill>
                  <a:schemeClr val="tx1">
                    <a:tint val="75000"/>
                  </a:schemeClr>
                </a:solidFill>
              </a:defRPr>
            </a:lvl1pPr>
          </a:lstStyle>
          <a:p>
            <a:fld id="{2C7DFF54-6BA4-4515-87CA-28703F844993}"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10058400" cy="7759700"/>
          </a:xfrm>
          <a:prstGeom prst="rect">
            <a:avLst/>
          </a:prstGeom>
        </p:spPr>
      </p:pic>
      <p:sp>
        <p:nvSpPr>
          <p:cNvPr id="11" name="TextBox 2"/>
          <p:cNvSpPr txBox="1"/>
          <p:nvPr/>
        </p:nvSpPr>
        <p:spPr>
          <a:xfrm>
            <a:off x="2908300" y="876300"/>
            <a:ext cx="7150100" cy="698500"/>
          </a:xfrm>
          <a:prstGeom prst="rect">
            <a:avLst/>
          </a:prstGeom>
          <a:noFill/>
        </p:spPr>
        <p:txBody>
          <a:bodyPr vert="horz" wrap="none" lIns="0" tIns="0" rIns="0" bIns="0" rtlCol="0">
            <a:spAutoFit/>
          </a:bodyPr>
          <a:lstStyle/>
          <a:p>
            <a:pPr>
              <a:lnSpc>
                <a:spcPts val="6210"/>
              </a:lnSpc>
            </a:pPr>
            <a:r>
              <a:rPr lang="en-CA" sz="5410" b="1" smtClean="0">
                <a:solidFill>
                  <a:srgbClr val="FFFF00"/>
                </a:solidFill>
                <a:latin typeface="Times New Roman Bold"/>
                <a:cs typeface="Times New Roman Bold"/>
              </a:rPr>
              <a:t>CUTANEOUS</a:t>
            </a:r>
          </a:p>
          <a:p>
            <a:pPr>
              <a:lnSpc>
                <a:spcPts val="6210"/>
              </a:lnSpc>
            </a:pPr>
            <a:endParaRPr lang="en-CA" sz="5400">
              <a:solidFill>
                <a:srgbClr val="000000"/>
              </a:solidFill>
            </a:endParaRPr>
          </a:p>
        </p:txBody>
      </p:sp>
      <p:sp>
        <p:nvSpPr>
          <p:cNvPr id="3" name="TextBox 3"/>
          <p:cNvSpPr txBox="1"/>
          <p:nvPr/>
        </p:nvSpPr>
        <p:spPr>
          <a:xfrm>
            <a:off x="1371600" y="1663700"/>
            <a:ext cx="8686800" cy="1663700"/>
          </a:xfrm>
          <a:prstGeom prst="rect">
            <a:avLst/>
          </a:prstGeom>
          <a:noFill/>
        </p:spPr>
        <p:txBody>
          <a:bodyPr vert="horz" wrap="none" lIns="0" tIns="0" rIns="0" bIns="0" rtlCol="0">
            <a:spAutoFit/>
          </a:bodyPr>
          <a:lstStyle/>
          <a:p>
            <a:pPr>
              <a:lnSpc>
                <a:spcPts val="6500"/>
              </a:lnSpc>
            </a:pPr>
            <a:r>
              <a:rPr lang="en-CA" sz="5410" b="1" smtClean="0">
                <a:solidFill>
                  <a:srgbClr val="FFFF00"/>
                </a:solidFill>
                <a:latin typeface="Times New Roman Bold"/>
                <a:cs typeface="Times New Roman Bold"/>
              </a:rPr>
              <a:t>MANIFESTATIONS OF</a:t>
            </a:r>
            <a:r>
              <a:rPr lang="en-CA" sz="5400" smtClean="0">
                <a:solidFill>
                  <a:srgbClr val="000000"/>
                </a:solidFill>
                <a:latin typeface="Times New Roman"/>
              </a:rPr>
              <a:t/>
            </a:r>
            <a:br>
              <a:rPr lang="en-CA" sz="5400" smtClean="0">
                <a:solidFill>
                  <a:srgbClr val="000000"/>
                </a:solidFill>
                <a:latin typeface="Times New Roman"/>
              </a:rPr>
            </a:br>
            <a:r>
              <a:rPr lang="en-CA" sz="5410" b="1" smtClean="0">
                <a:solidFill>
                  <a:srgbClr val="FFFF00"/>
                </a:solidFill>
                <a:latin typeface="Times New Roman Bold"/>
                <a:cs typeface="Times New Roman Bold"/>
              </a:rPr>
              <a:t>SYSTEMIC DISEASES</a:t>
            </a:r>
          </a:p>
          <a:p>
            <a:pPr>
              <a:lnSpc>
                <a:spcPts val="6500"/>
              </a:lnSpc>
            </a:pPr>
            <a:endParaRPr lang="en-CA" sz="5400">
              <a:solidFill>
                <a:srgbClr val="000000"/>
              </a:solidFill>
            </a:endParaRPr>
          </a:p>
        </p:txBody>
      </p:sp>
      <p:sp>
        <p:nvSpPr>
          <p:cNvPr id="4" name="TextBox 4"/>
          <p:cNvSpPr txBox="1"/>
          <p:nvPr/>
        </p:nvSpPr>
        <p:spPr>
          <a:xfrm>
            <a:off x="3229000" y="4318248"/>
            <a:ext cx="3125856" cy="820738"/>
          </a:xfrm>
          <a:prstGeom prst="rect">
            <a:avLst/>
          </a:prstGeom>
          <a:noFill/>
        </p:spPr>
        <p:txBody>
          <a:bodyPr vert="horz" wrap="none" lIns="0" tIns="0" rIns="0" bIns="0" rtlCol="0">
            <a:spAutoFit/>
          </a:bodyPr>
          <a:lstStyle/>
          <a:p>
            <a:pPr>
              <a:lnSpc>
                <a:spcPts val="3220"/>
              </a:lnSpc>
            </a:pPr>
            <a:r>
              <a:rPr lang="en-CA" sz="2805" b="1" dirty="0" smtClean="0">
                <a:solidFill>
                  <a:srgbClr val="FFFF00"/>
                </a:solidFill>
                <a:latin typeface="Times New Roman Bold"/>
                <a:cs typeface="Times New Roman Bold"/>
              </a:rPr>
              <a:t>Dr. </a:t>
            </a:r>
            <a:r>
              <a:rPr lang="en-CA" sz="2805" b="1" dirty="0" err="1" smtClean="0">
                <a:solidFill>
                  <a:srgbClr val="FFFF00"/>
                </a:solidFill>
                <a:latin typeface="Times New Roman Bold"/>
                <a:cs typeface="Times New Roman Bold"/>
              </a:rPr>
              <a:t>Saleh</a:t>
            </a:r>
            <a:r>
              <a:rPr lang="en-CA" sz="2805" b="1" dirty="0" smtClean="0">
                <a:solidFill>
                  <a:srgbClr val="FFFF00"/>
                </a:solidFill>
                <a:latin typeface="Times New Roman Bold"/>
                <a:cs typeface="Times New Roman Bold"/>
              </a:rPr>
              <a:t>  </a:t>
            </a:r>
            <a:r>
              <a:rPr lang="en-CA" sz="2805" b="1" dirty="0" err="1" smtClean="0">
                <a:solidFill>
                  <a:srgbClr val="FFFF00"/>
                </a:solidFill>
                <a:latin typeface="Times New Roman Bold"/>
                <a:cs typeface="Times New Roman Bold"/>
              </a:rPr>
              <a:t>Alrasheed</a:t>
            </a:r>
            <a:endParaRPr lang="en-CA" sz="2805" b="1" dirty="0" smtClean="0">
              <a:solidFill>
                <a:srgbClr val="FFFF00"/>
              </a:solidFill>
              <a:latin typeface="Times New Roman Bold"/>
              <a:cs typeface="Times New Roman Bold"/>
            </a:endParaRPr>
          </a:p>
          <a:p>
            <a:pPr>
              <a:lnSpc>
                <a:spcPts val="3220"/>
              </a:lnSpc>
            </a:pPr>
            <a:endParaRPr lang="en-CA" sz="2795" dirty="0">
              <a:solidFill>
                <a:srgbClr val="000000"/>
              </a:solidFill>
            </a:endParaRPr>
          </a:p>
        </p:txBody>
      </p:sp>
      <p:sp>
        <p:nvSpPr>
          <p:cNvPr id="6" name="TextBox 6"/>
          <p:cNvSpPr txBox="1"/>
          <p:nvPr/>
        </p:nvSpPr>
        <p:spPr>
          <a:xfrm>
            <a:off x="1714500" y="5270500"/>
            <a:ext cx="6801414" cy="769441"/>
          </a:xfrm>
          <a:prstGeom prst="rect">
            <a:avLst/>
          </a:prstGeom>
          <a:noFill/>
        </p:spPr>
        <p:txBody>
          <a:bodyPr vert="horz" wrap="square" lIns="0" tIns="0" rIns="0" bIns="0" rtlCol="0">
            <a:spAutoFit/>
          </a:bodyPr>
          <a:lstStyle/>
          <a:p>
            <a:pPr>
              <a:lnSpc>
                <a:spcPts val="2990"/>
              </a:lnSpc>
            </a:pPr>
            <a:r>
              <a:rPr lang="en-CA" sz="2805" b="1" dirty="0" smtClean="0">
                <a:solidFill>
                  <a:srgbClr val="FFFF00"/>
                </a:solidFill>
                <a:latin typeface="Times New Roman Bold"/>
                <a:cs typeface="Times New Roman Bold"/>
              </a:rPr>
              <a:t>Assistant Professor - </a:t>
            </a:r>
            <a:r>
              <a:rPr lang="en-CA" sz="2410" b="1" dirty="0" smtClean="0">
                <a:solidFill>
                  <a:srgbClr val="FFFF00"/>
                </a:solidFill>
                <a:latin typeface="Times New Roman Bold"/>
                <a:cs typeface="Times New Roman Bold"/>
              </a:rPr>
              <a:t>Dermatology Department</a:t>
            </a:r>
          </a:p>
          <a:p>
            <a:pPr>
              <a:lnSpc>
                <a:spcPts val="2990"/>
              </a:lnSpc>
            </a:pPr>
            <a:endParaRPr lang="en-CA" sz="2602" dirty="0">
              <a:solidFill>
                <a:srgbClr val="000000"/>
              </a:solidFill>
            </a:endParaRPr>
          </a:p>
        </p:txBody>
      </p:sp>
      <p:sp>
        <p:nvSpPr>
          <p:cNvPr id="7" name="TextBox 7"/>
          <p:cNvSpPr txBox="1"/>
          <p:nvPr/>
        </p:nvSpPr>
        <p:spPr>
          <a:xfrm>
            <a:off x="3784600" y="5740400"/>
            <a:ext cx="3332832" cy="718145"/>
          </a:xfrm>
          <a:prstGeom prst="rect">
            <a:avLst/>
          </a:prstGeom>
          <a:noFill/>
        </p:spPr>
        <p:txBody>
          <a:bodyPr vert="horz" wrap="square" lIns="0" tIns="0" rIns="0" bIns="0" rtlCol="0">
            <a:spAutoFit/>
          </a:bodyPr>
          <a:lstStyle/>
          <a:p>
            <a:pPr>
              <a:lnSpc>
                <a:spcPts val="2760"/>
              </a:lnSpc>
            </a:pPr>
            <a:r>
              <a:rPr lang="en-CA" sz="2400" dirty="0" smtClean="0">
                <a:solidFill>
                  <a:srgbClr val="FFFF00"/>
                </a:solidFill>
                <a:latin typeface="Times New Roman"/>
                <a:cs typeface="Times New Roman"/>
              </a:rPr>
              <a:t>College of Medicine</a:t>
            </a:r>
          </a:p>
          <a:p>
            <a:pPr>
              <a:lnSpc>
                <a:spcPts val="2760"/>
              </a:lnSpc>
            </a:pPr>
            <a:endParaRPr lang="en-CA" sz="2400" dirty="0">
              <a:solidFill>
                <a:srgbClr val="000000"/>
              </a:solidFill>
            </a:endParaRPr>
          </a:p>
        </p:txBody>
      </p:sp>
      <p:sp>
        <p:nvSpPr>
          <p:cNvPr id="8" name="TextBox 8"/>
          <p:cNvSpPr txBox="1"/>
          <p:nvPr/>
        </p:nvSpPr>
        <p:spPr>
          <a:xfrm>
            <a:off x="4140200" y="6172200"/>
            <a:ext cx="1812997" cy="718145"/>
          </a:xfrm>
          <a:prstGeom prst="rect">
            <a:avLst/>
          </a:prstGeom>
          <a:noFill/>
        </p:spPr>
        <p:txBody>
          <a:bodyPr vert="horz" wrap="none" lIns="0" tIns="0" rIns="0" bIns="0" rtlCol="0">
            <a:spAutoFit/>
          </a:bodyPr>
          <a:lstStyle/>
          <a:p>
            <a:pPr>
              <a:lnSpc>
                <a:spcPts val="2760"/>
              </a:lnSpc>
            </a:pPr>
            <a:r>
              <a:rPr lang="en-CA" sz="2400" dirty="0" smtClean="0">
                <a:solidFill>
                  <a:srgbClr val="FFFF00"/>
                </a:solidFill>
                <a:latin typeface="Times New Roman"/>
                <a:cs typeface="Times New Roman"/>
              </a:rPr>
              <a:t>KSU , Riyadh</a:t>
            </a:r>
            <a:r>
              <a:rPr lang="en-CA" sz="2400" dirty="0" smtClean="0">
                <a:solidFill>
                  <a:srgbClr val="00B0F0"/>
                </a:solidFill>
                <a:latin typeface="Times New Roman"/>
                <a:cs typeface="Times New Roman"/>
              </a:rPr>
              <a:t>.</a:t>
            </a:r>
          </a:p>
          <a:p>
            <a:pPr>
              <a:lnSpc>
                <a:spcPts val="2760"/>
              </a:lnSpc>
            </a:pPr>
            <a:endParaRPr lang="en-CA" sz="2400" dirty="0">
              <a:solidFill>
                <a:srgbClr val="000000"/>
              </a:solidFill>
            </a:endParaRPr>
          </a:p>
        </p:txBody>
      </p:sp>
      <p:sp>
        <p:nvSpPr>
          <p:cNvPr id="10" name="TextBox 10"/>
          <p:cNvSpPr txBox="1"/>
          <p:nvPr/>
        </p:nvSpPr>
        <p:spPr>
          <a:xfrm>
            <a:off x="228600" y="7467600"/>
            <a:ext cx="5106719" cy="359073"/>
          </a:xfrm>
          <a:prstGeom prst="rect">
            <a:avLst/>
          </a:prstGeom>
          <a:noFill/>
        </p:spPr>
        <p:txBody>
          <a:bodyPr vert="horz" wrap="none" lIns="0" tIns="0" rIns="0" bIns="0" rtlCol="0">
            <a:spAutoFit/>
          </a:bodyPr>
          <a:lstStyle/>
          <a:p>
            <a:pPr>
              <a:lnSpc>
                <a:spcPts val="1380"/>
              </a:lnSpc>
            </a:pPr>
            <a:r>
              <a:rPr lang="en-CA" sz="1200" dirty="0" smtClean="0">
                <a:solidFill>
                  <a:schemeClr val="bg1"/>
                </a:solidFill>
                <a:latin typeface="Arial"/>
                <a:cs typeface="Arial"/>
              </a:rPr>
              <a:t>PDF created with </a:t>
            </a:r>
            <a:r>
              <a:rPr lang="en-CA" sz="1200" dirty="0" err="1" smtClean="0">
                <a:solidFill>
                  <a:schemeClr val="bg1"/>
                </a:solidFill>
                <a:latin typeface="Arial"/>
                <a:cs typeface="Arial"/>
              </a:rPr>
              <a:t>FinePrint</a:t>
            </a:r>
            <a:r>
              <a:rPr lang="en-CA" sz="1200" dirty="0" smtClean="0">
                <a:solidFill>
                  <a:schemeClr val="bg1"/>
                </a:solidFill>
                <a:latin typeface="Arial"/>
                <a:cs typeface="Arial"/>
              </a:rPr>
              <a:t> </a:t>
            </a:r>
            <a:r>
              <a:rPr lang="en-CA" sz="1200" dirty="0" err="1" smtClean="0">
                <a:solidFill>
                  <a:schemeClr val="bg1"/>
                </a:solidFill>
                <a:latin typeface="Arial"/>
                <a:cs typeface="Arial"/>
              </a:rPr>
              <a:t>pdfFactory</a:t>
            </a:r>
            <a:r>
              <a:rPr lang="en-CA" sz="1200" dirty="0" smtClean="0">
                <a:solidFill>
                  <a:schemeClr val="bg1"/>
                </a:solidFill>
                <a:latin typeface="Arial"/>
                <a:cs typeface="Arial"/>
              </a:rPr>
              <a:t> trial version http://www.fineprint.com</a:t>
            </a:r>
          </a:p>
          <a:p>
            <a:pPr>
              <a:lnSpc>
                <a:spcPts val="1380"/>
              </a:lnSpc>
            </a:pPr>
            <a:endParaRPr lang="en-CA" sz="1200" dirty="0">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10058400" cy="7759700"/>
          </a:xfrm>
          <a:prstGeom prst="rect">
            <a:avLst/>
          </a:prstGeom>
        </p:spPr>
      </p:pic>
      <p:sp>
        <p:nvSpPr>
          <p:cNvPr id="6" name="TextBox 2"/>
          <p:cNvSpPr txBox="1"/>
          <p:nvPr/>
        </p:nvSpPr>
        <p:spPr>
          <a:xfrm>
            <a:off x="852736" y="1581944"/>
            <a:ext cx="2558393" cy="820738"/>
          </a:xfrm>
          <a:prstGeom prst="rect">
            <a:avLst/>
          </a:prstGeom>
          <a:noFill/>
        </p:spPr>
        <p:txBody>
          <a:bodyPr vert="horz" wrap="none" lIns="0" tIns="0" rIns="0" bIns="0" rtlCol="0">
            <a:spAutoFit/>
          </a:bodyPr>
          <a:lstStyle/>
          <a:p>
            <a:pPr>
              <a:lnSpc>
                <a:spcPts val="3220"/>
              </a:lnSpc>
            </a:pPr>
            <a:r>
              <a:rPr lang="en-CA" sz="2795" dirty="0" smtClean="0">
                <a:solidFill>
                  <a:srgbClr val="FFFF00"/>
                </a:solidFill>
                <a:latin typeface="Times New Roman"/>
                <a:cs typeface="Times New Roman"/>
              </a:rPr>
              <a:t>  Neonatal Lupus:</a:t>
            </a:r>
          </a:p>
          <a:p>
            <a:pPr>
              <a:lnSpc>
                <a:spcPts val="3220"/>
              </a:lnSpc>
            </a:pPr>
            <a:endParaRPr lang="en-CA" sz="2795" dirty="0">
              <a:solidFill>
                <a:srgbClr val="000000"/>
              </a:solidFill>
            </a:endParaRPr>
          </a:p>
        </p:txBody>
      </p:sp>
      <p:sp>
        <p:nvSpPr>
          <p:cNvPr id="3" name="TextBox 3"/>
          <p:cNvSpPr txBox="1"/>
          <p:nvPr/>
        </p:nvSpPr>
        <p:spPr>
          <a:xfrm>
            <a:off x="636712" y="2302024"/>
            <a:ext cx="9626600" cy="1066800"/>
          </a:xfrm>
          <a:prstGeom prst="rect">
            <a:avLst/>
          </a:prstGeom>
          <a:noFill/>
        </p:spPr>
        <p:txBody>
          <a:bodyPr vert="horz" wrap="none" lIns="0" tIns="0" rIns="0" bIns="0" rtlCol="0">
            <a:spAutoFit/>
          </a:bodyPr>
          <a:lstStyle/>
          <a:p>
            <a:pPr>
              <a:lnSpc>
                <a:spcPts val="4000"/>
              </a:lnSpc>
            </a:pPr>
            <a:r>
              <a:rPr lang="en-CA" sz="1596" dirty="0" err="1" smtClean="0">
                <a:solidFill>
                  <a:srgbClr val="CC0000"/>
                </a:solidFill>
                <a:latin typeface="Arial Unicode MS"/>
                <a:cs typeface="Arial Unicode MS"/>
              </a:rPr>
              <a:t>u</a:t>
            </a:r>
            <a:r>
              <a:rPr lang="en-CA" sz="2400" dirty="0" err="1" smtClean="0">
                <a:solidFill>
                  <a:srgbClr val="FFFFCC"/>
                </a:solidFill>
                <a:latin typeface="Times New Roman"/>
                <a:cs typeface="Times New Roman"/>
              </a:rPr>
              <a:t>Appears</a:t>
            </a:r>
            <a:r>
              <a:rPr lang="en-CA" sz="2400" dirty="0" smtClean="0">
                <a:solidFill>
                  <a:srgbClr val="FFFFCC"/>
                </a:solidFill>
                <a:latin typeface="Times New Roman"/>
                <a:cs typeface="Times New Roman"/>
              </a:rPr>
              <a:t> in the first month in a photo-distribution</a:t>
            </a:r>
            <a:r>
              <a:rPr lang="en-CA" sz="2378" dirty="0" smtClean="0">
                <a:solidFill>
                  <a:srgbClr val="000000"/>
                </a:solidFill>
                <a:latin typeface="Times New Roman"/>
              </a:rPr>
              <a:t/>
            </a:r>
            <a:br>
              <a:rPr lang="en-CA" sz="2378" dirty="0" smtClean="0">
                <a:solidFill>
                  <a:srgbClr val="000000"/>
                </a:solidFill>
                <a:latin typeface="Times New Roman"/>
              </a:rPr>
            </a:br>
            <a:r>
              <a:rPr lang="en-CA" sz="1596" dirty="0" err="1" smtClean="0">
                <a:solidFill>
                  <a:srgbClr val="CC0000"/>
                </a:solidFill>
                <a:latin typeface="Arial Unicode MS"/>
                <a:cs typeface="Arial Unicode MS"/>
              </a:rPr>
              <a:t>u</a:t>
            </a:r>
            <a:r>
              <a:rPr lang="en-CA" sz="2400" dirty="0" err="1" smtClean="0">
                <a:solidFill>
                  <a:srgbClr val="FFFFCC"/>
                </a:solidFill>
                <a:latin typeface="Times New Roman"/>
                <a:cs typeface="Times New Roman"/>
              </a:rPr>
              <a:t>Patterns</a:t>
            </a:r>
            <a:r>
              <a:rPr lang="en-CA" sz="2400" dirty="0" smtClean="0">
                <a:solidFill>
                  <a:srgbClr val="FFFFCC"/>
                </a:solidFill>
                <a:latin typeface="Times New Roman"/>
                <a:cs typeface="Times New Roman"/>
              </a:rPr>
              <a:t> : </a:t>
            </a:r>
            <a:r>
              <a:rPr lang="en-CA" sz="2400" dirty="0" err="1" smtClean="0">
                <a:solidFill>
                  <a:srgbClr val="FFFFCC"/>
                </a:solidFill>
                <a:latin typeface="Times New Roman"/>
                <a:cs typeface="Times New Roman"/>
              </a:rPr>
              <a:t>Papulosqamous</a:t>
            </a:r>
            <a:r>
              <a:rPr lang="en-CA" sz="2400" dirty="0" smtClean="0">
                <a:solidFill>
                  <a:srgbClr val="FFFFCC"/>
                </a:solidFill>
                <a:latin typeface="Times New Roman"/>
                <a:cs typeface="Times New Roman"/>
              </a:rPr>
              <a:t> and annular</a:t>
            </a:r>
          </a:p>
          <a:p>
            <a:pPr>
              <a:lnSpc>
                <a:spcPts val="4000"/>
              </a:lnSpc>
            </a:pPr>
            <a:endParaRPr lang="en-CA" sz="2378" dirty="0">
              <a:solidFill>
                <a:srgbClr val="000000"/>
              </a:solidFill>
            </a:endParaRPr>
          </a:p>
        </p:txBody>
      </p:sp>
      <p:sp>
        <p:nvSpPr>
          <p:cNvPr id="4" name="TextBox 4"/>
          <p:cNvSpPr txBox="1"/>
          <p:nvPr/>
        </p:nvSpPr>
        <p:spPr>
          <a:xfrm>
            <a:off x="636712" y="3238128"/>
            <a:ext cx="9626600" cy="1066800"/>
          </a:xfrm>
          <a:prstGeom prst="rect">
            <a:avLst/>
          </a:prstGeom>
          <a:noFill/>
        </p:spPr>
        <p:txBody>
          <a:bodyPr vert="horz" wrap="none" lIns="0" tIns="0" rIns="0" bIns="0" rtlCol="0">
            <a:spAutoFit/>
          </a:bodyPr>
          <a:lstStyle/>
          <a:p>
            <a:pPr>
              <a:lnSpc>
                <a:spcPts val="4000"/>
              </a:lnSpc>
            </a:pPr>
            <a:r>
              <a:rPr lang="en-CA" sz="1596" dirty="0" err="1" smtClean="0">
                <a:solidFill>
                  <a:srgbClr val="CC0000"/>
                </a:solidFill>
                <a:latin typeface="Arial Unicode MS"/>
                <a:cs typeface="Arial Unicode MS"/>
              </a:rPr>
              <a:t>u</a:t>
            </a:r>
            <a:r>
              <a:rPr lang="en-CA" sz="2400" dirty="0" err="1" smtClean="0">
                <a:solidFill>
                  <a:srgbClr val="FFFFCC"/>
                </a:solidFill>
                <a:latin typeface="Times New Roman"/>
                <a:cs typeface="Times New Roman"/>
              </a:rPr>
              <a:t>Congenital</a:t>
            </a:r>
            <a:r>
              <a:rPr lang="en-CA" sz="2400" dirty="0" smtClean="0">
                <a:solidFill>
                  <a:srgbClr val="FFFFCC"/>
                </a:solidFill>
                <a:latin typeface="Times New Roman"/>
                <a:cs typeface="Times New Roman"/>
              </a:rPr>
              <a:t> heart block (complete &amp; permanent) usually needs pacemaker</a:t>
            </a:r>
            <a:r>
              <a:rPr lang="en-CA" sz="2355" dirty="0" smtClean="0">
                <a:solidFill>
                  <a:srgbClr val="000000"/>
                </a:solidFill>
                <a:latin typeface="Times New Roman"/>
              </a:rPr>
              <a:t/>
            </a:r>
            <a:br>
              <a:rPr lang="en-CA" sz="2355" dirty="0" smtClean="0">
                <a:solidFill>
                  <a:srgbClr val="000000"/>
                </a:solidFill>
                <a:latin typeface="Times New Roman"/>
              </a:rPr>
            </a:br>
            <a:r>
              <a:rPr lang="en-CA" sz="1596" dirty="0" smtClean="0">
                <a:solidFill>
                  <a:srgbClr val="CC0000"/>
                </a:solidFill>
                <a:latin typeface="Arial Unicode MS"/>
                <a:cs typeface="Arial Unicode MS"/>
              </a:rPr>
              <a:t>u</a:t>
            </a:r>
            <a:r>
              <a:rPr lang="en-CA" sz="2400" dirty="0" smtClean="0">
                <a:solidFill>
                  <a:srgbClr val="FFFFCC"/>
                </a:solidFill>
                <a:latin typeface="Times New Roman"/>
                <a:cs typeface="Times New Roman"/>
              </a:rPr>
              <a:t> anti Ro positive</a:t>
            </a:r>
          </a:p>
          <a:p>
            <a:pPr>
              <a:lnSpc>
                <a:spcPts val="4000"/>
              </a:lnSpc>
            </a:pPr>
            <a:endParaRPr lang="en-CA" sz="2355" dirty="0">
              <a:solidFill>
                <a:srgbClr val="000000"/>
              </a:solidFill>
            </a:endParaRPr>
          </a:p>
        </p:txBody>
      </p:sp>
      <p:sp>
        <p:nvSpPr>
          <p:cNvPr id="5" name="TextBox 5"/>
          <p:cNvSpPr txBox="1"/>
          <p:nvPr/>
        </p:nvSpPr>
        <p:spPr>
          <a:xfrm>
            <a:off x="228600" y="7467600"/>
            <a:ext cx="9829800" cy="228600"/>
          </a:xfrm>
          <a:prstGeom prst="rect">
            <a:avLst/>
          </a:prstGeom>
          <a:noFill/>
        </p:spPr>
        <p:txBody>
          <a:bodyPr vert="horz" wrap="none" lIns="0" tIns="0" rIns="0" bIns="0" rtlCol="0">
            <a:spAutoFit/>
          </a:bodyPr>
          <a:lstStyle/>
          <a:p>
            <a:pPr>
              <a:lnSpc>
                <a:spcPts val="1380"/>
              </a:lnSpc>
            </a:pPr>
            <a:r>
              <a:rPr lang="en-CA" sz="1200" smtClean="0">
                <a:solidFill>
                  <a:srgbClr val="000000"/>
                </a:solidFill>
                <a:latin typeface="Arial"/>
                <a:cs typeface="Arial"/>
              </a:rPr>
              <a:t>PDF created with FinePrint pdfFactory trial version </a:t>
            </a:r>
            <a:r>
              <a:rPr lang="en-CA" sz="1200" smtClean="0">
                <a:solidFill>
                  <a:srgbClr val="0000FF"/>
                </a:solidFill>
                <a:latin typeface="Arial"/>
                <a:cs typeface="Arial"/>
              </a:rPr>
              <a:t>http://www.fineprint.com</a:t>
            </a:r>
          </a:p>
          <a:p>
            <a:pPr>
              <a:lnSpc>
                <a:spcPts val="1380"/>
              </a:lnSpc>
            </a:pPr>
            <a:endParaRPr lang="en-CA" sz="1200">
              <a:solidFill>
                <a:srgbClr val="0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10058400" cy="7759700"/>
          </a:xfrm>
          <a:prstGeom prst="rect">
            <a:avLst/>
          </a:prstGeom>
        </p:spPr>
      </p:pic>
      <p:sp>
        <p:nvSpPr>
          <p:cNvPr id="7" name="TextBox 2"/>
          <p:cNvSpPr txBox="1"/>
          <p:nvPr/>
        </p:nvSpPr>
        <p:spPr>
          <a:xfrm>
            <a:off x="1765300" y="2413000"/>
            <a:ext cx="8293100" cy="609600"/>
          </a:xfrm>
          <a:prstGeom prst="rect">
            <a:avLst/>
          </a:prstGeom>
          <a:noFill/>
        </p:spPr>
        <p:txBody>
          <a:bodyPr vert="horz" wrap="none" lIns="0" tIns="0" rIns="0" bIns="0" rtlCol="0">
            <a:spAutoFit/>
          </a:bodyPr>
          <a:lstStyle/>
          <a:p>
            <a:pPr>
              <a:lnSpc>
                <a:spcPts val="3680"/>
              </a:lnSpc>
            </a:pPr>
            <a:r>
              <a:rPr lang="en-CA" sz="3204" smtClean="0">
                <a:solidFill>
                  <a:srgbClr val="FFFF00"/>
                </a:solidFill>
                <a:latin typeface="Times New Roman"/>
                <a:cs typeface="Times New Roman"/>
              </a:rPr>
              <a:t>Drug - Induced Lupus:</a:t>
            </a:r>
          </a:p>
          <a:p>
            <a:pPr>
              <a:lnSpc>
                <a:spcPts val="3680"/>
              </a:lnSpc>
            </a:pPr>
            <a:endParaRPr lang="en-CA" sz="3204">
              <a:solidFill>
                <a:srgbClr val="000000"/>
              </a:solidFill>
            </a:endParaRPr>
          </a:p>
        </p:txBody>
      </p:sp>
      <p:sp>
        <p:nvSpPr>
          <p:cNvPr id="3" name="TextBox 3"/>
          <p:cNvSpPr txBox="1"/>
          <p:nvPr/>
        </p:nvSpPr>
        <p:spPr>
          <a:xfrm>
            <a:off x="1879600" y="2984500"/>
            <a:ext cx="8178800" cy="508000"/>
          </a:xfrm>
          <a:prstGeom prst="rect">
            <a:avLst/>
          </a:prstGeom>
          <a:noFill/>
        </p:spPr>
        <p:txBody>
          <a:bodyPr vert="horz" wrap="none" lIns="0" tIns="0" rIns="0" bIns="0" rtlCol="0">
            <a:spAutoFit/>
          </a:bodyPr>
          <a:lstStyle/>
          <a:p>
            <a:pPr>
              <a:lnSpc>
                <a:spcPts val="3220"/>
              </a:lnSpc>
            </a:pPr>
            <a:r>
              <a:rPr lang="en-CA" sz="1800" smtClean="0">
                <a:solidFill>
                  <a:srgbClr val="CC0000"/>
                </a:solidFill>
                <a:latin typeface="Arial Unicode MS"/>
                <a:cs typeface="Arial Unicode MS"/>
              </a:rPr>
              <a:t>u</a:t>
            </a:r>
            <a:r>
              <a:rPr lang="en-CA" sz="2795" smtClean="0">
                <a:solidFill>
                  <a:srgbClr val="FFFFCC"/>
                </a:solidFill>
                <a:latin typeface="Times New Roman"/>
                <a:cs typeface="Times New Roman"/>
              </a:rPr>
              <a:t>  Cause:</a:t>
            </a:r>
          </a:p>
          <a:p>
            <a:pPr>
              <a:lnSpc>
                <a:spcPts val="3220"/>
              </a:lnSpc>
            </a:pPr>
            <a:endParaRPr lang="en-CA" sz="2685">
              <a:solidFill>
                <a:srgbClr val="000000"/>
              </a:solidFill>
            </a:endParaRPr>
          </a:p>
        </p:txBody>
      </p:sp>
      <p:sp>
        <p:nvSpPr>
          <p:cNvPr id="4" name="TextBox 4"/>
          <p:cNvSpPr txBox="1"/>
          <p:nvPr/>
        </p:nvSpPr>
        <p:spPr>
          <a:xfrm>
            <a:off x="2540000" y="3403600"/>
            <a:ext cx="7518400" cy="1397000"/>
          </a:xfrm>
          <a:prstGeom prst="rect">
            <a:avLst/>
          </a:prstGeom>
          <a:noFill/>
        </p:spPr>
        <p:txBody>
          <a:bodyPr vert="horz" wrap="none" lIns="0" tIns="0" rIns="0" bIns="0" rtlCol="0">
            <a:spAutoFit/>
          </a:bodyPr>
          <a:lstStyle/>
          <a:p>
            <a:pPr>
              <a:lnSpc>
                <a:spcPts val="3450"/>
              </a:lnSpc>
            </a:pPr>
            <a:r>
              <a:rPr lang="en-CA" sz="2004" smtClean="0">
                <a:solidFill>
                  <a:srgbClr val="00CC99"/>
                </a:solidFill>
                <a:latin typeface="Arial Unicode MS"/>
                <a:cs typeface="Arial Unicode MS"/>
              </a:rPr>
              <a:t>v</a:t>
            </a:r>
            <a:r>
              <a:rPr lang="en-CA" sz="2400" smtClean="0">
                <a:solidFill>
                  <a:srgbClr val="FFFFCC"/>
                </a:solidFill>
                <a:latin typeface="Times New Roman"/>
                <a:cs typeface="Times New Roman"/>
              </a:rPr>
              <a:t> Procainamide</a:t>
            </a:r>
            <a:r>
              <a:rPr lang="en-CA" sz="2369" smtClean="0">
                <a:solidFill>
                  <a:srgbClr val="000000"/>
                </a:solidFill>
                <a:latin typeface="Times New Roman"/>
              </a:rPr>
              <a:t/>
            </a:r>
            <a:br>
              <a:rPr lang="en-CA" sz="2369" smtClean="0">
                <a:solidFill>
                  <a:srgbClr val="000000"/>
                </a:solidFill>
                <a:latin typeface="Times New Roman"/>
              </a:rPr>
            </a:br>
            <a:r>
              <a:rPr lang="en-CA" sz="2004" smtClean="0">
                <a:solidFill>
                  <a:srgbClr val="00CC99"/>
                </a:solidFill>
                <a:latin typeface="Arial Unicode MS"/>
                <a:cs typeface="Arial Unicode MS"/>
              </a:rPr>
              <a:t>v</a:t>
            </a:r>
            <a:r>
              <a:rPr lang="en-CA" sz="2400" smtClean="0">
                <a:solidFill>
                  <a:srgbClr val="FFFFCC"/>
                </a:solidFill>
                <a:latin typeface="Times New Roman"/>
                <a:cs typeface="Times New Roman"/>
              </a:rPr>
              <a:t> Hydralazine</a:t>
            </a:r>
            <a:r>
              <a:rPr lang="en-CA" sz="2350" smtClean="0">
                <a:solidFill>
                  <a:srgbClr val="000000"/>
                </a:solidFill>
                <a:latin typeface="Times New Roman"/>
              </a:rPr>
              <a:t/>
            </a:r>
            <a:br>
              <a:rPr lang="en-CA" sz="2350" smtClean="0">
                <a:solidFill>
                  <a:srgbClr val="000000"/>
                </a:solidFill>
                <a:latin typeface="Times New Roman"/>
              </a:rPr>
            </a:br>
            <a:r>
              <a:rPr lang="en-CA" sz="2004" smtClean="0">
                <a:solidFill>
                  <a:srgbClr val="00CC99"/>
                </a:solidFill>
                <a:latin typeface="Arial Unicode MS"/>
                <a:cs typeface="Arial Unicode MS"/>
              </a:rPr>
              <a:t>v</a:t>
            </a:r>
            <a:r>
              <a:rPr lang="en-CA" sz="2400" smtClean="0">
                <a:solidFill>
                  <a:srgbClr val="FFFFCC"/>
                </a:solidFill>
                <a:latin typeface="Times New Roman"/>
                <a:cs typeface="Times New Roman"/>
              </a:rPr>
              <a:t> Others</a:t>
            </a:r>
          </a:p>
          <a:p>
            <a:pPr>
              <a:lnSpc>
                <a:spcPts val="3450"/>
              </a:lnSpc>
            </a:pPr>
            <a:endParaRPr lang="en-CA" sz="2350">
              <a:solidFill>
                <a:srgbClr val="000000"/>
              </a:solidFill>
            </a:endParaRPr>
          </a:p>
        </p:txBody>
      </p:sp>
      <p:sp>
        <p:nvSpPr>
          <p:cNvPr id="5" name="TextBox 5"/>
          <p:cNvSpPr txBox="1"/>
          <p:nvPr/>
        </p:nvSpPr>
        <p:spPr>
          <a:xfrm>
            <a:off x="1879600" y="4813300"/>
            <a:ext cx="8178800" cy="508000"/>
          </a:xfrm>
          <a:prstGeom prst="rect">
            <a:avLst/>
          </a:prstGeom>
          <a:noFill/>
        </p:spPr>
        <p:txBody>
          <a:bodyPr vert="horz" wrap="none" lIns="0" tIns="0" rIns="0" bIns="0" rtlCol="0">
            <a:spAutoFit/>
          </a:bodyPr>
          <a:lstStyle/>
          <a:p>
            <a:pPr>
              <a:lnSpc>
                <a:spcPts val="3220"/>
              </a:lnSpc>
            </a:pPr>
            <a:r>
              <a:rPr lang="en-CA" sz="1800" smtClean="0">
                <a:solidFill>
                  <a:srgbClr val="CC0000"/>
                </a:solidFill>
                <a:latin typeface="Arial Unicode MS"/>
                <a:cs typeface="Arial Unicode MS"/>
              </a:rPr>
              <a:t>u</a:t>
            </a:r>
            <a:r>
              <a:rPr lang="en-CA" sz="2795" smtClean="0">
                <a:solidFill>
                  <a:srgbClr val="FFFFCC"/>
                </a:solidFill>
                <a:latin typeface="Times New Roman"/>
                <a:cs typeface="Times New Roman"/>
              </a:rPr>
              <a:t> Antihistone positive</a:t>
            </a:r>
          </a:p>
          <a:p>
            <a:pPr>
              <a:lnSpc>
                <a:spcPts val="3220"/>
              </a:lnSpc>
            </a:pPr>
            <a:endParaRPr lang="en-CA" sz="2750">
              <a:solidFill>
                <a:srgbClr val="000000"/>
              </a:solidFill>
            </a:endParaRPr>
          </a:p>
        </p:txBody>
      </p:sp>
      <p:sp>
        <p:nvSpPr>
          <p:cNvPr id="6" name="TextBox 6"/>
          <p:cNvSpPr txBox="1"/>
          <p:nvPr/>
        </p:nvSpPr>
        <p:spPr>
          <a:xfrm>
            <a:off x="228600" y="7467600"/>
            <a:ext cx="9829800" cy="228600"/>
          </a:xfrm>
          <a:prstGeom prst="rect">
            <a:avLst/>
          </a:prstGeom>
          <a:noFill/>
        </p:spPr>
        <p:txBody>
          <a:bodyPr vert="horz" wrap="none" lIns="0" tIns="0" rIns="0" bIns="0" rtlCol="0">
            <a:spAutoFit/>
          </a:bodyPr>
          <a:lstStyle/>
          <a:p>
            <a:pPr>
              <a:lnSpc>
                <a:spcPts val="1380"/>
              </a:lnSpc>
            </a:pPr>
            <a:r>
              <a:rPr lang="en-CA" sz="1200" smtClean="0">
                <a:solidFill>
                  <a:srgbClr val="000000"/>
                </a:solidFill>
                <a:latin typeface="Arial"/>
                <a:cs typeface="Arial"/>
              </a:rPr>
              <a:t>PDF created with FinePrint pdfFactory trial version </a:t>
            </a:r>
            <a:r>
              <a:rPr lang="en-CA" sz="1200" smtClean="0">
                <a:solidFill>
                  <a:srgbClr val="0000FF"/>
                </a:solidFill>
                <a:latin typeface="Arial"/>
                <a:cs typeface="Arial"/>
              </a:rPr>
              <a:t>http://www.fineprint.com</a:t>
            </a:r>
          </a:p>
          <a:p>
            <a:pPr>
              <a:lnSpc>
                <a:spcPts val="1380"/>
              </a:lnSpc>
            </a:pPr>
            <a:endParaRPr lang="en-CA" sz="1200">
              <a:solidFill>
                <a:srgbClr val="0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10058400" cy="7759700"/>
          </a:xfrm>
          <a:prstGeom prst="rect">
            <a:avLst/>
          </a:prstGeom>
        </p:spPr>
      </p:pic>
      <p:sp>
        <p:nvSpPr>
          <p:cNvPr id="10" name="TextBox 2"/>
          <p:cNvSpPr txBox="1"/>
          <p:nvPr/>
        </p:nvSpPr>
        <p:spPr>
          <a:xfrm>
            <a:off x="927100" y="2222500"/>
            <a:ext cx="8372228" cy="948978"/>
          </a:xfrm>
          <a:prstGeom prst="rect">
            <a:avLst/>
          </a:prstGeom>
          <a:noFill/>
        </p:spPr>
        <p:txBody>
          <a:bodyPr vert="horz" wrap="none" lIns="0" tIns="0" rIns="0" bIns="0" rtlCol="0">
            <a:spAutoFit/>
          </a:bodyPr>
          <a:lstStyle/>
          <a:p>
            <a:pPr>
              <a:lnSpc>
                <a:spcPts val="3680"/>
              </a:lnSpc>
            </a:pPr>
            <a:r>
              <a:rPr lang="en-CA" sz="3204" dirty="0" err="1" smtClean="0">
                <a:solidFill>
                  <a:srgbClr val="FFFF00"/>
                </a:solidFill>
                <a:latin typeface="Times New Roman"/>
                <a:cs typeface="Times New Roman"/>
              </a:rPr>
              <a:t>Dermatomyositis</a:t>
            </a:r>
            <a:r>
              <a:rPr lang="en-CA" sz="3204" dirty="0" smtClean="0">
                <a:solidFill>
                  <a:srgbClr val="FFFF00"/>
                </a:solidFill>
                <a:latin typeface="Times New Roman"/>
                <a:cs typeface="Times New Roman"/>
              </a:rPr>
              <a:t> (Skin Rash + Muscle Weakness):</a:t>
            </a:r>
          </a:p>
          <a:p>
            <a:pPr>
              <a:lnSpc>
                <a:spcPts val="3680"/>
              </a:lnSpc>
            </a:pPr>
            <a:endParaRPr lang="en-CA" sz="3204" dirty="0">
              <a:solidFill>
                <a:srgbClr val="000000"/>
              </a:solidFill>
            </a:endParaRPr>
          </a:p>
        </p:txBody>
      </p:sp>
      <p:sp>
        <p:nvSpPr>
          <p:cNvPr id="3" name="TextBox 3"/>
          <p:cNvSpPr txBox="1"/>
          <p:nvPr/>
        </p:nvSpPr>
        <p:spPr>
          <a:xfrm>
            <a:off x="1041400" y="2743200"/>
            <a:ext cx="9017000" cy="508000"/>
          </a:xfrm>
          <a:prstGeom prst="rect">
            <a:avLst/>
          </a:prstGeom>
          <a:noFill/>
        </p:spPr>
        <p:txBody>
          <a:bodyPr vert="horz" wrap="none" lIns="0" tIns="0" rIns="0" bIns="0" rtlCol="0">
            <a:spAutoFit/>
          </a:bodyPr>
          <a:lstStyle/>
          <a:p>
            <a:pPr>
              <a:lnSpc>
                <a:spcPts val="3220"/>
              </a:lnSpc>
            </a:pPr>
            <a:r>
              <a:rPr lang="en-CA" sz="1800" smtClean="0">
                <a:solidFill>
                  <a:srgbClr val="CC0000"/>
                </a:solidFill>
                <a:latin typeface="Arial Unicode MS"/>
                <a:cs typeface="Arial Unicode MS"/>
              </a:rPr>
              <a:t>u</a:t>
            </a:r>
            <a:r>
              <a:rPr lang="en-CA" sz="2795" smtClean="0">
                <a:solidFill>
                  <a:srgbClr val="FFFFCC"/>
                </a:solidFill>
                <a:latin typeface="Times New Roman"/>
                <a:cs typeface="Times New Roman"/>
              </a:rPr>
              <a:t> Heliotrope : Violeceous color over the upper eyelids</a:t>
            </a:r>
          </a:p>
          <a:p>
            <a:pPr>
              <a:lnSpc>
                <a:spcPts val="3220"/>
              </a:lnSpc>
            </a:pPr>
            <a:endParaRPr lang="en-CA" sz="2777">
              <a:solidFill>
                <a:srgbClr val="000000"/>
              </a:solidFill>
            </a:endParaRPr>
          </a:p>
        </p:txBody>
      </p:sp>
      <p:sp>
        <p:nvSpPr>
          <p:cNvPr id="4" name="TextBox 4"/>
          <p:cNvSpPr txBox="1"/>
          <p:nvPr/>
        </p:nvSpPr>
        <p:spPr>
          <a:xfrm>
            <a:off x="1041400" y="3238500"/>
            <a:ext cx="9017000" cy="927100"/>
          </a:xfrm>
          <a:prstGeom prst="rect">
            <a:avLst/>
          </a:prstGeom>
          <a:noFill/>
        </p:spPr>
        <p:txBody>
          <a:bodyPr vert="horz" wrap="none" lIns="0" tIns="0" rIns="0" bIns="0" rtlCol="0">
            <a:spAutoFit/>
          </a:bodyPr>
          <a:lstStyle/>
          <a:p>
            <a:pPr>
              <a:lnSpc>
                <a:spcPts val="3000"/>
              </a:lnSpc>
              <a:tabLst>
                <a:tab pos="393700" algn="l"/>
              </a:tabLst>
            </a:pPr>
            <a:r>
              <a:rPr lang="en-CA" sz="1800" smtClean="0">
                <a:solidFill>
                  <a:srgbClr val="CC0000"/>
                </a:solidFill>
                <a:latin typeface="Arial Unicode MS"/>
                <a:cs typeface="Arial Unicode MS"/>
              </a:rPr>
              <a:t>u</a:t>
            </a:r>
            <a:r>
              <a:rPr lang="en-CA" sz="2795" smtClean="0">
                <a:solidFill>
                  <a:srgbClr val="FFFFCC"/>
                </a:solidFill>
                <a:latin typeface="Times New Roman"/>
                <a:cs typeface="Times New Roman"/>
              </a:rPr>
              <a:t> Gottoron’s papules: Flat- topped violaceous papules over</a:t>
            </a:r>
            <a:r>
              <a:rPr lang="en-CA" sz="2795" smtClean="0">
                <a:solidFill>
                  <a:srgbClr val="000000"/>
                </a:solidFill>
                <a:latin typeface="Times New Roman"/>
              </a:rPr>
              <a:t/>
            </a:r>
            <a:br>
              <a:rPr lang="en-CA" sz="2795" smtClean="0">
                <a:solidFill>
                  <a:srgbClr val="000000"/>
                </a:solidFill>
                <a:latin typeface="Times New Roman"/>
              </a:rPr>
            </a:br>
            <a:r>
              <a:rPr lang="en-CA" sz="2795" smtClean="0">
                <a:solidFill>
                  <a:srgbClr val="FFFFCC"/>
                </a:solidFill>
                <a:latin typeface="Times New Roman"/>
                <a:cs typeface="Times New Roman"/>
              </a:rPr>
              <a:t>	knuckles of hands</a:t>
            </a:r>
          </a:p>
          <a:p>
            <a:pPr>
              <a:lnSpc>
                <a:spcPts val="3000"/>
              </a:lnSpc>
            </a:pPr>
            <a:endParaRPr lang="en-CA" sz="2795">
              <a:solidFill>
                <a:srgbClr val="000000"/>
              </a:solidFill>
            </a:endParaRPr>
          </a:p>
        </p:txBody>
      </p:sp>
      <p:sp>
        <p:nvSpPr>
          <p:cNvPr id="5" name="TextBox 5"/>
          <p:cNvSpPr txBox="1"/>
          <p:nvPr/>
        </p:nvSpPr>
        <p:spPr>
          <a:xfrm>
            <a:off x="1041400" y="4064000"/>
            <a:ext cx="9017000" cy="508000"/>
          </a:xfrm>
          <a:prstGeom prst="rect">
            <a:avLst/>
          </a:prstGeom>
          <a:noFill/>
        </p:spPr>
        <p:txBody>
          <a:bodyPr vert="horz" wrap="none" lIns="0" tIns="0" rIns="0" bIns="0" rtlCol="0">
            <a:spAutoFit/>
          </a:bodyPr>
          <a:lstStyle/>
          <a:p>
            <a:pPr>
              <a:lnSpc>
                <a:spcPts val="3220"/>
              </a:lnSpc>
            </a:pPr>
            <a:r>
              <a:rPr lang="en-CA" sz="1800" smtClean="0">
                <a:solidFill>
                  <a:srgbClr val="CC0000"/>
                </a:solidFill>
                <a:latin typeface="Arial Unicode MS"/>
                <a:cs typeface="Arial Unicode MS"/>
              </a:rPr>
              <a:t>u</a:t>
            </a:r>
            <a:r>
              <a:rPr lang="en-CA" sz="2795" smtClean="0">
                <a:solidFill>
                  <a:srgbClr val="FFFFCC"/>
                </a:solidFill>
                <a:latin typeface="Times New Roman"/>
                <a:cs typeface="Times New Roman"/>
              </a:rPr>
              <a:t> Calcifications especially in kids</a:t>
            </a:r>
          </a:p>
          <a:p>
            <a:pPr>
              <a:lnSpc>
                <a:spcPts val="3220"/>
              </a:lnSpc>
            </a:pPr>
            <a:endParaRPr lang="en-CA" sz="2767">
              <a:solidFill>
                <a:srgbClr val="000000"/>
              </a:solidFill>
            </a:endParaRPr>
          </a:p>
        </p:txBody>
      </p:sp>
      <p:sp>
        <p:nvSpPr>
          <p:cNvPr id="6" name="TextBox 6"/>
          <p:cNvSpPr txBox="1"/>
          <p:nvPr/>
        </p:nvSpPr>
        <p:spPr>
          <a:xfrm>
            <a:off x="1041400" y="4559300"/>
            <a:ext cx="9017000" cy="927100"/>
          </a:xfrm>
          <a:prstGeom prst="rect">
            <a:avLst/>
          </a:prstGeom>
          <a:noFill/>
        </p:spPr>
        <p:txBody>
          <a:bodyPr vert="horz" wrap="none" lIns="0" tIns="0" rIns="0" bIns="0" rtlCol="0">
            <a:spAutoFit/>
          </a:bodyPr>
          <a:lstStyle/>
          <a:p>
            <a:pPr>
              <a:lnSpc>
                <a:spcPts val="3000"/>
              </a:lnSpc>
              <a:tabLst>
                <a:tab pos="393700" algn="l"/>
              </a:tabLst>
            </a:pPr>
            <a:r>
              <a:rPr lang="en-CA" sz="1800" smtClean="0">
                <a:solidFill>
                  <a:srgbClr val="CC0000"/>
                </a:solidFill>
                <a:latin typeface="Arial Unicode MS"/>
                <a:cs typeface="Arial Unicode MS"/>
              </a:rPr>
              <a:t>u</a:t>
            </a:r>
            <a:r>
              <a:rPr lang="en-CA" sz="2795" smtClean="0">
                <a:solidFill>
                  <a:srgbClr val="FFFFCC"/>
                </a:solidFill>
                <a:latin typeface="Times New Roman"/>
                <a:cs typeface="Times New Roman"/>
              </a:rPr>
              <a:t> Bilateral proximal muscle weakness (with high CPK,</a:t>
            </a:r>
            <a:r>
              <a:rPr lang="en-CA" sz="2795" smtClean="0">
                <a:solidFill>
                  <a:srgbClr val="000000"/>
                </a:solidFill>
                <a:latin typeface="Times New Roman"/>
              </a:rPr>
              <a:t/>
            </a:r>
            <a:br>
              <a:rPr lang="en-CA" sz="2795" smtClean="0">
                <a:solidFill>
                  <a:srgbClr val="000000"/>
                </a:solidFill>
                <a:latin typeface="Times New Roman"/>
              </a:rPr>
            </a:br>
            <a:r>
              <a:rPr lang="en-CA" sz="2795" smtClean="0">
                <a:solidFill>
                  <a:srgbClr val="FFFFCC"/>
                </a:solidFill>
                <a:latin typeface="Times New Roman"/>
                <a:cs typeface="Times New Roman"/>
              </a:rPr>
              <a:t>	Positive EMG and Muscle biopsy)</a:t>
            </a:r>
          </a:p>
          <a:p>
            <a:pPr>
              <a:lnSpc>
                <a:spcPts val="3000"/>
              </a:lnSpc>
            </a:pPr>
            <a:endParaRPr lang="en-CA" sz="2795">
              <a:solidFill>
                <a:srgbClr val="000000"/>
              </a:solidFill>
            </a:endParaRPr>
          </a:p>
        </p:txBody>
      </p:sp>
      <p:sp>
        <p:nvSpPr>
          <p:cNvPr id="7" name="TextBox 7"/>
          <p:cNvSpPr txBox="1"/>
          <p:nvPr/>
        </p:nvSpPr>
        <p:spPr>
          <a:xfrm>
            <a:off x="1041400" y="5397500"/>
            <a:ext cx="9017000" cy="508000"/>
          </a:xfrm>
          <a:prstGeom prst="rect">
            <a:avLst/>
          </a:prstGeom>
          <a:noFill/>
        </p:spPr>
        <p:txBody>
          <a:bodyPr vert="horz" wrap="none" lIns="0" tIns="0" rIns="0" bIns="0" rtlCol="0">
            <a:spAutoFit/>
          </a:bodyPr>
          <a:lstStyle/>
          <a:p>
            <a:pPr>
              <a:lnSpc>
                <a:spcPts val="3220"/>
              </a:lnSpc>
            </a:pPr>
            <a:r>
              <a:rPr lang="en-CA" sz="1800" smtClean="0">
                <a:solidFill>
                  <a:srgbClr val="CC0000"/>
                </a:solidFill>
                <a:latin typeface="Arial Unicode MS"/>
                <a:cs typeface="Arial Unicode MS"/>
              </a:rPr>
              <a:t>u</a:t>
            </a:r>
            <a:r>
              <a:rPr lang="en-CA" sz="2795" smtClean="0">
                <a:solidFill>
                  <a:srgbClr val="FFFFCC"/>
                </a:solidFill>
                <a:latin typeface="Times New Roman"/>
                <a:cs typeface="Times New Roman"/>
              </a:rPr>
              <a:t> In adults (especially over 50 yrs)</a:t>
            </a:r>
          </a:p>
          <a:p>
            <a:pPr>
              <a:lnSpc>
                <a:spcPts val="3220"/>
              </a:lnSpc>
            </a:pPr>
            <a:endParaRPr lang="en-CA" sz="2768">
              <a:solidFill>
                <a:srgbClr val="000000"/>
              </a:solidFill>
            </a:endParaRPr>
          </a:p>
        </p:txBody>
      </p:sp>
      <p:sp>
        <p:nvSpPr>
          <p:cNvPr id="8" name="TextBox 8"/>
          <p:cNvSpPr txBox="1"/>
          <p:nvPr/>
        </p:nvSpPr>
        <p:spPr>
          <a:xfrm>
            <a:off x="1435100" y="5803900"/>
            <a:ext cx="8623300" cy="927100"/>
          </a:xfrm>
          <a:prstGeom prst="rect">
            <a:avLst/>
          </a:prstGeom>
          <a:noFill/>
        </p:spPr>
        <p:txBody>
          <a:bodyPr vert="horz" wrap="none" lIns="0" tIns="0" rIns="0" bIns="0" rtlCol="0">
            <a:spAutoFit/>
          </a:bodyPr>
          <a:lstStyle/>
          <a:p>
            <a:pPr indent="60959">
              <a:lnSpc>
                <a:spcPts val="3000"/>
              </a:lnSpc>
            </a:pPr>
            <a:r>
              <a:rPr lang="en-CA" sz="2795" smtClean="0">
                <a:solidFill>
                  <a:srgbClr val="FFFFCC"/>
                </a:solidFill>
                <a:latin typeface="Times New Roman"/>
                <a:cs typeface="Times New Roman"/>
              </a:rPr>
              <a:t>associated with internal malignancy (e.g. GI,</a:t>
            </a:r>
            <a:r>
              <a:rPr lang="en-CA" sz="2795" smtClean="0">
                <a:solidFill>
                  <a:srgbClr val="000000"/>
                </a:solidFill>
                <a:latin typeface="Times New Roman"/>
              </a:rPr>
              <a:t/>
            </a:r>
            <a:br>
              <a:rPr lang="en-CA" sz="2795" smtClean="0">
                <a:solidFill>
                  <a:srgbClr val="000000"/>
                </a:solidFill>
                <a:latin typeface="Times New Roman"/>
              </a:rPr>
            </a:br>
            <a:r>
              <a:rPr lang="en-CA" sz="2795" smtClean="0">
                <a:solidFill>
                  <a:srgbClr val="FFFFCC"/>
                </a:solidFill>
                <a:latin typeface="Times New Roman"/>
                <a:cs typeface="Times New Roman"/>
              </a:rPr>
              <a:t>Prostrate, ovary &amp; breast)</a:t>
            </a:r>
          </a:p>
          <a:p>
            <a:pPr>
              <a:lnSpc>
                <a:spcPts val="3000"/>
              </a:lnSpc>
            </a:pPr>
            <a:endParaRPr lang="en-CA" sz="2795">
              <a:solidFill>
                <a:srgbClr val="000000"/>
              </a:solidFill>
            </a:endParaRPr>
          </a:p>
        </p:txBody>
      </p:sp>
      <p:sp>
        <p:nvSpPr>
          <p:cNvPr id="9" name="TextBox 9"/>
          <p:cNvSpPr txBox="1"/>
          <p:nvPr/>
        </p:nvSpPr>
        <p:spPr>
          <a:xfrm>
            <a:off x="228600" y="7467600"/>
            <a:ext cx="9829800" cy="228600"/>
          </a:xfrm>
          <a:prstGeom prst="rect">
            <a:avLst/>
          </a:prstGeom>
          <a:noFill/>
        </p:spPr>
        <p:txBody>
          <a:bodyPr vert="horz" wrap="none" lIns="0" tIns="0" rIns="0" bIns="0" rtlCol="0">
            <a:spAutoFit/>
          </a:bodyPr>
          <a:lstStyle/>
          <a:p>
            <a:pPr>
              <a:lnSpc>
                <a:spcPts val="1380"/>
              </a:lnSpc>
            </a:pPr>
            <a:r>
              <a:rPr lang="en-CA" sz="1200" smtClean="0">
                <a:solidFill>
                  <a:srgbClr val="000000"/>
                </a:solidFill>
                <a:latin typeface="Arial"/>
                <a:cs typeface="Arial"/>
              </a:rPr>
              <a:t>PDF created with FinePrint pdfFactory trial version </a:t>
            </a:r>
            <a:r>
              <a:rPr lang="en-CA" sz="1200" smtClean="0">
                <a:solidFill>
                  <a:srgbClr val="0000FF"/>
                </a:solidFill>
                <a:latin typeface="Arial"/>
                <a:cs typeface="Arial"/>
              </a:rPr>
              <a:t>http://www.fineprint.com</a:t>
            </a:r>
          </a:p>
          <a:p>
            <a:pPr>
              <a:lnSpc>
                <a:spcPts val="1380"/>
              </a:lnSpc>
            </a:pPr>
            <a:endParaRPr lang="en-CA" sz="1200">
              <a:solidFill>
                <a:srgbClr val="0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10058400" cy="7759700"/>
          </a:xfrm>
          <a:prstGeom prst="rect">
            <a:avLst/>
          </a:prstGeom>
        </p:spPr>
      </p:pic>
      <p:sp>
        <p:nvSpPr>
          <p:cNvPr id="11" name="TextBox 2"/>
          <p:cNvSpPr txBox="1"/>
          <p:nvPr/>
        </p:nvSpPr>
        <p:spPr>
          <a:xfrm>
            <a:off x="927100" y="2260600"/>
            <a:ext cx="4829848" cy="820738"/>
          </a:xfrm>
          <a:prstGeom prst="rect">
            <a:avLst/>
          </a:prstGeom>
          <a:noFill/>
        </p:spPr>
        <p:txBody>
          <a:bodyPr vert="horz" wrap="none" lIns="0" tIns="0" rIns="0" bIns="0" rtlCol="0">
            <a:spAutoFit/>
          </a:bodyPr>
          <a:lstStyle/>
          <a:p>
            <a:pPr>
              <a:lnSpc>
                <a:spcPts val="3220"/>
              </a:lnSpc>
            </a:pPr>
            <a:r>
              <a:rPr lang="en-CA" sz="2795" dirty="0" smtClean="0">
                <a:solidFill>
                  <a:srgbClr val="FFFF00"/>
                </a:solidFill>
                <a:latin typeface="Times New Roman"/>
                <a:cs typeface="Times New Roman"/>
              </a:rPr>
              <a:t>Scleroderma (Systemic Sclerosis)</a:t>
            </a:r>
          </a:p>
          <a:p>
            <a:pPr>
              <a:lnSpc>
                <a:spcPts val="3220"/>
              </a:lnSpc>
            </a:pPr>
            <a:endParaRPr lang="en-CA" sz="2795" dirty="0">
              <a:solidFill>
                <a:srgbClr val="000000"/>
              </a:solidFill>
            </a:endParaRPr>
          </a:p>
        </p:txBody>
      </p:sp>
      <p:sp>
        <p:nvSpPr>
          <p:cNvPr id="3" name="TextBox 3"/>
          <p:cNvSpPr txBox="1"/>
          <p:nvPr/>
        </p:nvSpPr>
        <p:spPr>
          <a:xfrm>
            <a:off x="1041400" y="2755900"/>
            <a:ext cx="9017000" cy="457200"/>
          </a:xfrm>
          <a:prstGeom prst="rect">
            <a:avLst/>
          </a:prstGeom>
          <a:noFill/>
        </p:spPr>
        <p:txBody>
          <a:bodyPr vert="horz" wrap="none" lIns="0" tIns="0" rIns="0" bIns="0" rtlCol="0">
            <a:spAutoFit/>
          </a:bodyPr>
          <a:lstStyle/>
          <a:p>
            <a:pPr>
              <a:lnSpc>
                <a:spcPts val="2760"/>
              </a:lnSpc>
            </a:pPr>
            <a:r>
              <a:rPr lang="en-CA" sz="1596" smtClean="0">
                <a:solidFill>
                  <a:srgbClr val="CC0000"/>
                </a:solidFill>
                <a:latin typeface="Arial Unicode MS"/>
                <a:cs typeface="Arial Unicode MS"/>
              </a:rPr>
              <a:t>u</a:t>
            </a:r>
            <a:r>
              <a:rPr lang="en-CA" sz="2400" smtClean="0">
                <a:solidFill>
                  <a:srgbClr val="FFFFCC"/>
                </a:solidFill>
                <a:latin typeface="Times New Roman"/>
                <a:cs typeface="Times New Roman"/>
              </a:rPr>
              <a:t>  Thickened &amp; tight skin</a:t>
            </a:r>
          </a:p>
          <a:p>
            <a:pPr>
              <a:lnSpc>
                <a:spcPts val="2760"/>
              </a:lnSpc>
            </a:pPr>
            <a:endParaRPr lang="en-CA" sz="2367">
              <a:solidFill>
                <a:srgbClr val="000000"/>
              </a:solidFill>
            </a:endParaRPr>
          </a:p>
        </p:txBody>
      </p:sp>
      <p:sp>
        <p:nvSpPr>
          <p:cNvPr id="4" name="TextBox 4"/>
          <p:cNvSpPr txBox="1"/>
          <p:nvPr/>
        </p:nvSpPr>
        <p:spPr>
          <a:xfrm>
            <a:off x="1041400" y="3187700"/>
            <a:ext cx="9017000" cy="457200"/>
          </a:xfrm>
          <a:prstGeom prst="rect">
            <a:avLst/>
          </a:prstGeom>
          <a:noFill/>
        </p:spPr>
        <p:txBody>
          <a:bodyPr vert="horz" wrap="none" lIns="0" tIns="0" rIns="0" bIns="0" rtlCol="0">
            <a:spAutoFit/>
          </a:bodyPr>
          <a:lstStyle/>
          <a:p>
            <a:pPr>
              <a:lnSpc>
                <a:spcPts val="2760"/>
              </a:lnSpc>
            </a:pPr>
            <a:r>
              <a:rPr lang="en-CA" sz="1596" smtClean="0">
                <a:solidFill>
                  <a:srgbClr val="CC0000"/>
                </a:solidFill>
                <a:latin typeface="Arial Unicode MS"/>
                <a:cs typeface="Arial Unicode MS"/>
              </a:rPr>
              <a:t>u</a:t>
            </a:r>
            <a:r>
              <a:rPr lang="en-CA" sz="2400" smtClean="0">
                <a:solidFill>
                  <a:srgbClr val="FFFFCC"/>
                </a:solidFill>
                <a:latin typeface="Times New Roman"/>
                <a:cs typeface="Times New Roman"/>
              </a:rPr>
              <a:t>  Sclerodactyl</a:t>
            </a:r>
          </a:p>
          <a:p>
            <a:pPr>
              <a:lnSpc>
                <a:spcPts val="2760"/>
              </a:lnSpc>
            </a:pPr>
            <a:endParaRPr lang="en-CA" sz="2346">
              <a:solidFill>
                <a:srgbClr val="000000"/>
              </a:solidFill>
            </a:endParaRPr>
          </a:p>
        </p:txBody>
      </p:sp>
      <p:sp>
        <p:nvSpPr>
          <p:cNvPr id="5" name="TextBox 5"/>
          <p:cNvSpPr txBox="1"/>
          <p:nvPr/>
        </p:nvSpPr>
        <p:spPr>
          <a:xfrm>
            <a:off x="1041400" y="3632200"/>
            <a:ext cx="9017000" cy="457200"/>
          </a:xfrm>
          <a:prstGeom prst="rect">
            <a:avLst/>
          </a:prstGeom>
          <a:noFill/>
        </p:spPr>
        <p:txBody>
          <a:bodyPr vert="horz" wrap="none" lIns="0" tIns="0" rIns="0" bIns="0" rtlCol="0">
            <a:spAutoFit/>
          </a:bodyPr>
          <a:lstStyle/>
          <a:p>
            <a:pPr>
              <a:lnSpc>
                <a:spcPts val="2760"/>
              </a:lnSpc>
            </a:pPr>
            <a:r>
              <a:rPr lang="en-CA" sz="1596" smtClean="0">
                <a:solidFill>
                  <a:srgbClr val="CC0000"/>
                </a:solidFill>
                <a:latin typeface="Arial Unicode MS"/>
                <a:cs typeface="Arial Unicode MS"/>
              </a:rPr>
              <a:t>u</a:t>
            </a:r>
            <a:r>
              <a:rPr lang="en-CA" sz="2400" smtClean="0">
                <a:solidFill>
                  <a:srgbClr val="FFFFCC"/>
                </a:solidFill>
                <a:latin typeface="Times New Roman"/>
                <a:cs typeface="Times New Roman"/>
              </a:rPr>
              <a:t>  Face: loss of forehead lines</a:t>
            </a:r>
          </a:p>
          <a:p>
            <a:pPr>
              <a:lnSpc>
                <a:spcPts val="2760"/>
              </a:lnSpc>
            </a:pPr>
            <a:endParaRPr lang="en-CA" sz="2374">
              <a:solidFill>
                <a:srgbClr val="000000"/>
              </a:solidFill>
            </a:endParaRPr>
          </a:p>
        </p:txBody>
      </p:sp>
      <p:sp>
        <p:nvSpPr>
          <p:cNvPr id="6" name="TextBox 6"/>
          <p:cNvSpPr txBox="1"/>
          <p:nvPr/>
        </p:nvSpPr>
        <p:spPr>
          <a:xfrm>
            <a:off x="1041400" y="3987800"/>
            <a:ext cx="9017000" cy="952500"/>
          </a:xfrm>
          <a:prstGeom prst="rect">
            <a:avLst/>
          </a:prstGeom>
          <a:noFill/>
        </p:spPr>
        <p:txBody>
          <a:bodyPr vert="horz" wrap="none" lIns="0" tIns="0" rIns="0" bIns="0" rtlCol="0">
            <a:spAutoFit/>
          </a:bodyPr>
          <a:lstStyle/>
          <a:p>
            <a:pPr>
              <a:lnSpc>
                <a:spcPts val="3500"/>
              </a:lnSpc>
            </a:pPr>
            <a:r>
              <a:rPr lang="en-CA" sz="1596" smtClean="0">
                <a:solidFill>
                  <a:srgbClr val="CC0000"/>
                </a:solidFill>
                <a:latin typeface="Arial Unicode MS"/>
                <a:cs typeface="Arial Unicode MS"/>
              </a:rPr>
              <a:t>u</a:t>
            </a:r>
            <a:r>
              <a:rPr lang="en-CA" sz="2400" smtClean="0">
                <a:solidFill>
                  <a:srgbClr val="FFFFCC"/>
                </a:solidFill>
                <a:latin typeface="Times New Roman"/>
                <a:cs typeface="Times New Roman"/>
              </a:rPr>
              <a:t>  beaked nose, small mouth, radial furrowing around the mouth)</a:t>
            </a:r>
            <a:r>
              <a:rPr lang="en-CA" sz="2377" smtClean="0">
                <a:solidFill>
                  <a:srgbClr val="000000"/>
                </a:solidFill>
                <a:latin typeface="Times New Roman"/>
              </a:rPr>
              <a:t/>
            </a:r>
            <a:br>
              <a:rPr lang="en-CA" sz="2377" smtClean="0">
                <a:solidFill>
                  <a:srgbClr val="000000"/>
                </a:solidFill>
                <a:latin typeface="Times New Roman"/>
              </a:rPr>
            </a:br>
            <a:r>
              <a:rPr lang="en-CA" sz="1596" smtClean="0">
                <a:solidFill>
                  <a:srgbClr val="CC0000"/>
                </a:solidFill>
                <a:latin typeface="Arial Unicode MS"/>
                <a:cs typeface="Arial Unicode MS"/>
              </a:rPr>
              <a:t>u</a:t>
            </a:r>
            <a:r>
              <a:rPr lang="en-CA" sz="2400" smtClean="0">
                <a:solidFill>
                  <a:srgbClr val="FFFFCC"/>
                </a:solidFill>
                <a:latin typeface="Times New Roman"/>
                <a:cs typeface="Times New Roman"/>
              </a:rPr>
              <a:t>   Telangectasia and calcification</a:t>
            </a:r>
          </a:p>
          <a:p>
            <a:pPr>
              <a:lnSpc>
                <a:spcPts val="3500"/>
              </a:lnSpc>
            </a:pPr>
            <a:endParaRPr lang="en-CA" sz="2377">
              <a:solidFill>
                <a:srgbClr val="000000"/>
              </a:solidFill>
            </a:endParaRPr>
          </a:p>
        </p:txBody>
      </p:sp>
      <p:sp>
        <p:nvSpPr>
          <p:cNvPr id="7" name="TextBox 7"/>
          <p:cNvSpPr txBox="1"/>
          <p:nvPr/>
        </p:nvSpPr>
        <p:spPr>
          <a:xfrm>
            <a:off x="1041400" y="4940300"/>
            <a:ext cx="9017000" cy="457200"/>
          </a:xfrm>
          <a:prstGeom prst="rect">
            <a:avLst/>
          </a:prstGeom>
          <a:noFill/>
        </p:spPr>
        <p:txBody>
          <a:bodyPr vert="horz" wrap="none" lIns="0" tIns="0" rIns="0" bIns="0" rtlCol="0">
            <a:spAutoFit/>
          </a:bodyPr>
          <a:lstStyle/>
          <a:p>
            <a:pPr>
              <a:lnSpc>
                <a:spcPts val="2760"/>
              </a:lnSpc>
            </a:pPr>
            <a:r>
              <a:rPr lang="en-CA" sz="1596" smtClean="0">
                <a:solidFill>
                  <a:srgbClr val="CC0000"/>
                </a:solidFill>
                <a:latin typeface="Arial Unicode MS"/>
                <a:cs typeface="Arial Unicode MS"/>
              </a:rPr>
              <a:t>u</a:t>
            </a:r>
            <a:r>
              <a:rPr lang="en-CA" sz="2400" smtClean="0">
                <a:solidFill>
                  <a:srgbClr val="FFFFCC"/>
                </a:solidFill>
                <a:latin typeface="Times New Roman"/>
                <a:cs typeface="Times New Roman"/>
              </a:rPr>
              <a:t>  Systemic involvement:</a:t>
            </a:r>
          </a:p>
          <a:p>
            <a:pPr>
              <a:lnSpc>
                <a:spcPts val="2760"/>
              </a:lnSpc>
            </a:pPr>
            <a:endParaRPr lang="en-CA" sz="2366">
              <a:solidFill>
                <a:srgbClr val="000000"/>
              </a:solidFill>
            </a:endParaRPr>
          </a:p>
        </p:txBody>
      </p:sp>
      <p:sp>
        <p:nvSpPr>
          <p:cNvPr id="8" name="TextBox 8"/>
          <p:cNvSpPr txBox="1"/>
          <p:nvPr/>
        </p:nvSpPr>
        <p:spPr>
          <a:xfrm>
            <a:off x="1701800" y="5372100"/>
            <a:ext cx="8356600" cy="381000"/>
          </a:xfrm>
          <a:prstGeom prst="rect">
            <a:avLst/>
          </a:prstGeom>
          <a:noFill/>
        </p:spPr>
        <p:txBody>
          <a:bodyPr vert="horz" wrap="none" lIns="0" tIns="0" rIns="0" bIns="0" rtlCol="0">
            <a:spAutoFit/>
          </a:bodyPr>
          <a:lstStyle/>
          <a:p>
            <a:pPr>
              <a:lnSpc>
                <a:spcPts val="2300"/>
              </a:lnSpc>
            </a:pPr>
            <a:r>
              <a:rPr lang="en-CA" sz="1704" smtClean="0">
                <a:solidFill>
                  <a:srgbClr val="00CC99"/>
                </a:solidFill>
                <a:latin typeface="Arial Unicode MS"/>
                <a:cs typeface="Arial Unicode MS"/>
              </a:rPr>
              <a:t>v</a:t>
            </a:r>
            <a:r>
              <a:rPr lang="en-CA" sz="2004" smtClean="0">
                <a:solidFill>
                  <a:srgbClr val="FFFFCC"/>
                </a:solidFill>
                <a:latin typeface="Times New Roman"/>
                <a:cs typeface="Times New Roman"/>
              </a:rPr>
              <a:t> Lung, GI, Kidneys</a:t>
            </a:r>
          </a:p>
          <a:p>
            <a:pPr>
              <a:lnSpc>
                <a:spcPts val="2300"/>
              </a:lnSpc>
            </a:pPr>
            <a:endParaRPr lang="en-CA" sz="1988">
              <a:solidFill>
                <a:srgbClr val="000000"/>
              </a:solidFill>
            </a:endParaRPr>
          </a:p>
        </p:txBody>
      </p:sp>
      <p:sp>
        <p:nvSpPr>
          <p:cNvPr id="9" name="TextBox 9"/>
          <p:cNvSpPr txBox="1"/>
          <p:nvPr/>
        </p:nvSpPr>
        <p:spPr>
          <a:xfrm>
            <a:off x="1701800" y="5740400"/>
            <a:ext cx="8356600" cy="381000"/>
          </a:xfrm>
          <a:prstGeom prst="rect">
            <a:avLst/>
          </a:prstGeom>
          <a:noFill/>
        </p:spPr>
        <p:txBody>
          <a:bodyPr vert="horz" wrap="none" lIns="0" tIns="0" rIns="0" bIns="0" rtlCol="0">
            <a:spAutoFit/>
          </a:bodyPr>
          <a:lstStyle/>
          <a:p>
            <a:pPr>
              <a:lnSpc>
                <a:spcPts val="2300"/>
              </a:lnSpc>
            </a:pPr>
            <a:r>
              <a:rPr lang="en-CA" sz="1704" smtClean="0">
                <a:solidFill>
                  <a:srgbClr val="00CC99"/>
                </a:solidFill>
                <a:latin typeface="Arial Unicode MS"/>
                <a:cs typeface="Arial Unicode MS"/>
              </a:rPr>
              <a:t>v</a:t>
            </a:r>
            <a:r>
              <a:rPr lang="en-CA" sz="2004" smtClean="0">
                <a:solidFill>
                  <a:srgbClr val="FFFFCC"/>
                </a:solidFill>
                <a:latin typeface="Times New Roman"/>
                <a:cs typeface="Times New Roman"/>
              </a:rPr>
              <a:t> Positive  anti scl-70</a:t>
            </a:r>
          </a:p>
          <a:p>
            <a:pPr>
              <a:lnSpc>
                <a:spcPts val="2300"/>
              </a:lnSpc>
            </a:pPr>
            <a:endParaRPr lang="en-CA" sz="1990">
              <a:solidFill>
                <a:srgbClr val="000000"/>
              </a:solidFill>
            </a:endParaRPr>
          </a:p>
        </p:txBody>
      </p:sp>
      <p:sp>
        <p:nvSpPr>
          <p:cNvPr id="10" name="TextBox 10"/>
          <p:cNvSpPr txBox="1"/>
          <p:nvPr/>
        </p:nvSpPr>
        <p:spPr>
          <a:xfrm>
            <a:off x="228600" y="7467600"/>
            <a:ext cx="9829800" cy="228600"/>
          </a:xfrm>
          <a:prstGeom prst="rect">
            <a:avLst/>
          </a:prstGeom>
          <a:noFill/>
        </p:spPr>
        <p:txBody>
          <a:bodyPr vert="horz" wrap="none" lIns="0" tIns="0" rIns="0" bIns="0" rtlCol="0">
            <a:spAutoFit/>
          </a:bodyPr>
          <a:lstStyle/>
          <a:p>
            <a:pPr>
              <a:lnSpc>
                <a:spcPts val="1380"/>
              </a:lnSpc>
            </a:pPr>
            <a:r>
              <a:rPr lang="en-CA" sz="1200" smtClean="0">
                <a:solidFill>
                  <a:srgbClr val="000000"/>
                </a:solidFill>
                <a:latin typeface="Arial"/>
                <a:cs typeface="Arial"/>
              </a:rPr>
              <a:t>PDF created with FinePrint pdfFactory trial version </a:t>
            </a:r>
            <a:r>
              <a:rPr lang="en-CA" sz="1200" smtClean="0">
                <a:solidFill>
                  <a:srgbClr val="0000FF"/>
                </a:solidFill>
                <a:latin typeface="Arial"/>
                <a:cs typeface="Arial"/>
              </a:rPr>
              <a:t>http://www.fineprint.com</a:t>
            </a:r>
          </a:p>
          <a:p>
            <a:pPr>
              <a:lnSpc>
                <a:spcPts val="1380"/>
              </a:lnSpc>
            </a:pPr>
            <a:endParaRPr lang="en-CA" sz="1200">
              <a:solidFill>
                <a:srgbClr val="00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10058400" cy="7759700"/>
          </a:xfrm>
          <a:prstGeom prst="rect">
            <a:avLst/>
          </a:prstGeom>
        </p:spPr>
      </p:pic>
      <p:sp>
        <p:nvSpPr>
          <p:cNvPr id="10" name="TextBox 2"/>
          <p:cNvSpPr txBox="1"/>
          <p:nvPr/>
        </p:nvSpPr>
        <p:spPr>
          <a:xfrm>
            <a:off x="1384300" y="2260600"/>
            <a:ext cx="8674100" cy="609600"/>
          </a:xfrm>
          <a:prstGeom prst="rect">
            <a:avLst/>
          </a:prstGeom>
          <a:noFill/>
        </p:spPr>
        <p:txBody>
          <a:bodyPr vert="horz" wrap="none" lIns="0" tIns="0" rIns="0" bIns="0" rtlCol="0">
            <a:spAutoFit/>
          </a:bodyPr>
          <a:lstStyle/>
          <a:p>
            <a:pPr>
              <a:lnSpc>
                <a:spcPts val="3680"/>
              </a:lnSpc>
            </a:pPr>
            <a:r>
              <a:rPr lang="en-CA" sz="3204" smtClean="0">
                <a:solidFill>
                  <a:srgbClr val="FFFF00"/>
                </a:solidFill>
                <a:latin typeface="Times New Roman"/>
                <a:cs typeface="Times New Roman"/>
              </a:rPr>
              <a:t>CREST (milder variant of scleroderma)</a:t>
            </a:r>
          </a:p>
          <a:p>
            <a:pPr>
              <a:lnSpc>
                <a:spcPts val="3680"/>
              </a:lnSpc>
            </a:pPr>
            <a:endParaRPr lang="en-CA" sz="3204">
              <a:solidFill>
                <a:srgbClr val="000000"/>
              </a:solidFill>
            </a:endParaRPr>
          </a:p>
        </p:txBody>
      </p:sp>
      <p:sp>
        <p:nvSpPr>
          <p:cNvPr id="3" name="TextBox 3"/>
          <p:cNvSpPr txBox="1"/>
          <p:nvPr/>
        </p:nvSpPr>
        <p:spPr>
          <a:xfrm>
            <a:off x="1498600" y="2832100"/>
            <a:ext cx="8559800" cy="508000"/>
          </a:xfrm>
          <a:prstGeom prst="rect">
            <a:avLst/>
          </a:prstGeom>
          <a:noFill/>
        </p:spPr>
        <p:txBody>
          <a:bodyPr vert="horz" wrap="none" lIns="0" tIns="0" rIns="0" bIns="0" rtlCol="0">
            <a:spAutoFit/>
          </a:bodyPr>
          <a:lstStyle/>
          <a:p>
            <a:pPr>
              <a:lnSpc>
                <a:spcPts val="3220"/>
              </a:lnSpc>
            </a:pPr>
            <a:r>
              <a:rPr lang="en-CA" sz="1800" smtClean="0">
                <a:solidFill>
                  <a:srgbClr val="CC0000"/>
                </a:solidFill>
                <a:latin typeface="Arial Unicode MS"/>
                <a:cs typeface="Arial Unicode MS"/>
              </a:rPr>
              <a:t>u</a:t>
            </a:r>
            <a:r>
              <a:rPr lang="en-CA" sz="2795" smtClean="0">
                <a:solidFill>
                  <a:srgbClr val="FFFFCC"/>
                </a:solidFill>
                <a:latin typeface="Times New Roman"/>
                <a:cs typeface="Times New Roman"/>
              </a:rPr>
              <a:t> C=Calcification</a:t>
            </a:r>
          </a:p>
          <a:p>
            <a:pPr>
              <a:lnSpc>
                <a:spcPts val="3220"/>
              </a:lnSpc>
            </a:pPr>
            <a:endParaRPr lang="en-CA" sz="2737">
              <a:solidFill>
                <a:srgbClr val="000000"/>
              </a:solidFill>
            </a:endParaRPr>
          </a:p>
        </p:txBody>
      </p:sp>
      <p:sp>
        <p:nvSpPr>
          <p:cNvPr id="4" name="TextBox 4"/>
          <p:cNvSpPr txBox="1"/>
          <p:nvPr/>
        </p:nvSpPr>
        <p:spPr>
          <a:xfrm>
            <a:off x="1498600" y="3340100"/>
            <a:ext cx="8559800" cy="508000"/>
          </a:xfrm>
          <a:prstGeom prst="rect">
            <a:avLst/>
          </a:prstGeom>
          <a:noFill/>
        </p:spPr>
        <p:txBody>
          <a:bodyPr vert="horz" wrap="none" lIns="0" tIns="0" rIns="0" bIns="0" rtlCol="0">
            <a:spAutoFit/>
          </a:bodyPr>
          <a:lstStyle/>
          <a:p>
            <a:pPr>
              <a:lnSpc>
                <a:spcPts val="3220"/>
              </a:lnSpc>
            </a:pPr>
            <a:r>
              <a:rPr lang="en-CA" sz="1800" smtClean="0">
                <a:solidFill>
                  <a:srgbClr val="CC0000"/>
                </a:solidFill>
                <a:latin typeface="Arial Unicode MS"/>
                <a:cs typeface="Arial Unicode MS"/>
              </a:rPr>
              <a:t>u</a:t>
            </a:r>
            <a:r>
              <a:rPr lang="en-CA" sz="2795" smtClean="0">
                <a:solidFill>
                  <a:srgbClr val="FFFFCC"/>
                </a:solidFill>
                <a:latin typeface="Times New Roman"/>
                <a:cs typeface="Times New Roman"/>
              </a:rPr>
              <a:t> R =Raynand’s</a:t>
            </a:r>
          </a:p>
          <a:p>
            <a:pPr>
              <a:lnSpc>
                <a:spcPts val="3220"/>
              </a:lnSpc>
            </a:pPr>
            <a:endParaRPr lang="en-CA" sz="2724">
              <a:solidFill>
                <a:srgbClr val="000000"/>
              </a:solidFill>
            </a:endParaRPr>
          </a:p>
        </p:txBody>
      </p:sp>
      <p:sp>
        <p:nvSpPr>
          <p:cNvPr id="5" name="TextBox 5"/>
          <p:cNvSpPr txBox="1"/>
          <p:nvPr/>
        </p:nvSpPr>
        <p:spPr>
          <a:xfrm>
            <a:off x="1498600" y="3759200"/>
            <a:ext cx="8559800" cy="1117600"/>
          </a:xfrm>
          <a:prstGeom prst="rect">
            <a:avLst/>
          </a:prstGeom>
          <a:noFill/>
        </p:spPr>
        <p:txBody>
          <a:bodyPr vert="horz" wrap="none" lIns="0" tIns="0" rIns="0" bIns="0" rtlCol="0">
            <a:spAutoFit/>
          </a:bodyPr>
          <a:lstStyle/>
          <a:p>
            <a:pPr>
              <a:lnSpc>
                <a:spcPts val="4100"/>
              </a:lnSpc>
            </a:pPr>
            <a:r>
              <a:rPr lang="en-CA" sz="1800" smtClean="0">
                <a:solidFill>
                  <a:srgbClr val="CC0000"/>
                </a:solidFill>
                <a:latin typeface="Arial Unicode MS"/>
                <a:cs typeface="Arial Unicode MS"/>
              </a:rPr>
              <a:t>u</a:t>
            </a:r>
            <a:r>
              <a:rPr lang="en-CA" sz="2795" smtClean="0">
                <a:solidFill>
                  <a:srgbClr val="FFFFCC"/>
                </a:solidFill>
                <a:latin typeface="Times New Roman"/>
                <a:cs typeface="Times New Roman"/>
              </a:rPr>
              <a:t> E =Eosopheagal dysfunction</a:t>
            </a:r>
            <a:r>
              <a:rPr lang="en-CA" sz="2743" smtClean="0">
                <a:solidFill>
                  <a:srgbClr val="000000"/>
                </a:solidFill>
                <a:latin typeface="Times New Roman"/>
              </a:rPr>
              <a:t/>
            </a:r>
            <a:br>
              <a:rPr lang="en-CA" sz="2743" smtClean="0">
                <a:solidFill>
                  <a:srgbClr val="000000"/>
                </a:solidFill>
                <a:latin typeface="Times New Roman"/>
              </a:rPr>
            </a:br>
            <a:r>
              <a:rPr lang="en-CA" sz="1800" smtClean="0">
                <a:solidFill>
                  <a:srgbClr val="CC0000"/>
                </a:solidFill>
                <a:latin typeface="Arial Unicode MS"/>
                <a:cs typeface="Arial Unicode MS"/>
              </a:rPr>
              <a:t>u</a:t>
            </a:r>
            <a:r>
              <a:rPr lang="en-CA" sz="2795" smtClean="0">
                <a:solidFill>
                  <a:srgbClr val="FFFFCC"/>
                </a:solidFill>
                <a:latin typeface="Times New Roman"/>
                <a:cs typeface="Times New Roman"/>
              </a:rPr>
              <a:t> S= Sclerodactasia</a:t>
            </a:r>
          </a:p>
          <a:p>
            <a:pPr>
              <a:lnSpc>
                <a:spcPts val="4100"/>
              </a:lnSpc>
            </a:pPr>
            <a:endParaRPr lang="en-CA" sz="2743">
              <a:solidFill>
                <a:srgbClr val="000000"/>
              </a:solidFill>
            </a:endParaRPr>
          </a:p>
        </p:txBody>
      </p:sp>
      <p:sp>
        <p:nvSpPr>
          <p:cNvPr id="6" name="TextBox 6"/>
          <p:cNvSpPr txBox="1"/>
          <p:nvPr/>
        </p:nvSpPr>
        <p:spPr>
          <a:xfrm>
            <a:off x="1498600" y="4876800"/>
            <a:ext cx="8559800" cy="508000"/>
          </a:xfrm>
          <a:prstGeom prst="rect">
            <a:avLst/>
          </a:prstGeom>
          <a:noFill/>
        </p:spPr>
        <p:txBody>
          <a:bodyPr vert="horz" wrap="none" lIns="0" tIns="0" rIns="0" bIns="0" rtlCol="0">
            <a:spAutoFit/>
          </a:bodyPr>
          <a:lstStyle/>
          <a:p>
            <a:pPr>
              <a:lnSpc>
                <a:spcPts val="3220"/>
              </a:lnSpc>
            </a:pPr>
            <a:r>
              <a:rPr lang="en-CA" sz="1800" smtClean="0">
                <a:solidFill>
                  <a:srgbClr val="CC0000"/>
                </a:solidFill>
                <a:latin typeface="Arial Unicode MS"/>
                <a:cs typeface="Arial Unicode MS"/>
              </a:rPr>
              <a:t>u</a:t>
            </a:r>
            <a:r>
              <a:rPr lang="en-CA" sz="2795" smtClean="0">
                <a:solidFill>
                  <a:srgbClr val="FFFFCC"/>
                </a:solidFill>
                <a:latin typeface="Times New Roman"/>
                <a:cs typeface="Times New Roman"/>
              </a:rPr>
              <a:t> T=Telangectasia</a:t>
            </a:r>
          </a:p>
          <a:p>
            <a:pPr>
              <a:lnSpc>
                <a:spcPts val="3220"/>
              </a:lnSpc>
            </a:pPr>
            <a:endParaRPr lang="en-CA" sz="2737">
              <a:solidFill>
                <a:srgbClr val="000000"/>
              </a:solidFill>
            </a:endParaRPr>
          </a:p>
        </p:txBody>
      </p:sp>
      <p:sp>
        <p:nvSpPr>
          <p:cNvPr id="7" name="TextBox 7"/>
          <p:cNvSpPr txBox="1"/>
          <p:nvPr/>
        </p:nvSpPr>
        <p:spPr>
          <a:xfrm>
            <a:off x="1498600" y="5397500"/>
            <a:ext cx="8559800" cy="508000"/>
          </a:xfrm>
          <a:prstGeom prst="rect">
            <a:avLst/>
          </a:prstGeom>
          <a:noFill/>
        </p:spPr>
        <p:txBody>
          <a:bodyPr vert="horz" wrap="none" lIns="0" tIns="0" rIns="0" bIns="0" rtlCol="0">
            <a:spAutoFit/>
          </a:bodyPr>
          <a:lstStyle/>
          <a:p>
            <a:pPr>
              <a:lnSpc>
                <a:spcPts val="3220"/>
              </a:lnSpc>
            </a:pPr>
            <a:r>
              <a:rPr lang="en-CA" sz="1800" smtClean="0">
                <a:solidFill>
                  <a:srgbClr val="CC0000"/>
                </a:solidFill>
                <a:latin typeface="Arial Unicode MS"/>
                <a:cs typeface="Arial Unicode MS"/>
              </a:rPr>
              <a:t>u</a:t>
            </a:r>
            <a:r>
              <a:rPr lang="en-CA" sz="2795" smtClean="0">
                <a:solidFill>
                  <a:srgbClr val="FFFFCC"/>
                </a:solidFill>
                <a:latin typeface="Times New Roman"/>
                <a:cs typeface="Times New Roman"/>
              </a:rPr>
              <a:t> Positive anti- centromere</a:t>
            </a:r>
          </a:p>
          <a:p>
            <a:pPr>
              <a:lnSpc>
                <a:spcPts val="3220"/>
              </a:lnSpc>
            </a:pPr>
            <a:endParaRPr lang="en-CA" sz="2759">
              <a:solidFill>
                <a:srgbClr val="000000"/>
              </a:solidFill>
            </a:endParaRPr>
          </a:p>
        </p:txBody>
      </p:sp>
      <p:sp>
        <p:nvSpPr>
          <p:cNvPr id="8" name="TextBox 8"/>
          <p:cNvSpPr txBox="1"/>
          <p:nvPr/>
        </p:nvSpPr>
        <p:spPr>
          <a:xfrm>
            <a:off x="1498600" y="5905500"/>
            <a:ext cx="8559800" cy="508000"/>
          </a:xfrm>
          <a:prstGeom prst="rect">
            <a:avLst/>
          </a:prstGeom>
          <a:noFill/>
        </p:spPr>
        <p:txBody>
          <a:bodyPr vert="horz" wrap="none" lIns="0" tIns="0" rIns="0" bIns="0" rtlCol="0">
            <a:spAutoFit/>
          </a:bodyPr>
          <a:lstStyle/>
          <a:p>
            <a:pPr>
              <a:lnSpc>
                <a:spcPts val="3220"/>
              </a:lnSpc>
            </a:pPr>
            <a:r>
              <a:rPr lang="en-CA" sz="1800" smtClean="0">
                <a:solidFill>
                  <a:srgbClr val="CC0000"/>
                </a:solidFill>
                <a:latin typeface="Arial Unicode MS"/>
                <a:cs typeface="Arial Unicode MS"/>
              </a:rPr>
              <a:t>u</a:t>
            </a:r>
            <a:r>
              <a:rPr lang="en-CA" sz="2795" smtClean="0">
                <a:solidFill>
                  <a:srgbClr val="FFFFCC"/>
                </a:solidFill>
                <a:latin typeface="Times New Roman"/>
                <a:cs typeface="Times New Roman"/>
              </a:rPr>
              <a:t> Less systemic involvement.</a:t>
            </a:r>
          </a:p>
          <a:p>
            <a:pPr>
              <a:lnSpc>
                <a:spcPts val="3220"/>
              </a:lnSpc>
            </a:pPr>
            <a:endParaRPr lang="en-CA" sz="2760">
              <a:solidFill>
                <a:srgbClr val="000000"/>
              </a:solidFill>
            </a:endParaRPr>
          </a:p>
        </p:txBody>
      </p:sp>
      <p:sp>
        <p:nvSpPr>
          <p:cNvPr id="9" name="TextBox 9"/>
          <p:cNvSpPr txBox="1"/>
          <p:nvPr/>
        </p:nvSpPr>
        <p:spPr>
          <a:xfrm>
            <a:off x="228600" y="7467600"/>
            <a:ext cx="9829800" cy="228600"/>
          </a:xfrm>
          <a:prstGeom prst="rect">
            <a:avLst/>
          </a:prstGeom>
          <a:noFill/>
        </p:spPr>
        <p:txBody>
          <a:bodyPr vert="horz" wrap="none" lIns="0" tIns="0" rIns="0" bIns="0" rtlCol="0">
            <a:spAutoFit/>
          </a:bodyPr>
          <a:lstStyle/>
          <a:p>
            <a:pPr>
              <a:lnSpc>
                <a:spcPts val="1380"/>
              </a:lnSpc>
            </a:pPr>
            <a:r>
              <a:rPr lang="en-CA" sz="1200" smtClean="0">
                <a:solidFill>
                  <a:srgbClr val="000000"/>
                </a:solidFill>
                <a:latin typeface="Arial"/>
                <a:cs typeface="Arial"/>
              </a:rPr>
              <a:t>PDF created with FinePrint pdfFactory trial version </a:t>
            </a:r>
            <a:r>
              <a:rPr lang="en-CA" sz="1200" smtClean="0">
                <a:solidFill>
                  <a:srgbClr val="0000FF"/>
                </a:solidFill>
                <a:latin typeface="Arial"/>
                <a:cs typeface="Arial"/>
              </a:rPr>
              <a:t>http://www.fineprint.com</a:t>
            </a:r>
          </a:p>
          <a:p>
            <a:pPr>
              <a:lnSpc>
                <a:spcPts val="1380"/>
              </a:lnSpc>
            </a:pPr>
            <a:endParaRPr lang="en-CA" sz="1200">
              <a:solidFill>
                <a:srgbClr val="00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10058400" cy="7759700"/>
          </a:xfrm>
          <a:prstGeom prst="rect">
            <a:avLst/>
          </a:prstGeom>
        </p:spPr>
      </p:pic>
      <p:sp>
        <p:nvSpPr>
          <p:cNvPr id="7" name="TextBox 2"/>
          <p:cNvSpPr txBox="1"/>
          <p:nvPr/>
        </p:nvSpPr>
        <p:spPr>
          <a:xfrm>
            <a:off x="927100" y="2260600"/>
            <a:ext cx="9131300" cy="609600"/>
          </a:xfrm>
          <a:prstGeom prst="rect">
            <a:avLst/>
          </a:prstGeom>
          <a:noFill/>
        </p:spPr>
        <p:txBody>
          <a:bodyPr vert="horz" wrap="none" lIns="0" tIns="0" rIns="0" bIns="0" rtlCol="0">
            <a:spAutoFit/>
          </a:bodyPr>
          <a:lstStyle/>
          <a:p>
            <a:pPr>
              <a:lnSpc>
                <a:spcPts val="3680"/>
              </a:lnSpc>
            </a:pPr>
            <a:r>
              <a:rPr lang="en-CA" sz="3204" smtClean="0">
                <a:solidFill>
                  <a:srgbClr val="FFFF00"/>
                </a:solidFill>
                <a:latin typeface="Times New Roman"/>
                <a:cs typeface="Times New Roman"/>
              </a:rPr>
              <a:t>Morphea:</a:t>
            </a:r>
          </a:p>
          <a:p>
            <a:pPr>
              <a:lnSpc>
                <a:spcPts val="3680"/>
              </a:lnSpc>
            </a:pPr>
            <a:endParaRPr lang="en-CA" sz="3204">
              <a:solidFill>
                <a:srgbClr val="000000"/>
              </a:solidFill>
            </a:endParaRPr>
          </a:p>
        </p:txBody>
      </p:sp>
      <p:sp>
        <p:nvSpPr>
          <p:cNvPr id="3" name="TextBox 3"/>
          <p:cNvSpPr txBox="1"/>
          <p:nvPr/>
        </p:nvSpPr>
        <p:spPr>
          <a:xfrm>
            <a:off x="1041400" y="2832100"/>
            <a:ext cx="9017000" cy="508000"/>
          </a:xfrm>
          <a:prstGeom prst="rect">
            <a:avLst/>
          </a:prstGeom>
          <a:noFill/>
        </p:spPr>
        <p:txBody>
          <a:bodyPr vert="horz" wrap="none" lIns="0" tIns="0" rIns="0" bIns="0" rtlCol="0">
            <a:spAutoFit/>
          </a:bodyPr>
          <a:lstStyle/>
          <a:p>
            <a:pPr>
              <a:lnSpc>
                <a:spcPts val="3220"/>
              </a:lnSpc>
            </a:pPr>
            <a:r>
              <a:rPr lang="en-CA" sz="1800" smtClean="0">
                <a:solidFill>
                  <a:srgbClr val="CC0000"/>
                </a:solidFill>
                <a:latin typeface="Arial Unicode MS"/>
                <a:cs typeface="Arial Unicode MS"/>
              </a:rPr>
              <a:t>u</a:t>
            </a:r>
            <a:r>
              <a:rPr lang="en-CA" sz="2795" smtClean="0">
                <a:solidFill>
                  <a:srgbClr val="FFFFCC"/>
                </a:solidFill>
                <a:latin typeface="Times New Roman"/>
                <a:cs typeface="Times New Roman"/>
              </a:rPr>
              <a:t>  Localized scleroderma without systemic involvement.</a:t>
            </a:r>
          </a:p>
          <a:p>
            <a:pPr>
              <a:lnSpc>
                <a:spcPts val="3220"/>
              </a:lnSpc>
            </a:pPr>
            <a:endParaRPr lang="en-CA" sz="2777">
              <a:solidFill>
                <a:srgbClr val="000000"/>
              </a:solidFill>
            </a:endParaRPr>
          </a:p>
        </p:txBody>
      </p:sp>
      <p:sp>
        <p:nvSpPr>
          <p:cNvPr id="4" name="TextBox 4"/>
          <p:cNvSpPr txBox="1"/>
          <p:nvPr/>
        </p:nvSpPr>
        <p:spPr>
          <a:xfrm>
            <a:off x="927100" y="3149600"/>
            <a:ext cx="9131300" cy="1143000"/>
          </a:xfrm>
          <a:prstGeom prst="rect">
            <a:avLst/>
          </a:prstGeom>
          <a:noFill/>
        </p:spPr>
        <p:txBody>
          <a:bodyPr vert="horz" wrap="none" lIns="0" tIns="0" rIns="0" bIns="0" rtlCol="0">
            <a:spAutoFit/>
          </a:bodyPr>
          <a:lstStyle/>
          <a:p>
            <a:pPr indent="783336">
              <a:lnSpc>
                <a:spcPts val="4400"/>
              </a:lnSpc>
            </a:pPr>
            <a:r>
              <a:rPr lang="en-CA" sz="2004" smtClean="0">
                <a:solidFill>
                  <a:srgbClr val="00CC99"/>
                </a:solidFill>
                <a:latin typeface="Arial Unicode MS"/>
                <a:cs typeface="Arial Unicode MS"/>
              </a:rPr>
              <a:t>v</a:t>
            </a:r>
            <a:r>
              <a:rPr lang="en-CA" sz="2400" smtClean="0">
                <a:solidFill>
                  <a:srgbClr val="FFFFCC"/>
                </a:solidFill>
                <a:latin typeface="Times New Roman"/>
                <a:cs typeface="Times New Roman"/>
              </a:rPr>
              <a:t> Firm,white patch of skin surrounded by violaceous ring</a:t>
            </a:r>
            <a:r>
              <a:rPr lang="en-CA" sz="3204" smtClean="0">
                <a:solidFill>
                  <a:srgbClr val="000000"/>
                </a:solidFill>
                <a:latin typeface="Times New Roman"/>
              </a:rPr>
              <a:t/>
            </a:r>
            <a:br>
              <a:rPr lang="en-CA" sz="3204" smtClean="0">
                <a:solidFill>
                  <a:srgbClr val="000000"/>
                </a:solidFill>
                <a:latin typeface="Times New Roman"/>
              </a:rPr>
            </a:br>
            <a:r>
              <a:rPr lang="en-CA" sz="3204" smtClean="0">
                <a:solidFill>
                  <a:srgbClr val="FFFF00"/>
                </a:solidFill>
                <a:latin typeface="Times New Roman"/>
                <a:cs typeface="Times New Roman"/>
              </a:rPr>
              <a:t>En coup de sabre</a:t>
            </a:r>
          </a:p>
          <a:p>
            <a:pPr>
              <a:lnSpc>
                <a:spcPts val="4400"/>
              </a:lnSpc>
            </a:pPr>
            <a:endParaRPr lang="en-CA" sz="3204">
              <a:solidFill>
                <a:srgbClr val="000000"/>
              </a:solidFill>
            </a:endParaRPr>
          </a:p>
        </p:txBody>
      </p:sp>
      <p:sp>
        <p:nvSpPr>
          <p:cNvPr id="5" name="TextBox 5"/>
          <p:cNvSpPr txBox="1"/>
          <p:nvPr/>
        </p:nvSpPr>
        <p:spPr>
          <a:xfrm>
            <a:off x="1041400" y="4343400"/>
            <a:ext cx="9017000" cy="990600"/>
          </a:xfrm>
          <a:prstGeom prst="rect">
            <a:avLst/>
          </a:prstGeom>
          <a:noFill/>
        </p:spPr>
        <p:txBody>
          <a:bodyPr vert="horz" wrap="none" lIns="0" tIns="0" rIns="0" bIns="0" rtlCol="0">
            <a:spAutoFit/>
          </a:bodyPr>
          <a:lstStyle/>
          <a:p>
            <a:pPr>
              <a:lnSpc>
                <a:spcPts val="3400"/>
              </a:lnSpc>
              <a:tabLst>
                <a:tab pos="393700" algn="l"/>
              </a:tabLst>
            </a:pPr>
            <a:r>
              <a:rPr lang="en-CA" sz="1800" smtClean="0">
                <a:solidFill>
                  <a:srgbClr val="CC0000"/>
                </a:solidFill>
                <a:latin typeface="Arial Unicode MS"/>
                <a:cs typeface="Arial Unicode MS"/>
              </a:rPr>
              <a:t>u</a:t>
            </a:r>
            <a:r>
              <a:rPr lang="en-CA" sz="2795" smtClean="0">
                <a:solidFill>
                  <a:srgbClr val="FFFFCC"/>
                </a:solidFill>
                <a:latin typeface="Times New Roman"/>
                <a:cs typeface="Times New Roman"/>
              </a:rPr>
              <a:t> Linear scleroderma on the scalp and face which may give</a:t>
            </a:r>
            <a:r>
              <a:rPr lang="en-CA" sz="2795" smtClean="0">
                <a:solidFill>
                  <a:srgbClr val="000000"/>
                </a:solidFill>
                <a:latin typeface="Times New Roman"/>
              </a:rPr>
              <a:t/>
            </a:r>
            <a:br>
              <a:rPr lang="en-CA" sz="2795" smtClean="0">
                <a:solidFill>
                  <a:srgbClr val="000000"/>
                </a:solidFill>
                <a:latin typeface="Times New Roman"/>
              </a:rPr>
            </a:br>
            <a:r>
              <a:rPr lang="en-CA" sz="2795" smtClean="0">
                <a:solidFill>
                  <a:srgbClr val="FFFFCC"/>
                </a:solidFill>
                <a:latin typeface="Times New Roman"/>
                <a:cs typeface="Times New Roman"/>
              </a:rPr>
              <a:t>	scarring alopecia + it may affect muscle or even bone</a:t>
            </a:r>
          </a:p>
          <a:p>
            <a:pPr>
              <a:lnSpc>
                <a:spcPts val="3400"/>
              </a:lnSpc>
            </a:pPr>
            <a:endParaRPr lang="en-CA" sz="2795">
              <a:solidFill>
                <a:srgbClr val="000000"/>
              </a:solidFill>
            </a:endParaRPr>
          </a:p>
        </p:txBody>
      </p:sp>
      <p:sp>
        <p:nvSpPr>
          <p:cNvPr id="6" name="TextBox 6"/>
          <p:cNvSpPr txBox="1"/>
          <p:nvPr/>
        </p:nvSpPr>
        <p:spPr>
          <a:xfrm>
            <a:off x="228600" y="7467600"/>
            <a:ext cx="9829800" cy="228600"/>
          </a:xfrm>
          <a:prstGeom prst="rect">
            <a:avLst/>
          </a:prstGeom>
          <a:noFill/>
        </p:spPr>
        <p:txBody>
          <a:bodyPr vert="horz" wrap="none" lIns="0" tIns="0" rIns="0" bIns="0" rtlCol="0">
            <a:spAutoFit/>
          </a:bodyPr>
          <a:lstStyle/>
          <a:p>
            <a:pPr>
              <a:lnSpc>
                <a:spcPts val="1380"/>
              </a:lnSpc>
            </a:pPr>
            <a:r>
              <a:rPr lang="en-CA" sz="1200" smtClean="0">
                <a:solidFill>
                  <a:srgbClr val="000000"/>
                </a:solidFill>
                <a:latin typeface="Arial"/>
                <a:cs typeface="Arial"/>
              </a:rPr>
              <a:t>PDF created with FinePrint pdfFactory trial version </a:t>
            </a:r>
            <a:r>
              <a:rPr lang="en-CA" sz="1200" smtClean="0">
                <a:solidFill>
                  <a:srgbClr val="0000FF"/>
                </a:solidFill>
                <a:latin typeface="Arial"/>
                <a:cs typeface="Arial"/>
              </a:rPr>
              <a:t>http://www.fineprint.com</a:t>
            </a:r>
          </a:p>
          <a:p>
            <a:pPr>
              <a:lnSpc>
                <a:spcPts val="1380"/>
              </a:lnSpc>
            </a:pPr>
            <a:endParaRPr lang="en-CA" sz="1200">
              <a:solidFill>
                <a:srgbClr val="00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10058400" cy="7759700"/>
          </a:xfrm>
          <a:prstGeom prst="rect">
            <a:avLst/>
          </a:prstGeom>
        </p:spPr>
      </p:pic>
      <p:sp>
        <p:nvSpPr>
          <p:cNvPr id="22" name="TextBox 2"/>
          <p:cNvSpPr txBox="1"/>
          <p:nvPr/>
        </p:nvSpPr>
        <p:spPr>
          <a:xfrm>
            <a:off x="2324100" y="1346200"/>
            <a:ext cx="5766579" cy="948978"/>
          </a:xfrm>
          <a:prstGeom prst="rect">
            <a:avLst/>
          </a:prstGeom>
          <a:noFill/>
        </p:spPr>
        <p:txBody>
          <a:bodyPr vert="horz" wrap="none" lIns="0" tIns="0" rIns="0" bIns="0" rtlCol="0">
            <a:spAutoFit/>
          </a:bodyPr>
          <a:lstStyle/>
          <a:p>
            <a:pPr>
              <a:lnSpc>
                <a:spcPts val="3680"/>
              </a:lnSpc>
            </a:pPr>
            <a:r>
              <a:rPr lang="en-CA" sz="3214" b="1" dirty="0" smtClean="0">
                <a:solidFill>
                  <a:srgbClr val="FFFF00"/>
                </a:solidFill>
                <a:latin typeface="Times New Roman Bold"/>
                <a:cs typeface="Times New Roman Bold"/>
              </a:rPr>
              <a:t>Antibody testing for CTD (table)</a:t>
            </a:r>
          </a:p>
          <a:p>
            <a:pPr>
              <a:lnSpc>
                <a:spcPts val="3680"/>
              </a:lnSpc>
            </a:pPr>
            <a:endParaRPr lang="en-CA" sz="3204" dirty="0">
              <a:solidFill>
                <a:srgbClr val="000000"/>
              </a:solidFill>
            </a:endParaRPr>
          </a:p>
        </p:txBody>
      </p:sp>
      <p:sp>
        <p:nvSpPr>
          <p:cNvPr id="3" name="TextBox 3"/>
          <p:cNvSpPr txBox="1"/>
          <p:nvPr/>
        </p:nvSpPr>
        <p:spPr>
          <a:xfrm>
            <a:off x="2540000" y="2451100"/>
            <a:ext cx="1447800" cy="457200"/>
          </a:xfrm>
          <a:prstGeom prst="rect">
            <a:avLst/>
          </a:prstGeom>
          <a:noFill/>
        </p:spPr>
        <p:txBody>
          <a:bodyPr vert="horz" wrap="none" lIns="0" tIns="0" rIns="0" bIns="0" rtlCol="0">
            <a:spAutoFit/>
          </a:bodyPr>
          <a:lstStyle/>
          <a:p>
            <a:pPr>
              <a:lnSpc>
                <a:spcPts val="2760"/>
              </a:lnSpc>
            </a:pPr>
            <a:r>
              <a:rPr lang="en-CA" sz="2410" b="1" smtClean="0">
                <a:solidFill>
                  <a:srgbClr val="FFFF00"/>
                </a:solidFill>
                <a:latin typeface="Times New Roman Bold"/>
                <a:cs typeface="Times New Roman Bold"/>
              </a:rPr>
              <a:t>Antibody</a:t>
            </a:r>
          </a:p>
          <a:p>
            <a:pPr>
              <a:lnSpc>
                <a:spcPts val="2760"/>
              </a:lnSpc>
            </a:pPr>
            <a:endParaRPr/>
          </a:p>
        </p:txBody>
      </p:sp>
      <p:sp>
        <p:nvSpPr>
          <p:cNvPr id="4" name="TextBox 4"/>
          <p:cNvSpPr txBox="1"/>
          <p:nvPr/>
        </p:nvSpPr>
        <p:spPr>
          <a:xfrm>
            <a:off x="5435600" y="2451100"/>
            <a:ext cx="2819400" cy="444500"/>
          </a:xfrm>
          <a:prstGeom prst="rect">
            <a:avLst/>
          </a:prstGeom>
          <a:noFill/>
        </p:spPr>
        <p:txBody>
          <a:bodyPr vert="horz" wrap="none" lIns="0" tIns="0" rIns="0" bIns="0" rtlCol="0">
            <a:spAutoFit/>
          </a:bodyPr>
          <a:lstStyle/>
          <a:p>
            <a:pPr>
              <a:lnSpc>
                <a:spcPts val="2760"/>
              </a:lnSpc>
            </a:pPr>
            <a:r>
              <a:rPr lang="en-CA" sz="2410" b="1" smtClean="0">
                <a:solidFill>
                  <a:srgbClr val="FFFF00"/>
                </a:solidFill>
                <a:latin typeface="Times New Roman Bold"/>
                <a:cs typeface="Times New Roman Bold"/>
              </a:rPr>
              <a:t>Clinical significance</a:t>
            </a:r>
          </a:p>
          <a:p>
            <a:pPr>
              <a:lnSpc>
                <a:spcPts val="2760"/>
              </a:lnSpc>
            </a:pPr>
            <a:endParaRPr/>
          </a:p>
        </p:txBody>
      </p:sp>
      <p:sp>
        <p:nvSpPr>
          <p:cNvPr id="5" name="TextBox 5"/>
          <p:cNvSpPr txBox="1"/>
          <p:nvPr/>
        </p:nvSpPr>
        <p:spPr>
          <a:xfrm>
            <a:off x="1727200" y="2908300"/>
            <a:ext cx="736600" cy="381000"/>
          </a:xfrm>
          <a:prstGeom prst="rect">
            <a:avLst/>
          </a:prstGeom>
          <a:noFill/>
        </p:spPr>
        <p:txBody>
          <a:bodyPr vert="horz" wrap="none" lIns="0" tIns="0" rIns="0" bIns="0" rtlCol="0">
            <a:spAutoFit/>
          </a:bodyPr>
          <a:lstStyle/>
          <a:p>
            <a:pPr>
              <a:lnSpc>
                <a:spcPts val="2300"/>
              </a:lnSpc>
            </a:pPr>
            <a:r>
              <a:rPr lang="en-CA" sz="2004" smtClean="0">
                <a:solidFill>
                  <a:srgbClr val="FFFFFF"/>
                </a:solidFill>
                <a:latin typeface="Times New Roman"/>
                <a:cs typeface="Times New Roman"/>
              </a:rPr>
              <a:t>ANA</a:t>
            </a:r>
          </a:p>
          <a:p>
            <a:pPr>
              <a:lnSpc>
                <a:spcPts val="2300"/>
              </a:lnSpc>
            </a:pPr>
            <a:endParaRPr/>
          </a:p>
        </p:txBody>
      </p:sp>
      <p:sp>
        <p:nvSpPr>
          <p:cNvPr id="6" name="TextBox 6"/>
          <p:cNvSpPr txBox="1"/>
          <p:nvPr/>
        </p:nvSpPr>
        <p:spPr>
          <a:xfrm>
            <a:off x="4775200" y="2908300"/>
            <a:ext cx="3657600" cy="381000"/>
          </a:xfrm>
          <a:prstGeom prst="rect">
            <a:avLst/>
          </a:prstGeom>
          <a:noFill/>
        </p:spPr>
        <p:txBody>
          <a:bodyPr vert="horz" wrap="none" lIns="0" tIns="0" rIns="0" bIns="0" rtlCol="0">
            <a:spAutoFit/>
          </a:bodyPr>
          <a:lstStyle/>
          <a:p>
            <a:pPr>
              <a:lnSpc>
                <a:spcPts val="2300"/>
              </a:lnSpc>
            </a:pPr>
            <a:r>
              <a:rPr lang="en-CA" sz="2004" smtClean="0">
                <a:solidFill>
                  <a:srgbClr val="FFFFFF"/>
                </a:solidFill>
                <a:latin typeface="Times New Roman"/>
                <a:cs typeface="Times New Roman"/>
              </a:rPr>
              <a:t>Screening for SLE and other CTD</a:t>
            </a:r>
          </a:p>
          <a:p>
            <a:pPr>
              <a:lnSpc>
                <a:spcPts val="2300"/>
              </a:lnSpc>
            </a:pPr>
            <a:endParaRPr/>
          </a:p>
        </p:txBody>
      </p:sp>
      <p:sp>
        <p:nvSpPr>
          <p:cNvPr id="7" name="TextBox 7"/>
          <p:cNvSpPr txBox="1"/>
          <p:nvPr/>
        </p:nvSpPr>
        <p:spPr>
          <a:xfrm>
            <a:off x="1727200" y="3365500"/>
            <a:ext cx="1917700" cy="381000"/>
          </a:xfrm>
          <a:prstGeom prst="rect">
            <a:avLst/>
          </a:prstGeom>
          <a:noFill/>
        </p:spPr>
        <p:txBody>
          <a:bodyPr vert="horz" wrap="none" lIns="0" tIns="0" rIns="0" bIns="0" rtlCol="0">
            <a:spAutoFit/>
          </a:bodyPr>
          <a:lstStyle/>
          <a:p>
            <a:pPr>
              <a:lnSpc>
                <a:spcPts val="2300"/>
              </a:lnSpc>
            </a:pPr>
            <a:r>
              <a:rPr lang="en-CA" sz="2004" smtClean="0">
                <a:solidFill>
                  <a:srgbClr val="FFFFFF"/>
                </a:solidFill>
                <a:latin typeface="Times New Roman"/>
                <a:cs typeface="Times New Roman"/>
              </a:rPr>
              <a:t>Anti-Centromere</a:t>
            </a:r>
          </a:p>
          <a:p>
            <a:pPr>
              <a:lnSpc>
                <a:spcPts val="2300"/>
              </a:lnSpc>
            </a:pPr>
            <a:endParaRPr/>
          </a:p>
        </p:txBody>
      </p:sp>
      <p:sp>
        <p:nvSpPr>
          <p:cNvPr id="8" name="TextBox 8"/>
          <p:cNvSpPr txBox="1"/>
          <p:nvPr/>
        </p:nvSpPr>
        <p:spPr>
          <a:xfrm>
            <a:off x="4775200" y="3365500"/>
            <a:ext cx="2146300" cy="381000"/>
          </a:xfrm>
          <a:prstGeom prst="rect">
            <a:avLst/>
          </a:prstGeom>
          <a:noFill/>
        </p:spPr>
        <p:txBody>
          <a:bodyPr vert="horz" wrap="none" lIns="0" tIns="0" rIns="0" bIns="0" rtlCol="0">
            <a:spAutoFit/>
          </a:bodyPr>
          <a:lstStyle/>
          <a:p>
            <a:pPr>
              <a:lnSpc>
                <a:spcPts val="2300"/>
              </a:lnSpc>
            </a:pPr>
            <a:r>
              <a:rPr lang="en-CA" sz="2004" smtClean="0">
                <a:solidFill>
                  <a:srgbClr val="FFFFFF"/>
                </a:solidFill>
                <a:latin typeface="Times New Roman"/>
                <a:cs typeface="Times New Roman"/>
              </a:rPr>
              <a:t>Marker for CREST</a:t>
            </a:r>
          </a:p>
          <a:p>
            <a:pPr>
              <a:lnSpc>
                <a:spcPts val="2300"/>
              </a:lnSpc>
            </a:pPr>
            <a:endParaRPr/>
          </a:p>
        </p:txBody>
      </p:sp>
      <p:sp>
        <p:nvSpPr>
          <p:cNvPr id="9" name="TextBox 9"/>
          <p:cNvSpPr txBox="1"/>
          <p:nvPr/>
        </p:nvSpPr>
        <p:spPr>
          <a:xfrm>
            <a:off x="1727200" y="3822700"/>
            <a:ext cx="1447800" cy="381000"/>
          </a:xfrm>
          <a:prstGeom prst="rect">
            <a:avLst/>
          </a:prstGeom>
          <a:noFill/>
        </p:spPr>
        <p:txBody>
          <a:bodyPr vert="horz" wrap="none" lIns="0" tIns="0" rIns="0" bIns="0" rtlCol="0">
            <a:spAutoFit/>
          </a:bodyPr>
          <a:lstStyle/>
          <a:p>
            <a:pPr>
              <a:lnSpc>
                <a:spcPts val="2300"/>
              </a:lnSpc>
            </a:pPr>
            <a:r>
              <a:rPr lang="en-CA" sz="2004" smtClean="0">
                <a:solidFill>
                  <a:srgbClr val="FFFFFF"/>
                </a:solidFill>
                <a:latin typeface="Times New Roman"/>
                <a:cs typeface="Times New Roman"/>
              </a:rPr>
              <a:t>Anti-histone</a:t>
            </a:r>
          </a:p>
          <a:p>
            <a:pPr>
              <a:lnSpc>
                <a:spcPts val="2300"/>
              </a:lnSpc>
            </a:pPr>
            <a:endParaRPr/>
          </a:p>
        </p:txBody>
      </p:sp>
      <p:sp>
        <p:nvSpPr>
          <p:cNvPr id="10" name="TextBox 10"/>
          <p:cNvSpPr txBox="1"/>
          <p:nvPr/>
        </p:nvSpPr>
        <p:spPr>
          <a:xfrm>
            <a:off x="4775200" y="3822700"/>
            <a:ext cx="3479800" cy="381000"/>
          </a:xfrm>
          <a:prstGeom prst="rect">
            <a:avLst/>
          </a:prstGeom>
          <a:noFill/>
        </p:spPr>
        <p:txBody>
          <a:bodyPr vert="horz" wrap="none" lIns="0" tIns="0" rIns="0" bIns="0" rtlCol="0">
            <a:spAutoFit/>
          </a:bodyPr>
          <a:lstStyle/>
          <a:p>
            <a:pPr>
              <a:lnSpc>
                <a:spcPts val="2300"/>
              </a:lnSpc>
            </a:pPr>
            <a:r>
              <a:rPr lang="en-CA" sz="2004" smtClean="0">
                <a:solidFill>
                  <a:srgbClr val="FFFFFF"/>
                </a:solidFill>
                <a:latin typeface="Times New Roman"/>
                <a:cs typeface="Times New Roman"/>
              </a:rPr>
              <a:t>Marker for Drug-Induced Lupus</a:t>
            </a:r>
          </a:p>
          <a:p>
            <a:pPr>
              <a:lnSpc>
                <a:spcPts val="2300"/>
              </a:lnSpc>
            </a:pPr>
            <a:endParaRPr/>
          </a:p>
        </p:txBody>
      </p:sp>
      <p:sp>
        <p:nvSpPr>
          <p:cNvPr id="11" name="TextBox 11"/>
          <p:cNvSpPr txBox="1"/>
          <p:nvPr/>
        </p:nvSpPr>
        <p:spPr>
          <a:xfrm>
            <a:off x="1727200" y="4292600"/>
            <a:ext cx="1320800" cy="381000"/>
          </a:xfrm>
          <a:prstGeom prst="rect">
            <a:avLst/>
          </a:prstGeom>
          <a:noFill/>
        </p:spPr>
        <p:txBody>
          <a:bodyPr vert="horz" wrap="none" lIns="0" tIns="0" rIns="0" bIns="0" rtlCol="0">
            <a:spAutoFit/>
          </a:bodyPr>
          <a:lstStyle/>
          <a:p>
            <a:pPr>
              <a:lnSpc>
                <a:spcPts val="2300"/>
              </a:lnSpc>
            </a:pPr>
            <a:r>
              <a:rPr lang="en-CA" sz="2004" smtClean="0">
                <a:solidFill>
                  <a:srgbClr val="FFFFFF"/>
                </a:solidFill>
                <a:latin typeface="Times New Roman"/>
                <a:cs typeface="Times New Roman"/>
              </a:rPr>
              <a:t>Anti-Smith</a:t>
            </a:r>
          </a:p>
          <a:p>
            <a:pPr>
              <a:lnSpc>
                <a:spcPts val="2300"/>
              </a:lnSpc>
            </a:pPr>
            <a:endParaRPr/>
          </a:p>
        </p:txBody>
      </p:sp>
      <p:sp>
        <p:nvSpPr>
          <p:cNvPr id="12" name="TextBox 12"/>
          <p:cNvSpPr txBox="1"/>
          <p:nvPr/>
        </p:nvSpPr>
        <p:spPr>
          <a:xfrm>
            <a:off x="4775200" y="4292600"/>
            <a:ext cx="1892300" cy="381000"/>
          </a:xfrm>
          <a:prstGeom prst="rect">
            <a:avLst/>
          </a:prstGeom>
          <a:noFill/>
        </p:spPr>
        <p:txBody>
          <a:bodyPr vert="horz" wrap="none" lIns="0" tIns="0" rIns="0" bIns="0" rtlCol="0">
            <a:spAutoFit/>
          </a:bodyPr>
          <a:lstStyle/>
          <a:p>
            <a:pPr>
              <a:lnSpc>
                <a:spcPts val="2300"/>
              </a:lnSpc>
            </a:pPr>
            <a:r>
              <a:rPr lang="en-CA" sz="2004" smtClean="0">
                <a:solidFill>
                  <a:srgbClr val="FFFFFF"/>
                </a:solidFill>
                <a:latin typeface="Times New Roman"/>
                <a:cs typeface="Times New Roman"/>
              </a:rPr>
              <a:t>Specific for SLE</a:t>
            </a:r>
          </a:p>
          <a:p>
            <a:pPr>
              <a:lnSpc>
                <a:spcPts val="2300"/>
              </a:lnSpc>
            </a:pPr>
            <a:endParaRPr/>
          </a:p>
        </p:txBody>
      </p:sp>
      <p:sp>
        <p:nvSpPr>
          <p:cNvPr id="13" name="TextBox 13"/>
          <p:cNvSpPr txBox="1"/>
          <p:nvPr/>
        </p:nvSpPr>
        <p:spPr>
          <a:xfrm>
            <a:off x="1727200" y="4749800"/>
            <a:ext cx="1384300" cy="381000"/>
          </a:xfrm>
          <a:prstGeom prst="rect">
            <a:avLst/>
          </a:prstGeom>
          <a:noFill/>
        </p:spPr>
        <p:txBody>
          <a:bodyPr vert="horz" wrap="none" lIns="0" tIns="0" rIns="0" bIns="0" rtlCol="0">
            <a:spAutoFit/>
          </a:bodyPr>
          <a:lstStyle/>
          <a:p>
            <a:pPr>
              <a:lnSpc>
                <a:spcPts val="2300"/>
              </a:lnSpc>
            </a:pPr>
            <a:r>
              <a:rPr lang="en-CA" sz="2004" smtClean="0">
                <a:solidFill>
                  <a:srgbClr val="FFFFFF"/>
                </a:solidFill>
                <a:latin typeface="Times New Roman"/>
                <a:cs typeface="Times New Roman"/>
              </a:rPr>
              <a:t>Anti - RNP</a:t>
            </a:r>
          </a:p>
          <a:p>
            <a:pPr>
              <a:lnSpc>
                <a:spcPts val="2300"/>
              </a:lnSpc>
            </a:pPr>
            <a:endParaRPr/>
          </a:p>
        </p:txBody>
      </p:sp>
      <p:sp>
        <p:nvSpPr>
          <p:cNvPr id="14" name="TextBox 14"/>
          <p:cNvSpPr txBox="1"/>
          <p:nvPr/>
        </p:nvSpPr>
        <p:spPr>
          <a:xfrm>
            <a:off x="4775200" y="4749800"/>
            <a:ext cx="1333500" cy="381000"/>
          </a:xfrm>
          <a:prstGeom prst="rect">
            <a:avLst/>
          </a:prstGeom>
          <a:noFill/>
        </p:spPr>
        <p:txBody>
          <a:bodyPr vert="horz" wrap="none" lIns="0" tIns="0" rIns="0" bIns="0" rtlCol="0">
            <a:spAutoFit/>
          </a:bodyPr>
          <a:lstStyle/>
          <a:p>
            <a:pPr>
              <a:lnSpc>
                <a:spcPts val="2300"/>
              </a:lnSpc>
            </a:pPr>
            <a:r>
              <a:rPr lang="en-CA" sz="2004" smtClean="0">
                <a:solidFill>
                  <a:srgbClr val="FFFFFF"/>
                </a:solidFill>
                <a:latin typeface="Times New Roman"/>
                <a:cs typeface="Times New Roman"/>
              </a:rPr>
              <a:t>For MCTD</a:t>
            </a:r>
          </a:p>
          <a:p>
            <a:pPr>
              <a:lnSpc>
                <a:spcPts val="2300"/>
              </a:lnSpc>
            </a:pPr>
            <a:endParaRPr/>
          </a:p>
        </p:txBody>
      </p:sp>
      <p:sp>
        <p:nvSpPr>
          <p:cNvPr id="15" name="TextBox 15"/>
          <p:cNvSpPr txBox="1"/>
          <p:nvPr/>
        </p:nvSpPr>
        <p:spPr>
          <a:xfrm>
            <a:off x="1727200" y="5207000"/>
            <a:ext cx="1181100" cy="381000"/>
          </a:xfrm>
          <a:prstGeom prst="rect">
            <a:avLst/>
          </a:prstGeom>
          <a:noFill/>
        </p:spPr>
        <p:txBody>
          <a:bodyPr vert="horz" wrap="none" lIns="0" tIns="0" rIns="0" bIns="0" rtlCol="0">
            <a:spAutoFit/>
          </a:bodyPr>
          <a:lstStyle/>
          <a:p>
            <a:pPr>
              <a:lnSpc>
                <a:spcPts val="2300"/>
              </a:lnSpc>
            </a:pPr>
            <a:r>
              <a:rPr lang="en-CA" sz="2004" smtClean="0">
                <a:solidFill>
                  <a:srgbClr val="FFFFFF"/>
                </a:solidFill>
                <a:latin typeface="Times New Roman"/>
                <a:cs typeface="Times New Roman"/>
              </a:rPr>
              <a:t>Anti - Ro</a:t>
            </a:r>
          </a:p>
          <a:p>
            <a:pPr>
              <a:lnSpc>
                <a:spcPts val="2300"/>
              </a:lnSpc>
            </a:pPr>
            <a:endParaRPr/>
          </a:p>
        </p:txBody>
      </p:sp>
      <p:sp>
        <p:nvSpPr>
          <p:cNvPr id="16" name="TextBox 16"/>
          <p:cNvSpPr txBox="1"/>
          <p:nvPr/>
        </p:nvSpPr>
        <p:spPr>
          <a:xfrm>
            <a:off x="4775200" y="5207000"/>
            <a:ext cx="2552700" cy="381000"/>
          </a:xfrm>
          <a:prstGeom prst="rect">
            <a:avLst/>
          </a:prstGeom>
          <a:noFill/>
        </p:spPr>
        <p:txBody>
          <a:bodyPr vert="horz" wrap="none" lIns="0" tIns="0" rIns="0" bIns="0" rtlCol="0">
            <a:spAutoFit/>
          </a:bodyPr>
          <a:lstStyle/>
          <a:p>
            <a:pPr>
              <a:lnSpc>
                <a:spcPts val="2300"/>
              </a:lnSpc>
            </a:pPr>
            <a:r>
              <a:rPr lang="en-CA" sz="2004" smtClean="0">
                <a:solidFill>
                  <a:srgbClr val="FFFFFF"/>
                </a:solidFill>
                <a:latin typeface="Times New Roman"/>
                <a:cs typeface="Times New Roman"/>
              </a:rPr>
              <a:t>Neonatal Lupus, SCLE</a:t>
            </a:r>
          </a:p>
          <a:p>
            <a:pPr>
              <a:lnSpc>
                <a:spcPts val="2300"/>
              </a:lnSpc>
            </a:pPr>
            <a:endParaRPr/>
          </a:p>
        </p:txBody>
      </p:sp>
      <p:sp>
        <p:nvSpPr>
          <p:cNvPr id="17" name="TextBox 17"/>
          <p:cNvSpPr txBox="1"/>
          <p:nvPr/>
        </p:nvSpPr>
        <p:spPr>
          <a:xfrm>
            <a:off x="1727200" y="5664200"/>
            <a:ext cx="1968500" cy="381000"/>
          </a:xfrm>
          <a:prstGeom prst="rect">
            <a:avLst/>
          </a:prstGeom>
          <a:noFill/>
        </p:spPr>
        <p:txBody>
          <a:bodyPr vert="horz" wrap="none" lIns="0" tIns="0" rIns="0" bIns="0" rtlCol="0">
            <a:spAutoFit/>
          </a:bodyPr>
          <a:lstStyle/>
          <a:p>
            <a:pPr>
              <a:lnSpc>
                <a:spcPts val="2300"/>
              </a:lnSpc>
            </a:pPr>
            <a:r>
              <a:rPr lang="en-CA" sz="2004" smtClean="0">
                <a:solidFill>
                  <a:srgbClr val="FFFFFF"/>
                </a:solidFill>
                <a:latin typeface="Times New Roman"/>
                <a:cs typeface="Times New Roman"/>
              </a:rPr>
              <a:t>Scl - 70 antibody</a:t>
            </a:r>
          </a:p>
          <a:p>
            <a:pPr>
              <a:lnSpc>
                <a:spcPts val="2300"/>
              </a:lnSpc>
            </a:pPr>
            <a:endParaRPr/>
          </a:p>
        </p:txBody>
      </p:sp>
      <p:sp>
        <p:nvSpPr>
          <p:cNvPr id="18" name="TextBox 18"/>
          <p:cNvSpPr txBox="1"/>
          <p:nvPr/>
        </p:nvSpPr>
        <p:spPr>
          <a:xfrm>
            <a:off x="4775200" y="5664200"/>
            <a:ext cx="1879600" cy="381000"/>
          </a:xfrm>
          <a:prstGeom prst="rect">
            <a:avLst/>
          </a:prstGeom>
          <a:noFill/>
        </p:spPr>
        <p:txBody>
          <a:bodyPr vert="horz" wrap="none" lIns="0" tIns="0" rIns="0" bIns="0" rtlCol="0">
            <a:spAutoFit/>
          </a:bodyPr>
          <a:lstStyle/>
          <a:p>
            <a:pPr>
              <a:lnSpc>
                <a:spcPts val="2300"/>
              </a:lnSpc>
            </a:pPr>
            <a:r>
              <a:rPr lang="en-CA" sz="2004" smtClean="0">
                <a:solidFill>
                  <a:srgbClr val="FFFFFF"/>
                </a:solidFill>
                <a:latin typeface="Times New Roman"/>
                <a:cs typeface="Times New Roman"/>
              </a:rPr>
              <a:t>For Scleroderma</a:t>
            </a:r>
          </a:p>
          <a:p>
            <a:pPr>
              <a:lnSpc>
                <a:spcPts val="2300"/>
              </a:lnSpc>
            </a:pPr>
            <a:endParaRPr/>
          </a:p>
        </p:txBody>
      </p:sp>
      <p:sp>
        <p:nvSpPr>
          <p:cNvPr id="19" name="TextBox 19"/>
          <p:cNvSpPr txBox="1"/>
          <p:nvPr/>
        </p:nvSpPr>
        <p:spPr>
          <a:xfrm>
            <a:off x="1727200" y="6121400"/>
            <a:ext cx="1625600" cy="381000"/>
          </a:xfrm>
          <a:prstGeom prst="rect">
            <a:avLst/>
          </a:prstGeom>
          <a:noFill/>
        </p:spPr>
        <p:txBody>
          <a:bodyPr vert="horz" wrap="none" lIns="0" tIns="0" rIns="0" bIns="0" rtlCol="0">
            <a:spAutoFit/>
          </a:bodyPr>
          <a:lstStyle/>
          <a:p>
            <a:pPr>
              <a:lnSpc>
                <a:spcPts val="2300"/>
              </a:lnSpc>
            </a:pPr>
            <a:r>
              <a:rPr lang="en-CA" sz="2004" smtClean="0">
                <a:solidFill>
                  <a:srgbClr val="FFFFFF"/>
                </a:solidFill>
                <a:latin typeface="Times New Roman"/>
                <a:cs typeface="Times New Roman"/>
              </a:rPr>
              <a:t>Anti ds- DNA</a:t>
            </a:r>
          </a:p>
          <a:p>
            <a:pPr>
              <a:lnSpc>
                <a:spcPts val="2300"/>
              </a:lnSpc>
            </a:pPr>
            <a:endParaRPr/>
          </a:p>
        </p:txBody>
      </p:sp>
      <p:sp>
        <p:nvSpPr>
          <p:cNvPr id="20" name="TextBox 20"/>
          <p:cNvSpPr txBox="1"/>
          <p:nvPr/>
        </p:nvSpPr>
        <p:spPr>
          <a:xfrm>
            <a:off x="4775200" y="6121400"/>
            <a:ext cx="1054100" cy="381000"/>
          </a:xfrm>
          <a:prstGeom prst="rect">
            <a:avLst/>
          </a:prstGeom>
          <a:noFill/>
        </p:spPr>
        <p:txBody>
          <a:bodyPr vert="horz" wrap="none" lIns="0" tIns="0" rIns="0" bIns="0" rtlCol="0">
            <a:spAutoFit/>
          </a:bodyPr>
          <a:lstStyle/>
          <a:p>
            <a:pPr>
              <a:lnSpc>
                <a:spcPts val="2300"/>
              </a:lnSpc>
            </a:pPr>
            <a:r>
              <a:rPr lang="en-CA" sz="2004" smtClean="0">
                <a:solidFill>
                  <a:srgbClr val="FFFFFF"/>
                </a:solidFill>
                <a:latin typeface="Times New Roman"/>
                <a:cs typeface="Times New Roman"/>
              </a:rPr>
              <a:t>For SLE</a:t>
            </a:r>
          </a:p>
          <a:p>
            <a:pPr>
              <a:lnSpc>
                <a:spcPts val="2300"/>
              </a:lnSpc>
            </a:pPr>
            <a:endParaRPr/>
          </a:p>
        </p:txBody>
      </p:sp>
      <p:sp>
        <p:nvSpPr>
          <p:cNvPr id="21" name="TextBox 21"/>
          <p:cNvSpPr txBox="1"/>
          <p:nvPr/>
        </p:nvSpPr>
        <p:spPr>
          <a:xfrm>
            <a:off x="228600" y="7467600"/>
            <a:ext cx="9829800" cy="228600"/>
          </a:xfrm>
          <a:prstGeom prst="rect">
            <a:avLst/>
          </a:prstGeom>
          <a:noFill/>
        </p:spPr>
        <p:txBody>
          <a:bodyPr vert="horz" wrap="none" lIns="0" tIns="0" rIns="0" bIns="0" rtlCol="0">
            <a:spAutoFit/>
          </a:bodyPr>
          <a:lstStyle/>
          <a:p>
            <a:pPr>
              <a:lnSpc>
                <a:spcPts val="1380"/>
              </a:lnSpc>
            </a:pPr>
            <a:r>
              <a:rPr lang="en-CA" sz="1200" smtClean="0">
                <a:solidFill>
                  <a:srgbClr val="000000"/>
                </a:solidFill>
                <a:latin typeface="Arial"/>
                <a:cs typeface="Arial"/>
              </a:rPr>
              <a:t>PDF created with FinePrint pdfFactory trial version </a:t>
            </a:r>
            <a:r>
              <a:rPr lang="en-CA" sz="1200" smtClean="0">
                <a:solidFill>
                  <a:srgbClr val="0000FF"/>
                </a:solidFill>
                <a:latin typeface="Arial"/>
                <a:cs typeface="Arial"/>
              </a:rPr>
              <a:t>http://www.fineprint.com</a:t>
            </a:r>
          </a:p>
          <a:p>
            <a:pPr>
              <a:lnSpc>
                <a:spcPts val="1380"/>
              </a:lnSpc>
            </a:pPr>
            <a:endParaRPr lang="en-CA" sz="1200">
              <a:solidFill>
                <a:srgbClr val="00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428800" y="1725960"/>
            <a:ext cx="4971233" cy="584775"/>
          </a:xfrm>
          <a:prstGeom prst="rect">
            <a:avLst/>
          </a:prstGeom>
        </p:spPr>
        <p:txBody>
          <a:bodyPr wrap="none">
            <a:spAutoFit/>
          </a:bodyPr>
          <a:lstStyle/>
          <a:p>
            <a:r>
              <a:rPr lang="en-US" sz="3200" b="1" dirty="0" smtClean="0">
                <a:solidFill>
                  <a:srgbClr val="FFFF00"/>
                </a:solidFill>
                <a:latin typeface="Times New Roman" pitchFamily="18" charset="0"/>
                <a:cs typeface="Times New Roman" pitchFamily="18" charset="0"/>
              </a:rPr>
              <a:t>Skin and endocrine system </a:t>
            </a:r>
            <a:endParaRPr lang="en-US" sz="3200" dirty="0">
              <a:solidFill>
                <a:srgbClr val="FFFF00"/>
              </a:solidFill>
              <a:latin typeface="Times New Roman" pitchFamily="18" charset="0"/>
              <a:cs typeface="Times New Roman" pitchFamily="18" charset="0"/>
            </a:endParaRPr>
          </a:p>
        </p:txBody>
      </p:sp>
      <p:sp>
        <p:nvSpPr>
          <p:cNvPr id="3" name="Rectangle 2"/>
          <p:cNvSpPr/>
          <p:nvPr/>
        </p:nvSpPr>
        <p:spPr>
          <a:xfrm>
            <a:off x="2514600" y="2870538"/>
            <a:ext cx="5029200" cy="3108543"/>
          </a:xfrm>
          <a:prstGeom prst="rect">
            <a:avLst/>
          </a:prstGeom>
        </p:spPr>
        <p:txBody>
          <a:bodyPr>
            <a:spAutoFit/>
          </a:bodyPr>
          <a:lstStyle/>
          <a:p>
            <a:r>
              <a:rPr lang="en-US" sz="2800" dirty="0" smtClean="0">
                <a:solidFill>
                  <a:schemeClr val="bg1"/>
                </a:solidFill>
                <a:latin typeface="Times New Roman" pitchFamily="18" charset="0"/>
                <a:cs typeface="Times New Roman" pitchFamily="18" charset="0"/>
              </a:rPr>
              <a:t>Diabetes mellitus.</a:t>
            </a:r>
          </a:p>
          <a:p>
            <a:endParaRPr lang="en-US" sz="2800" dirty="0" smtClean="0">
              <a:solidFill>
                <a:schemeClr val="bg1"/>
              </a:solidFill>
              <a:latin typeface="Times New Roman" pitchFamily="18" charset="0"/>
              <a:cs typeface="Times New Roman" pitchFamily="18" charset="0"/>
            </a:endParaRPr>
          </a:p>
          <a:p>
            <a:r>
              <a:rPr lang="en-US" sz="2800" dirty="0" smtClean="0">
                <a:solidFill>
                  <a:schemeClr val="bg1"/>
                </a:solidFill>
                <a:latin typeface="Times New Roman" pitchFamily="18" charset="0"/>
                <a:cs typeface="Times New Roman" pitchFamily="18" charset="0"/>
              </a:rPr>
              <a:t>Thyroid diseases.</a:t>
            </a:r>
          </a:p>
          <a:p>
            <a:endParaRPr lang="en-US" sz="2800" dirty="0" smtClean="0">
              <a:solidFill>
                <a:schemeClr val="bg1"/>
              </a:solidFill>
              <a:latin typeface="Times New Roman" pitchFamily="18" charset="0"/>
              <a:cs typeface="Times New Roman" pitchFamily="18" charset="0"/>
            </a:endParaRPr>
          </a:p>
          <a:p>
            <a:r>
              <a:rPr lang="en-US" sz="2800" dirty="0" smtClean="0">
                <a:solidFill>
                  <a:schemeClr val="bg1"/>
                </a:solidFill>
                <a:latin typeface="Times New Roman" pitchFamily="18" charset="0"/>
                <a:cs typeface="Times New Roman" pitchFamily="18" charset="0"/>
              </a:rPr>
              <a:t>Cushing’s syndrome.</a:t>
            </a:r>
          </a:p>
          <a:p>
            <a:endParaRPr lang="en-US" sz="2800" dirty="0" smtClean="0">
              <a:solidFill>
                <a:schemeClr val="bg1"/>
              </a:solidFill>
              <a:latin typeface="Times New Roman" pitchFamily="18" charset="0"/>
              <a:cs typeface="Times New Roman" pitchFamily="18" charset="0"/>
            </a:endParaRPr>
          </a:p>
          <a:p>
            <a:r>
              <a:rPr lang="en-US" sz="2800" dirty="0" smtClean="0">
                <a:solidFill>
                  <a:schemeClr val="bg1"/>
                </a:solidFill>
                <a:latin typeface="Times New Roman" pitchFamily="18" charset="0"/>
                <a:cs typeface="Times New Roman" pitchFamily="18" charset="0"/>
              </a:rPr>
              <a:t>Addison’s disease</a:t>
            </a:r>
            <a:r>
              <a:rPr lang="en-US" sz="2800" dirty="0" smtClean="0">
                <a:solidFill>
                  <a:srgbClr val="FFFF00"/>
                </a:solidFill>
                <a:latin typeface="Times New Roman" pitchFamily="18" charset="0"/>
                <a:cs typeface="Times New Roman" pitchFamily="18" charset="0"/>
              </a:rPr>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rPr>
              <a:t>Diabetes mellitus</a:t>
            </a:r>
            <a:endParaRPr lang="en-US" b="1" dirty="0">
              <a:solidFill>
                <a:srgbClr val="FFFF00"/>
              </a:solidFill>
            </a:endParaRPr>
          </a:p>
        </p:txBody>
      </p:sp>
      <p:sp>
        <p:nvSpPr>
          <p:cNvPr id="3" name="Content Placeholder 2"/>
          <p:cNvSpPr>
            <a:spLocks noGrp="1"/>
          </p:cNvSpPr>
          <p:nvPr>
            <p:ph idx="1"/>
          </p:nvPr>
        </p:nvSpPr>
        <p:spPr/>
        <p:txBody>
          <a:bodyPr/>
          <a:lstStyle/>
          <a:p>
            <a:r>
              <a:rPr lang="en-US" dirty="0" smtClean="0">
                <a:solidFill>
                  <a:schemeClr val="bg1"/>
                </a:solidFill>
              </a:rPr>
              <a:t>Skin tags.</a:t>
            </a:r>
          </a:p>
          <a:p>
            <a:r>
              <a:rPr lang="en-US" dirty="0" smtClean="0">
                <a:solidFill>
                  <a:schemeClr val="bg1"/>
                </a:solidFill>
              </a:rPr>
              <a:t>Acanthosis nigricans.</a:t>
            </a:r>
          </a:p>
          <a:p>
            <a:r>
              <a:rPr lang="en-US" dirty="0" smtClean="0">
                <a:solidFill>
                  <a:schemeClr val="bg1"/>
                </a:solidFill>
              </a:rPr>
              <a:t>Diabetic dermopathy.</a:t>
            </a:r>
          </a:p>
          <a:p>
            <a:r>
              <a:rPr lang="en-US" dirty="0" smtClean="0">
                <a:solidFill>
                  <a:schemeClr val="bg1"/>
                </a:solidFill>
              </a:rPr>
              <a:t>Bullous diabeticorum.</a:t>
            </a:r>
          </a:p>
          <a:p>
            <a:r>
              <a:rPr lang="en-US" dirty="0" smtClean="0">
                <a:solidFill>
                  <a:schemeClr val="bg1"/>
                </a:solidFill>
              </a:rPr>
              <a:t>Thickening of skin.</a:t>
            </a:r>
            <a:endParaRPr lang="en-US" dirty="0">
              <a:solidFill>
                <a:schemeClr val="bg1"/>
              </a:solidFill>
            </a:endParaRPr>
          </a:p>
          <a:p>
            <a:r>
              <a:rPr lang="en-US" dirty="0" smtClean="0">
                <a:solidFill>
                  <a:schemeClr val="bg1"/>
                </a:solidFill>
              </a:rPr>
              <a:t>Necrobiosis lipoidica diabeticorum. </a:t>
            </a:r>
          </a:p>
          <a:p>
            <a:r>
              <a:rPr lang="en-US" dirty="0" smtClean="0">
                <a:solidFill>
                  <a:schemeClr val="bg1"/>
                </a:solidFill>
              </a:rPr>
              <a:t>Bacterial and fungal infections.</a:t>
            </a:r>
          </a:p>
          <a:p>
            <a:r>
              <a:rPr lang="en-US" dirty="0" smtClean="0">
                <a:solidFill>
                  <a:schemeClr val="bg1"/>
                </a:solidFill>
              </a:rPr>
              <a:t>Perforating dermatosis.</a:t>
            </a:r>
          </a:p>
          <a:p>
            <a:endParaRPr lang="en-US" dirty="0"/>
          </a:p>
        </p:txBody>
      </p:sp>
    </p:spTree>
    <p:extLst>
      <p:ext uri="{BB962C8B-B14F-4D97-AF65-F5344CB8AC3E}">
        <p14:creationId xmlns:p14="http://schemas.microsoft.com/office/powerpoint/2010/main" val="2957381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0000CC">
            <a:alpha val="99000"/>
          </a:srgbClr>
        </a:solidFill>
        <a:effectLst/>
      </p:bgPr>
    </p:bg>
    <p:spTree>
      <p:nvGrpSpPr>
        <p:cNvPr id="1" name=""/>
        <p:cNvGrpSpPr/>
        <p:nvPr/>
      </p:nvGrpSpPr>
      <p:grpSpPr>
        <a:xfrm>
          <a:off x="0" y="0"/>
          <a:ext cx="0" cy="0"/>
          <a:chOff x="0" y="0"/>
          <a:chExt cx="0" cy="0"/>
        </a:xfrm>
      </p:grpSpPr>
      <p:sp>
        <p:nvSpPr>
          <p:cNvPr id="2" name="Rectangle 1"/>
          <p:cNvSpPr/>
          <p:nvPr/>
        </p:nvSpPr>
        <p:spPr>
          <a:xfrm>
            <a:off x="3156992" y="1005880"/>
            <a:ext cx="3096344" cy="830997"/>
          </a:xfrm>
          <a:prstGeom prst="rect">
            <a:avLst/>
          </a:prstGeom>
        </p:spPr>
        <p:txBody>
          <a:bodyPr wrap="square">
            <a:spAutoFit/>
          </a:bodyPr>
          <a:lstStyle/>
          <a:p>
            <a:r>
              <a:rPr lang="en-US" sz="4800" b="1" dirty="0" smtClean="0">
                <a:solidFill>
                  <a:srgbClr val="FFFF00"/>
                </a:solidFill>
              </a:rPr>
              <a:t>Objectives</a:t>
            </a:r>
            <a:r>
              <a:rPr lang="en-US" b="1" dirty="0" smtClean="0"/>
              <a:t> </a:t>
            </a:r>
            <a:endParaRPr lang="en-US" dirty="0"/>
          </a:p>
        </p:txBody>
      </p:sp>
      <p:sp>
        <p:nvSpPr>
          <p:cNvPr id="3" name="Rectangle 2"/>
          <p:cNvSpPr/>
          <p:nvPr/>
        </p:nvSpPr>
        <p:spPr>
          <a:xfrm>
            <a:off x="1140768" y="2662064"/>
            <a:ext cx="8352928" cy="2677656"/>
          </a:xfrm>
          <a:prstGeom prst="rect">
            <a:avLst/>
          </a:prstGeom>
        </p:spPr>
        <p:txBody>
          <a:bodyPr wrap="square">
            <a:spAutoFit/>
          </a:bodyPr>
          <a:lstStyle/>
          <a:p>
            <a:r>
              <a:rPr lang="en-US" sz="2800" dirty="0" smtClean="0">
                <a:solidFill>
                  <a:schemeClr val="bg1"/>
                </a:solidFill>
                <a:latin typeface="Times New Roman" pitchFamily="18" charset="0"/>
                <a:cs typeface="Times New Roman" pitchFamily="18" charset="0"/>
              </a:rPr>
              <a:t>To highlight the relation between skin manifestations and common systemic disorders.</a:t>
            </a:r>
          </a:p>
          <a:p>
            <a:endParaRPr lang="en-US" sz="2800" dirty="0" smtClean="0">
              <a:solidFill>
                <a:schemeClr val="bg1"/>
              </a:solidFill>
              <a:latin typeface="Times New Roman" pitchFamily="18" charset="0"/>
              <a:cs typeface="Times New Roman" pitchFamily="18" charset="0"/>
            </a:endParaRPr>
          </a:p>
          <a:p>
            <a:r>
              <a:rPr lang="en-US" sz="2800" dirty="0" smtClean="0">
                <a:solidFill>
                  <a:schemeClr val="bg1"/>
                </a:solidFill>
                <a:latin typeface="Times New Roman" pitchFamily="18" charset="0"/>
                <a:cs typeface="Times New Roman" pitchFamily="18" charset="0"/>
              </a:rPr>
              <a:t>To understands various skin clues and their importance in investigating and managing different systemic diseases</a:t>
            </a:r>
            <a:endParaRPr lang="en-US" sz="2800" dirty="0">
              <a:solidFill>
                <a:schemeClr val="bg1"/>
              </a:solidFill>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rPr>
              <a:t>Skin tags</a:t>
            </a:r>
            <a:endParaRPr lang="en-US" b="1" dirty="0">
              <a:solidFill>
                <a:srgbClr val="FFFF00"/>
              </a:solidFill>
            </a:endParaRPr>
          </a:p>
        </p:txBody>
      </p:sp>
      <p:sp>
        <p:nvSpPr>
          <p:cNvPr id="4" name="Content Placeholder 3"/>
          <p:cNvSpPr>
            <a:spLocks noGrp="1"/>
          </p:cNvSpPr>
          <p:nvPr>
            <p:ph sz="half" idx="1"/>
          </p:nvPr>
        </p:nvSpPr>
        <p:spPr>
          <a:xfrm>
            <a:off x="368300" y="2234355"/>
            <a:ext cx="5380980" cy="6319585"/>
          </a:xfrm>
        </p:spPr>
        <p:txBody>
          <a:bodyPr/>
          <a:lstStyle/>
          <a:p>
            <a:r>
              <a:rPr lang="en-US" dirty="0" smtClean="0">
                <a:solidFill>
                  <a:schemeClr val="bg1"/>
                </a:solidFill>
                <a:effectLst/>
              </a:rPr>
              <a:t>small, pedunculated, soft papules on the eyelids, the neck, and the axillae.</a:t>
            </a:r>
          </a:p>
          <a:p>
            <a:r>
              <a:rPr lang="en-US" dirty="0" smtClean="0">
                <a:solidFill>
                  <a:schemeClr val="bg1"/>
                </a:solidFill>
              </a:rPr>
              <a:t>Mostly associated with obesity and insulin resistance.</a:t>
            </a:r>
          </a:p>
          <a:p>
            <a:r>
              <a:rPr lang="en-US" dirty="0" smtClean="0">
                <a:solidFill>
                  <a:schemeClr val="bg1"/>
                </a:solidFill>
              </a:rPr>
              <a:t>If numerous usually on top of acantohsis nigricans.</a:t>
            </a:r>
            <a:endParaRPr lang="en-US" dirty="0">
              <a:solidFill>
                <a:schemeClr val="bg1"/>
              </a:solidFill>
            </a:endParaRPr>
          </a:p>
        </p:txBody>
      </p:sp>
      <p:sp>
        <p:nvSpPr>
          <p:cNvPr id="3" name="Content Placeholder 2"/>
          <p:cNvSpPr>
            <a:spLocks noGrp="1"/>
          </p:cNvSpPr>
          <p:nvPr>
            <p:ph sz="half" idx="2"/>
          </p:nvPr>
        </p:nvSpPr>
        <p:spPr>
          <a:xfrm>
            <a:off x="6613376" y="1435577"/>
            <a:ext cx="3253317" cy="6319585"/>
          </a:xfrm>
        </p:spPr>
        <p:txBody>
          <a:bodyPr/>
          <a:lstStyle/>
          <a:p>
            <a:endParaRPr lang="en-US" dirty="0"/>
          </a:p>
        </p:txBody>
      </p:sp>
    </p:spTree>
    <p:extLst>
      <p:ext uri="{BB962C8B-B14F-4D97-AF65-F5344CB8AC3E}">
        <p14:creationId xmlns:p14="http://schemas.microsoft.com/office/powerpoint/2010/main" val="4538366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Acanthosis nigricans</a:t>
            </a:r>
            <a:endParaRPr lang="en-US" dirty="0">
              <a:solidFill>
                <a:srgbClr val="FFFF00"/>
              </a:solidFill>
            </a:endParaRPr>
          </a:p>
        </p:txBody>
      </p:sp>
      <p:sp>
        <p:nvSpPr>
          <p:cNvPr id="3" name="Content Placeholder 2"/>
          <p:cNvSpPr>
            <a:spLocks noGrp="1"/>
          </p:cNvSpPr>
          <p:nvPr>
            <p:ph sz="half" idx="1"/>
          </p:nvPr>
        </p:nvSpPr>
        <p:spPr>
          <a:xfrm>
            <a:off x="368300" y="2234355"/>
            <a:ext cx="4804916" cy="6319585"/>
          </a:xfrm>
        </p:spPr>
        <p:txBody>
          <a:bodyPr>
            <a:normAutofit/>
          </a:bodyPr>
          <a:lstStyle/>
          <a:p>
            <a:r>
              <a:rPr lang="en-US" dirty="0" smtClean="0">
                <a:solidFill>
                  <a:schemeClr val="bg1"/>
                </a:solidFill>
                <a:effectLst/>
              </a:rPr>
              <a:t>hyperpigmented, velvety plaques in body folds.</a:t>
            </a:r>
          </a:p>
          <a:p>
            <a:r>
              <a:rPr lang="en-US" dirty="0" smtClean="0">
                <a:solidFill>
                  <a:schemeClr val="bg1"/>
                </a:solidFill>
              </a:rPr>
              <a:t>Increased </a:t>
            </a:r>
            <a:r>
              <a:rPr lang="en-US" dirty="0" smtClean="0">
                <a:solidFill>
                  <a:schemeClr val="bg1"/>
                </a:solidFill>
                <a:effectLst/>
              </a:rPr>
              <a:t>insulin, which binds to insulin-like growth factor receptors to stimulate the growth of keratinocytes and dermal fibroblasts.</a:t>
            </a:r>
          </a:p>
          <a:p>
            <a:r>
              <a:rPr lang="en-US" dirty="0" smtClean="0">
                <a:solidFill>
                  <a:schemeClr val="bg1"/>
                </a:solidFill>
              </a:rPr>
              <a:t>Treatment is by weight reduction and decrease insulin resistance.</a:t>
            </a:r>
            <a:endParaRPr lang="en-US" dirty="0">
              <a:solidFill>
                <a:schemeClr val="bg1"/>
              </a:solidFill>
            </a:endParaRPr>
          </a:p>
        </p:txBody>
      </p:sp>
      <p:sp>
        <p:nvSpPr>
          <p:cNvPr id="4" name="Content Placeholder 3"/>
          <p:cNvSpPr>
            <a:spLocks noGrp="1"/>
          </p:cNvSpPr>
          <p:nvPr>
            <p:ph sz="half" idx="2"/>
          </p:nvPr>
        </p:nvSpPr>
        <p:spPr>
          <a:xfrm>
            <a:off x="6397352" y="1482072"/>
            <a:ext cx="3253317" cy="6319585"/>
          </a:xfrm>
        </p:spPr>
        <p:txBody>
          <a:bodyPr/>
          <a:lstStyle/>
          <a:p>
            <a:endParaRPr lang="en-US"/>
          </a:p>
        </p:txBody>
      </p:sp>
    </p:spTree>
    <p:extLst>
      <p:ext uri="{BB962C8B-B14F-4D97-AF65-F5344CB8AC3E}">
        <p14:creationId xmlns:p14="http://schemas.microsoft.com/office/powerpoint/2010/main" val="23646752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rPr>
              <a:t>Diabetic dermopathy</a:t>
            </a:r>
            <a:endParaRPr lang="en-US" b="1" dirty="0">
              <a:solidFill>
                <a:srgbClr val="FFFF00"/>
              </a:solidFill>
            </a:endParaRPr>
          </a:p>
        </p:txBody>
      </p:sp>
      <p:sp>
        <p:nvSpPr>
          <p:cNvPr id="3" name="Content Placeholder 2"/>
          <p:cNvSpPr>
            <a:spLocks noGrp="1"/>
          </p:cNvSpPr>
          <p:nvPr>
            <p:ph sz="half" idx="1"/>
          </p:nvPr>
        </p:nvSpPr>
        <p:spPr>
          <a:xfrm>
            <a:off x="492696" y="1452815"/>
            <a:ext cx="6029052" cy="6319585"/>
          </a:xfrm>
        </p:spPr>
        <p:txBody>
          <a:bodyPr>
            <a:normAutofit/>
          </a:bodyPr>
          <a:lstStyle/>
          <a:p>
            <a:r>
              <a:rPr lang="en-US" dirty="0" smtClean="0">
                <a:solidFill>
                  <a:schemeClr val="bg1"/>
                </a:solidFill>
              </a:rPr>
              <a:t>Very common.</a:t>
            </a:r>
          </a:p>
          <a:p>
            <a:r>
              <a:rPr lang="en-US" dirty="0" smtClean="0">
                <a:solidFill>
                  <a:schemeClr val="bg1"/>
                </a:solidFill>
              </a:rPr>
              <a:t>Atrophic, hyperpigmented papules and plaques on shins.</a:t>
            </a:r>
          </a:p>
          <a:p>
            <a:r>
              <a:rPr lang="en-US" dirty="0" smtClean="0">
                <a:solidFill>
                  <a:schemeClr val="bg1"/>
                </a:solidFill>
                <a:effectLst/>
              </a:rPr>
              <a:t>Men are affected more often than women.</a:t>
            </a:r>
          </a:p>
          <a:p>
            <a:r>
              <a:rPr lang="en-US" dirty="0" smtClean="0">
                <a:solidFill>
                  <a:schemeClr val="bg1"/>
                </a:solidFill>
              </a:rPr>
              <a:t>Possibly related to diabetic neuropathy and vasculopathy.</a:t>
            </a:r>
            <a:endParaRPr lang="en-US" dirty="0" smtClean="0">
              <a:solidFill>
                <a:schemeClr val="bg1"/>
              </a:solidFill>
              <a:effectLst/>
            </a:endParaRPr>
          </a:p>
          <a:p>
            <a:r>
              <a:rPr lang="en-US" dirty="0" smtClean="0">
                <a:solidFill>
                  <a:schemeClr val="bg1"/>
                </a:solidFill>
              </a:rPr>
              <a:t>No effective treatment, but it does improve with diabetic control.</a:t>
            </a:r>
            <a:endParaRPr lang="en-US" dirty="0">
              <a:solidFill>
                <a:schemeClr val="bg1"/>
              </a:solidFill>
            </a:endParaRPr>
          </a:p>
        </p:txBody>
      </p:sp>
      <p:sp>
        <p:nvSpPr>
          <p:cNvPr id="4" name="Content Placeholder 3"/>
          <p:cNvSpPr>
            <a:spLocks noGrp="1"/>
          </p:cNvSpPr>
          <p:nvPr>
            <p:ph sz="half" idx="2"/>
          </p:nvPr>
        </p:nvSpPr>
        <p:spPr>
          <a:xfrm>
            <a:off x="6773265" y="1463486"/>
            <a:ext cx="3253317" cy="6319585"/>
          </a:xfrm>
        </p:spPr>
        <p:txBody>
          <a:bodyPr/>
          <a:lstStyle/>
          <a:p>
            <a:endParaRPr lang="en-US" dirty="0"/>
          </a:p>
        </p:txBody>
      </p:sp>
    </p:spTree>
    <p:extLst>
      <p:ext uri="{BB962C8B-B14F-4D97-AF65-F5344CB8AC3E}">
        <p14:creationId xmlns:p14="http://schemas.microsoft.com/office/powerpoint/2010/main" val="22185966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rPr>
              <a:t>Bullous diabeticorum</a:t>
            </a:r>
            <a:endParaRPr lang="en-US" b="1" dirty="0">
              <a:solidFill>
                <a:srgbClr val="FFFF00"/>
              </a:solidFill>
            </a:endParaRPr>
          </a:p>
        </p:txBody>
      </p:sp>
      <p:sp>
        <p:nvSpPr>
          <p:cNvPr id="3" name="Content Placeholder 2"/>
          <p:cNvSpPr>
            <a:spLocks noGrp="1"/>
          </p:cNvSpPr>
          <p:nvPr>
            <p:ph sz="half" idx="1"/>
          </p:nvPr>
        </p:nvSpPr>
        <p:spPr>
          <a:xfrm>
            <a:off x="368300" y="2234355"/>
            <a:ext cx="4660900" cy="6319585"/>
          </a:xfrm>
        </p:spPr>
        <p:txBody>
          <a:bodyPr/>
          <a:lstStyle/>
          <a:p>
            <a:r>
              <a:rPr lang="en-US" dirty="0" smtClean="0">
                <a:solidFill>
                  <a:schemeClr val="bg1"/>
                </a:solidFill>
              </a:rPr>
              <a:t>Rare.</a:t>
            </a:r>
          </a:p>
          <a:p>
            <a:r>
              <a:rPr lang="en-US" dirty="0" smtClean="0">
                <a:solidFill>
                  <a:schemeClr val="bg1"/>
                </a:solidFill>
              </a:rPr>
              <a:t>Spontaneous blistering of the hands and feet.</a:t>
            </a:r>
          </a:p>
          <a:p>
            <a:r>
              <a:rPr lang="en-US" dirty="0" smtClean="0">
                <a:solidFill>
                  <a:schemeClr val="bg1"/>
                </a:solidFill>
              </a:rPr>
              <a:t>Heals without scaring.</a:t>
            </a:r>
          </a:p>
          <a:p>
            <a:endParaRPr lang="en-US" dirty="0"/>
          </a:p>
        </p:txBody>
      </p:sp>
      <p:sp>
        <p:nvSpPr>
          <p:cNvPr id="4" name="Content Placeholder 3"/>
          <p:cNvSpPr>
            <a:spLocks noGrp="1"/>
          </p:cNvSpPr>
          <p:nvPr>
            <p:ph sz="half" idx="2"/>
          </p:nvPr>
        </p:nvSpPr>
        <p:spPr>
          <a:xfrm>
            <a:off x="6469360" y="1221904"/>
            <a:ext cx="3253317" cy="6319585"/>
          </a:xfrm>
        </p:spPr>
        <p:txBody>
          <a:bodyPr/>
          <a:lstStyle/>
          <a:p>
            <a:endParaRPr lang="en-US"/>
          </a:p>
        </p:txBody>
      </p:sp>
    </p:spTree>
    <p:extLst>
      <p:ext uri="{BB962C8B-B14F-4D97-AF65-F5344CB8AC3E}">
        <p14:creationId xmlns:p14="http://schemas.microsoft.com/office/powerpoint/2010/main" val="13552529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rPr>
              <a:t>Thickening of skin</a:t>
            </a:r>
            <a:endParaRPr lang="en-US" b="1" dirty="0">
              <a:solidFill>
                <a:srgbClr val="FFFF00"/>
              </a:solidFill>
            </a:endParaRPr>
          </a:p>
        </p:txBody>
      </p:sp>
      <p:sp>
        <p:nvSpPr>
          <p:cNvPr id="3" name="Content Placeholder 2"/>
          <p:cNvSpPr>
            <a:spLocks noGrp="1"/>
          </p:cNvSpPr>
          <p:nvPr>
            <p:ph sz="half" idx="1"/>
          </p:nvPr>
        </p:nvSpPr>
        <p:spPr>
          <a:xfrm>
            <a:off x="3301008" y="1941984"/>
            <a:ext cx="5813028" cy="6319585"/>
          </a:xfrm>
        </p:spPr>
        <p:txBody>
          <a:bodyPr>
            <a:normAutofit/>
          </a:bodyPr>
          <a:lstStyle/>
          <a:p>
            <a:r>
              <a:rPr lang="en-US" dirty="0" smtClean="0">
                <a:solidFill>
                  <a:schemeClr val="bg1"/>
                </a:solidFill>
              </a:rPr>
              <a:t>Thickening of the hands with tiny papules on fingers and stiff joints.</a:t>
            </a:r>
          </a:p>
          <a:p>
            <a:r>
              <a:rPr lang="en-US" dirty="0" smtClean="0">
                <a:solidFill>
                  <a:schemeClr val="bg1"/>
                </a:solidFill>
                <a:effectLst/>
              </a:rPr>
              <a:t>Pebbled knuckles (or Huntley papules) are multiple minute papules, grouped on the extensor side of the fingers, on the knuckles, or on the periungual surface</a:t>
            </a:r>
            <a:endParaRPr lang="en-US" dirty="0" smtClean="0">
              <a:solidFill>
                <a:schemeClr val="bg1"/>
              </a:solidFill>
            </a:endParaRPr>
          </a:p>
          <a:p>
            <a:r>
              <a:rPr lang="en-US" dirty="0" smtClean="0">
                <a:solidFill>
                  <a:schemeClr val="bg1"/>
                </a:solidFill>
              </a:rPr>
              <a:t>Generalized asymptomatic thickening of the skin (</a:t>
            </a:r>
            <a:r>
              <a:rPr lang="en-US" dirty="0" smtClean="0">
                <a:solidFill>
                  <a:schemeClr val="bg1"/>
                </a:solidFill>
                <a:effectLst/>
              </a:rPr>
              <a:t>diabetic stiff skin)</a:t>
            </a:r>
          </a:p>
          <a:p>
            <a:r>
              <a:rPr lang="en-US" dirty="0" smtClean="0">
                <a:solidFill>
                  <a:schemeClr val="bg1"/>
                </a:solidFill>
              </a:rPr>
              <a:t>Scleredema on upper back and neck.</a:t>
            </a:r>
            <a:endParaRPr lang="en-US" dirty="0">
              <a:solidFill>
                <a:schemeClr val="bg1"/>
              </a:solidFill>
            </a:endParaRPr>
          </a:p>
        </p:txBody>
      </p:sp>
      <p:sp>
        <p:nvSpPr>
          <p:cNvPr id="4" name="Content Placeholder 3"/>
          <p:cNvSpPr>
            <a:spLocks noGrp="1"/>
          </p:cNvSpPr>
          <p:nvPr>
            <p:ph sz="half" idx="2"/>
          </p:nvPr>
        </p:nvSpPr>
        <p:spPr>
          <a:xfrm>
            <a:off x="-155376" y="1473961"/>
            <a:ext cx="3253317" cy="6319585"/>
          </a:xfrm>
        </p:spPr>
        <p:txBody>
          <a:bodyPr/>
          <a:lstStyle/>
          <a:p>
            <a:endParaRPr lang="en-US" dirty="0"/>
          </a:p>
        </p:txBody>
      </p:sp>
    </p:spTree>
    <p:extLst>
      <p:ext uri="{BB962C8B-B14F-4D97-AF65-F5344CB8AC3E}">
        <p14:creationId xmlns:p14="http://schemas.microsoft.com/office/powerpoint/2010/main" val="1209777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383477"/>
            <a:ext cx="8477324" cy="1595967"/>
          </a:xfrm>
        </p:spPr>
        <p:txBody>
          <a:bodyPr/>
          <a:lstStyle/>
          <a:p>
            <a:pPr algn="ctr"/>
            <a:r>
              <a:rPr lang="en-US" b="1" dirty="0" smtClean="0">
                <a:solidFill>
                  <a:srgbClr val="FFFF00"/>
                </a:solidFill>
              </a:rPr>
              <a:t>Necrobiosis lipoidica diabeticorum</a:t>
            </a:r>
            <a:endParaRPr lang="en-US" b="1" dirty="0">
              <a:solidFill>
                <a:srgbClr val="FFFF00"/>
              </a:solidFill>
            </a:endParaRPr>
          </a:p>
        </p:txBody>
      </p:sp>
      <p:sp>
        <p:nvSpPr>
          <p:cNvPr id="3" name="Content Placeholder 2"/>
          <p:cNvSpPr>
            <a:spLocks noGrp="1"/>
          </p:cNvSpPr>
          <p:nvPr>
            <p:ph sz="half" idx="1"/>
          </p:nvPr>
        </p:nvSpPr>
        <p:spPr>
          <a:xfrm>
            <a:off x="368300" y="2234355"/>
            <a:ext cx="4660900" cy="6319585"/>
          </a:xfrm>
        </p:spPr>
        <p:txBody>
          <a:bodyPr>
            <a:normAutofit/>
          </a:bodyPr>
          <a:lstStyle/>
          <a:p>
            <a:r>
              <a:rPr lang="en-US" dirty="0" smtClean="0">
                <a:solidFill>
                  <a:schemeClr val="bg1"/>
                </a:solidFill>
              </a:rPr>
              <a:t>Yellow atrophic plaques on the shins.</a:t>
            </a:r>
          </a:p>
          <a:p>
            <a:r>
              <a:rPr lang="en-US" dirty="0" smtClean="0">
                <a:solidFill>
                  <a:schemeClr val="bg1"/>
                </a:solidFill>
              </a:rPr>
              <a:t>Sometimes they ulcerate.</a:t>
            </a:r>
          </a:p>
          <a:p>
            <a:r>
              <a:rPr lang="en-US" dirty="0" smtClean="0">
                <a:solidFill>
                  <a:schemeClr val="bg1"/>
                </a:solidFill>
              </a:rPr>
              <a:t>Histopathology shows tiered granulomatous reaction.</a:t>
            </a:r>
          </a:p>
          <a:p>
            <a:r>
              <a:rPr lang="en-US" dirty="0" smtClean="0">
                <a:solidFill>
                  <a:schemeClr val="bg1"/>
                </a:solidFill>
              </a:rPr>
              <a:t>Treatment with topical, intralesional steroids, tacrolimus, phototherapy, cyclosporine, and rarely surgery</a:t>
            </a:r>
            <a:r>
              <a:rPr lang="en-US" dirty="0" smtClean="0">
                <a:solidFill>
                  <a:srgbClr val="FFFF00"/>
                </a:solidFill>
              </a:rPr>
              <a:t>.</a:t>
            </a:r>
          </a:p>
          <a:p>
            <a:endParaRPr lang="en-US" dirty="0" smtClean="0"/>
          </a:p>
          <a:p>
            <a:endParaRPr lang="en-US" dirty="0"/>
          </a:p>
        </p:txBody>
      </p:sp>
      <p:sp>
        <p:nvSpPr>
          <p:cNvPr id="4" name="Content Placeholder 3"/>
          <p:cNvSpPr>
            <a:spLocks noGrp="1"/>
          </p:cNvSpPr>
          <p:nvPr>
            <p:ph sz="half" idx="2"/>
          </p:nvPr>
        </p:nvSpPr>
        <p:spPr>
          <a:xfrm>
            <a:off x="6613376" y="1452815"/>
            <a:ext cx="3253317" cy="6319585"/>
          </a:xfrm>
        </p:spPr>
        <p:txBody>
          <a:bodyPr/>
          <a:lstStyle/>
          <a:p>
            <a:endParaRPr lang="en-US"/>
          </a:p>
        </p:txBody>
      </p:sp>
    </p:spTree>
    <p:extLst>
      <p:ext uri="{BB962C8B-B14F-4D97-AF65-F5344CB8AC3E}">
        <p14:creationId xmlns:p14="http://schemas.microsoft.com/office/powerpoint/2010/main" val="13359386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76672" y="-218256"/>
            <a:ext cx="9125396" cy="1595967"/>
          </a:xfrm>
        </p:spPr>
        <p:txBody>
          <a:bodyPr/>
          <a:lstStyle/>
          <a:p>
            <a:pPr algn="ctr"/>
            <a:r>
              <a:rPr lang="en-US" b="1" dirty="0" smtClean="0">
                <a:solidFill>
                  <a:srgbClr val="FFFF00"/>
                </a:solidFill>
              </a:rPr>
              <a:t>Bacterial and fungal infections</a:t>
            </a:r>
            <a:endParaRPr lang="en-US" b="1" dirty="0">
              <a:solidFill>
                <a:srgbClr val="FFFF00"/>
              </a:solidFill>
            </a:endParaRPr>
          </a:p>
        </p:txBody>
      </p:sp>
      <p:sp>
        <p:nvSpPr>
          <p:cNvPr id="3" name="Content Placeholder 2"/>
          <p:cNvSpPr>
            <a:spLocks noGrp="1"/>
          </p:cNvSpPr>
          <p:nvPr>
            <p:ph sz="half" idx="1"/>
          </p:nvPr>
        </p:nvSpPr>
        <p:spPr>
          <a:xfrm>
            <a:off x="0" y="1452815"/>
            <a:ext cx="4752528" cy="6319585"/>
          </a:xfrm>
        </p:spPr>
        <p:txBody>
          <a:bodyPr>
            <a:normAutofit/>
          </a:bodyPr>
          <a:lstStyle/>
          <a:p>
            <a:r>
              <a:rPr lang="en-US" dirty="0" smtClean="0">
                <a:solidFill>
                  <a:schemeClr val="bg1"/>
                </a:solidFill>
                <a:effectLst/>
              </a:rPr>
              <a:t>Pyodermic infections such as impetigo, folliculitis, carbuncles, furunculosis, ecthyma, and erysipelas can be more severe and widespread in diabetic patients.</a:t>
            </a:r>
          </a:p>
          <a:p>
            <a:r>
              <a:rPr lang="en-US" dirty="0" smtClean="0">
                <a:solidFill>
                  <a:schemeClr val="bg1"/>
                </a:solidFill>
                <a:effectLst/>
              </a:rPr>
              <a:t>Erythrasma, caused by </a:t>
            </a:r>
            <a:r>
              <a:rPr lang="en-US" i="1" dirty="0" smtClean="0">
                <a:solidFill>
                  <a:schemeClr val="bg1"/>
                </a:solidFill>
                <a:effectLst/>
              </a:rPr>
              <a:t>Corynebacterium minutissimum</a:t>
            </a:r>
            <a:r>
              <a:rPr lang="en-US" i="1" dirty="0">
                <a:solidFill>
                  <a:schemeClr val="bg1"/>
                </a:solidFill>
              </a:rPr>
              <a:t> </a:t>
            </a:r>
            <a:r>
              <a:rPr lang="en-US" i="1" dirty="0" smtClean="0">
                <a:solidFill>
                  <a:schemeClr val="bg1"/>
                </a:solidFill>
              </a:rPr>
              <a:t>mostly on axillae and groin.</a:t>
            </a:r>
          </a:p>
          <a:p>
            <a:r>
              <a:rPr lang="en-US" dirty="0" smtClean="0">
                <a:solidFill>
                  <a:schemeClr val="bg1"/>
                </a:solidFill>
                <a:effectLst/>
              </a:rPr>
              <a:t>malignant otitis externa, often caused by </a:t>
            </a:r>
            <a:r>
              <a:rPr lang="en-US" i="1" dirty="0" smtClean="0">
                <a:solidFill>
                  <a:schemeClr val="bg1"/>
                </a:solidFill>
                <a:effectLst/>
              </a:rPr>
              <a:t>Pseudomonas aeruginosa</a:t>
            </a:r>
            <a:r>
              <a:rPr lang="en-US" dirty="0">
                <a:solidFill>
                  <a:schemeClr val="bg1"/>
                </a:solidFill>
              </a:rPr>
              <a:t>.</a:t>
            </a:r>
            <a:endParaRPr lang="en-US" dirty="0">
              <a:solidFill>
                <a:schemeClr val="bg1"/>
              </a:solidFill>
              <a:effectLst/>
            </a:endParaRPr>
          </a:p>
        </p:txBody>
      </p:sp>
      <p:sp>
        <p:nvSpPr>
          <p:cNvPr id="4" name="Content Placeholder 3"/>
          <p:cNvSpPr>
            <a:spLocks noGrp="1"/>
          </p:cNvSpPr>
          <p:nvPr>
            <p:ph sz="half" idx="2"/>
          </p:nvPr>
        </p:nvSpPr>
        <p:spPr>
          <a:xfrm>
            <a:off x="5521896" y="1452815"/>
            <a:ext cx="4536504" cy="6319585"/>
          </a:xfrm>
        </p:spPr>
        <p:txBody>
          <a:bodyPr>
            <a:normAutofit/>
          </a:bodyPr>
          <a:lstStyle/>
          <a:p>
            <a:r>
              <a:rPr lang="en-US" dirty="0" smtClean="0">
                <a:solidFill>
                  <a:schemeClr val="bg1"/>
                </a:solidFill>
              </a:rPr>
              <a:t>Tinea pedis and onychomycosis.</a:t>
            </a:r>
          </a:p>
          <a:p>
            <a:r>
              <a:rPr lang="en-US" dirty="0" smtClean="0">
                <a:solidFill>
                  <a:schemeClr val="bg1"/>
                </a:solidFill>
              </a:rPr>
              <a:t>Candidal infections like perleche on corners of mouth, and on vulva.</a:t>
            </a:r>
          </a:p>
          <a:p>
            <a:r>
              <a:rPr lang="en-US" dirty="0" smtClean="0">
                <a:solidFill>
                  <a:schemeClr val="bg1"/>
                </a:solidFill>
              </a:rPr>
              <a:t>Rare infections like </a:t>
            </a:r>
            <a:r>
              <a:rPr lang="en-US" dirty="0" smtClean="0">
                <a:solidFill>
                  <a:schemeClr val="bg1"/>
                </a:solidFill>
                <a:effectLst/>
              </a:rPr>
              <a:t>mucormycosis by Phycomycetes and anaerobic cellulitis by </a:t>
            </a:r>
            <a:r>
              <a:rPr lang="en-US" i="1" dirty="0" smtClean="0">
                <a:solidFill>
                  <a:schemeClr val="bg1"/>
                </a:solidFill>
                <a:effectLst/>
              </a:rPr>
              <a:t>Clostridium</a:t>
            </a:r>
            <a:r>
              <a:rPr lang="en-US" dirty="0" smtClean="0">
                <a:solidFill>
                  <a:schemeClr val="bg1"/>
                </a:solidFill>
                <a:effectLst/>
              </a:rPr>
              <a:t> species. </a:t>
            </a:r>
            <a:endParaRPr lang="en-US" dirty="0">
              <a:solidFill>
                <a:schemeClr val="bg1"/>
              </a:solidFill>
            </a:endParaRPr>
          </a:p>
        </p:txBody>
      </p:sp>
    </p:spTree>
    <p:extLst>
      <p:ext uri="{BB962C8B-B14F-4D97-AF65-F5344CB8AC3E}">
        <p14:creationId xmlns:p14="http://schemas.microsoft.com/office/powerpoint/2010/main" val="4483137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20688" y="0"/>
            <a:ext cx="6629400" cy="1595967"/>
          </a:xfrm>
        </p:spPr>
        <p:txBody>
          <a:bodyPr/>
          <a:lstStyle/>
          <a:p>
            <a:pPr algn="ctr"/>
            <a:r>
              <a:rPr lang="en-US" b="1" dirty="0" smtClean="0">
                <a:solidFill>
                  <a:srgbClr val="FFFF00"/>
                </a:solidFill>
              </a:rPr>
              <a:t>Perforating dermatosis</a:t>
            </a:r>
            <a:endParaRPr lang="en-US" b="1" dirty="0">
              <a:solidFill>
                <a:srgbClr val="FFFF00"/>
              </a:solidFill>
            </a:endParaRPr>
          </a:p>
        </p:txBody>
      </p:sp>
      <p:sp>
        <p:nvSpPr>
          <p:cNvPr id="3" name="Content Placeholder 2"/>
          <p:cNvSpPr>
            <a:spLocks noGrp="1"/>
          </p:cNvSpPr>
          <p:nvPr>
            <p:ph sz="half" idx="1"/>
          </p:nvPr>
        </p:nvSpPr>
        <p:spPr>
          <a:xfrm>
            <a:off x="276672" y="1725960"/>
            <a:ext cx="5092948" cy="6319585"/>
          </a:xfrm>
        </p:spPr>
        <p:txBody>
          <a:bodyPr>
            <a:normAutofit/>
          </a:bodyPr>
          <a:lstStyle/>
          <a:p>
            <a:r>
              <a:rPr lang="en-US" dirty="0" smtClean="0">
                <a:solidFill>
                  <a:schemeClr val="bg1"/>
                </a:solidFill>
              </a:rPr>
              <a:t>Pruritic hyperkeratotic papules on the legs and trunk.</a:t>
            </a:r>
          </a:p>
          <a:p>
            <a:r>
              <a:rPr lang="en-US" dirty="0" smtClean="0">
                <a:solidFill>
                  <a:schemeClr val="bg1"/>
                </a:solidFill>
              </a:rPr>
              <a:t>Histopathology shows  transepidermal elimination of collagen and/or elastin.</a:t>
            </a:r>
          </a:p>
          <a:p>
            <a:r>
              <a:rPr lang="en-US" dirty="0" smtClean="0">
                <a:solidFill>
                  <a:schemeClr val="bg1"/>
                </a:solidFill>
              </a:rPr>
              <a:t>Common in patients with diabetes and renal failure.</a:t>
            </a:r>
          </a:p>
          <a:p>
            <a:r>
              <a:rPr lang="en-US" dirty="0" smtClean="0">
                <a:solidFill>
                  <a:schemeClr val="bg1"/>
                </a:solidFill>
                <a:effectLst/>
              </a:rPr>
              <a:t>treatments include topical keratolytics, phototherapy, topical and systemic retinoids, topical and intralesional steroids, oral antihistamines, and cryotherapy.</a:t>
            </a:r>
            <a:endParaRPr lang="en-US" dirty="0">
              <a:solidFill>
                <a:schemeClr val="bg1"/>
              </a:solidFill>
            </a:endParaRPr>
          </a:p>
        </p:txBody>
      </p:sp>
      <p:sp>
        <p:nvSpPr>
          <p:cNvPr id="4" name="Content Placeholder 3"/>
          <p:cNvSpPr>
            <a:spLocks noGrp="1"/>
          </p:cNvSpPr>
          <p:nvPr>
            <p:ph sz="half" idx="2"/>
          </p:nvPr>
        </p:nvSpPr>
        <p:spPr>
          <a:xfrm>
            <a:off x="6613376" y="1149896"/>
            <a:ext cx="3253317" cy="6319585"/>
          </a:xfrm>
        </p:spPr>
        <p:txBody>
          <a:bodyPr/>
          <a:lstStyle/>
          <a:p>
            <a:endParaRPr lang="en-US"/>
          </a:p>
        </p:txBody>
      </p:sp>
    </p:spTree>
    <p:extLst>
      <p:ext uri="{BB962C8B-B14F-4D97-AF65-F5344CB8AC3E}">
        <p14:creationId xmlns:p14="http://schemas.microsoft.com/office/powerpoint/2010/main" val="21439221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rPr>
              <a:t>Hyperthyroidism</a:t>
            </a:r>
            <a:r>
              <a:rPr lang="en-US" b="1" dirty="0" smtClean="0"/>
              <a:t> </a:t>
            </a:r>
            <a:endParaRPr lang="en-US" b="1" dirty="0"/>
          </a:p>
        </p:txBody>
      </p:sp>
      <p:sp>
        <p:nvSpPr>
          <p:cNvPr id="3" name="Content Placeholder 2"/>
          <p:cNvSpPr>
            <a:spLocks noGrp="1"/>
          </p:cNvSpPr>
          <p:nvPr>
            <p:ph sz="half" idx="1"/>
          </p:nvPr>
        </p:nvSpPr>
        <p:spPr>
          <a:xfrm>
            <a:off x="368300" y="2234355"/>
            <a:ext cx="4372868" cy="6319585"/>
          </a:xfrm>
        </p:spPr>
        <p:txBody>
          <a:bodyPr>
            <a:normAutofit/>
          </a:bodyPr>
          <a:lstStyle/>
          <a:p>
            <a:r>
              <a:rPr lang="en-US" dirty="0" smtClean="0">
                <a:solidFill>
                  <a:schemeClr val="bg1"/>
                </a:solidFill>
              </a:rPr>
              <a:t>Pretibial </a:t>
            </a:r>
            <a:r>
              <a:rPr lang="en-US" dirty="0">
                <a:solidFill>
                  <a:schemeClr val="bg1"/>
                </a:solidFill>
              </a:rPr>
              <a:t>myxedema: is the most characteristic features of thyrotoxicosis appearing as shiny waxy papules and plaques having orange-skin appearance on the chin of the tibia</a:t>
            </a:r>
            <a:r>
              <a:rPr lang="en-US" dirty="0" smtClean="0">
                <a:solidFill>
                  <a:schemeClr val="bg1"/>
                </a:solidFill>
              </a:rPr>
              <a:t>.</a:t>
            </a:r>
          </a:p>
          <a:p>
            <a:r>
              <a:rPr lang="en-US" dirty="0">
                <a:solidFill>
                  <a:schemeClr val="bg1"/>
                </a:solidFill>
              </a:rPr>
              <a:t>Warm skin and increased </a:t>
            </a:r>
            <a:r>
              <a:rPr lang="en-US" dirty="0" smtClean="0">
                <a:solidFill>
                  <a:schemeClr val="bg1"/>
                </a:solidFill>
              </a:rPr>
              <a:t>sweating.</a:t>
            </a:r>
          </a:p>
          <a:p>
            <a:r>
              <a:rPr lang="en-US" dirty="0" smtClean="0">
                <a:solidFill>
                  <a:schemeClr val="bg1"/>
                </a:solidFill>
              </a:rPr>
              <a:t>Pruritus</a:t>
            </a:r>
          </a:p>
          <a:p>
            <a:pPr marL="0" indent="0">
              <a:buNone/>
            </a:pPr>
            <a:endParaRPr lang="en-US" dirty="0"/>
          </a:p>
        </p:txBody>
      </p:sp>
      <p:sp>
        <p:nvSpPr>
          <p:cNvPr id="4" name="Content Placeholder 3"/>
          <p:cNvSpPr>
            <a:spLocks noGrp="1"/>
          </p:cNvSpPr>
          <p:nvPr>
            <p:ph sz="half" idx="2"/>
          </p:nvPr>
        </p:nvSpPr>
        <p:spPr>
          <a:xfrm>
            <a:off x="5092065" y="2302024"/>
            <a:ext cx="4966335" cy="5084445"/>
          </a:xfrm>
        </p:spPr>
        <p:txBody>
          <a:bodyPr>
            <a:normAutofit/>
          </a:bodyPr>
          <a:lstStyle/>
          <a:p>
            <a:r>
              <a:rPr lang="en-US" dirty="0" smtClean="0">
                <a:solidFill>
                  <a:schemeClr val="bg1"/>
                </a:solidFill>
              </a:rPr>
              <a:t>Premature hair graying.</a:t>
            </a:r>
          </a:p>
          <a:p>
            <a:r>
              <a:rPr lang="en-US" dirty="0" smtClean="0">
                <a:solidFill>
                  <a:schemeClr val="bg1"/>
                </a:solidFill>
              </a:rPr>
              <a:t>Alopecia with </a:t>
            </a:r>
            <a:r>
              <a:rPr lang="en-US" dirty="0">
                <a:solidFill>
                  <a:schemeClr val="bg1"/>
                </a:solidFill>
              </a:rPr>
              <a:t>f</a:t>
            </a:r>
            <a:r>
              <a:rPr lang="en-US" dirty="0" smtClean="0">
                <a:solidFill>
                  <a:schemeClr val="bg1"/>
                </a:solidFill>
                <a:effectLst/>
              </a:rPr>
              <a:t>ine soft thinned scalp hair.</a:t>
            </a:r>
            <a:endParaRPr lang="en-US" dirty="0" smtClean="0">
              <a:solidFill>
                <a:schemeClr val="bg1"/>
              </a:solidFill>
            </a:endParaRPr>
          </a:p>
          <a:p>
            <a:r>
              <a:rPr lang="en-US" dirty="0">
                <a:solidFill>
                  <a:schemeClr val="bg1"/>
                </a:solidFill>
              </a:rPr>
              <a:t>Hyperpigmentation or </a:t>
            </a:r>
            <a:r>
              <a:rPr lang="en-US" dirty="0" smtClean="0">
                <a:solidFill>
                  <a:schemeClr val="bg1"/>
                </a:solidFill>
              </a:rPr>
              <a:t>vitiligo.</a:t>
            </a:r>
          </a:p>
          <a:p>
            <a:r>
              <a:rPr lang="en-US" dirty="0" smtClean="0">
                <a:solidFill>
                  <a:schemeClr val="bg1"/>
                </a:solidFill>
              </a:rPr>
              <a:t>Brittle nails.</a:t>
            </a:r>
          </a:p>
          <a:p>
            <a:pPr marL="0" indent="0">
              <a:buNone/>
            </a:pPr>
            <a:endParaRPr lang="en-US" dirty="0" smtClean="0"/>
          </a:p>
          <a:p>
            <a:endParaRPr lang="en-US" dirty="0"/>
          </a:p>
        </p:txBody>
      </p:sp>
    </p:spTree>
    <p:extLst>
      <p:ext uri="{BB962C8B-B14F-4D97-AF65-F5344CB8AC3E}">
        <p14:creationId xmlns:p14="http://schemas.microsoft.com/office/powerpoint/2010/main" val="36025678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rPr>
              <a:t>Hypothyroidism</a:t>
            </a:r>
            <a:r>
              <a:rPr lang="en-US" b="1" dirty="0" smtClean="0"/>
              <a:t> </a:t>
            </a:r>
            <a:endParaRPr lang="en-US" b="1" dirty="0"/>
          </a:p>
        </p:txBody>
      </p:sp>
      <p:sp>
        <p:nvSpPr>
          <p:cNvPr id="3" name="Content Placeholder 2"/>
          <p:cNvSpPr>
            <a:spLocks noGrp="1"/>
          </p:cNvSpPr>
          <p:nvPr>
            <p:ph sz="half" idx="1"/>
          </p:nvPr>
        </p:nvSpPr>
        <p:spPr>
          <a:xfrm>
            <a:off x="368300" y="2234355"/>
            <a:ext cx="4804916" cy="6319585"/>
          </a:xfrm>
        </p:spPr>
        <p:txBody>
          <a:bodyPr/>
          <a:lstStyle/>
          <a:p>
            <a:r>
              <a:rPr lang="en-US" dirty="0" smtClean="0">
                <a:solidFill>
                  <a:schemeClr val="bg1"/>
                </a:solidFill>
                <a:effectLst/>
              </a:rPr>
              <a:t>Cold, pale and dry skin.</a:t>
            </a:r>
          </a:p>
          <a:p>
            <a:r>
              <a:rPr lang="en-US" dirty="0" smtClean="0">
                <a:solidFill>
                  <a:schemeClr val="bg1"/>
                </a:solidFill>
              </a:rPr>
              <a:t>Pruritus.</a:t>
            </a:r>
          </a:p>
          <a:p>
            <a:r>
              <a:rPr lang="en-US" dirty="0" smtClean="0">
                <a:solidFill>
                  <a:schemeClr val="bg1"/>
                </a:solidFill>
                <a:effectLst/>
              </a:rPr>
              <a:t>A yellowish hue to the skin due to carotenaemia.</a:t>
            </a:r>
          </a:p>
          <a:p>
            <a:r>
              <a:rPr lang="en-US" dirty="0" smtClean="0">
                <a:solidFill>
                  <a:schemeClr val="bg1"/>
                </a:solidFill>
                <a:effectLst/>
              </a:rPr>
              <a:t>Slow growing ridged and brittle nails.</a:t>
            </a:r>
          </a:p>
          <a:p>
            <a:r>
              <a:rPr lang="en-US" dirty="0" smtClean="0">
                <a:solidFill>
                  <a:schemeClr val="bg1"/>
                </a:solidFill>
                <a:effectLst/>
              </a:rPr>
              <a:t>Delayed wound healing.</a:t>
            </a:r>
          </a:p>
          <a:p>
            <a:endParaRPr lang="en-US" dirty="0"/>
          </a:p>
        </p:txBody>
      </p:sp>
      <p:sp>
        <p:nvSpPr>
          <p:cNvPr id="4" name="Content Placeholder 3"/>
          <p:cNvSpPr>
            <a:spLocks noGrp="1"/>
          </p:cNvSpPr>
          <p:nvPr>
            <p:ph sz="half" idx="2"/>
          </p:nvPr>
        </p:nvSpPr>
        <p:spPr>
          <a:xfrm>
            <a:off x="6541368" y="1581944"/>
            <a:ext cx="3253317" cy="6319585"/>
          </a:xfrm>
        </p:spPr>
        <p:txBody>
          <a:bodyPr/>
          <a:lstStyle/>
          <a:p>
            <a:endParaRPr lang="en-US"/>
          </a:p>
        </p:txBody>
      </p:sp>
    </p:spTree>
    <p:extLst>
      <p:ext uri="{BB962C8B-B14F-4D97-AF65-F5344CB8AC3E}">
        <p14:creationId xmlns:p14="http://schemas.microsoft.com/office/powerpoint/2010/main" val="30115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10058400" cy="7759700"/>
          </a:xfrm>
          <a:prstGeom prst="rect">
            <a:avLst/>
          </a:prstGeom>
        </p:spPr>
      </p:pic>
      <p:sp>
        <p:nvSpPr>
          <p:cNvPr id="13" name="TextBox 2"/>
          <p:cNvSpPr txBox="1"/>
          <p:nvPr/>
        </p:nvSpPr>
        <p:spPr>
          <a:xfrm>
            <a:off x="3898900" y="1244600"/>
            <a:ext cx="6159500" cy="838200"/>
          </a:xfrm>
          <a:prstGeom prst="rect">
            <a:avLst/>
          </a:prstGeom>
          <a:noFill/>
        </p:spPr>
        <p:txBody>
          <a:bodyPr vert="horz" wrap="none" lIns="0" tIns="0" rIns="0" bIns="0" rtlCol="0">
            <a:spAutoFit/>
          </a:bodyPr>
          <a:lstStyle/>
          <a:p>
            <a:pPr>
              <a:lnSpc>
                <a:spcPts val="5060"/>
              </a:lnSpc>
            </a:pPr>
            <a:r>
              <a:rPr lang="en-CA" sz="4414" b="1" smtClean="0">
                <a:solidFill>
                  <a:srgbClr val="FFFF00"/>
                </a:solidFill>
                <a:latin typeface="Times New Roman Bold"/>
                <a:cs typeface="Times New Roman Bold"/>
              </a:rPr>
              <a:t>Contents:</a:t>
            </a:r>
          </a:p>
          <a:p>
            <a:pPr>
              <a:lnSpc>
                <a:spcPts val="5060"/>
              </a:lnSpc>
            </a:pPr>
            <a:endParaRPr lang="en-CA" sz="4404">
              <a:solidFill>
                <a:srgbClr val="000000"/>
              </a:solidFill>
            </a:endParaRPr>
          </a:p>
        </p:txBody>
      </p:sp>
      <p:sp>
        <p:nvSpPr>
          <p:cNvPr id="3" name="TextBox 3"/>
          <p:cNvSpPr txBox="1"/>
          <p:nvPr/>
        </p:nvSpPr>
        <p:spPr>
          <a:xfrm>
            <a:off x="1689100" y="1993900"/>
            <a:ext cx="8369300" cy="508000"/>
          </a:xfrm>
          <a:prstGeom prst="rect">
            <a:avLst/>
          </a:prstGeom>
          <a:noFill/>
        </p:spPr>
        <p:txBody>
          <a:bodyPr vert="horz" wrap="none" lIns="0" tIns="0" rIns="0" bIns="0" rtlCol="0">
            <a:spAutoFit/>
          </a:bodyPr>
          <a:lstStyle/>
          <a:p>
            <a:pPr>
              <a:lnSpc>
                <a:spcPts val="3220"/>
              </a:lnSpc>
            </a:pPr>
            <a:r>
              <a:rPr lang="en-CA" sz="2795" smtClean="0">
                <a:solidFill>
                  <a:srgbClr val="FFFF00"/>
                </a:solidFill>
                <a:latin typeface="Times New Roman"/>
                <a:cs typeface="Times New Roman"/>
              </a:rPr>
              <a:t>Introduction:</a:t>
            </a:r>
          </a:p>
          <a:p>
            <a:pPr>
              <a:lnSpc>
                <a:spcPts val="3220"/>
              </a:lnSpc>
            </a:pPr>
            <a:endParaRPr lang="en-CA" sz="2795">
              <a:solidFill>
                <a:srgbClr val="000000"/>
              </a:solidFill>
            </a:endParaRPr>
          </a:p>
        </p:txBody>
      </p:sp>
      <p:sp>
        <p:nvSpPr>
          <p:cNvPr id="4" name="TextBox 4"/>
          <p:cNvSpPr txBox="1"/>
          <p:nvPr/>
        </p:nvSpPr>
        <p:spPr>
          <a:xfrm>
            <a:off x="1803400" y="2565400"/>
            <a:ext cx="8255000" cy="457200"/>
          </a:xfrm>
          <a:prstGeom prst="rect">
            <a:avLst/>
          </a:prstGeom>
          <a:noFill/>
        </p:spPr>
        <p:txBody>
          <a:bodyPr vert="horz" wrap="none" lIns="0" tIns="0" rIns="0" bIns="0" rtlCol="0">
            <a:spAutoFit/>
          </a:bodyPr>
          <a:lstStyle/>
          <a:p>
            <a:pPr>
              <a:lnSpc>
                <a:spcPts val="2760"/>
              </a:lnSpc>
            </a:pPr>
            <a:r>
              <a:rPr lang="en-CA" sz="1596" smtClean="0">
                <a:solidFill>
                  <a:srgbClr val="CC0000"/>
                </a:solidFill>
                <a:latin typeface="Arial Unicode MS"/>
                <a:cs typeface="Arial Unicode MS"/>
              </a:rPr>
              <a:t>u</a:t>
            </a:r>
            <a:r>
              <a:rPr lang="en-CA" sz="2400" smtClean="0">
                <a:solidFill>
                  <a:srgbClr val="FFFFCC"/>
                </a:solidFill>
                <a:latin typeface="Times New Roman"/>
                <a:cs typeface="Times New Roman"/>
              </a:rPr>
              <a:t>  ConnectiveTissue Diseases</a:t>
            </a:r>
          </a:p>
          <a:p>
            <a:pPr>
              <a:lnSpc>
                <a:spcPts val="2760"/>
              </a:lnSpc>
            </a:pPr>
            <a:endParaRPr lang="en-CA" sz="2371">
              <a:solidFill>
                <a:srgbClr val="000000"/>
              </a:solidFill>
            </a:endParaRPr>
          </a:p>
        </p:txBody>
      </p:sp>
      <p:sp>
        <p:nvSpPr>
          <p:cNvPr id="5" name="TextBox 5"/>
          <p:cNvSpPr txBox="1"/>
          <p:nvPr/>
        </p:nvSpPr>
        <p:spPr>
          <a:xfrm>
            <a:off x="2552700" y="3048000"/>
            <a:ext cx="7505700" cy="381000"/>
          </a:xfrm>
          <a:prstGeom prst="rect">
            <a:avLst/>
          </a:prstGeom>
          <a:noFill/>
        </p:spPr>
        <p:txBody>
          <a:bodyPr vert="horz" wrap="none" lIns="0" tIns="0" rIns="0" bIns="0" rtlCol="0">
            <a:spAutoFit/>
          </a:bodyPr>
          <a:lstStyle/>
          <a:p>
            <a:pPr>
              <a:lnSpc>
                <a:spcPts val="2300"/>
              </a:lnSpc>
            </a:pPr>
            <a:r>
              <a:rPr lang="en-CA" sz="1704" smtClean="0">
                <a:solidFill>
                  <a:srgbClr val="00CC99"/>
                </a:solidFill>
                <a:latin typeface="Arial Unicode MS"/>
                <a:cs typeface="Arial Unicode MS"/>
              </a:rPr>
              <a:t>v</a:t>
            </a:r>
            <a:r>
              <a:rPr lang="en-CA" sz="2004" smtClean="0">
                <a:solidFill>
                  <a:srgbClr val="FFFFCC"/>
                </a:solidFill>
                <a:latin typeface="Times New Roman"/>
                <a:cs typeface="Times New Roman"/>
              </a:rPr>
              <a:t> Lupus</a:t>
            </a:r>
          </a:p>
          <a:p>
            <a:pPr>
              <a:lnSpc>
                <a:spcPts val="2300"/>
              </a:lnSpc>
            </a:pPr>
            <a:endParaRPr lang="en-CA" sz="1961">
              <a:solidFill>
                <a:srgbClr val="000000"/>
              </a:solidFill>
            </a:endParaRPr>
          </a:p>
        </p:txBody>
      </p:sp>
      <p:sp>
        <p:nvSpPr>
          <p:cNvPr id="6" name="TextBox 6"/>
          <p:cNvSpPr txBox="1"/>
          <p:nvPr/>
        </p:nvSpPr>
        <p:spPr>
          <a:xfrm>
            <a:off x="2552700" y="3365500"/>
            <a:ext cx="7505700" cy="876300"/>
          </a:xfrm>
          <a:prstGeom prst="rect">
            <a:avLst/>
          </a:prstGeom>
          <a:noFill/>
        </p:spPr>
        <p:txBody>
          <a:bodyPr vert="horz" wrap="none" lIns="0" tIns="0" rIns="0" bIns="0" rtlCol="0">
            <a:spAutoFit/>
          </a:bodyPr>
          <a:lstStyle/>
          <a:p>
            <a:pPr>
              <a:lnSpc>
                <a:spcPts val="3300"/>
              </a:lnSpc>
            </a:pPr>
            <a:r>
              <a:rPr lang="en-CA" sz="1704" smtClean="0">
                <a:solidFill>
                  <a:srgbClr val="00CC99"/>
                </a:solidFill>
                <a:latin typeface="Arial Unicode MS"/>
                <a:cs typeface="Arial Unicode MS"/>
              </a:rPr>
              <a:t>v</a:t>
            </a:r>
            <a:r>
              <a:rPr lang="en-CA" sz="2004" smtClean="0">
                <a:solidFill>
                  <a:srgbClr val="FFFFCC"/>
                </a:solidFill>
                <a:latin typeface="Times New Roman"/>
                <a:cs typeface="Times New Roman"/>
              </a:rPr>
              <a:t> Dermatomyositis</a:t>
            </a:r>
            <a:r>
              <a:rPr lang="en-CA" sz="1980" smtClean="0">
                <a:solidFill>
                  <a:srgbClr val="000000"/>
                </a:solidFill>
                <a:latin typeface="Times New Roman"/>
              </a:rPr>
              <a:t/>
            </a:r>
            <a:br>
              <a:rPr lang="en-CA" sz="1980" smtClean="0">
                <a:solidFill>
                  <a:srgbClr val="000000"/>
                </a:solidFill>
                <a:latin typeface="Times New Roman"/>
              </a:rPr>
            </a:br>
            <a:r>
              <a:rPr lang="en-CA" sz="1704" smtClean="0">
                <a:solidFill>
                  <a:srgbClr val="00CC99"/>
                </a:solidFill>
                <a:latin typeface="Arial Unicode MS"/>
                <a:cs typeface="Arial Unicode MS"/>
              </a:rPr>
              <a:t>v</a:t>
            </a:r>
            <a:r>
              <a:rPr lang="en-CA" sz="2004" smtClean="0">
                <a:solidFill>
                  <a:srgbClr val="FFFFCC"/>
                </a:solidFill>
                <a:latin typeface="Times New Roman"/>
                <a:cs typeface="Times New Roman"/>
              </a:rPr>
              <a:t> Scleroderma</a:t>
            </a:r>
          </a:p>
          <a:p>
            <a:pPr>
              <a:lnSpc>
                <a:spcPts val="3300"/>
              </a:lnSpc>
            </a:pPr>
            <a:endParaRPr lang="en-CA" sz="1980">
              <a:solidFill>
                <a:srgbClr val="000000"/>
              </a:solidFill>
            </a:endParaRPr>
          </a:p>
        </p:txBody>
      </p:sp>
      <p:sp>
        <p:nvSpPr>
          <p:cNvPr id="7" name="TextBox 7"/>
          <p:cNvSpPr txBox="1"/>
          <p:nvPr/>
        </p:nvSpPr>
        <p:spPr>
          <a:xfrm>
            <a:off x="1803400" y="4356100"/>
            <a:ext cx="8255000" cy="457200"/>
          </a:xfrm>
          <a:prstGeom prst="rect">
            <a:avLst/>
          </a:prstGeom>
          <a:noFill/>
        </p:spPr>
        <p:txBody>
          <a:bodyPr vert="horz" wrap="none" lIns="0" tIns="0" rIns="0" bIns="0" rtlCol="0">
            <a:spAutoFit/>
          </a:bodyPr>
          <a:lstStyle/>
          <a:p>
            <a:pPr>
              <a:lnSpc>
                <a:spcPts val="2760"/>
              </a:lnSpc>
            </a:pPr>
            <a:r>
              <a:rPr lang="en-CA" sz="1596" smtClean="0">
                <a:solidFill>
                  <a:srgbClr val="CC0000"/>
                </a:solidFill>
                <a:latin typeface="Arial Unicode MS"/>
                <a:cs typeface="Arial Unicode MS"/>
              </a:rPr>
              <a:t>u</a:t>
            </a:r>
            <a:r>
              <a:rPr lang="en-CA" sz="2400" smtClean="0">
                <a:solidFill>
                  <a:srgbClr val="FFFFCC"/>
                </a:solidFill>
                <a:latin typeface="Times New Roman"/>
                <a:cs typeface="Times New Roman"/>
              </a:rPr>
              <a:t>  Endocrinological Diseases</a:t>
            </a:r>
          </a:p>
          <a:p>
            <a:pPr>
              <a:lnSpc>
                <a:spcPts val="2760"/>
              </a:lnSpc>
            </a:pPr>
            <a:endParaRPr lang="en-CA" sz="2371">
              <a:solidFill>
                <a:srgbClr val="000000"/>
              </a:solidFill>
            </a:endParaRPr>
          </a:p>
        </p:txBody>
      </p:sp>
      <p:sp>
        <p:nvSpPr>
          <p:cNvPr id="8" name="TextBox 8"/>
          <p:cNvSpPr txBox="1"/>
          <p:nvPr/>
        </p:nvSpPr>
        <p:spPr>
          <a:xfrm>
            <a:off x="2552700" y="4838700"/>
            <a:ext cx="7505700" cy="381000"/>
          </a:xfrm>
          <a:prstGeom prst="rect">
            <a:avLst/>
          </a:prstGeom>
          <a:noFill/>
        </p:spPr>
        <p:txBody>
          <a:bodyPr vert="horz" wrap="none" lIns="0" tIns="0" rIns="0" bIns="0" rtlCol="0">
            <a:spAutoFit/>
          </a:bodyPr>
          <a:lstStyle/>
          <a:p>
            <a:pPr>
              <a:lnSpc>
                <a:spcPts val="2300"/>
              </a:lnSpc>
            </a:pPr>
            <a:r>
              <a:rPr lang="en-CA" sz="1704" smtClean="0">
                <a:solidFill>
                  <a:srgbClr val="00CC99"/>
                </a:solidFill>
                <a:latin typeface="Arial Unicode MS"/>
                <a:cs typeface="Arial Unicode MS"/>
              </a:rPr>
              <a:t>v</a:t>
            </a:r>
            <a:r>
              <a:rPr lang="en-CA" sz="2004" smtClean="0">
                <a:solidFill>
                  <a:srgbClr val="FFFFCC"/>
                </a:solidFill>
                <a:latin typeface="Times New Roman"/>
                <a:cs typeface="Times New Roman"/>
              </a:rPr>
              <a:t> Diabetes Mellitus</a:t>
            </a:r>
          </a:p>
          <a:p>
            <a:pPr>
              <a:lnSpc>
                <a:spcPts val="2300"/>
              </a:lnSpc>
            </a:pPr>
            <a:endParaRPr lang="en-CA" sz="1988">
              <a:solidFill>
                <a:srgbClr val="000000"/>
              </a:solidFill>
            </a:endParaRPr>
          </a:p>
        </p:txBody>
      </p:sp>
      <p:sp>
        <p:nvSpPr>
          <p:cNvPr id="9" name="TextBox 9"/>
          <p:cNvSpPr txBox="1"/>
          <p:nvPr/>
        </p:nvSpPr>
        <p:spPr>
          <a:xfrm>
            <a:off x="2552700" y="5270500"/>
            <a:ext cx="7505700" cy="381000"/>
          </a:xfrm>
          <a:prstGeom prst="rect">
            <a:avLst/>
          </a:prstGeom>
          <a:noFill/>
        </p:spPr>
        <p:txBody>
          <a:bodyPr vert="horz" wrap="none" lIns="0" tIns="0" rIns="0" bIns="0" rtlCol="0">
            <a:spAutoFit/>
          </a:bodyPr>
          <a:lstStyle/>
          <a:p>
            <a:pPr>
              <a:lnSpc>
                <a:spcPts val="2300"/>
              </a:lnSpc>
            </a:pPr>
            <a:r>
              <a:rPr lang="en-CA" sz="1704" smtClean="0">
                <a:solidFill>
                  <a:srgbClr val="00CC99"/>
                </a:solidFill>
                <a:latin typeface="Arial Unicode MS"/>
                <a:cs typeface="Arial Unicode MS"/>
              </a:rPr>
              <a:t>v</a:t>
            </a:r>
            <a:r>
              <a:rPr lang="en-CA" sz="2004" smtClean="0">
                <a:solidFill>
                  <a:srgbClr val="FFFFCC"/>
                </a:solidFill>
                <a:latin typeface="Times New Roman"/>
                <a:cs typeface="Times New Roman"/>
              </a:rPr>
              <a:t> Hyperthyrodism</a:t>
            </a:r>
          </a:p>
          <a:p>
            <a:pPr>
              <a:lnSpc>
                <a:spcPts val="2300"/>
              </a:lnSpc>
            </a:pPr>
            <a:endParaRPr lang="en-CA" sz="1985">
              <a:solidFill>
                <a:srgbClr val="000000"/>
              </a:solidFill>
            </a:endParaRPr>
          </a:p>
        </p:txBody>
      </p:sp>
      <p:sp>
        <p:nvSpPr>
          <p:cNvPr id="10" name="TextBox 10"/>
          <p:cNvSpPr txBox="1"/>
          <p:nvPr/>
        </p:nvSpPr>
        <p:spPr>
          <a:xfrm>
            <a:off x="2552700" y="5689600"/>
            <a:ext cx="7505700" cy="381000"/>
          </a:xfrm>
          <a:prstGeom prst="rect">
            <a:avLst/>
          </a:prstGeom>
          <a:noFill/>
        </p:spPr>
        <p:txBody>
          <a:bodyPr vert="horz" wrap="none" lIns="0" tIns="0" rIns="0" bIns="0" rtlCol="0">
            <a:spAutoFit/>
          </a:bodyPr>
          <a:lstStyle/>
          <a:p>
            <a:pPr>
              <a:lnSpc>
                <a:spcPts val="2300"/>
              </a:lnSpc>
            </a:pPr>
            <a:r>
              <a:rPr lang="en-CA" sz="1704" smtClean="0">
                <a:solidFill>
                  <a:srgbClr val="00CC99"/>
                </a:solidFill>
                <a:latin typeface="Arial Unicode MS"/>
                <a:cs typeface="Arial Unicode MS"/>
              </a:rPr>
              <a:t>v</a:t>
            </a:r>
            <a:r>
              <a:rPr lang="en-CA" sz="2004" smtClean="0">
                <a:solidFill>
                  <a:srgbClr val="FFFFCC"/>
                </a:solidFill>
                <a:latin typeface="Times New Roman"/>
                <a:cs typeface="Times New Roman"/>
              </a:rPr>
              <a:t> Hypothyeodism</a:t>
            </a:r>
          </a:p>
          <a:p>
            <a:pPr>
              <a:lnSpc>
                <a:spcPts val="2300"/>
              </a:lnSpc>
            </a:pPr>
            <a:endParaRPr lang="en-CA" sz="1984">
              <a:solidFill>
                <a:srgbClr val="000000"/>
              </a:solidFill>
            </a:endParaRPr>
          </a:p>
        </p:txBody>
      </p:sp>
      <p:sp>
        <p:nvSpPr>
          <p:cNvPr id="11" name="TextBox 11"/>
          <p:cNvSpPr txBox="1"/>
          <p:nvPr/>
        </p:nvSpPr>
        <p:spPr>
          <a:xfrm>
            <a:off x="2552700" y="6007100"/>
            <a:ext cx="7505700" cy="889000"/>
          </a:xfrm>
          <a:prstGeom prst="rect">
            <a:avLst/>
          </a:prstGeom>
          <a:noFill/>
        </p:spPr>
        <p:txBody>
          <a:bodyPr vert="horz" wrap="none" lIns="0" tIns="0" rIns="0" bIns="0" rtlCol="0">
            <a:spAutoFit/>
          </a:bodyPr>
          <a:lstStyle/>
          <a:p>
            <a:pPr>
              <a:lnSpc>
                <a:spcPts val="3400"/>
              </a:lnSpc>
            </a:pPr>
            <a:r>
              <a:rPr lang="en-CA" sz="1704" smtClean="0">
                <a:solidFill>
                  <a:srgbClr val="00CC99"/>
                </a:solidFill>
                <a:latin typeface="Arial Unicode MS"/>
                <a:cs typeface="Arial Unicode MS"/>
              </a:rPr>
              <a:t>v</a:t>
            </a:r>
            <a:r>
              <a:rPr lang="en-CA" sz="2004" smtClean="0">
                <a:solidFill>
                  <a:srgbClr val="FFFFCC"/>
                </a:solidFill>
                <a:latin typeface="Times New Roman"/>
                <a:cs typeface="Times New Roman"/>
              </a:rPr>
              <a:t> Cushing’s Syndrome</a:t>
            </a:r>
            <a:r>
              <a:rPr lang="en-CA" sz="1988" smtClean="0">
                <a:solidFill>
                  <a:srgbClr val="000000"/>
                </a:solidFill>
                <a:latin typeface="Times New Roman"/>
              </a:rPr>
              <a:t/>
            </a:r>
            <a:br>
              <a:rPr lang="en-CA" sz="1988" smtClean="0">
                <a:solidFill>
                  <a:srgbClr val="000000"/>
                </a:solidFill>
                <a:latin typeface="Times New Roman"/>
              </a:rPr>
            </a:br>
            <a:r>
              <a:rPr lang="en-CA" sz="1704" smtClean="0">
                <a:solidFill>
                  <a:srgbClr val="00CC99"/>
                </a:solidFill>
                <a:latin typeface="Arial Unicode MS"/>
                <a:cs typeface="Arial Unicode MS"/>
              </a:rPr>
              <a:t>v</a:t>
            </a:r>
            <a:r>
              <a:rPr lang="en-CA" sz="2004" smtClean="0">
                <a:solidFill>
                  <a:srgbClr val="FFFFCC"/>
                </a:solidFill>
                <a:latin typeface="Times New Roman"/>
                <a:cs typeface="Times New Roman"/>
              </a:rPr>
              <a:t> Addison’s disease</a:t>
            </a:r>
          </a:p>
          <a:p>
            <a:pPr>
              <a:lnSpc>
                <a:spcPts val="3400"/>
              </a:lnSpc>
            </a:pPr>
            <a:endParaRPr lang="en-CA" sz="1988">
              <a:solidFill>
                <a:srgbClr val="000000"/>
              </a:solidFill>
            </a:endParaRPr>
          </a:p>
        </p:txBody>
      </p:sp>
      <p:sp>
        <p:nvSpPr>
          <p:cNvPr id="12" name="TextBox 12"/>
          <p:cNvSpPr txBox="1"/>
          <p:nvPr/>
        </p:nvSpPr>
        <p:spPr>
          <a:xfrm>
            <a:off x="228600" y="7467600"/>
            <a:ext cx="5106719" cy="359073"/>
          </a:xfrm>
          <a:prstGeom prst="rect">
            <a:avLst/>
          </a:prstGeom>
          <a:noFill/>
        </p:spPr>
        <p:txBody>
          <a:bodyPr vert="horz" wrap="none" lIns="0" tIns="0" rIns="0" bIns="0" rtlCol="0">
            <a:spAutoFit/>
          </a:bodyPr>
          <a:lstStyle/>
          <a:p>
            <a:pPr>
              <a:lnSpc>
                <a:spcPts val="1380"/>
              </a:lnSpc>
            </a:pPr>
            <a:r>
              <a:rPr lang="en-CA" sz="1200" dirty="0" smtClean="0">
                <a:solidFill>
                  <a:schemeClr val="bg1"/>
                </a:solidFill>
                <a:latin typeface="Arial"/>
                <a:cs typeface="Arial"/>
              </a:rPr>
              <a:t>PDF created with </a:t>
            </a:r>
            <a:r>
              <a:rPr lang="en-CA" sz="1200" dirty="0" err="1" smtClean="0">
                <a:solidFill>
                  <a:schemeClr val="bg1"/>
                </a:solidFill>
                <a:latin typeface="Arial"/>
                <a:cs typeface="Arial"/>
              </a:rPr>
              <a:t>FinePrint</a:t>
            </a:r>
            <a:r>
              <a:rPr lang="en-CA" sz="1200" dirty="0" smtClean="0">
                <a:solidFill>
                  <a:schemeClr val="bg1"/>
                </a:solidFill>
                <a:latin typeface="Arial"/>
                <a:cs typeface="Arial"/>
              </a:rPr>
              <a:t> </a:t>
            </a:r>
            <a:r>
              <a:rPr lang="en-CA" sz="1200" dirty="0" err="1" smtClean="0">
                <a:solidFill>
                  <a:schemeClr val="bg1"/>
                </a:solidFill>
                <a:latin typeface="Arial"/>
                <a:cs typeface="Arial"/>
              </a:rPr>
              <a:t>pdfFactory</a:t>
            </a:r>
            <a:r>
              <a:rPr lang="en-CA" sz="1200" dirty="0" smtClean="0">
                <a:solidFill>
                  <a:schemeClr val="bg1"/>
                </a:solidFill>
                <a:latin typeface="Arial"/>
                <a:cs typeface="Arial"/>
              </a:rPr>
              <a:t> trial version http://www.fineprint.com</a:t>
            </a:r>
          </a:p>
          <a:p>
            <a:pPr>
              <a:lnSpc>
                <a:spcPts val="1380"/>
              </a:lnSpc>
            </a:pPr>
            <a:endParaRPr lang="en-CA" sz="1200" dirty="0">
              <a:solidFill>
                <a:srgbClr val="0000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rPr>
              <a:t>Cushing’s syndrome</a:t>
            </a:r>
            <a:endParaRPr lang="en-US" b="1" dirty="0">
              <a:solidFill>
                <a:srgbClr val="FFFF00"/>
              </a:solidFill>
            </a:endParaRPr>
          </a:p>
        </p:txBody>
      </p:sp>
      <p:sp>
        <p:nvSpPr>
          <p:cNvPr id="3" name="Content Placeholder 2"/>
          <p:cNvSpPr>
            <a:spLocks noGrp="1"/>
          </p:cNvSpPr>
          <p:nvPr>
            <p:ph sz="half" idx="1"/>
          </p:nvPr>
        </p:nvSpPr>
        <p:spPr>
          <a:xfrm>
            <a:off x="276672" y="1797968"/>
            <a:ext cx="5328592" cy="6319585"/>
          </a:xfrm>
        </p:spPr>
        <p:txBody>
          <a:bodyPr>
            <a:normAutofit/>
          </a:bodyPr>
          <a:lstStyle/>
          <a:p>
            <a:r>
              <a:rPr lang="en-US" dirty="0" smtClean="0">
                <a:solidFill>
                  <a:schemeClr val="bg1"/>
                </a:solidFill>
                <a:effectLst/>
              </a:rPr>
              <a:t>caused by prolonged exposure to high levels of plasma glucocorticoid.</a:t>
            </a:r>
          </a:p>
          <a:p>
            <a:r>
              <a:rPr lang="en-US" dirty="0" smtClean="0">
                <a:solidFill>
                  <a:schemeClr val="bg1"/>
                </a:solidFill>
                <a:effectLst/>
              </a:rPr>
              <a:t>Adrenocortical hyperplasia.</a:t>
            </a:r>
          </a:p>
          <a:p>
            <a:r>
              <a:rPr lang="fr-FR" dirty="0" smtClean="0">
                <a:solidFill>
                  <a:schemeClr val="bg1"/>
                </a:solidFill>
                <a:effectLst/>
              </a:rPr>
              <a:t>Benign or malignant adrenal tumours.</a:t>
            </a:r>
          </a:p>
          <a:p>
            <a:r>
              <a:rPr lang="en-US" dirty="0" smtClean="0">
                <a:solidFill>
                  <a:schemeClr val="bg1"/>
                </a:solidFill>
                <a:effectLst/>
              </a:rPr>
              <a:t>Ectopic ACTH syndrome – secretion of ACTH by malignant or benign tumours arising in structures other than the pituitary or adrenal glands.</a:t>
            </a:r>
          </a:p>
          <a:p>
            <a:r>
              <a:rPr lang="en-US" dirty="0" smtClean="0">
                <a:solidFill>
                  <a:schemeClr val="bg1"/>
                </a:solidFill>
                <a:effectLst/>
              </a:rPr>
              <a:t>Exogenous steroid administration</a:t>
            </a:r>
            <a:endParaRPr lang="en-US" dirty="0">
              <a:solidFill>
                <a:schemeClr val="bg1"/>
              </a:solidFill>
            </a:endParaRPr>
          </a:p>
        </p:txBody>
      </p:sp>
      <p:sp>
        <p:nvSpPr>
          <p:cNvPr id="4" name="Content Placeholder 3"/>
          <p:cNvSpPr>
            <a:spLocks noGrp="1"/>
          </p:cNvSpPr>
          <p:nvPr>
            <p:ph sz="half" idx="2"/>
          </p:nvPr>
        </p:nvSpPr>
        <p:spPr>
          <a:xfrm>
            <a:off x="5593904" y="1797968"/>
            <a:ext cx="4464496" cy="6319585"/>
          </a:xfrm>
        </p:spPr>
        <p:txBody>
          <a:bodyPr>
            <a:normAutofit/>
          </a:bodyPr>
          <a:lstStyle/>
          <a:p>
            <a:r>
              <a:rPr lang="en-US" dirty="0" smtClean="0">
                <a:solidFill>
                  <a:schemeClr val="bg1"/>
                </a:solidFill>
              </a:rPr>
              <a:t>Acne and hirsutism.</a:t>
            </a:r>
          </a:p>
          <a:p>
            <a:r>
              <a:rPr lang="en-US" dirty="0" smtClean="0">
                <a:solidFill>
                  <a:schemeClr val="bg1"/>
                </a:solidFill>
              </a:rPr>
              <a:t>Clitromegaly and male pattern alopecia.</a:t>
            </a:r>
          </a:p>
          <a:p>
            <a:r>
              <a:rPr lang="en-US" dirty="0" smtClean="0">
                <a:solidFill>
                  <a:schemeClr val="bg1"/>
                </a:solidFill>
              </a:rPr>
              <a:t>Striae.</a:t>
            </a:r>
          </a:p>
          <a:p>
            <a:r>
              <a:rPr lang="en-US" dirty="0" smtClean="0">
                <a:solidFill>
                  <a:schemeClr val="bg1"/>
                </a:solidFill>
              </a:rPr>
              <a:t>Easy bruising and purpura.</a:t>
            </a:r>
          </a:p>
          <a:p>
            <a:r>
              <a:rPr lang="en-US" dirty="0" smtClean="0">
                <a:solidFill>
                  <a:schemeClr val="bg1"/>
                </a:solidFill>
              </a:rPr>
              <a:t>Moon face and buffalo hump with fat redistribution.</a:t>
            </a:r>
          </a:p>
          <a:p>
            <a:r>
              <a:rPr lang="en-US" dirty="0" smtClean="0">
                <a:solidFill>
                  <a:schemeClr val="bg1"/>
                </a:solidFill>
              </a:rPr>
              <a:t>Telangectasia on face.</a:t>
            </a:r>
          </a:p>
          <a:p>
            <a:r>
              <a:rPr lang="en-US" dirty="0" smtClean="0">
                <a:solidFill>
                  <a:schemeClr val="bg1"/>
                </a:solidFill>
              </a:rPr>
              <a:t>Poor wound healing.</a:t>
            </a:r>
          </a:p>
          <a:p>
            <a:endParaRPr lang="en-US" dirty="0"/>
          </a:p>
        </p:txBody>
      </p:sp>
    </p:spTree>
    <p:extLst>
      <p:ext uri="{BB962C8B-B14F-4D97-AF65-F5344CB8AC3E}">
        <p14:creationId xmlns:p14="http://schemas.microsoft.com/office/powerpoint/2010/main" val="22923611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10058400" cy="7759700"/>
          </a:xfrm>
          <a:prstGeom prst="rect">
            <a:avLst/>
          </a:prstGeom>
        </p:spPr>
      </p:pic>
      <p:sp>
        <p:nvSpPr>
          <p:cNvPr id="6" name="TextBox 2"/>
          <p:cNvSpPr txBox="1"/>
          <p:nvPr/>
        </p:nvSpPr>
        <p:spPr>
          <a:xfrm>
            <a:off x="927100" y="3060700"/>
            <a:ext cx="9131300" cy="609600"/>
          </a:xfrm>
          <a:prstGeom prst="rect">
            <a:avLst/>
          </a:prstGeom>
          <a:noFill/>
        </p:spPr>
        <p:txBody>
          <a:bodyPr vert="horz" wrap="none" lIns="0" tIns="0" rIns="0" bIns="0" rtlCol="0">
            <a:spAutoFit/>
          </a:bodyPr>
          <a:lstStyle/>
          <a:p>
            <a:pPr>
              <a:lnSpc>
                <a:spcPts val="3680"/>
              </a:lnSpc>
            </a:pPr>
            <a:r>
              <a:rPr lang="en-CA" sz="3204" smtClean="0">
                <a:solidFill>
                  <a:srgbClr val="FFFF00"/>
                </a:solidFill>
                <a:latin typeface="Times New Roman"/>
                <a:cs typeface="Times New Roman"/>
              </a:rPr>
              <a:t>Addison’s disease:</a:t>
            </a:r>
          </a:p>
          <a:p>
            <a:pPr>
              <a:lnSpc>
                <a:spcPts val="3680"/>
              </a:lnSpc>
            </a:pPr>
            <a:endParaRPr lang="en-CA" sz="3204">
              <a:solidFill>
                <a:srgbClr val="000000"/>
              </a:solidFill>
            </a:endParaRPr>
          </a:p>
        </p:txBody>
      </p:sp>
      <p:sp>
        <p:nvSpPr>
          <p:cNvPr id="3" name="TextBox 3"/>
          <p:cNvSpPr txBox="1"/>
          <p:nvPr/>
        </p:nvSpPr>
        <p:spPr>
          <a:xfrm>
            <a:off x="1041400" y="3644900"/>
            <a:ext cx="2885405" cy="820738"/>
          </a:xfrm>
          <a:prstGeom prst="rect">
            <a:avLst/>
          </a:prstGeom>
          <a:noFill/>
        </p:spPr>
        <p:txBody>
          <a:bodyPr vert="horz" wrap="none" lIns="0" tIns="0" rIns="0" bIns="0" rtlCol="0">
            <a:spAutoFit/>
          </a:bodyPr>
          <a:lstStyle/>
          <a:p>
            <a:pPr>
              <a:lnSpc>
                <a:spcPts val="3220"/>
              </a:lnSpc>
            </a:pPr>
            <a:r>
              <a:rPr lang="en-CA" sz="2795" dirty="0" err="1" smtClean="0">
                <a:solidFill>
                  <a:srgbClr val="FFFFCC"/>
                </a:solidFill>
                <a:latin typeface="Times New Roman"/>
                <a:cs typeface="Times New Roman"/>
              </a:rPr>
              <a:t>Hyperpigmentation</a:t>
            </a:r>
            <a:r>
              <a:rPr lang="en-CA" sz="2795" dirty="0" smtClean="0">
                <a:solidFill>
                  <a:srgbClr val="FFFFCC"/>
                </a:solidFill>
                <a:latin typeface="Times New Roman"/>
                <a:cs typeface="Times New Roman"/>
              </a:rPr>
              <a:t>:</a:t>
            </a:r>
          </a:p>
          <a:p>
            <a:pPr>
              <a:lnSpc>
                <a:spcPts val="3220"/>
              </a:lnSpc>
            </a:pPr>
            <a:endParaRPr lang="en-CA" sz="2746" dirty="0">
              <a:solidFill>
                <a:srgbClr val="000000"/>
              </a:solidFill>
            </a:endParaRPr>
          </a:p>
        </p:txBody>
      </p:sp>
      <p:sp>
        <p:nvSpPr>
          <p:cNvPr id="4" name="TextBox 4"/>
          <p:cNvSpPr txBox="1"/>
          <p:nvPr/>
        </p:nvSpPr>
        <p:spPr>
          <a:xfrm>
            <a:off x="996752" y="4102224"/>
            <a:ext cx="7724872" cy="2578719"/>
          </a:xfrm>
          <a:prstGeom prst="rect">
            <a:avLst/>
          </a:prstGeom>
          <a:noFill/>
        </p:spPr>
        <p:txBody>
          <a:bodyPr vert="horz" wrap="none" lIns="0" tIns="0" rIns="0" bIns="0" rtlCol="0">
            <a:spAutoFit/>
          </a:bodyPr>
          <a:lstStyle/>
          <a:p>
            <a:r>
              <a:rPr lang="en-CA" sz="2004" dirty="0" smtClean="0">
                <a:solidFill>
                  <a:srgbClr val="C00000"/>
                </a:solidFill>
                <a:latin typeface="Arial Unicode MS"/>
                <a:cs typeface="Arial Unicode MS"/>
              </a:rPr>
              <a:t>    </a:t>
            </a:r>
            <a:r>
              <a:rPr lang="en-CA" sz="2400" dirty="0" smtClean="0">
                <a:solidFill>
                  <a:srgbClr val="FFFFCC"/>
                </a:solidFill>
                <a:latin typeface="Times New Roman"/>
                <a:cs typeface="Times New Roman"/>
              </a:rPr>
              <a:t>at Sun </a:t>
            </a:r>
            <a:r>
              <a:rPr lang="en-CA" sz="2400" dirty="0" smtClean="0">
                <a:solidFill>
                  <a:schemeClr val="bg1"/>
                </a:solidFill>
                <a:latin typeface="Times New Roman"/>
                <a:cs typeface="Times New Roman"/>
              </a:rPr>
              <a:t>exposed skin, sites of trauma, </a:t>
            </a:r>
            <a:r>
              <a:rPr lang="en-CA" sz="2400" dirty="0" err="1" smtClean="0">
                <a:solidFill>
                  <a:schemeClr val="bg1"/>
                </a:solidFill>
                <a:latin typeface="Times New Roman"/>
                <a:cs typeface="Times New Roman"/>
              </a:rPr>
              <a:t>axillae</a:t>
            </a:r>
            <a:r>
              <a:rPr lang="en-CA" sz="2400" dirty="0" smtClean="0">
                <a:solidFill>
                  <a:schemeClr val="bg1"/>
                </a:solidFill>
                <a:latin typeface="Times New Roman"/>
                <a:cs typeface="Times New Roman"/>
              </a:rPr>
              <a:t>, </a:t>
            </a:r>
            <a:r>
              <a:rPr lang="en-CA" sz="2400" dirty="0" err="1" smtClean="0">
                <a:solidFill>
                  <a:schemeClr val="bg1"/>
                </a:solidFill>
                <a:latin typeface="Times New Roman"/>
                <a:cs typeface="Times New Roman"/>
              </a:rPr>
              <a:t>palmar</a:t>
            </a:r>
            <a:r>
              <a:rPr lang="en-CA" sz="2400" dirty="0" smtClean="0">
                <a:solidFill>
                  <a:schemeClr val="bg1"/>
                </a:solidFill>
                <a:latin typeface="Times New Roman"/>
                <a:cs typeface="Times New Roman"/>
              </a:rPr>
              <a:t> creases,</a:t>
            </a:r>
            <a:r>
              <a:rPr lang="en-CA" sz="2400" dirty="0" smtClean="0">
                <a:solidFill>
                  <a:schemeClr val="bg1"/>
                </a:solidFill>
                <a:latin typeface="Times New Roman"/>
              </a:rPr>
              <a:t/>
            </a:r>
            <a:br>
              <a:rPr lang="en-CA" sz="2400" dirty="0" smtClean="0">
                <a:solidFill>
                  <a:schemeClr val="bg1"/>
                </a:solidFill>
                <a:latin typeface="Times New Roman"/>
              </a:rPr>
            </a:br>
            <a:r>
              <a:rPr lang="en-CA" sz="2400" dirty="0" smtClean="0">
                <a:solidFill>
                  <a:schemeClr val="bg1"/>
                </a:solidFill>
                <a:latin typeface="Times New Roman"/>
                <a:cs typeface="Times New Roman"/>
              </a:rPr>
              <a:t>    old scars ,nevi and mucous membranes</a:t>
            </a:r>
            <a:r>
              <a:rPr lang="en-US" sz="2400" dirty="0" smtClean="0">
                <a:solidFill>
                  <a:schemeClr val="bg1"/>
                </a:solidFill>
              </a:rPr>
              <a:t>           </a:t>
            </a:r>
          </a:p>
          <a:p>
            <a:r>
              <a:rPr lang="en-US" sz="2400" dirty="0" smtClean="0">
                <a:solidFill>
                  <a:schemeClr val="bg1"/>
                </a:solidFill>
              </a:rPr>
              <a:t>    </a:t>
            </a:r>
            <a:r>
              <a:rPr lang="en-US" sz="2400" dirty="0" err="1" smtClean="0">
                <a:solidFill>
                  <a:schemeClr val="bg1"/>
                </a:solidFill>
              </a:rPr>
              <a:t>Adrenocortical</a:t>
            </a:r>
            <a:r>
              <a:rPr lang="en-US" sz="2400" dirty="0" smtClean="0">
                <a:solidFill>
                  <a:schemeClr val="bg1"/>
                </a:solidFill>
              </a:rPr>
              <a:t> </a:t>
            </a:r>
            <a:r>
              <a:rPr lang="en-US" sz="2400" dirty="0" err="1" smtClean="0">
                <a:solidFill>
                  <a:schemeClr val="bg1"/>
                </a:solidFill>
              </a:rPr>
              <a:t>hypofunction</a:t>
            </a:r>
            <a:r>
              <a:rPr lang="en-US" sz="2400" dirty="0" smtClean="0">
                <a:solidFill>
                  <a:schemeClr val="bg1"/>
                </a:solidFill>
              </a:rPr>
              <a:t>.</a:t>
            </a:r>
          </a:p>
          <a:p>
            <a:r>
              <a:rPr lang="en-US" sz="2400" dirty="0" smtClean="0">
                <a:solidFill>
                  <a:schemeClr val="bg1"/>
                </a:solidFill>
              </a:rPr>
              <a:t>    Diffuse pigmentation on skin and mucous membranes.</a:t>
            </a:r>
          </a:p>
          <a:p>
            <a:r>
              <a:rPr lang="en-US" sz="2400" dirty="0" smtClean="0">
                <a:solidFill>
                  <a:schemeClr val="bg1"/>
                </a:solidFill>
              </a:rPr>
              <a:t>    </a:t>
            </a:r>
            <a:r>
              <a:rPr lang="en-US" sz="2400" dirty="0" err="1" smtClean="0">
                <a:solidFill>
                  <a:schemeClr val="bg1"/>
                </a:solidFill>
              </a:rPr>
              <a:t>Melanocytes</a:t>
            </a:r>
            <a:r>
              <a:rPr lang="en-US" sz="2400" dirty="0" smtClean="0">
                <a:solidFill>
                  <a:schemeClr val="bg1"/>
                </a:solidFill>
              </a:rPr>
              <a:t> stimulation by ACTH</a:t>
            </a:r>
            <a:endParaRPr lang="en-CA" sz="2400" dirty="0" smtClean="0">
              <a:solidFill>
                <a:schemeClr val="bg1"/>
              </a:solidFill>
              <a:latin typeface="Times New Roman"/>
              <a:cs typeface="Times New Roman"/>
            </a:endParaRPr>
          </a:p>
          <a:p>
            <a:pPr>
              <a:lnSpc>
                <a:spcPts val="2900"/>
              </a:lnSpc>
              <a:tabLst>
                <a:tab pos="317500" algn="l"/>
              </a:tabLst>
            </a:pPr>
            <a:endParaRPr lang="en-CA" sz="2400" dirty="0" smtClean="0">
              <a:solidFill>
                <a:srgbClr val="FFFFCC"/>
              </a:solidFill>
              <a:latin typeface="Times New Roman"/>
              <a:cs typeface="Times New Roman"/>
            </a:endParaRPr>
          </a:p>
          <a:p>
            <a:pPr>
              <a:lnSpc>
                <a:spcPts val="2900"/>
              </a:lnSpc>
            </a:pPr>
            <a:endParaRPr lang="en-CA" sz="2400" dirty="0">
              <a:solidFill>
                <a:srgbClr val="000000"/>
              </a:solidFill>
            </a:endParaRPr>
          </a:p>
        </p:txBody>
      </p:sp>
      <p:sp>
        <p:nvSpPr>
          <p:cNvPr id="5" name="TextBox 5"/>
          <p:cNvSpPr txBox="1"/>
          <p:nvPr/>
        </p:nvSpPr>
        <p:spPr>
          <a:xfrm>
            <a:off x="228600" y="7467600"/>
            <a:ext cx="9829800" cy="228600"/>
          </a:xfrm>
          <a:prstGeom prst="rect">
            <a:avLst/>
          </a:prstGeom>
          <a:noFill/>
        </p:spPr>
        <p:txBody>
          <a:bodyPr vert="horz" wrap="none" lIns="0" tIns="0" rIns="0" bIns="0" rtlCol="0">
            <a:spAutoFit/>
          </a:bodyPr>
          <a:lstStyle/>
          <a:p>
            <a:pPr>
              <a:lnSpc>
                <a:spcPts val="1380"/>
              </a:lnSpc>
            </a:pPr>
            <a:r>
              <a:rPr lang="en-CA" sz="1200" smtClean="0">
                <a:solidFill>
                  <a:srgbClr val="000000"/>
                </a:solidFill>
                <a:latin typeface="Arial"/>
                <a:cs typeface="Arial"/>
              </a:rPr>
              <a:t>PDF created with FinePrint pdfFactory trial version </a:t>
            </a:r>
            <a:r>
              <a:rPr lang="en-CA" sz="1200" smtClean="0">
                <a:solidFill>
                  <a:srgbClr val="0000FF"/>
                </a:solidFill>
                <a:latin typeface="Arial"/>
                <a:cs typeface="Arial"/>
              </a:rPr>
              <a:t>http://www.fineprint.com</a:t>
            </a:r>
          </a:p>
          <a:p>
            <a:pPr>
              <a:lnSpc>
                <a:spcPts val="1380"/>
              </a:lnSpc>
            </a:pPr>
            <a:endParaRPr lang="en-CA" sz="1200">
              <a:solidFill>
                <a:srgbClr val="0000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rPr>
              <a:t>Gastrointestinal disease</a:t>
            </a:r>
            <a:endParaRPr lang="en-US" b="1" dirty="0">
              <a:solidFill>
                <a:srgbClr val="FFFF00"/>
              </a:solidFill>
            </a:endParaRPr>
          </a:p>
        </p:txBody>
      </p:sp>
      <p:sp>
        <p:nvSpPr>
          <p:cNvPr id="5" name="Content Placeholder 4"/>
          <p:cNvSpPr>
            <a:spLocks noGrp="1"/>
          </p:cNvSpPr>
          <p:nvPr>
            <p:ph idx="1"/>
          </p:nvPr>
        </p:nvSpPr>
        <p:spPr/>
        <p:txBody>
          <a:bodyPr/>
          <a:lstStyle/>
          <a:p>
            <a:r>
              <a:rPr lang="en-US" dirty="0" smtClean="0">
                <a:solidFill>
                  <a:schemeClr val="bg1"/>
                </a:solidFill>
              </a:rPr>
              <a:t>Dermatitis herpetiformis.</a:t>
            </a:r>
          </a:p>
          <a:p>
            <a:r>
              <a:rPr lang="en-US" dirty="0" smtClean="0">
                <a:solidFill>
                  <a:schemeClr val="bg1"/>
                </a:solidFill>
              </a:rPr>
              <a:t>Acrodermatits enteropathica.</a:t>
            </a:r>
          </a:p>
          <a:p>
            <a:r>
              <a:rPr lang="en-US" dirty="0" smtClean="0">
                <a:solidFill>
                  <a:schemeClr val="bg1"/>
                </a:solidFill>
              </a:rPr>
              <a:t>Pyoderma gangrenosum.</a:t>
            </a:r>
          </a:p>
          <a:p>
            <a:r>
              <a:rPr lang="en-US" dirty="0" smtClean="0">
                <a:solidFill>
                  <a:schemeClr val="bg1"/>
                </a:solidFill>
              </a:rPr>
              <a:t>Peutz Jeghers syndrome.</a:t>
            </a:r>
          </a:p>
          <a:p>
            <a:r>
              <a:rPr lang="en-US" dirty="0" smtClean="0">
                <a:solidFill>
                  <a:schemeClr val="bg1"/>
                </a:solidFill>
              </a:rPr>
              <a:t>Porphyria cutanea tarda.</a:t>
            </a:r>
          </a:p>
          <a:p>
            <a:r>
              <a:rPr lang="en-US" dirty="0" smtClean="0">
                <a:solidFill>
                  <a:schemeClr val="bg1"/>
                </a:solidFill>
              </a:rPr>
              <a:t>Hemochromatosis.</a:t>
            </a:r>
          </a:p>
          <a:p>
            <a:r>
              <a:rPr lang="en-US" dirty="0" smtClean="0">
                <a:solidFill>
                  <a:schemeClr val="bg1"/>
                </a:solidFill>
              </a:rPr>
              <a:t>Liver cirrhosis.</a:t>
            </a:r>
          </a:p>
          <a:p>
            <a:endParaRPr lang="en-US" dirty="0" smtClean="0"/>
          </a:p>
          <a:p>
            <a:endParaRPr lang="en-US" dirty="0"/>
          </a:p>
        </p:txBody>
      </p:sp>
    </p:spTree>
    <p:extLst>
      <p:ext uri="{BB962C8B-B14F-4D97-AF65-F5344CB8AC3E}">
        <p14:creationId xmlns:p14="http://schemas.microsoft.com/office/powerpoint/2010/main" val="32065640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420688" y="-218256"/>
            <a:ext cx="6629400" cy="1595967"/>
          </a:xfrm>
        </p:spPr>
        <p:txBody>
          <a:bodyPr/>
          <a:lstStyle/>
          <a:p>
            <a:pPr algn="ctr"/>
            <a:r>
              <a:rPr lang="en-US" b="1" dirty="0" smtClean="0">
                <a:solidFill>
                  <a:srgbClr val="FFFF00"/>
                </a:solidFill>
              </a:rPr>
              <a:t>Dermatitis herpetiformis</a:t>
            </a:r>
            <a:endParaRPr lang="en-US" b="1" dirty="0">
              <a:solidFill>
                <a:srgbClr val="FFFF00"/>
              </a:solidFill>
            </a:endParaRPr>
          </a:p>
        </p:txBody>
      </p:sp>
      <p:sp>
        <p:nvSpPr>
          <p:cNvPr id="5" name="Content Placeholder 4"/>
          <p:cNvSpPr>
            <a:spLocks noGrp="1"/>
          </p:cNvSpPr>
          <p:nvPr>
            <p:ph sz="half" idx="1"/>
          </p:nvPr>
        </p:nvSpPr>
        <p:spPr>
          <a:xfrm>
            <a:off x="420688" y="1221904"/>
            <a:ext cx="4948932" cy="6319585"/>
          </a:xfrm>
        </p:spPr>
        <p:txBody>
          <a:bodyPr>
            <a:normAutofit fontScale="92500"/>
          </a:bodyPr>
          <a:lstStyle/>
          <a:p>
            <a:r>
              <a:rPr lang="en-US" dirty="0" smtClean="0">
                <a:solidFill>
                  <a:schemeClr val="bg1"/>
                </a:solidFill>
                <a:effectLst/>
              </a:rPr>
              <a:t>Small severely pruritic vesicular lesions found in a symmetric distribution of both upper and lower extensor surfaces, buttocks and the scalp.</a:t>
            </a:r>
          </a:p>
          <a:p>
            <a:r>
              <a:rPr lang="en-US" dirty="0" smtClean="0">
                <a:solidFill>
                  <a:schemeClr val="bg1"/>
                </a:solidFill>
                <a:effectLst/>
              </a:rPr>
              <a:t>direct immunofluorescence finding is granular deposition of IgA within the dermal papillae.</a:t>
            </a:r>
          </a:p>
          <a:p>
            <a:r>
              <a:rPr lang="en-US" dirty="0" smtClean="0">
                <a:solidFill>
                  <a:schemeClr val="bg1"/>
                </a:solidFill>
                <a:effectLst/>
              </a:rPr>
              <a:t>celiac disease (also known as gluten-sensitive enteropathy and celiac sprue) are caused by the inability to absorb gluten from the diet.</a:t>
            </a:r>
          </a:p>
          <a:p>
            <a:r>
              <a:rPr lang="en-US" dirty="0" smtClean="0">
                <a:solidFill>
                  <a:schemeClr val="bg1"/>
                </a:solidFill>
              </a:rPr>
              <a:t>Treatment: </a:t>
            </a:r>
            <a:r>
              <a:rPr lang="en-US" dirty="0" smtClean="0">
                <a:solidFill>
                  <a:schemeClr val="bg1"/>
                </a:solidFill>
                <a:effectLst/>
              </a:rPr>
              <a:t>gluten-free diet and dapsone.</a:t>
            </a:r>
            <a:endParaRPr lang="en-US" dirty="0">
              <a:solidFill>
                <a:schemeClr val="bg1"/>
              </a:solidFill>
            </a:endParaRPr>
          </a:p>
        </p:txBody>
      </p:sp>
      <p:sp>
        <p:nvSpPr>
          <p:cNvPr id="2" name="Content Placeholder 1"/>
          <p:cNvSpPr>
            <a:spLocks noGrp="1"/>
          </p:cNvSpPr>
          <p:nvPr>
            <p:ph sz="half" idx="2"/>
          </p:nvPr>
        </p:nvSpPr>
        <p:spPr>
          <a:xfrm>
            <a:off x="6469360" y="1452815"/>
            <a:ext cx="3253317" cy="6319585"/>
          </a:xfrm>
        </p:spPr>
        <p:txBody>
          <a:bodyPr/>
          <a:lstStyle/>
          <a:p>
            <a:endParaRPr lang="en-US"/>
          </a:p>
        </p:txBody>
      </p:sp>
    </p:spTree>
    <p:extLst>
      <p:ext uri="{BB962C8B-B14F-4D97-AF65-F5344CB8AC3E}">
        <p14:creationId xmlns:p14="http://schemas.microsoft.com/office/powerpoint/2010/main" val="37121427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48680" y="-290264"/>
            <a:ext cx="9269412" cy="1595967"/>
          </a:xfrm>
        </p:spPr>
        <p:txBody>
          <a:bodyPr/>
          <a:lstStyle/>
          <a:p>
            <a:pPr algn="ctr"/>
            <a:r>
              <a:rPr lang="en-US" b="1" dirty="0" smtClean="0">
                <a:solidFill>
                  <a:srgbClr val="FFFF00"/>
                </a:solidFill>
              </a:rPr>
              <a:t>Acrodermatits enteropathica</a:t>
            </a:r>
            <a:endParaRPr lang="en-US" b="1" dirty="0">
              <a:solidFill>
                <a:srgbClr val="FFFF00"/>
              </a:solidFill>
            </a:endParaRPr>
          </a:p>
        </p:txBody>
      </p:sp>
      <p:sp>
        <p:nvSpPr>
          <p:cNvPr id="3" name="Content Placeholder 2"/>
          <p:cNvSpPr>
            <a:spLocks noGrp="1"/>
          </p:cNvSpPr>
          <p:nvPr>
            <p:ph sz="half" idx="1"/>
          </p:nvPr>
        </p:nvSpPr>
        <p:spPr>
          <a:xfrm>
            <a:off x="420688" y="1452815"/>
            <a:ext cx="5020940" cy="6319585"/>
          </a:xfrm>
        </p:spPr>
        <p:txBody>
          <a:bodyPr>
            <a:normAutofit fontScale="92500" lnSpcReduction="20000"/>
          </a:bodyPr>
          <a:lstStyle/>
          <a:p>
            <a:r>
              <a:rPr lang="en-US" dirty="0" smtClean="0">
                <a:solidFill>
                  <a:schemeClr val="bg1"/>
                </a:solidFill>
                <a:effectLst/>
              </a:rPr>
              <a:t>a rare autosomal recessive disorder that impairs dietary zinc absorption in the jejunum and ileum.</a:t>
            </a:r>
          </a:p>
          <a:p>
            <a:r>
              <a:rPr lang="en-US" dirty="0" smtClean="0">
                <a:solidFill>
                  <a:schemeClr val="bg1"/>
                </a:solidFill>
                <a:effectLst/>
              </a:rPr>
              <a:t>presents in infants several weeks after breastfeeding is discontinued.</a:t>
            </a:r>
          </a:p>
          <a:p>
            <a:r>
              <a:rPr lang="en-US" dirty="0" smtClean="0">
                <a:solidFill>
                  <a:schemeClr val="bg1"/>
                </a:solidFill>
                <a:effectLst/>
              </a:rPr>
              <a:t>characterized by diarrhea, inflammatory rash, and hair loss.</a:t>
            </a:r>
          </a:p>
          <a:p>
            <a:r>
              <a:rPr lang="en-US" dirty="0" smtClean="0">
                <a:solidFill>
                  <a:schemeClr val="bg1"/>
                </a:solidFill>
                <a:effectLst/>
              </a:rPr>
              <a:t>scaly, erythematous patches and plaques similar to atopic dermatitis, but progress to vesicles, crusts, erosions, and pustules on acral areas, perioral and perianal  areas.</a:t>
            </a:r>
          </a:p>
          <a:p>
            <a:r>
              <a:rPr lang="en-US" dirty="0" smtClean="0">
                <a:solidFill>
                  <a:schemeClr val="bg1"/>
                </a:solidFill>
              </a:rPr>
              <a:t>Treatment by zinc supplementation for life.</a:t>
            </a:r>
            <a:endParaRPr lang="en-US" dirty="0">
              <a:solidFill>
                <a:schemeClr val="bg1"/>
              </a:solidFill>
            </a:endParaRPr>
          </a:p>
        </p:txBody>
      </p:sp>
      <p:sp>
        <p:nvSpPr>
          <p:cNvPr id="4" name="Content Placeholder 3"/>
          <p:cNvSpPr>
            <a:spLocks noGrp="1"/>
          </p:cNvSpPr>
          <p:nvPr>
            <p:ph sz="half" idx="2"/>
          </p:nvPr>
        </p:nvSpPr>
        <p:spPr>
          <a:xfrm>
            <a:off x="6803540" y="1482072"/>
            <a:ext cx="3253317" cy="6319585"/>
          </a:xfrm>
        </p:spPr>
        <p:txBody>
          <a:bodyPr/>
          <a:lstStyle/>
          <a:p>
            <a:endParaRPr lang="en-US"/>
          </a:p>
        </p:txBody>
      </p:sp>
    </p:spTree>
    <p:extLst>
      <p:ext uri="{BB962C8B-B14F-4D97-AF65-F5344CB8AC3E}">
        <p14:creationId xmlns:p14="http://schemas.microsoft.com/office/powerpoint/2010/main" val="19083350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20688" y="-218256"/>
            <a:ext cx="6629400" cy="1595967"/>
          </a:xfrm>
        </p:spPr>
        <p:txBody>
          <a:bodyPr/>
          <a:lstStyle/>
          <a:p>
            <a:pPr algn="ctr"/>
            <a:r>
              <a:rPr lang="en-US" b="1" dirty="0" smtClean="0">
                <a:solidFill>
                  <a:srgbClr val="FFFF00"/>
                </a:solidFill>
              </a:rPr>
              <a:t>Peutz Jeghers syndrome</a:t>
            </a:r>
            <a:endParaRPr lang="en-US" b="1" dirty="0">
              <a:solidFill>
                <a:srgbClr val="FFFF00"/>
              </a:solidFill>
            </a:endParaRPr>
          </a:p>
        </p:txBody>
      </p:sp>
      <p:sp>
        <p:nvSpPr>
          <p:cNvPr id="3" name="Content Placeholder 2"/>
          <p:cNvSpPr>
            <a:spLocks noGrp="1"/>
          </p:cNvSpPr>
          <p:nvPr>
            <p:ph sz="half" idx="1"/>
          </p:nvPr>
        </p:nvSpPr>
        <p:spPr>
          <a:xfrm>
            <a:off x="276672" y="1653952"/>
            <a:ext cx="4804916" cy="6319585"/>
          </a:xfrm>
        </p:spPr>
        <p:txBody>
          <a:bodyPr>
            <a:normAutofit fontScale="92500"/>
          </a:bodyPr>
          <a:lstStyle/>
          <a:p>
            <a:r>
              <a:rPr lang="en-US" dirty="0" smtClean="0">
                <a:solidFill>
                  <a:schemeClr val="bg1"/>
                </a:solidFill>
                <a:effectLst/>
              </a:rPr>
              <a:t>autosomal dominant disorder.</a:t>
            </a:r>
          </a:p>
          <a:p>
            <a:r>
              <a:rPr lang="en-US" dirty="0" smtClean="0">
                <a:solidFill>
                  <a:schemeClr val="bg1"/>
                </a:solidFill>
                <a:effectLst/>
              </a:rPr>
              <a:t>mucocutaneous hyperpigmentation together with GI polyposis.</a:t>
            </a:r>
          </a:p>
          <a:p>
            <a:r>
              <a:rPr lang="en-US" dirty="0" smtClean="0">
                <a:solidFill>
                  <a:schemeClr val="bg1"/>
                </a:solidFill>
                <a:effectLst/>
              </a:rPr>
              <a:t>The skin findings first appear in infancy or early childhood and involve brown macules on the lips and buccal mucosa.</a:t>
            </a:r>
          </a:p>
          <a:p>
            <a:r>
              <a:rPr lang="en-US" dirty="0" smtClean="0">
                <a:solidFill>
                  <a:schemeClr val="bg1"/>
                </a:solidFill>
                <a:effectLst/>
              </a:rPr>
              <a:t>multiple hamartomatous polyps occurring most commonly in the jejunum.</a:t>
            </a:r>
          </a:p>
          <a:p>
            <a:r>
              <a:rPr lang="en-US" dirty="0" smtClean="0">
                <a:solidFill>
                  <a:schemeClr val="bg1"/>
                </a:solidFill>
                <a:effectLst/>
              </a:rPr>
              <a:t>2-3% of patients develop GI carcinoma during their lifetimes.</a:t>
            </a:r>
            <a:endParaRPr lang="en-US" dirty="0">
              <a:solidFill>
                <a:schemeClr val="bg1"/>
              </a:solidFill>
            </a:endParaRPr>
          </a:p>
        </p:txBody>
      </p:sp>
      <p:sp>
        <p:nvSpPr>
          <p:cNvPr id="4" name="Content Placeholder 3"/>
          <p:cNvSpPr>
            <a:spLocks noGrp="1"/>
          </p:cNvSpPr>
          <p:nvPr>
            <p:ph sz="half" idx="2"/>
          </p:nvPr>
        </p:nvSpPr>
        <p:spPr>
          <a:xfrm>
            <a:off x="6805083" y="1482072"/>
            <a:ext cx="3253317" cy="6319585"/>
          </a:xfrm>
        </p:spPr>
        <p:txBody>
          <a:bodyPr/>
          <a:lstStyle/>
          <a:p>
            <a:endParaRPr lang="en-US"/>
          </a:p>
        </p:txBody>
      </p:sp>
    </p:spTree>
    <p:extLst>
      <p:ext uri="{BB962C8B-B14F-4D97-AF65-F5344CB8AC3E}">
        <p14:creationId xmlns:p14="http://schemas.microsoft.com/office/powerpoint/2010/main" val="24688149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rPr>
              <a:t>Pyoderma gangrenosum</a:t>
            </a:r>
            <a:endParaRPr lang="en-US" b="1" dirty="0">
              <a:solidFill>
                <a:srgbClr val="FFFF00"/>
              </a:solidFill>
            </a:endParaRPr>
          </a:p>
        </p:txBody>
      </p:sp>
      <p:sp>
        <p:nvSpPr>
          <p:cNvPr id="3" name="Content Placeholder 2"/>
          <p:cNvSpPr>
            <a:spLocks noGrp="1"/>
          </p:cNvSpPr>
          <p:nvPr>
            <p:ph sz="half" idx="1"/>
          </p:nvPr>
        </p:nvSpPr>
        <p:spPr>
          <a:xfrm>
            <a:off x="276672" y="1797968"/>
            <a:ext cx="5452988" cy="6319585"/>
          </a:xfrm>
        </p:spPr>
        <p:txBody>
          <a:bodyPr>
            <a:normAutofit/>
          </a:bodyPr>
          <a:lstStyle/>
          <a:p>
            <a:r>
              <a:rPr lang="en-US" dirty="0" smtClean="0">
                <a:solidFill>
                  <a:schemeClr val="bg1"/>
                </a:solidFill>
                <a:effectLst/>
              </a:rPr>
              <a:t>a painful, ulcerative lesion with a well-defined, undermined violaceous border.</a:t>
            </a:r>
          </a:p>
          <a:p>
            <a:r>
              <a:rPr lang="en-US" dirty="0" smtClean="0">
                <a:solidFill>
                  <a:schemeClr val="bg1"/>
                </a:solidFill>
                <a:effectLst/>
              </a:rPr>
              <a:t>start as small pustules, which subsequently burst and expand to form the larger noninfectious ulcer.</a:t>
            </a:r>
          </a:p>
          <a:p>
            <a:r>
              <a:rPr lang="en-US" dirty="0" smtClean="0">
                <a:solidFill>
                  <a:schemeClr val="bg1"/>
                </a:solidFill>
              </a:rPr>
              <a:t>Positive pathergy test.</a:t>
            </a:r>
          </a:p>
          <a:p>
            <a:r>
              <a:rPr lang="en-US" dirty="0" smtClean="0">
                <a:solidFill>
                  <a:schemeClr val="bg1"/>
                </a:solidFill>
              </a:rPr>
              <a:t>Mostly associated with ulcerative colitis. Also with Crohn’s disease, rheumatoid arthritis, and leukemia.</a:t>
            </a:r>
          </a:p>
          <a:p>
            <a:r>
              <a:rPr lang="en-US" dirty="0" smtClean="0">
                <a:solidFill>
                  <a:schemeClr val="bg1"/>
                </a:solidFill>
              </a:rPr>
              <a:t>Surgery is contraindicated.</a:t>
            </a:r>
          </a:p>
        </p:txBody>
      </p:sp>
      <p:sp>
        <p:nvSpPr>
          <p:cNvPr id="4" name="Content Placeholder 3"/>
          <p:cNvSpPr>
            <a:spLocks noGrp="1"/>
          </p:cNvSpPr>
          <p:nvPr>
            <p:ph sz="half" idx="2"/>
          </p:nvPr>
        </p:nvSpPr>
        <p:spPr>
          <a:xfrm>
            <a:off x="6613376" y="1452815"/>
            <a:ext cx="3253317" cy="6319585"/>
          </a:xfrm>
        </p:spPr>
        <p:txBody>
          <a:bodyPr/>
          <a:lstStyle/>
          <a:p>
            <a:endParaRPr lang="en-US"/>
          </a:p>
        </p:txBody>
      </p:sp>
    </p:spTree>
    <p:extLst>
      <p:ext uri="{BB962C8B-B14F-4D97-AF65-F5344CB8AC3E}">
        <p14:creationId xmlns:p14="http://schemas.microsoft.com/office/powerpoint/2010/main" val="35785646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64704" y="-290264"/>
            <a:ext cx="6629400" cy="1595967"/>
          </a:xfrm>
        </p:spPr>
        <p:txBody>
          <a:bodyPr/>
          <a:lstStyle/>
          <a:p>
            <a:pPr algn="ctr"/>
            <a:r>
              <a:rPr lang="en-US" b="1" dirty="0" smtClean="0">
                <a:solidFill>
                  <a:srgbClr val="FFFF00"/>
                </a:solidFill>
              </a:rPr>
              <a:t>Porphyria cutanea tarda</a:t>
            </a:r>
            <a:endParaRPr lang="en-US" b="1" dirty="0">
              <a:solidFill>
                <a:srgbClr val="FFFF00"/>
              </a:solidFill>
            </a:endParaRPr>
          </a:p>
        </p:txBody>
      </p:sp>
      <p:sp>
        <p:nvSpPr>
          <p:cNvPr id="3" name="Content Placeholder 2"/>
          <p:cNvSpPr>
            <a:spLocks noGrp="1"/>
          </p:cNvSpPr>
          <p:nvPr>
            <p:ph sz="half" idx="1"/>
          </p:nvPr>
        </p:nvSpPr>
        <p:spPr>
          <a:xfrm>
            <a:off x="276672" y="1452815"/>
            <a:ext cx="5020940" cy="6319585"/>
          </a:xfrm>
        </p:spPr>
        <p:txBody>
          <a:bodyPr>
            <a:normAutofit fontScale="92500" lnSpcReduction="20000"/>
          </a:bodyPr>
          <a:lstStyle/>
          <a:p>
            <a:r>
              <a:rPr lang="en-US" dirty="0" smtClean="0">
                <a:solidFill>
                  <a:schemeClr val="bg1"/>
                </a:solidFill>
                <a:effectLst/>
              </a:rPr>
              <a:t>most common porphyria occurring in adults.</a:t>
            </a:r>
          </a:p>
          <a:p>
            <a:r>
              <a:rPr lang="en-US" dirty="0" smtClean="0">
                <a:solidFill>
                  <a:schemeClr val="bg1"/>
                </a:solidFill>
                <a:effectLst/>
              </a:rPr>
              <a:t>skin photosensitivity with increased skin fragility, facial hypertrichosis, blisters, scarring with milia formation, and skin hyperpigmentation on the hands and other sun-exposed areas.</a:t>
            </a:r>
          </a:p>
          <a:p>
            <a:r>
              <a:rPr lang="en-US" dirty="0" smtClean="0">
                <a:solidFill>
                  <a:schemeClr val="bg1"/>
                </a:solidFill>
                <a:effectLst/>
              </a:rPr>
              <a:t>results from the decreased activity of the enzyme uroporphyrinogen decarboxylase.</a:t>
            </a:r>
          </a:p>
          <a:p>
            <a:r>
              <a:rPr lang="en-US" dirty="0" smtClean="0">
                <a:solidFill>
                  <a:schemeClr val="bg1"/>
                </a:solidFill>
              </a:rPr>
              <a:t>Associated with Hep C virus.</a:t>
            </a:r>
          </a:p>
          <a:p>
            <a:r>
              <a:rPr lang="en-US" dirty="0" smtClean="0">
                <a:solidFill>
                  <a:schemeClr val="bg1"/>
                </a:solidFill>
              </a:rPr>
              <a:t>Treatment by </a:t>
            </a:r>
            <a:r>
              <a:rPr lang="en-US" dirty="0" smtClean="0">
                <a:solidFill>
                  <a:schemeClr val="bg1"/>
                </a:solidFill>
                <a:effectLst/>
              </a:rPr>
              <a:t>removal of possible triggers, including iron supplementation, alcohol, and estrogens. Also by </a:t>
            </a:r>
            <a:r>
              <a:rPr lang="en-US" dirty="0" smtClean="0">
                <a:solidFill>
                  <a:schemeClr val="bg1"/>
                </a:solidFill>
              </a:rPr>
              <a:t>phlebotomy and hydroxycholorquine.</a:t>
            </a:r>
            <a:endParaRPr lang="en-US" dirty="0">
              <a:solidFill>
                <a:schemeClr val="bg1"/>
              </a:solidFill>
            </a:endParaRPr>
          </a:p>
        </p:txBody>
      </p:sp>
      <p:sp>
        <p:nvSpPr>
          <p:cNvPr id="4" name="Content Placeholder 3"/>
          <p:cNvSpPr>
            <a:spLocks noGrp="1"/>
          </p:cNvSpPr>
          <p:nvPr>
            <p:ph sz="half" idx="2"/>
          </p:nvPr>
        </p:nvSpPr>
        <p:spPr>
          <a:xfrm>
            <a:off x="6685384" y="1452815"/>
            <a:ext cx="3253317" cy="6319585"/>
          </a:xfrm>
        </p:spPr>
        <p:txBody>
          <a:bodyPr/>
          <a:lstStyle/>
          <a:p>
            <a:endParaRPr lang="en-US"/>
          </a:p>
        </p:txBody>
      </p:sp>
    </p:spTree>
    <p:extLst>
      <p:ext uri="{BB962C8B-B14F-4D97-AF65-F5344CB8AC3E}">
        <p14:creationId xmlns:p14="http://schemas.microsoft.com/office/powerpoint/2010/main" val="26817526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48680" y="-218256"/>
            <a:ext cx="6629400" cy="1595967"/>
          </a:xfrm>
        </p:spPr>
        <p:txBody>
          <a:bodyPr/>
          <a:lstStyle/>
          <a:p>
            <a:pPr algn="ctr"/>
            <a:r>
              <a:rPr lang="en-US" b="1" dirty="0" smtClean="0">
                <a:solidFill>
                  <a:srgbClr val="FFFF00"/>
                </a:solidFill>
              </a:rPr>
              <a:t>Hemochromatosis</a:t>
            </a:r>
            <a:endParaRPr lang="en-US" b="1" dirty="0">
              <a:solidFill>
                <a:srgbClr val="FFFF00"/>
              </a:solidFill>
            </a:endParaRPr>
          </a:p>
        </p:txBody>
      </p:sp>
      <p:sp>
        <p:nvSpPr>
          <p:cNvPr id="3" name="Content Placeholder 2"/>
          <p:cNvSpPr>
            <a:spLocks noGrp="1"/>
          </p:cNvSpPr>
          <p:nvPr>
            <p:ph sz="half" idx="1"/>
          </p:nvPr>
        </p:nvSpPr>
        <p:spPr>
          <a:xfrm>
            <a:off x="276672" y="1452815"/>
            <a:ext cx="5236964" cy="6319585"/>
          </a:xfrm>
        </p:spPr>
        <p:txBody>
          <a:bodyPr>
            <a:normAutofit/>
          </a:bodyPr>
          <a:lstStyle/>
          <a:p>
            <a:r>
              <a:rPr lang="en-US" dirty="0" smtClean="0">
                <a:solidFill>
                  <a:schemeClr val="bg1"/>
                </a:solidFill>
                <a:effectLst/>
              </a:rPr>
              <a:t>a disorder of iron overload leading to excess deposition in multiple body organs.</a:t>
            </a:r>
            <a:endParaRPr lang="en-US" baseline="30000" dirty="0">
              <a:solidFill>
                <a:schemeClr val="bg1"/>
              </a:solidFill>
            </a:endParaRPr>
          </a:p>
          <a:p>
            <a:r>
              <a:rPr lang="en-US" dirty="0" smtClean="0">
                <a:solidFill>
                  <a:schemeClr val="bg1"/>
                </a:solidFill>
                <a:effectLst/>
              </a:rPr>
              <a:t>metallic gray or bronze-brown color that is generally diffuse.</a:t>
            </a:r>
          </a:p>
          <a:p>
            <a:r>
              <a:rPr lang="en-US" dirty="0" smtClean="0">
                <a:solidFill>
                  <a:schemeClr val="bg1"/>
                </a:solidFill>
                <a:effectLst/>
              </a:rPr>
              <a:t>skin atrophy, ichthyosis, partial hair loss (most often in the pubic region), and koilonychia.</a:t>
            </a:r>
            <a:endParaRPr lang="en-US" baseline="30000" dirty="0">
              <a:solidFill>
                <a:schemeClr val="bg1"/>
              </a:solidFill>
            </a:endParaRPr>
          </a:p>
          <a:p>
            <a:r>
              <a:rPr lang="en-US" dirty="0" smtClean="0">
                <a:solidFill>
                  <a:schemeClr val="bg1"/>
                </a:solidFill>
                <a:effectLst/>
              </a:rPr>
              <a:t>cirrhosis may develop, and might lead to hepatocellular carcinoma.</a:t>
            </a:r>
          </a:p>
          <a:p>
            <a:r>
              <a:rPr lang="en-US" dirty="0" smtClean="0">
                <a:solidFill>
                  <a:schemeClr val="bg1"/>
                </a:solidFill>
                <a:effectLst/>
              </a:rPr>
              <a:t>treatment involves phlebotomy and chelating agents.</a:t>
            </a:r>
            <a:endParaRPr lang="en-US" dirty="0">
              <a:solidFill>
                <a:schemeClr val="bg1"/>
              </a:solidFill>
            </a:endParaRPr>
          </a:p>
        </p:txBody>
      </p:sp>
      <p:sp>
        <p:nvSpPr>
          <p:cNvPr id="4" name="Content Placeholder 3"/>
          <p:cNvSpPr>
            <a:spLocks noGrp="1"/>
          </p:cNvSpPr>
          <p:nvPr>
            <p:ph sz="half" idx="2"/>
          </p:nvPr>
        </p:nvSpPr>
        <p:spPr>
          <a:xfrm>
            <a:off x="6613376" y="1293912"/>
            <a:ext cx="3253317" cy="6319585"/>
          </a:xfrm>
        </p:spPr>
        <p:txBody>
          <a:bodyPr/>
          <a:lstStyle/>
          <a:p>
            <a:endParaRPr lang="en-US"/>
          </a:p>
        </p:txBody>
      </p:sp>
    </p:spTree>
    <p:extLst>
      <p:ext uri="{BB962C8B-B14F-4D97-AF65-F5344CB8AC3E}">
        <p14:creationId xmlns:p14="http://schemas.microsoft.com/office/powerpoint/2010/main" val="318769889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10058400" cy="7759700"/>
          </a:xfrm>
          <a:prstGeom prst="rect">
            <a:avLst/>
          </a:prstGeom>
        </p:spPr>
      </p:pic>
      <p:sp>
        <p:nvSpPr>
          <p:cNvPr id="7" name="TextBox 2"/>
          <p:cNvSpPr txBox="1"/>
          <p:nvPr/>
        </p:nvSpPr>
        <p:spPr>
          <a:xfrm>
            <a:off x="927100" y="2260600"/>
            <a:ext cx="9131300" cy="609600"/>
          </a:xfrm>
          <a:prstGeom prst="rect">
            <a:avLst/>
          </a:prstGeom>
          <a:noFill/>
        </p:spPr>
        <p:txBody>
          <a:bodyPr vert="horz" wrap="none" lIns="0" tIns="0" rIns="0" bIns="0" rtlCol="0">
            <a:spAutoFit/>
          </a:bodyPr>
          <a:lstStyle/>
          <a:p>
            <a:pPr>
              <a:lnSpc>
                <a:spcPts val="3680"/>
              </a:lnSpc>
            </a:pPr>
            <a:r>
              <a:rPr lang="en-CA" sz="3204" smtClean="0">
                <a:solidFill>
                  <a:srgbClr val="FFFF00"/>
                </a:solidFill>
                <a:latin typeface="Times New Roman"/>
                <a:cs typeface="Times New Roman"/>
              </a:rPr>
              <a:t>GIT:</a:t>
            </a:r>
          </a:p>
          <a:p>
            <a:pPr>
              <a:lnSpc>
                <a:spcPts val="3680"/>
              </a:lnSpc>
            </a:pPr>
            <a:endParaRPr lang="en-CA" sz="3204">
              <a:solidFill>
                <a:srgbClr val="000000"/>
              </a:solidFill>
            </a:endParaRPr>
          </a:p>
        </p:txBody>
      </p:sp>
      <p:sp>
        <p:nvSpPr>
          <p:cNvPr id="3" name="TextBox 3"/>
          <p:cNvSpPr txBox="1"/>
          <p:nvPr/>
        </p:nvSpPr>
        <p:spPr>
          <a:xfrm>
            <a:off x="1041400" y="2743200"/>
            <a:ext cx="9017000" cy="2146300"/>
          </a:xfrm>
          <a:prstGeom prst="rect">
            <a:avLst/>
          </a:prstGeom>
          <a:noFill/>
        </p:spPr>
        <p:txBody>
          <a:bodyPr vert="horz" wrap="none" lIns="0" tIns="0" rIns="0" bIns="0" rtlCol="0">
            <a:spAutoFit/>
          </a:bodyPr>
          <a:lstStyle/>
          <a:p>
            <a:pPr>
              <a:lnSpc>
                <a:spcPts val="4065"/>
              </a:lnSpc>
            </a:pPr>
            <a:r>
              <a:rPr lang="en-CA" sz="1800" smtClean="0">
                <a:solidFill>
                  <a:srgbClr val="CC0000"/>
                </a:solidFill>
                <a:latin typeface="Arial Unicode MS"/>
                <a:cs typeface="Arial Unicode MS"/>
              </a:rPr>
              <a:t>u</a:t>
            </a:r>
            <a:r>
              <a:rPr lang="en-CA" sz="2795" smtClean="0">
                <a:solidFill>
                  <a:srgbClr val="FFFFCC"/>
                </a:solidFill>
                <a:latin typeface="Times New Roman"/>
                <a:cs typeface="Times New Roman"/>
              </a:rPr>
              <a:t> Chronic Liver Disease (CLD)</a:t>
            </a:r>
            <a:r>
              <a:rPr lang="en-CA" sz="2761" smtClean="0">
                <a:solidFill>
                  <a:srgbClr val="000000"/>
                </a:solidFill>
                <a:latin typeface="Times New Roman"/>
              </a:rPr>
              <a:t/>
            </a:r>
            <a:br>
              <a:rPr lang="en-CA" sz="2761" smtClean="0">
                <a:solidFill>
                  <a:srgbClr val="000000"/>
                </a:solidFill>
                <a:latin typeface="Times New Roman"/>
              </a:rPr>
            </a:br>
            <a:r>
              <a:rPr lang="en-CA" sz="1800" smtClean="0">
                <a:solidFill>
                  <a:srgbClr val="CC0000"/>
                </a:solidFill>
                <a:latin typeface="Arial Unicode MS"/>
                <a:cs typeface="Arial Unicode MS"/>
              </a:rPr>
              <a:t>u</a:t>
            </a:r>
            <a:r>
              <a:rPr lang="en-CA" sz="2795" smtClean="0">
                <a:solidFill>
                  <a:srgbClr val="FFFFCC"/>
                </a:solidFill>
                <a:latin typeface="Times New Roman"/>
                <a:cs typeface="Times New Roman"/>
              </a:rPr>
              <a:t> Acrodermatitis entropathica</a:t>
            </a:r>
            <a:r>
              <a:rPr lang="en-CA" sz="2754" smtClean="0">
                <a:solidFill>
                  <a:srgbClr val="000000"/>
                </a:solidFill>
                <a:latin typeface="Times New Roman"/>
              </a:rPr>
              <a:t/>
            </a:r>
            <a:br>
              <a:rPr lang="en-CA" sz="2754" smtClean="0">
                <a:solidFill>
                  <a:srgbClr val="000000"/>
                </a:solidFill>
                <a:latin typeface="Times New Roman"/>
              </a:rPr>
            </a:br>
            <a:r>
              <a:rPr lang="en-CA" sz="1800" smtClean="0">
                <a:solidFill>
                  <a:srgbClr val="CC0000"/>
                </a:solidFill>
                <a:latin typeface="Arial Unicode MS"/>
                <a:cs typeface="Arial Unicode MS"/>
              </a:rPr>
              <a:t>u</a:t>
            </a:r>
            <a:r>
              <a:rPr lang="en-CA" sz="2795" smtClean="0">
                <a:solidFill>
                  <a:srgbClr val="FFFFCC"/>
                </a:solidFill>
                <a:latin typeface="Times New Roman"/>
                <a:cs typeface="Times New Roman"/>
              </a:rPr>
              <a:t> Peutz Jeghers Syndrome</a:t>
            </a:r>
            <a:r>
              <a:rPr lang="en-CA" sz="2750" smtClean="0">
                <a:solidFill>
                  <a:srgbClr val="000000"/>
                </a:solidFill>
                <a:latin typeface="Times New Roman"/>
              </a:rPr>
              <a:t/>
            </a:r>
            <a:br>
              <a:rPr lang="en-CA" sz="2750" smtClean="0">
                <a:solidFill>
                  <a:srgbClr val="000000"/>
                </a:solidFill>
                <a:latin typeface="Times New Roman"/>
              </a:rPr>
            </a:br>
            <a:r>
              <a:rPr lang="en-CA" sz="1800" smtClean="0">
                <a:solidFill>
                  <a:srgbClr val="CC0000"/>
                </a:solidFill>
                <a:latin typeface="Arial Unicode MS"/>
                <a:cs typeface="Arial Unicode MS"/>
              </a:rPr>
              <a:t>u</a:t>
            </a:r>
            <a:r>
              <a:rPr lang="en-CA" sz="2795" smtClean="0">
                <a:solidFill>
                  <a:srgbClr val="FFFFCC"/>
                </a:solidFill>
                <a:latin typeface="Times New Roman"/>
                <a:cs typeface="Times New Roman"/>
              </a:rPr>
              <a:t> Pyoderma Gangrenosum</a:t>
            </a:r>
          </a:p>
          <a:p>
            <a:pPr>
              <a:lnSpc>
                <a:spcPts val="4065"/>
              </a:lnSpc>
            </a:pPr>
            <a:endParaRPr lang="en-CA" sz="2750">
              <a:solidFill>
                <a:srgbClr val="000000"/>
              </a:solidFill>
            </a:endParaRPr>
          </a:p>
        </p:txBody>
      </p:sp>
      <p:sp>
        <p:nvSpPr>
          <p:cNvPr id="4" name="TextBox 4"/>
          <p:cNvSpPr txBox="1"/>
          <p:nvPr/>
        </p:nvSpPr>
        <p:spPr>
          <a:xfrm>
            <a:off x="927100" y="4749800"/>
            <a:ext cx="9131300" cy="1193800"/>
          </a:xfrm>
          <a:prstGeom prst="rect">
            <a:avLst/>
          </a:prstGeom>
          <a:noFill/>
        </p:spPr>
        <p:txBody>
          <a:bodyPr vert="horz" wrap="none" lIns="0" tIns="0" rIns="0" bIns="0" rtlCol="0">
            <a:spAutoFit/>
          </a:bodyPr>
          <a:lstStyle/>
          <a:p>
            <a:pPr indent="114300">
              <a:lnSpc>
                <a:spcPts val="4500"/>
              </a:lnSpc>
            </a:pPr>
            <a:r>
              <a:rPr lang="en-CA" sz="1800" smtClean="0">
                <a:solidFill>
                  <a:srgbClr val="CC0000"/>
                </a:solidFill>
                <a:latin typeface="Arial Unicode MS"/>
                <a:cs typeface="Arial Unicode MS"/>
              </a:rPr>
              <a:t>u</a:t>
            </a:r>
            <a:r>
              <a:rPr lang="en-CA" sz="2795" smtClean="0">
                <a:solidFill>
                  <a:srgbClr val="FFFFCC"/>
                </a:solidFill>
                <a:latin typeface="Times New Roman"/>
                <a:cs typeface="Times New Roman"/>
              </a:rPr>
              <a:t> Hereditary hemaorrghic Telangectasia</a:t>
            </a:r>
            <a:r>
              <a:rPr lang="en-CA" sz="3204" smtClean="0">
                <a:solidFill>
                  <a:srgbClr val="000000"/>
                </a:solidFill>
                <a:latin typeface="Times New Roman"/>
              </a:rPr>
              <a:t/>
            </a:r>
            <a:br>
              <a:rPr lang="en-CA" sz="3204" smtClean="0">
                <a:solidFill>
                  <a:srgbClr val="000000"/>
                </a:solidFill>
                <a:latin typeface="Times New Roman"/>
              </a:rPr>
            </a:br>
            <a:r>
              <a:rPr lang="en-CA" sz="3204" smtClean="0">
                <a:solidFill>
                  <a:srgbClr val="FFFF00"/>
                </a:solidFill>
                <a:latin typeface="Times New Roman"/>
                <a:cs typeface="Times New Roman"/>
              </a:rPr>
              <a:t>Metabolic:</a:t>
            </a:r>
          </a:p>
          <a:p>
            <a:pPr>
              <a:lnSpc>
                <a:spcPts val="4500"/>
              </a:lnSpc>
            </a:pPr>
            <a:endParaRPr lang="en-CA" sz="3204">
              <a:solidFill>
                <a:srgbClr val="000000"/>
              </a:solidFill>
            </a:endParaRPr>
          </a:p>
        </p:txBody>
      </p:sp>
      <p:sp>
        <p:nvSpPr>
          <p:cNvPr id="5" name="TextBox 5"/>
          <p:cNvSpPr txBox="1"/>
          <p:nvPr/>
        </p:nvSpPr>
        <p:spPr>
          <a:xfrm>
            <a:off x="1041400" y="5981700"/>
            <a:ext cx="9017000" cy="508000"/>
          </a:xfrm>
          <a:prstGeom prst="rect">
            <a:avLst/>
          </a:prstGeom>
          <a:noFill/>
        </p:spPr>
        <p:txBody>
          <a:bodyPr vert="horz" wrap="none" lIns="0" tIns="0" rIns="0" bIns="0" rtlCol="0">
            <a:spAutoFit/>
          </a:bodyPr>
          <a:lstStyle/>
          <a:p>
            <a:pPr>
              <a:lnSpc>
                <a:spcPts val="3220"/>
              </a:lnSpc>
            </a:pPr>
            <a:r>
              <a:rPr lang="en-CA" sz="1800" smtClean="0">
                <a:solidFill>
                  <a:srgbClr val="CC0000"/>
                </a:solidFill>
                <a:latin typeface="Arial Unicode MS"/>
                <a:cs typeface="Arial Unicode MS"/>
              </a:rPr>
              <a:t>u</a:t>
            </a:r>
            <a:r>
              <a:rPr lang="en-CA" sz="2795" smtClean="0">
                <a:solidFill>
                  <a:srgbClr val="FFFFCC"/>
                </a:solidFill>
                <a:latin typeface="Times New Roman"/>
                <a:cs typeface="Times New Roman"/>
              </a:rPr>
              <a:t> Hyperlipidemia</a:t>
            </a:r>
          </a:p>
          <a:p>
            <a:pPr>
              <a:lnSpc>
                <a:spcPts val="3220"/>
              </a:lnSpc>
            </a:pPr>
            <a:endParaRPr lang="en-CA" sz="2733">
              <a:solidFill>
                <a:srgbClr val="000000"/>
              </a:solidFill>
            </a:endParaRPr>
          </a:p>
        </p:txBody>
      </p:sp>
      <p:sp>
        <p:nvSpPr>
          <p:cNvPr id="6" name="TextBox 6"/>
          <p:cNvSpPr txBox="1"/>
          <p:nvPr/>
        </p:nvSpPr>
        <p:spPr>
          <a:xfrm>
            <a:off x="228600" y="7467600"/>
            <a:ext cx="9829800" cy="228600"/>
          </a:xfrm>
          <a:prstGeom prst="rect">
            <a:avLst/>
          </a:prstGeom>
          <a:noFill/>
        </p:spPr>
        <p:txBody>
          <a:bodyPr vert="horz" wrap="none" lIns="0" tIns="0" rIns="0" bIns="0" rtlCol="0">
            <a:spAutoFit/>
          </a:bodyPr>
          <a:lstStyle/>
          <a:p>
            <a:pPr>
              <a:lnSpc>
                <a:spcPts val="1380"/>
              </a:lnSpc>
            </a:pPr>
            <a:r>
              <a:rPr lang="en-CA" sz="1200" smtClean="0">
                <a:solidFill>
                  <a:srgbClr val="000000"/>
                </a:solidFill>
                <a:latin typeface="Arial"/>
                <a:cs typeface="Arial"/>
              </a:rPr>
              <a:t>PDF created with FinePrint pdfFactory trial version </a:t>
            </a:r>
            <a:r>
              <a:rPr lang="en-CA" sz="1200" smtClean="0">
                <a:solidFill>
                  <a:srgbClr val="0000FF"/>
                </a:solidFill>
                <a:latin typeface="Arial"/>
                <a:cs typeface="Arial"/>
              </a:rPr>
              <a:t>http://www.fineprint.com</a:t>
            </a:r>
          </a:p>
          <a:p>
            <a:pPr>
              <a:lnSpc>
                <a:spcPts val="1380"/>
              </a:lnSpc>
            </a:pPr>
            <a:endParaRPr lang="en-CA" sz="1200">
              <a:solidFill>
                <a:srgbClr val="000000"/>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92696" y="0"/>
            <a:ext cx="6629400" cy="1595967"/>
          </a:xfrm>
        </p:spPr>
        <p:txBody>
          <a:bodyPr/>
          <a:lstStyle/>
          <a:p>
            <a:r>
              <a:rPr lang="en-US" dirty="0" smtClean="0">
                <a:solidFill>
                  <a:srgbClr val="FFFF00"/>
                </a:solidFill>
              </a:rPr>
              <a:t>Renal diseases</a:t>
            </a:r>
            <a:endParaRPr lang="en-US" dirty="0">
              <a:solidFill>
                <a:srgbClr val="FFFF00"/>
              </a:solidFill>
            </a:endParaRPr>
          </a:p>
        </p:txBody>
      </p:sp>
      <p:sp>
        <p:nvSpPr>
          <p:cNvPr id="3" name="Content Placeholder 2"/>
          <p:cNvSpPr>
            <a:spLocks noGrp="1"/>
          </p:cNvSpPr>
          <p:nvPr>
            <p:ph sz="half" idx="1"/>
          </p:nvPr>
        </p:nvSpPr>
        <p:spPr>
          <a:xfrm>
            <a:off x="348680" y="1653952"/>
            <a:ext cx="4876924" cy="6319585"/>
          </a:xfrm>
        </p:spPr>
        <p:txBody>
          <a:bodyPr>
            <a:normAutofit fontScale="92500" lnSpcReduction="10000"/>
          </a:bodyPr>
          <a:lstStyle/>
          <a:p>
            <a:r>
              <a:rPr lang="en-US" b="1" dirty="0" smtClean="0">
                <a:solidFill>
                  <a:schemeClr val="bg1"/>
                </a:solidFill>
              </a:rPr>
              <a:t>Xerosis</a:t>
            </a:r>
            <a:r>
              <a:rPr lang="en-US" dirty="0" smtClean="0">
                <a:solidFill>
                  <a:schemeClr val="bg1"/>
                </a:solidFill>
              </a:rPr>
              <a:t> </a:t>
            </a:r>
            <a:r>
              <a:rPr lang="en-US" dirty="0">
                <a:solidFill>
                  <a:schemeClr val="bg1"/>
                </a:solidFill>
              </a:rPr>
              <a:t>occurs </a:t>
            </a:r>
            <a:r>
              <a:rPr lang="en-US" dirty="0" smtClean="0">
                <a:solidFill>
                  <a:schemeClr val="bg1"/>
                </a:solidFill>
              </a:rPr>
              <a:t>in </a:t>
            </a:r>
            <a:r>
              <a:rPr lang="en-US" dirty="0">
                <a:solidFill>
                  <a:schemeClr val="bg1"/>
                </a:solidFill>
              </a:rPr>
              <a:t>50-92% of the dialysis </a:t>
            </a:r>
            <a:r>
              <a:rPr lang="en-US" dirty="0" smtClean="0">
                <a:solidFill>
                  <a:schemeClr val="bg1"/>
                </a:solidFill>
              </a:rPr>
              <a:t>population.</a:t>
            </a:r>
          </a:p>
          <a:p>
            <a:r>
              <a:rPr lang="en-US" dirty="0">
                <a:solidFill>
                  <a:schemeClr val="bg1"/>
                </a:solidFill>
              </a:rPr>
              <a:t>Some patients may develop acquired </a:t>
            </a:r>
            <a:r>
              <a:rPr lang="en-US" dirty="0" smtClean="0">
                <a:solidFill>
                  <a:schemeClr val="bg1"/>
                </a:solidFill>
              </a:rPr>
              <a:t>ichthyosis.</a:t>
            </a:r>
          </a:p>
          <a:p>
            <a:r>
              <a:rPr lang="en-US" dirty="0">
                <a:solidFill>
                  <a:schemeClr val="bg1"/>
                </a:solidFill>
              </a:rPr>
              <a:t>the exact cause of xerosis in ESRD remains </a:t>
            </a:r>
            <a:r>
              <a:rPr lang="en-US" dirty="0" smtClean="0">
                <a:solidFill>
                  <a:schemeClr val="bg1"/>
                </a:solidFill>
              </a:rPr>
              <a:t>unknown.</a:t>
            </a:r>
          </a:p>
          <a:p>
            <a:r>
              <a:rPr lang="en-US" dirty="0">
                <a:solidFill>
                  <a:schemeClr val="bg1"/>
                </a:solidFill>
              </a:rPr>
              <a:t>Many patients respond to routine use of emollients. </a:t>
            </a:r>
          </a:p>
        </p:txBody>
      </p:sp>
      <p:sp>
        <p:nvSpPr>
          <p:cNvPr id="4" name="Content Placeholder 3"/>
          <p:cNvSpPr>
            <a:spLocks noGrp="1"/>
          </p:cNvSpPr>
          <p:nvPr>
            <p:ph sz="half" idx="2"/>
          </p:nvPr>
        </p:nvSpPr>
        <p:spPr>
          <a:xfrm>
            <a:off x="5173216" y="1653952"/>
            <a:ext cx="4885184" cy="6319585"/>
          </a:xfrm>
        </p:spPr>
        <p:txBody>
          <a:bodyPr>
            <a:normAutofit fontScale="92500" lnSpcReduction="10000"/>
          </a:bodyPr>
          <a:lstStyle/>
          <a:p>
            <a:r>
              <a:rPr lang="en-US" b="1" dirty="0" smtClean="0">
                <a:solidFill>
                  <a:schemeClr val="bg1"/>
                </a:solidFill>
              </a:rPr>
              <a:t>Pruritus</a:t>
            </a:r>
            <a:r>
              <a:rPr lang="en-US" dirty="0" smtClean="0">
                <a:solidFill>
                  <a:schemeClr val="bg1"/>
                </a:solidFill>
              </a:rPr>
              <a:t> </a:t>
            </a:r>
            <a:r>
              <a:rPr lang="en-US" dirty="0">
                <a:solidFill>
                  <a:schemeClr val="bg1"/>
                </a:solidFill>
              </a:rPr>
              <a:t>affects 15-49% of patients with chronic renal failure and 50-90% of the dialysis </a:t>
            </a:r>
            <a:r>
              <a:rPr lang="en-US" dirty="0" smtClean="0">
                <a:solidFill>
                  <a:schemeClr val="bg1"/>
                </a:solidFill>
              </a:rPr>
              <a:t>population.</a:t>
            </a:r>
          </a:p>
          <a:p>
            <a:r>
              <a:rPr lang="en-US" dirty="0">
                <a:solidFill>
                  <a:schemeClr val="bg1"/>
                </a:solidFill>
              </a:rPr>
              <a:t>Uremia is the most common metabolic cause of </a:t>
            </a:r>
            <a:r>
              <a:rPr lang="en-US" dirty="0" smtClean="0">
                <a:solidFill>
                  <a:schemeClr val="bg1"/>
                </a:solidFill>
              </a:rPr>
              <a:t>pruritus.</a:t>
            </a:r>
          </a:p>
          <a:p>
            <a:r>
              <a:rPr lang="en-US" dirty="0">
                <a:solidFill>
                  <a:schemeClr val="bg1"/>
                </a:solidFill>
              </a:rPr>
              <a:t>Cutaneous manifestations of pruritus include excoriations, prurigo nodularis, and lichen simplex chronicus</a:t>
            </a:r>
            <a:r>
              <a:rPr lang="en-US" dirty="0" smtClean="0">
                <a:solidFill>
                  <a:schemeClr val="bg1"/>
                </a:solidFill>
              </a:rPr>
              <a:t>.</a:t>
            </a:r>
          </a:p>
          <a:p>
            <a:r>
              <a:rPr lang="en-US" dirty="0">
                <a:solidFill>
                  <a:schemeClr val="bg1"/>
                </a:solidFill>
              </a:rPr>
              <a:t>Pruritus typically resolves after </a:t>
            </a:r>
            <a:r>
              <a:rPr lang="en-US" dirty="0" smtClean="0">
                <a:solidFill>
                  <a:schemeClr val="bg1"/>
                </a:solidFill>
              </a:rPr>
              <a:t>transplantation.</a:t>
            </a:r>
          </a:p>
          <a:p>
            <a:r>
              <a:rPr lang="en-US" dirty="0" smtClean="0">
                <a:solidFill>
                  <a:schemeClr val="bg1"/>
                </a:solidFill>
              </a:rPr>
              <a:t>Treatment include sedating antihistamines, emollients, phototherapy, thalidomide, and gabapentin . </a:t>
            </a:r>
            <a:endParaRPr lang="en-US" dirty="0">
              <a:solidFill>
                <a:schemeClr val="bg1"/>
              </a:solidFill>
            </a:endParaRPr>
          </a:p>
        </p:txBody>
      </p:sp>
    </p:spTree>
    <p:extLst>
      <p:ext uri="{BB962C8B-B14F-4D97-AF65-F5344CB8AC3E}">
        <p14:creationId xmlns:p14="http://schemas.microsoft.com/office/powerpoint/2010/main" val="7841904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Renal diseases</a:t>
            </a:r>
            <a:endParaRPr lang="en-US" dirty="0">
              <a:solidFill>
                <a:srgbClr val="FFFF00"/>
              </a:solidFill>
            </a:endParaRPr>
          </a:p>
        </p:txBody>
      </p:sp>
      <p:sp>
        <p:nvSpPr>
          <p:cNvPr id="3" name="Content Placeholder 2"/>
          <p:cNvSpPr>
            <a:spLocks noGrp="1"/>
          </p:cNvSpPr>
          <p:nvPr>
            <p:ph sz="half" idx="1"/>
          </p:nvPr>
        </p:nvSpPr>
        <p:spPr/>
        <p:txBody>
          <a:bodyPr/>
          <a:lstStyle/>
          <a:p>
            <a:r>
              <a:rPr lang="en-US" b="1" dirty="0" smtClean="0">
                <a:solidFill>
                  <a:schemeClr val="bg1"/>
                </a:solidFill>
              </a:rPr>
              <a:t>Half and half nails </a:t>
            </a:r>
            <a:r>
              <a:rPr lang="en-US" dirty="0">
                <a:solidFill>
                  <a:schemeClr val="bg1"/>
                </a:solidFill>
              </a:rPr>
              <a:t>occur in </a:t>
            </a:r>
            <a:r>
              <a:rPr lang="en-US" dirty="0" smtClean="0">
                <a:solidFill>
                  <a:schemeClr val="bg1"/>
                </a:solidFill>
              </a:rPr>
              <a:t>around 40</a:t>
            </a:r>
            <a:r>
              <a:rPr lang="en-US" dirty="0">
                <a:solidFill>
                  <a:schemeClr val="bg1"/>
                </a:solidFill>
              </a:rPr>
              <a:t>% of patients on </a:t>
            </a:r>
            <a:r>
              <a:rPr lang="en-US" dirty="0" smtClean="0">
                <a:solidFill>
                  <a:schemeClr val="bg1"/>
                </a:solidFill>
              </a:rPr>
              <a:t>dialysis.</a:t>
            </a:r>
          </a:p>
          <a:p>
            <a:r>
              <a:rPr lang="en-US" dirty="0" smtClean="0">
                <a:solidFill>
                  <a:schemeClr val="bg1"/>
                </a:solidFill>
              </a:rPr>
              <a:t>Kidney transplant usually resolve this sign.</a:t>
            </a:r>
          </a:p>
          <a:p>
            <a:r>
              <a:rPr lang="en-US" dirty="0" smtClean="0">
                <a:solidFill>
                  <a:schemeClr val="bg1"/>
                </a:solidFill>
              </a:rPr>
              <a:t>Usually involve fingernails.</a:t>
            </a:r>
            <a:endParaRPr lang="en-US" dirty="0">
              <a:solidFill>
                <a:schemeClr val="bg1"/>
              </a:solidFill>
            </a:endParaRPr>
          </a:p>
        </p:txBody>
      </p:sp>
      <p:sp>
        <p:nvSpPr>
          <p:cNvPr id="4" name="Content Placeholder 3"/>
          <p:cNvSpPr>
            <a:spLocks noGrp="1"/>
          </p:cNvSpPr>
          <p:nvPr>
            <p:ph sz="half" idx="2"/>
          </p:nvPr>
        </p:nvSpPr>
        <p:spPr>
          <a:xfrm>
            <a:off x="5317232" y="1725960"/>
            <a:ext cx="3253317" cy="6319585"/>
          </a:xfrm>
        </p:spPr>
        <p:txBody>
          <a:bodyPr/>
          <a:lstStyle/>
          <a:p>
            <a:endParaRPr lang="en-US"/>
          </a:p>
        </p:txBody>
      </p:sp>
    </p:spTree>
    <p:extLst>
      <p:ext uri="{BB962C8B-B14F-4D97-AF65-F5344CB8AC3E}">
        <p14:creationId xmlns:p14="http://schemas.microsoft.com/office/powerpoint/2010/main" val="10354097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20688" y="-218256"/>
            <a:ext cx="6629400" cy="1595967"/>
          </a:xfrm>
        </p:spPr>
        <p:txBody>
          <a:bodyPr/>
          <a:lstStyle/>
          <a:p>
            <a:r>
              <a:rPr lang="en-US" dirty="0" smtClean="0">
                <a:solidFill>
                  <a:srgbClr val="FFFF00"/>
                </a:solidFill>
              </a:rPr>
              <a:t>Renal diseases</a:t>
            </a:r>
            <a:endParaRPr lang="en-US" dirty="0">
              <a:solidFill>
                <a:srgbClr val="FFFF00"/>
              </a:solidFill>
            </a:endParaRPr>
          </a:p>
        </p:txBody>
      </p:sp>
      <p:sp>
        <p:nvSpPr>
          <p:cNvPr id="3" name="Content Placeholder 2"/>
          <p:cNvSpPr>
            <a:spLocks noGrp="1"/>
          </p:cNvSpPr>
          <p:nvPr>
            <p:ph sz="half" idx="1"/>
          </p:nvPr>
        </p:nvSpPr>
        <p:spPr>
          <a:xfrm>
            <a:off x="492696" y="1452815"/>
            <a:ext cx="4444876" cy="6319585"/>
          </a:xfrm>
        </p:spPr>
        <p:txBody>
          <a:bodyPr>
            <a:normAutofit lnSpcReduction="10000"/>
          </a:bodyPr>
          <a:lstStyle/>
          <a:p>
            <a:r>
              <a:rPr lang="en-US" b="1" dirty="0">
                <a:solidFill>
                  <a:schemeClr val="bg1"/>
                </a:solidFill>
              </a:rPr>
              <a:t>Nephrogenic systemic </a:t>
            </a:r>
            <a:r>
              <a:rPr lang="en-US" b="1" dirty="0" smtClean="0">
                <a:solidFill>
                  <a:schemeClr val="bg1"/>
                </a:solidFill>
              </a:rPr>
              <a:t>fibrosis </a:t>
            </a:r>
            <a:r>
              <a:rPr lang="en-US" dirty="0" smtClean="0">
                <a:solidFill>
                  <a:schemeClr val="bg1"/>
                </a:solidFill>
              </a:rPr>
              <a:t>mostly seen in ESRD and dialysis patients.</a:t>
            </a:r>
          </a:p>
          <a:p>
            <a:r>
              <a:rPr lang="en-US" dirty="0">
                <a:solidFill>
                  <a:schemeClr val="bg1"/>
                </a:solidFill>
              </a:rPr>
              <a:t>Presents as thick, indurated plaques on the extremities and the </a:t>
            </a:r>
            <a:r>
              <a:rPr lang="en-US" dirty="0" smtClean="0">
                <a:solidFill>
                  <a:schemeClr val="bg1"/>
                </a:solidFill>
              </a:rPr>
              <a:t>trunk similar to scleroderma.</a:t>
            </a:r>
          </a:p>
          <a:p>
            <a:r>
              <a:rPr lang="en-US" dirty="0">
                <a:solidFill>
                  <a:schemeClr val="bg1"/>
                </a:solidFill>
              </a:rPr>
              <a:t>gadolinium might have a role in the pathogenesis of this </a:t>
            </a:r>
            <a:r>
              <a:rPr lang="en-US" dirty="0" smtClean="0">
                <a:solidFill>
                  <a:schemeClr val="bg1"/>
                </a:solidFill>
              </a:rPr>
              <a:t>condition.</a:t>
            </a:r>
          </a:p>
          <a:p>
            <a:r>
              <a:rPr lang="en-US" dirty="0">
                <a:solidFill>
                  <a:schemeClr val="bg1"/>
                </a:solidFill>
              </a:rPr>
              <a:t>Treatment includes immunosuppressive agents, phototherapy, topical steroids, retinoids, and </a:t>
            </a:r>
            <a:r>
              <a:rPr lang="en-US" dirty="0" smtClean="0">
                <a:solidFill>
                  <a:schemeClr val="bg1"/>
                </a:solidFill>
              </a:rPr>
              <a:t>photophoresis.</a:t>
            </a:r>
            <a:endParaRPr lang="en-US" dirty="0">
              <a:solidFill>
                <a:schemeClr val="bg1"/>
              </a:solidFill>
            </a:endParaRPr>
          </a:p>
        </p:txBody>
      </p:sp>
      <p:sp>
        <p:nvSpPr>
          <p:cNvPr id="4" name="Content Placeholder 3"/>
          <p:cNvSpPr>
            <a:spLocks noGrp="1"/>
          </p:cNvSpPr>
          <p:nvPr>
            <p:ph sz="half" idx="2"/>
          </p:nvPr>
        </p:nvSpPr>
        <p:spPr>
          <a:xfrm>
            <a:off x="6397352" y="1725960"/>
            <a:ext cx="3253317" cy="6319585"/>
          </a:xfrm>
        </p:spPr>
        <p:txBody>
          <a:bodyPr/>
          <a:lstStyle/>
          <a:p>
            <a:endParaRPr lang="en-US"/>
          </a:p>
        </p:txBody>
      </p:sp>
    </p:spTree>
    <p:extLst>
      <p:ext uri="{BB962C8B-B14F-4D97-AF65-F5344CB8AC3E}">
        <p14:creationId xmlns:p14="http://schemas.microsoft.com/office/powerpoint/2010/main" val="37318218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54380" y="503016"/>
            <a:ext cx="8675370" cy="1502305"/>
          </a:xfrm>
        </p:spPr>
        <p:txBody>
          <a:bodyPr/>
          <a:lstStyle/>
          <a:p>
            <a:r>
              <a:rPr lang="en-US" dirty="0" smtClean="0">
                <a:solidFill>
                  <a:srgbClr val="FFFF00"/>
                </a:solidFill>
              </a:rPr>
              <a:t>hyperlipidemia</a:t>
            </a:r>
            <a:endParaRPr lang="en-US" dirty="0">
              <a:solidFill>
                <a:srgbClr val="FFFF00"/>
              </a:solidFill>
            </a:endParaRPr>
          </a:p>
        </p:txBody>
      </p:sp>
      <p:sp>
        <p:nvSpPr>
          <p:cNvPr id="3" name="Content Placeholder 2"/>
          <p:cNvSpPr>
            <a:spLocks noGrp="1"/>
          </p:cNvSpPr>
          <p:nvPr>
            <p:ph sz="half" idx="1"/>
          </p:nvPr>
        </p:nvSpPr>
        <p:spPr>
          <a:xfrm>
            <a:off x="754380" y="2005320"/>
            <a:ext cx="4400550" cy="4931516"/>
          </a:xfrm>
        </p:spPr>
        <p:txBody>
          <a:bodyPr>
            <a:normAutofit fontScale="85000" lnSpcReduction="10000"/>
          </a:bodyPr>
          <a:lstStyle/>
          <a:p>
            <a:r>
              <a:rPr lang="en-US" b="1" dirty="0">
                <a:solidFill>
                  <a:schemeClr val="bg1"/>
                </a:solidFill>
              </a:rPr>
              <a:t>Xanthelasma </a:t>
            </a:r>
            <a:r>
              <a:rPr lang="en-US" b="1" dirty="0" smtClean="0">
                <a:solidFill>
                  <a:schemeClr val="bg1"/>
                </a:solidFill>
              </a:rPr>
              <a:t>palpebrarum</a:t>
            </a:r>
            <a:r>
              <a:rPr lang="en-US" b="1" dirty="0">
                <a:solidFill>
                  <a:schemeClr val="bg1"/>
                </a:solidFill>
              </a:rPr>
              <a:t> </a:t>
            </a:r>
            <a:r>
              <a:rPr lang="en-US" dirty="0" smtClean="0">
                <a:solidFill>
                  <a:schemeClr val="bg1"/>
                </a:solidFill>
              </a:rPr>
              <a:t>is </a:t>
            </a:r>
            <a:r>
              <a:rPr lang="en-US" dirty="0">
                <a:solidFill>
                  <a:schemeClr val="bg1"/>
                </a:solidFill>
              </a:rPr>
              <a:t>the most common of the </a:t>
            </a:r>
            <a:r>
              <a:rPr lang="en-US" dirty="0" smtClean="0">
                <a:solidFill>
                  <a:schemeClr val="bg1"/>
                </a:solidFill>
              </a:rPr>
              <a:t>xanthomas.</a:t>
            </a:r>
          </a:p>
          <a:p>
            <a:r>
              <a:rPr lang="en-US" dirty="0">
                <a:solidFill>
                  <a:schemeClr val="bg1"/>
                </a:solidFill>
              </a:rPr>
              <a:t>asymptomatic and usually bilateral and </a:t>
            </a:r>
            <a:r>
              <a:rPr lang="en-US" dirty="0" smtClean="0">
                <a:solidFill>
                  <a:schemeClr val="bg1"/>
                </a:solidFill>
              </a:rPr>
              <a:t>symmetric.</a:t>
            </a:r>
          </a:p>
          <a:p>
            <a:r>
              <a:rPr lang="en-US" dirty="0" smtClean="0">
                <a:solidFill>
                  <a:schemeClr val="bg1"/>
                </a:solidFill>
              </a:rPr>
              <a:t>Can be associated with any </a:t>
            </a:r>
            <a:r>
              <a:rPr lang="en-US" dirty="0">
                <a:solidFill>
                  <a:schemeClr val="bg1"/>
                </a:solidFill>
              </a:rPr>
              <a:t>type of primary </a:t>
            </a:r>
            <a:r>
              <a:rPr lang="en-US" dirty="0" smtClean="0">
                <a:solidFill>
                  <a:schemeClr val="bg1"/>
                </a:solidFill>
              </a:rPr>
              <a:t>hyperlipoproteinemia. And could be without hyperlipidemia. </a:t>
            </a:r>
          </a:p>
          <a:p>
            <a:r>
              <a:rPr lang="en-US" dirty="0">
                <a:solidFill>
                  <a:schemeClr val="bg1"/>
                </a:solidFill>
              </a:rPr>
              <a:t>often treated with topical trichloroacetic acid, electrodesiccation, laser therapy, and </a:t>
            </a:r>
            <a:r>
              <a:rPr lang="en-US" dirty="0" smtClean="0">
                <a:solidFill>
                  <a:schemeClr val="bg1"/>
                </a:solidFill>
              </a:rPr>
              <a:t>surgical excision.</a:t>
            </a:r>
            <a:endParaRPr lang="en-US" dirty="0">
              <a:solidFill>
                <a:schemeClr val="bg1"/>
              </a:solidFill>
            </a:endParaRPr>
          </a:p>
        </p:txBody>
      </p:sp>
      <p:sp>
        <p:nvSpPr>
          <p:cNvPr id="4" name="Content Placeholder 3"/>
          <p:cNvSpPr>
            <a:spLocks noGrp="1"/>
          </p:cNvSpPr>
          <p:nvPr>
            <p:ph sz="half" idx="2"/>
          </p:nvPr>
        </p:nvSpPr>
        <p:spPr>
          <a:xfrm>
            <a:off x="6181328" y="1445822"/>
            <a:ext cx="3253317" cy="6319585"/>
          </a:xfrm>
        </p:spPr>
        <p:txBody>
          <a:bodyPr/>
          <a:lstStyle/>
          <a:p>
            <a:endParaRPr lang="en-US"/>
          </a:p>
        </p:txBody>
      </p:sp>
    </p:spTree>
    <p:extLst>
      <p:ext uri="{BB962C8B-B14F-4D97-AF65-F5344CB8AC3E}">
        <p14:creationId xmlns:p14="http://schemas.microsoft.com/office/powerpoint/2010/main" val="33043557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Hyperlipidemia</a:t>
            </a:r>
            <a:r>
              <a:rPr lang="en-US" dirty="0" smtClean="0">
                <a:solidFill>
                  <a:schemeClr val="bg1"/>
                </a:solidFill>
              </a:rPr>
              <a:t> </a:t>
            </a:r>
            <a:endParaRPr lang="en-US" dirty="0">
              <a:solidFill>
                <a:schemeClr val="bg1"/>
              </a:solidFill>
            </a:endParaRPr>
          </a:p>
        </p:txBody>
      </p:sp>
      <p:sp>
        <p:nvSpPr>
          <p:cNvPr id="3" name="Content Placeholder 2"/>
          <p:cNvSpPr>
            <a:spLocks noGrp="1"/>
          </p:cNvSpPr>
          <p:nvPr>
            <p:ph sz="half" idx="1"/>
          </p:nvPr>
        </p:nvSpPr>
        <p:spPr>
          <a:xfrm>
            <a:off x="368300" y="2234355"/>
            <a:ext cx="4948932" cy="6319585"/>
          </a:xfrm>
        </p:spPr>
        <p:txBody>
          <a:bodyPr/>
          <a:lstStyle/>
          <a:p>
            <a:r>
              <a:rPr lang="en-US" b="1" dirty="0" smtClean="0">
                <a:solidFill>
                  <a:schemeClr val="bg1"/>
                </a:solidFill>
              </a:rPr>
              <a:t>Tendinous </a:t>
            </a:r>
            <a:r>
              <a:rPr lang="en-US" b="1" dirty="0">
                <a:solidFill>
                  <a:schemeClr val="bg1"/>
                </a:solidFill>
              </a:rPr>
              <a:t>xanthomas </a:t>
            </a:r>
            <a:r>
              <a:rPr lang="en-US" dirty="0" smtClean="0">
                <a:solidFill>
                  <a:schemeClr val="bg1"/>
                </a:solidFill>
              </a:rPr>
              <a:t>commonly seen on the </a:t>
            </a:r>
            <a:r>
              <a:rPr lang="en-US" dirty="0">
                <a:solidFill>
                  <a:schemeClr val="bg1"/>
                </a:solidFill>
              </a:rPr>
              <a:t>Achilles </a:t>
            </a:r>
            <a:r>
              <a:rPr lang="en-US" dirty="0" smtClean="0">
                <a:solidFill>
                  <a:schemeClr val="bg1"/>
                </a:solidFill>
              </a:rPr>
              <a:t>tendon</a:t>
            </a:r>
            <a:r>
              <a:rPr lang="en-US" baseline="30000" dirty="0">
                <a:solidFill>
                  <a:schemeClr val="bg1"/>
                </a:solidFill>
              </a:rPr>
              <a:t> </a:t>
            </a:r>
            <a:r>
              <a:rPr lang="en-US" dirty="0" smtClean="0">
                <a:solidFill>
                  <a:schemeClr val="bg1"/>
                </a:solidFill>
              </a:rPr>
              <a:t>followed </a:t>
            </a:r>
            <a:r>
              <a:rPr lang="en-US" dirty="0">
                <a:solidFill>
                  <a:schemeClr val="bg1"/>
                </a:solidFill>
              </a:rPr>
              <a:t>by the hands, feet, elbows, and </a:t>
            </a:r>
            <a:r>
              <a:rPr lang="en-US" dirty="0" smtClean="0">
                <a:solidFill>
                  <a:schemeClr val="bg1"/>
                </a:solidFill>
              </a:rPr>
              <a:t>knees.</a:t>
            </a:r>
          </a:p>
          <a:p>
            <a:r>
              <a:rPr lang="en-US" dirty="0" smtClean="0">
                <a:solidFill>
                  <a:schemeClr val="bg1"/>
                </a:solidFill>
              </a:rPr>
              <a:t> The least responsive xanthoma to treatment.</a:t>
            </a:r>
          </a:p>
          <a:p>
            <a:r>
              <a:rPr lang="en-US" dirty="0" smtClean="0">
                <a:solidFill>
                  <a:schemeClr val="bg1"/>
                </a:solidFill>
              </a:rPr>
              <a:t>Mostly seen in patients with familial hypercholesterolemia</a:t>
            </a:r>
            <a:r>
              <a:rPr lang="en-US" dirty="0" smtClean="0"/>
              <a:t>.</a:t>
            </a:r>
            <a:endParaRPr lang="en-US" dirty="0"/>
          </a:p>
        </p:txBody>
      </p:sp>
      <p:sp>
        <p:nvSpPr>
          <p:cNvPr id="4" name="Content Placeholder 3"/>
          <p:cNvSpPr>
            <a:spLocks noGrp="1"/>
          </p:cNvSpPr>
          <p:nvPr>
            <p:ph sz="half" idx="2"/>
          </p:nvPr>
        </p:nvSpPr>
        <p:spPr>
          <a:xfrm>
            <a:off x="6805083" y="1293912"/>
            <a:ext cx="3253317" cy="6319585"/>
          </a:xfrm>
        </p:spPr>
        <p:txBody>
          <a:bodyPr/>
          <a:lstStyle/>
          <a:p>
            <a:endParaRPr lang="en-US"/>
          </a:p>
        </p:txBody>
      </p:sp>
    </p:spTree>
    <p:extLst>
      <p:ext uri="{BB962C8B-B14F-4D97-AF65-F5344CB8AC3E}">
        <p14:creationId xmlns:p14="http://schemas.microsoft.com/office/powerpoint/2010/main" val="17198005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hyperlipidemia</a:t>
            </a:r>
            <a:endParaRPr lang="en-US" dirty="0">
              <a:solidFill>
                <a:srgbClr val="FFFF00"/>
              </a:solidFill>
            </a:endParaRPr>
          </a:p>
        </p:txBody>
      </p:sp>
      <p:sp>
        <p:nvSpPr>
          <p:cNvPr id="3" name="Content Placeholder 2"/>
          <p:cNvSpPr>
            <a:spLocks noGrp="1"/>
          </p:cNvSpPr>
          <p:nvPr>
            <p:ph sz="half" idx="1"/>
          </p:nvPr>
        </p:nvSpPr>
        <p:spPr>
          <a:xfrm>
            <a:off x="368300" y="2234355"/>
            <a:ext cx="4660900" cy="6319585"/>
          </a:xfrm>
        </p:spPr>
        <p:txBody>
          <a:bodyPr>
            <a:normAutofit/>
          </a:bodyPr>
          <a:lstStyle/>
          <a:p>
            <a:r>
              <a:rPr lang="en-US" b="1" dirty="0">
                <a:solidFill>
                  <a:schemeClr val="bg1"/>
                </a:solidFill>
              </a:rPr>
              <a:t>Tuberous xanthomas </a:t>
            </a:r>
            <a:r>
              <a:rPr lang="en-US" dirty="0">
                <a:solidFill>
                  <a:schemeClr val="bg1"/>
                </a:solidFill>
              </a:rPr>
              <a:t>are firm and nontender cutaneous and </a:t>
            </a:r>
            <a:r>
              <a:rPr lang="en-US" dirty="0" smtClean="0">
                <a:solidFill>
                  <a:schemeClr val="bg1"/>
                </a:solidFill>
              </a:rPr>
              <a:t>subcutaneous yellowish </a:t>
            </a:r>
            <a:r>
              <a:rPr lang="en-US" dirty="0">
                <a:solidFill>
                  <a:schemeClr val="bg1"/>
                </a:solidFill>
              </a:rPr>
              <a:t>nodules </a:t>
            </a:r>
            <a:r>
              <a:rPr lang="en-US" dirty="0" smtClean="0">
                <a:solidFill>
                  <a:schemeClr val="bg1"/>
                </a:solidFill>
              </a:rPr>
              <a:t>on extensor surfaces.</a:t>
            </a:r>
          </a:p>
          <a:p>
            <a:r>
              <a:rPr lang="en-US" dirty="0" smtClean="0">
                <a:solidFill>
                  <a:schemeClr val="bg1"/>
                </a:solidFill>
              </a:rPr>
              <a:t>Mostly associated with familial dysbetalipoproteinemia.</a:t>
            </a:r>
          </a:p>
          <a:p>
            <a:r>
              <a:rPr lang="en-US" dirty="0" smtClean="0">
                <a:solidFill>
                  <a:schemeClr val="bg1"/>
                </a:solidFill>
              </a:rPr>
              <a:t>May resolve after months of treatment with lipid lowering agents.</a:t>
            </a:r>
            <a:endParaRPr lang="en-US" dirty="0">
              <a:solidFill>
                <a:schemeClr val="bg1"/>
              </a:solidFill>
            </a:endParaRPr>
          </a:p>
        </p:txBody>
      </p:sp>
      <p:sp>
        <p:nvSpPr>
          <p:cNvPr id="4" name="Content Placeholder 3"/>
          <p:cNvSpPr>
            <a:spLocks noGrp="1"/>
          </p:cNvSpPr>
          <p:nvPr>
            <p:ph sz="half" idx="2"/>
          </p:nvPr>
        </p:nvSpPr>
        <p:spPr>
          <a:xfrm>
            <a:off x="6541368" y="1441060"/>
            <a:ext cx="3253317" cy="6319585"/>
          </a:xfrm>
        </p:spPr>
        <p:txBody>
          <a:bodyPr/>
          <a:lstStyle/>
          <a:p>
            <a:endParaRPr lang="en-US"/>
          </a:p>
        </p:txBody>
      </p:sp>
    </p:spTree>
    <p:extLst>
      <p:ext uri="{BB962C8B-B14F-4D97-AF65-F5344CB8AC3E}">
        <p14:creationId xmlns:p14="http://schemas.microsoft.com/office/powerpoint/2010/main" val="18272066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Hyperlipidemia</a:t>
            </a:r>
            <a:r>
              <a:rPr lang="en-US" dirty="0" smtClean="0">
                <a:solidFill>
                  <a:schemeClr val="bg1"/>
                </a:solidFill>
              </a:rPr>
              <a:t> </a:t>
            </a:r>
            <a:endParaRPr lang="en-US" dirty="0">
              <a:solidFill>
                <a:schemeClr val="bg1"/>
              </a:solidFill>
            </a:endParaRPr>
          </a:p>
        </p:txBody>
      </p:sp>
      <p:sp>
        <p:nvSpPr>
          <p:cNvPr id="3" name="Content Placeholder 2"/>
          <p:cNvSpPr>
            <a:spLocks noGrp="1"/>
          </p:cNvSpPr>
          <p:nvPr>
            <p:ph sz="half" idx="1"/>
          </p:nvPr>
        </p:nvSpPr>
        <p:spPr>
          <a:xfrm>
            <a:off x="368300" y="2234355"/>
            <a:ext cx="5020940" cy="6319585"/>
          </a:xfrm>
        </p:spPr>
        <p:txBody>
          <a:bodyPr>
            <a:normAutofit/>
          </a:bodyPr>
          <a:lstStyle/>
          <a:p>
            <a:r>
              <a:rPr lang="en-US" dirty="0" smtClean="0">
                <a:solidFill>
                  <a:schemeClr val="bg1"/>
                </a:solidFill>
              </a:rPr>
              <a:t>Eruptive xanthomas</a:t>
            </a:r>
            <a:r>
              <a:rPr lang="en-US" dirty="0">
                <a:solidFill>
                  <a:schemeClr val="bg1"/>
                </a:solidFill>
              </a:rPr>
              <a:t> </a:t>
            </a:r>
            <a:r>
              <a:rPr lang="en-US" dirty="0" smtClean="0">
                <a:solidFill>
                  <a:schemeClr val="bg1"/>
                </a:solidFill>
              </a:rPr>
              <a:t>are painless</a:t>
            </a:r>
            <a:r>
              <a:rPr lang="en-US" dirty="0">
                <a:solidFill>
                  <a:schemeClr val="bg1"/>
                </a:solidFill>
              </a:rPr>
              <a:t>, yellowish papules on an erythematous base that present as grouped </a:t>
            </a:r>
            <a:r>
              <a:rPr lang="en-US" dirty="0" smtClean="0">
                <a:solidFill>
                  <a:schemeClr val="bg1"/>
                </a:solidFill>
              </a:rPr>
              <a:t>lesions on trunk, elbows and buttocks.</a:t>
            </a:r>
          </a:p>
          <a:p>
            <a:r>
              <a:rPr lang="en-US" dirty="0" smtClean="0">
                <a:solidFill>
                  <a:schemeClr val="bg1"/>
                </a:solidFill>
              </a:rPr>
              <a:t>Usually associated with hypertriglyceridemia.</a:t>
            </a:r>
          </a:p>
          <a:p>
            <a:r>
              <a:rPr lang="en-US" dirty="0" smtClean="0">
                <a:solidFill>
                  <a:schemeClr val="bg1"/>
                </a:solidFill>
              </a:rPr>
              <a:t>Could be seen in poorly controlled diabetes and acute pancreatitis.</a:t>
            </a:r>
          </a:p>
          <a:p>
            <a:r>
              <a:rPr lang="en-US" dirty="0" smtClean="0">
                <a:solidFill>
                  <a:schemeClr val="bg1"/>
                </a:solidFill>
              </a:rPr>
              <a:t>Usually resolve in few weeks after therapy. </a:t>
            </a:r>
            <a:endParaRPr lang="en-US" dirty="0">
              <a:solidFill>
                <a:schemeClr val="bg1"/>
              </a:solidFill>
            </a:endParaRPr>
          </a:p>
        </p:txBody>
      </p:sp>
      <p:sp>
        <p:nvSpPr>
          <p:cNvPr id="4" name="Content Placeholder 3"/>
          <p:cNvSpPr>
            <a:spLocks noGrp="1"/>
          </p:cNvSpPr>
          <p:nvPr>
            <p:ph sz="half" idx="2"/>
          </p:nvPr>
        </p:nvSpPr>
        <p:spPr>
          <a:xfrm>
            <a:off x="6325344" y="1452815"/>
            <a:ext cx="3253317" cy="6319585"/>
          </a:xfrm>
        </p:spPr>
        <p:txBody>
          <a:bodyPr/>
          <a:lstStyle/>
          <a:p>
            <a:endParaRPr lang="en-US"/>
          </a:p>
        </p:txBody>
      </p:sp>
    </p:spTree>
    <p:extLst>
      <p:ext uri="{BB962C8B-B14F-4D97-AF65-F5344CB8AC3E}">
        <p14:creationId xmlns:p14="http://schemas.microsoft.com/office/powerpoint/2010/main" val="4671383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Hyperlipidemia</a:t>
            </a:r>
            <a:r>
              <a:rPr lang="en-US" dirty="0" smtClean="0">
                <a:solidFill>
                  <a:schemeClr val="bg1"/>
                </a:solidFill>
              </a:rPr>
              <a:t> </a:t>
            </a:r>
            <a:endParaRPr lang="en-US" dirty="0">
              <a:solidFill>
                <a:schemeClr val="bg1"/>
              </a:solidFill>
            </a:endParaRPr>
          </a:p>
        </p:txBody>
      </p:sp>
      <p:sp>
        <p:nvSpPr>
          <p:cNvPr id="3" name="Content Placeholder 2"/>
          <p:cNvSpPr>
            <a:spLocks noGrp="1"/>
          </p:cNvSpPr>
          <p:nvPr>
            <p:ph sz="half" idx="1"/>
          </p:nvPr>
        </p:nvSpPr>
        <p:spPr/>
        <p:txBody>
          <a:bodyPr/>
          <a:lstStyle/>
          <a:p>
            <a:r>
              <a:rPr lang="en-US" dirty="0">
                <a:solidFill>
                  <a:schemeClr val="bg1"/>
                </a:solidFill>
              </a:rPr>
              <a:t>Planar xanthomas are elevated cutaneous yellowish-orange </a:t>
            </a:r>
            <a:r>
              <a:rPr lang="en-US" dirty="0" smtClean="0">
                <a:solidFill>
                  <a:schemeClr val="bg1"/>
                </a:solidFill>
              </a:rPr>
              <a:t>deposits on palmar creases.</a:t>
            </a:r>
          </a:p>
          <a:p>
            <a:r>
              <a:rPr lang="en-US" dirty="0" smtClean="0">
                <a:solidFill>
                  <a:schemeClr val="bg1"/>
                </a:solidFill>
              </a:rPr>
              <a:t>Usually associated with familial dysbetalipoproteinemia. </a:t>
            </a:r>
          </a:p>
          <a:p>
            <a:endParaRPr lang="en-US" dirty="0"/>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24871479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10058400" cy="7759700"/>
          </a:xfrm>
          <a:prstGeom prst="rect">
            <a:avLst/>
          </a:prstGeom>
        </p:spPr>
      </p:pic>
      <p:sp>
        <p:nvSpPr>
          <p:cNvPr id="8" name="TextBox 2"/>
          <p:cNvSpPr txBox="1"/>
          <p:nvPr/>
        </p:nvSpPr>
        <p:spPr>
          <a:xfrm>
            <a:off x="927100" y="2260600"/>
            <a:ext cx="3393750" cy="948978"/>
          </a:xfrm>
          <a:prstGeom prst="rect">
            <a:avLst/>
          </a:prstGeom>
          <a:noFill/>
        </p:spPr>
        <p:txBody>
          <a:bodyPr vert="horz" wrap="none" lIns="0" tIns="0" rIns="0" bIns="0" rtlCol="0">
            <a:spAutoFit/>
          </a:bodyPr>
          <a:lstStyle/>
          <a:p>
            <a:pPr>
              <a:lnSpc>
                <a:spcPts val="3680"/>
              </a:lnSpc>
            </a:pPr>
            <a:r>
              <a:rPr lang="en-CA" sz="3204" dirty="0" smtClean="0">
                <a:solidFill>
                  <a:srgbClr val="FFFF00"/>
                </a:solidFill>
                <a:latin typeface="Times New Roman"/>
                <a:cs typeface="Times New Roman"/>
              </a:rPr>
              <a:t>Types of </a:t>
            </a:r>
            <a:r>
              <a:rPr lang="en-CA" sz="3204" dirty="0" err="1" smtClean="0">
                <a:solidFill>
                  <a:srgbClr val="FFFF00"/>
                </a:solidFill>
                <a:latin typeface="Times New Roman"/>
                <a:cs typeface="Times New Roman"/>
              </a:rPr>
              <a:t>Xanthomas</a:t>
            </a:r>
            <a:endParaRPr lang="en-CA" sz="3204" dirty="0" smtClean="0">
              <a:solidFill>
                <a:srgbClr val="FFFF00"/>
              </a:solidFill>
              <a:latin typeface="Times New Roman"/>
              <a:cs typeface="Times New Roman"/>
            </a:endParaRPr>
          </a:p>
          <a:p>
            <a:pPr>
              <a:lnSpc>
                <a:spcPts val="3680"/>
              </a:lnSpc>
            </a:pPr>
            <a:endParaRPr lang="en-CA" sz="3204" dirty="0">
              <a:solidFill>
                <a:srgbClr val="000000"/>
              </a:solidFill>
            </a:endParaRPr>
          </a:p>
        </p:txBody>
      </p:sp>
      <p:sp>
        <p:nvSpPr>
          <p:cNvPr id="3" name="TextBox 3"/>
          <p:cNvSpPr txBox="1"/>
          <p:nvPr/>
        </p:nvSpPr>
        <p:spPr>
          <a:xfrm>
            <a:off x="1041400" y="2806700"/>
            <a:ext cx="9017000" cy="990600"/>
          </a:xfrm>
          <a:prstGeom prst="rect">
            <a:avLst/>
          </a:prstGeom>
          <a:noFill/>
        </p:spPr>
        <p:txBody>
          <a:bodyPr vert="horz" wrap="none" lIns="0" tIns="0" rIns="0" bIns="0" rtlCol="0">
            <a:spAutoFit/>
          </a:bodyPr>
          <a:lstStyle/>
          <a:p>
            <a:pPr>
              <a:lnSpc>
                <a:spcPts val="3400"/>
              </a:lnSpc>
              <a:tabLst>
                <a:tab pos="393700" algn="l"/>
              </a:tabLst>
            </a:pPr>
            <a:r>
              <a:rPr lang="en-CA" sz="1800" smtClean="0">
                <a:solidFill>
                  <a:srgbClr val="CC0000"/>
                </a:solidFill>
                <a:latin typeface="Arial Unicode MS"/>
                <a:cs typeface="Arial Unicode MS"/>
              </a:rPr>
              <a:t>u</a:t>
            </a:r>
            <a:r>
              <a:rPr lang="en-CA" sz="2805" b="1" smtClean="0">
                <a:solidFill>
                  <a:srgbClr val="00FFFF"/>
                </a:solidFill>
                <a:latin typeface="Times New Roman Bold"/>
                <a:cs typeface="Times New Roman Bold"/>
              </a:rPr>
              <a:t> Eruptive</a:t>
            </a:r>
            <a:r>
              <a:rPr lang="en-CA" sz="2795" smtClean="0">
                <a:solidFill>
                  <a:srgbClr val="FFFFCC"/>
                </a:solidFill>
                <a:latin typeface="Times New Roman"/>
                <a:cs typeface="Times New Roman"/>
              </a:rPr>
              <a:t>: small papules appear in crops over buttocks &amp;</a:t>
            </a:r>
            <a:r>
              <a:rPr lang="en-CA" sz="2795" smtClean="0">
                <a:solidFill>
                  <a:srgbClr val="000000"/>
                </a:solidFill>
                <a:latin typeface="Times New Roman"/>
              </a:rPr>
              <a:t/>
            </a:r>
            <a:br>
              <a:rPr lang="en-CA" sz="2795" smtClean="0">
                <a:solidFill>
                  <a:srgbClr val="000000"/>
                </a:solidFill>
                <a:latin typeface="Times New Roman"/>
              </a:rPr>
            </a:br>
            <a:r>
              <a:rPr lang="en-CA" sz="2795" smtClean="0">
                <a:solidFill>
                  <a:srgbClr val="FFFFCC"/>
                </a:solidFill>
                <a:latin typeface="Times New Roman"/>
                <a:cs typeface="Times New Roman"/>
              </a:rPr>
              <a:t>	extensors</a:t>
            </a:r>
          </a:p>
          <a:p>
            <a:pPr>
              <a:lnSpc>
                <a:spcPts val="3400"/>
              </a:lnSpc>
            </a:pPr>
            <a:endParaRPr lang="en-CA" sz="2795">
              <a:solidFill>
                <a:srgbClr val="000000"/>
              </a:solidFill>
            </a:endParaRPr>
          </a:p>
        </p:txBody>
      </p:sp>
      <p:sp>
        <p:nvSpPr>
          <p:cNvPr id="4" name="TextBox 4"/>
          <p:cNvSpPr txBox="1"/>
          <p:nvPr/>
        </p:nvSpPr>
        <p:spPr>
          <a:xfrm>
            <a:off x="1041400" y="3746500"/>
            <a:ext cx="9017000" cy="990600"/>
          </a:xfrm>
          <a:prstGeom prst="rect">
            <a:avLst/>
          </a:prstGeom>
          <a:noFill/>
        </p:spPr>
        <p:txBody>
          <a:bodyPr vert="horz" wrap="none" lIns="0" tIns="0" rIns="0" bIns="0" rtlCol="0">
            <a:spAutoFit/>
          </a:bodyPr>
          <a:lstStyle/>
          <a:p>
            <a:pPr>
              <a:lnSpc>
                <a:spcPts val="3400"/>
              </a:lnSpc>
              <a:tabLst>
                <a:tab pos="393700" algn="l"/>
              </a:tabLst>
            </a:pPr>
            <a:r>
              <a:rPr lang="en-CA" sz="1800" smtClean="0">
                <a:solidFill>
                  <a:srgbClr val="CC0000"/>
                </a:solidFill>
                <a:latin typeface="Arial Unicode MS"/>
                <a:cs typeface="Arial Unicode MS"/>
              </a:rPr>
              <a:t>u</a:t>
            </a:r>
            <a:r>
              <a:rPr lang="en-CA" sz="2805" b="1" smtClean="0">
                <a:solidFill>
                  <a:srgbClr val="00FFFF"/>
                </a:solidFill>
                <a:latin typeface="Times New Roman Bold"/>
                <a:cs typeface="Times New Roman Bold"/>
              </a:rPr>
              <a:t> Tendinous</a:t>
            </a:r>
            <a:r>
              <a:rPr lang="en-CA" sz="2795" smtClean="0">
                <a:solidFill>
                  <a:srgbClr val="FFFFCC"/>
                </a:solidFill>
                <a:latin typeface="Times New Roman"/>
                <a:cs typeface="Times New Roman"/>
              </a:rPr>
              <a:t>: Nodules over tendons e.g. extensor tendons</a:t>
            </a:r>
            <a:r>
              <a:rPr lang="en-CA" sz="2795" smtClean="0">
                <a:solidFill>
                  <a:srgbClr val="000000"/>
                </a:solidFill>
                <a:latin typeface="Times New Roman"/>
              </a:rPr>
              <a:t/>
            </a:r>
            <a:br>
              <a:rPr lang="en-CA" sz="2795" smtClean="0">
                <a:solidFill>
                  <a:srgbClr val="000000"/>
                </a:solidFill>
                <a:latin typeface="Times New Roman"/>
              </a:rPr>
            </a:br>
            <a:r>
              <a:rPr lang="en-CA" sz="2795" smtClean="0">
                <a:solidFill>
                  <a:srgbClr val="FFFFCC"/>
                </a:solidFill>
                <a:latin typeface="Times New Roman"/>
                <a:cs typeface="Times New Roman"/>
              </a:rPr>
              <a:t>	of hands &amp; feet and Achilles tendon.</a:t>
            </a:r>
          </a:p>
          <a:p>
            <a:pPr>
              <a:lnSpc>
                <a:spcPts val="3400"/>
              </a:lnSpc>
            </a:pPr>
            <a:endParaRPr lang="en-CA" sz="2795">
              <a:solidFill>
                <a:srgbClr val="000000"/>
              </a:solidFill>
            </a:endParaRPr>
          </a:p>
        </p:txBody>
      </p:sp>
      <p:sp>
        <p:nvSpPr>
          <p:cNvPr id="5" name="TextBox 5"/>
          <p:cNvSpPr txBox="1"/>
          <p:nvPr/>
        </p:nvSpPr>
        <p:spPr>
          <a:xfrm>
            <a:off x="1041400" y="4711700"/>
            <a:ext cx="9017000" cy="508000"/>
          </a:xfrm>
          <a:prstGeom prst="rect">
            <a:avLst/>
          </a:prstGeom>
          <a:noFill/>
        </p:spPr>
        <p:txBody>
          <a:bodyPr vert="horz" wrap="none" lIns="0" tIns="0" rIns="0" bIns="0" rtlCol="0">
            <a:spAutoFit/>
          </a:bodyPr>
          <a:lstStyle/>
          <a:p>
            <a:pPr>
              <a:lnSpc>
                <a:spcPts val="3220"/>
              </a:lnSpc>
            </a:pPr>
            <a:r>
              <a:rPr lang="en-CA" sz="1800" smtClean="0">
                <a:solidFill>
                  <a:srgbClr val="CC0000"/>
                </a:solidFill>
                <a:latin typeface="Arial Unicode MS"/>
                <a:cs typeface="Arial Unicode MS"/>
              </a:rPr>
              <a:t>u</a:t>
            </a:r>
            <a:r>
              <a:rPr lang="en-CA" sz="2805" b="1" smtClean="0">
                <a:solidFill>
                  <a:srgbClr val="00FFFF"/>
                </a:solidFill>
                <a:latin typeface="Times New Roman Bold"/>
                <a:cs typeface="Times New Roman Bold"/>
              </a:rPr>
              <a:t> Palmar crease</a:t>
            </a:r>
            <a:r>
              <a:rPr lang="en-CA" sz="2795" smtClean="0">
                <a:solidFill>
                  <a:srgbClr val="FFFFCC"/>
                </a:solidFill>
                <a:latin typeface="Times New Roman"/>
                <a:cs typeface="Times New Roman"/>
              </a:rPr>
              <a:t> xanthoma: on palms</a:t>
            </a:r>
          </a:p>
          <a:p>
            <a:pPr>
              <a:lnSpc>
                <a:spcPts val="3220"/>
              </a:lnSpc>
            </a:pPr>
            <a:endParaRPr lang="en-CA" sz="2766">
              <a:solidFill>
                <a:srgbClr val="000000"/>
              </a:solidFill>
            </a:endParaRPr>
          </a:p>
        </p:txBody>
      </p:sp>
      <p:sp>
        <p:nvSpPr>
          <p:cNvPr id="6" name="TextBox 6"/>
          <p:cNvSpPr txBox="1"/>
          <p:nvPr/>
        </p:nvSpPr>
        <p:spPr>
          <a:xfrm>
            <a:off x="1041400" y="5143500"/>
            <a:ext cx="9017000" cy="1117600"/>
          </a:xfrm>
          <a:prstGeom prst="rect">
            <a:avLst/>
          </a:prstGeom>
          <a:noFill/>
        </p:spPr>
        <p:txBody>
          <a:bodyPr vert="horz" wrap="none" lIns="0" tIns="0" rIns="0" bIns="0" rtlCol="0">
            <a:spAutoFit/>
          </a:bodyPr>
          <a:lstStyle/>
          <a:p>
            <a:pPr>
              <a:lnSpc>
                <a:spcPts val="4000"/>
              </a:lnSpc>
            </a:pPr>
            <a:r>
              <a:rPr lang="en-CA" sz="1800" smtClean="0">
                <a:solidFill>
                  <a:srgbClr val="CC0000"/>
                </a:solidFill>
                <a:latin typeface="Arial Unicode MS"/>
                <a:cs typeface="Arial Unicode MS"/>
              </a:rPr>
              <a:t>u</a:t>
            </a:r>
            <a:r>
              <a:rPr lang="en-CA" sz="2805" b="1" smtClean="0">
                <a:solidFill>
                  <a:srgbClr val="00FFFF"/>
                </a:solidFill>
                <a:latin typeface="Times New Roman Bold"/>
                <a:cs typeface="Times New Roman Bold"/>
              </a:rPr>
              <a:t> Tuberous:</a:t>
            </a:r>
            <a:r>
              <a:rPr lang="en-CA" sz="2795" smtClean="0">
                <a:solidFill>
                  <a:srgbClr val="FFFFCC"/>
                </a:solidFill>
                <a:latin typeface="Times New Roman"/>
                <a:cs typeface="Times New Roman"/>
              </a:rPr>
              <a:t> Papules &amp; nodules over knees and elbows</a:t>
            </a:r>
            <a:r>
              <a:rPr lang="en-CA" sz="2777" smtClean="0">
                <a:solidFill>
                  <a:srgbClr val="000000"/>
                </a:solidFill>
                <a:latin typeface="Times New Roman"/>
              </a:rPr>
              <a:t/>
            </a:r>
            <a:br>
              <a:rPr lang="en-CA" sz="2777" smtClean="0">
                <a:solidFill>
                  <a:srgbClr val="000000"/>
                </a:solidFill>
                <a:latin typeface="Times New Roman"/>
              </a:rPr>
            </a:br>
            <a:r>
              <a:rPr lang="en-CA" sz="1800" smtClean="0">
                <a:solidFill>
                  <a:srgbClr val="CC0000"/>
                </a:solidFill>
                <a:latin typeface="Arial Unicode MS"/>
                <a:cs typeface="Arial Unicode MS"/>
              </a:rPr>
              <a:t>u</a:t>
            </a:r>
            <a:r>
              <a:rPr lang="en-CA" sz="2805" b="1" smtClean="0">
                <a:solidFill>
                  <a:srgbClr val="00FFFF"/>
                </a:solidFill>
                <a:latin typeface="Times New Roman Bold"/>
                <a:cs typeface="Times New Roman Bold"/>
              </a:rPr>
              <a:t> Xanthelasma:</a:t>
            </a:r>
            <a:r>
              <a:rPr lang="en-CA" sz="2795" smtClean="0">
                <a:solidFill>
                  <a:srgbClr val="FFFFCC"/>
                </a:solidFill>
                <a:latin typeface="Times New Roman"/>
                <a:cs typeface="Times New Roman"/>
              </a:rPr>
              <a:t> Bilateral symmetrical over both eyelids.</a:t>
            </a:r>
          </a:p>
          <a:p>
            <a:pPr>
              <a:lnSpc>
                <a:spcPts val="4000"/>
              </a:lnSpc>
            </a:pPr>
            <a:endParaRPr lang="en-CA" sz="2777">
              <a:solidFill>
                <a:srgbClr val="000000"/>
              </a:solidFill>
            </a:endParaRPr>
          </a:p>
        </p:txBody>
      </p:sp>
      <p:sp>
        <p:nvSpPr>
          <p:cNvPr id="7" name="TextBox 7"/>
          <p:cNvSpPr txBox="1"/>
          <p:nvPr/>
        </p:nvSpPr>
        <p:spPr>
          <a:xfrm>
            <a:off x="228600" y="7467600"/>
            <a:ext cx="9829800" cy="228600"/>
          </a:xfrm>
          <a:prstGeom prst="rect">
            <a:avLst/>
          </a:prstGeom>
          <a:noFill/>
        </p:spPr>
        <p:txBody>
          <a:bodyPr vert="horz" wrap="none" lIns="0" tIns="0" rIns="0" bIns="0" rtlCol="0">
            <a:spAutoFit/>
          </a:bodyPr>
          <a:lstStyle/>
          <a:p>
            <a:pPr>
              <a:lnSpc>
                <a:spcPts val="1380"/>
              </a:lnSpc>
            </a:pPr>
            <a:r>
              <a:rPr lang="en-CA" sz="1200" smtClean="0">
                <a:solidFill>
                  <a:srgbClr val="000000"/>
                </a:solidFill>
                <a:latin typeface="Arial"/>
                <a:cs typeface="Arial"/>
              </a:rPr>
              <a:t>PDF created with FinePrint pdfFactory trial version </a:t>
            </a:r>
            <a:r>
              <a:rPr lang="en-CA" sz="1200" smtClean="0">
                <a:solidFill>
                  <a:srgbClr val="0000FF"/>
                </a:solidFill>
                <a:latin typeface="Arial"/>
                <a:cs typeface="Arial"/>
              </a:rPr>
              <a:t>http://www.fineprint.com</a:t>
            </a:r>
          </a:p>
          <a:p>
            <a:pPr>
              <a:lnSpc>
                <a:spcPts val="1380"/>
              </a:lnSpc>
            </a:pPr>
            <a:endParaRPr lang="en-CA" sz="1200">
              <a:solidFill>
                <a:srgbClr val="0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10058400" cy="7759700"/>
          </a:xfrm>
          <a:prstGeom prst="rect">
            <a:avLst/>
          </a:prstGeom>
        </p:spPr>
      </p:pic>
      <p:sp>
        <p:nvSpPr>
          <p:cNvPr id="10" name="TextBox 2"/>
          <p:cNvSpPr txBox="1"/>
          <p:nvPr/>
        </p:nvSpPr>
        <p:spPr>
          <a:xfrm>
            <a:off x="1193800" y="2260600"/>
            <a:ext cx="8864600" cy="609600"/>
          </a:xfrm>
          <a:prstGeom prst="rect">
            <a:avLst/>
          </a:prstGeom>
          <a:noFill/>
        </p:spPr>
        <p:txBody>
          <a:bodyPr vert="horz" wrap="none" lIns="0" tIns="0" rIns="0" bIns="0" rtlCol="0">
            <a:spAutoFit/>
          </a:bodyPr>
          <a:lstStyle/>
          <a:p>
            <a:pPr>
              <a:lnSpc>
                <a:spcPts val="3680"/>
              </a:lnSpc>
            </a:pPr>
            <a:r>
              <a:rPr lang="en-CA" sz="3204" smtClean="0">
                <a:solidFill>
                  <a:srgbClr val="FFFF00"/>
                </a:solidFill>
                <a:latin typeface="Times New Roman"/>
                <a:cs typeface="Times New Roman"/>
              </a:rPr>
              <a:t>Neurocutaneous diseases</a:t>
            </a:r>
          </a:p>
          <a:p>
            <a:pPr>
              <a:lnSpc>
                <a:spcPts val="3680"/>
              </a:lnSpc>
            </a:pPr>
            <a:endParaRPr lang="en-CA" sz="3204">
              <a:solidFill>
                <a:srgbClr val="000000"/>
              </a:solidFill>
            </a:endParaRPr>
          </a:p>
        </p:txBody>
      </p:sp>
      <p:sp>
        <p:nvSpPr>
          <p:cNvPr id="3" name="TextBox 3"/>
          <p:cNvSpPr txBox="1"/>
          <p:nvPr/>
        </p:nvSpPr>
        <p:spPr>
          <a:xfrm>
            <a:off x="1041400" y="2832100"/>
            <a:ext cx="9017000" cy="508000"/>
          </a:xfrm>
          <a:prstGeom prst="rect">
            <a:avLst/>
          </a:prstGeom>
          <a:noFill/>
        </p:spPr>
        <p:txBody>
          <a:bodyPr vert="horz" wrap="none" lIns="0" tIns="0" rIns="0" bIns="0" rtlCol="0">
            <a:spAutoFit/>
          </a:bodyPr>
          <a:lstStyle/>
          <a:p>
            <a:pPr>
              <a:lnSpc>
                <a:spcPts val="3220"/>
              </a:lnSpc>
            </a:pPr>
            <a:r>
              <a:rPr lang="en-CA" sz="2495" smtClean="0">
                <a:solidFill>
                  <a:srgbClr val="CC0000"/>
                </a:solidFill>
                <a:latin typeface="Times New Roman"/>
                <a:cs typeface="Times New Roman"/>
              </a:rPr>
              <a:t>1.</a:t>
            </a:r>
            <a:r>
              <a:rPr lang="en-CA" sz="2795" smtClean="0">
                <a:solidFill>
                  <a:srgbClr val="FFFFCC"/>
                </a:solidFill>
                <a:latin typeface="Times New Roman"/>
                <a:cs typeface="Times New Roman"/>
              </a:rPr>
              <a:t>  Neurofibromatosis</a:t>
            </a:r>
          </a:p>
          <a:p>
            <a:pPr>
              <a:lnSpc>
                <a:spcPts val="3220"/>
              </a:lnSpc>
            </a:pPr>
            <a:endParaRPr lang="en-CA" sz="2767">
              <a:solidFill>
                <a:srgbClr val="000000"/>
              </a:solidFill>
            </a:endParaRPr>
          </a:p>
        </p:txBody>
      </p:sp>
      <p:sp>
        <p:nvSpPr>
          <p:cNvPr id="4" name="TextBox 4"/>
          <p:cNvSpPr txBox="1"/>
          <p:nvPr/>
        </p:nvSpPr>
        <p:spPr>
          <a:xfrm>
            <a:off x="1041400" y="3213100"/>
            <a:ext cx="3205749" cy="2308324"/>
          </a:xfrm>
          <a:prstGeom prst="rect">
            <a:avLst/>
          </a:prstGeom>
          <a:noFill/>
        </p:spPr>
        <p:txBody>
          <a:bodyPr vert="horz" wrap="none" lIns="0" tIns="0" rIns="0" bIns="0" rtlCol="0">
            <a:spAutoFit/>
          </a:bodyPr>
          <a:lstStyle/>
          <a:p>
            <a:pPr>
              <a:lnSpc>
                <a:spcPts val="4500"/>
              </a:lnSpc>
            </a:pPr>
            <a:r>
              <a:rPr lang="en-CA" sz="2495" dirty="0" smtClean="0">
                <a:solidFill>
                  <a:srgbClr val="CC0000"/>
                </a:solidFill>
                <a:latin typeface="Times New Roman"/>
                <a:cs typeface="Times New Roman"/>
              </a:rPr>
              <a:t>2.</a:t>
            </a:r>
            <a:r>
              <a:rPr lang="en-CA" sz="2795" dirty="0" smtClean="0">
                <a:solidFill>
                  <a:srgbClr val="FFFFCC"/>
                </a:solidFill>
                <a:latin typeface="Times New Roman"/>
                <a:cs typeface="Times New Roman"/>
              </a:rPr>
              <a:t>  Tuberous Sclerosis</a:t>
            </a:r>
            <a:r>
              <a:rPr lang="en-CA" sz="3204" dirty="0" smtClean="0">
                <a:solidFill>
                  <a:srgbClr val="000000"/>
                </a:solidFill>
                <a:latin typeface="Times New Roman"/>
              </a:rPr>
              <a:t/>
            </a:r>
            <a:br>
              <a:rPr lang="en-CA" sz="3204" dirty="0" smtClean="0">
                <a:solidFill>
                  <a:srgbClr val="000000"/>
                </a:solidFill>
                <a:latin typeface="Times New Roman"/>
              </a:rPr>
            </a:br>
            <a:r>
              <a:rPr lang="en-CA" sz="3204" dirty="0" err="1" smtClean="0">
                <a:solidFill>
                  <a:srgbClr val="FFFF00"/>
                </a:solidFill>
                <a:latin typeface="Times New Roman"/>
                <a:cs typeface="Times New Roman"/>
              </a:rPr>
              <a:t>Behcet’s</a:t>
            </a:r>
            <a:r>
              <a:rPr lang="en-CA" sz="3204" dirty="0" smtClean="0">
                <a:solidFill>
                  <a:srgbClr val="FFFF00"/>
                </a:solidFill>
                <a:latin typeface="Times New Roman"/>
                <a:cs typeface="Times New Roman"/>
              </a:rPr>
              <a:t> Syndrome</a:t>
            </a:r>
          </a:p>
          <a:p>
            <a:pPr>
              <a:lnSpc>
                <a:spcPts val="4500"/>
              </a:lnSpc>
            </a:pPr>
            <a:endParaRPr lang="en-CA" sz="3204" dirty="0" smtClean="0">
              <a:solidFill>
                <a:srgbClr val="FFFF00"/>
              </a:solidFill>
              <a:latin typeface="Times New Roman"/>
              <a:cs typeface="Times New Roman"/>
            </a:endParaRPr>
          </a:p>
          <a:p>
            <a:pPr>
              <a:lnSpc>
                <a:spcPts val="4500"/>
              </a:lnSpc>
            </a:pPr>
            <a:endParaRPr lang="en-CA" sz="3204" dirty="0">
              <a:solidFill>
                <a:srgbClr val="000000"/>
              </a:solidFill>
            </a:endParaRPr>
          </a:p>
        </p:txBody>
      </p:sp>
      <p:sp>
        <p:nvSpPr>
          <p:cNvPr id="5" name="TextBox 5"/>
          <p:cNvSpPr txBox="1"/>
          <p:nvPr/>
        </p:nvSpPr>
        <p:spPr>
          <a:xfrm>
            <a:off x="1041400" y="4445000"/>
            <a:ext cx="4643900" cy="820738"/>
          </a:xfrm>
          <a:prstGeom prst="rect">
            <a:avLst/>
          </a:prstGeom>
          <a:noFill/>
        </p:spPr>
        <p:txBody>
          <a:bodyPr vert="horz" wrap="none" lIns="0" tIns="0" rIns="0" bIns="0" rtlCol="0">
            <a:spAutoFit/>
          </a:bodyPr>
          <a:lstStyle/>
          <a:p>
            <a:pPr>
              <a:lnSpc>
                <a:spcPts val="3220"/>
              </a:lnSpc>
            </a:pPr>
            <a:r>
              <a:rPr lang="en-CA" sz="2795" dirty="0" smtClean="0">
                <a:solidFill>
                  <a:srgbClr val="FFFF00"/>
                </a:solidFill>
                <a:latin typeface="Times New Roman"/>
                <a:cs typeface="Times New Roman"/>
              </a:rPr>
              <a:t>Nutritional deficiency disorders</a:t>
            </a:r>
          </a:p>
          <a:p>
            <a:pPr>
              <a:lnSpc>
                <a:spcPts val="3220"/>
              </a:lnSpc>
            </a:pPr>
            <a:endParaRPr lang="en-CA" sz="2768" dirty="0">
              <a:solidFill>
                <a:srgbClr val="000000"/>
              </a:solidFill>
            </a:endParaRPr>
          </a:p>
        </p:txBody>
      </p:sp>
      <p:sp>
        <p:nvSpPr>
          <p:cNvPr id="6" name="TextBox 6"/>
          <p:cNvSpPr txBox="1"/>
          <p:nvPr/>
        </p:nvSpPr>
        <p:spPr>
          <a:xfrm>
            <a:off x="1701800" y="4940300"/>
            <a:ext cx="1168590" cy="718145"/>
          </a:xfrm>
          <a:prstGeom prst="rect">
            <a:avLst/>
          </a:prstGeom>
          <a:noFill/>
        </p:spPr>
        <p:txBody>
          <a:bodyPr vert="horz" wrap="none" lIns="0" tIns="0" rIns="0" bIns="0" rtlCol="0">
            <a:spAutoFit/>
          </a:bodyPr>
          <a:lstStyle/>
          <a:p>
            <a:pPr>
              <a:lnSpc>
                <a:spcPts val="2760"/>
              </a:lnSpc>
            </a:pPr>
            <a:r>
              <a:rPr lang="en-CA" sz="2004" dirty="0" smtClean="0">
                <a:solidFill>
                  <a:srgbClr val="C00000"/>
                </a:solidFill>
                <a:latin typeface="Arial Unicode MS"/>
                <a:cs typeface="Arial Unicode MS"/>
              </a:rPr>
              <a:t>1</a:t>
            </a:r>
            <a:r>
              <a:rPr lang="en-CA" sz="2400" dirty="0" smtClean="0">
                <a:solidFill>
                  <a:srgbClr val="FFFFCC"/>
                </a:solidFill>
                <a:latin typeface="Times New Roman"/>
                <a:cs typeface="Times New Roman"/>
              </a:rPr>
              <a:t>  Scurvy</a:t>
            </a:r>
          </a:p>
          <a:p>
            <a:pPr>
              <a:lnSpc>
                <a:spcPts val="2760"/>
              </a:lnSpc>
            </a:pPr>
            <a:endParaRPr lang="en-CA" sz="2356" dirty="0">
              <a:solidFill>
                <a:srgbClr val="000000"/>
              </a:solidFill>
            </a:endParaRPr>
          </a:p>
        </p:txBody>
      </p:sp>
      <p:sp>
        <p:nvSpPr>
          <p:cNvPr id="7" name="TextBox 7"/>
          <p:cNvSpPr txBox="1"/>
          <p:nvPr/>
        </p:nvSpPr>
        <p:spPr>
          <a:xfrm>
            <a:off x="1701800" y="5372100"/>
            <a:ext cx="1226298" cy="718145"/>
          </a:xfrm>
          <a:prstGeom prst="rect">
            <a:avLst/>
          </a:prstGeom>
          <a:noFill/>
        </p:spPr>
        <p:txBody>
          <a:bodyPr vert="horz" wrap="none" lIns="0" tIns="0" rIns="0" bIns="0" rtlCol="0">
            <a:spAutoFit/>
          </a:bodyPr>
          <a:lstStyle/>
          <a:p>
            <a:pPr>
              <a:lnSpc>
                <a:spcPts val="2760"/>
              </a:lnSpc>
            </a:pPr>
            <a:r>
              <a:rPr lang="en-CA" sz="2004" dirty="0" smtClean="0">
                <a:solidFill>
                  <a:srgbClr val="C00000"/>
                </a:solidFill>
                <a:latin typeface="Arial Unicode MS"/>
                <a:cs typeface="Arial Unicode MS"/>
              </a:rPr>
              <a:t>2</a:t>
            </a:r>
            <a:r>
              <a:rPr lang="en-CA" sz="2400" dirty="0" smtClean="0">
                <a:solidFill>
                  <a:srgbClr val="C00000"/>
                </a:solidFill>
                <a:latin typeface="Times New Roman"/>
                <a:cs typeface="Times New Roman"/>
              </a:rPr>
              <a:t> </a:t>
            </a:r>
            <a:r>
              <a:rPr lang="en-CA" sz="2400" dirty="0" smtClean="0">
                <a:solidFill>
                  <a:srgbClr val="FFFFCC"/>
                </a:solidFill>
                <a:latin typeface="Times New Roman"/>
                <a:cs typeface="Times New Roman"/>
              </a:rPr>
              <a:t>Pellagra</a:t>
            </a:r>
          </a:p>
          <a:p>
            <a:pPr>
              <a:lnSpc>
                <a:spcPts val="2760"/>
              </a:lnSpc>
            </a:pPr>
            <a:endParaRPr lang="en-CA" sz="2364" dirty="0">
              <a:solidFill>
                <a:srgbClr val="000000"/>
              </a:solidFill>
            </a:endParaRPr>
          </a:p>
        </p:txBody>
      </p:sp>
      <p:sp>
        <p:nvSpPr>
          <p:cNvPr id="8" name="TextBox 8"/>
          <p:cNvSpPr txBox="1"/>
          <p:nvPr/>
        </p:nvSpPr>
        <p:spPr>
          <a:xfrm>
            <a:off x="1193800" y="5842000"/>
            <a:ext cx="8864600" cy="609600"/>
          </a:xfrm>
          <a:prstGeom prst="rect">
            <a:avLst/>
          </a:prstGeom>
          <a:noFill/>
        </p:spPr>
        <p:txBody>
          <a:bodyPr vert="horz" wrap="none" lIns="0" tIns="0" rIns="0" bIns="0" rtlCol="0">
            <a:spAutoFit/>
          </a:bodyPr>
          <a:lstStyle/>
          <a:p>
            <a:pPr>
              <a:lnSpc>
                <a:spcPts val="3680"/>
              </a:lnSpc>
            </a:pPr>
            <a:r>
              <a:rPr lang="en-CA" sz="3204" smtClean="0">
                <a:solidFill>
                  <a:srgbClr val="FFFF00"/>
                </a:solidFill>
                <a:latin typeface="Times New Roman"/>
                <a:cs typeface="Times New Roman"/>
              </a:rPr>
              <a:t>Causes of Generalized pruritus without skin lesions</a:t>
            </a:r>
          </a:p>
          <a:p>
            <a:pPr>
              <a:lnSpc>
                <a:spcPts val="3680"/>
              </a:lnSpc>
            </a:pPr>
            <a:endParaRPr lang="en-CA" sz="3204">
              <a:solidFill>
                <a:srgbClr val="000000"/>
              </a:solidFill>
            </a:endParaRPr>
          </a:p>
        </p:txBody>
      </p:sp>
      <p:sp>
        <p:nvSpPr>
          <p:cNvPr id="9" name="TextBox 9"/>
          <p:cNvSpPr txBox="1"/>
          <p:nvPr/>
        </p:nvSpPr>
        <p:spPr>
          <a:xfrm>
            <a:off x="228600" y="7467600"/>
            <a:ext cx="9829800" cy="228600"/>
          </a:xfrm>
          <a:prstGeom prst="rect">
            <a:avLst/>
          </a:prstGeom>
          <a:noFill/>
        </p:spPr>
        <p:txBody>
          <a:bodyPr vert="horz" wrap="none" lIns="0" tIns="0" rIns="0" bIns="0" rtlCol="0">
            <a:spAutoFit/>
          </a:bodyPr>
          <a:lstStyle/>
          <a:p>
            <a:pPr>
              <a:lnSpc>
                <a:spcPts val="1380"/>
              </a:lnSpc>
            </a:pPr>
            <a:r>
              <a:rPr lang="en-CA" sz="1200" smtClean="0">
                <a:solidFill>
                  <a:srgbClr val="000000"/>
                </a:solidFill>
                <a:latin typeface="Arial"/>
                <a:cs typeface="Arial"/>
              </a:rPr>
              <a:t>PDF created with FinePrint pdfFactory trial version </a:t>
            </a:r>
            <a:r>
              <a:rPr lang="en-CA" sz="1200" smtClean="0">
                <a:solidFill>
                  <a:srgbClr val="0000FF"/>
                </a:solidFill>
                <a:latin typeface="Arial"/>
                <a:cs typeface="Arial"/>
              </a:rPr>
              <a:t>http://www.fineprint.com</a:t>
            </a:r>
          </a:p>
          <a:p>
            <a:pPr>
              <a:lnSpc>
                <a:spcPts val="1380"/>
              </a:lnSpc>
            </a:pPr>
            <a:endParaRPr lang="en-CA" sz="1200">
              <a:solidFill>
                <a:srgbClr val="000000"/>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10058400" cy="7759700"/>
          </a:xfrm>
          <a:prstGeom prst="rect">
            <a:avLst/>
          </a:prstGeom>
        </p:spPr>
      </p:pic>
      <p:sp>
        <p:nvSpPr>
          <p:cNvPr id="11" name="TextBox 2"/>
          <p:cNvSpPr txBox="1"/>
          <p:nvPr/>
        </p:nvSpPr>
        <p:spPr>
          <a:xfrm>
            <a:off x="1892300" y="1193800"/>
            <a:ext cx="8166100" cy="838200"/>
          </a:xfrm>
          <a:prstGeom prst="rect">
            <a:avLst/>
          </a:prstGeom>
          <a:noFill/>
        </p:spPr>
        <p:txBody>
          <a:bodyPr vert="horz" wrap="none" lIns="0" tIns="0" rIns="0" bIns="0" rtlCol="0">
            <a:spAutoFit/>
          </a:bodyPr>
          <a:lstStyle/>
          <a:p>
            <a:pPr>
              <a:lnSpc>
                <a:spcPts val="5060"/>
              </a:lnSpc>
            </a:pPr>
            <a:r>
              <a:rPr lang="en-CA" sz="4414" b="1" smtClean="0">
                <a:solidFill>
                  <a:srgbClr val="FFFF00"/>
                </a:solidFill>
                <a:latin typeface="Times New Roman Bold"/>
                <a:cs typeface="Times New Roman Bold"/>
              </a:rPr>
              <a:t>Neurocutaneous Disorders</a:t>
            </a:r>
          </a:p>
          <a:p>
            <a:pPr>
              <a:lnSpc>
                <a:spcPts val="5060"/>
              </a:lnSpc>
            </a:pPr>
            <a:endParaRPr lang="en-CA" sz="4404">
              <a:solidFill>
                <a:srgbClr val="000000"/>
              </a:solidFill>
            </a:endParaRPr>
          </a:p>
        </p:txBody>
      </p:sp>
      <p:sp>
        <p:nvSpPr>
          <p:cNvPr id="3" name="TextBox 3"/>
          <p:cNvSpPr txBox="1"/>
          <p:nvPr/>
        </p:nvSpPr>
        <p:spPr>
          <a:xfrm>
            <a:off x="927100" y="2260600"/>
            <a:ext cx="9131300" cy="508000"/>
          </a:xfrm>
          <a:prstGeom prst="rect">
            <a:avLst/>
          </a:prstGeom>
          <a:noFill/>
        </p:spPr>
        <p:txBody>
          <a:bodyPr vert="horz" wrap="none" lIns="0" tIns="0" rIns="0" bIns="0" rtlCol="0">
            <a:spAutoFit/>
          </a:bodyPr>
          <a:lstStyle/>
          <a:p>
            <a:pPr>
              <a:lnSpc>
                <a:spcPts val="3220"/>
              </a:lnSpc>
            </a:pPr>
            <a:r>
              <a:rPr lang="en-CA" sz="2795" smtClean="0">
                <a:solidFill>
                  <a:srgbClr val="FFFF00"/>
                </a:solidFill>
                <a:latin typeface="Times New Roman"/>
                <a:cs typeface="Times New Roman"/>
              </a:rPr>
              <a:t>Neurofibromatosis:</a:t>
            </a:r>
          </a:p>
          <a:p>
            <a:pPr>
              <a:lnSpc>
                <a:spcPts val="3220"/>
              </a:lnSpc>
            </a:pPr>
            <a:endParaRPr lang="en-CA" sz="2795">
              <a:solidFill>
                <a:srgbClr val="000000"/>
              </a:solidFill>
            </a:endParaRPr>
          </a:p>
        </p:txBody>
      </p:sp>
      <p:sp>
        <p:nvSpPr>
          <p:cNvPr id="4" name="TextBox 4"/>
          <p:cNvSpPr txBox="1"/>
          <p:nvPr/>
        </p:nvSpPr>
        <p:spPr>
          <a:xfrm>
            <a:off x="1041400" y="2755900"/>
            <a:ext cx="9017000" cy="457200"/>
          </a:xfrm>
          <a:prstGeom prst="rect">
            <a:avLst/>
          </a:prstGeom>
          <a:noFill/>
        </p:spPr>
        <p:txBody>
          <a:bodyPr vert="horz" wrap="none" lIns="0" tIns="0" rIns="0" bIns="0" rtlCol="0">
            <a:spAutoFit/>
          </a:bodyPr>
          <a:lstStyle/>
          <a:p>
            <a:pPr>
              <a:lnSpc>
                <a:spcPts val="2760"/>
              </a:lnSpc>
            </a:pPr>
            <a:r>
              <a:rPr lang="en-CA" sz="1596" smtClean="0">
                <a:solidFill>
                  <a:srgbClr val="CC0000"/>
                </a:solidFill>
                <a:latin typeface="Arial Unicode MS"/>
                <a:cs typeface="Arial Unicode MS"/>
              </a:rPr>
              <a:t>u</a:t>
            </a:r>
            <a:r>
              <a:rPr lang="en-CA" sz="2400" smtClean="0">
                <a:solidFill>
                  <a:srgbClr val="FFFFCC"/>
                </a:solidFill>
                <a:latin typeface="Times New Roman"/>
                <a:cs typeface="Times New Roman"/>
              </a:rPr>
              <a:t>  Autosomal dominant</a:t>
            </a:r>
          </a:p>
          <a:p>
            <a:pPr>
              <a:lnSpc>
                <a:spcPts val="2760"/>
              </a:lnSpc>
            </a:pPr>
            <a:endParaRPr lang="en-CA" sz="2361">
              <a:solidFill>
                <a:srgbClr val="000000"/>
              </a:solidFill>
            </a:endParaRPr>
          </a:p>
        </p:txBody>
      </p:sp>
      <p:sp>
        <p:nvSpPr>
          <p:cNvPr id="5" name="TextBox 5"/>
          <p:cNvSpPr txBox="1"/>
          <p:nvPr/>
        </p:nvSpPr>
        <p:spPr>
          <a:xfrm>
            <a:off x="1041400" y="3187700"/>
            <a:ext cx="9017000" cy="457200"/>
          </a:xfrm>
          <a:prstGeom prst="rect">
            <a:avLst/>
          </a:prstGeom>
          <a:noFill/>
        </p:spPr>
        <p:txBody>
          <a:bodyPr vert="horz" wrap="none" lIns="0" tIns="0" rIns="0" bIns="0" rtlCol="0">
            <a:spAutoFit/>
          </a:bodyPr>
          <a:lstStyle/>
          <a:p>
            <a:pPr>
              <a:lnSpc>
                <a:spcPts val="2760"/>
              </a:lnSpc>
            </a:pPr>
            <a:r>
              <a:rPr lang="en-CA" sz="1596" smtClean="0">
                <a:solidFill>
                  <a:srgbClr val="CC0000"/>
                </a:solidFill>
                <a:latin typeface="Arial Unicode MS"/>
                <a:cs typeface="Arial Unicode MS"/>
              </a:rPr>
              <a:t>u</a:t>
            </a:r>
            <a:r>
              <a:rPr lang="en-CA" sz="2400" smtClean="0">
                <a:solidFill>
                  <a:srgbClr val="FFFFCC"/>
                </a:solidFill>
                <a:latin typeface="Times New Roman"/>
                <a:cs typeface="Times New Roman"/>
              </a:rPr>
              <a:t>  Café-au-lait macules(light brown)</a:t>
            </a:r>
          </a:p>
          <a:p>
            <a:pPr>
              <a:lnSpc>
                <a:spcPts val="2760"/>
              </a:lnSpc>
            </a:pPr>
            <a:endParaRPr lang="en-CA" sz="2377">
              <a:solidFill>
                <a:srgbClr val="000000"/>
              </a:solidFill>
            </a:endParaRPr>
          </a:p>
        </p:txBody>
      </p:sp>
      <p:sp>
        <p:nvSpPr>
          <p:cNvPr id="6" name="TextBox 6"/>
          <p:cNvSpPr txBox="1"/>
          <p:nvPr/>
        </p:nvSpPr>
        <p:spPr>
          <a:xfrm>
            <a:off x="1041400" y="3568700"/>
            <a:ext cx="9017000" cy="952500"/>
          </a:xfrm>
          <a:prstGeom prst="rect">
            <a:avLst/>
          </a:prstGeom>
          <a:noFill/>
        </p:spPr>
        <p:txBody>
          <a:bodyPr vert="horz" wrap="none" lIns="0" tIns="0" rIns="0" bIns="0" rtlCol="0">
            <a:spAutoFit/>
          </a:bodyPr>
          <a:lstStyle/>
          <a:p>
            <a:pPr>
              <a:lnSpc>
                <a:spcPts val="3400"/>
              </a:lnSpc>
            </a:pPr>
            <a:r>
              <a:rPr lang="en-CA" sz="1596" smtClean="0">
                <a:solidFill>
                  <a:srgbClr val="CC0000"/>
                </a:solidFill>
                <a:latin typeface="Arial Unicode MS"/>
                <a:cs typeface="Arial Unicode MS"/>
              </a:rPr>
              <a:t>u</a:t>
            </a:r>
            <a:r>
              <a:rPr lang="en-CA" sz="2400" smtClean="0">
                <a:solidFill>
                  <a:srgbClr val="FFFFCC"/>
                </a:solidFill>
                <a:latin typeface="Times New Roman"/>
                <a:cs typeface="Times New Roman"/>
              </a:rPr>
              <a:t>  Neurofibromas(soft pink or skin- colored papules and nodules)</a:t>
            </a:r>
            <a:r>
              <a:rPr lang="en-CA" sz="2361" smtClean="0">
                <a:solidFill>
                  <a:srgbClr val="000000"/>
                </a:solidFill>
                <a:latin typeface="Times New Roman"/>
              </a:rPr>
              <a:t/>
            </a:r>
            <a:br>
              <a:rPr lang="en-CA" sz="2361" smtClean="0">
                <a:solidFill>
                  <a:srgbClr val="000000"/>
                </a:solidFill>
                <a:latin typeface="Times New Roman"/>
              </a:rPr>
            </a:br>
            <a:r>
              <a:rPr lang="en-CA" sz="1596" smtClean="0">
                <a:solidFill>
                  <a:srgbClr val="CC0000"/>
                </a:solidFill>
                <a:latin typeface="Arial Unicode MS"/>
                <a:cs typeface="Arial Unicode MS"/>
              </a:rPr>
              <a:t>u</a:t>
            </a:r>
            <a:r>
              <a:rPr lang="en-CA" sz="2400" smtClean="0">
                <a:solidFill>
                  <a:srgbClr val="FFFFCC"/>
                </a:solidFill>
                <a:latin typeface="Times New Roman"/>
                <a:cs typeface="Times New Roman"/>
              </a:rPr>
              <a:t>  Axillary freckling</a:t>
            </a:r>
          </a:p>
          <a:p>
            <a:pPr>
              <a:lnSpc>
                <a:spcPts val="3400"/>
              </a:lnSpc>
            </a:pPr>
            <a:endParaRPr lang="en-CA" sz="2361">
              <a:solidFill>
                <a:srgbClr val="000000"/>
              </a:solidFill>
            </a:endParaRPr>
          </a:p>
        </p:txBody>
      </p:sp>
      <p:sp>
        <p:nvSpPr>
          <p:cNvPr id="7" name="TextBox 7"/>
          <p:cNvSpPr txBox="1"/>
          <p:nvPr/>
        </p:nvSpPr>
        <p:spPr>
          <a:xfrm>
            <a:off x="1041400" y="4508500"/>
            <a:ext cx="9017000" cy="457200"/>
          </a:xfrm>
          <a:prstGeom prst="rect">
            <a:avLst/>
          </a:prstGeom>
          <a:noFill/>
        </p:spPr>
        <p:txBody>
          <a:bodyPr vert="horz" wrap="none" lIns="0" tIns="0" rIns="0" bIns="0" rtlCol="0">
            <a:spAutoFit/>
          </a:bodyPr>
          <a:lstStyle/>
          <a:p>
            <a:pPr>
              <a:lnSpc>
                <a:spcPts val="2760"/>
              </a:lnSpc>
            </a:pPr>
            <a:r>
              <a:rPr lang="en-CA" sz="1596" smtClean="0">
                <a:solidFill>
                  <a:srgbClr val="CC0000"/>
                </a:solidFill>
                <a:latin typeface="Arial Unicode MS"/>
                <a:cs typeface="Arial Unicode MS"/>
              </a:rPr>
              <a:t>u</a:t>
            </a:r>
            <a:r>
              <a:rPr lang="en-CA" sz="2400" smtClean="0">
                <a:solidFill>
                  <a:srgbClr val="FFFFCC"/>
                </a:solidFill>
                <a:latin typeface="Times New Roman"/>
                <a:cs typeface="Times New Roman"/>
              </a:rPr>
              <a:t>  Optic glioma</a:t>
            </a:r>
          </a:p>
          <a:p>
            <a:pPr>
              <a:lnSpc>
                <a:spcPts val="2760"/>
              </a:lnSpc>
            </a:pPr>
            <a:endParaRPr lang="en-CA" sz="2346">
              <a:solidFill>
                <a:srgbClr val="000000"/>
              </a:solidFill>
            </a:endParaRPr>
          </a:p>
        </p:txBody>
      </p:sp>
      <p:sp>
        <p:nvSpPr>
          <p:cNvPr id="8" name="TextBox 8"/>
          <p:cNvSpPr txBox="1"/>
          <p:nvPr/>
        </p:nvSpPr>
        <p:spPr>
          <a:xfrm>
            <a:off x="1041400" y="4940300"/>
            <a:ext cx="9017000" cy="457200"/>
          </a:xfrm>
          <a:prstGeom prst="rect">
            <a:avLst/>
          </a:prstGeom>
          <a:noFill/>
        </p:spPr>
        <p:txBody>
          <a:bodyPr vert="horz" wrap="none" lIns="0" tIns="0" rIns="0" bIns="0" rtlCol="0">
            <a:spAutoFit/>
          </a:bodyPr>
          <a:lstStyle/>
          <a:p>
            <a:pPr>
              <a:lnSpc>
                <a:spcPts val="2760"/>
              </a:lnSpc>
            </a:pPr>
            <a:r>
              <a:rPr lang="en-CA" sz="1596" smtClean="0">
                <a:solidFill>
                  <a:srgbClr val="CC0000"/>
                </a:solidFill>
                <a:latin typeface="Arial Unicode MS"/>
                <a:cs typeface="Arial Unicode MS"/>
              </a:rPr>
              <a:t>u</a:t>
            </a:r>
            <a:r>
              <a:rPr lang="en-CA" sz="2400" smtClean="0">
                <a:solidFill>
                  <a:srgbClr val="FFFFCC"/>
                </a:solidFill>
                <a:latin typeface="Times New Roman"/>
                <a:cs typeface="Times New Roman"/>
              </a:rPr>
              <a:t>  Lisch nodules (iris hamartoma, seen by slit-lamp examination)</a:t>
            </a:r>
          </a:p>
          <a:p>
            <a:pPr>
              <a:lnSpc>
                <a:spcPts val="2760"/>
              </a:lnSpc>
            </a:pPr>
            <a:endParaRPr lang="en-CA" sz="2387">
              <a:solidFill>
                <a:srgbClr val="000000"/>
              </a:solidFill>
            </a:endParaRPr>
          </a:p>
        </p:txBody>
      </p:sp>
      <p:sp>
        <p:nvSpPr>
          <p:cNvPr id="9" name="TextBox 9"/>
          <p:cNvSpPr txBox="1"/>
          <p:nvPr/>
        </p:nvSpPr>
        <p:spPr>
          <a:xfrm>
            <a:off x="1041400" y="5372100"/>
            <a:ext cx="9017000" cy="838200"/>
          </a:xfrm>
          <a:prstGeom prst="rect">
            <a:avLst/>
          </a:prstGeom>
          <a:noFill/>
        </p:spPr>
        <p:txBody>
          <a:bodyPr vert="horz" wrap="none" lIns="0" tIns="0" rIns="0" bIns="0" rtlCol="0">
            <a:spAutoFit/>
          </a:bodyPr>
          <a:lstStyle/>
          <a:p>
            <a:pPr>
              <a:lnSpc>
                <a:spcPts val="2800"/>
              </a:lnSpc>
              <a:tabLst>
                <a:tab pos="393700" algn="l"/>
              </a:tabLst>
            </a:pPr>
            <a:r>
              <a:rPr lang="en-CA" sz="1596" smtClean="0">
                <a:solidFill>
                  <a:srgbClr val="CC0000"/>
                </a:solidFill>
                <a:latin typeface="Arial Unicode MS"/>
                <a:cs typeface="Arial Unicode MS"/>
              </a:rPr>
              <a:t>u</a:t>
            </a:r>
            <a:r>
              <a:rPr lang="en-CA" sz="2400" smtClean="0">
                <a:solidFill>
                  <a:srgbClr val="FFFFCC"/>
                </a:solidFill>
                <a:latin typeface="Times New Roman"/>
                <a:cs typeface="Times New Roman"/>
              </a:rPr>
              <a:t>  Associated with Neurological complications e.g. tumors, seizures</a:t>
            </a:r>
            <a:r>
              <a:rPr lang="en-CA" sz="2400" smtClean="0">
                <a:solidFill>
                  <a:srgbClr val="000000"/>
                </a:solidFill>
                <a:latin typeface="Times New Roman"/>
              </a:rPr>
              <a:t/>
            </a:r>
            <a:br>
              <a:rPr lang="en-CA" sz="2400" smtClean="0">
                <a:solidFill>
                  <a:srgbClr val="000000"/>
                </a:solidFill>
                <a:latin typeface="Times New Roman"/>
              </a:rPr>
            </a:br>
            <a:r>
              <a:rPr lang="en-CA" sz="2400" smtClean="0">
                <a:solidFill>
                  <a:srgbClr val="FFFFCC"/>
                </a:solidFill>
                <a:latin typeface="Times New Roman"/>
                <a:cs typeface="Times New Roman"/>
              </a:rPr>
              <a:t>	and  mental retardation.</a:t>
            </a:r>
          </a:p>
          <a:p>
            <a:pPr>
              <a:lnSpc>
                <a:spcPts val="2800"/>
              </a:lnSpc>
            </a:pPr>
            <a:endParaRPr lang="en-CA" sz="2400">
              <a:solidFill>
                <a:srgbClr val="000000"/>
              </a:solidFill>
            </a:endParaRPr>
          </a:p>
        </p:txBody>
      </p:sp>
      <p:sp>
        <p:nvSpPr>
          <p:cNvPr id="10" name="TextBox 10"/>
          <p:cNvSpPr txBox="1"/>
          <p:nvPr/>
        </p:nvSpPr>
        <p:spPr>
          <a:xfrm>
            <a:off x="228600" y="7467600"/>
            <a:ext cx="9829800" cy="228600"/>
          </a:xfrm>
          <a:prstGeom prst="rect">
            <a:avLst/>
          </a:prstGeom>
          <a:noFill/>
        </p:spPr>
        <p:txBody>
          <a:bodyPr vert="horz" wrap="none" lIns="0" tIns="0" rIns="0" bIns="0" rtlCol="0">
            <a:spAutoFit/>
          </a:bodyPr>
          <a:lstStyle/>
          <a:p>
            <a:pPr>
              <a:lnSpc>
                <a:spcPts val="1380"/>
              </a:lnSpc>
            </a:pPr>
            <a:r>
              <a:rPr lang="en-CA" sz="1200" smtClean="0">
                <a:solidFill>
                  <a:srgbClr val="000000"/>
                </a:solidFill>
                <a:latin typeface="Arial"/>
                <a:cs typeface="Arial"/>
              </a:rPr>
              <a:t>PDF created with FinePrint pdfFactory trial version </a:t>
            </a:r>
            <a:r>
              <a:rPr lang="en-CA" sz="1200" smtClean="0">
                <a:solidFill>
                  <a:srgbClr val="0000FF"/>
                </a:solidFill>
                <a:latin typeface="Arial"/>
                <a:cs typeface="Arial"/>
              </a:rPr>
              <a:t>http://www.fineprint.com</a:t>
            </a:r>
          </a:p>
          <a:p>
            <a:pPr>
              <a:lnSpc>
                <a:spcPts val="1380"/>
              </a:lnSpc>
            </a:pPr>
            <a:endParaRPr lang="en-CA" sz="1200">
              <a:solidFill>
                <a:srgbClr val="000000"/>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10058400" cy="7759700"/>
          </a:xfrm>
          <a:prstGeom prst="rect">
            <a:avLst/>
          </a:prstGeom>
        </p:spPr>
      </p:pic>
      <p:sp>
        <p:nvSpPr>
          <p:cNvPr id="13" name="TextBox 2"/>
          <p:cNvSpPr txBox="1"/>
          <p:nvPr/>
        </p:nvSpPr>
        <p:spPr>
          <a:xfrm>
            <a:off x="1117600" y="2222500"/>
            <a:ext cx="8940800" cy="508000"/>
          </a:xfrm>
          <a:prstGeom prst="rect">
            <a:avLst/>
          </a:prstGeom>
          <a:noFill/>
        </p:spPr>
        <p:txBody>
          <a:bodyPr vert="horz" wrap="none" lIns="0" tIns="0" rIns="0" bIns="0" rtlCol="0">
            <a:spAutoFit/>
          </a:bodyPr>
          <a:lstStyle/>
          <a:p>
            <a:pPr>
              <a:lnSpc>
                <a:spcPts val="3220"/>
              </a:lnSpc>
            </a:pPr>
            <a:r>
              <a:rPr lang="en-CA" sz="2795" smtClean="0">
                <a:solidFill>
                  <a:srgbClr val="FFFF00"/>
                </a:solidFill>
                <a:latin typeface="Times New Roman"/>
                <a:cs typeface="Times New Roman"/>
              </a:rPr>
              <a:t>Tuberous Sclerosis (Epiloia) :</a:t>
            </a:r>
          </a:p>
          <a:p>
            <a:pPr>
              <a:lnSpc>
                <a:spcPts val="3220"/>
              </a:lnSpc>
            </a:pPr>
            <a:endParaRPr lang="en-CA" sz="2795">
              <a:solidFill>
                <a:srgbClr val="000000"/>
              </a:solidFill>
            </a:endParaRPr>
          </a:p>
        </p:txBody>
      </p:sp>
      <p:sp>
        <p:nvSpPr>
          <p:cNvPr id="3" name="TextBox 3"/>
          <p:cNvSpPr txBox="1"/>
          <p:nvPr/>
        </p:nvSpPr>
        <p:spPr>
          <a:xfrm>
            <a:off x="1701800" y="2679700"/>
            <a:ext cx="8356600" cy="381000"/>
          </a:xfrm>
          <a:prstGeom prst="rect">
            <a:avLst/>
          </a:prstGeom>
          <a:noFill/>
        </p:spPr>
        <p:txBody>
          <a:bodyPr vert="horz" wrap="none" lIns="0" tIns="0" rIns="0" bIns="0" rtlCol="0">
            <a:spAutoFit/>
          </a:bodyPr>
          <a:lstStyle/>
          <a:p>
            <a:pPr>
              <a:lnSpc>
                <a:spcPts val="2300"/>
              </a:lnSpc>
            </a:pPr>
            <a:r>
              <a:rPr lang="en-CA" sz="1704" smtClean="0">
                <a:solidFill>
                  <a:srgbClr val="00CC99"/>
                </a:solidFill>
                <a:latin typeface="Arial Unicode MS"/>
                <a:cs typeface="Arial Unicode MS"/>
              </a:rPr>
              <a:t>v</a:t>
            </a:r>
            <a:r>
              <a:rPr lang="en-CA" sz="2004" smtClean="0">
                <a:solidFill>
                  <a:srgbClr val="FFFFCC"/>
                </a:solidFill>
                <a:latin typeface="Times New Roman"/>
                <a:cs typeface="Times New Roman"/>
              </a:rPr>
              <a:t>  Epi = Epilepsy</a:t>
            </a:r>
          </a:p>
          <a:p>
            <a:pPr>
              <a:lnSpc>
                <a:spcPts val="2300"/>
              </a:lnSpc>
            </a:pPr>
            <a:endParaRPr lang="en-CA" sz="1986">
              <a:solidFill>
                <a:srgbClr val="000000"/>
              </a:solidFill>
            </a:endParaRPr>
          </a:p>
        </p:txBody>
      </p:sp>
      <p:sp>
        <p:nvSpPr>
          <p:cNvPr id="4" name="TextBox 4"/>
          <p:cNvSpPr txBox="1"/>
          <p:nvPr/>
        </p:nvSpPr>
        <p:spPr>
          <a:xfrm>
            <a:off x="1701800" y="3009900"/>
            <a:ext cx="8356600" cy="381000"/>
          </a:xfrm>
          <a:prstGeom prst="rect">
            <a:avLst/>
          </a:prstGeom>
          <a:noFill/>
        </p:spPr>
        <p:txBody>
          <a:bodyPr vert="horz" wrap="none" lIns="0" tIns="0" rIns="0" bIns="0" rtlCol="0">
            <a:spAutoFit/>
          </a:bodyPr>
          <a:lstStyle/>
          <a:p>
            <a:pPr>
              <a:lnSpc>
                <a:spcPts val="2300"/>
              </a:lnSpc>
            </a:pPr>
            <a:r>
              <a:rPr lang="en-CA" sz="1704" smtClean="0">
                <a:solidFill>
                  <a:srgbClr val="00CC99"/>
                </a:solidFill>
                <a:latin typeface="Arial Unicode MS"/>
                <a:cs typeface="Arial Unicode MS"/>
              </a:rPr>
              <a:t>v</a:t>
            </a:r>
            <a:r>
              <a:rPr lang="en-CA" sz="2004" smtClean="0">
                <a:solidFill>
                  <a:srgbClr val="FFFFCC"/>
                </a:solidFill>
                <a:latin typeface="Times New Roman"/>
                <a:cs typeface="Times New Roman"/>
              </a:rPr>
              <a:t>  Loi = Low intellegence</a:t>
            </a:r>
          </a:p>
          <a:p>
            <a:pPr>
              <a:lnSpc>
                <a:spcPts val="2300"/>
              </a:lnSpc>
            </a:pPr>
            <a:endParaRPr lang="en-CA" sz="1992">
              <a:solidFill>
                <a:srgbClr val="000000"/>
              </a:solidFill>
            </a:endParaRPr>
          </a:p>
        </p:txBody>
      </p:sp>
      <p:sp>
        <p:nvSpPr>
          <p:cNvPr id="5" name="TextBox 5"/>
          <p:cNvSpPr txBox="1"/>
          <p:nvPr/>
        </p:nvSpPr>
        <p:spPr>
          <a:xfrm>
            <a:off x="1701800" y="3327400"/>
            <a:ext cx="825500" cy="342900"/>
          </a:xfrm>
          <a:prstGeom prst="rect">
            <a:avLst/>
          </a:prstGeom>
          <a:noFill/>
        </p:spPr>
        <p:txBody>
          <a:bodyPr vert="horz" wrap="none" lIns="0" tIns="0" rIns="0" bIns="0" rtlCol="0">
            <a:spAutoFit/>
          </a:bodyPr>
          <a:lstStyle/>
          <a:p>
            <a:pPr>
              <a:lnSpc>
                <a:spcPts val="2300"/>
              </a:lnSpc>
            </a:pPr>
            <a:r>
              <a:rPr lang="en-CA" sz="1704" smtClean="0">
                <a:solidFill>
                  <a:srgbClr val="00CC99"/>
                </a:solidFill>
                <a:latin typeface="Arial Unicode MS"/>
                <a:cs typeface="Arial Unicode MS"/>
              </a:rPr>
              <a:t>v</a:t>
            </a:r>
            <a:r>
              <a:rPr lang="en-CA" sz="2004" smtClean="0">
                <a:solidFill>
                  <a:srgbClr val="FFFFCC"/>
                </a:solidFill>
                <a:latin typeface="Times New Roman"/>
                <a:cs typeface="Times New Roman"/>
              </a:rPr>
              <a:t>  a</a:t>
            </a:r>
          </a:p>
          <a:p>
            <a:pPr>
              <a:lnSpc>
                <a:spcPts val="2300"/>
              </a:lnSpc>
            </a:pPr>
            <a:endParaRPr/>
          </a:p>
        </p:txBody>
      </p:sp>
      <p:sp>
        <p:nvSpPr>
          <p:cNvPr id="6" name="TextBox 6"/>
          <p:cNvSpPr txBox="1"/>
          <p:nvPr/>
        </p:nvSpPr>
        <p:spPr>
          <a:xfrm>
            <a:off x="2540000" y="3327400"/>
            <a:ext cx="2476500" cy="342900"/>
          </a:xfrm>
          <a:prstGeom prst="rect">
            <a:avLst/>
          </a:prstGeom>
          <a:noFill/>
        </p:spPr>
        <p:txBody>
          <a:bodyPr vert="horz" wrap="none" lIns="0" tIns="0" rIns="0" bIns="0" rtlCol="0">
            <a:spAutoFit/>
          </a:bodyPr>
          <a:lstStyle/>
          <a:p>
            <a:pPr>
              <a:lnSpc>
                <a:spcPts val="2300"/>
              </a:lnSpc>
            </a:pPr>
            <a:r>
              <a:rPr lang="en-CA" sz="2004" smtClean="0">
                <a:solidFill>
                  <a:srgbClr val="FFFFCC"/>
                </a:solidFill>
                <a:latin typeface="Times New Roman"/>
                <a:cs typeface="Times New Roman"/>
              </a:rPr>
              <a:t>= adenoma sebaceoum</a:t>
            </a:r>
          </a:p>
          <a:p>
            <a:pPr>
              <a:lnSpc>
                <a:spcPts val="2300"/>
              </a:lnSpc>
            </a:pPr>
            <a:endParaRPr/>
          </a:p>
        </p:txBody>
      </p:sp>
      <p:sp>
        <p:nvSpPr>
          <p:cNvPr id="7" name="TextBox 7"/>
          <p:cNvSpPr txBox="1"/>
          <p:nvPr/>
        </p:nvSpPr>
        <p:spPr>
          <a:xfrm>
            <a:off x="1117600" y="3695700"/>
            <a:ext cx="8940800" cy="508000"/>
          </a:xfrm>
          <a:prstGeom prst="rect">
            <a:avLst/>
          </a:prstGeom>
          <a:noFill/>
        </p:spPr>
        <p:txBody>
          <a:bodyPr vert="horz" wrap="none" lIns="0" tIns="0" rIns="0" bIns="0" rtlCol="0">
            <a:spAutoFit/>
          </a:bodyPr>
          <a:lstStyle/>
          <a:p>
            <a:pPr>
              <a:lnSpc>
                <a:spcPts val="3220"/>
              </a:lnSpc>
            </a:pPr>
            <a:r>
              <a:rPr lang="en-CA" sz="2795" smtClean="0">
                <a:solidFill>
                  <a:srgbClr val="FFFF00"/>
                </a:solidFill>
                <a:latin typeface="Times New Roman"/>
                <a:cs typeface="Times New Roman"/>
              </a:rPr>
              <a:t>Skin features</a:t>
            </a:r>
          </a:p>
          <a:p>
            <a:pPr>
              <a:lnSpc>
                <a:spcPts val="3220"/>
              </a:lnSpc>
            </a:pPr>
            <a:endParaRPr lang="en-CA" sz="2795">
              <a:solidFill>
                <a:srgbClr val="000000"/>
              </a:solidFill>
            </a:endParaRPr>
          </a:p>
        </p:txBody>
      </p:sp>
      <p:sp>
        <p:nvSpPr>
          <p:cNvPr id="8" name="TextBox 8"/>
          <p:cNvSpPr txBox="1"/>
          <p:nvPr/>
        </p:nvSpPr>
        <p:spPr>
          <a:xfrm>
            <a:off x="1041400" y="4178300"/>
            <a:ext cx="9017000" cy="787400"/>
          </a:xfrm>
          <a:prstGeom prst="rect">
            <a:avLst/>
          </a:prstGeom>
          <a:noFill/>
        </p:spPr>
        <p:txBody>
          <a:bodyPr vert="horz" wrap="none" lIns="0" tIns="0" rIns="0" bIns="0" rtlCol="0">
            <a:spAutoFit/>
          </a:bodyPr>
          <a:lstStyle/>
          <a:p>
            <a:pPr>
              <a:lnSpc>
                <a:spcPts val="2600"/>
              </a:lnSpc>
              <a:tabLst>
                <a:tab pos="457200" algn="l"/>
              </a:tabLst>
            </a:pPr>
            <a:r>
              <a:rPr lang="en-CA" sz="2195" smtClean="0">
                <a:solidFill>
                  <a:srgbClr val="CC0000"/>
                </a:solidFill>
                <a:latin typeface="Times New Roman"/>
                <a:cs typeface="Times New Roman"/>
              </a:rPr>
              <a:t>1.</a:t>
            </a:r>
            <a:r>
              <a:rPr lang="en-CA" sz="2400" smtClean="0">
                <a:solidFill>
                  <a:srgbClr val="FFFFCC"/>
                </a:solidFill>
                <a:latin typeface="Times New Roman"/>
                <a:cs typeface="Times New Roman"/>
              </a:rPr>
              <a:t>  Adenoma sebaceoum (anigofibroma): red papules around the nose</a:t>
            </a:r>
            <a:r>
              <a:rPr lang="en-CA" sz="2400" smtClean="0">
                <a:solidFill>
                  <a:srgbClr val="000000"/>
                </a:solidFill>
                <a:latin typeface="Times New Roman"/>
              </a:rPr>
              <a:t/>
            </a:r>
            <a:br>
              <a:rPr lang="en-CA" sz="2400" smtClean="0">
                <a:solidFill>
                  <a:srgbClr val="000000"/>
                </a:solidFill>
                <a:latin typeface="Times New Roman"/>
              </a:rPr>
            </a:br>
            <a:r>
              <a:rPr lang="en-CA" sz="2400" smtClean="0">
                <a:solidFill>
                  <a:srgbClr val="FFFFCC"/>
                </a:solidFill>
                <a:latin typeface="Times New Roman"/>
                <a:cs typeface="Times New Roman"/>
              </a:rPr>
              <a:t>	and on chin</a:t>
            </a:r>
          </a:p>
          <a:p>
            <a:pPr>
              <a:lnSpc>
                <a:spcPts val="2600"/>
              </a:lnSpc>
            </a:pPr>
            <a:endParaRPr lang="en-CA" sz="2400">
              <a:solidFill>
                <a:srgbClr val="000000"/>
              </a:solidFill>
            </a:endParaRPr>
          </a:p>
        </p:txBody>
      </p:sp>
      <p:sp>
        <p:nvSpPr>
          <p:cNvPr id="9" name="TextBox 9"/>
          <p:cNvSpPr txBox="1"/>
          <p:nvPr/>
        </p:nvSpPr>
        <p:spPr>
          <a:xfrm>
            <a:off x="1041400" y="4914900"/>
            <a:ext cx="9017000" cy="774700"/>
          </a:xfrm>
          <a:prstGeom prst="rect">
            <a:avLst/>
          </a:prstGeom>
          <a:noFill/>
        </p:spPr>
        <p:txBody>
          <a:bodyPr vert="horz" wrap="none" lIns="0" tIns="0" rIns="0" bIns="0" rtlCol="0">
            <a:spAutoFit/>
          </a:bodyPr>
          <a:lstStyle/>
          <a:p>
            <a:pPr>
              <a:lnSpc>
                <a:spcPts val="2500"/>
              </a:lnSpc>
              <a:tabLst>
                <a:tab pos="457200" algn="l"/>
              </a:tabLst>
            </a:pPr>
            <a:r>
              <a:rPr lang="en-CA" sz="2195" smtClean="0">
                <a:solidFill>
                  <a:srgbClr val="CC0000"/>
                </a:solidFill>
                <a:latin typeface="Times New Roman"/>
                <a:cs typeface="Times New Roman"/>
              </a:rPr>
              <a:t>2.</a:t>
            </a:r>
            <a:r>
              <a:rPr lang="en-CA" sz="2400" smtClean="0">
                <a:solidFill>
                  <a:srgbClr val="FFFFCC"/>
                </a:solidFill>
                <a:latin typeface="Times New Roman"/>
                <a:cs typeface="Times New Roman"/>
              </a:rPr>
              <a:t>  Ash-leaf hypopigmention: oval area of hypopigmention</a:t>
            </a:r>
            <a:r>
              <a:rPr lang="en-CA" sz="2410" b="1" i="1" smtClean="0">
                <a:solidFill>
                  <a:srgbClr val="FFFFCC"/>
                </a:solidFill>
                <a:latin typeface="Times New Roman Bold Italic"/>
                <a:cs typeface="Times New Roman Bold Italic"/>
              </a:rPr>
              <a:t> This is the</a:t>
            </a:r>
            <a:r>
              <a:rPr lang="en-CA" sz="2400" smtClean="0">
                <a:solidFill>
                  <a:srgbClr val="000000"/>
                </a:solidFill>
                <a:latin typeface="Times New Roman"/>
              </a:rPr>
              <a:t/>
            </a:r>
            <a:br>
              <a:rPr lang="en-CA" sz="2400" smtClean="0">
                <a:solidFill>
                  <a:srgbClr val="000000"/>
                </a:solidFill>
                <a:latin typeface="Times New Roman"/>
              </a:rPr>
            </a:br>
            <a:r>
              <a:rPr lang="en-CA" sz="2410" b="1" i="1" smtClean="0">
                <a:solidFill>
                  <a:srgbClr val="FFFFCC"/>
                </a:solidFill>
                <a:latin typeface="Times New Roman Bold Italic"/>
                <a:cs typeface="Times New Roman Bold Italic"/>
              </a:rPr>
              <a:t>	earliest sign of TS</a:t>
            </a:r>
          </a:p>
          <a:p>
            <a:pPr>
              <a:lnSpc>
                <a:spcPts val="2500"/>
              </a:lnSpc>
            </a:pPr>
            <a:endParaRPr lang="en-CA" sz="2400">
              <a:solidFill>
                <a:srgbClr val="000000"/>
              </a:solidFill>
            </a:endParaRPr>
          </a:p>
        </p:txBody>
      </p:sp>
      <p:sp>
        <p:nvSpPr>
          <p:cNvPr id="10" name="TextBox 10"/>
          <p:cNvSpPr txBox="1"/>
          <p:nvPr/>
        </p:nvSpPr>
        <p:spPr>
          <a:xfrm>
            <a:off x="1041400" y="5613400"/>
            <a:ext cx="9017000" cy="457200"/>
          </a:xfrm>
          <a:prstGeom prst="rect">
            <a:avLst/>
          </a:prstGeom>
          <a:noFill/>
        </p:spPr>
        <p:txBody>
          <a:bodyPr vert="horz" wrap="none" lIns="0" tIns="0" rIns="0" bIns="0" rtlCol="0">
            <a:spAutoFit/>
          </a:bodyPr>
          <a:lstStyle/>
          <a:p>
            <a:pPr>
              <a:lnSpc>
                <a:spcPts val="2760"/>
              </a:lnSpc>
            </a:pPr>
            <a:r>
              <a:rPr lang="en-CA" sz="2195" smtClean="0">
                <a:solidFill>
                  <a:srgbClr val="CC0000"/>
                </a:solidFill>
                <a:latin typeface="Times New Roman"/>
                <a:cs typeface="Times New Roman"/>
              </a:rPr>
              <a:t>3.</a:t>
            </a:r>
            <a:r>
              <a:rPr lang="en-CA" sz="2400" smtClean="0">
                <a:solidFill>
                  <a:srgbClr val="FFFFCC"/>
                </a:solidFill>
                <a:latin typeface="Times New Roman"/>
                <a:cs typeface="Times New Roman"/>
              </a:rPr>
              <a:t>  Periungal fibroma: multiple papules &amp; nodules around the nail</a:t>
            </a:r>
          </a:p>
          <a:p>
            <a:pPr>
              <a:lnSpc>
                <a:spcPts val="2760"/>
              </a:lnSpc>
            </a:pPr>
            <a:endParaRPr lang="en-CA" sz="2393">
              <a:solidFill>
                <a:srgbClr val="000000"/>
              </a:solidFill>
            </a:endParaRPr>
          </a:p>
        </p:txBody>
      </p:sp>
      <p:sp>
        <p:nvSpPr>
          <p:cNvPr id="11" name="TextBox 11"/>
          <p:cNvSpPr txBox="1"/>
          <p:nvPr/>
        </p:nvSpPr>
        <p:spPr>
          <a:xfrm>
            <a:off x="1041400" y="6032500"/>
            <a:ext cx="9017000" cy="787400"/>
          </a:xfrm>
          <a:prstGeom prst="rect">
            <a:avLst/>
          </a:prstGeom>
          <a:noFill/>
        </p:spPr>
        <p:txBody>
          <a:bodyPr vert="horz" wrap="none" lIns="0" tIns="0" rIns="0" bIns="0" rtlCol="0">
            <a:spAutoFit/>
          </a:bodyPr>
          <a:lstStyle/>
          <a:p>
            <a:pPr>
              <a:lnSpc>
                <a:spcPts val="2600"/>
              </a:lnSpc>
              <a:tabLst>
                <a:tab pos="457200" algn="l"/>
              </a:tabLst>
            </a:pPr>
            <a:r>
              <a:rPr lang="en-CA" sz="2195" smtClean="0">
                <a:solidFill>
                  <a:srgbClr val="CC0000"/>
                </a:solidFill>
                <a:latin typeface="Times New Roman"/>
                <a:cs typeface="Times New Roman"/>
              </a:rPr>
              <a:t>4.</a:t>
            </a:r>
            <a:r>
              <a:rPr lang="en-CA" sz="2400" smtClean="0">
                <a:solidFill>
                  <a:srgbClr val="FFFFCC"/>
                </a:solidFill>
                <a:latin typeface="Times New Roman"/>
                <a:cs typeface="Times New Roman"/>
              </a:rPr>
              <a:t>  Shagreen patch: skin colored plaque on the trunk with “orange-</a:t>
            </a:r>
            <a:r>
              <a:rPr lang="en-CA" sz="2400" smtClean="0">
                <a:solidFill>
                  <a:srgbClr val="000000"/>
                </a:solidFill>
                <a:latin typeface="Times New Roman"/>
              </a:rPr>
              <a:t/>
            </a:r>
            <a:br>
              <a:rPr lang="en-CA" sz="2400" smtClean="0">
                <a:solidFill>
                  <a:srgbClr val="000000"/>
                </a:solidFill>
                <a:latin typeface="Times New Roman"/>
              </a:rPr>
            </a:br>
            <a:r>
              <a:rPr lang="en-CA" sz="2400" smtClean="0">
                <a:solidFill>
                  <a:srgbClr val="FFFFCC"/>
                </a:solidFill>
                <a:latin typeface="Times New Roman"/>
                <a:cs typeface="Times New Roman"/>
              </a:rPr>
              <a:t>	peel” surface</a:t>
            </a:r>
          </a:p>
          <a:p>
            <a:pPr>
              <a:lnSpc>
                <a:spcPts val="2600"/>
              </a:lnSpc>
            </a:pPr>
            <a:endParaRPr lang="en-CA" sz="2400">
              <a:solidFill>
                <a:srgbClr val="000000"/>
              </a:solidFill>
            </a:endParaRPr>
          </a:p>
        </p:txBody>
      </p:sp>
      <p:sp>
        <p:nvSpPr>
          <p:cNvPr id="12" name="TextBox 12"/>
          <p:cNvSpPr txBox="1"/>
          <p:nvPr/>
        </p:nvSpPr>
        <p:spPr>
          <a:xfrm>
            <a:off x="228600" y="7467600"/>
            <a:ext cx="9829800" cy="228600"/>
          </a:xfrm>
          <a:prstGeom prst="rect">
            <a:avLst/>
          </a:prstGeom>
          <a:noFill/>
        </p:spPr>
        <p:txBody>
          <a:bodyPr vert="horz" wrap="none" lIns="0" tIns="0" rIns="0" bIns="0" rtlCol="0">
            <a:spAutoFit/>
          </a:bodyPr>
          <a:lstStyle/>
          <a:p>
            <a:pPr>
              <a:lnSpc>
                <a:spcPts val="1380"/>
              </a:lnSpc>
            </a:pPr>
            <a:r>
              <a:rPr lang="en-CA" sz="1200" smtClean="0">
                <a:solidFill>
                  <a:srgbClr val="000000"/>
                </a:solidFill>
                <a:latin typeface="Arial"/>
                <a:cs typeface="Arial"/>
              </a:rPr>
              <a:t>PDF created with FinePrint pdfFactory trial version </a:t>
            </a:r>
            <a:r>
              <a:rPr lang="en-CA" sz="1200" smtClean="0">
                <a:solidFill>
                  <a:srgbClr val="0000FF"/>
                </a:solidFill>
                <a:latin typeface="Arial"/>
                <a:cs typeface="Arial"/>
              </a:rPr>
              <a:t>http://www.fineprint.com</a:t>
            </a:r>
          </a:p>
          <a:p>
            <a:pPr>
              <a:lnSpc>
                <a:spcPts val="1380"/>
              </a:lnSpc>
            </a:pPr>
            <a:endParaRPr lang="en-CA" sz="1200">
              <a:solidFill>
                <a:srgbClr val="000000"/>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10058400" cy="7759700"/>
          </a:xfrm>
          <a:prstGeom prst="rect">
            <a:avLst/>
          </a:prstGeom>
        </p:spPr>
      </p:pic>
      <p:sp>
        <p:nvSpPr>
          <p:cNvPr id="8" name="TextBox 2"/>
          <p:cNvSpPr txBox="1"/>
          <p:nvPr/>
        </p:nvSpPr>
        <p:spPr>
          <a:xfrm>
            <a:off x="927100" y="2222500"/>
            <a:ext cx="9131300" cy="609600"/>
          </a:xfrm>
          <a:prstGeom prst="rect">
            <a:avLst/>
          </a:prstGeom>
          <a:noFill/>
        </p:spPr>
        <p:txBody>
          <a:bodyPr vert="horz" wrap="none" lIns="0" tIns="0" rIns="0" bIns="0" rtlCol="0">
            <a:spAutoFit/>
          </a:bodyPr>
          <a:lstStyle/>
          <a:p>
            <a:pPr>
              <a:lnSpc>
                <a:spcPts val="3680"/>
              </a:lnSpc>
            </a:pPr>
            <a:r>
              <a:rPr lang="en-CA" sz="3204" smtClean="0">
                <a:solidFill>
                  <a:srgbClr val="FFFF00"/>
                </a:solidFill>
                <a:latin typeface="Times New Roman"/>
                <a:cs typeface="Times New Roman"/>
              </a:rPr>
              <a:t>Behcet’s Syndrome:</a:t>
            </a:r>
          </a:p>
          <a:p>
            <a:pPr>
              <a:lnSpc>
                <a:spcPts val="3680"/>
              </a:lnSpc>
            </a:pPr>
            <a:endParaRPr lang="en-CA" sz="3204">
              <a:solidFill>
                <a:srgbClr val="000000"/>
              </a:solidFill>
            </a:endParaRPr>
          </a:p>
        </p:txBody>
      </p:sp>
      <p:sp>
        <p:nvSpPr>
          <p:cNvPr id="3" name="TextBox 3"/>
          <p:cNvSpPr txBox="1"/>
          <p:nvPr/>
        </p:nvSpPr>
        <p:spPr>
          <a:xfrm>
            <a:off x="1041400" y="2692400"/>
            <a:ext cx="9017000" cy="1524000"/>
          </a:xfrm>
          <a:prstGeom prst="rect">
            <a:avLst/>
          </a:prstGeom>
          <a:noFill/>
        </p:spPr>
        <p:txBody>
          <a:bodyPr vert="horz" wrap="none" lIns="0" tIns="0" rIns="0" bIns="0" rtlCol="0">
            <a:spAutoFit/>
          </a:bodyPr>
          <a:lstStyle/>
          <a:p>
            <a:pPr>
              <a:lnSpc>
                <a:spcPts val="3700"/>
              </a:lnSpc>
            </a:pPr>
            <a:r>
              <a:rPr lang="en-CA" sz="1800" smtClean="0">
                <a:solidFill>
                  <a:srgbClr val="CC0000"/>
                </a:solidFill>
                <a:latin typeface="Arial Unicode MS"/>
                <a:cs typeface="Arial Unicode MS"/>
              </a:rPr>
              <a:t>u</a:t>
            </a:r>
            <a:r>
              <a:rPr lang="en-CA" sz="2795" smtClean="0">
                <a:solidFill>
                  <a:srgbClr val="FFFFCC"/>
                </a:solidFill>
                <a:latin typeface="Times New Roman"/>
                <a:cs typeface="Times New Roman"/>
              </a:rPr>
              <a:t> Oral ulcer (the most common)</a:t>
            </a:r>
            <a:r>
              <a:rPr lang="en-CA" sz="2765" smtClean="0">
                <a:solidFill>
                  <a:srgbClr val="000000"/>
                </a:solidFill>
                <a:latin typeface="Times New Roman"/>
              </a:rPr>
              <a:t/>
            </a:r>
            <a:br>
              <a:rPr lang="en-CA" sz="2765" smtClean="0">
                <a:solidFill>
                  <a:srgbClr val="000000"/>
                </a:solidFill>
                <a:latin typeface="Times New Roman"/>
              </a:rPr>
            </a:br>
            <a:r>
              <a:rPr lang="en-CA" sz="1800" smtClean="0">
                <a:solidFill>
                  <a:srgbClr val="CC0000"/>
                </a:solidFill>
                <a:latin typeface="Arial Unicode MS"/>
                <a:cs typeface="Arial Unicode MS"/>
              </a:rPr>
              <a:t>u</a:t>
            </a:r>
            <a:r>
              <a:rPr lang="en-CA" sz="2795" smtClean="0">
                <a:solidFill>
                  <a:srgbClr val="FFFFCC"/>
                </a:solidFill>
                <a:latin typeface="Times New Roman"/>
                <a:cs typeface="Times New Roman"/>
              </a:rPr>
              <a:t> Genital ulcers (mainly scrotal)</a:t>
            </a:r>
            <a:r>
              <a:rPr lang="en-CA" sz="2756" smtClean="0">
                <a:solidFill>
                  <a:srgbClr val="000000"/>
                </a:solidFill>
                <a:latin typeface="Times New Roman"/>
              </a:rPr>
              <a:t/>
            </a:r>
            <a:br>
              <a:rPr lang="en-CA" sz="2756" smtClean="0">
                <a:solidFill>
                  <a:srgbClr val="000000"/>
                </a:solidFill>
                <a:latin typeface="Times New Roman"/>
              </a:rPr>
            </a:br>
            <a:r>
              <a:rPr lang="en-CA" sz="1800" smtClean="0">
                <a:solidFill>
                  <a:srgbClr val="CC0000"/>
                </a:solidFill>
                <a:latin typeface="Arial Unicode MS"/>
                <a:cs typeface="Arial Unicode MS"/>
              </a:rPr>
              <a:t>u</a:t>
            </a:r>
            <a:r>
              <a:rPr lang="en-CA" sz="2795" smtClean="0">
                <a:solidFill>
                  <a:srgbClr val="FFFFCC"/>
                </a:solidFill>
                <a:latin typeface="Times New Roman"/>
                <a:cs typeface="Times New Roman"/>
              </a:rPr>
              <a:t> Iritis and arthoropathy</a:t>
            </a:r>
          </a:p>
          <a:p>
            <a:pPr>
              <a:lnSpc>
                <a:spcPts val="3700"/>
              </a:lnSpc>
            </a:pPr>
            <a:endParaRPr lang="en-CA" sz="2756">
              <a:solidFill>
                <a:srgbClr val="000000"/>
              </a:solidFill>
            </a:endParaRPr>
          </a:p>
        </p:txBody>
      </p:sp>
      <p:sp>
        <p:nvSpPr>
          <p:cNvPr id="4" name="TextBox 4"/>
          <p:cNvSpPr txBox="1"/>
          <p:nvPr/>
        </p:nvSpPr>
        <p:spPr>
          <a:xfrm>
            <a:off x="927100" y="4064000"/>
            <a:ext cx="9131300" cy="1130300"/>
          </a:xfrm>
          <a:prstGeom prst="rect">
            <a:avLst/>
          </a:prstGeom>
          <a:noFill/>
        </p:spPr>
        <p:txBody>
          <a:bodyPr vert="horz" wrap="none" lIns="0" tIns="0" rIns="0" bIns="0" rtlCol="0">
            <a:spAutoFit/>
          </a:bodyPr>
          <a:lstStyle/>
          <a:p>
            <a:pPr indent="114300">
              <a:lnSpc>
                <a:spcPts val="4100"/>
              </a:lnSpc>
            </a:pPr>
            <a:r>
              <a:rPr lang="en-CA" sz="1800" smtClean="0">
                <a:solidFill>
                  <a:srgbClr val="CC0000"/>
                </a:solidFill>
                <a:latin typeface="Arial Unicode MS"/>
                <a:cs typeface="Arial Unicode MS"/>
              </a:rPr>
              <a:t>u</a:t>
            </a:r>
            <a:r>
              <a:rPr lang="en-CA" sz="2795" smtClean="0">
                <a:solidFill>
                  <a:srgbClr val="FFFFCC"/>
                </a:solidFill>
                <a:latin typeface="Times New Roman"/>
                <a:cs typeface="Times New Roman"/>
              </a:rPr>
              <a:t> May have CNS involvement</a:t>
            </a:r>
            <a:r>
              <a:rPr lang="en-CA" sz="3204" smtClean="0">
                <a:solidFill>
                  <a:srgbClr val="000000"/>
                </a:solidFill>
                <a:latin typeface="Times New Roman"/>
              </a:rPr>
              <a:t/>
            </a:r>
            <a:br>
              <a:rPr lang="en-CA" sz="3204" smtClean="0">
                <a:solidFill>
                  <a:srgbClr val="000000"/>
                </a:solidFill>
                <a:latin typeface="Times New Roman"/>
              </a:rPr>
            </a:br>
            <a:r>
              <a:rPr lang="en-CA" sz="3204" smtClean="0">
                <a:solidFill>
                  <a:srgbClr val="FFFF00"/>
                </a:solidFill>
                <a:latin typeface="Times New Roman"/>
                <a:cs typeface="Times New Roman"/>
              </a:rPr>
              <a:t>Scurvy :</a:t>
            </a:r>
          </a:p>
          <a:p>
            <a:pPr>
              <a:lnSpc>
                <a:spcPts val="4100"/>
              </a:lnSpc>
            </a:pPr>
            <a:endParaRPr lang="en-CA" sz="3204">
              <a:solidFill>
                <a:srgbClr val="000000"/>
              </a:solidFill>
            </a:endParaRPr>
          </a:p>
        </p:txBody>
      </p:sp>
      <p:sp>
        <p:nvSpPr>
          <p:cNvPr id="5" name="TextBox 5"/>
          <p:cNvSpPr txBox="1"/>
          <p:nvPr/>
        </p:nvSpPr>
        <p:spPr>
          <a:xfrm>
            <a:off x="1041400" y="5105400"/>
            <a:ext cx="9017000" cy="1054100"/>
          </a:xfrm>
          <a:prstGeom prst="rect">
            <a:avLst/>
          </a:prstGeom>
          <a:noFill/>
        </p:spPr>
        <p:txBody>
          <a:bodyPr vert="horz" wrap="none" lIns="0" tIns="0" rIns="0" bIns="0" rtlCol="0">
            <a:spAutoFit/>
          </a:bodyPr>
          <a:lstStyle/>
          <a:p>
            <a:pPr>
              <a:lnSpc>
                <a:spcPts val="3700"/>
              </a:lnSpc>
            </a:pPr>
            <a:r>
              <a:rPr lang="en-CA" sz="1800" smtClean="0">
                <a:solidFill>
                  <a:srgbClr val="CC0000"/>
                </a:solidFill>
                <a:latin typeface="Arial Unicode MS"/>
                <a:cs typeface="Arial Unicode MS"/>
              </a:rPr>
              <a:t>u</a:t>
            </a:r>
            <a:r>
              <a:rPr lang="en-CA" sz="2795" smtClean="0">
                <a:solidFill>
                  <a:srgbClr val="FFFFCC"/>
                </a:solidFill>
                <a:latin typeface="Times New Roman"/>
                <a:cs typeface="Times New Roman"/>
              </a:rPr>
              <a:t> Vitamin C deficiency</a:t>
            </a:r>
            <a:r>
              <a:rPr lang="en-CA" sz="2729" smtClean="0">
                <a:solidFill>
                  <a:srgbClr val="000000"/>
                </a:solidFill>
                <a:latin typeface="Times New Roman"/>
              </a:rPr>
              <a:t/>
            </a:r>
            <a:br>
              <a:rPr lang="en-CA" sz="2729" smtClean="0">
                <a:solidFill>
                  <a:srgbClr val="000000"/>
                </a:solidFill>
                <a:latin typeface="Times New Roman"/>
              </a:rPr>
            </a:br>
            <a:r>
              <a:rPr lang="en-CA" sz="1800" smtClean="0">
                <a:solidFill>
                  <a:srgbClr val="CC0000"/>
                </a:solidFill>
                <a:latin typeface="Arial Unicode MS"/>
                <a:cs typeface="Arial Unicode MS"/>
              </a:rPr>
              <a:t>u</a:t>
            </a:r>
            <a:r>
              <a:rPr lang="en-CA" sz="2795" smtClean="0">
                <a:solidFill>
                  <a:srgbClr val="FFFFCC"/>
                </a:solidFill>
                <a:latin typeface="Times New Roman"/>
                <a:cs typeface="Times New Roman"/>
              </a:rPr>
              <a:t> Bleeding gums</a:t>
            </a:r>
          </a:p>
          <a:p>
            <a:pPr>
              <a:lnSpc>
                <a:spcPts val="3700"/>
              </a:lnSpc>
            </a:pPr>
            <a:endParaRPr lang="en-CA" sz="2729">
              <a:solidFill>
                <a:srgbClr val="000000"/>
              </a:solidFill>
            </a:endParaRPr>
          </a:p>
        </p:txBody>
      </p:sp>
      <p:sp>
        <p:nvSpPr>
          <p:cNvPr id="6" name="TextBox 6"/>
          <p:cNvSpPr txBox="1"/>
          <p:nvPr/>
        </p:nvSpPr>
        <p:spPr>
          <a:xfrm>
            <a:off x="1041400" y="6096000"/>
            <a:ext cx="9017000" cy="508000"/>
          </a:xfrm>
          <a:prstGeom prst="rect">
            <a:avLst/>
          </a:prstGeom>
          <a:noFill/>
        </p:spPr>
        <p:txBody>
          <a:bodyPr vert="horz" wrap="none" lIns="0" tIns="0" rIns="0" bIns="0" rtlCol="0">
            <a:spAutoFit/>
          </a:bodyPr>
          <a:lstStyle/>
          <a:p>
            <a:pPr>
              <a:lnSpc>
                <a:spcPts val="3220"/>
              </a:lnSpc>
            </a:pPr>
            <a:r>
              <a:rPr lang="en-CA" sz="1800" smtClean="0">
                <a:solidFill>
                  <a:srgbClr val="CC0000"/>
                </a:solidFill>
                <a:latin typeface="Arial Unicode MS"/>
                <a:cs typeface="Arial Unicode MS"/>
              </a:rPr>
              <a:t>u</a:t>
            </a:r>
            <a:r>
              <a:rPr lang="en-CA" sz="2795" smtClean="0">
                <a:solidFill>
                  <a:srgbClr val="FFFFCC"/>
                </a:solidFill>
                <a:latin typeface="Times New Roman"/>
                <a:cs typeface="Times New Roman"/>
              </a:rPr>
              <a:t> Can cause teeth loss (permanent complication)</a:t>
            </a:r>
          </a:p>
          <a:p>
            <a:pPr>
              <a:lnSpc>
                <a:spcPts val="3220"/>
              </a:lnSpc>
            </a:pPr>
            <a:endParaRPr lang="en-CA" sz="2774">
              <a:solidFill>
                <a:srgbClr val="000000"/>
              </a:solidFill>
            </a:endParaRPr>
          </a:p>
        </p:txBody>
      </p:sp>
      <p:sp>
        <p:nvSpPr>
          <p:cNvPr id="7" name="TextBox 7"/>
          <p:cNvSpPr txBox="1"/>
          <p:nvPr/>
        </p:nvSpPr>
        <p:spPr>
          <a:xfrm>
            <a:off x="228600" y="7467600"/>
            <a:ext cx="9829800" cy="228600"/>
          </a:xfrm>
          <a:prstGeom prst="rect">
            <a:avLst/>
          </a:prstGeom>
          <a:noFill/>
        </p:spPr>
        <p:txBody>
          <a:bodyPr vert="horz" wrap="none" lIns="0" tIns="0" rIns="0" bIns="0" rtlCol="0">
            <a:spAutoFit/>
          </a:bodyPr>
          <a:lstStyle/>
          <a:p>
            <a:pPr>
              <a:lnSpc>
                <a:spcPts val="1380"/>
              </a:lnSpc>
            </a:pPr>
            <a:r>
              <a:rPr lang="en-CA" sz="1200" smtClean="0">
                <a:solidFill>
                  <a:srgbClr val="000000"/>
                </a:solidFill>
                <a:latin typeface="Arial"/>
                <a:cs typeface="Arial"/>
              </a:rPr>
              <a:t>PDF created with FinePrint pdfFactory trial version </a:t>
            </a:r>
            <a:r>
              <a:rPr lang="en-CA" sz="1200" smtClean="0">
                <a:solidFill>
                  <a:srgbClr val="0000FF"/>
                </a:solidFill>
                <a:latin typeface="Arial"/>
                <a:cs typeface="Arial"/>
              </a:rPr>
              <a:t>http://www.fineprint.com</a:t>
            </a:r>
          </a:p>
          <a:p>
            <a:pPr>
              <a:lnSpc>
                <a:spcPts val="1380"/>
              </a:lnSpc>
            </a:pPr>
            <a:endParaRPr lang="en-CA" sz="1200">
              <a:solidFill>
                <a:srgbClr val="000000"/>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10058400" cy="7759700"/>
          </a:xfrm>
          <a:prstGeom prst="rect">
            <a:avLst/>
          </a:prstGeom>
        </p:spPr>
      </p:pic>
      <p:sp>
        <p:nvSpPr>
          <p:cNvPr id="11" name="TextBox 2"/>
          <p:cNvSpPr txBox="1"/>
          <p:nvPr/>
        </p:nvSpPr>
        <p:spPr>
          <a:xfrm>
            <a:off x="1231900" y="2260600"/>
            <a:ext cx="8826500" cy="508000"/>
          </a:xfrm>
          <a:prstGeom prst="rect">
            <a:avLst/>
          </a:prstGeom>
          <a:noFill/>
        </p:spPr>
        <p:txBody>
          <a:bodyPr vert="horz" wrap="none" lIns="0" tIns="0" rIns="0" bIns="0" rtlCol="0">
            <a:spAutoFit/>
          </a:bodyPr>
          <a:lstStyle/>
          <a:p>
            <a:pPr>
              <a:lnSpc>
                <a:spcPts val="3220"/>
              </a:lnSpc>
            </a:pPr>
            <a:r>
              <a:rPr lang="en-CA" sz="2795" smtClean="0">
                <a:solidFill>
                  <a:srgbClr val="FFFF00"/>
                </a:solidFill>
                <a:latin typeface="Times New Roman"/>
                <a:cs typeface="Times New Roman"/>
              </a:rPr>
              <a:t>Scurvy(cont’d)</a:t>
            </a:r>
          </a:p>
          <a:p>
            <a:pPr>
              <a:lnSpc>
                <a:spcPts val="3220"/>
              </a:lnSpc>
            </a:pPr>
            <a:endParaRPr lang="en-CA" sz="2795">
              <a:solidFill>
                <a:srgbClr val="000000"/>
              </a:solidFill>
            </a:endParaRPr>
          </a:p>
        </p:txBody>
      </p:sp>
      <p:sp>
        <p:nvSpPr>
          <p:cNvPr id="3" name="TextBox 3"/>
          <p:cNvSpPr txBox="1"/>
          <p:nvPr/>
        </p:nvSpPr>
        <p:spPr>
          <a:xfrm>
            <a:off x="1346200" y="2755900"/>
            <a:ext cx="8712200" cy="457200"/>
          </a:xfrm>
          <a:prstGeom prst="rect">
            <a:avLst/>
          </a:prstGeom>
          <a:noFill/>
        </p:spPr>
        <p:txBody>
          <a:bodyPr vert="horz" wrap="none" lIns="0" tIns="0" rIns="0" bIns="0" rtlCol="0">
            <a:spAutoFit/>
          </a:bodyPr>
          <a:lstStyle/>
          <a:p>
            <a:pPr>
              <a:lnSpc>
                <a:spcPts val="2760"/>
              </a:lnSpc>
            </a:pPr>
            <a:r>
              <a:rPr lang="en-CA" sz="1596" smtClean="0">
                <a:solidFill>
                  <a:srgbClr val="CC0000"/>
                </a:solidFill>
                <a:latin typeface="Arial Unicode MS"/>
                <a:cs typeface="Arial Unicode MS"/>
              </a:rPr>
              <a:t>u</a:t>
            </a:r>
            <a:r>
              <a:rPr lang="en-CA" sz="2400" smtClean="0">
                <a:solidFill>
                  <a:srgbClr val="FFFFCC"/>
                </a:solidFill>
                <a:latin typeface="Times New Roman"/>
                <a:cs typeface="Times New Roman"/>
              </a:rPr>
              <a:t>  Easy bruishing</a:t>
            </a:r>
          </a:p>
          <a:p>
            <a:pPr>
              <a:lnSpc>
                <a:spcPts val="2760"/>
              </a:lnSpc>
            </a:pPr>
            <a:endParaRPr lang="en-CA" sz="2352">
              <a:solidFill>
                <a:srgbClr val="000000"/>
              </a:solidFill>
            </a:endParaRPr>
          </a:p>
        </p:txBody>
      </p:sp>
      <p:sp>
        <p:nvSpPr>
          <p:cNvPr id="4" name="TextBox 4"/>
          <p:cNvSpPr txBox="1"/>
          <p:nvPr/>
        </p:nvSpPr>
        <p:spPr>
          <a:xfrm>
            <a:off x="1231900" y="3060700"/>
            <a:ext cx="8826500" cy="1054100"/>
          </a:xfrm>
          <a:prstGeom prst="rect">
            <a:avLst/>
          </a:prstGeom>
          <a:noFill/>
        </p:spPr>
        <p:txBody>
          <a:bodyPr vert="horz" wrap="none" lIns="0" tIns="0" rIns="0" bIns="0" rtlCol="0">
            <a:spAutoFit/>
          </a:bodyPr>
          <a:lstStyle/>
          <a:p>
            <a:pPr indent="114300">
              <a:lnSpc>
                <a:spcPts val="4000"/>
              </a:lnSpc>
            </a:pPr>
            <a:r>
              <a:rPr lang="en-CA" sz="1596" smtClean="0">
                <a:solidFill>
                  <a:srgbClr val="CC0000"/>
                </a:solidFill>
                <a:latin typeface="Arial Unicode MS"/>
                <a:cs typeface="Arial Unicode MS"/>
              </a:rPr>
              <a:t>u</a:t>
            </a:r>
            <a:r>
              <a:rPr lang="en-CA" sz="2400" smtClean="0">
                <a:solidFill>
                  <a:srgbClr val="FFFFCC"/>
                </a:solidFill>
                <a:latin typeface="Times New Roman"/>
                <a:cs typeface="Times New Roman"/>
              </a:rPr>
              <a:t>  Diagnosis : Low ascorbic acid (Vit-C) level in Leukocyte</a:t>
            </a:r>
            <a:r>
              <a:rPr lang="en-CA" sz="2795" smtClean="0">
                <a:solidFill>
                  <a:srgbClr val="000000"/>
                </a:solidFill>
                <a:latin typeface="Times New Roman"/>
              </a:rPr>
              <a:t/>
            </a:r>
            <a:br>
              <a:rPr lang="en-CA" sz="2795" smtClean="0">
                <a:solidFill>
                  <a:srgbClr val="000000"/>
                </a:solidFill>
                <a:latin typeface="Times New Roman"/>
              </a:rPr>
            </a:br>
            <a:r>
              <a:rPr lang="en-CA" sz="2795" smtClean="0">
                <a:solidFill>
                  <a:srgbClr val="FFFF00"/>
                </a:solidFill>
                <a:latin typeface="Times New Roman"/>
                <a:cs typeface="Times New Roman"/>
              </a:rPr>
              <a:t>Pellagra:</a:t>
            </a:r>
          </a:p>
          <a:p>
            <a:pPr>
              <a:lnSpc>
                <a:spcPts val="4000"/>
              </a:lnSpc>
            </a:pPr>
            <a:endParaRPr lang="en-CA" sz="2795">
              <a:solidFill>
                <a:srgbClr val="000000"/>
              </a:solidFill>
            </a:endParaRPr>
          </a:p>
        </p:txBody>
      </p:sp>
      <p:sp>
        <p:nvSpPr>
          <p:cNvPr id="5" name="TextBox 5"/>
          <p:cNvSpPr txBox="1"/>
          <p:nvPr/>
        </p:nvSpPr>
        <p:spPr>
          <a:xfrm>
            <a:off x="1346200" y="4064000"/>
            <a:ext cx="8712200" cy="952500"/>
          </a:xfrm>
          <a:prstGeom prst="rect">
            <a:avLst/>
          </a:prstGeom>
          <a:noFill/>
        </p:spPr>
        <p:txBody>
          <a:bodyPr vert="horz" wrap="none" lIns="0" tIns="0" rIns="0" bIns="0" rtlCol="0">
            <a:spAutoFit/>
          </a:bodyPr>
          <a:lstStyle/>
          <a:p>
            <a:pPr>
              <a:lnSpc>
                <a:spcPts val="3500"/>
              </a:lnSpc>
            </a:pPr>
            <a:r>
              <a:rPr lang="en-CA" sz="1596" smtClean="0">
                <a:solidFill>
                  <a:srgbClr val="CC0000"/>
                </a:solidFill>
                <a:latin typeface="Arial Unicode MS"/>
                <a:cs typeface="Arial Unicode MS"/>
              </a:rPr>
              <a:t>u</a:t>
            </a:r>
            <a:r>
              <a:rPr lang="en-CA" sz="2400" smtClean="0">
                <a:solidFill>
                  <a:srgbClr val="FFFFCC"/>
                </a:solidFill>
                <a:latin typeface="Times New Roman"/>
                <a:cs typeface="Times New Roman"/>
              </a:rPr>
              <a:t>  Nictonic acid deficiency</a:t>
            </a:r>
            <a:r>
              <a:rPr lang="en-CA" sz="2310" smtClean="0">
                <a:solidFill>
                  <a:srgbClr val="000000"/>
                </a:solidFill>
                <a:latin typeface="Times New Roman"/>
              </a:rPr>
              <a:t/>
            </a:r>
            <a:br>
              <a:rPr lang="en-CA" sz="2310" smtClean="0">
                <a:solidFill>
                  <a:srgbClr val="000000"/>
                </a:solidFill>
                <a:latin typeface="Times New Roman"/>
              </a:rPr>
            </a:br>
            <a:r>
              <a:rPr lang="en-CA" sz="1596" smtClean="0">
                <a:solidFill>
                  <a:srgbClr val="CC0000"/>
                </a:solidFill>
                <a:latin typeface="Arial Unicode MS"/>
                <a:cs typeface="Arial Unicode MS"/>
              </a:rPr>
              <a:t>u</a:t>
            </a:r>
            <a:r>
              <a:rPr lang="en-CA" sz="2400" smtClean="0">
                <a:solidFill>
                  <a:srgbClr val="FFFFCC"/>
                </a:solidFill>
                <a:latin typeface="Times New Roman"/>
                <a:cs typeface="Times New Roman"/>
              </a:rPr>
              <a:t>  4 “D”s</a:t>
            </a:r>
          </a:p>
          <a:p>
            <a:pPr>
              <a:lnSpc>
                <a:spcPts val="3500"/>
              </a:lnSpc>
            </a:pPr>
            <a:endParaRPr lang="en-CA" sz="2310">
              <a:solidFill>
                <a:srgbClr val="000000"/>
              </a:solidFill>
            </a:endParaRPr>
          </a:p>
        </p:txBody>
      </p:sp>
      <p:sp>
        <p:nvSpPr>
          <p:cNvPr id="6" name="TextBox 6"/>
          <p:cNvSpPr txBox="1"/>
          <p:nvPr/>
        </p:nvSpPr>
        <p:spPr>
          <a:xfrm>
            <a:off x="2032000" y="5016500"/>
            <a:ext cx="8026400" cy="457200"/>
          </a:xfrm>
          <a:prstGeom prst="rect">
            <a:avLst/>
          </a:prstGeom>
          <a:noFill/>
        </p:spPr>
        <p:txBody>
          <a:bodyPr vert="horz" wrap="none" lIns="0" tIns="0" rIns="0" bIns="0" rtlCol="0">
            <a:spAutoFit/>
          </a:bodyPr>
          <a:lstStyle/>
          <a:p>
            <a:pPr>
              <a:lnSpc>
                <a:spcPts val="2760"/>
              </a:lnSpc>
            </a:pPr>
            <a:r>
              <a:rPr lang="en-CA" sz="2400" smtClean="0">
                <a:solidFill>
                  <a:srgbClr val="FFFFCC"/>
                </a:solidFill>
                <a:latin typeface="Times New Roman"/>
                <a:cs typeface="Times New Roman"/>
              </a:rPr>
              <a:t>Dermatitis (Photodermatitis)</a:t>
            </a:r>
          </a:p>
          <a:p>
            <a:pPr>
              <a:lnSpc>
                <a:spcPts val="2760"/>
              </a:lnSpc>
            </a:pPr>
            <a:endParaRPr lang="en-CA" sz="2400">
              <a:solidFill>
                <a:srgbClr val="000000"/>
              </a:solidFill>
            </a:endParaRPr>
          </a:p>
        </p:txBody>
      </p:sp>
      <p:sp>
        <p:nvSpPr>
          <p:cNvPr id="7" name="TextBox 7"/>
          <p:cNvSpPr txBox="1"/>
          <p:nvPr/>
        </p:nvSpPr>
        <p:spPr>
          <a:xfrm>
            <a:off x="2006600" y="5448300"/>
            <a:ext cx="8051800" cy="381000"/>
          </a:xfrm>
          <a:prstGeom prst="rect">
            <a:avLst/>
          </a:prstGeom>
          <a:noFill/>
        </p:spPr>
        <p:txBody>
          <a:bodyPr vert="horz" wrap="none" lIns="0" tIns="0" rIns="0" bIns="0" rtlCol="0">
            <a:spAutoFit/>
          </a:bodyPr>
          <a:lstStyle/>
          <a:p>
            <a:pPr>
              <a:lnSpc>
                <a:spcPts val="2300"/>
              </a:lnSpc>
            </a:pPr>
            <a:r>
              <a:rPr lang="en-CA" sz="2004" smtClean="0">
                <a:solidFill>
                  <a:srgbClr val="FFFFCC"/>
                </a:solidFill>
                <a:latin typeface="Times New Roman"/>
                <a:cs typeface="Times New Roman"/>
              </a:rPr>
              <a:t>Diarrhea</a:t>
            </a:r>
          </a:p>
          <a:p>
            <a:pPr>
              <a:lnSpc>
                <a:spcPts val="2300"/>
              </a:lnSpc>
            </a:pPr>
            <a:endParaRPr lang="en-CA" sz="2004">
              <a:solidFill>
                <a:srgbClr val="000000"/>
              </a:solidFill>
            </a:endParaRPr>
          </a:p>
        </p:txBody>
      </p:sp>
      <p:sp>
        <p:nvSpPr>
          <p:cNvPr id="8" name="TextBox 8"/>
          <p:cNvSpPr txBox="1"/>
          <p:nvPr/>
        </p:nvSpPr>
        <p:spPr>
          <a:xfrm>
            <a:off x="2006600" y="5803900"/>
            <a:ext cx="8051800" cy="381000"/>
          </a:xfrm>
          <a:prstGeom prst="rect">
            <a:avLst/>
          </a:prstGeom>
          <a:noFill/>
        </p:spPr>
        <p:txBody>
          <a:bodyPr vert="horz" wrap="none" lIns="0" tIns="0" rIns="0" bIns="0" rtlCol="0">
            <a:spAutoFit/>
          </a:bodyPr>
          <a:lstStyle/>
          <a:p>
            <a:pPr>
              <a:lnSpc>
                <a:spcPts val="2300"/>
              </a:lnSpc>
            </a:pPr>
            <a:r>
              <a:rPr lang="en-CA" sz="2004" smtClean="0">
                <a:solidFill>
                  <a:srgbClr val="FFFFCC"/>
                </a:solidFill>
                <a:latin typeface="Times New Roman"/>
                <a:cs typeface="Times New Roman"/>
              </a:rPr>
              <a:t>Dementia</a:t>
            </a:r>
          </a:p>
          <a:p>
            <a:pPr>
              <a:lnSpc>
                <a:spcPts val="2300"/>
              </a:lnSpc>
            </a:pPr>
            <a:endParaRPr lang="en-CA" sz="2004">
              <a:solidFill>
                <a:srgbClr val="000000"/>
              </a:solidFill>
            </a:endParaRPr>
          </a:p>
        </p:txBody>
      </p:sp>
      <p:sp>
        <p:nvSpPr>
          <p:cNvPr id="9" name="TextBox 9"/>
          <p:cNvSpPr txBox="1"/>
          <p:nvPr/>
        </p:nvSpPr>
        <p:spPr>
          <a:xfrm>
            <a:off x="2006600" y="6172200"/>
            <a:ext cx="8051800" cy="381000"/>
          </a:xfrm>
          <a:prstGeom prst="rect">
            <a:avLst/>
          </a:prstGeom>
          <a:noFill/>
        </p:spPr>
        <p:txBody>
          <a:bodyPr vert="horz" wrap="none" lIns="0" tIns="0" rIns="0" bIns="0" rtlCol="0">
            <a:spAutoFit/>
          </a:bodyPr>
          <a:lstStyle/>
          <a:p>
            <a:pPr>
              <a:lnSpc>
                <a:spcPts val="2300"/>
              </a:lnSpc>
            </a:pPr>
            <a:r>
              <a:rPr lang="en-CA" sz="2004" smtClean="0">
                <a:solidFill>
                  <a:srgbClr val="FFFFCC"/>
                </a:solidFill>
                <a:latin typeface="Times New Roman"/>
                <a:cs typeface="Times New Roman"/>
              </a:rPr>
              <a:t>Death (if not treated)</a:t>
            </a:r>
          </a:p>
          <a:p>
            <a:pPr>
              <a:lnSpc>
                <a:spcPts val="2300"/>
              </a:lnSpc>
            </a:pPr>
            <a:endParaRPr lang="en-CA" sz="2004">
              <a:solidFill>
                <a:srgbClr val="000000"/>
              </a:solidFill>
            </a:endParaRPr>
          </a:p>
        </p:txBody>
      </p:sp>
      <p:sp>
        <p:nvSpPr>
          <p:cNvPr id="10" name="TextBox 10"/>
          <p:cNvSpPr txBox="1"/>
          <p:nvPr/>
        </p:nvSpPr>
        <p:spPr>
          <a:xfrm>
            <a:off x="228600" y="7467600"/>
            <a:ext cx="9829800" cy="228600"/>
          </a:xfrm>
          <a:prstGeom prst="rect">
            <a:avLst/>
          </a:prstGeom>
          <a:noFill/>
        </p:spPr>
        <p:txBody>
          <a:bodyPr vert="horz" wrap="none" lIns="0" tIns="0" rIns="0" bIns="0" rtlCol="0">
            <a:spAutoFit/>
          </a:bodyPr>
          <a:lstStyle/>
          <a:p>
            <a:pPr>
              <a:lnSpc>
                <a:spcPts val="1380"/>
              </a:lnSpc>
            </a:pPr>
            <a:r>
              <a:rPr lang="en-CA" sz="1200" smtClean="0">
                <a:solidFill>
                  <a:srgbClr val="000000"/>
                </a:solidFill>
                <a:latin typeface="Arial"/>
                <a:cs typeface="Arial"/>
              </a:rPr>
              <a:t>PDF created with FinePrint pdfFactory trial version </a:t>
            </a:r>
            <a:r>
              <a:rPr lang="en-CA" sz="1200" smtClean="0">
                <a:solidFill>
                  <a:srgbClr val="0000FF"/>
                </a:solidFill>
                <a:latin typeface="Arial"/>
                <a:cs typeface="Arial"/>
              </a:rPr>
              <a:t>http://www.fineprint.com</a:t>
            </a:r>
          </a:p>
          <a:p>
            <a:pPr>
              <a:lnSpc>
                <a:spcPts val="1380"/>
              </a:lnSpc>
            </a:pPr>
            <a:endParaRPr lang="en-CA" sz="1200">
              <a:solidFill>
                <a:srgbClr val="000000"/>
              </a:solidFill>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2"/>
          <p:cNvSpPr txBox="1"/>
          <p:nvPr/>
        </p:nvSpPr>
        <p:spPr>
          <a:xfrm>
            <a:off x="6299200" y="1866900"/>
            <a:ext cx="3759200" cy="457200"/>
          </a:xfrm>
          <a:prstGeom prst="rect">
            <a:avLst/>
          </a:prstGeom>
          <a:noFill/>
        </p:spPr>
        <p:txBody>
          <a:bodyPr vert="horz" wrap="none" lIns="0" tIns="0" rIns="0" bIns="0" rtlCol="0">
            <a:spAutoFit/>
          </a:bodyPr>
          <a:lstStyle/>
          <a:p>
            <a:pPr>
              <a:lnSpc>
                <a:spcPts val="2760"/>
              </a:lnSpc>
            </a:pPr>
            <a:r>
              <a:rPr lang="en-CA" sz="2400" smtClean="0">
                <a:solidFill>
                  <a:srgbClr val="FFFFCC"/>
                </a:solidFill>
                <a:latin typeface="Times New Roman"/>
                <a:cs typeface="Times New Roman"/>
              </a:rPr>
              <a:t>Pellagra</a:t>
            </a:r>
          </a:p>
          <a:p>
            <a:pPr>
              <a:lnSpc>
                <a:spcPts val="2760"/>
              </a:lnSpc>
            </a:pPr>
            <a:endParaRPr lang="en-CA" sz="2400">
              <a:solidFill>
                <a:srgbClr val="000000"/>
              </a:solidFill>
            </a:endParaRPr>
          </a:p>
        </p:txBody>
      </p:sp>
      <p:sp>
        <p:nvSpPr>
          <p:cNvPr id="3" name="TextBox 3"/>
          <p:cNvSpPr txBox="1"/>
          <p:nvPr/>
        </p:nvSpPr>
        <p:spPr>
          <a:xfrm>
            <a:off x="228600" y="7467600"/>
            <a:ext cx="9829800" cy="228600"/>
          </a:xfrm>
          <a:prstGeom prst="rect">
            <a:avLst/>
          </a:prstGeom>
          <a:noFill/>
        </p:spPr>
        <p:txBody>
          <a:bodyPr vert="horz" wrap="none" lIns="0" tIns="0" rIns="0" bIns="0" rtlCol="0">
            <a:spAutoFit/>
          </a:bodyPr>
          <a:lstStyle/>
          <a:p>
            <a:pPr>
              <a:lnSpc>
                <a:spcPts val="1380"/>
              </a:lnSpc>
            </a:pPr>
            <a:r>
              <a:rPr lang="en-CA" sz="1200" smtClean="0">
                <a:solidFill>
                  <a:srgbClr val="000000"/>
                </a:solidFill>
                <a:latin typeface="Arial"/>
                <a:cs typeface="Arial"/>
              </a:rPr>
              <a:t>PDF created with FinePrint pdfFactory trial version </a:t>
            </a:r>
            <a:r>
              <a:rPr lang="en-CA" sz="1200" smtClean="0">
                <a:solidFill>
                  <a:srgbClr val="0000FF"/>
                </a:solidFill>
                <a:latin typeface="Arial"/>
                <a:cs typeface="Arial"/>
              </a:rPr>
              <a:t>http://www.fineprint.com</a:t>
            </a:r>
          </a:p>
          <a:p>
            <a:pPr>
              <a:lnSpc>
                <a:spcPts val="1380"/>
              </a:lnSpc>
            </a:pPr>
            <a:endParaRPr lang="en-CA" sz="1200">
              <a:solidFill>
                <a:srgbClr val="000000"/>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10058400" cy="7759700"/>
          </a:xfrm>
          <a:prstGeom prst="rect">
            <a:avLst/>
          </a:prstGeom>
        </p:spPr>
      </p:pic>
      <p:sp>
        <p:nvSpPr>
          <p:cNvPr id="18" name="TextBox 2"/>
          <p:cNvSpPr txBox="1"/>
          <p:nvPr/>
        </p:nvSpPr>
        <p:spPr>
          <a:xfrm>
            <a:off x="1117600" y="1917700"/>
            <a:ext cx="8940800" cy="508000"/>
          </a:xfrm>
          <a:prstGeom prst="rect">
            <a:avLst/>
          </a:prstGeom>
          <a:noFill/>
        </p:spPr>
        <p:txBody>
          <a:bodyPr vert="horz" wrap="none" lIns="0" tIns="0" rIns="0" bIns="0" rtlCol="0">
            <a:spAutoFit/>
          </a:bodyPr>
          <a:lstStyle/>
          <a:p>
            <a:pPr>
              <a:lnSpc>
                <a:spcPts val="3220"/>
              </a:lnSpc>
            </a:pPr>
            <a:r>
              <a:rPr lang="en-CA" sz="2795" smtClean="0">
                <a:solidFill>
                  <a:srgbClr val="FFFF00"/>
                </a:solidFill>
                <a:latin typeface="Times New Roman"/>
                <a:cs typeface="Times New Roman"/>
              </a:rPr>
              <a:t>Causes of generalized pruritus without skin lesions:</a:t>
            </a:r>
          </a:p>
          <a:p>
            <a:pPr>
              <a:lnSpc>
                <a:spcPts val="3220"/>
              </a:lnSpc>
            </a:pPr>
            <a:endParaRPr lang="en-CA" sz="2795">
              <a:solidFill>
                <a:srgbClr val="000000"/>
              </a:solidFill>
            </a:endParaRPr>
          </a:p>
        </p:txBody>
      </p:sp>
      <p:sp>
        <p:nvSpPr>
          <p:cNvPr id="3" name="TextBox 3"/>
          <p:cNvSpPr txBox="1"/>
          <p:nvPr/>
        </p:nvSpPr>
        <p:spPr>
          <a:xfrm>
            <a:off x="1041400" y="2451100"/>
            <a:ext cx="317500" cy="381000"/>
          </a:xfrm>
          <a:prstGeom prst="rect">
            <a:avLst/>
          </a:prstGeom>
          <a:noFill/>
        </p:spPr>
        <p:txBody>
          <a:bodyPr vert="horz" wrap="none" lIns="0" tIns="0" rIns="0" bIns="0" rtlCol="0">
            <a:spAutoFit/>
          </a:bodyPr>
          <a:lstStyle/>
          <a:p>
            <a:pPr>
              <a:lnSpc>
                <a:spcPts val="2100"/>
              </a:lnSpc>
            </a:pPr>
            <a:r>
              <a:rPr lang="en-CA" sz="1800" smtClean="0">
                <a:solidFill>
                  <a:srgbClr val="CC0000"/>
                </a:solidFill>
                <a:latin typeface="Times New Roman"/>
                <a:cs typeface="Times New Roman"/>
              </a:rPr>
              <a:t>1.</a:t>
            </a:r>
          </a:p>
          <a:p>
            <a:pPr>
              <a:lnSpc>
                <a:spcPts val="2070"/>
              </a:lnSpc>
            </a:pPr>
            <a:endParaRPr lang="en-CA" sz="1800">
              <a:solidFill>
                <a:srgbClr val="000000"/>
              </a:solidFill>
            </a:endParaRPr>
          </a:p>
        </p:txBody>
      </p:sp>
      <p:sp>
        <p:nvSpPr>
          <p:cNvPr id="4" name="TextBox 4"/>
          <p:cNvSpPr txBox="1"/>
          <p:nvPr/>
        </p:nvSpPr>
        <p:spPr>
          <a:xfrm>
            <a:off x="1041400" y="2844800"/>
            <a:ext cx="317500" cy="381000"/>
          </a:xfrm>
          <a:prstGeom prst="rect">
            <a:avLst/>
          </a:prstGeom>
          <a:noFill/>
        </p:spPr>
        <p:txBody>
          <a:bodyPr vert="horz" wrap="none" lIns="0" tIns="0" rIns="0" bIns="0" rtlCol="0">
            <a:spAutoFit/>
          </a:bodyPr>
          <a:lstStyle/>
          <a:p>
            <a:pPr>
              <a:lnSpc>
                <a:spcPts val="2100"/>
              </a:lnSpc>
            </a:pPr>
            <a:r>
              <a:rPr lang="en-CA" sz="1800" smtClean="0">
                <a:solidFill>
                  <a:srgbClr val="CC0000"/>
                </a:solidFill>
                <a:latin typeface="Times New Roman"/>
                <a:cs typeface="Times New Roman"/>
              </a:rPr>
              <a:t>2.</a:t>
            </a:r>
          </a:p>
          <a:p>
            <a:pPr>
              <a:lnSpc>
                <a:spcPts val="2070"/>
              </a:lnSpc>
            </a:pPr>
            <a:endParaRPr lang="en-CA" sz="1800">
              <a:solidFill>
                <a:srgbClr val="000000"/>
              </a:solidFill>
            </a:endParaRPr>
          </a:p>
        </p:txBody>
      </p:sp>
      <p:sp>
        <p:nvSpPr>
          <p:cNvPr id="5" name="TextBox 5"/>
          <p:cNvSpPr txBox="1"/>
          <p:nvPr/>
        </p:nvSpPr>
        <p:spPr>
          <a:xfrm>
            <a:off x="1041400" y="3251200"/>
            <a:ext cx="317500" cy="381000"/>
          </a:xfrm>
          <a:prstGeom prst="rect">
            <a:avLst/>
          </a:prstGeom>
          <a:noFill/>
        </p:spPr>
        <p:txBody>
          <a:bodyPr vert="horz" wrap="none" lIns="0" tIns="0" rIns="0" bIns="0" rtlCol="0">
            <a:spAutoFit/>
          </a:bodyPr>
          <a:lstStyle/>
          <a:p>
            <a:pPr>
              <a:lnSpc>
                <a:spcPts val="2100"/>
              </a:lnSpc>
            </a:pPr>
            <a:r>
              <a:rPr lang="en-CA" sz="1800" smtClean="0">
                <a:solidFill>
                  <a:srgbClr val="CC0000"/>
                </a:solidFill>
                <a:latin typeface="Times New Roman"/>
                <a:cs typeface="Times New Roman"/>
              </a:rPr>
              <a:t>3.</a:t>
            </a:r>
          </a:p>
          <a:p>
            <a:pPr>
              <a:lnSpc>
                <a:spcPts val="2070"/>
              </a:lnSpc>
            </a:pPr>
            <a:endParaRPr lang="en-CA" sz="1800">
              <a:solidFill>
                <a:srgbClr val="000000"/>
              </a:solidFill>
            </a:endParaRPr>
          </a:p>
        </p:txBody>
      </p:sp>
      <p:sp>
        <p:nvSpPr>
          <p:cNvPr id="6" name="TextBox 6"/>
          <p:cNvSpPr txBox="1"/>
          <p:nvPr/>
        </p:nvSpPr>
        <p:spPr>
          <a:xfrm>
            <a:off x="1041400" y="3657600"/>
            <a:ext cx="317500" cy="381000"/>
          </a:xfrm>
          <a:prstGeom prst="rect">
            <a:avLst/>
          </a:prstGeom>
          <a:noFill/>
        </p:spPr>
        <p:txBody>
          <a:bodyPr vert="horz" wrap="none" lIns="0" tIns="0" rIns="0" bIns="0" rtlCol="0">
            <a:spAutoFit/>
          </a:bodyPr>
          <a:lstStyle/>
          <a:p>
            <a:pPr>
              <a:lnSpc>
                <a:spcPts val="2100"/>
              </a:lnSpc>
            </a:pPr>
            <a:r>
              <a:rPr lang="en-CA" sz="1800" smtClean="0">
                <a:solidFill>
                  <a:srgbClr val="CC0000"/>
                </a:solidFill>
                <a:latin typeface="Times New Roman"/>
                <a:cs typeface="Times New Roman"/>
              </a:rPr>
              <a:t>4.</a:t>
            </a:r>
          </a:p>
          <a:p>
            <a:pPr>
              <a:lnSpc>
                <a:spcPts val="2070"/>
              </a:lnSpc>
            </a:pPr>
            <a:endParaRPr lang="en-CA" sz="1800">
              <a:solidFill>
                <a:srgbClr val="000000"/>
              </a:solidFill>
            </a:endParaRPr>
          </a:p>
        </p:txBody>
      </p:sp>
      <p:sp>
        <p:nvSpPr>
          <p:cNvPr id="7" name="TextBox 7"/>
          <p:cNvSpPr txBox="1"/>
          <p:nvPr/>
        </p:nvSpPr>
        <p:spPr>
          <a:xfrm>
            <a:off x="1041400" y="4051300"/>
            <a:ext cx="317500" cy="381000"/>
          </a:xfrm>
          <a:prstGeom prst="rect">
            <a:avLst/>
          </a:prstGeom>
          <a:noFill/>
        </p:spPr>
        <p:txBody>
          <a:bodyPr vert="horz" wrap="none" lIns="0" tIns="0" rIns="0" bIns="0" rtlCol="0">
            <a:spAutoFit/>
          </a:bodyPr>
          <a:lstStyle/>
          <a:p>
            <a:pPr>
              <a:lnSpc>
                <a:spcPts val="2100"/>
              </a:lnSpc>
            </a:pPr>
            <a:r>
              <a:rPr lang="en-CA" sz="1800" smtClean="0">
                <a:solidFill>
                  <a:srgbClr val="CC0000"/>
                </a:solidFill>
                <a:latin typeface="Times New Roman"/>
                <a:cs typeface="Times New Roman"/>
              </a:rPr>
              <a:t>5.</a:t>
            </a:r>
          </a:p>
          <a:p>
            <a:pPr>
              <a:lnSpc>
                <a:spcPts val="2070"/>
              </a:lnSpc>
            </a:pPr>
            <a:endParaRPr lang="en-CA" sz="1800">
              <a:solidFill>
                <a:srgbClr val="000000"/>
              </a:solidFill>
            </a:endParaRPr>
          </a:p>
        </p:txBody>
      </p:sp>
      <p:sp>
        <p:nvSpPr>
          <p:cNvPr id="8" name="TextBox 8"/>
          <p:cNvSpPr txBox="1"/>
          <p:nvPr/>
        </p:nvSpPr>
        <p:spPr>
          <a:xfrm>
            <a:off x="1041400" y="4953000"/>
            <a:ext cx="317500" cy="317500"/>
          </a:xfrm>
          <a:prstGeom prst="rect">
            <a:avLst/>
          </a:prstGeom>
          <a:noFill/>
        </p:spPr>
        <p:txBody>
          <a:bodyPr vert="horz" wrap="none" lIns="0" tIns="0" rIns="0" bIns="0" rtlCol="0">
            <a:spAutoFit/>
          </a:bodyPr>
          <a:lstStyle/>
          <a:p>
            <a:pPr>
              <a:lnSpc>
                <a:spcPts val="1800"/>
              </a:lnSpc>
            </a:pPr>
            <a:r>
              <a:rPr lang="en-CA" sz="1596" smtClean="0">
                <a:solidFill>
                  <a:srgbClr val="CC0000"/>
                </a:solidFill>
                <a:latin typeface="Times New Roman"/>
                <a:cs typeface="Times New Roman"/>
              </a:rPr>
              <a:t>6.</a:t>
            </a:r>
          </a:p>
          <a:p>
            <a:pPr>
              <a:lnSpc>
                <a:spcPts val="1840"/>
              </a:lnSpc>
            </a:pPr>
            <a:endParaRPr lang="en-CA" sz="1596">
              <a:solidFill>
                <a:srgbClr val="000000"/>
              </a:solidFill>
            </a:endParaRPr>
          </a:p>
        </p:txBody>
      </p:sp>
      <p:sp>
        <p:nvSpPr>
          <p:cNvPr id="9" name="TextBox 9"/>
          <p:cNvSpPr txBox="1"/>
          <p:nvPr/>
        </p:nvSpPr>
        <p:spPr>
          <a:xfrm>
            <a:off x="1041400" y="5346700"/>
            <a:ext cx="317500" cy="317500"/>
          </a:xfrm>
          <a:prstGeom prst="rect">
            <a:avLst/>
          </a:prstGeom>
          <a:noFill/>
        </p:spPr>
        <p:txBody>
          <a:bodyPr vert="horz" wrap="none" lIns="0" tIns="0" rIns="0" bIns="0" rtlCol="0">
            <a:spAutoFit/>
          </a:bodyPr>
          <a:lstStyle/>
          <a:p>
            <a:pPr>
              <a:lnSpc>
                <a:spcPts val="1800"/>
              </a:lnSpc>
            </a:pPr>
            <a:r>
              <a:rPr lang="en-CA" sz="1596" smtClean="0">
                <a:solidFill>
                  <a:srgbClr val="CC0000"/>
                </a:solidFill>
                <a:latin typeface="Times New Roman"/>
                <a:cs typeface="Times New Roman"/>
              </a:rPr>
              <a:t>7.</a:t>
            </a:r>
          </a:p>
          <a:p>
            <a:pPr>
              <a:lnSpc>
                <a:spcPts val="1840"/>
              </a:lnSpc>
            </a:pPr>
            <a:endParaRPr lang="en-CA" sz="1596">
              <a:solidFill>
                <a:srgbClr val="000000"/>
              </a:solidFill>
            </a:endParaRPr>
          </a:p>
        </p:txBody>
      </p:sp>
      <p:sp>
        <p:nvSpPr>
          <p:cNvPr id="10" name="TextBox 10"/>
          <p:cNvSpPr txBox="1"/>
          <p:nvPr/>
        </p:nvSpPr>
        <p:spPr>
          <a:xfrm>
            <a:off x="1498600" y="2374900"/>
            <a:ext cx="8445500" cy="508000"/>
          </a:xfrm>
          <a:prstGeom prst="rect">
            <a:avLst/>
          </a:prstGeom>
          <a:noFill/>
        </p:spPr>
        <p:txBody>
          <a:bodyPr vert="horz" wrap="none" lIns="0" tIns="0" rIns="0" bIns="0" rtlCol="0">
            <a:spAutoFit/>
          </a:bodyPr>
          <a:lstStyle/>
          <a:p>
            <a:pPr>
              <a:lnSpc>
                <a:spcPts val="2700"/>
              </a:lnSpc>
            </a:pPr>
            <a:r>
              <a:rPr lang="en-CA" sz="2400" smtClean="0">
                <a:solidFill>
                  <a:srgbClr val="FFFFCC"/>
                </a:solidFill>
                <a:latin typeface="Times New Roman"/>
                <a:cs typeface="Times New Roman"/>
              </a:rPr>
              <a:t>Endocrine: DM, hypo&amp; hyperthyroidsm</a:t>
            </a:r>
          </a:p>
          <a:p>
            <a:pPr>
              <a:lnSpc>
                <a:spcPts val="2760"/>
              </a:lnSpc>
            </a:pPr>
            <a:endParaRPr lang="en-CA" sz="2400">
              <a:solidFill>
                <a:srgbClr val="000000"/>
              </a:solidFill>
            </a:endParaRPr>
          </a:p>
        </p:txBody>
      </p:sp>
      <p:sp>
        <p:nvSpPr>
          <p:cNvPr id="11" name="TextBox 11"/>
          <p:cNvSpPr txBox="1"/>
          <p:nvPr/>
        </p:nvSpPr>
        <p:spPr>
          <a:xfrm>
            <a:off x="1498600" y="2730500"/>
            <a:ext cx="8445500" cy="901700"/>
          </a:xfrm>
          <a:prstGeom prst="rect">
            <a:avLst/>
          </a:prstGeom>
          <a:noFill/>
        </p:spPr>
        <p:txBody>
          <a:bodyPr vert="horz" wrap="none" lIns="0" tIns="0" rIns="0" bIns="0" rtlCol="0">
            <a:spAutoFit/>
          </a:bodyPr>
          <a:lstStyle/>
          <a:p>
            <a:pPr>
              <a:lnSpc>
                <a:spcPts val="3100"/>
              </a:lnSpc>
            </a:pPr>
            <a:r>
              <a:rPr lang="en-CA" sz="2400" smtClean="0">
                <a:solidFill>
                  <a:srgbClr val="FFFFCC"/>
                </a:solidFill>
                <a:latin typeface="Times New Roman"/>
                <a:cs typeface="Times New Roman"/>
              </a:rPr>
              <a:t>Haematological: polycythemia rubra vera, iron def anemia</a:t>
            </a:r>
            <a:r>
              <a:rPr lang="en-CA" sz="2400" smtClean="0">
                <a:solidFill>
                  <a:srgbClr val="000000"/>
                </a:solidFill>
                <a:latin typeface="Times New Roman"/>
              </a:rPr>
              <a:t/>
            </a:r>
            <a:br>
              <a:rPr lang="en-CA" sz="2400" smtClean="0">
                <a:solidFill>
                  <a:srgbClr val="000000"/>
                </a:solidFill>
                <a:latin typeface="Times New Roman"/>
              </a:rPr>
            </a:br>
            <a:r>
              <a:rPr lang="en-CA" sz="2400" smtClean="0">
                <a:solidFill>
                  <a:srgbClr val="FFFFCC"/>
                </a:solidFill>
                <a:latin typeface="Times New Roman"/>
                <a:cs typeface="Times New Roman"/>
              </a:rPr>
              <a:t>Malignancy; e.g. Lymphoma</a:t>
            </a:r>
          </a:p>
          <a:p>
            <a:pPr>
              <a:lnSpc>
                <a:spcPts val="3165"/>
              </a:lnSpc>
            </a:pPr>
            <a:endParaRPr lang="en-CA" sz="2400">
              <a:solidFill>
                <a:srgbClr val="000000"/>
              </a:solidFill>
            </a:endParaRPr>
          </a:p>
        </p:txBody>
      </p:sp>
      <p:sp>
        <p:nvSpPr>
          <p:cNvPr id="12" name="TextBox 12"/>
          <p:cNvSpPr txBox="1"/>
          <p:nvPr/>
        </p:nvSpPr>
        <p:spPr>
          <a:xfrm>
            <a:off x="1498600" y="3543300"/>
            <a:ext cx="8445500" cy="901700"/>
          </a:xfrm>
          <a:prstGeom prst="rect">
            <a:avLst/>
          </a:prstGeom>
          <a:noFill/>
        </p:spPr>
        <p:txBody>
          <a:bodyPr vert="horz" wrap="none" lIns="0" tIns="0" rIns="0" bIns="0" rtlCol="0">
            <a:spAutoFit/>
          </a:bodyPr>
          <a:lstStyle/>
          <a:p>
            <a:pPr>
              <a:lnSpc>
                <a:spcPts val="3100"/>
              </a:lnSpc>
            </a:pPr>
            <a:r>
              <a:rPr lang="en-CA" sz="2400" smtClean="0">
                <a:solidFill>
                  <a:srgbClr val="FFFFCC"/>
                </a:solidFill>
                <a:latin typeface="Times New Roman"/>
                <a:cs typeface="Times New Roman"/>
              </a:rPr>
              <a:t>Hepatic: primary biliary cirrhosis</a:t>
            </a:r>
            <a:r>
              <a:rPr lang="en-CA" sz="2400" smtClean="0">
                <a:solidFill>
                  <a:srgbClr val="000000"/>
                </a:solidFill>
                <a:latin typeface="Times New Roman"/>
              </a:rPr>
              <a:t/>
            </a:r>
            <a:br>
              <a:rPr lang="en-CA" sz="2400" smtClean="0">
                <a:solidFill>
                  <a:srgbClr val="000000"/>
                </a:solidFill>
                <a:latin typeface="Times New Roman"/>
              </a:rPr>
            </a:br>
            <a:r>
              <a:rPr lang="en-CA" sz="2400" smtClean="0">
                <a:solidFill>
                  <a:srgbClr val="FFFFCC"/>
                </a:solidFill>
                <a:latin typeface="Times New Roman"/>
                <a:cs typeface="Times New Roman"/>
              </a:rPr>
              <a:t>Renal: CRF</a:t>
            </a:r>
          </a:p>
          <a:p>
            <a:pPr>
              <a:lnSpc>
                <a:spcPts val="3160"/>
              </a:lnSpc>
            </a:pPr>
            <a:endParaRPr lang="en-CA" sz="2400">
              <a:solidFill>
                <a:srgbClr val="000000"/>
              </a:solidFill>
            </a:endParaRPr>
          </a:p>
        </p:txBody>
      </p:sp>
      <p:sp>
        <p:nvSpPr>
          <p:cNvPr id="13" name="TextBox 13"/>
          <p:cNvSpPr txBox="1"/>
          <p:nvPr/>
        </p:nvSpPr>
        <p:spPr>
          <a:xfrm>
            <a:off x="1473200" y="4394200"/>
            <a:ext cx="8470900" cy="571500"/>
          </a:xfrm>
          <a:prstGeom prst="rect">
            <a:avLst/>
          </a:prstGeom>
          <a:noFill/>
        </p:spPr>
        <p:txBody>
          <a:bodyPr vert="horz" wrap="none" lIns="0" tIns="0" rIns="0" bIns="0" rtlCol="0">
            <a:spAutoFit/>
          </a:bodyPr>
          <a:lstStyle/>
          <a:p>
            <a:pPr>
              <a:lnSpc>
                <a:spcPts val="3200"/>
              </a:lnSpc>
            </a:pPr>
            <a:r>
              <a:rPr lang="en-CA" sz="2795" smtClean="0">
                <a:solidFill>
                  <a:srgbClr val="FFFF00"/>
                </a:solidFill>
                <a:latin typeface="Times New Roman"/>
                <a:cs typeface="Times New Roman"/>
              </a:rPr>
              <a:t>The commonest manifestation of CRF is pruritus</a:t>
            </a:r>
          </a:p>
          <a:p>
            <a:pPr>
              <a:lnSpc>
                <a:spcPts val="3220"/>
              </a:lnSpc>
            </a:pPr>
            <a:endParaRPr lang="en-CA" sz="2795">
              <a:solidFill>
                <a:srgbClr val="000000"/>
              </a:solidFill>
            </a:endParaRPr>
          </a:p>
        </p:txBody>
      </p:sp>
      <p:sp>
        <p:nvSpPr>
          <p:cNvPr id="14" name="TextBox 14"/>
          <p:cNvSpPr txBox="1"/>
          <p:nvPr/>
        </p:nvSpPr>
        <p:spPr>
          <a:xfrm>
            <a:off x="1498600" y="4813300"/>
            <a:ext cx="8445500" cy="901700"/>
          </a:xfrm>
          <a:prstGeom prst="rect">
            <a:avLst/>
          </a:prstGeom>
          <a:noFill/>
        </p:spPr>
        <p:txBody>
          <a:bodyPr vert="horz" wrap="none" lIns="0" tIns="0" rIns="0" bIns="0" rtlCol="0">
            <a:spAutoFit/>
          </a:bodyPr>
          <a:lstStyle/>
          <a:p>
            <a:pPr>
              <a:lnSpc>
                <a:spcPts val="3100"/>
              </a:lnSpc>
            </a:pPr>
            <a:r>
              <a:rPr lang="en-CA" sz="2400" smtClean="0">
                <a:solidFill>
                  <a:srgbClr val="FFFFCC"/>
                </a:solidFill>
                <a:latin typeface="Times New Roman"/>
                <a:cs typeface="Times New Roman"/>
              </a:rPr>
              <a:t>Neurological : e.g. Tabes dorialis</a:t>
            </a:r>
            <a:r>
              <a:rPr lang="en-CA" sz="2400" smtClean="0">
                <a:solidFill>
                  <a:srgbClr val="000000"/>
                </a:solidFill>
                <a:latin typeface="Times New Roman"/>
              </a:rPr>
              <a:t/>
            </a:r>
            <a:br>
              <a:rPr lang="en-CA" sz="2400" smtClean="0">
                <a:solidFill>
                  <a:srgbClr val="000000"/>
                </a:solidFill>
                <a:latin typeface="Times New Roman"/>
              </a:rPr>
            </a:br>
            <a:r>
              <a:rPr lang="en-CA" sz="2400" smtClean="0">
                <a:solidFill>
                  <a:srgbClr val="FFFFCC"/>
                </a:solidFill>
                <a:latin typeface="Times New Roman"/>
                <a:cs typeface="Times New Roman"/>
              </a:rPr>
              <a:t>Others:</a:t>
            </a:r>
          </a:p>
          <a:p>
            <a:pPr>
              <a:lnSpc>
                <a:spcPts val="3155"/>
              </a:lnSpc>
            </a:pPr>
            <a:endParaRPr lang="en-CA" sz="2400">
              <a:solidFill>
                <a:srgbClr val="000000"/>
              </a:solidFill>
            </a:endParaRPr>
          </a:p>
        </p:txBody>
      </p:sp>
      <p:sp>
        <p:nvSpPr>
          <p:cNvPr id="15" name="TextBox 15"/>
          <p:cNvSpPr txBox="1"/>
          <p:nvPr/>
        </p:nvSpPr>
        <p:spPr>
          <a:xfrm>
            <a:off x="1701800" y="5613400"/>
            <a:ext cx="8242300" cy="762000"/>
          </a:xfrm>
          <a:prstGeom prst="rect">
            <a:avLst/>
          </a:prstGeom>
          <a:noFill/>
        </p:spPr>
        <p:txBody>
          <a:bodyPr vert="horz" wrap="none" lIns="0" tIns="0" rIns="0" bIns="0" rtlCol="0">
            <a:spAutoFit/>
          </a:bodyPr>
          <a:lstStyle/>
          <a:p>
            <a:pPr>
              <a:lnSpc>
                <a:spcPts val="2600"/>
              </a:lnSpc>
            </a:pPr>
            <a:r>
              <a:rPr lang="en-CA" sz="1704" smtClean="0">
                <a:solidFill>
                  <a:srgbClr val="00CC99"/>
                </a:solidFill>
                <a:latin typeface="Arial Unicode MS"/>
                <a:cs typeface="Arial Unicode MS"/>
              </a:rPr>
              <a:t>v</a:t>
            </a:r>
            <a:r>
              <a:rPr lang="en-CA" sz="2004" smtClean="0">
                <a:solidFill>
                  <a:srgbClr val="FFFFCC"/>
                </a:solidFill>
                <a:latin typeface="Times New Roman"/>
                <a:cs typeface="Times New Roman"/>
              </a:rPr>
              <a:t>  Psychognic</a:t>
            </a:r>
            <a:r>
              <a:rPr lang="en-CA" sz="1966" smtClean="0">
                <a:solidFill>
                  <a:srgbClr val="000000"/>
                </a:solidFill>
                <a:latin typeface="Times New Roman"/>
              </a:rPr>
              <a:t/>
            </a:r>
            <a:br>
              <a:rPr lang="en-CA" sz="1966" smtClean="0">
                <a:solidFill>
                  <a:srgbClr val="000000"/>
                </a:solidFill>
                <a:latin typeface="Times New Roman"/>
              </a:rPr>
            </a:br>
            <a:r>
              <a:rPr lang="en-CA" sz="1704" smtClean="0">
                <a:solidFill>
                  <a:srgbClr val="00CC99"/>
                </a:solidFill>
                <a:latin typeface="Arial Unicode MS"/>
                <a:cs typeface="Arial Unicode MS"/>
              </a:rPr>
              <a:t>v</a:t>
            </a:r>
            <a:r>
              <a:rPr lang="en-CA" sz="2004" smtClean="0">
                <a:solidFill>
                  <a:srgbClr val="FFFFCC"/>
                </a:solidFill>
                <a:latin typeface="Times New Roman"/>
                <a:cs typeface="Times New Roman"/>
              </a:rPr>
              <a:t>  Drugs</a:t>
            </a:r>
          </a:p>
          <a:p>
            <a:pPr>
              <a:lnSpc>
                <a:spcPts val="2635"/>
              </a:lnSpc>
            </a:pPr>
            <a:endParaRPr lang="en-CA" sz="1966">
              <a:solidFill>
                <a:srgbClr val="000000"/>
              </a:solidFill>
            </a:endParaRPr>
          </a:p>
        </p:txBody>
      </p:sp>
      <p:sp>
        <p:nvSpPr>
          <p:cNvPr id="16" name="TextBox 16"/>
          <p:cNvSpPr txBox="1"/>
          <p:nvPr/>
        </p:nvSpPr>
        <p:spPr>
          <a:xfrm>
            <a:off x="1701800" y="6324600"/>
            <a:ext cx="8242300" cy="431800"/>
          </a:xfrm>
          <a:prstGeom prst="rect">
            <a:avLst/>
          </a:prstGeom>
          <a:noFill/>
        </p:spPr>
        <p:txBody>
          <a:bodyPr vert="horz" wrap="none" lIns="0" tIns="0" rIns="0" bIns="0" rtlCol="0">
            <a:spAutoFit/>
          </a:bodyPr>
          <a:lstStyle/>
          <a:p>
            <a:pPr>
              <a:lnSpc>
                <a:spcPts val="2300"/>
              </a:lnSpc>
            </a:pPr>
            <a:r>
              <a:rPr lang="en-CA" sz="1704" smtClean="0">
                <a:solidFill>
                  <a:srgbClr val="00CC99"/>
                </a:solidFill>
                <a:latin typeface="Arial Unicode MS"/>
                <a:cs typeface="Arial Unicode MS"/>
              </a:rPr>
              <a:t>v</a:t>
            </a:r>
            <a:r>
              <a:rPr lang="en-CA" sz="2004" smtClean="0">
                <a:solidFill>
                  <a:srgbClr val="FFFFCC"/>
                </a:solidFill>
                <a:latin typeface="Times New Roman"/>
                <a:cs typeface="Times New Roman"/>
              </a:rPr>
              <a:t>  Idiopthaic</a:t>
            </a:r>
          </a:p>
          <a:p>
            <a:pPr>
              <a:lnSpc>
                <a:spcPts val="2300"/>
              </a:lnSpc>
            </a:pPr>
            <a:endParaRPr lang="en-CA" sz="1980">
              <a:solidFill>
                <a:srgbClr val="000000"/>
              </a:solidFill>
            </a:endParaRPr>
          </a:p>
        </p:txBody>
      </p:sp>
      <p:sp>
        <p:nvSpPr>
          <p:cNvPr id="17" name="TextBox 17"/>
          <p:cNvSpPr txBox="1"/>
          <p:nvPr/>
        </p:nvSpPr>
        <p:spPr>
          <a:xfrm>
            <a:off x="228600" y="7467600"/>
            <a:ext cx="9829800" cy="228600"/>
          </a:xfrm>
          <a:prstGeom prst="rect">
            <a:avLst/>
          </a:prstGeom>
          <a:noFill/>
        </p:spPr>
        <p:txBody>
          <a:bodyPr vert="horz" wrap="none" lIns="0" tIns="0" rIns="0" bIns="0" rtlCol="0">
            <a:spAutoFit/>
          </a:bodyPr>
          <a:lstStyle/>
          <a:p>
            <a:pPr>
              <a:lnSpc>
                <a:spcPts val="1380"/>
              </a:lnSpc>
            </a:pPr>
            <a:r>
              <a:rPr lang="en-CA" sz="1200" smtClean="0">
                <a:solidFill>
                  <a:srgbClr val="000000"/>
                </a:solidFill>
                <a:latin typeface="Arial"/>
                <a:cs typeface="Arial"/>
              </a:rPr>
              <a:t>PDF created with FinePrint pdfFactory trial version </a:t>
            </a:r>
            <a:r>
              <a:rPr lang="en-CA" sz="1200" smtClean="0">
                <a:solidFill>
                  <a:srgbClr val="0000FF"/>
                </a:solidFill>
                <a:latin typeface="Arial"/>
                <a:cs typeface="Arial"/>
              </a:rPr>
              <a:t>http://www.fineprint.com</a:t>
            </a:r>
          </a:p>
          <a:p>
            <a:pPr>
              <a:lnSpc>
                <a:spcPts val="1380"/>
              </a:lnSpc>
            </a:pPr>
            <a:endParaRPr lang="en-CA" sz="1200">
              <a:solidFill>
                <a:srgbClr val="000000"/>
              </a:solidFil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10058400" cy="7759700"/>
          </a:xfrm>
          <a:prstGeom prst="rect">
            <a:avLst/>
          </a:prstGeom>
        </p:spPr>
      </p:pic>
      <p:sp>
        <p:nvSpPr>
          <p:cNvPr id="12" name="TextBox 2"/>
          <p:cNvSpPr txBox="1"/>
          <p:nvPr/>
        </p:nvSpPr>
        <p:spPr>
          <a:xfrm>
            <a:off x="4318000" y="1117600"/>
            <a:ext cx="5740400" cy="698500"/>
          </a:xfrm>
          <a:prstGeom prst="rect">
            <a:avLst/>
          </a:prstGeom>
          <a:noFill/>
        </p:spPr>
        <p:txBody>
          <a:bodyPr vert="horz" wrap="none" lIns="0" tIns="0" rIns="0" bIns="0" rtlCol="0">
            <a:spAutoFit/>
          </a:bodyPr>
          <a:lstStyle/>
          <a:p>
            <a:pPr>
              <a:lnSpc>
                <a:spcPts val="6210"/>
              </a:lnSpc>
            </a:pPr>
            <a:r>
              <a:rPr lang="en-CA" sz="5410" b="1" smtClean="0">
                <a:solidFill>
                  <a:srgbClr val="FFFF00"/>
                </a:solidFill>
                <a:latin typeface="Times New Roman Bold"/>
                <a:cs typeface="Times New Roman Bold"/>
              </a:rPr>
              <a:t>Nails</a:t>
            </a:r>
          </a:p>
          <a:p>
            <a:pPr>
              <a:lnSpc>
                <a:spcPts val="6210"/>
              </a:lnSpc>
            </a:pPr>
            <a:endParaRPr lang="en-CA" sz="5400">
              <a:solidFill>
                <a:srgbClr val="000000"/>
              </a:solidFill>
            </a:endParaRPr>
          </a:p>
        </p:txBody>
      </p:sp>
      <p:sp>
        <p:nvSpPr>
          <p:cNvPr id="3" name="TextBox 3"/>
          <p:cNvSpPr txBox="1"/>
          <p:nvPr/>
        </p:nvSpPr>
        <p:spPr>
          <a:xfrm>
            <a:off x="1193800" y="2260600"/>
            <a:ext cx="8864600" cy="609600"/>
          </a:xfrm>
          <a:prstGeom prst="rect">
            <a:avLst/>
          </a:prstGeom>
          <a:noFill/>
        </p:spPr>
        <p:txBody>
          <a:bodyPr vert="horz" wrap="none" lIns="0" tIns="0" rIns="0" bIns="0" rtlCol="0">
            <a:spAutoFit/>
          </a:bodyPr>
          <a:lstStyle/>
          <a:p>
            <a:pPr>
              <a:lnSpc>
                <a:spcPts val="3680"/>
              </a:lnSpc>
            </a:pPr>
            <a:r>
              <a:rPr lang="en-CA" sz="3204" smtClean="0">
                <a:solidFill>
                  <a:srgbClr val="FFFF00"/>
                </a:solidFill>
                <a:latin typeface="Times New Roman"/>
                <a:cs typeface="Times New Roman"/>
              </a:rPr>
              <a:t>Clubbing :</a:t>
            </a:r>
          </a:p>
          <a:p>
            <a:pPr>
              <a:lnSpc>
                <a:spcPts val="3680"/>
              </a:lnSpc>
            </a:pPr>
            <a:endParaRPr lang="en-CA" sz="3204">
              <a:solidFill>
                <a:srgbClr val="000000"/>
              </a:solidFill>
            </a:endParaRPr>
          </a:p>
        </p:txBody>
      </p:sp>
      <p:sp>
        <p:nvSpPr>
          <p:cNvPr id="4" name="TextBox 4"/>
          <p:cNvSpPr txBox="1"/>
          <p:nvPr/>
        </p:nvSpPr>
        <p:spPr>
          <a:xfrm>
            <a:off x="1701800" y="2794000"/>
            <a:ext cx="8356600" cy="838200"/>
          </a:xfrm>
          <a:prstGeom prst="rect">
            <a:avLst/>
          </a:prstGeom>
          <a:noFill/>
        </p:spPr>
        <p:txBody>
          <a:bodyPr vert="horz" wrap="none" lIns="0" tIns="0" rIns="0" bIns="0" rtlCol="0">
            <a:spAutoFit/>
          </a:bodyPr>
          <a:lstStyle/>
          <a:p>
            <a:pPr>
              <a:lnSpc>
                <a:spcPts val="2900"/>
              </a:lnSpc>
              <a:tabLst>
                <a:tab pos="457200" algn="l"/>
              </a:tabLst>
            </a:pPr>
            <a:r>
              <a:rPr lang="en-CA" sz="2004" smtClean="0">
                <a:solidFill>
                  <a:srgbClr val="00CC99"/>
                </a:solidFill>
                <a:latin typeface="Arial Unicode MS"/>
                <a:cs typeface="Arial Unicode MS"/>
              </a:rPr>
              <a:t>v</a:t>
            </a:r>
            <a:r>
              <a:rPr lang="en-CA" sz="2400" smtClean="0">
                <a:solidFill>
                  <a:srgbClr val="FFFFCC"/>
                </a:solidFill>
                <a:latin typeface="Times New Roman"/>
                <a:cs typeface="Times New Roman"/>
              </a:rPr>
              <a:t>  Exaggeration of the normal nail curve associated with loss of</a:t>
            </a:r>
            <a:r>
              <a:rPr lang="en-CA" sz="2400" smtClean="0">
                <a:solidFill>
                  <a:srgbClr val="000000"/>
                </a:solidFill>
                <a:latin typeface="Times New Roman"/>
              </a:rPr>
              <a:t/>
            </a:r>
            <a:br>
              <a:rPr lang="en-CA" sz="2400" smtClean="0">
                <a:solidFill>
                  <a:srgbClr val="000000"/>
                </a:solidFill>
                <a:latin typeface="Times New Roman"/>
              </a:rPr>
            </a:br>
            <a:r>
              <a:rPr lang="en-CA" sz="2400" smtClean="0">
                <a:solidFill>
                  <a:srgbClr val="FFFFCC"/>
                </a:solidFill>
                <a:latin typeface="Times New Roman"/>
                <a:cs typeface="Times New Roman"/>
              </a:rPr>
              <a:t>	the normal angle between nail and posterior nail fold</a:t>
            </a:r>
          </a:p>
          <a:p>
            <a:pPr>
              <a:lnSpc>
                <a:spcPts val="2900"/>
              </a:lnSpc>
            </a:pPr>
            <a:endParaRPr lang="en-CA" sz="2400">
              <a:solidFill>
                <a:srgbClr val="000000"/>
              </a:solidFill>
            </a:endParaRPr>
          </a:p>
        </p:txBody>
      </p:sp>
      <p:sp>
        <p:nvSpPr>
          <p:cNvPr id="5" name="TextBox 5"/>
          <p:cNvSpPr txBox="1"/>
          <p:nvPr/>
        </p:nvSpPr>
        <p:spPr>
          <a:xfrm>
            <a:off x="1701800" y="3619500"/>
            <a:ext cx="8356600" cy="457200"/>
          </a:xfrm>
          <a:prstGeom prst="rect">
            <a:avLst/>
          </a:prstGeom>
          <a:noFill/>
        </p:spPr>
        <p:txBody>
          <a:bodyPr vert="horz" wrap="none" lIns="0" tIns="0" rIns="0" bIns="0" rtlCol="0">
            <a:spAutoFit/>
          </a:bodyPr>
          <a:lstStyle/>
          <a:p>
            <a:pPr>
              <a:lnSpc>
                <a:spcPts val="2760"/>
              </a:lnSpc>
            </a:pPr>
            <a:r>
              <a:rPr lang="en-CA" sz="2004" smtClean="0">
                <a:solidFill>
                  <a:srgbClr val="00CC99"/>
                </a:solidFill>
                <a:latin typeface="Arial Unicode MS"/>
                <a:cs typeface="Arial Unicode MS"/>
              </a:rPr>
              <a:t>v</a:t>
            </a:r>
            <a:r>
              <a:rPr lang="en-CA" sz="2400" smtClean="0">
                <a:solidFill>
                  <a:srgbClr val="FFFFCC"/>
                </a:solidFill>
                <a:latin typeface="Times New Roman"/>
                <a:cs typeface="Times New Roman"/>
              </a:rPr>
              <a:t>  Causes:</a:t>
            </a:r>
          </a:p>
          <a:p>
            <a:pPr>
              <a:lnSpc>
                <a:spcPts val="2760"/>
              </a:lnSpc>
            </a:pPr>
            <a:endParaRPr lang="en-CA" sz="2360">
              <a:solidFill>
                <a:srgbClr val="000000"/>
              </a:solidFill>
            </a:endParaRPr>
          </a:p>
        </p:txBody>
      </p:sp>
      <p:sp>
        <p:nvSpPr>
          <p:cNvPr id="6" name="TextBox 6"/>
          <p:cNvSpPr txBox="1"/>
          <p:nvPr/>
        </p:nvSpPr>
        <p:spPr>
          <a:xfrm>
            <a:off x="2171700" y="4038600"/>
            <a:ext cx="7886700" cy="381000"/>
          </a:xfrm>
          <a:prstGeom prst="rect">
            <a:avLst/>
          </a:prstGeom>
          <a:noFill/>
        </p:spPr>
        <p:txBody>
          <a:bodyPr vert="horz" wrap="none" lIns="0" tIns="0" rIns="0" bIns="0" rtlCol="0">
            <a:spAutoFit/>
          </a:bodyPr>
          <a:lstStyle/>
          <a:p>
            <a:pPr>
              <a:lnSpc>
                <a:spcPts val="2300"/>
              </a:lnSpc>
            </a:pPr>
            <a:r>
              <a:rPr lang="en-CA" sz="2004" smtClean="0">
                <a:solidFill>
                  <a:srgbClr val="00FFFF"/>
                </a:solidFill>
                <a:latin typeface="Times New Roman"/>
                <a:cs typeface="Times New Roman"/>
              </a:rPr>
              <a:t>1.</a:t>
            </a:r>
            <a:r>
              <a:rPr lang="en-CA" sz="2004" smtClean="0">
                <a:solidFill>
                  <a:srgbClr val="FFFFCC"/>
                </a:solidFill>
                <a:latin typeface="Times New Roman"/>
                <a:cs typeface="Times New Roman"/>
              </a:rPr>
              <a:t>  Thoracic: Lung abscess, Lung CA</a:t>
            </a:r>
          </a:p>
          <a:p>
            <a:pPr>
              <a:lnSpc>
                <a:spcPts val="2300"/>
              </a:lnSpc>
            </a:pPr>
            <a:endParaRPr lang="en-CA" sz="2004">
              <a:solidFill>
                <a:srgbClr val="000000"/>
              </a:solidFill>
            </a:endParaRPr>
          </a:p>
        </p:txBody>
      </p:sp>
      <p:sp>
        <p:nvSpPr>
          <p:cNvPr id="7" name="TextBox 7"/>
          <p:cNvSpPr txBox="1"/>
          <p:nvPr/>
        </p:nvSpPr>
        <p:spPr>
          <a:xfrm>
            <a:off x="2171700" y="4406900"/>
            <a:ext cx="7886700" cy="381000"/>
          </a:xfrm>
          <a:prstGeom prst="rect">
            <a:avLst/>
          </a:prstGeom>
          <a:noFill/>
        </p:spPr>
        <p:txBody>
          <a:bodyPr vert="horz" wrap="none" lIns="0" tIns="0" rIns="0" bIns="0" rtlCol="0">
            <a:spAutoFit/>
          </a:bodyPr>
          <a:lstStyle/>
          <a:p>
            <a:pPr>
              <a:lnSpc>
                <a:spcPts val="2300"/>
              </a:lnSpc>
            </a:pPr>
            <a:r>
              <a:rPr lang="en-CA" sz="2004" smtClean="0">
                <a:solidFill>
                  <a:srgbClr val="00FFFF"/>
                </a:solidFill>
                <a:latin typeface="Times New Roman"/>
                <a:cs typeface="Times New Roman"/>
              </a:rPr>
              <a:t>2.</a:t>
            </a:r>
            <a:r>
              <a:rPr lang="en-CA" sz="2004" smtClean="0">
                <a:solidFill>
                  <a:srgbClr val="FFFFCC"/>
                </a:solidFill>
                <a:latin typeface="Times New Roman"/>
                <a:cs typeface="Times New Roman"/>
              </a:rPr>
              <a:t>  CVS: Congenital cyanotic heart disease</a:t>
            </a:r>
          </a:p>
          <a:p>
            <a:pPr>
              <a:lnSpc>
                <a:spcPts val="2300"/>
              </a:lnSpc>
            </a:pPr>
            <a:endParaRPr lang="en-CA" sz="2004">
              <a:solidFill>
                <a:srgbClr val="000000"/>
              </a:solidFill>
            </a:endParaRPr>
          </a:p>
        </p:txBody>
      </p:sp>
      <p:sp>
        <p:nvSpPr>
          <p:cNvPr id="8" name="TextBox 8"/>
          <p:cNvSpPr txBox="1"/>
          <p:nvPr/>
        </p:nvSpPr>
        <p:spPr>
          <a:xfrm>
            <a:off x="2171700" y="4775200"/>
            <a:ext cx="7886700" cy="381000"/>
          </a:xfrm>
          <a:prstGeom prst="rect">
            <a:avLst/>
          </a:prstGeom>
          <a:noFill/>
        </p:spPr>
        <p:txBody>
          <a:bodyPr vert="horz" wrap="none" lIns="0" tIns="0" rIns="0" bIns="0" rtlCol="0">
            <a:spAutoFit/>
          </a:bodyPr>
          <a:lstStyle/>
          <a:p>
            <a:pPr>
              <a:lnSpc>
                <a:spcPts val="2300"/>
              </a:lnSpc>
            </a:pPr>
            <a:r>
              <a:rPr lang="en-CA" sz="2004" smtClean="0">
                <a:solidFill>
                  <a:srgbClr val="00FFFF"/>
                </a:solidFill>
                <a:latin typeface="Times New Roman"/>
                <a:cs typeface="Times New Roman"/>
              </a:rPr>
              <a:t>3.</a:t>
            </a:r>
            <a:r>
              <a:rPr lang="en-CA" sz="2004" smtClean="0">
                <a:solidFill>
                  <a:srgbClr val="FFFFCC"/>
                </a:solidFill>
                <a:latin typeface="Times New Roman"/>
                <a:cs typeface="Times New Roman"/>
              </a:rPr>
              <a:t>  GIT:GI carcinoma, Inflammatory bowel disease</a:t>
            </a:r>
          </a:p>
          <a:p>
            <a:pPr>
              <a:lnSpc>
                <a:spcPts val="2300"/>
              </a:lnSpc>
            </a:pPr>
            <a:endParaRPr lang="en-CA" sz="2004">
              <a:solidFill>
                <a:srgbClr val="000000"/>
              </a:solidFill>
            </a:endParaRPr>
          </a:p>
        </p:txBody>
      </p:sp>
      <p:sp>
        <p:nvSpPr>
          <p:cNvPr id="9" name="TextBox 9"/>
          <p:cNvSpPr txBox="1"/>
          <p:nvPr/>
        </p:nvSpPr>
        <p:spPr>
          <a:xfrm>
            <a:off x="2171700" y="5130800"/>
            <a:ext cx="7886700" cy="381000"/>
          </a:xfrm>
          <a:prstGeom prst="rect">
            <a:avLst/>
          </a:prstGeom>
          <a:noFill/>
        </p:spPr>
        <p:txBody>
          <a:bodyPr vert="horz" wrap="none" lIns="0" tIns="0" rIns="0" bIns="0" rtlCol="0">
            <a:spAutoFit/>
          </a:bodyPr>
          <a:lstStyle/>
          <a:p>
            <a:pPr>
              <a:lnSpc>
                <a:spcPts val="2300"/>
              </a:lnSpc>
            </a:pPr>
            <a:r>
              <a:rPr lang="en-CA" sz="2004" smtClean="0">
                <a:solidFill>
                  <a:srgbClr val="00FFFF"/>
                </a:solidFill>
                <a:latin typeface="Times New Roman"/>
                <a:cs typeface="Times New Roman"/>
              </a:rPr>
              <a:t>4.</a:t>
            </a:r>
            <a:r>
              <a:rPr lang="en-CA" sz="2004" smtClean="0">
                <a:solidFill>
                  <a:srgbClr val="FFFFCC"/>
                </a:solidFill>
                <a:latin typeface="Times New Roman"/>
                <a:cs typeface="Times New Roman"/>
              </a:rPr>
              <a:t>  Endocrine: Thyroid disease</a:t>
            </a:r>
          </a:p>
          <a:p>
            <a:pPr>
              <a:lnSpc>
                <a:spcPts val="2300"/>
              </a:lnSpc>
            </a:pPr>
            <a:endParaRPr lang="en-CA" sz="2004">
              <a:solidFill>
                <a:srgbClr val="000000"/>
              </a:solidFill>
            </a:endParaRPr>
          </a:p>
        </p:txBody>
      </p:sp>
      <p:sp>
        <p:nvSpPr>
          <p:cNvPr id="10" name="TextBox 10"/>
          <p:cNvSpPr txBox="1"/>
          <p:nvPr/>
        </p:nvSpPr>
        <p:spPr>
          <a:xfrm>
            <a:off x="2171700" y="5499100"/>
            <a:ext cx="7886700" cy="381000"/>
          </a:xfrm>
          <a:prstGeom prst="rect">
            <a:avLst/>
          </a:prstGeom>
          <a:noFill/>
        </p:spPr>
        <p:txBody>
          <a:bodyPr vert="horz" wrap="none" lIns="0" tIns="0" rIns="0" bIns="0" rtlCol="0">
            <a:spAutoFit/>
          </a:bodyPr>
          <a:lstStyle/>
          <a:p>
            <a:pPr>
              <a:lnSpc>
                <a:spcPts val="2300"/>
              </a:lnSpc>
            </a:pPr>
            <a:r>
              <a:rPr lang="en-CA" sz="2004" smtClean="0">
                <a:solidFill>
                  <a:srgbClr val="00FFFF"/>
                </a:solidFill>
                <a:latin typeface="Times New Roman"/>
                <a:cs typeface="Times New Roman"/>
              </a:rPr>
              <a:t>5.</a:t>
            </a:r>
            <a:r>
              <a:rPr lang="en-CA" sz="2004" smtClean="0">
                <a:solidFill>
                  <a:srgbClr val="FFFFCC"/>
                </a:solidFill>
                <a:latin typeface="Times New Roman"/>
                <a:cs typeface="Times New Roman"/>
              </a:rPr>
              <a:t>  Idiopathic:</a:t>
            </a:r>
          </a:p>
          <a:p>
            <a:pPr>
              <a:lnSpc>
                <a:spcPts val="2300"/>
              </a:lnSpc>
            </a:pPr>
            <a:endParaRPr lang="en-CA" sz="2004">
              <a:solidFill>
                <a:srgbClr val="000000"/>
              </a:solidFill>
            </a:endParaRPr>
          </a:p>
        </p:txBody>
      </p:sp>
      <p:sp>
        <p:nvSpPr>
          <p:cNvPr id="11" name="TextBox 11"/>
          <p:cNvSpPr txBox="1"/>
          <p:nvPr/>
        </p:nvSpPr>
        <p:spPr>
          <a:xfrm>
            <a:off x="228600" y="7467600"/>
            <a:ext cx="9829800" cy="228600"/>
          </a:xfrm>
          <a:prstGeom prst="rect">
            <a:avLst/>
          </a:prstGeom>
          <a:noFill/>
        </p:spPr>
        <p:txBody>
          <a:bodyPr vert="horz" wrap="none" lIns="0" tIns="0" rIns="0" bIns="0" rtlCol="0">
            <a:spAutoFit/>
          </a:bodyPr>
          <a:lstStyle/>
          <a:p>
            <a:pPr>
              <a:lnSpc>
                <a:spcPts val="1380"/>
              </a:lnSpc>
            </a:pPr>
            <a:r>
              <a:rPr lang="en-CA" sz="1200" smtClean="0">
                <a:solidFill>
                  <a:srgbClr val="000000"/>
                </a:solidFill>
                <a:latin typeface="Arial"/>
                <a:cs typeface="Arial"/>
              </a:rPr>
              <a:t>PDF created with FinePrint pdfFactory trial version </a:t>
            </a:r>
            <a:r>
              <a:rPr lang="en-CA" sz="1200" smtClean="0">
                <a:solidFill>
                  <a:srgbClr val="0000FF"/>
                </a:solidFill>
                <a:latin typeface="Arial"/>
                <a:cs typeface="Arial"/>
              </a:rPr>
              <a:t>http://www.fineprint.com</a:t>
            </a:r>
          </a:p>
          <a:p>
            <a:pPr>
              <a:lnSpc>
                <a:spcPts val="1380"/>
              </a:lnSpc>
            </a:pPr>
            <a:endParaRPr lang="en-CA" sz="1200">
              <a:solidFill>
                <a:srgbClr val="0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10058400" cy="7759700"/>
          </a:xfrm>
          <a:prstGeom prst="rect">
            <a:avLst/>
          </a:prstGeom>
        </p:spPr>
      </p:pic>
      <p:sp>
        <p:nvSpPr>
          <p:cNvPr id="10" name="TextBox 2"/>
          <p:cNvSpPr txBox="1"/>
          <p:nvPr/>
        </p:nvSpPr>
        <p:spPr>
          <a:xfrm>
            <a:off x="927100" y="2260600"/>
            <a:ext cx="9131300" cy="609600"/>
          </a:xfrm>
          <a:prstGeom prst="rect">
            <a:avLst/>
          </a:prstGeom>
          <a:noFill/>
        </p:spPr>
        <p:txBody>
          <a:bodyPr vert="horz" wrap="none" lIns="0" tIns="0" rIns="0" bIns="0" rtlCol="0">
            <a:spAutoFit/>
          </a:bodyPr>
          <a:lstStyle/>
          <a:p>
            <a:pPr>
              <a:lnSpc>
                <a:spcPts val="3680"/>
              </a:lnSpc>
            </a:pPr>
            <a:r>
              <a:rPr lang="en-CA" sz="3204" smtClean="0">
                <a:solidFill>
                  <a:srgbClr val="FFFF00"/>
                </a:solidFill>
                <a:latin typeface="Times New Roman"/>
                <a:cs typeface="Times New Roman"/>
              </a:rPr>
              <a:t>Cutaneous manifestations of internal malignancy.</a:t>
            </a:r>
          </a:p>
          <a:p>
            <a:pPr>
              <a:lnSpc>
                <a:spcPts val="3680"/>
              </a:lnSpc>
            </a:pPr>
            <a:endParaRPr lang="en-CA" sz="3204">
              <a:solidFill>
                <a:srgbClr val="000000"/>
              </a:solidFill>
            </a:endParaRPr>
          </a:p>
        </p:txBody>
      </p:sp>
      <p:sp>
        <p:nvSpPr>
          <p:cNvPr id="3" name="TextBox 3"/>
          <p:cNvSpPr txBox="1"/>
          <p:nvPr/>
        </p:nvSpPr>
        <p:spPr>
          <a:xfrm>
            <a:off x="1041400" y="2832100"/>
            <a:ext cx="9017000" cy="508000"/>
          </a:xfrm>
          <a:prstGeom prst="rect">
            <a:avLst/>
          </a:prstGeom>
          <a:noFill/>
        </p:spPr>
        <p:txBody>
          <a:bodyPr vert="horz" wrap="none" lIns="0" tIns="0" rIns="0" bIns="0" rtlCol="0">
            <a:spAutoFit/>
          </a:bodyPr>
          <a:lstStyle/>
          <a:p>
            <a:pPr>
              <a:lnSpc>
                <a:spcPts val="3220"/>
              </a:lnSpc>
            </a:pPr>
            <a:r>
              <a:rPr lang="en-CA" sz="1800" smtClean="0">
                <a:solidFill>
                  <a:srgbClr val="CC0000"/>
                </a:solidFill>
                <a:latin typeface="Arial Unicode MS"/>
                <a:cs typeface="Arial Unicode MS"/>
              </a:rPr>
              <a:t>u</a:t>
            </a:r>
            <a:r>
              <a:rPr lang="en-CA" sz="2795" smtClean="0">
                <a:solidFill>
                  <a:srgbClr val="FFFFCC"/>
                </a:solidFill>
                <a:latin typeface="Times New Roman"/>
                <a:cs typeface="Times New Roman"/>
              </a:rPr>
              <a:t> Acanthosis Nigricans</a:t>
            </a:r>
          </a:p>
          <a:p>
            <a:pPr>
              <a:lnSpc>
                <a:spcPts val="3220"/>
              </a:lnSpc>
            </a:pPr>
            <a:endParaRPr lang="en-CA" sz="2750">
              <a:solidFill>
                <a:srgbClr val="000000"/>
              </a:solidFill>
            </a:endParaRPr>
          </a:p>
        </p:txBody>
      </p:sp>
      <p:sp>
        <p:nvSpPr>
          <p:cNvPr id="4" name="TextBox 4"/>
          <p:cNvSpPr txBox="1"/>
          <p:nvPr/>
        </p:nvSpPr>
        <p:spPr>
          <a:xfrm>
            <a:off x="927100" y="3213100"/>
            <a:ext cx="9131300" cy="1193800"/>
          </a:xfrm>
          <a:prstGeom prst="rect">
            <a:avLst/>
          </a:prstGeom>
          <a:noFill/>
        </p:spPr>
        <p:txBody>
          <a:bodyPr vert="horz" wrap="none" lIns="0" tIns="0" rIns="0" bIns="0" rtlCol="0">
            <a:spAutoFit/>
          </a:bodyPr>
          <a:lstStyle/>
          <a:p>
            <a:pPr indent="114300">
              <a:lnSpc>
                <a:spcPts val="4500"/>
              </a:lnSpc>
            </a:pPr>
            <a:r>
              <a:rPr lang="en-CA" sz="1800" smtClean="0">
                <a:solidFill>
                  <a:srgbClr val="CC0000"/>
                </a:solidFill>
                <a:latin typeface="Arial Unicode MS"/>
                <a:cs typeface="Arial Unicode MS"/>
              </a:rPr>
              <a:t>u</a:t>
            </a:r>
            <a:r>
              <a:rPr lang="en-CA" sz="2795" smtClean="0">
                <a:solidFill>
                  <a:srgbClr val="FFFFCC"/>
                </a:solidFill>
                <a:latin typeface="Times New Roman"/>
                <a:cs typeface="Times New Roman"/>
              </a:rPr>
              <a:t> Dermatomyositis</a:t>
            </a:r>
            <a:r>
              <a:rPr lang="en-CA" sz="3204" smtClean="0">
                <a:solidFill>
                  <a:srgbClr val="000000"/>
                </a:solidFill>
                <a:latin typeface="Times New Roman"/>
              </a:rPr>
              <a:t/>
            </a:r>
            <a:br>
              <a:rPr lang="en-CA" sz="3204" smtClean="0">
                <a:solidFill>
                  <a:srgbClr val="000000"/>
                </a:solidFill>
                <a:latin typeface="Times New Roman"/>
              </a:rPr>
            </a:br>
            <a:r>
              <a:rPr lang="en-CA" sz="3204" smtClean="0">
                <a:solidFill>
                  <a:srgbClr val="FFFF00"/>
                </a:solidFill>
                <a:latin typeface="Times New Roman"/>
                <a:cs typeface="Times New Roman"/>
              </a:rPr>
              <a:t>Nails:</a:t>
            </a:r>
          </a:p>
          <a:p>
            <a:pPr>
              <a:lnSpc>
                <a:spcPts val="4500"/>
              </a:lnSpc>
            </a:pPr>
            <a:endParaRPr lang="en-CA" sz="3204">
              <a:solidFill>
                <a:srgbClr val="000000"/>
              </a:solidFill>
            </a:endParaRPr>
          </a:p>
        </p:txBody>
      </p:sp>
      <p:sp>
        <p:nvSpPr>
          <p:cNvPr id="5" name="TextBox 5"/>
          <p:cNvSpPr txBox="1"/>
          <p:nvPr/>
        </p:nvSpPr>
        <p:spPr>
          <a:xfrm>
            <a:off x="1041400" y="4445000"/>
            <a:ext cx="9017000" cy="508000"/>
          </a:xfrm>
          <a:prstGeom prst="rect">
            <a:avLst/>
          </a:prstGeom>
          <a:noFill/>
        </p:spPr>
        <p:txBody>
          <a:bodyPr vert="horz" wrap="none" lIns="0" tIns="0" rIns="0" bIns="0" rtlCol="0">
            <a:spAutoFit/>
          </a:bodyPr>
          <a:lstStyle/>
          <a:p>
            <a:pPr>
              <a:lnSpc>
                <a:spcPts val="3220"/>
              </a:lnSpc>
            </a:pPr>
            <a:r>
              <a:rPr lang="en-CA" sz="1800" smtClean="0">
                <a:solidFill>
                  <a:srgbClr val="CC0000"/>
                </a:solidFill>
                <a:latin typeface="Arial Unicode MS"/>
                <a:cs typeface="Arial Unicode MS"/>
              </a:rPr>
              <a:t>u</a:t>
            </a:r>
            <a:r>
              <a:rPr lang="en-CA" sz="2795" smtClean="0">
                <a:solidFill>
                  <a:srgbClr val="FFFFCC"/>
                </a:solidFill>
                <a:latin typeface="Times New Roman"/>
                <a:cs typeface="Times New Roman"/>
              </a:rPr>
              <a:t> Clubbing</a:t>
            </a:r>
          </a:p>
          <a:p>
            <a:pPr>
              <a:lnSpc>
                <a:spcPts val="3220"/>
              </a:lnSpc>
            </a:pPr>
            <a:endParaRPr lang="en-CA" sz="2696">
              <a:solidFill>
                <a:srgbClr val="000000"/>
              </a:solidFill>
            </a:endParaRPr>
          </a:p>
        </p:txBody>
      </p:sp>
      <p:sp>
        <p:nvSpPr>
          <p:cNvPr id="6" name="TextBox 6"/>
          <p:cNvSpPr txBox="1"/>
          <p:nvPr/>
        </p:nvSpPr>
        <p:spPr>
          <a:xfrm>
            <a:off x="1041400" y="4953000"/>
            <a:ext cx="9017000" cy="508000"/>
          </a:xfrm>
          <a:prstGeom prst="rect">
            <a:avLst/>
          </a:prstGeom>
          <a:noFill/>
        </p:spPr>
        <p:txBody>
          <a:bodyPr vert="horz" wrap="none" lIns="0" tIns="0" rIns="0" bIns="0" rtlCol="0">
            <a:spAutoFit/>
          </a:bodyPr>
          <a:lstStyle/>
          <a:p>
            <a:pPr>
              <a:lnSpc>
                <a:spcPts val="3220"/>
              </a:lnSpc>
            </a:pPr>
            <a:r>
              <a:rPr lang="en-CA" sz="1800" smtClean="0">
                <a:solidFill>
                  <a:srgbClr val="CC0000"/>
                </a:solidFill>
                <a:latin typeface="Arial Unicode MS"/>
                <a:cs typeface="Arial Unicode MS"/>
              </a:rPr>
              <a:t>u</a:t>
            </a:r>
            <a:r>
              <a:rPr lang="en-CA" sz="2795" smtClean="0">
                <a:solidFill>
                  <a:srgbClr val="FFFFCC"/>
                </a:solidFill>
                <a:latin typeface="Times New Roman"/>
                <a:cs typeface="Times New Roman"/>
              </a:rPr>
              <a:t> Koilonychia</a:t>
            </a:r>
          </a:p>
          <a:p>
            <a:pPr>
              <a:lnSpc>
                <a:spcPts val="3220"/>
              </a:lnSpc>
            </a:pPr>
            <a:endParaRPr lang="en-CA" sz="2719">
              <a:solidFill>
                <a:srgbClr val="000000"/>
              </a:solidFill>
            </a:endParaRPr>
          </a:p>
        </p:txBody>
      </p:sp>
      <p:sp>
        <p:nvSpPr>
          <p:cNvPr id="7" name="TextBox 7"/>
          <p:cNvSpPr txBox="1"/>
          <p:nvPr/>
        </p:nvSpPr>
        <p:spPr>
          <a:xfrm>
            <a:off x="1041400" y="5461000"/>
            <a:ext cx="9017000" cy="508000"/>
          </a:xfrm>
          <a:prstGeom prst="rect">
            <a:avLst/>
          </a:prstGeom>
          <a:noFill/>
        </p:spPr>
        <p:txBody>
          <a:bodyPr vert="horz" wrap="none" lIns="0" tIns="0" rIns="0" bIns="0" rtlCol="0">
            <a:spAutoFit/>
          </a:bodyPr>
          <a:lstStyle/>
          <a:p>
            <a:pPr>
              <a:lnSpc>
                <a:spcPts val="3220"/>
              </a:lnSpc>
            </a:pPr>
            <a:r>
              <a:rPr lang="en-CA" sz="1800" smtClean="0">
                <a:solidFill>
                  <a:srgbClr val="CC0000"/>
                </a:solidFill>
                <a:latin typeface="Arial Unicode MS"/>
                <a:cs typeface="Arial Unicode MS"/>
              </a:rPr>
              <a:t>u</a:t>
            </a:r>
            <a:r>
              <a:rPr lang="en-CA" sz="2795" smtClean="0">
                <a:solidFill>
                  <a:srgbClr val="FFFFCC"/>
                </a:solidFill>
                <a:latin typeface="Times New Roman"/>
                <a:cs typeface="Times New Roman"/>
              </a:rPr>
              <a:t> Splinter haemorrhages</a:t>
            </a:r>
          </a:p>
          <a:p>
            <a:pPr>
              <a:lnSpc>
                <a:spcPts val="3220"/>
              </a:lnSpc>
            </a:pPr>
            <a:endParaRPr lang="en-CA" sz="2752">
              <a:solidFill>
                <a:srgbClr val="000000"/>
              </a:solidFill>
            </a:endParaRPr>
          </a:p>
        </p:txBody>
      </p:sp>
      <p:sp>
        <p:nvSpPr>
          <p:cNvPr id="8" name="TextBox 8"/>
          <p:cNvSpPr txBox="1"/>
          <p:nvPr/>
        </p:nvSpPr>
        <p:spPr>
          <a:xfrm>
            <a:off x="927100" y="5981700"/>
            <a:ext cx="9131300" cy="609600"/>
          </a:xfrm>
          <a:prstGeom prst="rect">
            <a:avLst/>
          </a:prstGeom>
          <a:noFill/>
        </p:spPr>
        <p:txBody>
          <a:bodyPr vert="horz" wrap="none" lIns="0" tIns="0" rIns="0" bIns="0" rtlCol="0">
            <a:spAutoFit/>
          </a:bodyPr>
          <a:lstStyle/>
          <a:p>
            <a:pPr>
              <a:lnSpc>
                <a:spcPts val="3680"/>
              </a:lnSpc>
            </a:pPr>
            <a:r>
              <a:rPr lang="en-CA" sz="3204" smtClean="0">
                <a:solidFill>
                  <a:srgbClr val="FFFF00"/>
                </a:solidFill>
                <a:latin typeface="Times New Roman"/>
                <a:cs typeface="Times New Roman"/>
              </a:rPr>
              <a:t>When to do HIV testing for skin Disease ?</a:t>
            </a:r>
          </a:p>
          <a:p>
            <a:pPr>
              <a:lnSpc>
                <a:spcPts val="3680"/>
              </a:lnSpc>
            </a:pPr>
            <a:endParaRPr lang="en-CA" sz="3204">
              <a:solidFill>
                <a:srgbClr val="000000"/>
              </a:solidFill>
            </a:endParaRPr>
          </a:p>
        </p:txBody>
      </p:sp>
      <p:sp>
        <p:nvSpPr>
          <p:cNvPr id="9" name="TextBox 9"/>
          <p:cNvSpPr txBox="1"/>
          <p:nvPr/>
        </p:nvSpPr>
        <p:spPr>
          <a:xfrm>
            <a:off x="228600" y="7467600"/>
            <a:ext cx="9829800" cy="228600"/>
          </a:xfrm>
          <a:prstGeom prst="rect">
            <a:avLst/>
          </a:prstGeom>
          <a:noFill/>
        </p:spPr>
        <p:txBody>
          <a:bodyPr vert="horz" wrap="none" lIns="0" tIns="0" rIns="0" bIns="0" rtlCol="0">
            <a:spAutoFit/>
          </a:bodyPr>
          <a:lstStyle/>
          <a:p>
            <a:pPr>
              <a:lnSpc>
                <a:spcPts val="1380"/>
              </a:lnSpc>
            </a:pPr>
            <a:r>
              <a:rPr lang="en-CA" sz="1200" smtClean="0">
                <a:solidFill>
                  <a:srgbClr val="000000"/>
                </a:solidFill>
                <a:latin typeface="Arial"/>
                <a:cs typeface="Arial"/>
              </a:rPr>
              <a:t>PDF created with FinePrint pdfFactory trial version </a:t>
            </a:r>
            <a:r>
              <a:rPr lang="en-CA" sz="1200" smtClean="0">
                <a:solidFill>
                  <a:srgbClr val="0000FF"/>
                </a:solidFill>
                <a:latin typeface="Arial"/>
                <a:cs typeface="Arial"/>
              </a:rPr>
              <a:t>http://www.fineprint.com</a:t>
            </a:r>
          </a:p>
          <a:p>
            <a:pPr>
              <a:lnSpc>
                <a:spcPts val="1380"/>
              </a:lnSpc>
            </a:pPr>
            <a:endParaRPr lang="en-CA" sz="1200">
              <a:solidFill>
                <a:srgbClr val="000000"/>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2"/>
          <p:cNvSpPr txBox="1"/>
          <p:nvPr/>
        </p:nvSpPr>
        <p:spPr>
          <a:xfrm>
            <a:off x="927100" y="2260600"/>
            <a:ext cx="9131300" cy="508000"/>
          </a:xfrm>
          <a:prstGeom prst="rect">
            <a:avLst/>
          </a:prstGeom>
          <a:noFill/>
        </p:spPr>
        <p:txBody>
          <a:bodyPr vert="horz" wrap="none" lIns="0" tIns="0" rIns="0" bIns="0" rtlCol="0">
            <a:spAutoFit/>
          </a:bodyPr>
          <a:lstStyle/>
          <a:p>
            <a:pPr>
              <a:lnSpc>
                <a:spcPts val="3220"/>
              </a:lnSpc>
            </a:pPr>
            <a:r>
              <a:rPr lang="en-CA" sz="2795" smtClean="0">
                <a:solidFill>
                  <a:srgbClr val="FFFF00"/>
                </a:solidFill>
                <a:latin typeface="Times New Roman"/>
                <a:cs typeface="Times New Roman"/>
              </a:rPr>
              <a:t>Splinter Haemorrhages :</a:t>
            </a:r>
          </a:p>
          <a:p>
            <a:pPr>
              <a:lnSpc>
                <a:spcPts val="3220"/>
              </a:lnSpc>
            </a:pPr>
            <a:endParaRPr lang="en-CA" sz="2795">
              <a:solidFill>
                <a:srgbClr val="000000"/>
              </a:solidFill>
            </a:endParaRPr>
          </a:p>
        </p:txBody>
      </p:sp>
      <p:sp>
        <p:nvSpPr>
          <p:cNvPr id="3" name="TextBox 3"/>
          <p:cNvSpPr txBox="1"/>
          <p:nvPr/>
        </p:nvSpPr>
        <p:spPr>
          <a:xfrm>
            <a:off x="1041400" y="2755900"/>
            <a:ext cx="9017000" cy="457200"/>
          </a:xfrm>
          <a:prstGeom prst="rect">
            <a:avLst/>
          </a:prstGeom>
          <a:noFill/>
        </p:spPr>
        <p:txBody>
          <a:bodyPr vert="horz" wrap="none" lIns="0" tIns="0" rIns="0" bIns="0" rtlCol="0">
            <a:spAutoFit/>
          </a:bodyPr>
          <a:lstStyle/>
          <a:p>
            <a:pPr>
              <a:lnSpc>
                <a:spcPts val="2760"/>
              </a:lnSpc>
            </a:pPr>
            <a:r>
              <a:rPr lang="en-CA" sz="1596" smtClean="0">
                <a:solidFill>
                  <a:srgbClr val="CC0000"/>
                </a:solidFill>
                <a:latin typeface="Arial Unicode MS"/>
                <a:cs typeface="Arial Unicode MS"/>
              </a:rPr>
              <a:t>u</a:t>
            </a:r>
            <a:r>
              <a:rPr lang="en-CA" sz="2400" smtClean="0">
                <a:solidFill>
                  <a:srgbClr val="FFFFCC"/>
                </a:solidFill>
                <a:latin typeface="Times New Roman"/>
                <a:cs typeface="Times New Roman"/>
              </a:rPr>
              <a:t>  Causes :</a:t>
            </a:r>
          </a:p>
          <a:p>
            <a:pPr>
              <a:lnSpc>
                <a:spcPts val="2760"/>
              </a:lnSpc>
            </a:pPr>
            <a:endParaRPr lang="en-CA" sz="2326">
              <a:solidFill>
                <a:srgbClr val="000000"/>
              </a:solidFill>
            </a:endParaRPr>
          </a:p>
        </p:txBody>
      </p:sp>
      <p:sp>
        <p:nvSpPr>
          <p:cNvPr id="4" name="TextBox 4"/>
          <p:cNvSpPr txBox="1"/>
          <p:nvPr/>
        </p:nvSpPr>
        <p:spPr>
          <a:xfrm>
            <a:off x="1701800" y="3175000"/>
            <a:ext cx="8356600" cy="381000"/>
          </a:xfrm>
          <a:prstGeom prst="rect">
            <a:avLst/>
          </a:prstGeom>
          <a:noFill/>
        </p:spPr>
        <p:txBody>
          <a:bodyPr vert="horz" wrap="none" lIns="0" tIns="0" rIns="0" bIns="0" rtlCol="0">
            <a:spAutoFit/>
          </a:bodyPr>
          <a:lstStyle/>
          <a:p>
            <a:pPr>
              <a:lnSpc>
                <a:spcPts val="2300"/>
              </a:lnSpc>
            </a:pPr>
            <a:r>
              <a:rPr lang="en-CA" sz="1704" smtClean="0">
                <a:solidFill>
                  <a:srgbClr val="00CC99"/>
                </a:solidFill>
                <a:latin typeface="Times New Roman"/>
                <a:cs typeface="Times New Roman"/>
              </a:rPr>
              <a:t>1.</a:t>
            </a:r>
            <a:r>
              <a:rPr lang="en-CA" sz="2004" smtClean="0">
                <a:solidFill>
                  <a:srgbClr val="FFFFCC"/>
                </a:solidFill>
                <a:latin typeface="Times New Roman"/>
                <a:cs typeface="Times New Roman"/>
              </a:rPr>
              <a:t>  Bacterial endocarditis</a:t>
            </a:r>
          </a:p>
          <a:p>
            <a:pPr>
              <a:lnSpc>
                <a:spcPts val="2300"/>
              </a:lnSpc>
            </a:pPr>
            <a:endParaRPr lang="en-CA" sz="1980">
              <a:solidFill>
                <a:srgbClr val="000000"/>
              </a:solidFill>
            </a:endParaRPr>
          </a:p>
        </p:txBody>
      </p:sp>
      <p:sp>
        <p:nvSpPr>
          <p:cNvPr id="5" name="TextBox 5"/>
          <p:cNvSpPr txBox="1"/>
          <p:nvPr/>
        </p:nvSpPr>
        <p:spPr>
          <a:xfrm>
            <a:off x="1701800" y="3543300"/>
            <a:ext cx="8356600" cy="381000"/>
          </a:xfrm>
          <a:prstGeom prst="rect">
            <a:avLst/>
          </a:prstGeom>
          <a:noFill/>
        </p:spPr>
        <p:txBody>
          <a:bodyPr vert="horz" wrap="none" lIns="0" tIns="0" rIns="0" bIns="0" rtlCol="0">
            <a:spAutoFit/>
          </a:bodyPr>
          <a:lstStyle/>
          <a:p>
            <a:pPr>
              <a:lnSpc>
                <a:spcPts val="2300"/>
              </a:lnSpc>
            </a:pPr>
            <a:r>
              <a:rPr lang="en-CA" sz="1704" smtClean="0">
                <a:solidFill>
                  <a:srgbClr val="00CC99"/>
                </a:solidFill>
                <a:latin typeface="Times New Roman"/>
                <a:cs typeface="Times New Roman"/>
              </a:rPr>
              <a:t>2.</a:t>
            </a:r>
            <a:r>
              <a:rPr lang="en-CA" sz="2004" smtClean="0">
                <a:solidFill>
                  <a:srgbClr val="FFFFCC"/>
                </a:solidFill>
                <a:latin typeface="Times New Roman"/>
                <a:cs typeface="Times New Roman"/>
              </a:rPr>
              <a:t>  Septic emboli</a:t>
            </a:r>
          </a:p>
          <a:p>
            <a:pPr>
              <a:lnSpc>
                <a:spcPts val="2300"/>
              </a:lnSpc>
            </a:pPr>
            <a:endParaRPr lang="en-CA" sz="1968">
              <a:solidFill>
                <a:srgbClr val="000000"/>
              </a:solidFill>
            </a:endParaRPr>
          </a:p>
        </p:txBody>
      </p:sp>
      <p:sp>
        <p:nvSpPr>
          <p:cNvPr id="6" name="TextBox 6"/>
          <p:cNvSpPr txBox="1"/>
          <p:nvPr/>
        </p:nvSpPr>
        <p:spPr>
          <a:xfrm>
            <a:off x="1701800" y="3911600"/>
            <a:ext cx="8356600" cy="381000"/>
          </a:xfrm>
          <a:prstGeom prst="rect">
            <a:avLst/>
          </a:prstGeom>
          <a:noFill/>
        </p:spPr>
        <p:txBody>
          <a:bodyPr vert="horz" wrap="none" lIns="0" tIns="0" rIns="0" bIns="0" rtlCol="0">
            <a:spAutoFit/>
          </a:bodyPr>
          <a:lstStyle/>
          <a:p>
            <a:pPr>
              <a:lnSpc>
                <a:spcPts val="2300"/>
              </a:lnSpc>
            </a:pPr>
            <a:r>
              <a:rPr lang="en-CA" sz="1704" smtClean="0">
                <a:solidFill>
                  <a:srgbClr val="00CC99"/>
                </a:solidFill>
                <a:latin typeface="Times New Roman"/>
                <a:cs typeface="Times New Roman"/>
              </a:rPr>
              <a:t>3.</a:t>
            </a:r>
            <a:r>
              <a:rPr lang="en-CA" sz="2004" smtClean="0">
                <a:solidFill>
                  <a:srgbClr val="FFFFCC"/>
                </a:solidFill>
                <a:latin typeface="Times New Roman"/>
                <a:cs typeface="Times New Roman"/>
              </a:rPr>
              <a:t>  CTD</a:t>
            </a:r>
          </a:p>
          <a:p>
            <a:pPr>
              <a:lnSpc>
                <a:spcPts val="2300"/>
              </a:lnSpc>
            </a:pPr>
            <a:endParaRPr lang="en-CA" sz="1918">
              <a:solidFill>
                <a:srgbClr val="000000"/>
              </a:solidFill>
            </a:endParaRPr>
          </a:p>
        </p:txBody>
      </p:sp>
      <p:sp>
        <p:nvSpPr>
          <p:cNvPr id="7" name="TextBox 7"/>
          <p:cNvSpPr txBox="1"/>
          <p:nvPr/>
        </p:nvSpPr>
        <p:spPr>
          <a:xfrm>
            <a:off x="1701800" y="4267200"/>
            <a:ext cx="8356600" cy="381000"/>
          </a:xfrm>
          <a:prstGeom prst="rect">
            <a:avLst/>
          </a:prstGeom>
          <a:noFill/>
        </p:spPr>
        <p:txBody>
          <a:bodyPr vert="horz" wrap="none" lIns="0" tIns="0" rIns="0" bIns="0" rtlCol="0">
            <a:spAutoFit/>
          </a:bodyPr>
          <a:lstStyle/>
          <a:p>
            <a:pPr>
              <a:lnSpc>
                <a:spcPts val="2300"/>
              </a:lnSpc>
            </a:pPr>
            <a:r>
              <a:rPr lang="en-CA" sz="1704" smtClean="0">
                <a:solidFill>
                  <a:srgbClr val="00CC99"/>
                </a:solidFill>
                <a:latin typeface="Times New Roman"/>
                <a:cs typeface="Times New Roman"/>
              </a:rPr>
              <a:t>4.</a:t>
            </a:r>
            <a:r>
              <a:rPr lang="en-CA" sz="2004" smtClean="0">
                <a:solidFill>
                  <a:srgbClr val="FFFFCC"/>
                </a:solidFill>
                <a:latin typeface="Times New Roman"/>
                <a:cs typeface="Times New Roman"/>
              </a:rPr>
              <a:t>  Trauma</a:t>
            </a:r>
          </a:p>
          <a:p>
            <a:pPr>
              <a:lnSpc>
                <a:spcPts val="2300"/>
              </a:lnSpc>
            </a:pPr>
            <a:endParaRPr lang="en-CA" sz="1944">
              <a:solidFill>
                <a:srgbClr val="000000"/>
              </a:solidFill>
            </a:endParaRPr>
          </a:p>
        </p:txBody>
      </p:sp>
      <p:sp>
        <p:nvSpPr>
          <p:cNvPr id="8" name="TextBox 8"/>
          <p:cNvSpPr txBox="1"/>
          <p:nvPr/>
        </p:nvSpPr>
        <p:spPr>
          <a:xfrm>
            <a:off x="1701800" y="4635500"/>
            <a:ext cx="8356600" cy="381000"/>
          </a:xfrm>
          <a:prstGeom prst="rect">
            <a:avLst/>
          </a:prstGeom>
          <a:noFill/>
        </p:spPr>
        <p:txBody>
          <a:bodyPr vert="horz" wrap="none" lIns="0" tIns="0" rIns="0" bIns="0" rtlCol="0">
            <a:spAutoFit/>
          </a:bodyPr>
          <a:lstStyle/>
          <a:p>
            <a:pPr>
              <a:lnSpc>
                <a:spcPts val="2300"/>
              </a:lnSpc>
            </a:pPr>
            <a:r>
              <a:rPr lang="en-CA" sz="1704" smtClean="0">
                <a:solidFill>
                  <a:srgbClr val="00CC99"/>
                </a:solidFill>
                <a:latin typeface="Times New Roman"/>
                <a:cs typeface="Times New Roman"/>
              </a:rPr>
              <a:t>5.</a:t>
            </a:r>
            <a:r>
              <a:rPr lang="en-CA" sz="2004" smtClean="0">
                <a:solidFill>
                  <a:srgbClr val="FFFFCC"/>
                </a:solidFill>
                <a:latin typeface="Times New Roman"/>
                <a:cs typeface="Times New Roman"/>
              </a:rPr>
              <a:t>  Idiopathic</a:t>
            </a:r>
          </a:p>
          <a:p>
            <a:pPr>
              <a:lnSpc>
                <a:spcPts val="2300"/>
              </a:lnSpc>
            </a:pPr>
            <a:endParaRPr lang="en-CA" sz="1961">
              <a:solidFill>
                <a:srgbClr val="000000"/>
              </a:solidFill>
            </a:endParaRPr>
          </a:p>
        </p:txBody>
      </p:sp>
      <p:sp>
        <p:nvSpPr>
          <p:cNvPr id="9" name="TextBox 9"/>
          <p:cNvSpPr txBox="1"/>
          <p:nvPr/>
        </p:nvSpPr>
        <p:spPr>
          <a:xfrm>
            <a:off x="228600" y="7467600"/>
            <a:ext cx="9829800" cy="228600"/>
          </a:xfrm>
          <a:prstGeom prst="rect">
            <a:avLst/>
          </a:prstGeom>
          <a:noFill/>
        </p:spPr>
        <p:txBody>
          <a:bodyPr vert="horz" wrap="none" lIns="0" tIns="0" rIns="0" bIns="0" rtlCol="0">
            <a:spAutoFit/>
          </a:bodyPr>
          <a:lstStyle/>
          <a:p>
            <a:pPr>
              <a:lnSpc>
                <a:spcPts val="1380"/>
              </a:lnSpc>
            </a:pPr>
            <a:r>
              <a:rPr lang="en-CA" sz="1200" smtClean="0">
                <a:solidFill>
                  <a:srgbClr val="000000"/>
                </a:solidFill>
                <a:latin typeface="Arial"/>
                <a:cs typeface="Arial"/>
              </a:rPr>
              <a:t>PDF created with FinePrint pdfFactory trial version </a:t>
            </a:r>
            <a:r>
              <a:rPr lang="en-CA" sz="1200" smtClean="0">
                <a:solidFill>
                  <a:srgbClr val="0000FF"/>
                </a:solidFill>
                <a:latin typeface="Arial"/>
                <a:cs typeface="Arial"/>
              </a:rPr>
              <a:t>http://www.fineprint.com</a:t>
            </a:r>
          </a:p>
          <a:p>
            <a:pPr>
              <a:lnSpc>
                <a:spcPts val="1380"/>
              </a:lnSpc>
            </a:pPr>
            <a:endParaRPr lang="en-CA" sz="1200">
              <a:solidFill>
                <a:srgbClr val="000000"/>
              </a:solidFill>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2"/>
          <p:cNvSpPr txBox="1"/>
          <p:nvPr/>
        </p:nvSpPr>
        <p:spPr>
          <a:xfrm>
            <a:off x="4660900" y="1803400"/>
            <a:ext cx="5397500" cy="508000"/>
          </a:xfrm>
          <a:prstGeom prst="rect">
            <a:avLst/>
          </a:prstGeom>
          <a:noFill/>
        </p:spPr>
        <p:txBody>
          <a:bodyPr vert="horz" wrap="none" lIns="0" tIns="0" rIns="0" bIns="0" rtlCol="0">
            <a:spAutoFit/>
          </a:bodyPr>
          <a:lstStyle/>
          <a:p>
            <a:pPr>
              <a:lnSpc>
                <a:spcPts val="3220"/>
              </a:lnSpc>
            </a:pPr>
            <a:r>
              <a:rPr lang="en-CA" sz="2795" smtClean="0">
                <a:solidFill>
                  <a:srgbClr val="FFFF00"/>
                </a:solidFill>
                <a:latin typeface="Times New Roman"/>
                <a:cs typeface="Times New Roman"/>
              </a:rPr>
              <a:t>Koilonychia :</a:t>
            </a:r>
          </a:p>
          <a:p>
            <a:pPr>
              <a:lnSpc>
                <a:spcPts val="3220"/>
              </a:lnSpc>
            </a:pPr>
            <a:endParaRPr lang="en-CA" sz="2795">
              <a:solidFill>
                <a:srgbClr val="000000"/>
              </a:solidFill>
            </a:endParaRPr>
          </a:p>
        </p:txBody>
      </p:sp>
      <p:sp>
        <p:nvSpPr>
          <p:cNvPr id="3" name="TextBox 3"/>
          <p:cNvSpPr txBox="1"/>
          <p:nvPr/>
        </p:nvSpPr>
        <p:spPr>
          <a:xfrm>
            <a:off x="4775200" y="2235200"/>
            <a:ext cx="5283200" cy="952500"/>
          </a:xfrm>
          <a:prstGeom prst="rect">
            <a:avLst/>
          </a:prstGeom>
          <a:noFill/>
        </p:spPr>
        <p:txBody>
          <a:bodyPr vert="horz" wrap="none" lIns="0" tIns="0" rIns="0" bIns="0" rtlCol="0">
            <a:spAutoFit/>
          </a:bodyPr>
          <a:lstStyle/>
          <a:p>
            <a:pPr>
              <a:lnSpc>
                <a:spcPts val="3400"/>
              </a:lnSpc>
            </a:pPr>
            <a:r>
              <a:rPr lang="en-CA" sz="1596" smtClean="0">
                <a:solidFill>
                  <a:srgbClr val="CC0000"/>
                </a:solidFill>
                <a:latin typeface="Arial Unicode MS"/>
                <a:cs typeface="Arial Unicode MS"/>
              </a:rPr>
              <a:t>u</a:t>
            </a:r>
            <a:r>
              <a:rPr lang="en-CA" sz="2400" smtClean="0">
                <a:solidFill>
                  <a:srgbClr val="FFFFCC"/>
                </a:solidFill>
                <a:latin typeface="Times New Roman"/>
                <a:cs typeface="Times New Roman"/>
              </a:rPr>
              <a:t>  Spoon- shaped appearance</a:t>
            </a:r>
            <a:r>
              <a:rPr lang="en-CA" sz="2319" smtClean="0">
                <a:solidFill>
                  <a:srgbClr val="000000"/>
                </a:solidFill>
                <a:latin typeface="Times New Roman"/>
              </a:rPr>
              <a:t/>
            </a:r>
            <a:br>
              <a:rPr lang="en-CA" sz="2319" smtClean="0">
                <a:solidFill>
                  <a:srgbClr val="000000"/>
                </a:solidFill>
                <a:latin typeface="Times New Roman"/>
              </a:rPr>
            </a:br>
            <a:r>
              <a:rPr lang="en-CA" sz="1596" smtClean="0">
                <a:solidFill>
                  <a:srgbClr val="CC0000"/>
                </a:solidFill>
                <a:latin typeface="Arial Unicode MS"/>
                <a:cs typeface="Arial Unicode MS"/>
              </a:rPr>
              <a:t>u</a:t>
            </a:r>
            <a:r>
              <a:rPr lang="en-CA" sz="2400" smtClean="0">
                <a:solidFill>
                  <a:srgbClr val="FFFFCC"/>
                </a:solidFill>
                <a:latin typeface="Times New Roman"/>
                <a:cs typeface="Times New Roman"/>
              </a:rPr>
              <a:t>  Causes:</a:t>
            </a:r>
          </a:p>
          <a:p>
            <a:pPr>
              <a:lnSpc>
                <a:spcPts val="3400"/>
              </a:lnSpc>
            </a:pPr>
            <a:endParaRPr lang="en-CA" sz="2319">
              <a:solidFill>
                <a:srgbClr val="000000"/>
              </a:solidFill>
            </a:endParaRPr>
          </a:p>
        </p:txBody>
      </p:sp>
      <p:sp>
        <p:nvSpPr>
          <p:cNvPr id="4" name="TextBox 4"/>
          <p:cNvSpPr txBox="1"/>
          <p:nvPr/>
        </p:nvSpPr>
        <p:spPr>
          <a:xfrm>
            <a:off x="5435600" y="3162300"/>
            <a:ext cx="4622800" cy="381000"/>
          </a:xfrm>
          <a:prstGeom prst="rect">
            <a:avLst/>
          </a:prstGeom>
          <a:noFill/>
        </p:spPr>
        <p:txBody>
          <a:bodyPr vert="horz" wrap="none" lIns="0" tIns="0" rIns="0" bIns="0" rtlCol="0">
            <a:spAutoFit/>
          </a:bodyPr>
          <a:lstStyle/>
          <a:p>
            <a:pPr>
              <a:lnSpc>
                <a:spcPts val="2300"/>
              </a:lnSpc>
            </a:pPr>
            <a:r>
              <a:rPr lang="en-CA" sz="1704" smtClean="0">
                <a:solidFill>
                  <a:srgbClr val="00CC99"/>
                </a:solidFill>
                <a:latin typeface="Times New Roman"/>
                <a:cs typeface="Times New Roman"/>
              </a:rPr>
              <a:t>1.</a:t>
            </a:r>
            <a:r>
              <a:rPr lang="en-CA" sz="2004" smtClean="0">
                <a:solidFill>
                  <a:srgbClr val="FFFFCC"/>
                </a:solidFill>
                <a:latin typeface="Times New Roman"/>
                <a:cs typeface="Times New Roman"/>
              </a:rPr>
              <a:t>  Iron deficiency anemia</a:t>
            </a:r>
          </a:p>
          <a:p>
            <a:pPr>
              <a:lnSpc>
                <a:spcPts val="2300"/>
              </a:lnSpc>
            </a:pPr>
            <a:endParaRPr lang="en-CA" sz="1980">
              <a:solidFill>
                <a:srgbClr val="000000"/>
              </a:solidFill>
            </a:endParaRPr>
          </a:p>
        </p:txBody>
      </p:sp>
      <p:sp>
        <p:nvSpPr>
          <p:cNvPr id="5" name="TextBox 5"/>
          <p:cNvSpPr txBox="1"/>
          <p:nvPr/>
        </p:nvSpPr>
        <p:spPr>
          <a:xfrm>
            <a:off x="5435600" y="3530600"/>
            <a:ext cx="4622800" cy="381000"/>
          </a:xfrm>
          <a:prstGeom prst="rect">
            <a:avLst/>
          </a:prstGeom>
          <a:noFill/>
        </p:spPr>
        <p:txBody>
          <a:bodyPr vert="horz" wrap="none" lIns="0" tIns="0" rIns="0" bIns="0" rtlCol="0">
            <a:spAutoFit/>
          </a:bodyPr>
          <a:lstStyle/>
          <a:p>
            <a:pPr>
              <a:lnSpc>
                <a:spcPts val="2300"/>
              </a:lnSpc>
            </a:pPr>
            <a:r>
              <a:rPr lang="en-CA" sz="1704" smtClean="0">
                <a:solidFill>
                  <a:srgbClr val="00CC99"/>
                </a:solidFill>
                <a:latin typeface="Times New Roman"/>
                <a:cs typeface="Times New Roman"/>
              </a:rPr>
              <a:t>2.</a:t>
            </a:r>
            <a:r>
              <a:rPr lang="en-CA" sz="2004" smtClean="0">
                <a:solidFill>
                  <a:srgbClr val="FFFFCC"/>
                </a:solidFill>
                <a:latin typeface="Times New Roman"/>
                <a:cs typeface="Times New Roman"/>
              </a:rPr>
              <a:t>  Thyroid disease</a:t>
            </a:r>
          </a:p>
          <a:p>
            <a:pPr>
              <a:lnSpc>
                <a:spcPts val="2300"/>
              </a:lnSpc>
            </a:pPr>
            <a:endParaRPr lang="en-CA" sz="1972">
              <a:solidFill>
                <a:srgbClr val="000000"/>
              </a:solidFill>
            </a:endParaRPr>
          </a:p>
        </p:txBody>
      </p:sp>
      <p:sp>
        <p:nvSpPr>
          <p:cNvPr id="6" name="TextBox 6"/>
          <p:cNvSpPr txBox="1"/>
          <p:nvPr/>
        </p:nvSpPr>
        <p:spPr>
          <a:xfrm>
            <a:off x="5435600" y="3886200"/>
            <a:ext cx="4622800" cy="381000"/>
          </a:xfrm>
          <a:prstGeom prst="rect">
            <a:avLst/>
          </a:prstGeom>
          <a:noFill/>
        </p:spPr>
        <p:txBody>
          <a:bodyPr vert="horz" wrap="none" lIns="0" tIns="0" rIns="0" bIns="0" rtlCol="0">
            <a:spAutoFit/>
          </a:bodyPr>
          <a:lstStyle/>
          <a:p>
            <a:pPr>
              <a:lnSpc>
                <a:spcPts val="2300"/>
              </a:lnSpc>
            </a:pPr>
            <a:r>
              <a:rPr lang="en-CA" sz="1704" smtClean="0">
                <a:solidFill>
                  <a:srgbClr val="00CC99"/>
                </a:solidFill>
                <a:latin typeface="Times New Roman"/>
                <a:cs typeface="Times New Roman"/>
              </a:rPr>
              <a:t>3.</a:t>
            </a:r>
            <a:r>
              <a:rPr lang="en-CA" sz="2004" smtClean="0">
                <a:solidFill>
                  <a:srgbClr val="FFFFCC"/>
                </a:solidFill>
                <a:latin typeface="Times New Roman"/>
                <a:cs typeface="Times New Roman"/>
              </a:rPr>
              <a:t>  Physological; early childhood</a:t>
            </a:r>
          </a:p>
          <a:p>
            <a:pPr>
              <a:lnSpc>
                <a:spcPts val="2300"/>
              </a:lnSpc>
            </a:pPr>
            <a:endParaRPr lang="en-CA" sz="1985">
              <a:solidFill>
                <a:srgbClr val="000000"/>
              </a:solidFill>
            </a:endParaRPr>
          </a:p>
        </p:txBody>
      </p:sp>
      <p:sp>
        <p:nvSpPr>
          <p:cNvPr id="7" name="TextBox 7"/>
          <p:cNvSpPr txBox="1"/>
          <p:nvPr/>
        </p:nvSpPr>
        <p:spPr>
          <a:xfrm>
            <a:off x="5435600" y="4254500"/>
            <a:ext cx="4622800" cy="381000"/>
          </a:xfrm>
          <a:prstGeom prst="rect">
            <a:avLst/>
          </a:prstGeom>
          <a:noFill/>
        </p:spPr>
        <p:txBody>
          <a:bodyPr vert="horz" wrap="none" lIns="0" tIns="0" rIns="0" bIns="0" rtlCol="0">
            <a:spAutoFit/>
          </a:bodyPr>
          <a:lstStyle/>
          <a:p>
            <a:pPr>
              <a:lnSpc>
                <a:spcPts val="2300"/>
              </a:lnSpc>
            </a:pPr>
            <a:r>
              <a:rPr lang="en-CA" sz="1704" smtClean="0">
                <a:solidFill>
                  <a:srgbClr val="00CC99"/>
                </a:solidFill>
                <a:latin typeface="Times New Roman"/>
                <a:cs typeface="Times New Roman"/>
              </a:rPr>
              <a:t>4.</a:t>
            </a:r>
            <a:r>
              <a:rPr lang="en-CA" sz="2004" smtClean="0">
                <a:solidFill>
                  <a:srgbClr val="FFFFCC"/>
                </a:solidFill>
                <a:latin typeface="Times New Roman"/>
                <a:cs typeface="Times New Roman"/>
              </a:rPr>
              <a:t>  Dermatoses: Lichen planus</a:t>
            </a:r>
          </a:p>
          <a:p>
            <a:pPr>
              <a:lnSpc>
                <a:spcPts val="2300"/>
              </a:lnSpc>
            </a:pPr>
            <a:endParaRPr lang="en-CA" sz="1983">
              <a:solidFill>
                <a:srgbClr val="000000"/>
              </a:solidFill>
            </a:endParaRPr>
          </a:p>
        </p:txBody>
      </p:sp>
      <p:sp>
        <p:nvSpPr>
          <p:cNvPr id="8" name="TextBox 8"/>
          <p:cNvSpPr txBox="1"/>
          <p:nvPr/>
        </p:nvSpPr>
        <p:spPr>
          <a:xfrm>
            <a:off x="7086600" y="4622800"/>
            <a:ext cx="2971800" cy="381000"/>
          </a:xfrm>
          <a:prstGeom prst="rect">
            <a:avLst/>
          </a:prstGeom>
          <a:noFill/>
        </p:spPr>
        <p:txBody>
          <a:bodyPr vert="horz" wrap="none" lIns="0" tIns="0" rIns="0" bIns="0" rtlCol="0">
            <a:spAutoFit/>
          </a:bodyPr>
          <a:lstStyle/>
          <a:p>
            <a:pPr>
              <a:lnSpc>
                <a:spcPts val="2300"/>
              </a:lnSpc>
            </a:pPr>
            <a:r>
              <a:rPr lang="en-CA" sz="2004" smtClean="0">
                <a:solidFill>
                  <a:srgbClr val="FFFFCC"/>
                </a:solidFill>
                <a:latin typeface="Times New Roman"/>
                <a:cs typeface="Times New Roman"/>
              </a:rPr>
              <a:t>Alopecia Areata and others</a:t>
            </a:r>
          </a:p>
          <a:p>
            <a:pPr>
              <a:lnSpc>
                <a:spcPts val="2300"/>
              </a:lnSpc>
            </a:pPr>
            <a:endParaRPr lang="en-CA" sz="2004">
              <a:solidFill>
                <a:srgbClr val="000000"/>
              </a:solidFill>
            </a:endParaRPr>
          </a:p>
        </p:txBody>
      </p:sp>
      <p:sp>
        <p:nvSpPr>
          <p:cNvPr id="9" name="TextBox 9"/>
          <p:cNvSpPr txBox="1"/>
          <p:nvPr/>
        </p:nvSpPr>
        <p:spPr>
          <a:xfrm>
            <a:off x="228600" y="7467600"/>
            <a:ext cx="9829800" cy="228600"/>
          </a:xfrm>
          <a:prstGeom prst="rect">
            <a:avLst/>
          </a:prstGeom>
          <a:noFill/>
        </p:spPr>
        <p:txBody>
          <a:bodyPr vert="horz" wrap="none" lIns="0" tIns="0" rIns="0" bIns="0" rtlCol="0">
            <a:spAutoFit/>
          </a:bodyPr>
          <a:lstStyle/>
          <a:p>
            <a:pPr>
              <a:lnSpc>
                <a:spcPts val="1380"/>
              </a:lnSpc>
            </a:pPr>
            <a:r>
              <a:rPr lang="en-CA" sz="1200" smtClean="0">
                <a:solidFill>
                  <a:srgbClr val="000000"/>
                </a:solidFill>
                <a:latin typeface="Arial"/>
                <a:cs typeface="Arial"/>
              </a:rPr>
              <a:t>PDF created with FinePrint pdfFactory trial version </a:t>
            </a:r>
            <a:r>
              <a:rPr lang="en-CA" sz="1200" smtClean="0">
                <a:solidFill>
                  <a:srgbClr val="0000FF"/>
                </a:solidFill>
                <a:latin typeface="Arial"/>
                <a:cs typeface="Arial"/>
              </a:rPr>
              <a:t>http://www.fineprint.com</a:t>
            </a:r>
          </a:p>
          <a:p>
            <a:pPr>
              <a:lnSpc>
                <a:spcPts val="1380"/>
              </a:lnSpc>
            </a:pPr>
            <a:endParaRPr lang="en-CA" sz="1200">
              <a:solidFill>
                <a:srgbClr val="000000"/>
              </a:solidFill>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644824" y="1941984"/>
            <a:ext cx="6261100" cy="2052590"/>
          </a:xfrm>
        </p:spPr>
        <p:txBody>
          <a:bodyPr/>
          <a:lstStyle/>
          <a:p>
            <a:r>
              <a:rPr lang="en-US" dirty="0" smtClean="0">
                <a:solidFill>
                  <a:srgbClr val="FFFF00"/>
                </a:solidFill>
              </a:rPr>
              <a:t>Purpura and Vasculitis</a:t>
            </a:r>
            <a:endParaRPr lang="en-US" dirty="0">
              <a:solidFill>
                <a:srgbClr val="FFFF00"/>
              </a:solidFill>
            </a:endParaRPr>
          </a:p>
        </p:txBody>
      </p:sp>
    </p:spTree>
    <p:extLst>
      <p:ext uri="{BB962C8B-B14F-4D97-AF65-F5344CB8AC3E}">
        <p14:creationId xmlns:p14="http://schemas.microsoft.com/office/powerpoint/2010/main" val="425019013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Objectives</a:t>
            </a:r>
            <a:r>
              <a:rPr lang="en-US" dirty="0" smtClean="0">
                <a:solidFill>
                  <a:schemeClr val="bg1"/>
                </a:solidFill>
              </a:rPr>
              <a:t> </a:t>
            </a:r>
            <a:endParaRPr lang="en-US" dirty="0">
              <a:solidFill>
                <a:schemeClr val="bg1"/>
              </a:solidFill>
            </a:endParaRPr>
          </a:p>
        </p:txBody>
      </p:sp>
      <p:sp>
        <p:nvSpPr>
          <p:cNvPr id="3" name="Content Placeholder 2"/>
          <p:cNvSpPr>
            <a:spLocks noGrp="1"/>
          </p:cNvSpPr>
          <p:nvPr>
            <p:ph idx="1"/>
          </p:nvPr>
        </p:nvSpPr>
        <p:spPr>
          <a:xfrm>
            <a:off x="368300" y="2234355"/>
            <a:ext cx="9413428" cy="6319585"/>
          </a:xfrm>
        </p:spPr>
        <p:txBody>
          <a:bodyPr/>
          <a:lstStyle/>
          <a:p>
            <a:r>
              <a:rPr lang="en-US" dirty="0" smtClean="0">
                <a:solidFill>
                  <a:schemeClr val="bg1"/>
                </a:solidFill>
              </a:rPr>
              <a:t>To differentiate between different types of purpura.</a:t>
            </a:r>
          </a:p>
          <a:p>
            <a:r>
              <a:rPr lang="en-US" dirty="0" smtClean="0">
                <a:solidFill>
                  <a:schemeClr val="bg1"/>
                </a:solidFill>
              </a:rPr>
              <a:t>To know the difference between inflammatory and non inflammatory purpura.</a:t>
            </a:r>
          </a:p>
          <a:p>
            <a:r>
              <a:rPr lang="en-US" dirty="0" smtClean="0">
                <a:solidFill>
                  <a:schemeClr val="bg1"/>
                </a:solidFill>
              </a:rPr>
              <a:t>To have an approach to diagnose purpuric lesions.</a:t>
            </a:r>
          </a:p>
          <a:p>
            <a:r>
              <a:rPr lang="en-US" dirty="0" smtClean="0">
                <a:solidFill>
                  <a:schemeClr val="bg1"/>
                </a:solidFill>
              </a:rPr>
              <a:t>To be familiar with serious and non serious conditions and when to refer to a specialist.</a:t>
            </a:r>
            <a:endParaRPr lang="en-US" dirty="0">
              <a:solidFill>
                <a:schemeClr val="bg1"/>
              </a:solidFill>
            </a:endParaRPr>
          </a:p>
        </p:txBody>
      </p:sp>
    </p:spTree>
    <p:extLst>
      <p:ext uri="{BB962C8B-B14F-4D97-AF65-F5344CB8AC3E}">
        <p14:creationId xmlns:p14="http://schemas.microsoft.com/office/powerpoint/2010/main" val="108250387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rPr>
              <a:t>Purpura</a:t>
            </a:r>
            <a:r>
              <a:rPr lang="en-US" b="1" dirty="0" smtClean="0">
                <a:solidFill>
                  <a:schemeClr val="bg1"/>
                </a:solidFill>
              </a:rPr>
              <a:t> </a:t>
            </a:r>
            <a:endParaRPr lang="en-US" b="1" dirty="0">
              <a:solidFill>
                <a:schemeClr val="bg1"/>
              </a:solidFill>
            </a:endParaRPr>
          </a:p>
        </p:txBody>
      </p:sp>
      <p:sp>
        <p:nvSpPr>
          <p:cNvPr id="3" name="Content Placeholder 2"/>
          <p:cNvSpPr>
            <a:spLocks noGrp="1"/>
          </p:cNvSpPr>
          <p:nvPr>
            <p:ph idx="1"/>
          </p:nvPr>
        </p:nvSpPr>
        <p:spPr>
          <a:xfrm>
            <a:off x="368300" y="2234355"/>
            <a:ext cx="9690100" cy="6319585"/>
          </a:xfrm>
        </p:spPr>
        <p:txBody>
          <a:bodyPr/>
          <a:lstStyle/>
          <a:p>
            <a:r>
              <a:rPr lang="en-US" dirty="0" smtClean="0">
                <a:solidFill>
                  <a:schemeClr val="bg1"/>
                </a:solidFill>
              </a:rPr>
              <a:t>Reddish-purplish skin lesions from extravasation of RBCs into the skin.</a:t>
            </a:r>
          </a:p>
          <a:p>
            <a:r>
              <a:rPr lang="en-US" dirty="0" smtClean="0">
                <a:solidFill>
                  <a:schemeClr val="bg1"/>
                </a:solidFill>
              </a:rPr>
              <a:t>Non palpable purpura: classified according to size to </a:t>
            </a:r>
            <a:r>
              <a:rPr lang="en-US" dirty="0" smtClean="0">
                <a:solidFill>
                  <a:schemeClr val="bg1"/>
                </a:solidFill>
                <a:effectLst/>
              </a:rPr>
              <a:t>Petechiae less than 2 mm, and Ecchymosis or bruises for larger lesions.</a:t>
            </a:r>
          </a:p>
          <a:p>
            <a:r>
              <a:rPr lang="en-US" dirty="0" smtClean="0">
                <a:solidFill>
                  <a:schemeClr val="bg1"/>
                </a:solidFill>
              </a:rPr>
              <a:t>Palpable purpura is the inflammatory type of different sizes, the main sign of vasculitis.</a:t>
            </a:r>
            <a:endParaRPr lang="en-US" dirty="0">
              <a:solidFill>
                <a:schemeClr val="bg1"/>
              </a:solidFill>
            </a:endParaRPr>
          </a:p>
        </p:txBody>
      </p:sp>
    </p:spTree>
    <p:extLst>
      <p:ext uri="{BB962C8B-B14F-4D97-AF65-F5344CB8AC3E}">
        <p14:creationId xmlns:p14="http://schemas.microsoft.com/office/powerpoint/2010/main" val="162559051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nvGraphicFramePr>
        <p:xfrm>
          <a:off x="0" y="1653952"/>
          <a:ext cx="10058400" cy="66605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3517032" y="501824"/>
            <a:ext cx="3240360" cy="1015663"/>
          </a:xfrm>
          <a:prstGeom prst="rect">
            <a:avLst/>
          </a:prstGeom>
        </p:spPr>
        <p:txBody>
          <a:bodyPr wrap="square">
            <a:spAutoFit/>
          </a:bodyPr>
          <a:lstStyle/>
          <a:p>
            <a:r>
              <a:rPr lang="en-US" sz="6000" i="1" dirty="0" err="1" smtClean="0">
                <a:solidFill>
                  <a:srgbClr val="FFFF00"/>
                </a:solidFill>
                <a:ea typeface="ＭＳ Ｐゴシック" charset="-128"/>
              </a:rPr>
              <a:t>Purpura</a:t>
            </a:r>
            <a:endParaRPr lang="en-US" sz="6000" dirty="0">
              <a:solidFill>
                <a:srgbClr val="FFFF00"/>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5300" dirty="0" smtClean="0">
                <a:solidFill>
                  <a:srgbClr val="FFFF00"/>
                </a:solidFill>
                <a:ea typeface="ＭＳ Ｐゴシック" charset="-128"/>
              </a:rPr>
              <a:t>Causes</a:t>
            </a:r>
            <a:r>
              <a:rPr lang="en-US" dirty="0" smtClean="0">
                <a:ea typeface="ＭＳ Ｐゴシック" charset="-128"/>
              </a:rPr>
              <a:t> </a:t>
            </a:r>
          </a:p>
        </p:txBody>
      </p:sp>
      <p:sp>
        <p:nvSpPr>
          <p:cNvPr id="3" name="Content Placeholder 2"/>
          <p:cNvSpPr>
            <a:spLocks noGrp="1"/>
          </p:cNvSpPr>
          <p:nvPr>
            <p:ph sz="half" idx="1"/>
          </p:nvPr>
        </p:nvSpPr>
        <p:spPr>
          <a:xfrm>
            <a:off x="502920" y="1899920"/>
            <a:ext cx="4442460" cy="4922520"/>
          </a:xfrm>
        </p:spPr>
        <p:txBody>
          <a:bodyPr>
            <a:normAutofit fontScale="47500" lnSpcReduction="20000"/>
          </a:bodyPr>
          <a:lstStyle/>
          <a:p>
            <a:pPr>
              <a:buFontTx/>
              <a:buNone/>
              <a:defRPr/>
            </a:pPr>
            <a:r>
              <a:rPr lang="en-US" sz="4400" b="1" i="1" dirty="0" smtClean="0">
                <a:solidFill>
                  <a:schemeClr val="bg1"/>
                </a:solidFill>
                <a:latin typeface="Times New Roman" pitchFamily="18" charset="0"/>
                <a:cs typeface="Times New Roman" pitchFamily="18" charset="0"/>
              </a:rPr>
              <a:t>1-Platelet Disorders </a:t>
            </a:r>
          </a:p>
          <a:p>
            <a:pPr lvl="1">
              <a:buFont typeface="Tahoma" charset="0"/>
              <a:buNone/>
              <a:defRPr/>
            </a:pPr>
            <a:r>
              <a:rPr lang="en-US" sz="4400" i="1" dirty="0" smtClean="0">
                <a:solidFill>
                  <a:schemeClr val="bg1"/>
                </a:solidFill>
                <a:latin typeface="Times New Roman" pitchFamily="18" charset="0"/>
                <a:cs typeface="Times New Roman" pitchFamily="18" charset="0"/>
              </a:rPr>
              <a:t>Thrombocytopenia</a:t>
            </a:r>
          </a:p>
          <a:p>
            <a:pPr lvl="1">
              <a:buFont typeface="Tahoma" charset="0"/>
              <a:buNone/>
              <a:defRPr/>
            </a:pPr>
            <a:r>
              <a:rPr lang="en-US" sz="4400" i="1" dirty="0" smtClean="0">
                <a:solidFill>
                  <a:schemeClr val="bg1"/>
                </a:solidFill>
                <a:latin typeface="Times New Roman" pitchFamily="18" charset="0"/>
                <a:cs typeface="Times New Roman" pitchFamily="18" charset="0"/>
              </a:rPr>
              <a:t>Platelet Dysfunction </a:t>
            </a:r>
          </a:p>
          <a:p>
            <a:pPr>
              <a:buFontTx/>
              <a:buNone/>
              <a:defRPr/>
            </a:pPr>
            <a:endParaRPr lang="en-US" sz="4400" i="1" dirty="0" smtClean="0">
              <a:solidFill>
                <a:schemeClr val="bg1"/>
              </a:solidFill>
              <a:latin typeface="Times New Roman" pitchFamily="18" charset="0"/>
              <a:cs typeface="Times New Roman" pitchFamily="18" charset="0"/>
            </a:endParaRPr>
          </a:p>
          <a:p>
            <a:pPr>
              <a:buFontTx/>
              <a:buNone/>
              <a:defRPr/>
            </a:pPr>
            <a:r>
              <a:rPr lang="en-US" sz="4400" b="1" i="1" dirty="0" smtClean="0">
                <a:solidFill>
                  <a:schemeClr val="bg1"/>
                </a:solidFill>
                <a:latin typeface="Times New Roman" pitchFamily="18" charset="0"/>
                <a:cs typeface="Times New Roman" pitchFamily="18" charset="0"/>
              </a:rPr>
              <a:t>2-Coagulation Factor Deficiency</a:t>
            </a:r>
            <a:r>
              <a:rPr lang="en-US" sz="4400" i="1" dirty="0" smtClean="0">
                <a:solidFill>
                  <a:schemeClr val="bg1"/>
                </a:solidFill>
                <a:latin typeface="Times New Roman" pitchFamily="18" charset="0"/>
                <a:cs typeface="Times New Roman" pitchFamily="18" charset="0"/>
              </a:rPr>
              <a:t> </a:t>
            </a:r>
          </a:p>
          <a:p>
            <a:pPr lvl="1">
              <a:buFont typeface="Tahoma" charset="0"/>
              <a:buNone/>
              <a:defRPr/>
            </a:pPr>
            <a:r>
              <a:rPr lang="en-US" sz="4400" b="1" i="1" dirty="0" smtClean="0">
                <a:solidFill>
                  <a:schemeClr val="bg1"/>
                </a:solidFill>
                <a:latin typeface="Times New Roman" pitchFamily="18" charset="0"/>
                <a:cs typeface="Times New Roman" pitchFamily="18" charset="0"/>
              </a:rPr>
              <a:t>Congenital</a:t>
            </a:r>
            <a:r>
              <a:rPr lang="en-US" sz="4400" i="1" dirty="0" smtClean="0">
                <a:solidFill>
                  <a:schemeClr val="bg1"/>
                </a:solidFill>
                <a:latin typeface="Times New Roman" pitchFamily="18" charset="0"/>
                <a:cs typeface="Times New Roman" pitchFamily="18" charset="0"/>
              </a:rPr>
              <a:t>  </a:t>
            </a:r>
          </a:p>
          <a:p>
            <a:pPr lvl="1">
              <a:buFont typeface="Tahoma" charset="0"/>
              <a:buNone/>
              <a:defRPr/>
            </a:pPr>
            <a:r>
              <a:rPr lang="en-US" sz="4400" i="1" dirty="0" smtClean="0">
                <a:solidFill>
                  <a:schemeClr val="bg1"/>
                </a:solidFill>
                <a:latin typeface="Times New Roman" pitchFamily="18" charset="0"/>
                <a:cs typeface="Times New Roman" pitchFamily="18" charset="0"/>
              </a:rPr>
              <a:t>Factor VIII Deficiency </a:t>
            </a:r>
          </a:p>
          <a:p>
            <a:pPr lvl="1">
              <a:buFont typeface="Tahoma" charset="0"/>
              <a:buNone/>
              <a:defRPr/>
            </a:pPr>
            <a:r>
              <a:rPr lang="en-US" sz="4400" i="1" dirty="0" smtClean="0">
                <a:solidFill>
                  <a:schemeClr val="bg1"/>
                </a:solidFill>
                <a:latin typeface="Times New Roman" pitchFamily="18" charset="0"/>
                <a:cs typeface="Times New Roman" pitchFamily="18" charset="0"/>
              </a:rPr>
              <a:t>Factor IX  Deficiency </a:t>
            </a:r>
          </a:p>
          <a:p>
            <a:pPr lvl="1">
              <a:buFont typeface="Tahoma" charset="0"/>
              <a:buNone/>
              <a:defRPr/>
            </a:pPr>
            <a:r>
              <a:rPr lang="en-US" sz="4400" i="1" dirty="0" smtClean="0">
                <a:solidFill>
                  <a:schemeClr val="bg1"/>
                </a:solidFill>
                <a:latin typeface="Times New Roman" pitchFamily="18" charset="0"/>
                <a:cs typeface="Times New Roman" pitchFamily="18" charset="0"/>
              </a:rPr>
              <a:t>Von </a:t>
            </a:r>
            <a:r>
              <a:rPr lang="en-US" sz="4400" i="1" dirty="0" err="1" smtClean="0">
                <a:solidFill>
                  <a:schemeClr val="bg1"/>
                </a:solidFill>
                <a:latin typeface="Times New Roman" pitchFamily="18" charset="0"/>
                <a:cs typeface="Times New Roman" pitchFamily="18" charset="0"/>
              </a:rPr>
              <a:t>Willebrands</a:t>
            </a:r>
            <a:r>
              <a:rPr lang="en-US" sz="4400" i="1" dirty="0" smtClean="0">
                <a:solidFill>
                  <a:schemeClr val="bg1"/>
                </a:solidFill>
                <a:latin typeface="Times New Roman" pitchFamily="18" charset="0"/>
                <a:cs typeface="Times New Roman" pitchFamily="18" charset="0"/>
              </a:rPr>
              <a:t> disease</a:t>
            </a:r>
          </a:p>
          <a:p>
            <a:pPr lvl="1">
              <a:buFont typeface="Tahoma" charset="0"/>
              <a:buNone/>
              <a:defRPr/>
            </a:pPr>
            <a:r>
              <a:rPr lang="en-US" sz="4400" b="1" i="1" dirty="0" smtClean="0">
                <a:solidFill>
                  <a:schemeClr val="bg1"/>
                </a:solidFill>
                <a:latin typeface="Times New Roman" pitchFamily="18" charset="0"/>
                <a:cs typeface="Times New Roman" pitchFamily="18" charset="0"/>
              </a:rPr>
              <a:t>Acquired</a:t>
            </a:r>
            <a:r>
              <a:rPr lang="en-US" sz="4400" i="1" dirty="0" smtClean="0">
                <a:solidFill>
                  <a:schemeClr val="bg1"/>
                </a:solidFill>
                <a:latin typeface="Times New Roman" pitchFamily="18" charset="0"/>
                <a:cs typeface="Times New Roman" pitchFamily="18" charset="0"/>
              </a:rPr>
              <a:t> </a:t>
            </a:r>
          </a:p>
          <a:p>
            <a:pPr lvl="2">
              <a:buFontTx/>
              <a:buNone/>
              <a:defRPr/>
            </a:pPr>
            <a:r>
              <a:rPr lang="en-US" sz="4400" i="1" dirty="0" smtClean="0">
                <a:solidFill>
                  <a:schemeClr val="bg1"/>
                </a:solidFill>
                <a:latin typeface="Times New Roman" pitchFamily="18" charset="0"/>
                <a:cs typeface="Times New Roman" pitchFamily="18" charset="0"/>
              </a:rPr>
              <a:t>Disseminated Intravascular </a:t>
            </a:r>
            <a:r>
              <a:rPr lang="en-US" sz="4400" i="1" dirty="0" err="1" smtClean="0">
                <a:solidFill>
                  <a:schemeClr val="bg1"/>
                </a:solidFill>
                <a:latin typeface="Times New Roman" pitchFamily="18" charset="0"/>
                <a:cs typeface="Times New Roman" pitchFamily="18" charset="0"/>
              </a:rPr>
              <a:t>Coagulopathy</a:t>
            </a:r>
            <a:r>
              <a:rPr lang="en-US" sz="4400" i="1" dirty="0" smtClean="0">
                <a:solidFill>
                  <a:schemeClr val="bg1"/>
                </a:solidFill>
                <a:latin typeface="Times New Roman" pitchFamily="18" charset="0"/>
                <a:cs typeface="Times New Roman" pitchFamily="18" charset="0"/>
              </a:rPr>
              <a:t>  </a:t>
            </a:r>
          </a:p>
          <a:p>
            <a:pPr lvl="2">
              <a:buFontTx/>
              <a:buNone/>
              <a:defRPr/>
            </a:pPr>
            <a:r>
              <a:rPr lang="en-US" sz="4400" i="1" dirty="0" smtClean="0">
                <a:solidFill>
                  <a:schemeClr val="bg1"/>
                </a:solidFill>
                <a:latin typeface="Times New Roman" pitchFamily="18" charset="0"/>
                <a:cs typeface="Times New Roman" pitchFamily="18" charset="0"/>
              </a:rPr>
              <a:t>Liver disease  </a:t>
            </a:r>
          </a:p>
          <a:p>
            <a:pPr>
              <a:buFontTx/>
              <a:buNone/>
              <a:defRPr/>
            </a:pPr>
            <a:r>
              <a:rPr lang="en-US" sz="4400" i="1" dirty="0" smtClean="0">
                <a:solidFill>
                  <a:schemeClr val="bg1"/>
                </a:solidFill>
                <a:latin typeface="Times New Roman" pitchFamily="18" charset="0"/>
                <a:cs typeface="Times New Roman" pitchFamily="18" charset="0"/>
              </a:rPr>
              <a:t>Uremia</a:t>
            </a:r>
          </a:p>
          <a:p>
            <a:pPr>
              <a:buFontTx/>
              <a:buNone/>
              <a:defRPr/>
            </a:pPr>
            <a:r>
              <a:rPr lang="en-US" sz="4400" i="1" dirty="0" smtClean="0">
                <a:solidFill>
                  <a:schemeClr val="bg1"/>
                </a:solidFill>
                <a:latin typeface="Times New Roman" pitchFamily="18" charset="0"/>
                <a:cs typeface="Times New Roman" pitchFamily="18" charset="0"/>
              </a:rPr>
              <a:t>Vitamin K </a:t>
            </a:r>
            <a:r>
              <a:rPr lang="en-US" sz="4400" i="1" dirty="0" err="1" smtClean="0">
                <a:solidFill>
                  <a:schemeClr val="bg1"/>
                </a:solidFill>
                <a:latin typeface="Times New Roman" pitchFamily="18" charset="0"/>
                <a:cs typeface="Times New Roman" pitchFamily="18" charset="0"/>
              </a:rPr>
              <a:t>deficincy</a:t>
            </a:r>
            <a:r>
              <a:rPr lang="en-US" sz="4400" i="1" dirty="0" smtClean="0">
                <a:solidFill>
                  <a:schemeClr val="bg1"/>
                </a:solidFill>
                <a:latin typeface="Times New Roman" pitchFamily="18" charset="0"/>
                <a:cs typeface="Times New Roman" pitchFamily="18" charset="0"/>
              </a:rPr>
              <a:t> </a:t>
            </a:r>
          </a:p>
          <a:p>
            <a:pPr>
              <a:buFontTx/>
              <a:buNone/>
              <a:defRPr/>
            </a:pPr>
            <a:r>
              <a:rPr lang="en-US" sz="2000" i="1" dirty="0" smtClean="0"/>
              <a:t> </a:t>
            </a:r>
          </a:p>
        </p:txBody>
      </p:sp>
      <p:sp>
        <p:nvSpPr>
          <p:cNvPr id="5" name="Content Placeholder 4"/>
          <p:cNvSpPr>
            <a:spLocks noGrp="1"/>
          </p:cNvSpPr>
          <p:nvPr>
            <p:ph sz="half" idx="2"/>
          </p:nvPr>
        </p:nvSpPr>
        <p:spPr>
          <a:xfrm>
            <a:off x="5113020" y="1899920"/>
            <a:ext cx="4442460" cy="4922520"/>
          </a:xfrm>
        </p:spPr>
        <p:txBody>
          <a:bodyPr>
            <a:noAutofit/>
          </a:bodyPr>
          <a:lstStyle/>
          <a:p>
            <a:pPr>
              <a:buFontTx/>
              <a:buNone/>
              <a:defRPr/>
            </a:pPr>
            <a:r>
              <a:rPr lang="en-US" sz="2400" b="1" i="1" dirty="0" smtClean="0">
                <a:solidFill>
                  <a:schemeClr val="bg1"/>
                </a:solidFill>
                <a:latin typeface="Times New Roman" pitchFamily="18" charset="0"/>
                <a:cs typeface="Times New Roman" pitchFamily="18" charset="0"/>
              </a:rPr>
              <a:t>3-Vascular Factors </a:t>
            </a:r>
          </a:p>
          <a:p>
            <a:pPr lvl="1">
              <a:buFont typeface="Tahoma" charset="0"/>
              <a:buNone/>
              <a:defRPr/>
            </a:pPr>
            <a:r>
              <a:rPr lang="en-US" b="1" i="1" dirty="0" smtClean="0">
                <a:solidFill>
                  <a:schemeClr val="bg1"/>
                </a:solidFill>
                <a:latin typeface="Times New Roman" pitchFamily="18" charset="0"/>
                <a:cs typeface="Times New Roman" pitchFamily="18" charset="0"/>
              </a:rPr>
              <a:t>Congenital</a:t>
            </a:r>
          </a:p>
          <a:p>
            <a:pPr lvl="1">
              <a:buFont typeface="Tahoma" charset="0"/>
              <a:buNone/>
              <a:defRPr/>
            </a:pPr>
            <a:r>
              <a:rPr lang="en-US" i="1" dirty="0" smtClean="0">
                <a:solidFill>
                  <a:schemeClr val="bg1"/>
                </a:solidFill>
                <a:latin typeface="Times New Roman" pitchFamily="18" charset="0"/>
                <a:cs typeface="Times New Roman" pitchFamily="18" charset="0"/>
              </a:rPr>
              <a:t>Hereditary Hemorrhagic </a:t>
            </a:r>
            <a:r>
              <a:rPr lang="en-US" i="1" dirty="0" err="1" smtClean="0">
                <a:solidFill>
                  <a:schemeClr val="bg1"/>
                </a:solidFill>
                <a:latin typeface="Times New Roman" pitchFamily="18" charset="0"/>
                <a:cs typeface="Times New Roman" pitchFamily="18" charset="0"/>
              </a:rPr>
              <a:t>Telangectasia</a:t>
            </a:r>
            <a:r>
              <a:rPr lang="en-US" i="1" dirty="0" smtClean="0">
                <a:solidFill>
                  <a:schemeClr val="bg1"/>
                </a:solidFill>
                <a:latin typeface="Times New Roman" pitchFamily="18" charset="0"/>
                <a:cs typeface="Times New Roman" pitchFamily="18" charset="0"/>
              </a:rPr>
              <a:t> </a:t>
            </a:r>
          </a:p>
          <a:p>
            <a:pPr lvl="2">
              <a:buFontTx/>
              <a:buNone/>
              <a:defRPr/>
            </a:pPr>
            <a:r>
              <a:rPr lang="en-US" sz="2400" i="1" dirty="0" smtClean="0">
                <a:solidFill>
                  <a:schemeClr val="bg1"/>
                </a:solidFill>
                <a:latin typeface="Times New Roman" pitchFamily="18" charset="0"/>
                <a:cs typeface="Times New Roman" pitchFamily="18" charset="0"/>
              </a:rPr>
              <a:t>Ehlers-</a:t>
            </a:r>
            <a:r>
              <a:rPr lang="en-US" sz="2400" i="1" dirty="0" err="1" smtClean="0">
                <a:solidFill>
                  <a:schemeClr val="bg1"/>
                </a:solidFill>
                <a:latin typeface="Times New Roman" pitchFamily="18" charset="0"/>
                <a:cs typeface="Times New Roman" pitchFamily="18" charset="0"/>
              </a:rPr>
              <a:t>Danlos</a:t>
            </a:r>
            <a:r>
              <a:rPr lang="en-US" sz="2400" i="1" dirty="0" smtClean="0">
                <a:solidFill>
                  <a:schemeClr val="bg1"/>
                </a:solidFill>
                <a:latin typeface="Times New Roman" pitchFamily="18" charset="0"/>
                <a:cs typeface="Times New Roman" pitchFamily="18" charset="0"/>
              </a:rPr>
              <a:t> Syndrome (Type IV)  </a:t>
            </a:r>
          </a:p>
          <a:p>
            <a:pPr lvl="1">
              <a:buFont typeface="Tahoma" charset="0"/>
              <a:buNone/>
              <a:defRPr/>
            </a:pPr>
            <a:r>
              <a:rPr lang="en-US" b="1" i="1" dirty="0" smtClean="0">
                <a:solidFill>
                  <a:schemeClr val="bg1"/>
                </a:solidFill>
                <a:latin typeface="Times New Roman" pitchFamily="18" charset="0"/>
                <a:cs typeface="Times New Roman" pitchFamily="18" charset="0"/>
              </a:rPr>
              <a:t>Acquired:</a:t>
            </a:r>
          </a:p>
          <a:p>
            <a:pPr lvl="1">
              <a:buFont typeface="Tahoma" charset="0"/>
              <a:buNone/>
              <a:defRPr/>
            </a:pPr>
            <a:r>
              <a:rPr lang="en-US" i="1" dirty="0" err="1" smtClean="0">
                <a:solidFill>
                  <a:schemeClr val="bg1"/>
                </a:solidFill>
                <a:latin typeface="Times New Roman" pitchFamily="18" charset="0"/>
                <a:cs typeface="Times New Roman" pitchFamily="18" charset="0"/>
              </a:rPr>
              <a:t>Inflammation(Vasculitis</a:t>
            </a:r>
            <a:r>
              <a:rPr lang="en-US" i="1" dirty="0" smtClean="0">
                <a:solidFill>
                  <a:schemeClr val="bg1"/>
                </a:solidFill>
                <a:latin typeface="Times New Roman" pitchFamily="18" charset="0"/>
                <a:cs typeface="Times New Roman" pitchFamily="18" charset="0"/>
              </a:rPr>
              <a:t>) </a:t>
            </a:r>
          </a:p>
          <a:p>
            <a:pPr lvl="1">
              <a:buFont typeface="Tahoma" charset="0"/>
              <a:buNone/>
              <a:defRPr/>
            </a:pPr>
            <a:r>
              <a:rPr lang="en-US" i="1" dirty="0" smtClean="0">
                <a:solidFill>
                  <a:schemeClr val="bg1"/>
                </a:solidFill>
                <a:latin typeface="Times New Roman" pitchFamily="18" charset="0"/>
                <a:cs typeface="Times New Roman" pitchFamily="18" charset="0"/>
              </a:rPr>
              <a:t> Trauma</a:t>
            </a:r>
          </a:p>
          <a:p>
            <a:pPr lvl="1">
              <a:buFont typeface="Tahoma" charset="0"/>
              <a:buNone/>
              <a:defRPr/>
            </a:pPr>
            <a:r>
              <a:rPr lang="en-US" i="1" dirty="0" smtClean="0">
                <a:solidFill>
                  <a:schemeClr val="bg1"/>
                </a:solidFill>
                <a:latin typeface="Times New Roman" pitchFamily="18" charset="0"/>
                <a:cs typeface="Times New Roman" pitchFamily="18" charset="0"/>
              </a:rPr>
              <a:t>Vitamin </a:t>
            </a:r>
            <a:r>
              <a:rPr lang="en-US" i="1" dirty="0" err="1" smtClean="0">
                <a:solidFill>
                  <a:schemeClr val="bg1"/>
                </a:solidFill>
                <a:latin typeface="Times New Roman" pitchFamily="18" charset="0"/>
                <a:cs typeface="Times New Roman" pitchFamily="18" charset="0"/>
              </a:rPr>
              <a:t>c</a:t>
            </a:r>
            <a:r>
              <a:rPr lang="en-US" i="1" dirty="0" smtClean="0">
                <a:solidFill>
                  <a:schemeClr val="bg1"/>
                </a:solidFill>
                <a:latin typeface="Times New Roman" pitchFamily="18" charset="0"/>
                <a:cs typeface="Times New Roman" pitchFamily="18" charset="0"/>
              </a:rPr>
              <a:t> deficiency (scurvy)  </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84984" y="4030216"/>
            <a:ext cx="4381128" cy="645840"/>
          </a:xfrm>
        </p:spPr>
        <p:txBody>
          <a:bodyPr>
            <a:normAutofit fontScale="90000"/>
          </a:bodyPr>
          <a:lstStyle/>
          <a:p>
            <a:pPr>
              <a:defRPr/>
            </a:pPr>
            <a:endParaRPr lang="en-US" dirty="0"/>
          </a:p>
        </p:txBody>
      </p:sp>
      <p:sp>
        <p:nvSpPr>
          <p:cNvPr id="3" name="Text Placeholder 2"/>
          <p:cNvSpPr>
            <a:spLocks noGrp="1"/>
          </p:cNvSpPr>
          <p:nvPr>
            <p:ph type="body" idx="1"/>
          </p:nvPr>
        </p:nvSpPr>
        <p:spPr>
          <a:xfrm>
            <a:off x="780728" y="645840"/>
            <a:ext cx="8549640" cy="1554480"/>
          </a:xfrm>
        </p:spPr>
        <p:txBody>
          <a:bodyPr/>
          <a:lstStyle/>
          <a:p>
            <a:pPr algn="ctr"/>
            <a:r>
              <a:rPr lang="en-US" sz="5300" b="1" i="1" dirty="0" err="1" smtClean="0">
                <a:solidFill>
                  <a:srgbClr val="FFFF00"/>
                </a:solidFill>
                <a:ea typeface="ＭＳ Ｐゴシック" charset="-128"/>
              </a:rPr>
              <a:t>vasculitis</a:t>
            </a:r>
            <a:endParaRPr lang="en-US" sz="5300" b="1" dirty="0" smtClean="0">
              <a:solidFill>
                <a:srgbClr val="FFFF00"/>
              </a:solidFill>
              <a:ea typeface="ＭＳ Ｐゴシック"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10058400" cy="7759700"/>
          </a:xfrm>
          <a:prstGeom prst="rect">
            <a:avLst/>
          </a:prstGeom>
        </p:spPr>
      </p:pic>
      <p:sp>
        <p:nvSpPr>
          <p:cNvPr id="7" name="TextBox 2"/>
          <p:cNvSpPr txBox="1"/>
          <p:nvPr/>
        </p:nvSpPr>
        <p:spPr>
          <a:xfrm>
            <a:off x="927100" y="2260600"/>
            <a:ext cx="9131300" cy="609600"/>
          </a:xfrm>
          <a:prstGeom prst="rect">
            <a:avLst/>
          </a:prstGeom>
          <a:noFill/>
        </p:spPr>
        <p:txBody>
          <a:bodyPr vert="horz" wrap="none" lIns="0" tIns="0" rIns="0" bIns="0" rtlCol="0">
            <a:spAutoFit/>
          </a:bodyPr>
          <a:lstStyle/>
          <a:p>
            <a:pPr>
              <a:lnSpc>
                <a:spcPts val="3680"/>
              </a:lnSpc>
            </a:pPr>
            <a:r>
              <a:rPr lang="en-CA" sz="3204" smtClean="0">
                <a:solidFill>
                  <a:srgbClr val="FFFF00"/>
                </a:solidFill>
                <a:latin typeface="Times New Roman"/>
                <a:cs typeface="Times New Roman"/>
              </a:rPr>
              <a:t>SLE:</a:t>
            </a:r>
          </a:p>
          <a:p>
            <a:pPr>
              <a:lnSpc>
                <a:spcPts val="3680"/>
              </a:lnSpc>
            </a:pPr>
            <a:endParaRPr lang="en-CA" sz="3204">
              <a:solidFill>
                <a:srgbClr val="000000"/>
              </a:solidFill>
            </a:endParaRPr>
          </a:p>
        </p:txBody>
      </p:sp>
      <p:sp>
        <p:nvSpPr>
          <p:cNvPr id="3" name="TextBox 3"/>
          <p:cNvSpPr txBox="1"/>
          <p:nvPr/>
        </p:nvSpPr>
        <p:spPr>
          <a:xfrm>
            <a:off x="1041400" y="2730500"/>
            <a:ext cx="9017000" cy="1117600"/>
          </a:xfrm>
          <a:prstGeom prst="rect">
            <a:avLst/>
          </a:prstGeom>
          <a:noFill/>
        </p:spPr>
        <p:txBody>
          <a:bodyPr vert="horz" wrap="none" lIns="0" tIns="0" rIns="0" bIns="0" rtlCol="0">
            <a:spAutoFit/>
          </a:bodyPr>
          <a:lstStyle/>
          <a:p>
            <a:pPr>
              <a:lnSpc>
                <a:spcPts val="4100"/>
              </a:lnSpc>
            </a:pPr>
            <a:r>
              <a:rPr lang="en-CA" sz="1800" dirty="0" smtClean="0">
                <a:solidFill>
                  <a:srgbClr val="CC0000"/>
                </a:solidFill>
                <a:latin typeface="Arial Unicode MS"/>
                <a:cs typeface="Arial Unicode MS"/>
              </a:rPr>
              <a:t>u</a:t>
            </a:r>
            <a:r>
              <a:rPr lang="en-CA" sz="2795" dirty="0" smtClean="0">
                <a:solidFill>
                  <a:srgbClr val="FFFFCC"/>
                </a:solidFill>
                <a:latin typeface="Times New Roman"/>
                <a:cs typeface="Times New Roman"/>
              </a:rPr>
              <a:t> Facial Photosensitivity</a:t>
            </a:r>
            <a:r>
              <a:rPr lang="en-CA" sz="2746" dirty="0" smtClean="0">
                <a:solidFill>
                  <a:srgbClr val="000000"/>
                </a:solidFill>
                <a:latin typeface="Times New Roman"/>
              </a:rPr>
              <a:t/>
            </a:r>
            <a:br>
              <a:rPr lang="en-CA" sz="2746" dirty="0" smtClean="0">
                <a:solidFill>
                  <a:srgbClr val="000000"/>
                </a:solidFill>
                <a:latin typeface="Times New Roman"/>
              </a:rPr>
            </a:br>
            <a:r>
              <a:rPr lang="en-CA" sz="1800" dirty="0" smtClean="0">
                <a:solidFill>
                  <a:srgbClr val="CC0000"/>
                </a:solidFill>
                <a:latin typeface="Arial Unicode MS"/>
                <a:cs typeface="Arial Unicode MS"/>
              </a:rPr>
              <a:t>u</a:t>
            </a:r>
            <a:r>
              <a:rPr lang="en-CA" sz="2795" dirty="0" smtClean="0">
                <a:solidFill>
                  <a:srgbClr val="FFFFCC"/>
                </a:solidFill>
                <a:latin typeface="Times New Roman"/>
                <a:cs typeface="Times New Roman"/>
              </a:rPr>
              <a:t> Butterfly </a:t>
            </a:r>
            <a:r>
              <a:rPr lang="en-CA" sz="2795" dirty="0" err="1" smtClean="0">
                <a:solidFill>
                  <a:srgbClr val="FFFFCC"/>
                </a:solidFill>
                <a:latin typeface="Times New Roman"/>
                <a:cs typeface="Times New Roman"/>
              </a:rPr>
              <a:t>Erythema</a:t>
            </a:r>
            <a:endParaRPr lang="en-CA" sz="2795" dirty="0" smtClean="0">
              <a:solidFill>
                <a:srgbClr val="FFFFCC"/>
              </a:solidFill>
              <a:latin typeface="Times New Roman"/>
              <a:cs typeface="Times New Roman"/>
            </a:endParaRPr>
          </a:p>
          <a:p>
            <a:pPr>
              <a:lnSpc>
                <a:spcPts val="4100"/>
              </a:lnSpc>
            </a:pPr>
            <a:endParaRPr lang="en-CA" sz="2746" dirty="0">
              <a:solidFill>
                <a:srgbClr val="000000"/>
              </a:solidFill>
            </a:endParaRPr>
          </a:p>
        </p:txBody>
      </p:sp>
      <p:sp>
        <p:nvSpPr>
          <p:cNvPr id="4" name="TextBox 4"/>
          <p:cNvSpPr txBox="1"/>
          <p:nvPr/>
        </p:nvSpPr>
        <p:spPr>
          <a:xfrm>
            <a:off x="1041400" y="3835400"/>
            <a:ext cx="9017000" cy="990600"/>
          </a:xfrm>
          <a:prstGeom prst="rect">
            <a:avLst/>
          </a:prstGeom>
          <a:noFill/>
        </p:spPr>
        <p:txBody>
          <a:bodyPr vert="horz" wrap="none" lIns="0" tIns="0" rIns="0" bIns="0" rtlCol="0">
            <a:spAutoFit/>
          </a:bodyPr>
          <a:lstStyle/>
          <a:p>
            <a:pPr>
              <a:lnSpc>
                <a:spcPts val="3400"/>
              </a:lnSpc>
              <a:tabLst>
                <a:tab pos="393700" algn="l"/>
              </a:tabLst>
            </a:pPr>
            <a:r>
              <a:rPr lang="en-CA" sz="1800" smtClean="0">
                <a:solidFill>
                  <a:srgbClr val="CC0000"/>
                </a:solidFill>
                <a:latin typeface="Arial Unicode MS"/>
                <a:cs typeface="Arial Unicode MS"/>
              </a:rPr>
              <a:t>u</a:t>
            </a:r>
            <a:r>
              <a:rPr lang="en-CA" sz="2795" smtClean="0">
                <a:solidFill>
                  <a:srgbClr val="FFFFCC"/>
                </a:solidFill>
                <a:latin typeface="Times New Roman"/>
                <a:cs typeface="Times New Roman"/>
              </a:rPr>
              <a:t>  Multisystem disease (Renal, CNS, Cardic, Blood,</a:t>
            </a:r>
            <a:r>
              <a:rPr lang="en-CA" sz="2795" smtClean="0">
                <a:solidFill>
                  <a:srgbClr val="000000"/>
                </a:solidFill>
                <a:latin typeface="Times New Roman"/>
              </a:rPr>
              <a:t/>
            </a:r>
            <a:br>
              <a:rPr lang="en-CA" sz="2795" smtClean="0">
                <a:solidFill>
                  <a:srgbClr val="000000"/>
                </a:solidFill>
                <a:latin typeface="Times New Roman"/>
              </a:rPr>
            </a:br>
            <a:r>
              <a:rPr lang="en-CA" sz="2795" smtClean="0">
                <a:solidFill>
                  <a:srgbClr val="FFFFCC"/>
                </a:solidFill>
                <a:latin typeface="Times New Roman"/>
                <a:cs typeface="Times New Roman"/>
              </a:rPr>
              <a:t>	etc….)</a:t>
            </a:r>
          </a:p>
          <a:p>
            <a:pPr>
              <a:lnSpc>
                <a:spcPts val="3400"/>
              </a:lnSpc>
            </a:pPr>
            <a:endParaRPr lang="en-CA" sz="2795">
              <a:solidFill>
                <a:srgbClr val="000000"/>
              </a:solidFill>
            </a:endParaRPr>
          </a:p>
        </p:txBody>
      </p:sp>
      <p:sp>
        <p:nvSpPr>
          <p:cNvPr id="5" name="TextBox 5"/>
          <p:cNvSpPr txBox="1"/>
          <p:nvPr/>
        </p:nvSpPr>
        <p:spPr>
          <a:xfrm>
            <a:off x="1041400" y="4800600"/>
            <a:ext cx="9017000" cy="508000"/>
          </a:xfrm>
          <a:prstGeom prst="rect">
            <a:avLst/>
          </a:prstGeom>
          <a:noFill/>
        </p:spPr>
        <p:txBody>
          <a:bodyPr vert="horz" wrap="none" lIns="0" tIns="0" rIns="0" bIns="0" rtlCol="0">
            <a:spAutoFit/>
          </a:bodyPr>
          <a:lstStyle/>
          <a:p>
            <a:pPr>
              <a:lnSpc>
                <a:spcPts val="3220"/>
              </a:lnSpc>
            </a:pPr>
            <a:r>
              <a:rPr lang="en-CA" sz="1800" smtClean="0">
                <a:solidFill>
                  <a:srgbClr val="CC0000"/>
                </a:solidFill>
                <a:latin typeface="Arial Unicode MS"/>
                <a:cs typeface="Arial Unicode MS"/>
              </a:rPr>
              <a:t>u</a:t>
            </a:r>
            <a:r>
              <a:rPr lang="en-CA" sz="2795" smtClean="0">
                <a:solidFill>
                  <a:srgbClr val="FFFFCC"/>
                </a:solidFill>
                <a:latin typeface="Times New Roman"/>
                <a:cs typeface="Times New Roman"/>
              </a:rPr>
              <a:t>  Positive ANA and anti-ds DNA</a:t>
            </a:r>
          </a:p>
          <a:p>
            <a:pPr>
              <a:lnSpc>
                <a:spcPts val="3220"/>
              </a:lnSpc>
            </a:pPr>
            <a:endParaRPr lang="en-CA" sz="2763">
              <a:solidFill>
                <a:srgbClr val="000000"/>
              </a:solidFill>
            </a:endParaRPr>
          </a:p>
        </p:txBody>
      </p:sp>
      <p:sp>
        <p:nvSpPr>
          <p:cNvPr id="6" name="TextBox 6"/>
          <p:cNvSpPr txBox="1"/>
          <p:nvPr/>
        </p:nvSpPr>
        <p:spPr>
          <a:xfrm>
            <a:off x="228600" y="7467600"/>
            <a:ext cx="9829800" cy="228600"/>
          </a:xfrm>
          <a:prstGeom prst="rect">
            <a:avLst/>
          </a:prstGeom>
          <a:noFill/>
        </p:spPr>
        <p:txBody>
          <a:bodyPr vert="horz" wrap="none" lIns="0" tIns="0" rIns="0" bIns="0" rtlCol="0">
            <a:spAutoFit/>
          </a:bodyPr>
          <a:lstStyle/>
          <a:p>
            <a:pPr>
              <a:lnSpc>
                <a:spcPts val="1380"/>
              </a:lnSpc>
            </a:pPr>
            <a:r>
              <a:rPr lang="en-CA" sz="1200" smtClean="0">
                <a:solidFill>
                  <a:srgbClr val="000000"/>
                </a:solidFill>
                <a:latin typeface="Arial"/>
                <a:cs typeface="Arial"/>
              </a:rPr>
              <a:t>PDF created with FinePrint pdfFactory trial version </a:t>
            </a:r>
            <a:r>
              <a:rPr lang="en-CA" sz="1200" smtClean="0">
                <a:solidFill>
                  <a:srgbClr val="0000FF"/>
                </a:solidFill>
                <a:latin typeface="Arial"/>
                <a:cs typeface="Arial"/>
              </a:rPr>
              <a:t>http://www.fineprint.com</a:t>
            </a:r>
          </a:p>
          <a:p>
            <a:pPr>
              <a:lnSpc>
                <a:spcPts val="1380"/>
              </a:lnSpc>
            </a:pPr>
            <a:endParaRPr lang="en-CA" sz="1200">
              <a:solidFill>
                <a:srgbClr val="000000"/>
              </a:solidFill>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FFFF00"/>
                </a:solidFill>
                <a:ea typeface="ＭＳ Ｐゴシック" charset="-128"/>
              </a:rPr>
              <a:t> Definition</a:t>
            </a:r>
            <a:endParaRPr lang="en-US" dirty="0" smtClean="0">
              <a:solidFill>
                <a:srgbClr val="FFFF00"/>
              </a:solidFill>
              <a:ea typeface="ＭＳ Ｐゴシック" charset="-128"/>
            </a:endParaRPr>
          </a:p>
        </p:txBody>
      </p:sp>
      <p:sp>
        <p:nvSpPr>
          <p:cNvPr id="3" name="Content Placeholder 2"/>
          <p:cNvSpPr>
            <a:spLocks noGrp="1"/>
          </p:cNvSpPr>
          <p:nvPr>
            <p:ph idx="1"/>
          </p:nvPr>
        </p:nvSpPr>
        <p:spPr>
          <a:xfrm>
            <a:off x="368300" y="2234355"/>
            <a:ext cx="9125396" cy="6319585"/>
          </a:xfrm>
        </p:spPr>
        <p:txBody>
          <a:bodyPr/>
          <a:lstStyle/>
          <a:p>
            <a:pPr>
              <a:buFontTx/>
              <a:buNone/>
              <a:defRPr/>
            </a:pPr>
            <a:r>
              <a:rPr lang="en-US" dirty="0" smtClean="0">
                <a:solidFill>
                  <a:schemeClr val="bg1"/>
                </a:solidFill>
              </a:rPr>
              <a:t>A </a:t>
            </a:r>
            <a:r>
              <a:rPr lang="en-US" dirty="0" err="1" smtClean="0">
                <a:solidFill>
                  <a:schemeClr val="bg1"/>
                </a:solidFill>
              </a:rPr>
              <a:t>clinicopathologic</a:t>
            </a:r>
            <a:r>
              <a:rPr lang="en-US" dirty="0" smtClean="0">
                <a:solidFill>
                  <a:schemeClr val="bg1"/>
                </a:solidFill>
              </a:rPr>
              <a:t> process characterized by inflammatory destruction of blood vessels that results in occlusion or destruction of the vessel and ischemia of the tissues supplied by that vessel.</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0"/>
            <a:ext cx="9052560" cy="1468120"/>
          </a:xfrm>
        </p:spPr>
        <p:txBody>
          <a:bodyPr/>
          <a:lstStyle/>
          <a:p>
            <a:r>
              <a:rPr lang="en-US" i="1" dirty="0" smtClean="0">
                <a:solidFill>
                  <a:srgbClr val="FFFF00"/>
                </a:solidFill>
                <a:ea typeface="ＭＳ Ｐゴシック" charset="-128"/>
              </a:rPr>
              <a:t>Classification</a:t>
            </a:r>
            <a:endParaRPr lang="en-US" dirty="0" smtClean="0">
              <a:solidFill>
                <a:srgbClr val="FFFF00"/>
              </a:solidFill>
              <a:ea typeface="ＭＳ Ｐゴシック" charset="-128"/>
            </a:endParaRPr>
          </a:p>
        </p:txBody>
      </p:sp>
      <p:sp>
        <p:nvSpPr>
          <p:cNvPr id="3" name="Content Placeholder 2"/>
          <p:cNvSpPr>
            <a:spLocks noGrp="1"/>
          </p:cNvSpPr>
          <p:nvPr>
            <p:ph idx="1"/>
          </p:nvPr>
        </p:nvSpPr>
        <p:spPr>
          <a:xfrm>
            <a:off x="502920" y="1381760"/>
            <a:ext cx="9052560" cy="5440680"/>
          </a:xfrm>
        </p:spPr>
        <p:txBody>
          <a:bodyPr>
            <a:normAutofit fontScale="92500"/>
          </a:bodyPr>
          <a:lstStyle/>
          <a:p>
            <a:pPr>
              <a:buNone/>
              <a:defRPr/>
            </a:pPr>
            <a:r>
              <a:rPr lang="en-US" sz="2700" i="1" dirty="0" smtClean="0">
                <a:solidFill>
                  <a:schemeClr val="bg1"/>
                </a:solidFill>
              </a:rPr>
              <a:t>-</a:t>
            </a:r>
            <a:r>
              <a:rPr lang="en-US" sz="2700" b="1" i="1" dirty="0" smtClean="0">
                <a:solidFill>
                  <a:schemeClr val="bg1"/>
                </a:solidFill>
              </a:rPr>
              <a:t>Large-vessel vasculitis</a:t>
            </a:r>
          </a:p>
          <a:p>
            <a:pPr lvl="1">
              <a:buNone/>
              <a:defRPr/>
            </a:pPr>
            <a:r>
              <a:rPr lang="en-US" sz="2700" i="1" dirty="0" smtClean="0">
                <a:solidFill>
                  <a:schemeClr val="bg1"/>
                </a:solidFill>
              </a:rPr>
              <a:t>Aorta and the great vessels (</a:t>
            </a:r>
            <a:r>
              <a:rPr lang="en-US" sz="2700" i="1" dirty="0" err="1" smtClean="0">
                <a:solidFill>
                  <a:schemeClr val="bg1"/>
                </a:solidFill>
              </a:rPr>
              <a:t>subclavian</a:t>
            </a:r>
            <a:r>
              <a:rPr lang="en-US" sz="2700" i="1" dirty="0" smtClean="0">
                <a:solidFill>
                  <a:schemeClr val="bg1"/>
                </a:solidFill>
              </a:rPr>
              <a:t>, carotid)</a:t>
            </a:r>
          </a:p>
          <a:p>
            <a:pPr lvl="1">
              <a:buNone/>
              <a:defRPr/>
            </a:pPr>
            <a:r>
              <a:rPr lang="en-US" sz="2700" i="1" dirty="0" err="1" smtClean="0">
                <a:solidFill>
                  <a:schemeClr val="bg1"/>
                </a:solidFill>
              </a:rPr>
              <a:t>Claudication</a:t>
            </a:r>
            <a:r>
              <a:rPr lang="en-US" sz="2700" i="1" dirty="0" smtClean="0">
                <a:solidFill>
                  <a:schemeClr val="bg1"/>
                </a:solidFill>
              </a:rPr>
              <a:t>, blindness, stroke</a:t>
            </a:r>
          </a:p>
          <a:p>
            <a:pPr>
              <a:buNone/>
              <a:defRPr/>
            </a:pPr>
            <a:endParaRPr lang="en-US" sz="2700" b="1" i="1" dirty="0" smtClean="0">
              <a:solidFill>
                <a:schemeClr val="bg1"/>
              </a:solidFill>
            </a:endParaRPr>
          </a:p>
          <a:p>
            <a:pPr>
              <a:buNone/>
              <a:defRPr/>
            </a:pPr>
            <a:r>
              <a:rPr lang="en-US" sz="2700" b="1" i="1" dirty="0" smtClean="0">
                <a:solidFill>
                  <a:schemeClr val="bg1"/>
                </a:solidFill>
              </a:rPr>
              <a:t>-Medium-vessel vasculitis</a:t>
            </a:r>
          </a:p>
          <a:p>
            <a:pPr lvl="1">
              <a:buNone/>
              <a:defRPr/>
            </a:pPr>
            <a:r>
              <a:rPr lang="en-US" sz="2700" i="1" dirty="0" smtClean="0">
                <a:solidFill>
                  <a:schemeClr val="bg1"/>
                </a:solidFill>
              </a:rPr>
              <a:t>Arteries with muscular wall</a:t>
            </a:r>
          </a:p>
          <a:p>
            <a:pPr lvl="1">
              <a:buNone/>
              <a:defRPr/>
            </a:pPr>
            <a:r>
              <a:rPr lang="en-US" sz="2700" i="1" dirty="0" err="1" smtClean="0">
                <a:solidFill>
                  <a:schemeClr val="bg1"/>
                </a:solidFill>
              </a:rPr>
              <a:t>Mononeuritis</a:t>
            </a:r>
            <a:r>
              <a:rPr lang="en-US" sz="2700" i="1" dirty="0" smtClean="0">
                <a:solidFill>
                  <a:schemeClr val="bg1"/>
                </a:solidFill>
              </a:rPr>
              <a:t> multiplex (wrist/foot drop), mesenteric ischemia, </a:t>
            </a:r>
            <a:r>
              <a:rPr lang="en-US" sz="2700" i="1" dirty="0" err="1" smtClean="0">
                <a:solidFill>
                  <a:schemeClr val="bg1"/>
                </a:solidFill>
              </a:rPr>
              <a:t>cutaneous</a:t>
            </a:r>
            <a:r>
              <a:rPr lang="en-US" sz="2700" i="1" dirty="0" smtClean="0">
                <a:solidFill>
                  <a:schemeClr val="bg1"/>
                </a:solidFill>
              </a:rPr>
              <a:t> ulcers</a:t>
            </a:r>
          </a:p>
          <a:p>
            <a:pPr>
              <a:buNone/>
              <a:defRPr/>
            </a:pPr>
            <a:endParaRPr lang="en-US" sz="2700" b="1" i="1" dirty="0" smtClean="0">
              <a:solidFill>
                <a:schemeClr val="bg1"/>
              </a:solidFill>
            </a:endParaRPr>
          </a:p>
          <a:p>
            <a:pPr>
              <a:buNone/>
              <a:defRPr/>
            </a:pPr>
            <a:r>
              <a:rPr lang="en-US" sz="2700" b="1" i="1" dirty="0" smtClean="0">
                <a:solidFill>
                  <a:schemeClr val="bg1"/>
                </a:solidFill>
              </a:rPr>
              <a:t>-Small-vessel vasculitis</a:t>
            </a:r>
          </a:p>
          <a:p>
            <a:pPr lvl="1">
              <a:buNone/>
              <a:defRPr/>
            </a:pPr>
            <a:r>
              <a:rPr lang="en-US" sz="2700" i="1" dirty="0" smtClean="0">
                <a:solidFill>
                  <a:schemeClr val="bg1"/>
                </a:solidFill>
              </a:rPr>
              <a:t>Capillaries, arterioles, </a:t>
            </a:r>
            <a:r>
              <a:rPr lang="en-US" sz="2700" i="1" dirty="0" err="1" smtClean="0">
                <a:solidFill>
                  <a:schemeClr val="bg1"/>
                </a:solidFill>
              </a:rPr>
              <a:t>venules</a:t>
            </a:r>
            <a:endParaRPr lang="en-US" sz="2700" i="1" dirty="0" smtClean="0">
              <a:solidFill>
                <a:schemeClr val="bg1"/>
              </a:solidFill>
            </a:endParaRPr>
          </a:p>
          <a:p>
            <a:pPr lvl="1">
              <a:buNone/>
              <a:defRPr/>
            </a:pPr>
            <a:r>
              <a:rPr lang="en-US" sz="2700" i="1" dirty="0" smtClean="0">
                <a:solidFill>
                  <a:schemeClr val="bg1"/>
                </a:solidFill>
              </a:rPr>
              <a:t>Palpable </a:t>
            </a:r>
            <a:r>
              <a:rPr lang="en-US" sz="2700" i="1" dirty="0" err="1" smtClean="0">
                <a:solidFill>
                  <a:schemeClr val="bg1"/>
                </a:solidFill>
              </a:rPr>
              <a:t>purpura</a:t>
            </a:r>
            <a:r>
              <a:rPr lang="en-US" sz="2700" i="1" dirty="0" smtClean="0">
                <a:solidFill>
                  <a:schemeClr val="bg1"/>
                </a:solidFill>
              </a:rPr>
              <a:t>, </a:t>
            </a:r>
            <a:r>
              <a:rPr lang="en-US" sz="2700" i="1" dirty="0" err="1" smtClean="0">
                <a:solidFill>
                  <a:schemeClr val="bg1"/>
                </a:solidFill>
              </a:rPr>
              <a:t>glomerulonephritis</a:t>
            </a:r>
            <a:r>
              <a:rPr lang="en-US" sz="2700" i="1" dirty="0" smtClean="0">
                <a:solidFill>
                  <a:schemeClr val="bg1"/>
                </a:solidFill>
              </a:rPr>
              <a:t>, pulmonary hemorrhage</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descr="http://www.thelaurencurrietwilightfoundation.org/blog/wp-content/uploads/2013/07/Classification-of-Vasculitis.001.jpg"/>
          <p:cNvPicPr>
            <a:picLocks noChangeAspect="1" noChangeArrowheads="1"/>
          </p:cNvPicPr>
          <p:nvPr/>
        </p:nvPicPr>
        <p:blipFill>
          <a:blip r:embed="rId2" cstate="print"/>
          <a:srcRect/>
          <a:stretch>
            <a:fillRect/>
          </a:stretch>
        </p:blipFill>
        <p:spPr bwMode="auto">
          <a:xfrm>
            <a:off x="0" y="228599"/>
            <a:ext cx="10058400" cy="7543800"/>
          </a:xfrm>
          <a:prstGeom prst="rect">
            <a:avLst/>
          </a:prstGeom>
          <a:noFill/>
        </p:spPr>
      </p:pic>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76672" y="0"/>
            <a:ext cx="9413428" cy="1595967"/>
          </a:xfrm>
        </p:spPr>
        <p:txBody>
          <a:bodyPr/>
          <a:lstStyle/>
          <a:p>
            <a:r>
              <a:rPr lang="en-US" b="1" dirty="0">
                <a:solidFill>
                  <a:srgbClr val="FFFF00"/>
                </a:solidFill>
              </a:rPr>
              <a:t>Cutaneous small-vessel vasculitis (CSVV)</a:t>
            </a:r>
          </a:p>
        </p:txBody>
      </p:sp>
      <p:sp>
        <p:nvSpPr>
          <p:cNvPr id="3" name="Content Placeholder 2"/>
          <p:cNvSpPr>
            <a:spLocks noGrp="1"/>
          </p:cNvSpPr>
          <p:nvPr>
            <p:ph idx="1"/>
          </p:nvPr>
        </p:nvSpPr>
        <p:spPr>
          <a:xfrm>
            <a:off x="204664" y="1452815"/>
            <a:ext cx="9853736" cy="6319585"/>
          </a:xfrm>
        </p:spPr>
        <p:txBody>
          <a:bodyPr>
            <a:normAutofit fontScale="92500" lnSpcReduction="10000"/>
          </a:bodyPr>
          <a:lstStyle/>
          <a:p>
            <a:r>
              <a:rPr lang="en-US" dirty="0" smtClean="0">
                <a:solidFill>
                  <a:schemeClr val="bg1"/>
                </a:solidFill>
              </a:rPr>
              <a:t>Also called </a:t>
            </a:r>
            <a:r>
              <a:rPr lang="en-US" dirty="0">
                <a:solidFill>
                  <a:schemeClr val="bg1"/>
                </a:solidFill>
              </a:rPr>
              <a:t>Leukocytoclastic </a:t>
            </a:r>
            <a:r>
              <a:rPr lang="en-US" dirty="0" smtClean="0">
                <a:solidFill>
                  <a:schemeClr val="bg1"/>
                </a:solidFill>
              </a:rPr>
              <a:t>vasculitis.</a:t>
            </a:r>
          </a:p>
          <a:p>
            <a:r>
              <a:rPr lang="en-US" dirty="0">
                <a:solidFill>
                  <a:schemeClr val="bg1"/>
                </a:solidFill>
              </a:rPr>
              <a:t>characterized </a:t>
            </a:r>
            <a:r>
              <a:rPr lang="en-US" dirty="0" smtClean="0">
                <a:solidFill>
                  <a:schemeClr val="bg1"/>
                </a:solidFill>
              </a:rPr>
              <a:t>by neutrophilic </a:t>
            </a:r>
            <a:r>
              <a:rPr lang="en-US" dirty="0">
                <a:solidFill>
                  <a:schemeClr val="bg1"/>
                </a:solidFill>
              </a:rPr>
              <a:t>infiltration into the peripheral small </a:t>
            </a:r>
            <a:r>
              <a:rPr lang="en-US" dirty="0" smtClean="0">
                <a:solidFill>
                  <a:schemeClr val="bg1"/>
                </a:solidFill>
              </a:rPr>
              <a:t>dermal blood </a:t>
            </a:r>
            <a:r>
              <a:rPr lang="en-US" dirty="0">
                <a:solidFill>
                  <a:schemeClr val="bg1"/>
                </a:solidFill>
              </a:rPr>
              <a:t>vessels</a:t>
            </a:r>
            <a:r>
              <a:rPr lang="en-US" dirty="0" smtClean="0">
                <a:solidFill>
                  <a:schemeClr val="bg1"/>
                </a:solidFill>
              </a:rPr>
              <a:t>.</a:t>
            </a:r>
          </a:p>
          <a:p>
            <a:r>
              <a:rPr lang="en-US" dirty="0">
                <a:solidFill>
                  <a:schemeClr val="bg1"/>
                </a:solidFill>
              </a:rPr>
              <a:t>Purpura, urticaria, erythema-multiforme-like </a:t>
            </a:r>
            <a:r>
              <a:rPr lang="en-US" dirty="0" smtClean="0">
                <a:solidFill>
                  <a:schemeClr val="bg1"/>
                </a:solidFill>
              </a:rPr>
              <a:t>erythema, </a:t>
            </a:r>
            <a:r>
              <a:rPr lang="en-US" dirty="0">
                <a:solidFill>
                  <a:schemeClr val="bg1"/>
                </a:solidFill>
              </a:rPr>
              <a:t>papules, nodules, pustules, blistering, erosion and </a:t>
            </a:r>
            <a:r>
              <a:rPr lang="en-US" dirty="0" smtClean="0">
                <a:solidFill>
                  <a:schemeClr val="bg1"/>
                </a:solidFill>
              </a:rPr>
              <a:t>ulceration occur</a:t>
            </a:r>
            <a:r>
              <a:rPr lang="en-US" dirty="0">
                <a:solidFill>
                  <a:schemeClr val="bg1"/>
                </a:solidFill>
              </a:rPr>
              <a:t>, mainly in the lower </a:t>
            </a:r>
            <a:r>
              <a:rPr lang="en-US" dirty="0" smtClean="0">
                <a:solidFill>
                  <a:schemeClr val="bg1"/>
                </a:solidFill>
              </a:rPr>
              <a:t>extremities.</a:t>
            </a:r>
          </a:p>
          <a:p>
            <a:r>
              <a:rPr lang="en-US" dirty="0">
                <a:solidFill>
                  <a:schemeClr val="bg1"/>
                </a:solidFill>
              </a:rPr>
              <a:t>An immune complex of an antigen (e.g., bacterium, virus</a:t>
            </a:r>
            <a:r>
              <a:rPr lang="en-US" dirty="0" smtClean="0">
                <a:solidFill>
                  <a:schemeClr val="bg1"/>
                </a:solidFill>
              </a:rPr>
              <a:t>, drug</a:t>
            </a:r>
            <a:r>
              <a:rPr lang="en-US" dirty="0">
                <a:solidFill>
                  <a:schemeClr val="bg1"/>
                </a:solidFill>
              </a:rPr>
              <a:t>) and the antibody against that antigen deposit on the </a:t>
            </a:r>
            <a:r>
              <a:rPr lang="en-US" dirty="0" smtClean="0">
                <a:solidFill>
                  <a:schemeClr val="bg1"/>
                </a:solidFill>
              </a:rPr>
              <a:t>arteriolovenular walls</a:t>
            </a:r>
            <a:r>
              <a:rPr lang="en-US" dirty="0">
                <a:solidFill>
                  <a:schemeClr val="bg1"/>
                </a:solidFill>
              </a:rPr>
              <a:t>. These activate the immune system and </a:t>
            </a:r>
            <a:r>
              <a:rPr lang="en-US" dirty="0" smtClean="0">
                <a:solidFill>
                  <a:schemeClr val="bg1"/>
                </a:solidFill>
              </a:rPr>
              <a:t>cause vasculitis (</a:t>
            </a:r>
            <a:r>
              <a:rPr lang="en-US" dirty="0">
                <a:solidFill>
                  <a:schemeClr val="bg1"/>
                </a:solidFill>
              </a:rPr>
              <a:t>type III allergic reaction). Penicillin, sulfa </a:t>
            </a:r>
            <a:r>
              <a:rPr lang="en-US" dirty="0" smtClean="0">
                <a:solidFill>
                  <a:schemeClr val="bg1"/>
                </a:solidFill>
              </a:rPr>
              <a:t>drugs, thiazides, NSAIDs and other drugs</a:t>
            </a:r>
            <a:r>
              <a:rPr lang="en-US" dirty="0">
                <a:solidFill>
                  <a:schemeClr val="bg1"/>
                </a:solidFill>
              </a:rPr>
              <a:t>, chemical substances, hemolytic </a:t>
            </a:r>
            <a:r>
              <a:rPr lang="en-US" dirty="0" smtClean="0">
                <a:solidFill>
                  <a:schemeClr val="bg1"/>
                </a:solidFill>
              </a:rPr>
              <a:t>streptococcus bacteria, or </a:t>
            </a:r>
            <a:r>
              <a:rPr lang="en-US" dirty="0">
                <a:solidFill>
                  <a:schemeClr val="bg1"/>
                </a:solidFill>
              </a:rPr>
              <a:t>viruses may be the foreign antigen. Collagen diseases </a:t>
            </a:r>
            <a:r>
              <a:rPr lang="en-US" dirty="0" smtClean="0">
                <a:solidFill>
                  <a:schemeClr val="bg1"/>
                </a:solidFill>
              </a:rPr>
              <a:t>and antibodies against </a:t>
            </a:r>
            <a:r>
              <a:rPr lang="en-US" dirty="0">
                <a:solidFill>
                  <a:schemeClr val="bg1"/>
                </a:solidFill>
              </a:rPr>
              <a:t>malignant tumors can also be causes.</a:t>
            </a:r>
          </a:p>
          <a:p>
            <a:endParaRPr lang="en-US" dirty="0"/>
          </a:p>
        </p:txBody>
      </p:sp>
    </p:spTree>
    <p:extLst>
      <p:ext uri="{BB962C8B-B14F-4D97-AF65-F5344CB8AC3E}">
        <p14:creationId xmlns:p14="http://schemas.microsoft.com/office/powerpoint/2010/main" val="242263404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368300" y="383477"/>
            <a:ext cx="9485436" cy="1595967"/>
          </a:xfrm>
        </p:spPr>
        <p:txBody>
          <a:bodyPr/>
          <a:lstStyle/>
          <a:p>
            <a:r>
              <a:rPr lang="en-US" b="1" dirty="0" smtClean="0">
                <a:solidFill>
                  <a:srgbClr val="FFFF00"/>
                </a:solidFill>
              </a:rPr>
              <a:t>Cutaneous small-vessel vasculitis (CSVV)</a:t>
            </a:r>
            <a:endParaRPr lang="en-US" dirty="0">
              <a:solidFill>
                <a:srgbClr val="FFFF00"/>
              </a:solidFill>
            </a:endParaRPr>
          </a:p>
        </p:txBody>
      </p:sp>
      <p:sp>
        <p:nvSpPr>
          <p:cNvPr id="2" name="Content Placeholder 1"/>
          <p:cNvSpPr>
            <a:spLocks noGrp="1"/>
          </p:cNvSpPr>
          <p:nvPr>
            <p:ph sz="half" idx="2"/>
          </p:nvPr>
        </p:nvSpPr>
        <p:spPr/>
        <p:txBody>
          <a:bodyPr/>
          <a:lstStyle/>
          <a:p>
            <a:endParaRPr lang="en-US"/>
          </a:p>
        </p:txBody>
      </p:sp>
      <p:sp>
        <p:nvSpPr>
          <p:cNvPr id="3" name="Content Placeholder 2"/>
          <p:cNvSpPr>
            <a:spLocks noGrp="1"/>
          </p:cNvSpPr>
          <p:nvPr>
            <p:ph sz="half" idx="1"/>
          </p:nvPr>
        </p:nvSpPr>
        <p:spPr/>
        <p:txBody>
          <a:bodyPr/>
          <a:lstStyle/>
          <a:p>
            <a:endParaRPr lang="en-US"/>
          </a:p>
        </p:txBody>
      </p:sp>
    </p:spTree>
    <p:extLst>
      <p:ext uri="{BB962C8B-B14F-4D97-AF65-F5344CB8AC3E}">
        <p14:creationId xmlns:p14="http://schemas.microsoft.com/office/powerpoint/2010/main" val="66521173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383477"/>
            <a:ext cx="9413428" cy="1595967"/>
          </a:xfrm>
        </p:spPr>
        <p:txBody>
          <a:bodyPr/>
          <a:lstStyle/>
          <a:p>
            <a:r>
              <a:rPr lang="en-US" b="1" i="1" dirty="0" err="1" smtClean="0">
                <a:solidFill>
                  <a:srgbClr val="FFFF00"/>
                </a:solidFill>
                <a:ea typeface="ＭＳ Ｐゴシック" charset="-128"/>
              </a:rPr>
              <a:t>Cutaneous</a:t>
            </a:r>
            <a:r>
              <a:rPr lang="en-US" b="1" i="1" dirty="0" smtClean="0">
                <a:solidFill>
                  <a:srgbClr val="FFFF00"/>
                </a:solidFill>
                <a:ea typeface="ＭＳ Ｐゴシック" charset="-128"/>
              </a:rPr>
              <a:t> small vessel </a:t>
            </a:r>
            <a:r>
              <a:rPr lang="en-US" b="1" i="1" dirty="0" err="1" smtClean="0">
                <a:solidFill>
                  <a:srgbClr val="FFFF00"/>
                </a:solidFill>
                <a:ea typeface="ＭＳ Ｐゴシック" charset="-128"/>
              </a:rPr>
              <a:t>vasculitis</a:t>
            </a:r>
            <a:endParaRPr lang="en-US" dirty="0" smtClean="0">
              <a:solidFill>
                <a:srgbClr val="FFFF00"/>
              </a:solidFill>
              <a:ea typeface="ＭＳ Ｐゴシック" charset="-128"/>
            </a:endParaRPr>
          </a:p>
        </p:txBody>
      </p:sp>
      <p:sp>
        <p:nvSpPr>
          <p:cNvPr id="3" name="Content Placeholder 2"/>
          <p:cNvSpPr>
            <a:spLocks noGrp="1"/>
          </p:cNvSpPr>
          <p:nvPr>
            <p:ph idx="1"/>
          </p:nvPr>
        </p:nvSpPr>
        <p:spPr>
          <a:xfrm>
            <a:off x="368300" y="2234355"/>
            <a:ext cx="8837364" cy="6319585"/>
          </a:xfrm>
        </p:spPr>
        <p:txBody>
          <a:bodyPr/>
          <a:lstStyle/>
          <a:p>
            <a:pPr>
              <a:buFontTx/>
              <a:buNone/>
              <a:defRPr/>
            </a:pPr>
            <a:endParaRPr lang="en-US" i="1" dirty="0" smtClean="0"/>
          </a:p>
          <a:p>
            <a:pPr>
              <a:buFontTx/>
              <a:buNone/>
              <a:defRPr/>
            </a:pPr>
            <a:r>
              <a:rPr lang="en-US" b="1" i="1" dirty="0" smtClean="0">
                <a:solidFill>
                  <a:schemeClr val="bg1"/>
                </a:solidFill>
              </a:rPr>
              <a:t>Pathogenesis:</a:t>
            </a:r>
          </a:p>
          <a:p>
            <a:pPr>
              <a:buFontTx/>
              <a:buNone/>
              <a:defRPr/>
            </a:pPr>
            <a:r>
              <a:rPr lang="en-US" i="1" dirty="0" smtClean="0">
                <a:solidFill>
                  <a:schemeClr val="bg1"/>
                </a:solidFill>
              </a:rPr>
              <a:t>-Many forms of small-vessel vasculitis are felt to be caused by circulating immune complexes</a:t>
            </a:r>
          </a:p>
          <a:p>
            <a:pPr>
              <a:buFontTx/>
              <a:buNone/>
              <a:defRPr/>
            </a:pPr>
            <a:r>
              <a:rPr lang="en-US" i="1" dirty="0" smtClean="0">
                <a:solidFill>
                  <a:schemeClr val="bg1"/>
                </a:solidFill>
              </a:rPr>
              <a:t>-These lodge in vessel walls and activate compliment</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20688" y="0"/>
            <a:ext cx="9197404" cy="1595967"/>
          </a:xfrm>
        </p:spPr>
        <p:txBody>
          <a:bodyPr/>
          <a:lstStyle/>
          <a:p>
            <a:r>
              <a:rPr lang="en-US" b="1" i="1" dirty="0" err="1" smtClean="0">
                <a:solidFill>
                  <a:srgbClr val="FFFF00"/>
                </a:solidFill>
                <a:ea typeface="ＭＳ Ｐゴシック" charset="-128"/>
              </a:rPr>
              <a:t>Cutaneous</a:t>
            </a:r>
            <a:r>
              <a:rPr lang="en-US" b="1" i="1" dirty="0" smtClean="0">
                <a:solidFill>
                  <a:srgbClr val="FFFF00"/>
                </a:solidFill>
                <a:ea typeface="ＭＳ Ｐゴシック" charset="-128"/>
              </a:rPr>
              <a:t> small vessel </a:t>
            </a:r>
            <a:r>
              <a:rPr lang="en-US" b="1" i="1" dirty="0" err="1" smtClean="0">
                <a:solidFill>
                  <a:srgbClr val="FFFF00"/>
                </a:solidFill>
                <a:ea typeface="ＭＳ Ｐゴシック" charset="-128"/>
              </a:rPr>
              <a:t>vasculitis</a:t>
            </a:r>
            <a:endParaRPr lang="en-US" dirty="0" smtClean="0">
              <a:solidFill>
                <a:srgbClr val="FFFF00"/>
              </a:solidFill>
              <a:ea typeface="ＭＳ Ｐゴシック" charset="-128"/>
            </a:endParaRPr>
          </a:p>
        </p:txBody>
      </p:sp>
      <p:sp>
        <p:nvSpPr>
          <p:cNvPr id="3" name="Content Placeholder 2"/>
          <p:cNvSpPr>
            <a:spLocks noGrp="1"/>
          </p:cNvSpPr>
          <p:nvPr>
            <p:ph idx="1"/>
          </p:nvPr>
        </p:nvSpPr>
        <p:spPr/>
        <p:txBody>
          <a:bodyPr/>
          <a:lstStyle/>
          <a:p>
            <a:pPr>
              <a:defRPr/>
            </a:pPr>
            <a:endParaRPr lang="en-US"/>
          </a:p>
        </p:txBody>
      </p:sp>
      <p:pic>
        <p:nvPicPr>
          <p:cNvPr id="64516" name="Picture 2"/>
          <p:cNvPicPr>
            <a:picLocks noChangeAspect="1" noChangeArrowheads="1"/>
          </p:cNvPicPr>
          <p:nvPr/>
        </p:nvPicPr>
        <p:blipFill>
          <a:blip r:embed="rId2" cstate="print"/>
          <a:srcRect/>
          <a:stretch>
            <a:fillRect/>
          </a:stretch>
        </p:blipFill>
        <p:spPr bwMode="auto">
          <a:xfrm>
            <a:off x="132656" y="1293912"/>
            <a:ext cx="9802556" cy="57606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rPr>
              <a:t>Pathology</a:t>
            </a:r>
            <a:r>
              <a:rPr lang="en-US" b="1" dirty="0" smtClean="0">
                <a:solidFill>
                  <a:schemeClr val="bg1"/>
                </a:solidFill>
              </a:rPr>
              <a:t> </a:t>
            </a:r>
            <a:endParaRPr lang="en-US" b="1" dirty="0">
              <a:solidFill>
                <a:schemeClr val="bg1"/>
              </a:solidFill>
            </a:endParaRPr>
          </a:p>
        </p:txBody>
      </p:sp>
      <p:sp>
        <p:nvSpPr>
          <p:cNvPr id="4" name="Content Placeholder 3"/>
          <p:cNvSpPr>
            <a:spLocks noGrp="1"/>
          </p:cNvSpPr>
          <p:nvPr>
            <p:ph sz="half" idx="1"/>
          </p:nvPr>
        </p:nvSpPr>
        <p:spPr>
          <a:xfrm>
            <a:off x="368300" y="2234355"/>
            <a:ext cx="4516884" cy="6319585"/>
          </a:xfrm>
        </p:spPr>
        <p:txBody>
          <a:bodyPr>
            <a:normAutofit/>
          </a:bodyPr>
          <a:lstStyle/>
          <a:p>
            <a:pPr marL="0" indent="0">
              <a:buNone/>
            </a:pPr>
            <a:r>
              <a:rPr lang="en-US" dirty="0">
                <a:solidFill>
                  <a:schemeClr val="bg1"/>
                </a:solidFill>
              </a:rPr>
              <a:t>In the upper and middle dermal layer, fragments of </a:t>
            </a:r>
            <a:r>
              <a:rPr lang="en-US" dirty="0" smtClean="0">
                <a:solidFill>
                  <a:schemeClr val="bg1"/>
                </a:solidFill>
              </a:rPr>
              <a:t>nuclear debris </a:t>
            </a:r>
            <a:r>
              <a:rPr lang="en-US" dirty="0">
                <a:solidFill>
                  <a:schemeClr val="bg1"/>
                </a:solidFill>
              </a:rPr>
              <a:t>and leakage of erythrocytes are found in the </a:t>
            </a:r>
            <a:r>
              <a:rPr lang="en-US" dirty="0" smtClean="0">
                <a:solidFill>
                  <a:schemeClr val="bg1"/>
                </a:solidFill>
              </a:rPr>
              <a:t>peripheral arteriola</a:t>
            </a:r>
            <a:r>
              <a:rPr lang="en-US" dirty="0">
                <a:solidFill>
                  <a:schemeClr val="bg1"/>
                </a:solidFill>
              </a:rPr>
              <a:t>. Neutrophilic infiltration occurs in the </a:t>
            </a:r>
            <a:r>
              <a:rPr lang="en-US" dirty="0" smtClean="0">
                <a:solidFill>
                  <a:schemeClr val="bg1"/>
                </a:solidFill>
              </a:rPr>
              <a:t>arteriolovenous small </a:t>
            </a:r>
            <a:r>
              <a:rPr lang="en-US" dirty="0">
                <a:solidFill>
                  <a:schemeClr val="bg1"/>
                </a:solidFill>
              </a:rPr>
              <a:t>blood vessels and capillaries. Thickening of the blood </a:t>
            </a:r>
            <a:r>
              <a:rPr lang="en-US" dirty="0" smtClean="0">
                <a:solidFill>
                  <a:schemeClr val="bg1"/>
                </a:solidFill>
              </a:rPr>
              <a:t>vessel walls </a:t>
            </a:r>
            <a:r>
              <a:rPr lang="en-US" dirty="0">
                <a:solidFill>
                  <a:schemeClr val="bg1"/>
                </a:solidFill>
              </a:rPr>
              <a:t>and fibrinoid </a:t>
            </a:r>
            <a:r>
              <a:rPr lang="en-US" dirty="0" smtClean="0">
                <a:solidFill>
                  <a:schemeClr val="bg1"/>
                </a:solidFill>
              </a:rPr>
              <a:t>necrosis.</a:t>
            </a:r>
            <a:endParaRPr lang="en-US" dirty="0">
              <a:solidFill>
                <a:schemeClr val="bg1"/>
              </a:solidFill>
            </a:endParaRPr>
          </a:p>
        </p:txBody>
      </p:sp>
      <p:pic>
        <p:nvPicPr>
          <p:cNvPr id="6" name="Content Placeholder 5"/>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5101208" y="2662064"/>
            <a:ext cx="4613628" cy="4747317"/>
          </a:xfrm>
        </p:spPr>
      </p:pic>
    </p:spTree>
    <p:extLst>
      <p:ext uri="{BB962C8B-B14F-4D97-AF65-F5344CB8AC3E}">
        <p14:creationId xmlns:p14="http://schemas.microsoft.com/office/powerpoint/2010/main" val="193066035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a:xfrm>
            <a:off x="276672" y="-218256"/>
            <a:ext cx="6629400" cy="1595967"/>
          </a:xfrm>
        </p:spPr>
        <p:txBody>
          <a:bodyPr/>
          <a:lstStyle/>
          <a:p>
            <a:pPr algn="ctr"/>
            <a:r>
              <a:rPr lang="en-US" b="1" dirty="0" smtClean="0">
                <a:solidFill>
                  <a:srgbClr val="FFFF00"/>
                </a:solidFill>
              </a:rPr>
              <a:t>Investigations</a:t>
            </a:r>
            <a:r>
              <a:rPr lang="en-US" b="1" dirty="0" smtClean="0"/>
              <a:t> </a:t>
            </a:r>
            <a:endParaRPr lang="en-US" b="1" dirty="0"/>
          </a:p>
        </p:txBody>
      </p:sp>
      <p:sp>
        <p:nvSpPr>
          <p:cNvPr id="6" name="Content Placeholder 5"/>
          <p:cNvSpPr>
            <a:spLocks noGrp="1"/>
          </p:cNvSpPr>
          <p:nvPr>
            <p:ph idx="1"/>
          </p:nvPr>
        </p:nvSpPr>
        <p:spPr>
          <a:xfrm>
            <a:off x="204664" y="1149896"/>
            <a:ext cx="9853736" cy="6319585"/>
          </a:xfrm>
        </p:spPr>
        <p:txBody>
          <a:bodyPr>
            <a:normAutofit/>
          </a:bodyPr>
          <a:lstStyle/>
          <a:p>
            <a:r>
              <a:rPr lang="en-US" dirty="0" smtClean="0">
                <a:solidFill>
                  <a:schemeClr val="bg1"/>
                </a:solidFill>
              </a:rPr>
              <a:t>CBC, urea, creatinine.</a:t>
            </a:r>
          </a:p>
          <a:p>
            <a:r>
              <a:rPr lang="en-US" dirty="0" smtClean="0">
                <a:solidFill>
                  <a:schemeClr val="bg1"/>
                </a:solidFill>
              </a:rPr>
              <a:t>ESR ( usually raised)</a:t>
            </a:r>
          </a:p>
          <a:p>
            <a:r>
              <a:rPr lang="en-US" dirty="0" smtClean="0">
                <a:solidFill>
                  <a:schemeClr val="bg1"/>
                </a:solidFill>
              </a:rPr>
              <a:t>Complements (decreased)</a:t>
            </a:r>
          </a:p>
          <a:p>
            <a:r>
              <a:rPr lang="en-US" dirty="0" smtClean="0">
                <a:solidFill>
                  <a:schemeClr val="bg1"/>
                </a:solidFill>
              </a:rPr>
              <a:t>Urinalysis ( for protein and hematuria if kidneys involved)</a:t>
            </a:r>
          </a:p>
          <a:p>
            <a:r>
              <a:rPr lang="en-US" dirty="0" smtClean="0">
                <a:solidFill>
                  <a:schemeClr val="bg1"/>
                </a:solidFill>
              </a:rPr>
              <a:t>Occult blood in stool</a:t>
            </a:r>
          </a:p>
          <a:p>
            <a:r>
              <a:rPr lang="en-US" dirty="0" smtClean="0">
                <a:solidFill>
                  <a:schemeClr val="bg1"/>
                </a:solidFill>
              </a:rPr>
              <a:t>ANA, ANCA</a:t>
            </a:r>
          </a:p>
          <a:p>
            <a:r>
              <a:rPr lang="en-US" dirty="0" smtClean="0">
                <a:solidFill>
                  <a:schemeClr val="bg1"/>
                </a:solidFill>
              </a:rPr>
              <a:t>Cryoglobulins , hepatitis B, C, HIV.</a:t>
            </a:r>
          </a:p>
          <a:p>
            <a:r>
              <a:rPr lang="en-US" dirty="0" smtClean="0">
                <a:solidFill>
                  <a:schemeClr val="bg1"/>
                </a:solidFill>
              </a:rPr>
              <a:t>CRP, ASO titer and throat swab culture for streptococcal infection</a:t>
            </a:r>
          </a:p>
          <a:p>
            <a:r>
              <a:rPr lang="en-US" dirty="0" smtClean="0">
                <a:solidFill>
                  <a:schemeClr val="bg1"/>
                </a:solidFill>
              </a:rPr>
              <a:t>Skin biopsy</a:t>
            </a:r>
            <a:endParaRPr lang="en-US" dirty="0">
              <a:solidFill>
                <a:schemeClr val="bg1"/>
              </a:solidFill>
            </a:endParaRPr>
          </a:p>
        </p:txBody>
      </p:sp>
    </p:spTree>
    <p:extLst>
      <p:ext uri="{BB962C8B-B14F-4D97-AF65-F5344CB8AC3E}">
        <p14:creationId xmlns:p14="http://schemas.microsoft.com/office/powerpoint/2010/main" val="192919804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31047"/>
            <a:ext cx="9052560" cy="1050713"/>
          </a:xfrm>
        </p:spPr>
        <p:txBody>
          <a:bodyPr/>
          <a:lstStyle/>
          <a:p>
            <a:r>
              <a:rPr lang="en-US" b="1" i="1" dirty="0" smtClean="0">
                <a:solidFill>
                  <a:srgbClr val="FFFF00"/>
                </a:solidFill>
                <a:ea typeface="ＭＳ Ｐゴシック" charset="-128"/>
              </a:rPr>
              <a:t>Treatment</a:t>
            </a:r>
            <a:endParaRPr lang="en-US" dirty="0" smtClean="0">
              <a:solidFill>
                <a:srgbClr val="FFFF00"/>
              </a:solidFill>
              <a:ea typeface="ＭＳ Ｐゴシック" charset="-128"/>
            </a:endParaRPr>
          </a:p>
        </p:txBody>
      </p:sp>
      <p:sp>
        <p:nvSpPr>
          <p:cNvPr id="3" name="Content Placeholder 2"/>
          <p:cNvSpPr>
            <a:spLocks noGrp="1"/>
          </p:cNvSpPr>
          <p:nvPr>
            <p:ph idx="1"/>
          </p:nvPr>
        </p:nvSpPr>
        <p:spPr>
          <a:xfrm>
            <a:off x="502920" y="1381760"/>
            <a:ext cx="9052560" cy="5440680"/>
          </a:xfrm>
        </p:spPr>
        <p:txBody>
          <a:bodyPr>
            <a:normAutofit lnSpcReduction="10000"/>
          </a:bodyPr>
          <a:lstStyle/>
          <a:p>
            <a:pPr>
              <a:buFontTx/>
              <a:buNone/>
              <a:defRPr/>
            </a:pPr>
            <a:r>
              <a:rPr lang="en-US" sz="3100" i="1" dirty="0" smtClean="0">
                <a:solidFill>
                  <a:schemeClr val="bg1"/>
                </a:solidFill>
              </a:rPr>
              <a:t>-treatment of cause. </a:t>
            </a:r>
          </a:p>
          <a:p>
            <a:pPr>
              <a:buFontTx/>
              <a:buNone/>
              <a:defRPr/>
            </a:pPr>
            <a:endParaRPr lang="en-US" sz="3100" i="1" dirty="0" smtClean="0">
              <a:solidFill>
                <a:schemeClr val="bg1"/>
              </a:solidFill>
            </a:endParaRPr>
          </a:p>
          <a:p>
            <a:pPr>
              <a:buFontTx/>
              <a:buNone/>
              <a:defRPr/>
            </a:pPr>
            <a:r>
              <a:rPr lang="en-US" sz="3100" i="1" dirty="0" smtClean="0">
                <a:solidFill>
                  <a:schemeClr val="bg1"/>
                </a:solidFill>
              </a:rPr>
              <a:t>-Symptomatic treatment (if skin is only involved): </a:t>
            </a:r>
          </a:p>
          <a:p>
            <a:pPr>
              <a:buFontTx/>
              <a:buNone/>
              <a:defRPr/>
            </a:pPr>
            <a:r>
              <a:rPr lang="en-US" sz="3100" i="1" dirty="0" smtClean="0">
                <a:solidFill>
                  <a:schemeClr val="bg1"/>
                </a:solidFill>
              </a:rPr>
              <a:t>rest ,NSAIDS ,Antihistamine </a:t>
            </a:r>
          </a:p>
          <a:p>
            <a:pPr>
              <a:buFontTx/>
              <a:buNone/>
              <a:defRPr/>
            </a:pPr>
            <a:endParaRPr lang="en-US" sz="3100" i="1" dirty="0" smtClean="0">
              <a:solidFill>
                <a:schemeClr val="bg1"/>
              </a:solidFill>
            </a:endParaRPr>
          </a:p>
          <a:p>
            <a:pPr>
              <a:buFontTx/>
              <a:buNone/>
              <a:defRPr/>
            </a:pPr>
            <a:r>
              <a:rPr lang="en-US" sz="3100" i="1" dirty="0" smtClean="0">
                <a:solidFill>
                  <a:schemeClr val="bg1"/>
                </a:solidFill>
              </a:rPr>
              <a:t>-severe visceral involvement may require high doses of corticosteroids with or without an immunosuppressive agent</a:t>
            </a:r>
          </a:p>
          <a:p>
            <a:pPr>
              <a:buFontTx/>
              <a:buNone/>
              <a:defRPr/>
            </a:pPr>
            <a:endParaRPr lang="en-US" sz="3100" dirty="0" smtClean="0">
              <a:solidFill>
                <a:schemeClr val="bg1"/>
              </a:solidFill>
            </a:endParaRPr>
          </a:p>
          <a:p>
            <a:pPr>
              <a:buFontTx/>
              <a:buNone/>
              <a:defRPr/>
            </a:pPr>
            <a:r>
              <a:rPr lang="en-US" sz="3100" dirty="0" smtClean="0">
                <a:solidFill>
                  <a:schemeClr val="bg1"/>
                </a:solidFill>
              </a:rPr>
              <a:t>-Immunosuppressive agents for rapidly progressive course and severe systemic involvement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10058400" cy="7759700"/>
          </a:xfrm>
          <a:prstGeom prst="rect">
            <a:avLst/>
          </a:prstGeom>
        </p:spPr>
      </p:pic>
      <p:sp>
        <p:nvSpPr>
          <p:cNvPr id="6" name="TextBox 2"/>
          <p:cNvSpPr txBox="1"/>
          <p:nvPr/>
        </p:nvSpPr>
        <p:spPr>
          <a:xfrm>
            <a:off x="996752" y="2230016"/>
            <a:ext cx="3395160" cy="820738"/>
          </a:xfrm>
          <a:prstGeom prst="rect">
            <a:avLst/>
          </a:prstGeom>
          <a:noFill/>
        </p:spPr>
        <p:txBody>
          <a:bodyPr vert="horz" wrap="none" lIns="0" tIns="0" rIns="0" bIns="0" rtlCol="0">
            <a:spAutoFit/>
          </a:bodyPr>
          <a:lstStyle/>
          <a:p>
            <a:pPr>
              <a:lnSpc>
                <a:spcPts val="3220"/>
              </a:lnSpc>
            </a:pPr>
            <a:r>
              <a:rPr lang="en-CA" sz="2795" dirty="0" smtClean="0">
                <a:solidFill>
                  <a:srgbClr val="FFFF00"/>
                </a:solidFill>
                <a:latin typeface="Times New Roman"/>
                <a:cs typeface="Times New Roman"/>
              </a:rPr>
              <a:t>  Discoid Lupus  (DLE)</a:t>
            </a:r>
          </a:p>
          <a:p>
            <a:pPr>
              <a:lnSpc>
                <a:spcPts val="3220"/>
              </a:lnSpc>
            </a:pPr>
            <a:endParaRPr lang="en-CA" sz="2795" dirty="0">
              <a:solidFill>
                <a:srgbClr val="000000"/>
              </a:solidFill>
            </a:endParaRPr>
          </a:p>
        </p:txBody>
      </p:sp>
      <p:sp>
        <p:nvSpPr>
          <p:cNvPr id="3" name="TextBox 3"/>
          <p:cNvSpPr txBox="1"/>
          <p:nvPr/>
        </p:nvSpPr>
        <p:spPr>
          <a:xfrm>
            <a:off x="924744" y="3009900"/>
            <a:ext cx="9133656" cy="718145"/>
          </a:xfrm>
          <a:prstGeom prst="rect">
            <a:avLst/>
          </a:prstGeom>
          <a:noFill/>
        </p:spPr>
        <p:txBody>
          <a:bodyPr vert="horz" wrap="square" lIns="0" tIns="0" rIns="0" bIns="0" rtlCol="0">
            <a:spAutoFit/>
          </a:bodyPr>
          <a:lstStyle/>
          <a:p>
            <a:pPr>
              <a:lnSpc>
                <a:spcPts val="2760"/>
              </a:lnSpc>
            </a:pPr>
            <a:r>
              <a:rPr lang="en-CA" sz="1596" dirty="0" smtClean="0">
                <a:solidFill>
                  <a:srgbClr val="CC0000"/>
                </a:solidFill>
                <a:latin typeface="Arial Unicode MS"/>
                <a:cs typeface="Arial Unicode MS"/>
              </a:rPr>
              <a:t>u</a:t>
            </a:r>
            <a:r>
              <a:rPr lang="en-CA" sz="2400" dirty="0" smtClean="0">
                <a:solidFill>
                  <a:srgbClr val="FFFFCC"/>
                </a:solidFill>
                <a:latin typeface="Times New Roman"/>
                <a:cs typeface="Times New Roman"/>
              </a:rPr>
              <a:t>  Usually ANA Negative</a:t>
            </a:r>
          </a:p>
          <a:p>
            <a:pPr>
              <a:lnSpc>
                <a:spcPts val="2760"/>
              </a:lnSpc>
            </a:pPr>
            <a:endParaRPr lang="en-CA" sz="2365" dirty="0">
              <a:solidFill>
                <a:srgbClr val="000000"/>
              </a:solidFill>
            </a:endParaRPr>
          </a:p>
        </p:txBody>
      </p:sp>
      <p:sp>
        <p:nvSpPr>
          <p:cNvPr id="4" name="TextBox 4"/>
          <p:cNvSpPr txBox="1"/>
          <p:nvPr/>
        </p:nvSpPr>
        <p:spPr>
          <a:xfrm>
            <a:off x="924744" y="3454152"/>
            <a:ext cx="9626600" cy="1130300"/>
          </a:xfrm>
          <a:prstGeom prst="rect">
            <a:avLst/>
          </a:prstGeom>
          <a:noFill/>
        </p:spPr>
        <p:txBody>
          <a:bodyPr vert="horz" wrap="none" lIns="0" tIns="0" rIns="0" bIns="0" rtlCol="0">
            <a:spAutoFit/>
          </a:bodyPr>
          <a:lstStyle/>
          <a:p>
            <a:pPr>
              <a:lnSpc>
                <a:spcPts val="4400"/>
              </a:lnSpc>
            </a:pPr>
            <a:r>
              <a:rPr lang="en-CA" sz="1596" dirty="0" smtClean="0">
                <a:solidFill>
                  <a:srgbClr val="CC0000"/>
                </a:solidFill>
                <a:latin typeface="Arial Unicode MS"/>
                <a:cs typeface="Arial Unicode MS"/>
              </a:rPr>
              <a:t>u</a:t>
            </a:r>
            <a:r>
              <a:rPr lang="en-CA" sz="2400" dirty="0" smtClean="0">
                <a:solidFill>
                  <a:srgbClr val="FFFFCC"/>
                </a:solidFill>
                <a:latin typeface="Times New Roman"/>
                <a:cs typeface="Times New Roman"/>
              </a:rPr>
              <a:t>  round scarring lesions on light exposed areas</a:t>
            </a:r>
            <a:r>
              <a:rPr lang="en-CA" sz="2369" dirty="0" smtClean="0">
                <a:solidFill>
                  <a:srgbClr val="000000"/>
                </a:solidFill>
                <a:latin typeface="Times New Roman"/>
              </a:rPr>
              <a:t/>
            </a:r>
            <a:br>
              <a:rPr lang="en-CA" sz="2369" dirty="0" smtClean="0">
                <a:solidFill>
                  <a:srgbClr val="000000"/>
                </a:solidFill>
                <a:latin typeface="Times New Roman"/>
              </a:rPr>
            </a:br>
            <a:r>
              <a:rPr lang="en-CA" sz="1596" dirty="0" smtClean="0">
                <a:solidFill>
                  <a:srgbClr val="CC0000"/>
                </a:solidFill>
                <a:latin typeface="Arial Unicode MS"/>
                <a:cs typeface="Arial Unicode MS"/>
              </a:rPr>
              <a:t>u</a:t>
            </a:r>
            <a:r>
              <a:rPr lang="en-CA" sz="2400" dirty="0" smtClean="0">
                <a:solidFill>
                  <a:srgbClr val="FFFFCC"/>
                </a:solidFill>
                <a:latin typeface="Times New Roman"/>
                <a:cs typeface="Times New Roman"/>
              </a:rPr>
              <a:t>  No Systemic involvement</a:t>
            </a:r>
          </a:p>
          <a:p>
            <a:pPr>
              <a:lnSpc>
                <a:spcPts val="4400"/>
              </a:lnSpc>
            </a:pPr>
            <a:endParaRPr lang="en-CA" sz="2369" dirty="0">
              <a:solidFill>
                <a:srgbClr val="000000"/>
              </a:solidFill>
            </a:endParaRPr>
          </a:p>
        </p:txBody>
      </p:sp>
      <p:sp>
        <p:nvSpPr>
          <p:cNvPr id="5" name="TextBox 5"/>
          <p:cNvSpPr txBox="1"/>
          <p:nvPr/>
        </p:nvSpPr>
        <p:spPr>
          <a:xfrm>
            <a:off x="228600" y="7467600"/>
            <a:ext cx="9829800" cy="228600"/>
          </a:xfrm>
          <a:prstGeom prst="rect">
            <a:avLst/>
          </a:prstGeom>
          <a:noFill/>
        </p:spPr>
        <p:txBody>
          <a:bodyPr vert="horz" wrap="none" lIns="0" tIns="0" rIns="0" bIns="0" rtlCol="0">
            <a:spAutoFit/>
          </a:bodyPr>
          <a:lstStyle/>
          <a:p>
            <a:pPr>
              <a:lnSpc>
                <a:spcPts val="1380"/>
              </a:lnSpc>
            </a:pPr>
            <a:r>
              <a:rPr lang="en-CA" sz="1200" smtClean="0">
                <a:solidFill>
                  <a:srgbClr val="000000"/>
                </a:solidFill>
                <a:latin typeface="Arial"/>
                <a:cs typeface="Arial"/>
              </a:rPr>
              <a:t>PDF created with FinePrint pdfFactory trial version </a:t>
            </a:r>
            <a:r>
              <a:rPr lang="en-CA" sz="1200" smtClean="0">
                <a:solidFill>
                  <a:srgbClr val="0000FF"/>
                </a:solidFill>
                <a:latin typeface="Arial"/>
                <a:cs typeface="Arial"/>
              </a:rPr>
              <a:t>http://www.fineprint.com</a:t>
            </a:r>
          </a:p>
          <a:p>
            <a:pPr>
              <a:lnSpc>
                <a:spcPts val="1380"/>
              </a:lnSpc>
            </a:pPr>
            <a:endParaRPr lang="en-CA" sz="1200">
              <a:solidFill>
                <a:srgbClr val="000000"/>
              </a:solidFill>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0"/>
            <a:ext cx="9690100" cy="1595967"/>
          </a:xfrm>
        </p:spPr>
        <p:txBody>
          <a:bodyPr/>
          <a:lstStyle/>
          <a:p>
            <a:pPr algn="ctr"/>
            <a:r>
              <a:rPr lang="en-US" b="1" dirty="0" smtClean="0">
                <a:solidFill>
                  <a:srgbClr val="FFFF00"/>
                </a:solidFill>
              </a:rPr>
              <a:t>Henoch-Schönlein purpura (HSP)</a:t>
            </a:r>
            <a:endParaRPr lang="en-US" b="1" dirty="0">
              <a:solidFill>
                <a:srgbClr val="FFFF00"/>
              </a:solidFill>
            </a:endParaRPr>
          </a:p>
        </p:txBody>
      </p:sp>
      <p:sp>
        <p:nvSpPr>
          <p:cNvPr id="3" name="Content Placeholder 2"/>
          <p:cNvSpPr>
            <a:spLocks noGrp="1"/>
          </p:cNvSpPr>
          <p:nvPr>
            <p:ph idx="1"/>
          </p:nvPr>
        </p:nvSpPr>
        <p:spPr>
          <a:xfrm>
            <a:off x="368300" y="1452815"/>
            <a:ext cx="9690100" cy="6319585"/>
          </a:xfrm>
        </p:spPr>
        <p:txBody>
          <a:bodyPr>
            <a:normAutofit lnSpcReduction="10000"/>
          </a:bodyPr>
          <a:lstStyle/>
          <a:p>
            <a:r>
              <a:rPr lang="en-US" dirty="0">
                <a:solidFill>
                  <a:schemeClr val="bg1"/>
                </a:solidFill>
              </a:rPr>
              <a:t>In children, the onset is mostly after upper respiratory infection</a:t>
            </a:r>
            <a:r>
              <a:rPr lang="en-US" dirty="0" smtClean="0">
                <a:solidFill>
                  <a:schemeClr val="bg1"/>
                </a:solidFill>
              </a:rPr>
              <a:t>; association </a:t>
            </a:r>
            <a:r>
              <a:rPr lang="en-US" dirty="0">
                <a:solidFill>
                  <a:schemeClr val="bg1"/>
                </a:solidFill>
              </a:rPr>
              <a:t>with hemolytic streptococcus has been </a:t>
            </a:r>
            <a:r>
              <a:rPr lang="en-US" dirty="0" smtClean="0">
                <a:solidFill>
                  <a:schemeClr val="bg1"/>
                </a:solidFill>
              </a:rPr>
              <a:t>pointed out</a:t>
            </a:r>
            <a:r>
              <a:rPr lang="en-US" dirty="0">
                <a:solidFill>
                  <a:schemeClr val="bg1"/>
                </a:solidFill>
              </a:rPr>
              <a:t>.</a:t>
            </a:r>
          </a:p>
          <a:p>
            <a:r>
              <a:rPr lang="en-US" dirty="0">
                <a:solidFill>
                  <a:schemeClr val="bg1"/>
                </a:solidFill>
              </a:rPr>
              <a:t>Drugs (penicillin, aspirin</a:t>
            </a:r>
            <a:r>
              <a:rPr lang="en-US" dirty="0" smtClean="0">
                <a:solidFill>
                  <a:schemeClr val="bg1"/>
                </a:solidFill>
              </a:rPr>
              <a:t>)</a:t>
            </a:r>
          </a:p>
          <a:p>
            <a:r>
              <a:rPr lang="en-US" dirty="0" smtClean="0">
                <a:solidFill>
                  <a:schemeClr val="bg1"/>
                </a:solidFill>
              </a:rPr>
              <a:t> </a:t>
            </a:r>
            <a:r>
              <a:rPr lang="en-US" dirty="0">
                <a:solidFill>
                  <a:schemeClr val="bg1"/>
                </a:solidFill>
              </a:rPr>
              <a:t>These antigens combine </a:t>
            </a:r>
            <a:r>
              <a:rPr lang="en-US" dirty="0" smtClean="0">
                <a:solidFill>
                  <a:schemeClr val="bg1"/>
                </a:solidFill>
              </a:rPr>
              <a:t>with antibodies (</a:t>
            </a:r>
            <a:r>
              <a:rPr lang="en-US" u="sng" dirty="0">
                <a:solidFill>
                  <a:schemeClr val="bg1"/>
                </a:solidFill>
              </a:rPr>
              <a:t>mainly IgA</a:t>
            </a:r>
            <a:r>
              <a:rPr lang="en-US" dirty="0">
                <a:solidFill>
                  <a:schemeClr val="bg1"/>
                </a:solidFill>
              </a:rPr>
              <a:t>) in the body, and the </a:t>
            </a:r>
            <a:r>
              <a:rPr lang="en-US" dirty="0" smtClean="0">
                <a:solidFill>
                  <a:schemeClr val="bg1"/>
                </a:solidFill>
              </a:rPr>
              <a:t>immunocomplex deposits on </a:t>
            </a:r>
            <a:r>
              <a:rPr lang="en-US" dirty="0">
                <a:solidFill>
                  <a:schemeClr val="bg1"/>
                </a:solidFill>
              </a:rPr>
              <a:t>the vascular walls. Immunoreaction is induced </a:t>
            </a:r>
            <a:r>
              <a:rPr lang="en-US" dirty="0" smtClean="0">
                <a:solidFill>
                  <a:schemeClr val="bg1"/>
                </a:solidFill>
              </a:rPr>
              <a:t>to cause vasculitis </a:t>
            </a:r>
            <a:r>
              <a:rPr lang="en-US" dirty="0">
                <a:solidFill>
                  <a:schemeClr val="bg1"/>
                </a:solidFill>
              </a:rPr>
              <a:t>and </a:t>
            </a:r>
            <a:r>
              <a:rPr lang="en-US" dirty="0" smtClean="0">
                <a:solidFill>
                  <a:schemeClr val="bg1"/>
                </a:solidFill>
              </a:rPr>
              <a:t>purpura.</a:t>
            </a:r>
          </a:p>
          <a:p>
            <a:r>
              <a:rPr lang="en-US" dirty="0" smtClean="0">
                <a:solidFill>
                  <a:schemeClr val="bg1"/>
                </a:solidFill>
              </a:rPr>
              <a:t>Pathology shows leukocytoclastic vasculitis with IgA deposition </a:t>
            </a:r>
            <a:r>
              <a:rPr lang="en-US" dirty="0">
                <a:solidFill>
                  <a:schemeClr val="bg1"/>
                </a:solidFill>
              </a:rPr>
              <a:t>is observed by direct </a:t>
            </a:r>
            <a:r>
              <a:rPr lang="en-US" dirty="0" smtClean="0">
                <a:solidFill>
                  <a:schemeClr val="bg1"/>
                </a:solidFill>
              </a:rPr>
              <a:t>immunofluorescence.</a:t>
            </a:r>
            <a:endParaRPr lang="en-US" b="1" dirty="0">
              <a:solidFill>
                <a:schemeClr val="bg1"/>
              </a:solidFill>
            </a:endParaRPr>
          </a:p>
          <a:p>
            <a:r>
              <a:rPr lang="en-US" dirty="0">
                <a:solidFill>
                  <a:schemeClr val="bg1"/>
                </a:solidFill>
              </a:rPr>
              <a:t>The histology of the kidney in HSP patients often shows </a:t>
            </a:r>
            <a:r>
              <a:rPr lang="en-US" dirty="0" smtClean="0">
                <a:solidFill>
                  <a:schemeClr val="bg1"/>
                </a:solidFill>
              </a:rPr>
              <a:t>crescentic glomerulonephritis</a:t>
            </a:r>
            <a:r>
              <a:rPr lang="en-US" dirty="0">
                <a:solidFill>
                  <a:schemeClr val="bg1"/>
                </a:solidFill>
              </a:rPr>
              <a:t>.</a:t>
            </a:r>
          </a:p>
        </p:txBody>
      </p:sp>
    </p:spTree>
    <p:extLst>
      <p:ext uri="{BB962C8B-B14F-4D97-AF65-F5344CB8AC3E}">
        <p14:creationId xmlns:p14="http://schemas.microsoft.com/office/powerpoint/2010/main" val="34922867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383477"/>
            <a:ext cx="9269412" cy="1595967"/>
          </a:xfrm>
        </p:spPr>
        <p:txBody>
          <a:bodyPr/>
          <a:lstStyle/>
          <a:p>
            <a:pPr algn="ctr"/>
            <a:r>
              <a:rPr lang="en-US" b="1" dirty="0" smtClean="0">
                <a:solidFill>
                  <a:srgbClr val="FFFF00"/>
                </a:solidFill>
              </a:rPr>
              <a:t>Henoch-Schönlein purpura (HSP)</a:t>
            </a:r>
            <a:endParaRPr lang="en-US" dirty="0">
              <a:solidFill>
                <a:srgbClr val="FFFF00"/>
              </a:solidFill>
            </a:endParaRPr>
          </a:p>
        </p:txBody>
      </p:sp>
      <p:sp>
        <p:nvSpPr>
          <p:cNvPr id="3" name="Content Placeholder 2"/>
          <p:cNvSpPr>
            <a:spLocks noGrp="1"/>
          </p:cNvSpPr>
          <p:nvPr>
            <p:ph idx="1"/>
          </p:nvPr>
        </p:nvSpPr>
        <p:spPr>
          <a:xfrm>
            <a:off x="368300" y="1725960"/>
            <a:ext cx="9690100" cy="6319585"/>
          </a:xfrm>
        </p:spPr>
        <p:txBody>
          <a:bodyPr>
            <a:normAutofit/>
          </a:bodyPr>
          <a:lstStyle/>
          <a:p>
            <a:r>
              <a:rPr lang="en-US" dirty="0" smtClean="0">
                <a:solidFill>
                  <a:schemeClr val="bg1"/>
                </a:solidFill>
              </a:rPr>
              <a:t>Treatment by bed rest, pain relief and antibiotics if strep throat infection is present.</a:t>
            </a:r>
          </a:p>
          <a:p>
            <a:r>
              <a:rPr lang="en-US" dirty="0" smtClean="0">
                <a:solidFill>
                  <a:schemeClr val="bg1"/>
                </a:solidFill>
              </a:rPr>
              <a:t>Systemic steroids for severe cases with systemic involvement.</a:t>
            </a:r>
          </a:p>
          <a:p>
            <a:r>
              <a:rPr lang="en-US" dirty="0">
                <a:solidFill>
                  <a:schemeClr val="bg1"/>
                </a:solidFill>
              </a:rPr>
              <a:t>HSP generally has a good prognosis and resolves within </a:t>
            </a:r>
            <a:r>
              <a:rPr lang="en-US" dirty="0" smtClean="0">
                <a:solidFill>
                  <a:schemeClr val="bg1"/>
                </a:solidFill>
              </a:rPr>
              <a:t>several weeks </a:t>
            </a:r>
            <a:r>
              <a:rPr lang="en-US" dirty="0">
                <a:solidFill>
                  <a:schemeClr val="bg1"/>
                </a:solidFill>
              </a:rPr>
              <a:t>in most cases; however, it may recur. </a:t>
            </a:r>
            <a:endParaRPr lang="en-US" dirty="0" smtClean="0">
              <a:solidFill>
                <a:schemeClr val="bg1"/>
              </a:solidFill>
            </a:endParaRPr>
          </a:p>
          <a:p>
            <a:r>
              <a:rPr lang="en-US" dirty="0" smtClean="0">
                <a:solidFill>
                  <a:schemeClr val="bg1"/>
                </a:solidFill>
              </a:rPr>
              <a:t>Serious complications may </a:t>
            </a:r>
            <a:r>
              <a:rPr lang="en-US" dirty="0">
                <a:solidFill>
                  <a:schemeClr val="bg1"/>
                </a:solidFill>
              </a:rPr>
              <a:t>occur in other organs, such as nephritis with </a:t>
            </a:r>
            <a:r>
              <a:rPr lang="en-US" dirty="0" smtClean="0">
                <a:solidFill>
                  <a:schemeClr val="bg1"/>
                </a:solidFill>
              </a:rPr>
              <a:t>IgA deposition in </a:t>
            </a:r>
            <a:r>
              <a:rPr lang="en-US" dirty="0">
                <a:solidFill>
                  <a:schemeClr val="bg1"/>
                </a:solidFill>
              </a:rPr>
              <a:t>the mesangium area, enterorrhagia, </a:t>
            </a:r>
            <a:r>
              <a:rPr lang="en-US" dirty="0" smtClean="0">
                <a:solidFill>
                  <a:schemeClr val="bg1"/>
                </a:solidFill>
              </a:rPr>
              <a:t>intussusception, intestinal perforation</a:t>
            </a:r>
            <a:r>
              <a:rPr lang="en-US" dirty="0">
                <a:solidFill>
                  <a:schemeClr val="bg1"/>
                </a:solidFill>
              </a:rPr>
              <a:t>, or cerebral hemorrhage</a:t>
            </a:r>
            <a:r>
              <a:rPr lang="en-US" dirty="0" smtClean="0">
                <a:solidFill>
                  <a:schemeClr val="bg1"/>
                </a:solidFill>
              </a:rPr>
              <a:t>.</a:t>
            </a:r>
          </a:p>
          <a:p>
            <a:r>
              <a:rPr lang="en-US" dirty="0" smtClean="0">
                <a:solidFill>
                  <a:schemeClr val="bg1"/>
                </a:solidFill>
              </a:rPr>
              <a:t>Adults may have prolonged kidney involvement.</a:t>
            </a:r>
          </a:p>
          <a:p>
            <a:endParaRPr lang="en-US" dirty="0"/>
          </a:p>
        </p:txBody>
      </p:sp>
    </p:spTree>
    <p:extLst>
      <p:ext uri="{BB962C8B-B14F-4D97-AF65-F5344CB8AC3E}">
        <p14:creationId xmlns:p14="http://schemas.microsoft.com/office/powerpoint/2010/main" val="4285577769"/>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357792" y="6982544"/>
            <a:ext cx="3016076" cy="429816"/>
          </a:xfrm>
        </p:spPr>
        <p:txBody>
          <a:bodyPr>
            <a:noAutofit/>
          </a:bodyPr>
          <a:lstStyle/>
          <a:p>
            <a:pPr>
              <a:defRPr/>
            </a:pPr>
            <a:endParaRPr lang="en-US" dirty="0">
              <a:solidFill>
                <a:srgbClr val="0000FF"/>
              </a:solidFill>
            </a:endParaRPr>
          </a:p>
        </p:txBody>
      </p:sp>
      <p:sp>
        <p:nvSpPr>
          <p:cNvPr id="3" name="Content Placeholder 2"/>
          <p:cNvSpPr>
            <a:spLocks noGrp="1"/>
          </p:cNvSpPr>
          <p:nvPr>
            <p:ph idx="1"/>
          </p:nvPr>
        </p:nvSpPr>
        <p:spPr>
          <a:xfrm>
            <a:off x="492696" y="429816"/>
            <a:ext cx="6629400" cy="6319585"/>
          </a:xfrm>
        </p:spPr>
        <p:txBody>
          <a:bodyPr/>
          <a:lstStyle/>
          <a:p>
            <a:pPr>
              <a:buFontTx/>
              <a:buNone/>
              <a:defRPr/>
            </a:pPr>
            <a:r>
              <a:rPr lang="en-US" i="1" dirty="0" smtClean="0"/>
              <a:t>-</a:t>
            </a:r>
            <a:r>
              <a:rPr lang="en-US" i="1" dirty="0" smtClean="0">
                <a:solidFill>
                  <a:schemeClr val="bg1"/>
                </a:solidFill>
              </a:rPr>
              <a:t>The long-term prognosis in children with gross </a:t>
            </a:r>
            <a:r>
              <a:rPr lang="en-US" i="1" dirty="0" err="1" smtClean="0">
                <a:solidFill>
                  <a:schemeClr val="bg1"/>
                </a:solidFill>
              </a:rPr>
              <a:t>hematuria</a:t>
            </a:r>
            <a:r>
              <a:rPr lang="en-US" i="1" dirty="0" smtClean="0">
                <a:solidFill>
                  <a:schemeClr val="bg1"/>
                </a:solidFill>
              </a:rPr>
              <a:t> is very good; however, progressive </a:t>
            </a:r>
            <a:r>
              <a:rPr lang="en-US" i="1" dirty="0" err="1" smtClean="0">
                <a:solidFill>
                  <a:schemeClr val="bg1"/>
                </a:solidFill>
              </a:rPr>
              <a:t>glomerular</a:t>
            </a:r>
            <a:r>
              <a:rPr lang="en-US" i="1" dirty="0" smtClean="0">
                <a:solidFill>
                  <a:schemeClr val="bg1"/>
                </a:solidFill>
              </a:rPr>
              <a:t> disease and renal failure may develop in a small percentage</a:t>
            </a:r>
          </a:p>
          <a:p>
            <a:pPr>
              <a:buFontTx/>
              <a:buNone/>
              <a:defRPr/>
            </a:pPr>
            <a:endParaRPr lang="en-US" i="1" dirty="0" smtClean="0">
              <a:solidFill>
                <a:schemeClr val="bg1"/>
              </a:solidFill>
            </a:endParaRPr>
          </a:p>
          <a:p>
            <a:pPr>
              <a:buFontTx/>
              <a:buNone/>
              <a:defRPr/>
            </a:pPr>
            <a:r>
              <a:rPr lang="en-US" i="1" dirty="0" smtClean="0">
                <a:solidFill>
                  <a:schemeClr val="bg1"/>
                </a:solidFill>
              </a:rPr>
              <a:t>-</a:t>
            </a:r>
            <a:r>
              <a:rPr lang="en-US" i="1" dirty="0" err="1" smtClean="0">
                <a:solidFill>
                  <a:schemeClr val="bg1"/>
                </a:solidFill>
              </a:rPr>
              <a:t>IgA</a:t>
            </a:r>
            <a:r>
              <a:rPr lang="en-US" i="1" dirty="0" smtClean="0">
                <a:solidFill>
                  <a:schemeClr val="bg1"/>
                </a:solidFill>
              </a:rPr>
              <a:t>, C3 and fibrin depositions have been demonstrated in biopsies of both involved and uninvolved skin by </a:t>
            </a:r>
            <a:r>
              <a:rPr lang="en-US" i="1" dirty="0" err="1" smtClean="0">
                <a:solidFill>
                  <a:schemeClr val="bg1"/>
                </a:solidFill>
              </a:rPr>
              <a:t>immunofluorescence</a:t>
            </a:r>
            <a:r>
              <a:rPr lang="en-US" i="1" dirty="0" smtClean="0">
                <a:solidFill>
                  <a:schemeClr val="bg1"/>
                </a:solidFill>
              </a:rPr>
              <a:t> techniques</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20688" y="-218256"/>
            <a:ext cx="6629400" cy="1595967"/>
          </a:xfrm>
        </p:spPr>
        <p:txBody>
          <a:bodyPr/>
          <a:lstStyle/>
          <a:p>
            <a:pPr algn="ctr"/>
            <a:r>
              <a:rPr lang="en-US" b="1" dirty="0" smtClean="0">
                <a:solidFill>
                  <a:srgbClr val="FFFF00"/>
                </a:solidFill>
              </a:rPr>
              <a:t>Urticarial</a:t>
            </a:r>
            <a:r>
              <a:rPr lang="en-US" b="1" dirty="0" smtClean="0">
                <a:solidFill>
                  <a:schemeClr val="bg1"/>
                </a:solidFill>
              </a:rPr>
              <a:t> </a:t>
            </a:r>
            <a:r>
              <a:rPr lang="en-US" b="1" dirty="0" smtClean="0">
                <a:solidFill>
                  <a:srgbClr val="FFFF00"/>
                </a:solidFill>
              </a:rPr>
              <a:t>vasculitis</a:t>
            </a:r>
            <a:endParaRPr lang="en-US" b="1" dirty="0">
              <a:solidFill>
                <a:srgbClr val="FFFF00"/>
              </a:solidFill>
            </a:endParaRPr>
          </a:p>
        </p:txBody>
      </p:sp>
      <p:sp>
        <p:nvSpPr>
          <p:cNvPr id="3" name="Content Placeholder 2"/>
          <p:cNvSpPr>
            <a:spLocks noGrp="1"/>
          </p:cNvSpPr>
          <p:nvPr>
            <p:ph idx="1"/>
          </p:nvPr>
        </p:nvSpPr>
        <p:spPr>
          <a:xfrm>
            <a:off x="492696" y="1452815"/>
            <a:ext cx="9361040" cy="6319585"/>
          </a:xfrm>
        </p:spPr>
        <p:txBody>
          <a:bodyPr>
            <a:normAutofit fontScale="85000" lnSpcReduction="20000"/>
          </a:bodyPr>
          <a:lstStyle/>
          <a:p>
            <a:r>
              <a:rPr lang="en-US" dirty="0" smtClean="0">
                <a:solidFill>
                  <a:schemeClr val="bg1"/>
                </a:solidFill>
              </a:rPr>
              <a:t>Presents with urticarial weals that lasts more than 24 hours unlike urticaria. And usually leave hyperpigmentation after resolution.</a:t>
            </a:r>
          </a:p>
          <a:p>
            <a:r>
              <a:rPr lang="en-US" dirty="0" smtClean="0">
                <a:solidFill>
                  <a:schemeClr val="bg1"/>
                </a:solidFill>
              </a:rPr>
              <a:t>Could be associated with fever, arthralgia, abdominal pain and angioedema especially in </a:t>
            </a:r>
            <a:r>
              <a:rPr lang="en-US" dirty="0" smtClean="0">
                <a:solidFill>
                  <a:schemeClr val="bg1"/>
                </a:solidFill>
                <a:effectLst/>
              </a:rPr>
              <a:t>hypocomplementaemic urticarial vasculitis that is associated with SLE.</a:t>
            </a:r>
          </a:p>
          <a:p>
            <a:r>
              <a:rPr lang="en-US" dirty="0" smtClean="0">
                <a:solidFill>
                  <a:schemeClr val="bg1"/>
                </a:solidFill>
              </a:rPr>
              <a:t>Causes include connective tissue diseases, viral and bacterial infections, drugs like </a:t>
            </a:r>
            <a:r>
              <a:rPr lang="en-US" dirty="0" smtClean="0">
                <a:solidFill>
                  <a:schemeClr val="bg1"/>
                </a:solidFill>
                <a:effectLst/>
              </a:rPr>
              <a:t>ACE inhibitors, penicillin, sulfonamides, fluoxetine and thiazides. Also leukemia could cause it.</a:t>
            </a:r>
          </a:p>
          <a:p>
            <a:r>
              <a:rPr lang="en-US" dirty="0" smtClean="0">
                <a:solidFill>
                  <a:schemeClr val="bg1"/>
                </a:solidFill>
              </a:rPr>
              <a:t>Most cases are idiopathic and improve spontaneously after few months.</a:t>
            </a:r>
          </a:p>
          <a:p>
            <a:r>
              <a:rPr lang="en-US" dirty="0" smtClean="0">
                <a:solidFill>
                  <a:schemeClr val="bg1"/>
                </a:solidFill>
              </a:rPr>
              <a:t>Treatment is to remove the offending agents if present, treat the underlying diseases. Symptomatic therapy with antihistamines and NSAIDs.</a:t>
            </a:r>
          </a:p>
          <a:p>
            <a:r>
              <a:rPr lang="en-US" dirty="0" smtClean="0">
                <a:solidFill>
                  <a:schemeClr val="bg1"/>
                </a:solidFill>
              </a:rPr>
              <a:t>Dapsone, colchicine, hydroxycholorquine, steroids, azathioprine, and cyclosporine.</a:t>
            </a:r>
            <a:endParaRPr lang="en-US" dirty="0">
              <a:solidFill>
                <a:schemeClr val="bg1"/>
              </a:solidFill>
            </a:endParaRPr>
          </a:p>
        </p:txBody>
      </p:sp>
    </p:spTree>
    <p:extLst>
      <p:ext uri="{BB962C8B-B14F-4D97-AF65-F5344CB8AC3E}">
        <p14:creationId xmlns:p14="http://schemas.microsoft.com/office/powerpoint/2010/main" val="138042362"/>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rgbClr val="FFFF00"/>
                </a:solidFill>
              </a:rPr>
              <a:t>Urticarial vasculitis</a:t>
            </a:r>
            <a:endParaRPr lang="en-US" dirty="0">
              <a:solidFill>
                <a:srgbClr val="FFFF00"/>
              </a:solidFill>
            </a:endParaRPr>
          </a:p>
        </p:txBody>
      </p:sp>
      <p:sp>
        <p:nvSpPr>
          <p:cNvPr id="2" name="Content Placeholder 1"/>
          <p:cNvSpPr>
            <a:spLocks noGrp="1"/>
          </p:cNvSpPr>
          <p:nvPr>
            <p:ph sz="half" idx="1"/>
          </p:nvPr>
        </p:nvSpPr>
        <p:spPr/>
        <p:txBody>
          <a:bodyPr/>
          <a:lstStyle/>
          <a:p>
            <a:endParaRPr lang="en-US"/>
          </a:p>
        </p:txBody>
      </p:sp>
      <p:sp>
        <p:nvSpPr>
          <p:cNvPr id="3" name="Content Placeholder 2"/>
          <p:cNvSpPr>
            <a:spLocks noGrp="1"/>
          </p:cNvSpPr>
          <p:nvPr>
            <p:ph sz="half" idx="2"/>
          </p:nvPr>
        </p:nvSpPr>
        <p:spPr/>
        <p:txBody>
          <a:bodyPr/>
          <a:lstStyle/>
          <a:p>
            <a:endParaRPr lang="en-US"/>
          </a:p>
        </p:txBody>
      </p:sp>
    </p:spTree>
    <p:extLst>
      <p:ext uri="{BB962C8B-B14F-4D97-AF65-F5344CB8AC3E}">
        <p14:creationId xmlns:p14="http://schemas.microsoft.com/office/powerpoint/2010/main" val="152551326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434280"/>
            <a:ext cx="9690100" cy="1595967"/>
          </a:xfrm>
        </p:spPr>
        <p:txBody>
          <a:bodyPr/>
          <a:lstStyle/>
          <a:p>
            <a:pPr algn="ctr"/>
            <a:r>
              <a:rPr lang="en-US" b="1" dirty="0">
                <a:solidFill>
                  <a:srgbClr val="FFFF00"/>
                </a:solidFill>
              </a:rPr>
              <a:t>Cutaneous polyarteritis nodosa </a:t>
            </a:r>
            <a:endParaRPr lang="en-US" dirty="0">
              <a:solidFill>
                <a:srgbClr val="FFFF00"/>
              </a:solidFill>
            </a:endParaRPr>
          </a:p>
        </p:txBody>
      </p:sp>
      <p:sp>
        <p:nvSpPr>
          <p:cNvPr id="3" name="Content Placeholder 2"/>
          <p:cNvSpPr>
            <a:spLocks noGrp="1"/>
          </p:cNvSpPr>
          <p:nvPr>
            <p:ph idx="1"/>
          </p:nvPr>
        </p:nvSpPr>
        <p:spPr>
          <a:xfrm>
            <a:off x="368300" y="1077888"/>
            <a:ext cx="9690100" cy="6319585"/>
          </a:xfrm>
        </p:spPr>
        <p:txBody>
          <a:bodyPr>
            <a:normAutofit lnSpcReduction="10000"/>
          </a:bodyPr>
          <a:lstStyle/>
          <a:p>
            <a:r>
              <a:rPr lang="en-US" dirty="0">
                <a:solidFill>
                  <a:schemeClr val="bg1"/>
                </a:solidFill>
              </a:rPr>
              <a:t>a rare form </a:t>
            </a:r>
            <a:r>
              <a:rPr lang="en-US" dirty="0" smtClean="0">
                <a:solidFill>
                  <a:schemeClr val="bg1"/>
                </a:solidFill>
              </a:rPr>
              <a:t>of vasculitis </a:t>
            </a:r>
            <a:r>
              <a:rPr lang="en-US" dirty="0">
                <a:solidFill>
                  <a:schemeClr val="bg1"/>
                </a:solidFill>
              </a:rPr>
              <a:t>which involves small and medium sized </a:t>
            </a:r>
            <a:r>
              <a:rPr lang="en-US" dirty="0" smtClean="0">
                <a:solidFill>
                  <a:schemeClr val="bg1"/>
                </a:solidFill>
              </a:rPr>
              <a:t>arteries of </a:t>
            </a:r>
            <a:r>
              <a:rPr lang="en-US" dirty="0">
                <a:solidFill>
                  <a:schemeClr val="bg1"/>
                </a:solidFill>
              </a:rPr>
              <a:t>dermis and subcutaneous </a:t>
            </a:r>
            <a:r>
              <a:rPr lang="en-US" dirty="0" smtClean="0">
                <a:solidFill>
                  <a:schemeClr val="bg1"/>
                </a:solidFill>
              </a:rPr>
              <a:t>tissue.</a:t>
            </a:r>
          </a:p>
          <a:p>
            <a:r>
              <a:rPr lang="en-US" dirty="0">
                <a:solidFill>
                  <a:schemeClr val="bg1"/>
                </a:solidFill>
              </a:rPr>
              <a:t>tender subcutaneous nodules and livedo reticularis </a:t>
            </a:r>
            <a:r>
              <a:rPr lang="en-US" dirty="0" smtClean="0">
                <a:solidFill>
                  <a:schemeClr val="bg1"/>
                </a:solidFill>
              </a:rPr>
              <a:t>that may ulcerate on legs and feet.</a:t>
            </a:r>
          </a:p>
          <a:p>
            <a:r>
              <a:rPr lang="en-US" dirty="0" smtClean="0">
                <a:solidFill>
                  <a:schemeClr val="bg1"/>
                </a:solidFill>
              </a:rPr>
              <a:t>Pathogenesis is unknown.</a:t>
            </a:r>
          </a:p>
          <a:p>
            <a:r>
              <a:rPr lang="en-US" dirty="0">
                <a:solidFill>
                  <a:schemeClr val="bg1"/>
                </a:solidFill>
              </a:rPr>
              <a:t>Systemic involvement </a:t>
            </a:r>
            <a:r>
              <a:rPr lang="en-US" dirty="0" smtClean="0">
                <a:solidFill>
                  <a:schemeClr val="bg1"/>
                </a:solidFill>
              </a:rPr>
              <a:t>is uncommon </a:t>
            </a:r>
            <a:r>
              <a:rPr lang="en-US" dirty="0">
                <a:solidFill>
                  <a:schemeClr val="bg1"/>
                </a:solidFill>
              </a:rPr>
              <a:t>except for peripheral neuropathy, </a:t>
            </a:r>
            <a:r>
              <a:rPr lang="en-US" dirty="0" smtClean="0">
                <a:solidFill>
                  <a:schemeClr val="bg1"/>
                </a:solidFill>
              </a:rPr>
              <a:t>and progression </a:t>
            </a:r>
            <a:r>
              <a:rPr lang="en-US" dirty="0">
                <a:solidFill>
                  <a:schemeClr val="bg1"/>
                </a:solidFill>
              </a:rPr>
              <a:t>to classical polyarteritis nodosa is an exception</a:t>
            </a:r>
            <a:r>
              <a:rPr lang="en-US" dirty="0" smtClean="0">
                <a:solidFill>
                  <a:schemeClr val="bg1"/>
                </a:solidFill>
              </a:rPr>
              <a:t>.</a:t>
            </a:r>
          </a:p>
          <a:p>
            <a:r>
              <a:rPr lang="en-US" dirty="0">
                <a:solidFill>
                  <a:schemeClr val="bg1"/>
                </a:solidFill>
              </a:rPr>
              <a:t>may have neuromuscular involvement </a:t>
            </a:r>
            <a:r>
              <a:rPr lang="en-US" dirty="0" smtClean="0">
                <a:solidFill>
                  <a:schemeClr val="bg1"/>
                </a:solidFill>
              </a:rPr>
              <a:t>in the </a:t>
            </a:r>
            <a:r>
              <a:rPr lang="en-US" dirty="0">
                <a:solidFill>
                  <a:schemeClr val="bg1"/>
                </a:solidFill>
              </a:rPr>
              <a:t>form of peripheral neuropathy that presents </a:t>
            </a:r>
            <a:r>
              <a:rPr lang="en-US" dirty="0" smtClean="0">
                <a:solidFill>
                  <a:schemeClr val="bg1"/>
                </a:solidFill>
              </a:rPr>
              <a:t>with tingling</a:t>
            </a:r>
            <a:r>
              <a:rPr lang="en-US" dirty="0">
                <a:solidFill>
                  <a:schemeClr val="bg1"/>
                </a:solidFill>
              </a:rPr>
              <a:t>, numbness, sensory </a:t>
            </a:r>
            <a:r>
              <a:rPr lang="en-US" dirty="0" smtClean="0">
                <a:solidFill>
                  <a:schemeClr val="bg1"/>
                </a:solidFill>
              </a:rPr>
              <a:t>disturbances</a:t>
            </a:r>
            <a:r>
              <a:rPr lang="en-US" dirty="0">
                <a:solidFill>
                  <a:schemeClr val="bg1"/>
                </a:solidFill>
              </a:rPr>
              <a:t>, weakness, </a:t>
            </a:r>
            <a:r>
              <a:rPr lang="en-US" dirty="0" smtClean="0">
                <a:solidFill>
                  <a:schemeClr val="bg1"/>
                </a:solidFill>
              </a:rPr>
              <a:t>and </a:t>
            </a:r>
            <a:r>
              <a:rPr lang="en-US" dirty="0">
                <a:solidFill>
                  <a:schemeClr val="bg1"/>
                </a:solidFill>
              </a:rPr>
              <a:t>absent </a:t>
            </a:r>
            <a:r>
              <a:rPr lang="en-US" dirty="0" smtClean="0">
                <a:solidFill>
                  <a:schemeClr val="bg1"/>
                </a:solidFill>
              </a:rPr>
              <a:t>reflexes.</a:t>
            </a:r>
          </a:p>
          <a:p>
            <a:endParaRPr lang="en-US" dirty="0"/>
          </a:p>
          <a:p>
            <a:endParaRPr lang="en-US" dirty="0"/>
          </a:p>
          <a:p>
            <a:endParaRPr lang="en-US" dirty="0"/>
          </a:p>
        </p:txBody>
      </p:sp>
    </p:spTree>
    <p:extLst>
      <p:ext uri="{BB962C8B-B14F-4D97-AF65-F5344CB8AC3E}">
        <p14:creationId xmlns:p14="http://schemas.microsoft.com/office/powerpoint/2010/main" val="2416604837"/>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0"/>
            <a:ext cx="9690100" cy="1595967"/>
          </a:xfrm>
        </p:spPr>
        <p:txBody>
          <a:bodyPr/>
          <a:lstStyle/>
          <a:p>
            <a:pPr algn="ctr"/>
            <a:r>
              <a:rPr lang="en-US" b="1" dirty="0" smtClean="0">
                <a:solidFill>
                  <a:srgbClr val="FFFF00"/>
                </a:solidFill>
              </a:rPr>
              <a:t>Cutaneous polyarteritis nodosa </a:t>
            </a:r>
            <a:endParaRPr lang="en-US" dirty="0">
              <a:solidFill>
                <a:srgbClr val="FFFF00"/>
              </a:solidFill>
            </a:endParaRPr>
          </a:p>
        </p:txBody>
      </p:sp>
      <p:sp>
        <p:nvSpPr>
          <p:cNvPr id="3" name="Content Placeholder 2"/>
          <p:cNvSpPr>
            <a:spLocks noGrp="1"/>
          </p:cNvSpPr>
          <p:nvPr>
            <p:ph idx="1"/>
          </p:nvPr>
        </p:nvSpPr>
        <p:spPr>
          <a:xfrm>
            <a:off x="368300" y="1452815"/>
            <a:ext cx="9690100" cy="6319585"/>
          </a:xfrm>
        </p:spPr>
        <p:txBody>
          <a:bodyPr>
            <a:normAutofit fontScale="92500"/>
          </a:bodyPr>
          <a:lstStyle/>
          <a:p>
            <a:r>
              <a:rPr lang="en-US" dirty="0">
                <a:solidFill>
                  <a:schemeClr val="bg1"/>
                </a:solidFill>
              </a:rPr>
              <a:t>In cutaneous PAN, </a:t>
            </a:r>
            <a:r>
              <a:rPr lang="en-US" dirty="0" smtClean="0">
                <a:solidFill>
                  <a:schemeClr val="bg1"/>
                </a:solidFill>
              </a:rPr>
              <a:t>histopathological examination </a:t>
            </a:r>
            <a:r>
              <a:rPr lang="en-US" dirty="0">
                <a:solidFill>
                  <a:schemeClr val="bg1"/>
                </a:solidFill>
              </a:rPr>
              <a:t>shows features of nodular arteritis </a:t>
            </a:r>
            <a:r>
              <a:rPr lang="en-US" dirty="0" smtClean="0">
                <a:solidFill>
                  <a:schemeClr val="bg1"/>
                </a:solidFill>
              </a:rPr>
              <a:t>with polymorphonuclear </a:t>
            </a:r>
            <a:r>
              <a:rPr lang="en-US" dirty="0">
                <a:solidFill>
                  <a:schemeClr val="bg1"/>
                </a:solidFill>
              </a:rPr>
              <a:t>infiltrates involving medium </a:t>
            </a:r>
            <a:r>
              <a:rPr lang="en-US" dirty="0" smtClean="0">
                <a:solidFill>
                  <a:schemeClr val="bg1"/>
                </a:solidFill>
              </a:rPr>
              <a:t>sized arteries </a:t>
            </a:r>
            <a:r>
              <a:rPr lang="en-US" dirty="0">
                <a:solidFill>
                  <a:schemeClr val="bg1"/>
                </a:solidFill>
              </a:rPr>
              <a:t>in deep reticular dermis. There is </a:t>
            </a:r>
            <a:r>
              <a:rPr lang="en-US" dirty="0" smtClean="0">
                <a:solidFill>
                  <a:schemeClr val="bg1"/>
                </a:solidFill>
              </a:rPr>
              <a:t>extensive fibrinoid </a:t>
            </a:r>
            <a:r>
              <a:rPr lang="en-US" dirty="0">
                <a:solidFill>
                  <a:schemeClr val="bg1"/>
                </a:solidFill>
              </a:rPr>
              <a:t>necrosis. This is in contrast to classical PAN </a:t>
            </a:r>
            <a:r>
              <a:rPr lang="en-US" dirty="0" smtClean="0">
                <a:solidFill>
                  <a:schemeClr val="bg1"/>
                </a:solidFill>
              </a:rPr>
              <a:t>which rarely </a:t>
            </a:r>
            <a:r>
              <a:rPr lang="en-US" dirty="0">
                <a:solidFill>
                  <a:schemeClr val="bg1"/>
                </a:solidFill>
              </a:rPr>
              <a:t>shows nodular arteritis and the picture is of </a:t>
            </a:r>
            <a:r>
              <a:rPr lang="en-US" dirty="0" smtClean="0">
                <a:solidFill>
                  <a:schemeClr val="bg1"/>
                </a:solidFill>
              </a:rPr>
              <a:t>small vessel leukocytoclastic.</a:t>
            </a:r>
          </a:p>
          <a:p>
            <a:endParaRPr lang="en-US" dirty="0">
              <a:solidFill>
                <a:schemeClr val="bg1"/>
              </a:solidFill>
            </a:endParaRPr>
          </a:p>
          <a:p>
            <a:r>
              <a:rPr lang="en-US" dirty="0">
                <a:solidFill>
                  <a:schemeClr val="bg1"/>
                </a:solidFill>
              </a:rPr>
              <a:t>Cutaneous PAN runs a chronic course lasting months </a:t>
            </a:r>
            <a:r>
              <a:rPr lang="en-US" dirty="0" smtClean="0">
                <a:solidFill>
                  <a:schemeClr val="bg1"/>
                </a:solidFill>
              </a:rPr>
              <a:t>to years</a:t>
            </a:r>
            <a:r>
              <a:rPr lang="en-US" dirty="0">
                <a:solidFill>
                  <a:schemeClr val="bg1"/>
                </a:solidFill>
              </a:rPr>
              <a:t>, and has a waxing and waning phenomenon. </a:t>
            </a:r>
            <a:r>
              <a:rPr lang="en-US" dirty="0" smtClean="0">
                <a:solidFill>
                  <a:schemeClr val="bg1"/>
                </a:solidFill>
              </a:rPr>
              <a:t>Patients are </a:t>
            </a:r>
            <a:r>
              <a:rPr lang="en-US" dirty="0">
                <a:solidFill>
                  <a:schemeClr val="bg1"/>
                </a:solidFill>
              </a:rPr>
              <a:t>generally treated with non-steroidal </a:t>
            </a:r>
            <a:r>
              <a:rPr lang="en-US" dirty="0" smtClean="0">
                <a:solidFill>
                  <a:schemeClr val="bg1"/>
                </a:solidFill>
              </a:rPr>
              <a:t>anti-inflammatory drugs </a:t>
            </a:r>
            <a:r>
              <a:rPr lang="en-US" dirty="0">
                <a:solidFill>
                  <a:schemeClr val="bg1"/>
                </a:solidFill>
              </a:rPr>
              <a:t>and oral steroids. Immunosuppressive drugs can </a:t>
            </a:r>
            <a:r>
              <a:rPr lang="en-US" dirty="0" smtClean="0">
                <a:solidFill>
                  <a:schemeClr val="bg1"/>
                </a:solidFill>
              </a:rPr>
              <a:t>also be </a:t>
            </a:r>
            <a:r>
              <a:rPr lang="en-US" dirty="0">
                <a:solidFill>
                  <a:schemeClr val="bg1"/>
                </a:solidFill>
              </a:rPr>
              <a:t>used in low doses in more severe kinds of </a:t>
            </a:r>
            <a:r>
              <a:rPr lang="en-US" dirty="0" smtClean="0">
                <a:solidFill>
                  <a:schemeClr val="bg1"/>
                </a:solidFill>
              </a:rPr>
              <a:t>cutaneous PAN </a:t>
            </a:r>
            <a:r>
              <a:rPr lang="en-US" dirty="0">
                <a:solidFill>
                  <a:schemeClr val="bg1"/>
                </a:solidFill>
              </a:rPr>
              <a:t>and as steroid-sparing </a:t>
            </a:r>
            <a:r>
              <a:rPr lang="en-US" dirty="0" smtClean="0">
                <a:solidFill>
                  <a:schemeClr val="bg1"/>
                </a:solidFill>
              </a:rPr>
              <a:t>drugs.</a:t>
            </a:r>
            <a:endParaRPr lang="en-US" dirty="0">
              <a:solidFill>
                <a:schemeClr val="bg1"/>
              </a:solidFill>
            </a:endParaRPr>
          </a:p>
          <a:p>
            <a:endParaRPr lang="en-US" dirty="0"/>
          </a:p>
        </p:txBody>
      </p:sp>
    </p:spTree>
    <p:extLst>
      <p:ext uri="{BB962C8B-B14F-4D97-AF65-F5344CB8AC3E}">
        <p14:creationId xmlns:p14="http://schemas.microsoft.com/office/powerpoint/2010/main" val="56404162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368300" y="383477"/>
            <a:ext cx="9413428" cy="1595967"/>
          </a:xfrm>
        </p:spPr>
        <p:txBody>
          <a:bodyPr/>
          <a:lstStyle/>
          <a:p>
            <a:pPr algn="ctr"/>
            <a:r>
              <a:rPr lang="en-US" b="1" dirty="0" smtClean="0">
                <a:solidFill>
                  <a:srgbClr val="FFFF00"/>
                </a:solidFill>
              </a:rPr>
              <a:t>Cutaneous polyarteritis nodosa </a:t>
            </a:r>
            <a:endParaRPr lang="en-US" dirty="0">
              <a:solidFill>
                <a:srgbClr val="FFFF00"/>
              </a:solidFill>
            </a:endParaRPr>
          </a:p>
        </p:txBody>
      </p:sp>
      <p:pic>
        <p:nvPicPr>
          <p:cNvPr id="11" name="Content Placeholder 10"/>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5108210" y="2306177"/>
            <a:ext cx="4276020" cy="4422606"/>
          </a:xfrm>
        </p:spPr>
      </p:pic>
      <p:sp>
        <p:nvSpPr>
          <p:cNvPr id="2" name="Content Placeholder 1"/>
          <p:cNvSpPr>
            <a:spLocks noGrp="1"/>
          </p:cNvSpPr>
          <p:nvPr>
            <p:ph sz="half" idx="1"/>
          </p:nvPr>
        </p:nvSpPr>
        <p:spPr/>
        <p:txBody>
          <a:bodyPr/>
          <a:lstStyle/>
          <a:p>
            <a:endParaRPr lang="en-US"/>
          </a:p>
        </p:txBody>
      </p:sp>
    </p:spTree>
    <p:extLst>
      <p:ext uri="{BB962C8B-B14F-4D97-AF65-F5344CB8AC3E}">
        <p14:creationId xmlns:p14="http://schemas.microsoft.com/office/powerpoint/2010/main" val="24080026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10058400" cy="7759700"/>
          </a:xfrm>
          <a:prstGeom prst="rect">
            <a:avLst/>
          </a:prstGeom>
        </p:spPr>
      </p:pic>
      <p:sp>
        <p:nvSpPr>
          <p:cNvPr id="7" name="TextBox 2"/>
          <p:cNvSpPr txBox="1"/>
          <p:nvPr/>
        </p:nvSpPr>
        <p:spPr>
          <a:xfrm>
            <a:off x="1079500" y="2413000"/>
            <a:ext cx="8978900" cy="609600"/>
          </a:xfrm>
          <a:prstGeom prst="rect">
            <a:avLst/>
          </a:prstGeom>
          <a:noFill/>
        </p:spPr>
        <p:txBody>
          <a:bodyPr vert="horz" wrap="none" lIns="0" tIns="0" rIns="0" bIns="0" rtlCol="0">
            <a:spAutoFit/>
          </a:bodyPr>
          <a:lstStyle/>
          <a:p>
            <a:pPr>
              <a:lnSpc>
                <a:spcPts val="3680"/>
              </a:lnSpc>
            </a:pPr>
            <a:r>
              <a:rPr lang="en-CA" sz="3204" smtClean="0">
                <a:solidFill>
                  <a:srgbClr val="FFFF00"/>
                </a:solidFill>
                <a:latin typeface="Times New Roman"/>
                <a:cs typeface="Times New Roman"/>
              </a:rPr>
              <a:t>Subacute Cutaneous Lupus (SCLE)</a:t>
            </a:r>
          </a:p>
          <a:p>
            <a:pPr>
              <a:lnSpc>
                <a:spcPts val="3680"/>
              </a:lnSpc>
            </a:pPr>
            <a:endParaRPr lang="en-CA" sz="3204">
              <a:solidFill>
                <a:srgbClr val="000000"/>
              </a:solidFill>
            </a:endParaRPr>
          </a:p>
        </p:txBody>
      </p:sp>
      <p:sp>
        <p:nvSpPr>
          <p:cNvPr id="3" name="TextBox 3"/>
          <p:cNvSpPr txBox="1"/>
          <p:nvPr/>
        </p:nvSpPr>
        <p:spPr>
          <a:xfrm>
            <a:off x="1193800" y="2882900"/>
            <a:ext cx="8864600" cy="1117600"/>
          </a:xfrm>
          <a:prstGeom prst="rect">
            <a:avLst/>
          </a:prstGeom>
          <a:noFill/>
        </p:spPr>
        <p:txBody>
          <a:bodyPr vert="horz" wrap="none" lIns="0" tIns="0" rIns="0" bIns="0" rtlCol="0">
            <a:spAutoFit/>
          </a:bodyPr>
          <a:lstStyle/>
          <a:p>
            <a:pPr>
              <a:lnSpc>
                <a:spcPts val="4100"/>
              </a:lnSpc>
            </a:pPr>
            <a:r>
              <a:rPr lang="en-CA" sz="1800" smtClean="0">
                <a:solidFill>
                  <a:srgbClr val="CC0000"/>
                </a:solidFill>
                <a:latin typeface="Arial Unicode MS"/>
                <a:cs typeface="Arial Unicode MS"/>
              </a:rPr>
              <a:t>u</a:t>
            </a:r>
            <a:r>
              <a:rPr lang="en-CA" sz="2795" smtClean="0">
                <a:solidFill>
                  <a:srgbClr val="FFFFCC"/>
                </a:solidFill>
                <a:latin typeface="Times New Roman"/>
                <a:cs typeface="Times New Roman"/>
              </a:rPr>
              <a:t> papulosqamous or annular presentation</a:t>
            </a:r>
            <a:r>
              <a:rPr lang="en-CA" sz="2740" smtClean="0">
                <a:solidFill>
                  <a:srgbClr val="000000"/>
                </a:solidFill>
                <a:latin typeface="Times New Roman"/>
              </a:rPr>
              <a:t/>
            </a:r>
            <a:br>
              <a:rPr lang="en-CA" sz="2740" smtClean="0">
                <a:solidFill>
                  <a:srgbClr val="000000"/>
                </a:solidFill>
                <a:latin typeface="Times New Roman"/>
              </a:rPr>
            </a:br>
            <a:r>
              <a:rPr lang="en-CA" sz="1800" smtClean="0">
                <a:solidFill>
                  <a:srgbClr val="CC0000"/>
                </a:solidFill>
                <a:latin typeface="Arial Unicode MS"/>
                <a:cs typeface="Arial Unicode MS"/>
              </a:rPr>
              <a:t>u</a:t>
            </a:r>
            <a:r>
              <a:rPr lang="en-CA" sz="2795" smtClean="0">
                <a:solidFill>
                  <a:srgbClr val="FFFFCC"/>
                </a:solidFill>
                <a:latin typeface="Times New Roman"/>
                <a:cs typeface="Times New Roman"/>
              </a:rPr>
              <a:t> Photosensitivity</a:t>
            </a:r>
          </a:p>
          <a:p>
            <a:pPr>
              <a:lnSpc>
                <a:spcPts val="4100"/>
              </a:lnSpc>
            </a:pPr>
            <a:endParaRPr lang="en-CA" sz="2740">
              <a:solidFill>
                <a:srgbClr val="000000"/>
              </a:solidFill>
            </a:endParaRPr>
          </a:p>
        </p:txBody>
      </p:sp>
      <p:sp>
        <p:nvSpPr>
          <p:cNvPr id="4" name="TextBox 4"/>
          <p:cNvSpPr txBox="1"/>
          <p:nvPr/>
        </p:nvSpPr>
        <p:spPr>
          <a:xfrm>
            <a:off x="1193800" y="4013200"/>
            <a:ext cx="8864600" cy="508000"/>
          </a:xfrm>
          <a:prstGeom prst="rect">
            <a:avLst/>
          </a:prstGeom>
          <a:noFill/>
        </p:spPr>
        <p:txBody>
          <a:bodyPr vert="horz" wrap="none" lIns="0" tIns="0" rIns="0" bIns="0" rtlCol="0">
            <a:spAutoFit/>
          </a:bodyPr>
          <a:lstStyle/>
          <a:p>
            <a:pPr>
              <a:lnSpc>
                <a:spcPts val="3220"/>
              </a:lnSpc>
            </a:pPr>
            <a:r>
              <a:rPr lang="en-CA" sz="1800" smtClean="0">
                <a:solidFill>
                  <a:srgbClr val="CC0000"/>
                </a:solidFill>
                <a:latin typeface="Arial Unicode MS"/>
                <a:cs typeface="Arial Unicode MS"/>
              </a:rPr>
              <a:t>u</a:t>
            </a:r>
            <a:r>
              <a:rPr lang="en-CA" sz="2795" smtClean="0">
                <a:solidFill>
                  <a:srgbClr val="FFFFCC"/>
                </a:solidFill>
                <a:latin typeface="Times New Roman"/>
                <a:cs typeface="Times New Roman"/>
              </a:rPr>
              <a:t> Dose not cause scarring</a:t>
            </a:r>
          </a:p>
          <a:p>
            <a:pPr>
              <a:lnSpc>
                <a:spcPts val="3220"/>
              </a:lnSpc>
            </a:pPr>
            <a:endParaRPr lang="en-CA" sz="2756">
              <a:solidFill>
                <a:srgbClr val="000000"/>
              </a:solidFill>
            </a:endParaRPr>
          </a:p>
        </p:txBody>
      </p:sp>
      <p:sp>
        <p:nvSpPr>
          <p:cNvPr id="5" name="TextBox 5"/>
          <p:cNvSpPr txBox="1"/>
          <p:nvPr/>
        </p:nvSpPr>
        <p:spPr>
          <a:xfrm>
            <a:off x="1193800" y="4432300"/>
            <a:ext cx="8864600" cy="1117600"/>
          </a:xfrm>
          <a:prstGeom prst="rect">
            <a:avLst/>
          </a:prstGeom>
          <a:noFill/>
        </p:spPr>
        <p:txBody>
          <a:bodyPr vert="horz" wrap="none" lIns="0" tIns="0" rIns="0" bIns="0" rtlCol="0">
            <a:spAutoFit/>
          </a:bodyPr>
          <a:lstStyle/>
          <a:p>
            <a:pPr>
              <a:lnSpc>
                <a:spcPts val="4000"/>
              </a:lnSpc>
            </a:pPr>
            <a:r>
              <a:rPr lang="en-CA" sz="1800" smtClean="0">
                <a:solidFill>
                  <a:srgbClr val="CC0000"/>
                </a:solidFill>
                <a:latin typeface="Arial Unicode MS"/>
                <a:cs typeface="Arial Unicode MS"/>
              </a:rPr>
              <a:t>u</a:t>
            </a:r>
            <a:r>
              <a:rPr lang="en-CA" sz="2795" smtClean="0">
                <a:solidFill>
                  <a:srgbClr val="FFFFCC"/>
                </a:solidFill>
                <a:latin typeface="Times New Roman"/>
                <a:cs typeface="Times New Roman"/>
              </a:rPr>
              <a:t> Usually ANA negative but anti Ro positive.</a:t>
            </a:r>
            <a:r>
              <a:rPr lang="en-CA" sz="2759" smtClean="0">
                <a:solidFill>
                  <a:srgbClr val="000000"/>
                </a:solidFill>
                <a:latin typeface="Times New Roman"/>
              </a:rPr>
              <a:t/>
            </a:r>
            <a:br>
              <a:rPr lang="en-CA" sz="2759" smtClean="0">
                <a:solidFill>
                  <a:srgbClr val="000000"/>
                </a:solidFill>
                <a:latin typeface="Times New Roman"/>
              </a:rPr>
            </a:br>
            <a:r>
              <a:rPr lang="en-CA" sz="1800" smtClean="0">
                <a:solidFill>
                  <a:srgbClr val="CC0000"/>
                </a:solidFill>
                <a:latin typeface="Arial Unicode MS"/>
                <a:cs typeface="Arial Unicode MS"/>
              </a:rPr>
              <a:t>u</a:t>
            </a:r>
            <a:r>
              <a:rPr lang="en-CA" sz="2795" smtClean="0">
                <a:solidFill>
                  <a:srgbClr val="FFFFCC"/>
                </a:solidFill>
                <a:latin typeface="Times New Roman"/>
                <a:cs typeface="Times New Roman"/>
              </a:rPr>
              <a:t> Mild systemic involvement</a:t>
            </a:r>
          </a:p>
          <a:p>
            <a:pPr>
              <a:lnSpc>
                <a:spcPts val="4000"/>
              </a:lnSpc>
            </a:pPr>
            <a:endParaRPr lang="en-CA" sz="2759">
              <a:solidFill>
                <a:srgbClr val="000000"/>
              </a:solidFill>
            </a:endParaRPr>
          </a:p>
        </p:txBody>
      </p:sp>
      <p:sp>
        <p:nvSpPr>
          <p:cNvPr id="6" name="TextBox 6"/>
          <p:cNvSpPr txBox="1"/>
          <p:nvPr/>
        </p:nvSpPr>
        <p:spPr>
          <a:xfrm>
            <a:off x="228600" y="7467600"/>
            <a:ext cx="9829800" cy="228600"/>
          </a:xfrm>
          <a:prstGeom prst="rect">
            <a:avLst/>
          </a:prstGeom>
          <a:noFill/>
        </p:spPr>
        <p:txBody>
          <a:bodyPr vert="horz" wrap="none" lIns="0" tIns="0" rIns="0" bIns="0" rtlCol="0">
            <a:spAutoFit/>
          </a:bodyPr>
          <a:lstStyle/>
          <a:p>
            <a:pPr>
              <a:lnSpc>
                <a:spcPts val="1380"/>
              </a:lnSpc>
            </a:pPr>
            <a:r>
              <a:rPr lang="en-CA" sz="1200" smtClean="0">
                <a:solidFill>
                  <a:srgbClr val="000000"/>
                </a:solidFill>
                <a:latin typeface="Arial"/>
                <a:cs typeface="Arial"/>
              </a:rPr>
              <a:t>PDF created with FinePrint pdfFactory trial version </a:t>
            </a:r>
            <a:r>
              <a:rPr lang="en-CA" sz="1200" smtClean="0">
                <a:solidFill>
                  <a:srgbClr val="0000FF"/>
                </a:solidFill>
                <a:latin typeface="Arial"/>
                <a:cs typeface="Arial"/>
              </a:rPr>
              <a:t>http://www.fineprint.com</a:t>
            </a:r>
          </a:p>
          <a:p>
            <a:pPr>
              <a:lnSpc>
                <a:spcPts val="1380"/>
              </a:lnSpc>
            </a:pPr>
            <a:endParaRPr lang="en-CA" sz="1200">
              <a:solidFill>
                <a:srgbClr val="000000"/>
              </a:solidFill>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76672" y="285800"/>
            <a:ext cx="9485436" cy="1595967"/>
          </a:xfrm>
        </p:spPr>
        <p:txBody>
          <a:bodyPr/>
          <a:lstStyle/>
          <a:p>
            <a:pPr algn="ctr"/>
            <a:r>
              <a:rPr lang="en-US" b="1" dirty="0" smtClean="0">
                <a:solidFill>
                  <a:srgbClr val="FFFF00"/>
                </a:solidFill>
                <a:effectLst/>
              </a:rPr>
              <a:t>pigmented purpuric dermatoses</a:t>
            </a:r>
            <a:endParaRPr lang="en-US" b="1" dirty="0">
              <a:solidFill>
                <a:srgbClr val="FFFF00"/>
              </a:solidFill>
            </a:endParaRPr>
          </a:p>
        </p:txBody>
      </p:sp>
      <p:sp>
        <p:nvSpPr>
          <p:cNvPr id="5" name="Content Placeholder 4"/>
          <p:cNvSpPr>
            <a:spLocks noGrp="1"/>
          </p:cNvSpPr>
          <p:nvPr>
            <p:ph idx="1"/>
          </p:nvPr>
        </p:nvSpPr>
        <p:spPr>
          <a:xfrm>
            <a:off x="368300" y="2234355"/>
            <a:ext cx="9485436" cy="6319585"/>
          </a:xfrm>
        </p:spPr>
        <p:txBody>
          <a:bodyPr>
            <a:normAutofit fontScale="77500" lnSpcReduction="20000"/>
          </a:bodyPr>
          <a:lstStyle/>
          <a:p>
            <a:r>
              <a:rPr lang="en-US" dirty="0" smtClean="0">
                <a:solidFill>
                  <a:schemeClr val="bg1"/>
                </a:solidFill>
                <a:effectLst/>
              </a:rPr>
              <a:t>a group of chronic diseases of mostly unknown etiology characterized by extravasation of erythrocytes in the skin with marked hemosiderin deposition.</a:t>
            </a:r>
          </a:p>
          <a:p>
            <a:r>
              <a:rPr lang="en-US" dirty="0" smtClean="0">
                <a:solidFill>
                  <a:schemeClr val="bg1"/>
                </a:solidFill>
                <a:effectLst/>
              </a:rPr>
              <a:t> Mostly affect males.</a:t>
            </a:r>
          </a:p>
          <a:p>
            <a:r>
              <a:rPr lang="en-US" dirty="0" smtClean="0">
                <a:solidFill>
                  <a:schemeClr val="bg1"/>
                </a:solidFill>
                <a:effectLst/>
              </a:rPr>
              <a:t>Venous hypertension, exercise, and gravitational dependency are important cofactors that appear to influence disease presentation.</a:t>
            </a:r>
          </a:p>
          <a:p>
            <a:r>
              <a:rPr lang="en-US" dirty="0" smtClean="0">
                <a:solidFill>
                  <a:schemeClr val="bg1"/>
                </a:solidFill>
                <a:effectLst/>
              </a:rPr>
              <a:t>Histologically, a perivascular T-cell lymphocytic infiltrate is centered on the superficial small blood vessels of the skin, which show signs of endothelial cell swelling and narrowing of the lumen. Extravasation of red blood cells with marked hemosiderin deposition in macrophages is also found but no vasculitis.</a:t>
            </a:r>
          </a:p>
          <a:p>
            <a:r>
              <a:rPr lang="en-US" dirty="0" smtClean="0">
                <a:solidFill>
                  <a:schemeClr val="bg1"/>
                </a:solidFill>
                <a:effectLst/>
              </a:rPr>
              <a:t>The lesions are chronic and persist for years. With time, many of the lesions tend to extend and may become darker brown in color.</a:t>
            </a:r>
          </a:p>
          <a:p>
            <a:r>
              <a:rPr lang="en-US" dirty="0" smtClean="0">
                <a:solidFill>
                  <a:schemeClr val="bg1"/>
                </a:solidFill>
              </a:rPr>
              <a:t>No effective treatment available. It is a cosmetic problem mostly.</a:t>
            </a:r>
            <a:endParaRPr lang="en-US" dirty="0">
              <a:solidFill>
                <a:schemeClr val="bg1"/>
              </a:solidFill>
            </a:endParaRPr>
          </a:p>
        </p:txBody>
      </p:sp>
    </p:spTree>
    <p:extLst>
      <p:ext uri="{BB962C8B-B14F-4D97-AF65-F5344CB8AC3E}">
        <p14:creationId xmlns:p14="http://schemas.microsoft.com/office/powerpoint/2010/main" val="2724266504"/>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368300" y="383477"/>
            <a:ext cx="9269412" cy="1595967"/>
          </a:xfrm>
        </p:spPr>
        <p:txBody>
          <a:bodyPr/>
          <a:lstStyle/>
          <a:p>
            <a:pPr algn="ctr"/>
            <a:r>
              <a:rPr lang="en-US" b="1" dirty="0" smtClean="0">
                <a:solidFill>
                  <a:srgbClr val="FFFF00"/>
                </a:solidFill>
                <a:effectLst/>
              </a:rPr>
              <a:t>pigmented purpuric dermatoses</a:t>
            </a:r>
            <a:endParaRPr lang="en-US" dirty="0">
              <a:solidFill>
                <a:srgbClr val="FFFF00"/>
              </a:solidFill>
            </a:endParaRPr>
          </a:p>
        </p:txBody>
      </p:sp>
      <p:sp>
        <p:nvSpPr>
          <p:cNvPr id="2" name="Content Placeholder 1"/>
          <p:cNvSpPr>
            <a:spLocks noGrp="1"/>
          </p:cNvSpPr>
          <p:nvPr>
            <p:ph sz="half" idx="1"/>
          </p:nvPr>
        </p:nvSpPr>
        <p:spPr/>
        <p:txBody>
          <a:bodyPr/>
          <a:lstStyle/>
          <a:p>
            <a:endParaRPr lang="en-US"/>
          </a:p>
        </p:txBody>
      </p:sp>
      <p:sp>
        <p:nvSpPr>
          <p:cNvPr id="3" name="Content Placeholder 2"/>
          <p:cNvSpPr>
            <a:spLocks noGrp="1"/>
          </p:cNvSpPr>
          <p:nvPr>
            <p:ph sz="half" idx="2"/>
          </p:nvPr>
        </p:nvSpPr>
        <p:spPr/>
        <p:txBody>
          <a:bodyPr/>
          <a:lstStyle/>
          <a:p>
            <a:endParaRPr lang="en-US"/>
          </a:p>
        </p:txBody>
      </p:sp>
    </p:spTree>
    <p:extLst>
      <p:ext uri="{BB962C8B-B14F-4D97-AF65-F5344CB8AC3E}">
        <p14:creationId xmlns:p14="http://schemas.microsoft.com/office/powerpoint/2010/main" val="964262597"/>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1006</TotalTime>
  <Words>3745</Words>
  <Application>Microsoft Office PowerPoint</Application>
  <PresentationFormat>Custom</PresentationFormat>
  <Paragraphs>505</Paragraphs>
  <Slides>92</Slides>
  <Notes>0</Notes>
  <HiddenSlides>0</HiddenSlides>
  <MMClips>0</MMClips>
  <ScaleCrop>false</ScaleCrop>
  <HeadingPairs>
    <vt:vector size="4" baseType="variant">
      <vt:variant>
        <vt:lpstr>Theme</vt:lpstr>
      </vt:variant>
      <vt:variant>
        <vt:i4>1</vt:i4>
      </vt:variant>
      <vt:variant>
        <vt:lpstr>Slide Titles</vt:lpstr>
      </vt:variant>
      <vt:variant>
        <vt:i4>92</vt:i4>
      </vt:variant>
    </vt:vector>
  </HeadingPairs>
  <TitlesOfParts>
    <vt:vector size="9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Diabetes mellitus</vt:lpstr>
      <vt:lpstr>Skin tags</vt:lpstr>
      <vt:lpstr>Acanthosis nigricans</vt:lpstr>
      <vt:lpstr>Diabetic dermopathy</vt:lpstr>
      <vt:lpstr>Bullous diabeticorum</vt:lpstr>
      <vt:lpstr>Thickening of skin</vt:lpstr>
      <vt:lpstr>Necrobiosis lipoidica diabeticorum</vt:lpstr>
      <vt:lpstr>Bacterial and fungal infections</vt:lpstr>
      <vt:lpstr>Perforating dermatosis</vt:lpstr>
      <vt:lpstr>Hyperthyroidism </vt:lpstr>
      <vt:lpstr>Hypothyroidism </vt:lpstr>
      <vt:lpstr>Cushing’s syndrome</vt:lpstr>
      <vt:lpstr>PowerPoint Presentation</vt:lpstr>
      <vt:lpstr>Gastrointestinal disease</vt:lpstr>
      <vt:lpstr>Dermatitis herpetiformis</vt:lpstr>
      <vt:lpstr>Acrodermatits enteropathica</vt:lpstr>
      <vt:lpstr>Peutz Jeghers syndrome</vt:lpstr>
      <vt:lpstr>Pyoderma gangrenosum</vt:lpstr>
      <vt:lpstr>Porphyria cutanea tarda</vt:lpstr>
      <vt:lpstr>Hemochromatosis</vt:lpstr>
      <vt:lpstr>PowerPoint Presentation</vt:lpstr>
      <vt:lpstr>Renal diseases</vt:lpstr>
      <vt:lpstr>Renal diseases</vt:lpstr>
      <vt:lpstr>Renal diseases</vt:lpstr>
      <vt:lpstr>PowerPoint Presentation</vt:lpstr>
      <vt:lpstr>hyperlipidemia</vt:lpstr>
      <vt:lpstr>Hyperlipidemia </vt:lpstr>
      <vt:lpstr>hyperlipidemia</vt:lpstr>
      <vt:lpstr>Hyperlipidemia </vt:lpstr>
      <vt:lpstr>Hyperlipidemia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Purpura and Vasculitis</vt:lpstr>
      <vt:lpstr>Objectives </vt:lpstr>
      <vt:lpstr>Purpura </vt:lpstr>
      <vt:lpstr>PowerPoint Presentation</vt:lpstr>
      <vt:lpstr>Causes </vt:lpstr>
      <vt:lpstr>PowerPoint Presentation</vt:lpstr>
      <vt:lpstr>PowerPoint Presentation</vt:lpstr>
      <vt:lpstr> Definition</vt:lpstr>
      <vt:lpstr>Classification</vt:lpstr>
      <vt:lpstr>PowerPoint Presentation</vt:lpstr>
      <vt:lpstr>Cutaneous small-vessel vasculitis (CSVV)</vt:lpstr>
      <vt:lpstr>Cutaneous small-vessel vasculitis (CSVV)</vt:lpstr>
      <vt:lpstr>Cutaneous small vessel vasculitis</vt:lpstr>
      <vt:lpstr>Cutaneous small vessel vasculitis</vt:lpstr>
      <vt:lpstr>Pathology </vt:lpstr>
      <vt:lpstr>Investigations </vt:lpstr>
      <vt:lpstr>Treatment</vt:lpstr>
      <vt:lpstr>PowerPoint Presentation</vt:lpstr>
      <vt:lpstr>Henoch-Schönlein purpura (HSP)</vt:lpstr>
      <vt:lpstr>Henoch-Schönlein purpura (HSP)</vt:lpstr>
      <vt:lpstr>PowerPoint Presentation</vt:lpstr>
      <vt:lpstr>PowerPoint Presentation</vt:lpstr>
      <vt:lpstr>Urticarial vasculitis</vt:lpstr>
      <vt:lpstr>Urticarial vasculitis</vt:lpstr>
      <vt:lpstr>Cutaneous polyarteritis nodosa </vt:lpstr>
      <vt:lpstr>Cutaneous polyarteritis nodosa </vt:lpstr>
      <vt:lpstr>Cutaneous polyarteritis nodosa </vt:lpstr>
      <vt:lpstr>pigmented purpuric dermatoses</vt:lpstr>
      <vt:lpstr>pigmented purpuric dermatoses</vt:lpstr>
      <vt:lpstr>PowerPoint Presentation</vt:lpstr>
    </vt:vector>
  </TitlesOfParts>
  <Company>Investintech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A2E_Engine</dc:creator>
  <cp:lastModifiedBy>HP</cp:lastModifiedBy>
  <cp:revision>38</cp:revision>
  <dcterms:created xsi:type="dcterms:W3CDTF">2014-02-25T16:56:50Z</dcterms:created>
  <dcterms:modified xsi:type="dcterms:W3CDTF">2015-12-03T14:02:16Z</dcterms:modified>
</cp:coreProperties>
</file>