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4"/>
  </p:handoutMasterIdLst>
  <p:sldIdLst>
    <p:sldId id="323" r:id="rId2"/>
    <p:sldId id="440" r:id="rId3"/>
    <p:sldId id="360" r:id="rId4"/>
    <p:sldId id="361" r:id="rId5"/>
    <p:sldId id="446" r:id="rId6"/>
    <p:sldId id="447" r:id="rId7"/>
    <p:sldId id="449" r:id="rId8"/>
    <p:sldId id="363" r:id="rId9"/>
    <p:sldId id="421" r:id="rId10"/>
    <p:sldId id="444" r:id="rId11"/>
    <p:sldId id="364" r:id="rId12"/>
    <p:sldId id="450" r:id="rId13"/>
    <p:sldId id="327" r:id="rId14"/>
    <p:sldId id="411" r:id="rId15"/>
    <p:sldId id="452" r:id="rId16"/>
    <p:sldId id="410" r:id="rId17"/>
    <p:sldId id="427" r:id="rId18"/>
    <p:sldId id="426" r:id="rId19"/>
    <p:sldId id="455" r:id="rId20"/>
    <p:sldId id="453" r:id="rId21"/>
    <p:sldId id="354" r:id="rId22"/>
    <p:sldId id="326" r:id="rId23"/>
    <p:sldId id="422" r:id="rId24"/>
    <p:sldId id="325" r:id="rId25"/>
    <p:sldId id="341" r:id="rId26"/>
    <p:sldId id="329" r:id="rId27"/>
    <p:sldId id="365" r:id="rId28"/>
    <p:sldId id="454" r:id="rId29"/>
    <p:sldId id="330" r:id="rId30"/>
    <p:sldId id="338" r:id="rId31"/>
    <p:sldId id="331" r:id="rId32"/>
    <p:sldId id="429" r:id="rId33"/>
    <p:sldId id="431" r:id="rId34"/>
    <p:sldId id="425" r:id="rId35"/>
    <p:sldId id="456" r:id="rId36"/>
    <p:sldId id="445" r:id="rId37"/>
    <p:sldId id="332" r:id="rId38"/>
    <p:sldId id="335" r:id="rId39"/>
    <p:sldId id="345" r:id="rId40"/>
    <p:sldId id="334" r:id="rId41"/>
    <p:sldId id="344" r:id="rId42"/>
    <p:sldId id="423" r:id="rId43"/>
    <p:sldId id="333" r:id="rId44"/>
    <p:sldId id="371" r:id="rId45"/>
    <p:sldId id="433" r:id="rId46"/>
    <p:sldId id="457" r:id="rId47"/>
    <p:sldId id="434" r:id="rId48"/>
    <p:sldId id="435" r:id="rId49"/>
    <p:sldId id="436" r:id="rId50"/>
    <p:sldId id="437" r:id="rId51"/>
    <p:sldId id="432" r:id="rId52"/>
    <p:sldId id="442" r:id="rId53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PMingLiU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0929"/>
  </p:normalViewPr>
  <p:slideViewPr>
    <p:cSldViewPr>
      <p:cViewPr varScale="1">
        <p:scale>
          <a:sx n="62" d="100"/>
          <a:sy n="62" d="100"/>
        </p:scale>
        <p:origin x="-15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2867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2867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63A430-FE22-4B96-A9A7-290D9DF33C7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FA86A-4C66-4334-828C-8FA703A801B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7FF79-1F89-4476-9E7F-09DE2BE023F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BEF1C-604F-45C6-BA17-8931449616D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8ED98-9905-4354-8B06-89C88785288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CFEC3-3972-4724-8B14-CC45F3E3C4A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763C3-0FA7-4DCC-B398-166F5D3F490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259D3-7D51-4142-B97A-C14CC835452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0088C-C0A8-4B95-A2D5-09760DEA678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2FBAB-C2C3-4D51-8705-B89A2C9BF82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C1AF6B-876E-409B-A8FB-FA5C4F5E810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E0B52-E1D5-44AD-9FB1-559FBF7690F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58D2F-7F1D-434E-B6B5-6C9E3B085DD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C8C4CD-9C96-4493-8F91-E50193BF13F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250825" y="1557338"/>
            <a:ext cx="8277225" cy="3455987"/>
          </a:xfrm>
        </p:spPr>
        <p:txBody>
          <a:bodyPr/>
          <a:lstStyle/>
          <a:p>
            <a:pPr eaLnBrk="1" hangingPunct="1"/>
            <a:r>
              <a:rPr lang="en-US" sz="6600" dirty="0" smtClean="0"/>
              <a:t>Blistering Diseases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endParaRPr lang="ar-SA" sz="5400" dirty="0" smtClean="0"/>
          </a:p>
        </p:txBody>
      </p:sp>
      <p:sp>
        <p:nvSpPr>
          <p:cNvPr id="3" name="Subtitle 2"/>
          <p:cNvSpPr txBox="1">
            <a:spLocks/>
          </p:cNvSpPr>
          <p:nvPr/>
        </p:nvSpPr>
        <p:spPr bwMode="auto">
          <a:xfrm>
            <a:off x="990600" y="3811488"/>
            <a:ext cx="7315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sz="4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Abdulmajeed Alajlan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sz="4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Associate Professor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Hair Transplant</a:t>
            </a:r>
            <a:r>
              <a:rPr kumimoji="1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 Laser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of Dermatology- KSU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338px-Desmosome_cell_jun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0388" y="457200"/>
            <a:ext cx="5554662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639"/>
          <a:stretch>
            <a:fillRect/>
          </a:stretch>
        </p:blipFill>
        <p:spPr>
          <a:xfrm>
            <a:off x="2124075" y="260350"/>
            <a:ext cx="5022850" cy="3214688"/>
          </a:xfrm>
          <a:noFill/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 cstate="print"/>
          <a:srcRect l="32813" t="27344" r="39063" b="29688"/>
          <a:stretch>
            <a:fillRect/>
          </a:stretch>
        </p:blipFill>
        <p:spPr bwMode="auto">
          <a:xfrm>
            <a:off x="2195513" y="3500438"/>
            <a:ext cx="50006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5976664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PEMPHIGUS VULGARIS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                       BULLOUS PEMPHIGOID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CHRONIC BULLOUS DISEASE OF CHILDHOOD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          </a:t>
            </a:r>
            <a:r>
              <a:rPr lang="en-US" b="1" dirty="0" smtClean="0">
                <a:solidFill>
                  <a:srgbClr val="FF0000"/>
                </a:solidFill>
              </a:rPr>
              <a:t>PARANEOPLASTIC  PEMPHIGUS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684213" y="1196975"/>
            <a:ext cx="7772400" cy="4535488"/>
          </a:xfrm>
        </p:spPr>
        <p:txBody>
          <a:bodyPr/>
          <a:lstStyle/>
          <a:p>
            <a:pPr eaLnBrk="1" hangingPunct="1"/>
            <a:r>
              <a:rPr lang="en-US" dirty="0" smtClean="0"/>
              <a:t>Accurate pathological diagnosis requires a biopsy of a small newly formed lesion and of </a:t>
            </a:r>
            <a:r>
              <a:rPr lang="en-US" dirty="0" err="1" smtClean="0"/>
              <a:t>perilesional</a:t>
            </a:r>
            <a:r>
              <a:rPr lang="en-US" dirty="0" smtClean="0"/>
              <a:t> skin for </a:t>
            </a:r>
            <a:r>
              <a:rPr lang="en-US" dirty="0" err="1" smtClean="0"/>
              <a:t>immunopathological</a:t>
            </a:r>
            <a:r>
              <a:rPr lang="en-US" dirty="0" smtClean="0"/>
              <a:t> studies. </a:t>
            </a:r>
          </a:p>
          <a:p>
            <a:pPr eaLnBrk="1" hangingPunct="1"/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Diagnostic tests</a:t>
            </a:r>
            <a:endParaRPr lang="ar-SA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981200"/>
            <a:ext cx="8207375" cy="4543425"/>
          </a:xfrm>
        </p:spPr>
        <p:txBody>
          <a:bodyPr>
            <a:normAutofit fontScale="40000" lnSpcReduction="20000"/>
          </a:bodyPr>
          <a:lstStyle/>
          <a:p>
            <a:pPr marL="888682" indent="-487549" defTabSz="650062" fontAlgn="auto">
              <a:spcAft>
                <a:spcPts val="0"/>
              </a:spcAft>
              <a:buSzPct val="99000"/>
              <a:buFontTx/>
              <a:buAutoNum type="arabicPeriod"/>
              <a:defRPr/>
            </a:pPr>
            <a:r>
              <a:rPr lang="en-US" sz="6400" b="1" dirty="0" smtClean="0"/>
              <a:t>Routine histology</a:t>
            </a:r>
          </a:p>
          <a:p>
            <a:pPr marL="1508373" lvl="1" indent="-457176" defTabSz="650062" fontAlgn="auto">
              <a:spcAft>
                <a:spcPts val="0"/>
              </a:spcAft>
              <a:buSzPct val="99000"/>
              <a:buFont typeface="Arial"/>
              <a:buChar char="–"/>
              <a:defRPr/>
            </a:pPr>
            <a:r>
              <a:rPr lang="en-US" sz="6400" dirty="0" err="1" smtClean="0"/>
              <a:t>Lesional</a:t>
            </a:r>
            <a:r>
              <a:rPr lang="en-US" sz="6400" dirty="0" smtClean="0"/>
              <a:t> sample  –small bulla or edge of large one.</a:t>
            </a:r>
          </a:p>
          <a:p>
            <a:pPr marL="888682" indent="-487549" defTabSz="650062" fontAlgn="auto">
              <a:spcBef>
                <a:spcPts val="2300"/>
              </a:spcBef>
              <a:spcAft>
                <a:spcPts val="0"/>
              </a:spcAft>
              <a:buSzPct val="99000"/>
              <a:buFontTx/>
              <a:buAutoNum type="arabicPeriod"/>
              <a:defRPr/>
            </a:pPr>
            <a:r>
              <a:rPr lang="en-US" sz="6400" b="1" dirty="0" smtClean="0"/>
              <a:t>Direct </a:t>
            </a:r>
            <a:r>
              <a:rPr lang="en-US" sz="6400" b="1" dirty="0" err="1" smtClean="0"/>
              <a:t>immunofluorescence</a:t>
            </a:r>
            <a:endParaRPr lang="en-US" sz="6400" b="1" dirty="0" smtClean="0"/>
          </a:p>
          <a:p>
            <a:pPr marL="1508373" lvl="1" indent="-457176" defTabSz="650062" fontAlgn="auto">
              <a:spcBef>
                <a:spcPts val="2300"/>
              </a:spcBef>
              <a:spcAft>
                <a:spcPts val="0"/>
              </a:spcAft>
              <a:buSzPct val="99000"/>
              <a:buFont typeface="Arial"/>
              <a:buChar char="–"/>
              <a:defRPr/>
            </a:pPr>
            <a:r>
              <a:rPr lang="en-US" sz="6400" dirty="0" err="1" smtClean="0"/>
              <a:t>Perilesional</a:t>
            </a:r>
            <a:r>
              <a:rPr lang="en-US" sz="6400" dirty="0" smtClean="0"/>
              <a:t> sample </a:t>
            </a:r>
          </a:p>
          <a:p>
            <a:pPr marL="888682" indent="-487549" defTabSz="650062" fontAlgn="auto">
              <a:spcBef>
                <a:spcPts val="2300"/>
              </a:spcBef>
              <a:spcAft>
                <a:spcPts val="0"/>
              </a:spcAft>
              <a:buSzPct val="99000"/>
              <a:buFontTx/>
              <a:buAutoNum type="arabicPeriod"/>
              <a:defRPr/>
            </a:pPr>
            <a:r>
              <a:rPr lang="en-US" sz="6400" b="1" dirty="0" smtClean="0"/>
              <a:t>Indirect </a:t>
            </a:r>
            <a:r>
              <a:rPr lang="en-US" sz="6400" b="1" dirty="0" err="1" smtClean="0"/>
              <a:t>immunofluorescence</a:t>
            </a:r>
            <a:endParaRPr lang="en-US" sz="6400" b="1" dirty="0" smtClean="0"/>
          </a:p>
          <a:p>
            <a:pPr marL="1508373" lvl="1" indent="-457176" defTabSz="650062" fontAlgn="auto">
              <a:spcBef>
                <a:spcPts val="2300"/>
              </a:spcBef>
              <a:spcAft>
                <a:spcPts val="0"/>
              </a:spcAft>
              <a:buSzPct val="99000"/>
              <a:buFont typeface="Arial"/>
              <a:buChar char="–"/>
              <a:defRPr/>
            </a:pPr>
            <a:r>
              <a:rPr lang="en-US" sz="6400" dirty="0" smtClean="0"/>
              <a:t>Patient’s serum is added to specific substrates that express antigen of interest.</a:t>
            </a:r>
          </a:p>
          <a:p>
            <a:pPr marL="888682" indent="-487549" defTabSz="650062" fontAlgn="auto">
              <a:spcBef>
                <a:spcPts val="2300"/>
              </a:spcBef>
              <a:spcAft>
                <a:spcPts val="0"/>
              </a:spcAft>
              <a:buSzPct val="99000"/>
              <a:buFontTx/>
              <a:buAutoNum type="arabicPeriod"/>
              <a:defRPr/>
            </a:pPr>
            <a:r>
              <a:rPr lang="en-US" sz="6400" b="1" dirty="0" smtClean="0"/>
              <a:t>Electron microscopy.</a:t>
            </a:r>
          </a:p>
          <a:p>
            <a:pPr>
              <a:defRPr/>
            </a:pPr>
            <a:endParaRPr lang="ar-SA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3141663"/>
            <a:ext cx="2266950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 bwMode="auto">
          <a:xfrm>
            <a:off x="5220072" y="3501008"/>
            <a:ext cx="129614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6732240" y="2780928"/>
            <a:ext cx="1008112" cy="115212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hhpsup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0"/>
            <a:ext cx="5486400" cy="367665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1" y="3596663"/>
            <a:ext cx="4314055" cy="280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32656"/>
            <a:ext cx="3382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8682" indent="-487549" defTabSz="650062" fontAlgn="auto">
              <a:spcAft>
                <a:spcPts val="0"/>
              </a:spcAft>
              <a:buSzPct val="99000"/>
              <a:buFontTx/>
              <a:buAutoNum type="arabicPeriod"/>
              <a:defRPr/>
            </a:pPr>
            <a:r>
              <a:rPr lang="en-US" b="1" dirty="0" smtClean="0"/>
              <a:t>Routine histology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err="1" smtClean="0">
                <a:latin typeface="Calibri" pitchFamily="34" charset="0"/>
              </a:rPr>
              <a:t>immunofluorescence</a:t>
            </a:r>
            <a:endParaRPr lang="ar-SA" sz="3600" b="1" dirty="0" smtClean="0"/>
          </a:p>
        </p:txBody>
      </p:sp>
      <p:pic>
        <p:nvPicPr>
          <p:cNvPr id="13316" name="Content Placeholder 3" descr="PV.gif"/>
          <p:cNvPicPr>
            <a:picLocks noChangeAspect="1"/>
          </p:cNvPicPr>
          <p:nvPr/>
        </p:nvPicPr>
        <p:blipFill>
          <a:blip r:embed="rId2" cstate="print"/>
          <a:srcRect l="591" r="5154"/>
          <a:stretch>
            <a:fillRect/>
          </a:stretch>
        </p:blipFill>
        <p:spPr bwMode="auto">
          <a:xfrm>
            <a:off x="683568" y="1916113"/>
            <a:ext cx="3405187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3937" y="980728"/>
            <a:ext cx="4310063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47368"/>
          <a:stretch>
            <a:fillRect/>
          </a:stretch>
        </p:blipFill>
        <p:spPr bwMode="auto">
          <a:xfrm>
            <a:off x="6156176" y="3915335"/>
            <a:ext cx="2339752" cy="294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771800" y="3789040"/>
            <a:ext cx="48965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IgG</a:t>
            </a:r>
            <a:endParaRPr kumimoji="1" 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noProof="0" dirty="0" smtClean="0">
                <a:solidFill>
                  <a:srgbClr val="C00000"/>
                </a:solidFill>
                <a:latin typeface="Calibri" pitchFamily="34" charset="0"/>
                <a:ea typeface="+mj-ea"/>
                <a:cs typeface="+mj-cs"/>
              </a:rPr>
              <a:t>C3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0" i="0" u="none" strike="noStrike" kern="0" cap="none" spc="0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IgA</a:t>
            </a:r>
            <a:endParaRPr kumimoji="1" lang="ar-SA" sz="4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F:\WhiteCox\images\16FF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84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:\WhiteCox\images\16FF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20688"/>
            <a:ext cx="8153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59632" y="5157192"/>
            <a:ext cx="7197725" cy="792163"/>
          </a:xfrm>
        </p:spPr>
        <p:txBody>
          <a:bodyPr/>
          <a:lstStyle/>
          <a:p>
            <a:r>
              <a:rPr lang="en-US" sz="3600" dirty="0" err="1" smtClean="0"/>
              <a:t>Dermo-edidermal</a:t>
            </a:r>
            <a:r>
              <a:rPr lang="en-US" sz="3600" dirty="0" smtClean="0"/>
              <a:t> junction</a:t>
            </a:r>
            <a:endParaRPr lang="ar-SA" sz="36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960" t="3226"/>
          <a:stretch>
            <a:fillRect/>
          </a:stretch>
        </p:blipFill>
        <p:spPr bwMode="auto">
          <a:xfrm>
            <a:off x="611188" y="620713"/>
            <a:ext cx="78041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755576" y="2636912"/>
            <a:ext cx="1656184" cy="936104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7544" y="1268760"/>
            <a:ext cx="2267744" cy="7920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67544" y="4149080"/>
            <a:ext cx="2267744" cy="7920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084168" y="2636912"/>
            <a:ext cx="2267744" cy="19442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976664" y="1124744"/>
            <a:ext cx="2267744" cy="10801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39552" y="3573016"/>
            <a:ext cx="2267744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164560" y="2060848"/>
            <a:ext cx="1863824" cy="936104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12160" y="548680"/>
            <a:ext cx="1656184" cy="936104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PMingLiU" pitchFamily="18" charset="-12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5724128" y="2780928"/>
            <a:ext cx="1296144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2123728" y="3212976"/>
            <a:ext cx="864096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5364088" y="1268760"/>
            <a:ext cx="1368152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l" eaLnBrk="1" hangingPunct="1"/>
            <a:r>
              <a:rPr lang="en-US" sz="3200" b="1" dirty="0" smtClean="0"/>
              <a:t>Blistering Diseases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153400" cy="525780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3600" b="1" dirty="0" smtClean="0"/>
              <a:t>  </a:t>
            </a:r>
            <a:r>
              <a:rPr lang="en-US" sz="4400" b="1" u="sng" dirty="0" smtClean="0"/>
              <a:t>Objectives</a:t>
            </a:r>
            <a:endParaRPr lang="en-US" sz="3600" b="1" u="sng" dirty="0" smtClean="0"/>
          </a:p>
          <a:p>
            <a:pPr eaLnBrk="1" hangingPunct="1"/>
            <a:r>
              <a:rPr lang="en-US" b="1" dirty="0" smtClean="0"/>
              <a:t>To know the definition </a:t>
            </a:r>
          </a:p>
          <a:p>
            <a:pPr eaLnBrk="1" hangingPunct="1">
              <a:buNone/>
            </a:pPr>
            <a:r>
              <a:rPr lang="en-US" b="1" dirty="0" smtClean="0"/>
              <a:t>&amp; classification of Blistering diseases</a:t>
            </a:r>
          </a:p>
          <a:p>
            <a:pPr eaLnBrk="1" hangingPunct="1"/>
            <a:r>
              <a:rPr lang="en-US" b="1" dirty="0" smtClean="0"/>
              <a:t>To recognize the primary presentation of different types of  main blistering diseases</a:t>
            </a:r>
          </a:p>
          <a:p>
            <a:pPr eaLnBrk="1" hangingPunct="1"/>
            <a:r>
              <a:rPr lang="en-US" b="1" dirty="0" smtClean="0"/>
              <a:t>To understand the possible pathogenesis of the main types of blistering diseases</a:t>
            </a:r>
          </a:p>
          <a:p>
            <a:pPr eaLnBrk="1" hangingPunct="1"/>
            <a:r>
              <a:rPr lang="en-US" b="1" dirty="0" smtClean="0"/>
              <a:t>To have an overview about managements lines of these diseases</a:t>
            </a:r>
          </a:p>
          <a:p>
            <a:pPr eaLnBrk="1" hangingPunct="1"/>
            <a:endParaRPr lang="en-US" sz="36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0"/>
            <a:ext cx="2483768" cy="283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5976664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PEMPHIGUS VULGARIS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                       BULLOUS PEMPHIGOID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CHRONIC BULLOUS DISEASE OF CHILDHOOD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          </a:t>
            </a:r>
            <a:r>
              <a:rPr lang="en-US" b="1" dirty="0" smtClean="0">
                <a:solidFill>
                  <a:srgbClr val="FF0000"/>
                </a:solidFill>
              </a:rPr>
              <a:t>PARANEOPLASTIC  PEMPHIGUS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250825" y="549275"/>
            <a:ext cx="8277225" cy="4535488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Blistering Diseases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       </a:t>
            </a:r>
            <a:r>
              <a:rPr lang="en-US" sz="4800" b="1" dirty="0" err="1" smtClean="0"/>
              <a:t>Pemphigus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Vulgaris</a:t>
            </a:r>
            <a:endParaRPr lang="ar-SA" sz="5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Pemphigus</a:t>
            </a:r>
            <a:endParaRPr lang="ar-SA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50825" y="1773238"/>
            <a:ext cx="5976938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 </a:t>
            </a:r>
            <a:r>
              <a:rPr lang="en-US" dirty="0" err="1" smtClean="0"/>
              <a:t>Pemphigus</a:t>
            </a:r>
            <a:r>
              <a:rPr lang="en-US" dirty="0" smtClean="0"/>
              <a:t> is a group characterized by blistering  of the skin and mucous membranes.</a:t>
            </a:r>
          </a:p>
          <a:p>
            <a:pPr eaLnBrk="1" hangingPunct="1"/>
            <a:r>
              <a:rPr lang="en-US" dirty="0" smtClean="0"/>
              <a:t>Auto-antibodies against </a:t>
            </a:r>
          </a:p>
          <a:p>
            <a:pPr eaLnBrk="1" hangingPunct="1">
              <a:buNone/>
            </a:pPr>
            <a:r>
              <a:rPr lang="en-US" dirty="0" smtClean="0"/>
              <a:t>DESMOSOMES in epidermis and mucosal surface.</a:t>
            </a:r>
          </a:p>
          <a:p>
            <a:pPr eaLnBrk="1" hangingPunct="1">
              <a:lnSpc>
                <a:spcPct val="150000"/>
              </a:lnSpc>
            </a:pPr>
            <a:endParaRPr lang="en-US" dirty="0" smtClean="0"/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3150" y="3068638"/>
            <a:ext cx="29908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hhpsup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6959" y="3284984"/>
            <a:ext cx="4687041" cy="314096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9945" y="0"/>
            <a:ext cx="4314055" cy="280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r="2353"/>
          <a:stretch>
            <a:fillRect/>
          </a:stretch>
        </p:blipFill>
        <p:spPr bwMode="auto">
          <a:xfrm>
            <a:off x="35496" y="1585881"/>
            <a:ext cx="4227093" cy="47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47664" y="40466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Intra epidermal blister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419872" y="836712"/>
            <a:ext cx="2592288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1979712" y="1412776"/>
            <a:ext cx="2267744" cy="4896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PMingLiU" pitchFamily="18" charset="-12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1259632" y="836712"/>
            <a:ext cx="2160240" cy="25202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Four sub-clinical </a:t>
            </a:r>
            <a:r>
              <a:rPr lang="en-US" dirty="0" err="1" smtClean="0"/>
              <a:t>varients</a:t>
            </a:r>
            <a:r>
              <a:rPr lang="en-US" dirty="0" smtClean="0"/>
              <a:t> :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b="1" dirty="0" err="1" smtClean="0"/>
              <a:t>Pemphigus</a:t>
            </a:r>
            <a:r>
              <a:rPr lang="en-US" b="1" dirty="0" smtClean="0"/>
              <a:t> </a:t>
            </a:r>
            <a:r>
              <a:rPr lang="en-US" b="1" dirty="0" err="1" smtClean="0"/>
              <a:t>Vulgaris</a:t>
            </a:r>
            <a:r>
              <a:rPr lang="en-US" dirty="0" smtClean="0"/>
              <a:t>: is the most common </a:t>
            </a:r>
            <a:r>
              <a:rPr lang="en-US" dirty="0" err="1" smtClean="0"/>
              <a:t>Pemphigus</a:t>
            </a:r>
            <a:r>
              <a:rPr lang="en-US" dirty="0" smtClean="0"/>
              <a:t> variant, and the form usually responsible for oral lesions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Others are: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b="1" dirty="0" err="1" smtClean="0"/>
              <a:t>Folacious</a:t>
            </a:r>
            <a:r>
              <a:rPr lang="en-US" b="1" dirty="0" smtClean="0"/>
              <a:t>, </a:t>
            </a:r>
            <a:r>
              <a:rPr lang="en-US" b="1" dirty="0" err="1" smtClean="0"/>
              <a:t>vegetens</a:t>
            </a:r>
            <a:r>
              <a:rPr lang="en-US" b="1" dirty="0" smtClean="0"/>
              <a:t>, </a:t>
            </a:r>
            <a:r>
              <a:rPr lang="en-US" b="1" dirty="0" err="1" smtClean="0"/>
              <a:t>erythematosus</a:t>
            </a:r>
            <a:endParaRPr lang="en-US" b="1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71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168" y="3798168"/>
            <a:ext cx="3059832" cy="3059832"/>
          </a:xfrm>
          <a:noFill/>
        </p:spPr>
      </p:pic>
      <p:pic>
        <p:nvPicPr>
          <p:cNvPr id="47108" name="Picture 4" descr="C:\Users\Mohammed\Desktop\bullous disorders case study\pv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0648"/>
            <a:ext cx="341153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vaio\Downloads\20140626_100848_resiz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60648"/>
            <a:ext cx="4245936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dirty="0" err="1" smtClean="0"/>
              <a:t>Pemphigus</a:t>
            </a:r>
            <a:r>
              <a:rPr lang="en-US" b="1" dirty="0" smtClean="0"/>
              <a:t> </a:t>
            </a:r>
            <a:r>
              <a:rPr lang="en-US" b="1" dirty="0" err="1" smtClean="0"/>
              <a:t>Vulgaris</a:t>
            </a:r>
            <a:endParaRPr lang="ar-SA" b="1" dirty="0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539750" y="1981200"/>
            <a:ext cx="7918450" cy="4543425"/>
          </a:xfrm>
        </p:spPr>
        <p:txBody>
          <a:bodyPr/>
          <a:lstStyle/>
          <a:p>
            <a:pPr eaLnBrk="1" hangingPunct="1"/>
            <a:r>
              <a:rPr lang="en-US" dirty="0" smtClean="0"/>
              <a:t>Begins with erosions on mucous membrane then other skin areas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Mostly erosions and few flaccid blisters</a:t>
            </a:r>
            <a:endParaRPr lang="en-US" dirty="0" smtClean="0"/>
          </a:p>
          <a:p>
            <a:pPr eaLnBrk="1" hangingPunct="1"/>
            <a:r>
              <a:rPr lang="en-US" dirty="0" smtClean="0"/>
              <a:t>Very painful. </a:t>
            </a:r>
          </a:p>
          <a:p>
            <a:pPr eaLnBrk="1" hangingPunct="1"/>
            <a:r>
              <a:rPr lang="en-US" dirty="0" smtClean="0"/>
              <a:t>+</a:t>
            </a:r>
            <a:r>
              <a:rPr lang="en-US" dirty="0" err="1" smtClean="0"/>
              <a:t>ve</a:t>
            </a:r>
            <a:r>
              <a:rPr lang="en-US" dirty="0" smtClean="0"/>
              <a:t>  </a:t>
            </a:r>
            <a:r>
              <a:rPr lang="en-US" dirty="0" err="1" smtClean="0"/>
              <a:t>Nikolsky’s</a:t>
            </a:r>
            <a:r>
              <a:rPr lang="en-US" dirty="0" smtClean="0"/>
              <a:t> 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125538"/>
            <a:ext cx="6229350" cy="1454150"/>
          </a:xfrm>
        </p:spPr>
        <p:txBody>
          <a:bodyPr/>
          <a:lstStyle/>
          <a:p>
            <a:pPr marL="641350" indent="-641350">
              <a:buFontTx/>
              <a:buNone/>
            </a:pPr>
            <a:r>
              <a:rPr lang="en-US" sz="2800" smtClean="0"/>
              <a:t>+ve Nicholsky sign</a:t>
            </a:r>
          </a:p>
          <a:p>
            <a:pPr lvl="1"/>
            <a:r>
              <a:rPr lang="en-US" sz="2200" smtClean="0"/>
              <a:t>Twisting pressure on normal skin shears skin.</a:t>
            </a:r>
          </a:p>
          <a:p>
            <a:pPr marL="641350" indent="-641350"/>
            <a:endParaRPr lang="en-US" sz="2800" smtClean="0"/>
          </a:p>
          <a:p>
            <a:pPr marL="641350" indent="-641350">
              <a:buFontTx/>
              <a:buNone/>
            </a:pPr>
            <a:endParaRPr lang="en-US" sz="2800" smtClean="0"/>
          </a:p>
        </p:txBody>
      </p:sp>
      <p:pic>
        <p:nvPicPr>
          <p:cNvPr id="48131" name="Picture 3" descr="edm565823.fig2.jpg"/>
          <p:cNvPicPr>
            <a:picLocks noChangeAspect="1"/>
          </p:cNvPicPr>
          <p:nvPr/>
        </p:nvPicPr>
        <p:blipFill>
          <a:blip r:embed="rId2" cstate="print"/>
          <a:srcRect l="3691" t="6953" r="4041" b="7297"/>
          <a:stretch>
            <a:fillRect/>
          </a:stretch>
        </p:blipFill>
        <p:spPr bwMode="auto">
          <a:xfrm>
            <a:off x="4787900" y="3429000"/>
            <a:ext cx="36004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3" cstate="print"/>
          <a:srcRect l="4747" t="17188" r="4747" b="14563"/>
          <a:stretch>
            <a:fillRect/>
          </a:stretch>
        </p:blipFill>
        <p:spPr bwMode="auto">
          <a:xfrm>
            <a:off x="755650" y="3357563"/>
            <a:ext cx="35512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dirty="0" err="1" smtClean="0"/>
              <a:t>Pemphigus</a:t>
            </a:r>
            <a:r>
              <a:rPr lang="en-US" b="1" dirty="0" smtClean="0"/>
              <a:t> </a:t>
            </a:r>
            <a:r>
              <a:rPr lang="en-US" b="1" dirty="0" err="1" smtClean="0"/>
              <a:t>Vulgaris</a:t>
            </a:r>
            <a:endParaRPr lang="ar-SA" b="1" dirty="0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539750" y="1981200"/>
            <a:ext cx="7918450" cy="4543425"/>
          </a:xfrm>
        </p:spPr>
        <p:txBody>
          <a:bodyPr/>
          <a:lstStyle/>
          <a:p>
            <a:pPr eaLnBrk="1" hangingPunct="1"/>
            <a:r>
              <a:rPr lang="en-US" dirty="0" smtClean="0"/>
              <a:t>Begins with erosions on mucous membrane then other skin areas.</a:t>
            </a:r>
          </a:p>
          <a:p>
            <a:pPr eaLnBrk="1" hangingPunct="1"/>
            <a:r>
              <a:rPr lang="en-US" dirty="0" smtClean="0"/>
              <a:t>Very painful. </a:t>
            </a:r>
          </a:p>
          <a:p>
            <a:pPr eaLnBrk="1" hangingPunct="1"/>
            <a:r>
              <a:rPr lang="en-US" dirty="0" smtClean="0"/>
              <a:t>+</a:t>
            </a:r>
            <a:r>
              <a:rPr lang="en-US" dirty="0" err="1" smtClean="0"/>
              <a:t>ve</a:t>
            </a:r>
            <a:r>
              <a:rPr lang="en-US" dirty="0" smtClean="0"/>
              <a:t>  </a:t>
            </a:r>
            <a:r>
              <a:rPr lang="en-US" dirty="0" err="1" smtClean="0"/>
              <a:t>Nikolsky’s</a:t>
            </a:r>
            <a:r>
              <a:rPr lang="en-US" dirty="0" smtClean="0"/>
              <a:t> sign.</a:t>
            </a:r>
          </a:p>
          <a:p>
            <a:pPr eaLnBrk="1" hangingPunct="1"/>
            <a:r>
              <a:rPr lang="en-US" dirty="0" smtClean="0"/>
              <a:t>Age: middle-age  40-60 years.</a:t>
            </a:r>
          </a:p>
          <a:p>
            <a:pPr eaLnBrk="1" hangingPunct="1"/>
            <a:r>
              <a:rPr lang="en-US" dirty="0" smtClean="0"/>
              <a:t>Secondary infection and disturbance of fluid and electrolyte balance are common complications .</a:t>
            </a:r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Pathology and immunopathology </a:t>
            </a:r>
            <a:endParaRPr lang="ar-SA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88640"/>
            <a:ext cx="4140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 cstate="print"/>
          <a:srcRect l="19659" t="16667" r="17784"/>
          <a:stretch>
            <a:fillRect/>
          </a:stretch>
        </p:blipFill>
        <p:spPr bwMode="auto">
          <a:xfrm>
            <a:off x="107975" y="188640"/>
            <a:ext cx="424847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915060"/>
            <a:ext cx="3960440" cy="197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 cstate="print"/>
          <a:srcRect t="48851"/>
          <a:stretch>
            <a:fillRect/>
          </a:stretch>
        </p:blipFill>
        <p:spPr bwMode="auto">
          <a:xfrm>
            <a:off x="0" y="1628775"/>
            <a:ext cx="441960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875"/>
            <a:ext cx="4310063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00063"/>
            <a:ext cx="3900488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403648" y="404664"/>
            <a:ext cx="2419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/>
              <a:t>Acantholysis</a:t>
            </a:r>
            <a:endParaRPr lang="en-US" sz="3200" b="1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851920" y="836712"/>
            <a:ext cx="3096344" cy="115212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395536" y="5301208"/>
            <a:ext cx="378039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Calibri" pitchFamily="34" charset="0"/>
              </a:rPr>
              <a:t>Immunofluorescence</a:t>
            </a:r>
            <a:endParaRPr lang="en-US" sz="3200" b="1" dirty="0" smtClean="0">
              <a:latin typeface="Calibri" pitchFamily="34" charset="0"/>
            </a:endParaRPr>
          </a:p>
          <a:p>
            <a:r>
              <a:rPr lang="en-US" sz="3200" b="1" dirty="0" err="1" smtClean="0">
                <a:latin typeface="Calibri" pitchFamily="34" charset="0"/>
              </a:rPr>
              <a:t>IgG</a:t>
            </a:r>
            <a:r>
              <a:rPr lang="en-US" sz="3200" b="1" dirty="0" smtClean="0">
                <a:latin typeface="Calibri" pitchFamily="34" charset="0"/>
              </a:rPr>
              <a:t> and C3</a:t>
            </a:r>
            <a:endParaRPr lang="en-US" sz="32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3419872" y="4725144"/>
            <a:ext cx="2808312" cy="93610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b="1" dirty="0" smtClean="0"/>
              <a:t>Treatment</a:t>
            </a:r>
            <a:r>
              <a:rPr lang="en-US" dirty="0" smtClean="0"/>
              <a:t> </a:t>
            </a:r>
            <a:endParaRPr lang="ar-SA" dirty="0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0" y="1412875"/>
            <a:ext cx="8458200" cy="5256213"/>
          </a:xfrm>
        </p:spPr>
        <p:txBody>
          <a:bodyPr/>
          <a:lstStyle/>
          <a:p>
            <a:pPr eaLnBrk="1" hangingPunct="1"/>
            <a:r>
              <a:rPr lang="en-US" dirty="0" smtClean="0"/>
              <a:t>High dose systemic steroids 60-100 mg of </a:t>
            </a:r>
            <a:r>
              <a:rPr lang="en-US" dirty="0" err="1" smtClean="0"/>
              <a:t>prednisolone</a:t>
            </a:r>
            <a:r>
              <a:rPr lang="en-US" dirty="0" smtClean="0"/>
              <a:t>. </a:t>
            </a:r>
          </a:p>
          <a:p>
            <a:pPr eaLnBrk="1" hangingPunct="1"/>
            <a:r>
              <a:rPr lang="en-US" dirty="0" smtClean="0"/>
              <a:t>Immunosuppressive agent such as </a:t>
            </a:r>
            <a:r>
              <a:rPr lang="en-US" b="1" dirty="0" err="1" smtClean="0"/>
              <a:t>azathioprine</a:t>
            </a:r>
            <a:r>
              <a:rPr lang="en-US" b="1" dirty="0" smtClean="0"/>
              <a:t> </a:t>
            </a:r>
            <a:r>
              <a:rPr lang="en-US" b="1" dirty="0" err="1" smtClean="0"/>
              <a:t>cyclophosphamide</a:t>
            </a:r>
            <a:r>
              <a:rPr lang="en-US" b="1" dirty="0" smtClean="0"/>
              <a:t> , </a:t>
            </a:r>
            <a:r>
              <a:rPr lang="en-US" b="1" dirty="0" err="1" smtClean="0"/>
              <a:t>Methotrexate</a:t>
            </a:r>
            <a:r>
              <a:rPr lang="en-US" b="1" dirty="0" smtClean="0"/>
              <a:t> or </a:t>
            </a:r>
            <a:r>
              <a:rPr lang="en-US" b="1" dirty="0" err="1" smtClean="0"/>
              <a:t>mycophenolate</a:t>
            </a:r>
            <a:endParaRPr lang="en-US" b="1" dirty="0" smtClean="0"/>
          </a:p>
          <a:p>
            <a:pPr eaLnBrk="1" hangingPunct="1"/>
            <a:r>
              <a:rPr lang="en-US" dirty="0" smtClean="0"/>
              <a:t>Topical therapy is mainly symptomatic.</a:t>
            </a:r>
          </a:p>
          <a:p>
            <a:pPr eaLnBrk="1" hangingPunct="1"/>
            <a:r>
              <a:rPr lang="en-US" dirty="0" smtClean="0"/>
              <a:t>Patient will probably have to remain on systemic steroids for long time.</a:t>
            </a:r>
          </a:p>
          <a:p>
            <a:pPr eaLnBrk="1" hangingPunct="1"/>
            <a:r>
              <a:rPr lang="en-US" dirty="0" smtClean="0"/>
              <a:t>Antibiotics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4835"/>
          <a:lstStyle/>
          <a:p>
            <a:pPr algn="l"/>
            <a:r>
              <a:rPr lang="en-US" dirty="0" smtClean="0"/>
              <a:t>Biological Rx:</a:t>
            </a:r>
            <a:br>
              <a:rPr lang="en-US" dirty="0" smtClean="0"/>
            </a:br>
            <a:r>
              <a:rPr lang="en-US" b="1" dirty="0" err="1" smtClean="0"/>
              <a:t>Rituximab</a:t>
            </a:r>
            <a:endParaRPr lang="en-US" b="1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760040" y="400506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134835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Biological Rx:</a:t>
            </a:r>
            <a:br>
              <a:rPr kumimoji="1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</a:t>
            </a:r>
            <a:r>
              <a:rPr lang="en-US" sz="4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IG (</a:t>
            </a:r>
            <a:r>
              <a:rPr lang="en-US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intravenous </a:t>
            </a:r>
            <a:r>
              <a:rPr lang="en-US" sz="44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Ig</a:t>
            </a:r>
            <a:r>
              <a:rPr lang="en-US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  <a:endParaRPr kumimoji="1" lang="en-US" sz="44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772400" cy="1143000"/>
          </a:xfrm>
          <a:ln/>
        </p:spPr>
        <p:txBody>
          <a:bodyPr rIns="134835"/>
          <a:lstStyle/>
          <a:p>
            <a:r>
              <a:rPr lang="en-US" dirty="0"/>
              <a:t>How do I treat </a:t>
            </a:r>
            <a:r>
              <a:rPr lang="en-US" dirty="0" err="1"/>
              <a:t>pemphigus</a:t>
            </a:r>
            <a:r>
              <a:rPr lang="en-US" dirty="0"/>
              <a:t>?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3568" y="908720"/>
            <a:ext cx="6332240" cy="3168352"/>
          </a:xfrm>
          <a:ln/>
        </p:spPr>
        <p:txBody>
          <a:bodyPr rIns="134835"/>
          <a:lstStyle/>
          <a:p>
            <a:pPr>
              <a:buFontTx/>
              <a:buAutoNum type="romanUcPeriod"/>
            </a:pPr>
            <a:r>
              <a:rPr lang="en-US" dirty="0"/>
              <a:t>mild</a:t>
            </a:r>
          </a:p>
          <a:p>
            <a:pPr marL="801411" lvl="1">
              <a:lnSpc>
                <a:spcPct val="110000"/>
              </a:lnSpc>
              <a:buSzPct val="99000"/>
              <a:buFontTx/>
              <a:buAutoNum type="alphaLcPeriod"/>
            </a:pPr>
            <a:r>
              <a:rPr lang="en-US" dirty="0"/>
              <a:t>class III/IV corticosteroid </a:t>
            </a:r>
            <a:r>
              <a:rPr lang="en-US" dirty="0" err="1"/>
              <a:t>creme</a:t>
            </a:r>
            <a:r>
              <a:rPr lang="en-US" dirty="0"/>
              <a:t> / </a:t>
            </a:r>
            <a:r>
              <a:rPr lang="en-US" dirty="0" err="1"/>
              <a:t>intralesional</a:t>
            </a:r>
            <a:r>
              <a:rPr lang="en-US" dirty="0"/>
              <a:t> injection</a:t>
            </a:r>
          </a:p>
          <a:p>
            <a:pPr>
              <a:spcBef>
                <a:spcPts val="2320"/>
              </a:spcBef>
              <a:buFontTx/>
              <a:buAutoNum type="romanUcPeriod"/>
            </a:pPr>
            <a:r>
              <a:rPr lang="en-US" dirty="0"/>
              <a:t>severe</a:t>
            </a:r>
          </a:p>
          <a:p>
            <a:pPr marL="801411" lvl="1">
              <a:lnSpc>
                <a:spcPct val="110000"/>
              </a:lnSpc>
              <a:buSzPct val="99000"/>
              <a:buFontTx/>
              <a:buAutoNum type="alphaLcPeriod"/>
            </a:pPr>
            <a:r>
              <a:rPr lang="en-US" dirty="0" err="1"/>
              <a:t>prednisolon</a:t>
            </a:r>
            <a:r>
              <a:rPr lang="en-US" dirty="0"/>
              <a:t> 80 mg, taper in 5 months</a:t>
            </a:r>
          </a:p>
        </p:txBody>
      </p:sp>
      <p:sp>
        <p:nvSpPr>
          <p:cNvPr id="28675" name="Rectangle 3"/>
          <p:cNvSpPr>
            <a:spLocks/>
          </p:cNvSpPr>
          <p:nvPr/>
        </p:nvSpPr>
        <p:spPr bwMode="auto">
          <a:xfrm>
            <a:off x="611560" y="3933056"/>
            <a:ext cx="8001000" cy="2571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29" bIns="0"/>
          <a:lstStyle/>
          <a:p>
            <a:pPr marL="343781" indent="-303599">
              <a:spcBef>
                <a:spcPts val="352"/>
              </a:spcBef>
              <a:buFontTx/>
              <a:buAutoNum type="alphaLcPeriod"/>
            </a:pPr>
            <a:endParaRPr lang="en-US" sz="2800" dirty="0"/>
          </a:p>
          <a:p>
            <a:pPr marL="343781" indent="-303599">
              <a:spcBef>
                <a:spcPts val="352"/>
              </a:spcBef>
            </a:pPr>
            <a:r>
              <a:rPr lang="en-US" sz="2800" dirty="0" smtClean="0"/>
              <a:t>       b. Other immunosuppressive: </a:t>
            </a:r>
            <a:r>
              <a:rPr lang="en-US" sz="2800" dirty="0" err="1" smtClean="0"/>
              <a:t>azathioprine</a:t>
            </a:r>
            <a:r>
              <a:rPr lang="en-US" sz="2800" dirty="0" smtClean="0"/>
              <a:t>, </a:t>
            </a:r>
            <a:endParaRPr lang="en-US" sz="2800" dirty="0"/>
          </a:p>
          <a:p>
            <a:pPr marL="765175" lvl="1" indent="271463">
              <a:spcBef>
                <a:spcPts val="316"/>
              </a:spcBef>
            </a:pPr>
            <a:r>
              <a:rPr lang="en-US" dirty="0" err="1" smtClean="0">
                <a:cs typeface="Arial" pitchFamily="34" charset="0"/>
              </a:rPr>
              <a:t>Mycophenolate</a:t>
            </a:r>
            <a:r>
              <a:rPr lang="en-US" dirty="0" smtClean="0">
                <a:cs typeface="Arial" pitchFamily="34" charset="0"/>
              </a:rPr>
              <a:t>, etc </a:t>
            </a:r>
            <a:endParaRPr lang="en-US" dirty="0">
              <a:cs typeface="Arial" pitchFamily="34" charset="0"/>
            </a:endParaRPr>
          </a:p>
          <a:p>
            <a:pPr marL="765175" lvl="1" indent="-79375">
              <a:spcBef>
                <a:spcPts val="316"/>
              </a:spcBef>
            </a:pPr>
            <a:r>
              <a:rPr lang="en-US" dirty="0" smtClean="0">
                <a:cs typeface="Arial" pitchFamily="34" charset="0"/>
              </a:rPr>
              <a:t>C. Biological Rx: </a:t>
            </a:r>
            <a:r>
              <a:rPr lang="en-US" dirty="0" err="1" smtClean="0">
                <a:cs typeface="Arial" pitchFamily="34" charset="0"/>
              </a:rPr>
              <a:t>Rituximab</a:t>
            </a:r>
            <a:r>
              <a:rPr lang="en-US" dirty="0" smtClean="0">
                <a:cs typeface="Arial" pitchFamily="34" charset="0"/>
              </a:rPr>
              <a:t> and IVIG (intravenous </a:t>
            </a:r>
            <a:r>
              <a:rPr lang="en-US" dirty="0" err="1" smtClean="0">
                <a:cs typeface="Arial" pitchFamily="34" charset="0"/>
              </a:rPr>
              <a:t>Immunoglobuling</a:t>
            </a:r>
            <a:r>
              <a:rPr lang="en-US" dirty="0" smtClean="0">
                <a:cs typeface="Arial" pitchFamily="34" charset="0"/>
              </a:rPr>
              <a:t>)</a:t>
            </a:r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96120" presetClass="entr" presetSubtype="5113055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96120" presetClass="entr" presetSubtype="5113055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96120" presetClass="entr" presetSubtype="5113055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P</a:t>
            </a:r>
            <a:r>
              <a:rPr lang="uk-UA" b="1" dirty="0" smtClean="0">
                <a:solidFill>
                  <a:srgbClr val="C00000"/>
                </a:solidFill>
              </a:rPr>
              <a:t>araneoplastic pemphigus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800" dirty="0" smtClean="0"/>
              <a:t>The least common and most severe type of pemphigus is </a:t>
            </a:r>
            <a:r>
              <a:rPr lang="uk-UA" sz="2800" b="1" dirty="0" smtClean="0">
                <a:solidFill>
                  <a:srgbClr val="C00000"/>
                </a:solidFill>
              </a:rPr>
              <a:t>paraneoplastic pemphigus</a:t>
            </a:r>
            <a:r>
              <a:rPr lang="uk-UA" sz="2800" dirty="0" smtClean="0">
                <a:solidFill>
                  <a:srgbClr val="C00000"/>
                </a:solidFill>
              </a:rPr>
              <a:t> </a:t>
            </a:r>
            <a:r>
              <a:rPr lang="uk-UA" sz="2800" dirty="0" smtClean="0"/>
              <a:t>(PNP). This disorder is a complication of </a:t>
            </a:r>
            <a:r>
              <a:rPr lang="uk-UA" sz="2800" dirty="0" smtClean="0">
                <a:solidFill>
                  <a:srgbClr val="C00000"/>
                </a:solidFill>
              </a:rPr>
              <a:t>cancer</a:t>
            </a:r>
            <a:r>
              <a:rPr lang="uk-UA" sz="2800" dirty="0" smtClean="0"/>
              <a:t>,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uk-UA" sz="2800" dirty="0" smtClean="0"/>
              <a:t> usually </a:t>
            </a:r>
            <a:r>
              <a:rPr lang="uk-UA" sz="2800" dirty="0" smtClean="0">
                <a:solidFill>
                  <a:srgbClr val="C00000"/>
                </a:solidFill>
              </a:rPr>
              <a:t>lymphoma</a:t>
            </a:r>
            <a:r>
              <a:rPr lang="uk-UA" sz="2800" dirty="0" smtClean="0"/>
              <a:t> and </a:t>
            </a:r>
            <a:r>
              <a:rPr lang="uk-UA" sz="2800" dirty="0" smtClean="0">
                <a:solidFill>
                  <a:srgbClr val="C00000"/>
                </a:solidFill>
              </a:rPr>
              <a:t>Castleman's disease</a:t>
            </a:r>
            <a:r>
              <a:rPr lang="uk-UA" sz="2800" dirty="0" smtClean="0"/>
              <a:t>. It may precede the diagnosis of the tumor. Painful sores appear on the </a:t>
            </a:r>
            <a:r>
              <a:rPr lang="uk-UA" sz="2800" dirty="0" smtClean="0">
                <a:solidFill>
                  <a:srgbClr val="C00000"/>
                </a:solidFill>
              </a:rPr>
              <a:t>mouth, lips, and the esophagus</a:t>
            </a:r>
            <a:r>
              <a:rPr lang="uk-UA" sz="2800" dirty="0" smtClean="0"/>
              <a:t>. 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uk-UA" sz="2800" dirty="0" smtClean="0"/>
              <a:t>Complete removal and/or cure of the tumor may improve the skin disease,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2353"/>
          <a:stretch>
            <a:fillRect/>
          </a:stretch>
        </p:blipFill>
        <p:spPr bwMode="auto">
          <a:xfrm>
            <a:off x="35496" y="1585881"/>
            <a:ext cx="4227093" cy="47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355976" y="263691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Both Intra epidermal and sub epidermal blister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979712" y="1412776"/>
            <a:ext cx="2267744" cy="4896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PMingLiU" pitchFamily="18" charset="-120"/>
            </a:endParaRPr>
          </a:p>
        </p:txBody>
      </p:sp>
      <p:cxnSp>
        <p:nvCxnSpPr>
          <p:cNvPr id="11" name="Straight Arrow Connector 10"/>
          <p:cNvCxnSpPr>
            <a:stCxn id="7" idx="1"/>
          </p:cNvCxnSpPr>
          <p:nvPr/>
        </p:nvCxnSpPr>
        <p:spPr bwMode="auto">
          <a:xfrm flipH="1">
            <a:off x="1259632" y="3237077"/>
            <a:ext cx="3096344" cy="1199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187624" y="3212976"/>
            <a:ext cx="3312368" cy="15121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1588" y="476672"/>
            <a:ext cx="560241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3931"/>
            <a:ext cx="4211960" cy="314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Bullous</a:t>
            </a:r>
            <a:r>
              <a:rPr lang="en-US" dirty="0" smtClean="0"/>
              <a:t> </a:t>
            </a:r>
            <a:r>
              <a:rPr lang="en-US" dirty="0" err="1" smtClean="0"/>
              <a:t>pemphigoid</a:t>
            </a:r>
            <a:r>
              <a:rPr lang="en-US" dirty="0" smtClean="0"/>
              <a:t> </a:t>
            </a:r>
            <a:endParaRPr lang="ar-SA" dirty="0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95288" y="1981200"/>
            <a:ext cx="8062912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Characterized by </a:t>
            </a:r>
            <a:r>
              <a:rPr lang="en-US" dirty="0" smtClean="0"/>
              <a:t>large </a:t>
            </a:r>
            <a:r>
              <a:rPr lang="en-US" u="sng" dirty="0" smtClean="0"/>
              <a:t>intact</a:t>
            </a:r>
            <a:r>
              <a:rPr lang="en-US" dirty="0" smtClean="0"/>
              <a:t> </a:t>
            </a:r>
            <a:r>
              <a:rPr lang="en-US" dirty="0" smtClean="0"/>
              <a:t>blisters </a:t>
            </a:r>
            <a:r>
              <a:rPr lang="en-US" dirty="0" smtClean="0"/>
              <a:t> on </a:t>
            </a:r>
            <a:r>
              <a:rPr lang="en-US" dirty="0" smtClean="0"/>
              <a:t>an erythematous base</a:t>
            </a:r>
            <a:r>
              <a:rPr lang="en-US" dirty="0" smtClean="0"/>
              <a:t>. it can </a:t>
            </a:r>
            <a:r>
              <a:rPr lang="en-US" dirty="0" err="1" smtClean="0"/>
              <a:t>errupt</a:t>
            </a: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to form erosions</a:t>
            </a:r>
            <a:endParaRPr lang="en-US" dirty="0" smtClean="0"/>
          </a:p>
          <a:p>
            <a:pPr eaLnBrk="1" hangingPunct="1"/>
            <a:r>
              <a:rPr lang="en-US" dirty="0" smtClean="0"/>
              <a:t>Mainly in  older age </a:t>
            </a:r>
            <a:r>
              <a:rPr lang="en-US" dirty="0" smtClean="0"/>
              <a:t>group</a:t>
            </a:r>
          </a:p>
          <a:p>
            <a:pPr eaLnBrk="1" hangingPunct="1"/>
            <a:r>
              <a:rPr lang="en-US" dirty="0" smtClean="0"/>
              <a:t> </a:t>
            </a:r>
            <a:r>
              <a:rPr lang="en-US" dirty="0" smtClean="0"/>
              <a:t>more than 60 y.</a:t>
            </a:r>
          </a:p>
          <a:p>
            <a:pPr eaLnBrk="1" hangingPunct="1"/>
            <a:r>
              <a:rPr lang="en-US" sz="4000" dirty="0" smtClean="0"/>
              <a:t> </a:t>
            </a:r>
            <a:r>
              <a:rPr lang="en-US" dirty="0" smtClean="0"/>
              <a:t>The prognosis is usually good.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ar-SA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21588" t="11407" r="52028" b="18304"/>
          <a:stretch>
            <a:fillRect/>
          </a:stretch>
        </p:blipFill>
        <p:spPr bwMode="auto">
          <a:xfrm>
            <a:off x="6483741" y="2636912"/>
            <a:ext cx="2660259" cy="393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 bwMode="auto">
          <a:xfrm>
            <a:off x="5220072" y="2420888"/>
            <a:ext cx="2376264" cy="19442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3203848" y="3429000"/>
            <a:ext cx="4536504" cy="12961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Clinical features </a:t>
            </a:r>
            <a:endParaRPr lang="ar-SA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Elderly patents.</a:t>
            </a:r>
          </a:p>
          <a:p>
            <a:pPr eaLnBrk="1" hangingPunct="1"/>
            <a:r>
              <a:rPr lang="en-US" smtClean="0"/>
              <a:t>Large tense blisters on upper arms and thighs.</a:t>
            </a:r>
          </a:p>
          <a:p>
            <a:pPr eaLnBrk="1" hangingPunct="1"/>
            <a:r>
              <a:rPr lang="en-US" smtClean="0"/>
              <a:t>Eczematous base .</a:t>
            </a:r>
          </a:p>
          <a:p>
            <a:pPr eaLnBrk="1" hangingPunct="1"/>
            <a:r>
              <a:rPr lang="en-US" smtClean="0"/>
              <a:t>Itch rather than pain.</a:t>
            </a:r>
          </a:p>
          <a:p>
            <a:pPr eaLnBrk="1" hangingPunct="1"/>
            <a:r>
              <a:rPr lang="en-US" smtClean="0"/>
              <a:t>Oral lesions are less frequent than  pemphigus.</a:t>
            </a:r>
            <a:endParaRPr lang="ar-S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/>
          <p:cNvPicPr>
            <a:picLocks noChangeAspect="1" noChangeArrowheads="1"/>
          </p:cNvPicPr>
          <p:nvPr/>
        </p:nvPicPr>
        <p:blipFill>
          <a:blip r:embed="rId2" cstate="print"/>
          <a:srcRect l="21588" t="11407" r="52028" b="18304"/>
          <a:stretch>
            <a:fillRect/>
          </a:stretch>
        </p:blipFill>
        <p:spPr bwMode="auto">
          <a:xfrm>
            <a:off x="2771775" y="333375"/>
            <a:ext cx="4051300" cy="598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03350" y="609600"/>
            <a:ext cx="7054850" cy="1235075"/>
          </a:xfrm>
        </p:spPr>
        <p:txBody>
          <a:bodyPr/>
          <a:lstStyle/>
          <a:p>
            <a:endParaRPr lang="ar-SA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4213" y="4149725"/>
            <a:ext cx="7416800" cy="2374900"/>
          </a:xfrm>
        </p:spPr>
        <p:txBody>
          <a:bodyPr/>
          <a:lstStyle/>
          <a:p>
            <a:r>
              <a:rPr lang="en-US" sz="2800" dirty="0" smtClean="0"/>
              <a:t>Vesicles and </a:t>
            </a:r>
            <a:r>
              <a:rPr lang="en-US" sz="2800" dirty="0" err="1" smtClean="0"/>
              <a:t>bullae</a:t>
            </a:r>
            <a:r>
              <a:rPr lang="en-US" sz="2800" smtClean="0"/>
              <a:t> are raised lesions that contain fluid.</a:t>
            </a:r>
          </a:p>
          <a:p>
            <a:r>
              <a:rPr lang="en-US" sz="2800" smtClean="0"/>
              <a:t>A vesicle is less than 0.5 cm in diameter. </a:t>
            </a:r>
          </a:p>
          <a:p>
            <a:r>
              <a:rPr lang="en-US" sz="2800" smtClean="0"/>
              <a:t>A bulla is larger than 0.5 cm in diameter. </a:t>
            </a:r>
            <a:endParaRPr lang="ar-SA" sz="2800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894" y="333375"/>
            <a:ext cx="6913562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3528" y="332656"/>
            <a:ext cx="1869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/>
              <a:t>definition</a:t>
            </a:r>
            <a:endParaRPr lang="en-US" sz="3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Pathology </a:t>
            </a:r>
            <a:endParaRPr lang="ar-SA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395288" y="1981200"/>
            <a:ext cx="8062912" cy="4184650"/>
          </a:xfrm>
        </p:spPr>
        <p:txBody>
          <a:bodyPr/>
          <a:lstStyle/>
          <a:p>
            <a:pPr eaLnBrk="1" hangingPunct="1"/>
            <a:r>
              <a:rPr lang="en-US" dirty="0" smtClean="0"/>
              <a:t>Sub epidermal between epidermis and dermis the epidermis forms the roof of the blister.</a:t>
            </a:r>
          </a:p>
          <a:p>
            <a:pPr eaLnBrk="1" hangingPunct="1"/>
            <a:r>
              <a:rPr lang="en-US" dirty="0" smtClean="0"/>
              <a:t>Antigens identified are </a:t>
            </a:r>
            <a:r>
              <a:rPr lang="en-US" dirty="0" smtClean="0"/>
              <a:t>in </a:t>
            </a:r>
            <a:r>
              <a:rPr lang="en-US" dirty="0" err="1" smtClean="0"/>
              <a:t>hemidesmosomes</a:t>
            </a:r>
            <a:r>
              <a:rPr lang="en-US" dirty="0" smtClean="0"/>
              <a:t>.</a:t>
            </a:r>
            <a:endParaRPr lang="en-US" dirty="0" smtClean="0"/>
          </a:p>
          <a:p>
            <a:pPr eaLnBrk="1" hangingPunct="1"/>
            <a:r>
              <a:rPr lang="en-US" dirty="0" smtClean="0"/>
              <a:t>Immunoglobulin and complement are deposited in the lamina </a:t>
            </a:r>
            <a:r>
              <a:rPr lang="en-US" dirty="0" err="1" smtClean="0"/>
              <a:t>lucida</a:t>
            </a:r>
            <a:r>
              <a:rPr lang="en-US" dirty="0" smtClean="0"/>
              <a:t> of the basement </a:t>
            </a:r>
            <a:r>
              <a:rPr lang="en-US" dirty="0" smtClean="0"/>
              <a:t>membrane  </a:t>
            </a:r>
            <a:r>
              <a:rPr lang="en-US" dirty="0" smtClean="0"/>
              <a:t>in a linear band.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83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7518"/>
          <a:stretch>
            <a:fillRect/>
          </a:stretch>
        </p:blipFill>
        <p:spPr>
          <a:xfrm>
            <a:off x="2051050" y="39688"/>
            <a:ext cx="4752975" cy="3173412"/>
          </a:xfrm>
          <a:noFill/>
        </p:spPr>
      </p:pic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3" cstate="print"/>
          <a:srcRect r="47368"/>
          <a:stretch>
            <a:fillRect/>
          </a:stretch>
        </p:blipFill>
        <p:spPr bwMode="auto">
          <a:xfrm>
            <a:off x="755650" y="3613150"/>
            <a:ext cx="25209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3573463"/>
            <a:ext cx="39243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llpem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81000"/>
            <a:ext cx="4741912" cy="3217429"/>
          </a:xfrm>
          <a:prstGeom prst="rect">
            <a:avLst/>
          </a:prstGeom>
          <a:noFill/>
        </p:spPr>
      </p:pic>
      <p:pic>
        <p:nvPicPr>
          <p:cNvPr id="5" name="Picture 3" descr="bullous pemphigoid D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4616141" cy="306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Treatment </a:t>
            </a:r>
            <a:endParaRPr lang="ar-SA" dirty="0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395288" y="1981200"/>
            <a:ext cx="8062912" cy="4687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Topical Steroids</a:t>
            </a:r>
          </a:p>
          <a:p>
            <a:pPr eaLnBrk="1" hangingPunct="1"/>
            <a:r>
              <a:rPr lang="en-US" dirty="0" smtClean="0"/>
              <a:t>Severe </a:t>
            </a:r>
            <a:r>
              <a:rPr lang="en-US" dirty="0" err="1" smtClean="0"/>
              <a:t>pemphigoid</a:t>
            </a:r>
            <a:r>
              <a:rPr lang="en-US" dirty="0" smtClean="0"/>
              <a:t>  :Systemic steroids , but unlike </a:t>
            </a:r>
            <a:r>
              <a:rPr lang="en-US" dirty="0" err="1" smtClean="0"/>
              <a:t>pemphigus</a:t>
            </a:r>
            <a:r>
              <a:rPr lang="en-US" dirty="0" smtClean="0"/>
              <a:t>, </a:t>
            </a:r>
            <a:r>
              <a:rPr lang="en-US" dirty="0" smtClean="0"/>
              <a:t>usually </a:t>
            </a:r>
            <a:r>
              <a:rPr lang="en-US" dirty="0" smtClean="0"/>
              <a:t>possible </a:t>
            </a:r>
            <a:r>
              <a:rPr lang="en-US" i="1" dirty="0" smtClean="0"/>
              <a:t> </a:t>
            </a:r>
            <a:r>
              <a:rPr lang="en-US" dirty="0" smtClean="0"/>
              <a:t>to </a:t>
            </a:r>
            <a:r>
              <a:rPr lang="en-US" dirty="0" smtClean="0"/>
              <a:t>discontinue Rx. </a:t>
            </a:r>
            <a:endParaRPr lang="en-US" dirty="0" smtClean="0"/>
          </a:p>
          <a:p>
            <a:pPr eaLnBrk="1" hangingPunct="1"/>
            <a:r>
              <a:rPr lang="en-US" dirty="0" smtClean="0"/>
              <a:t>The addition of either </a:t>
            </a:r>
            <a:r>
              <a:rPr lang="en-US" dirty="0" err="1" smtClean="0"/>
              <a:t>azathioprine</a:t>
            </a:r>
            <a:r>
              <a:rPr lang="en-US" dirty="0" smtClean="0"/>
              <a:t> enable the oral steroid dose to be reduced more rapidly. </a:t>
            </a:r>
          </a:p>
          <a:p>
            <a:pPr eaLnBrk="1" hangingPunct="1"/>
            <a:r>
              <a:rPr lang="en-US" dirty="0" smtClean="0"/>
              <a:t>Milder may also respond very well to potent or moderately potent topical steroids alone. </a:t>
            </a:r>
          </a:p>
          <a:p>
            <a:pPr eaLnBrk="1" hangingPunct="1"/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treatment:</a:t>
            </a:r>
          </a:p>
          <a:p>
            <a:pPr>
              <a:buNone/>
            </a:pPr>
            <a:r>
              <a:rPr lang="en-US" dirty="0" smtClean="0"/>
              <a:t>Antibiotics like </a:t>
            </a:r>
            <a:r>
              <a:rPr lang="en-US" dirty="0" err="1" smtClean="0"/>
              <a:t>tetracyclines</a:t>
            </a:r>
            <a:r>
              <a:rPr lang="en-US" dirty="0" smtClean="0"/>
              <a:t> group</a:t>
            </a:r>
          </a:p>
          <a:p>
            <a:pPr>
              <a:buNone/>
            </a:pPr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431032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 smtClean="0"/>
              <a:t>CHRONIC BULLOUS Disease OF CHILDHOOD</a:t>
            </a:r>
            <a:br>
              <a:rPr lang="en-GB" sz="3600" b="1" dirty="0" smtClean="0"/>
            </a:br>
            <a:endParaRPr lang="en-GB" sz="3600" b="1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11480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Chronic blistering dis. which occur in children, usually starts before the age of 5yrs</a:t>
            </a:r>
          </a:p>
          <a:p>
            <a:pPr eaLnBrk="1" hangingPunct="1"/>
            <a:r>
              <a:rPr lang="en-GB" sz="2800" dirty="0" smtClean="0"/>
              <a:t>Small and large blisters appears predominantly on the </a:t>
            </a:r>
            <a:r>
              <a:rPr lang="en-GB" sz="2800" b="1" dirty="0" smtClean="0"/>
              <a:t>lower trunk, genital </a:t>
            </a:r>
            <a:r>
              <a:rPr lang="en-GB" sz="2800" dirty="0" smtClean="0"/>
              <a:t>area, and </a:t>
            </a:r>
            <a:r>
              <a:rPr lang="en-GB" sz="2800" b="1" dirty="0" smtClean="0"/>
              <a:t>thighs</a:t>
            </a:r>
          </a:p>
          <a:p>
            <a:pPr eaLnBrk="1" hangingPunct="1"/>
            <a:r>
              <a:rPr lang="en-GB" sz="2800" dirty="0" smtClean="0"/>
              <a:t>May also affects the </a:t>
            </a:r>
            <a:r>
              <a:rPr lang="en-GB" sz="2800" b="1" dirty="0" smtClean="0"/>
              <a:t>scalp</a:t>
            </a:r>
            <a:r>
              <a:rPr lang="en-GB" sz="2800" dirty="0" smtClean="0"/>
              <a:t> and </a:t>
            </a:r>
            <a:r>
              <a:rPr lang="en-GB" sz="2800" b="1" dirty="0" smtClean="0"/>
              <a:t>around the mouth </a:t>
            </a:r>
          </a:p>
          <a:p>
            <a:pPr eaLnBrk="1" hangingPunct="1"/>
            <a:r>
              <a:rPr lang="en-GB" sz="2800" dirty="0" smtClean="0"/>
              <a:t>New blisters form around healing old blisters forming </a:t>
            </a:r>
            <a:r>
              <a:rPr lang="en-GB" sz="2800" b="1" dirty="0" smtClean="0"/>
              <a:t>a </a:t>
            </a:r>
            <a:r>
              <a:rPr lang="en-GB" sz="2800" b="1" dirty="0" smtClean="0">
                <a:solidFill>
                  <a:srgbClr val="FF0000"/>
                </a:solidFill>
              </a:rPr>
              <a:t>CLUSTER OF </a:t>
            </a:r>
            <a:r>
              <a:rPr lang="en-GB" sz="2800" b="1" dirty="0" smtClean="0">
                <a:solidFill>
                  <a:srgbClr val="FF0000"/>
                </a:solidFill>
              </a:rPr>
              <a:t>JEWELS</a:t>
            </a:r>
          </a:p>
        </p:txBody>
      </p:sp>
      <p:pic>
        <p:nvPicPr>
          <p:cNvPr id="4" name="Picture 2" descr="C:\Users\dell\Downloads\3333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4669681"/>
            <a:ext cx="4286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 bwMode="auto">
          <a:xfrm>
            <a:off x="3491880" y="4581128"/>
            <a:ext cx="2448272" cy="1152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431032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 smtClean="0"/>
              <a:t>CHRONIC BULLOUS Disease OF CHILDHOOD</a:t>
            </a:r>
            <a:br>
              <a:rPr lang="en-GB" sz="3600" b="1" dirty="0" smtClean="0"/>
            </a:br>
            <a:endParaRPr lang="en-GB" sz="3600" b="1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b="1" dirty="0" smtClean="0"/>
              <a:t>Course</a:t>
            </a:r>
            <a:r>
              <a:rPr lang="en-GB" dirty="0" smtClean="0"/>
              <a:t> </a:t>
            </a:r>
            <a:r>
              <a:rPr lang="en-GB" dirty="0" smtClean="0"/>
              <a:t>is chronic and spontaneous remission usually occurs after an average of 3-4 yrs</a:t>
            </a:r>
          </a:p>
          <a:p>
            <a:pPr eaLnBrk="1" hangingPunct="1"/>
            <a:r>
              <a:rPr lang="en-GB" b="1" dirty="0" err="1" smtClean="0">
                <a:solidFill>
                  <a:srgbClr val="FF0000"/>
                </a:solidFill>
              </a:rPr>
              <a:t>IgA</a:t>
            </a:r>
            <a:r>
              <a:rPr lang="en-GB" b="1" dirty="0" smtClean="0">
                <a:solidFill>
                  <a:srgbClr val="FF0000"/>
                </a:solidFill>
              </a:rPr>
              <a:t>  </a:t>
            </a:r>
            <a:r>
              <a:rPr lang="en-GB" dirty="0" err="1" smtClean="0"/>
              <a:t>autoantibodies</a:t>
            </a:r>
            <a:r>
              <a:rPr lang="en-GB" dirty="0" smtClean="0"/>
              <a:t> binds to </a:t>
            </a:r>
            <a:r>
              <a:rPr lang="en-GB" dirty="0" smtClean="0"/>
              <a:t>proteins </a:t>
            </a:r>
            <a:r>
              <a:rPr lang="en-GB" dirty="0" smtClean="0"/>
              <a:t>at </a:t>
            </a:r>
            <a:r>
              <a:rPr lang="en-GB" dirty="0" err="1" smtClean="0"/>
              <a:t>dermo</a:t>
            </a:r>
            <a:r>
              <a:rPr lang="en-GB" dirty="0" smtClean="0"/>
              <a:t> epidermal junction as linear pattern like the pattern of </a:t>
            </a:r>
            <a:r>
              <a:rPr lang="en-GB" dirty="0" err="1" smtClean="0"/>
              <a:t>bullous</a:t>
            </a:r>
            <a:r>
              <a:rPr lang="en-GB" dirty="0" smtClean="0"/>
              <a:t> </a:t>
            </a:r>
            <a:r>
              <a:rPr lang="en-GB" dirty="0" err="1" smtClean="0"/>
              <a:t>pemphigoid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6083" name="Picture 2" descr="C:\Users\dell\Downloads\33333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15063" y="3786188"/>
            <a:ext cx="2343150" cy="1952625"/>
          </a:xfrm>
          <a:noFill/>
        </p:spPr>
      </p:pic>
      <p:pic>
        <p:nvPicPr>
          <p:cNvPr id="46084" name="Picture 3" descr="C:\Users\dell\Downloads\33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78618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4" descr="C:\Users\dell\Downloads\chronic_bullous_disease_of_childhood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75" y="0"/>
            <a:ext cx="5943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5" descr="C:\Users\dell\Downloads\222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0" y="3571875"/>
            <a:ext cx="3286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CLINICAL  FEATURES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b="1" dirty="0" smtClean="0"/>
              <a:t>Circular clusters of </a:t>
            </a:r>
            <a:r>
              <a:rPr lang="en-GB" b="1" dirty="0" smtClean="0"/>
              <a:t>large intact blisters and can erupt to form erosions</a:t>
            </a:r>
            <a:endParaRPr lang="en-GB" b="1" dirty="0" smtClean="0"/>
          </a:p>
          <a:p>
            <a:pPr eaLnBrk="1" hangingPunct="1"/>
            <a:r>
              <a:rPr lang="en-GB" b="1" dirty="0" smtClean="0"/>
              <a:t>It involves the </a:t>
            </a:r>
            <a:r>
              <a:rPr lang="en-GB" b="1" dirty="0" err="1" smtClean="0"/>
              <a:t>perioral</a:t>
            </a:r>
            <a:r>
              <a:rPr lang="en-GB" b="1" dirty="0" smtClean="0"/>
              <a:t> area, lower trunk, inner thighs and genitalia</a:t>
            </a:r>
          </a:p>
          <a:p>
            <a:pPr eaLnBrk="1" hangingPunct="1"/>
            <a:r>
              <a:rPr lang="en-GB" b="1" dirty="0" smtClean="0"/>
              <a:t>Blistering may spread all over the body</a:t>
            </a:r>
          </a:p>
        </p:txBody>
      </p:sp>
      <p:pic>
        <p:nvPicPr>
          <p:cNvPr id="47108" name="Picture 2" descr="C:\Users\dell\Downloads\3333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4669681"/>
            <a:ext cx="4286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b="1" smtClean="0"/>
              <a:t>INVESTIGATION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b="1" dirty="0" smtClean="0"/>
              <a:t>Skin Biopsy </a:t>
            </a:r>
            <a:r>
              <a:rPr lang="en-GB" dirty="0" smtClean="0"/>
              <a:t>will show </a:t>
            </a:r>
            <a:r>
              <a:rPr lang="en-GB" dirty="0" err="1" smtClean="0"/>
              <a:t>subepidermal</a:t>
            </a:r>
            <a:r>
              <a:rPr lang="en-GB" dirty="0" smtClean="0"/>
              <a:t> splits</a:t>
            </a:r>
          </a:p>
          <a:p>
            <a:pPr eaLnBrk="1" hangingPunct="1"/>
            <a:r>
              <a:rPr lang="en-GB" b="1" dirty="0" smtClean="0"/>
              <a:t>Direct IF </a:t>
            </a:r>
            <a:r>
              <a:rPr lang="en-GB" dirty="0" smtClean="0"/>
              <a:t>reveals </a:t>
            </a:r>
            <a:r>
              <a:rPr lang="en-GB" b="1" dirty="0" err="1" smtClean="0">
                <a:solidFill>
                  <a:srgbClr val="FF0000"/>
                </a:solidFill>
              </a:rPr>
              <a:t>IgA</a:t>
            </a:r>
            <a:r>
              <a:rPr lang="en-GB" dirty="0" smtClean="0"/>
              <a:t> along the BM of the epidermis in a </a:t>
            </a:r>
            <a:r>
              <a:rPr lang="en-GB" b="1" dirty="0" smtClean="0">
                <a:solidFill>
                  <a:srgbClr val="FF0000"/>
                </a:solidFill>
              </a:rPr>
              <a:t>linear</a:t>
            </a:r>
            <a:r>
              <a:rPr lang="en-GB" dirty="0" smtClean="0"/>
              <a:t> pattern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568952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u="sng" dirty="0" smtClean="0"/>
              <a:t>CLASSIFICATION OF VESICULOBULLOUS DISEASES</a:t>
            </a:r>
            <a:r>
              <a:rPr lang="en-US" sz="3600" b="1" u="sng" dirty="0" smtClean="0"/>
              <a:t/>
            </a:r>
            <a:br>
              <a:rPr lang="en-US" sz="3600" b="1" u="sng" dirty="0" smtClean="0"/>
            </a:br>
            <a:endParaRPr lang="en-US" sz="3600" b="1" u="sng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50046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i="1" dirty="0" smtClean="0"/>
              <a:t>INTRA EPIDERMAL BLISTERS</a:t>
            </a:r>
            <a:endParaRPr lang="en-US" sz="2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 The lesion is formed within the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 epidermis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i="1" dirty="0" smtClean="0"/>
              <a:t>SUB EPIDERMAL BLISTERS </a:t>
            </a:r>
            <a:r>
              <a:rPr lang="en-US" sz="2400" b="1" dirty="0" smtClean="0"/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 Lesions formed between the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 epidermis and the dermis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2353"/>
          <a:stretch>
            <a:fillRect/>
          </a:stretch>
        </p:blipFill>
        <p:spPr bwMode="auto">
          <a:xfrm>
            <a:off x="4916906" y="1772816"/>
            <a:ext cx="4227093" cy="47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6876256" y="1700808"/>
            <a:ext cx="2267744" cy="4896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TREATMENTS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b="1" dirty="0" smtClean="0"/>
              <a:t>Oral </a:t>
            </a:r>
            <a:r>
              <a:rPr lang="en-GB" b="1" dirty="0" err="1" smtClean="0"/>
              <a:t>dapsone</a:t>
            </a:r>
            <a:r>
              <a:rPr lang="en-GB" b="1" dirty="0" smtClean="0"/>
              <a:t> </a:t>
            </a:r>
            <a:r>
              <a:rPr lang="en-GB" b="1" dirty="0" smtClean="0"/>
              <a:t>(check G6PD)</a:t>
            </a:r>
          </a:p>
          <a:p>
            <a:pPr eaLnBrk="1" hangingPunct="1">
              <a:buNone/>
            </a:pPr>
            <a:r>
              <a:rPr lang="en-GB" sz="2800" dirty="0" smtClean="0"/>
              <a:t>What the side effect of </a:t>
            </a:r>
            <a:r>
              <a:rPr lang="en-GB" sz="2800" dirty="0" err="1" smtClean="0"/>
              <a:t>dapsone</a:t>
            </a:r>
            <a:r>
              <a:rPr lang="en-GB" sz="2800" dirty="0" smtClean="0"/>
              <a:t>?</a:t>
            </a:r>
            <a:endParaRPr lang="en-GB" sz="2800" dirty="0" smtClean="0"/>
          </a:p>
          <a:p>
            <a:pPr eaLnBrk="1" hangingPunct="1"/>
            <a:r>
              <a:rPr lang="en-GB" b="1" dirty="0" smtClean="0"/>
              <a:t>Sulphonamides and </a:t>
            </a:r>
            <a:r>
              <a:rPr lang="en-GB" b="1" dirty="0" err="1" smtClean="0"/>
              <a:t>immunosupressants</a:t>
            </a:r>
            <a:endParaRPr lang="en-GB" b="1" dirty="0" smtClean="0"/>
          </a:p>
          <a:p>
            <a:pPr eaLnBrk="1" hangingPunct="1"/>
            <a:r>
              <a:rPr lang="en-GB" b="1" dirty="0" err="1" smtClean="0"/>
              <a:t>Erythromycine</a:t>
            </a:r>
            <a:endParaRPr lang="en-GB" b="1" dirty="0" smtClean="0"/>
          </a:p>
          <a:p>
            <a:pPr eaLnBrk="1" hangingPunct="1"/>
            <a:r>
              <a:rPr lang="en-GB" b="1" dirty="0" err="1" smtClean="0"/>
              <a:t>Flucloxacillin</a:t>
            </a:r>
            <a:r>
              <a:rPr lang="en-GB" b="1" dirty="0" smtClean="0"/>
              <a:t> </a:t>
            </a:r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Drug-induced PV</a:t>
            </a:r>
            <a:endParaRPr lang="en-US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smtClean="0"/>
              <a:t> </a:t>
            </a:r>
            <a:r>
              <a:rPr lang="en-US" b="1" smtClean="0"/>
              <a:t>Drugs can induce PV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b="1" smtClean="0"/>
              <a:t>Drugs reported most significantly in association with PV are;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b="1" smtClean="0">
                <a:solidFill>
                  <a:srgbClr val="FF0000"/>
                </a:solidFill>
              </a:rPr>
              <a:t>Penicillamine</a:t>
            </a:r>
            <a:r>
              <a:rPr lang="en-US" b="1" smtClean="0"/>
              <a:t> 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b="1" smtClean="0">
                <a:solidFill>
                  <a:srgbClr val="FF0000"/>
                </a:solidFill>
              </a:rPr>
              <a:t>captopril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b="1" smtClean="0"/>
              <a:t> </a:t>
            </a:r>
            <a:endParaRPr lang="en-US" smtClean="0"/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smtClean="0"/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smtClean="0"/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l" eaLnBrk="1" hangingPunct="1"/>
            <a:r>
              <a:rPr lang="en-US" sz="3200" b="1" dirty="0" smtClean="0"/>
              <a:t>Blistering Diseases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153400" cy="525780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3600" b="1" dirty="0" smtClean="0"/>
              <a:t>  </a:t>
            </a:r>
            <a:r>
              <a:rPr lang="en-US" sz="4400" b="1" u="sng" dirty="0" smtClean="0"/>
              <a:t>Objectives</a:t>
            </a:r>
            <a:endParaRPr lang="en-US" sz="3600" b="1" u="sng" dirty="0" smtClean="0"/>
          </a:p>
          <a:p>
            <a:pPr eaLnBrk="1" hangingPunct="1"/>
            <a:r>
              <a:rPr lang="en-US" b="1" dirty="0" smtClean="0"/>
              <a:t>To know the definition </a:t>
            </a:r>
          </a:p>
          <a:p>
            <a:pPr eaLnBrk="1" hangingPunct="1">
              <a:buNone/>
            </a:pPr>
            <a:r>
              <a:rPr lang="en-US" b="1" dirty="0" smtClean="0"/>
              <a:t>&amp; classification of Blistering diseases</a:t>
            </a:r>
          </a:p>
          <a:p>
            <a:pPr eaLnBrk="1" hangingPunct="1"/>
            <a:r>
              <a:rPr lang="en-US" b="1" dirty="0" smtClean="0"/>
              <a:t>To recognize the primary presentation of different types of  main blistering diseases</a:t>
            </a:r>
          </a:p>
          <a:p>
            <a:pPr eaLnBrk="1" hangingPunct="1"/>
            <a:r>
              <a:rPr lang="en-US" b="1" dirty="0" smtClean="0"/>
              <a:t>To understand the possible pathogenesis of the main types of blistering diseases</a:t>
            </a:r>
          </a:p>
          <a:p>
            <a:pPr eaLnBrk="1" hangingPunct="1"/>
            <a:r>
              <a:rPr lang="en-US" b="1" dirty="0" smtClean="0"/>
              <a:t>To have an overview about managements lines of these diseases</a:t>
            </a:r>
          </a:p>
          <a:p>
            <a:pPr eaLnBrk="1" hangingPunct="1"/>
            <a:endParaRPr lang="en-US" sz="36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0"/>
            <a:ext cx="2483768" cy="283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5976664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PEMPHIGUS VULGARIS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                       BULLOUS PEMPHIGOID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CHRONIC BULLOUS DISEASE OF CHILDHOOD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          </a:t>
            </a:r>
            <a:r>
              <a:rPr lang="en-US" b="1" dirty="0" smtClean="0">
                <a:solidFill>
                  <a:srgbClr val="FF0000"/>
                </a:solidFill>
              </a:rPr>
              <a:t>PARANEOPLASTIC  PEMPHIGUS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l" eaLnBrk="1" hangingPunct="1"/>
            <a:r>
              <a:rPr lang="en-US" sz="3200" b="1" dirty="0" smtClean="0"/>
              <a:t>Blistering Diseases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153400" cy="525780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3600" b="1" dirty="0" smtClean="0"/>
              <a:t>  </a:t>
            </a:r>
            <a:r>
              <a:rPr lang="en-US" sz="4400" u="sng" dirty="0" smtClean="0"/>
              <a:t>Objectives</a:t>
            </a:r>
            <a:endParaRPr lang="en-US" sz="3600" u="sng" dirty="0" smtClean="0"/>
          </a:p>
          <a:p>
            <a:pPr eaLnBrk="1" hangingPunct="1"/>
            <a:r>
              <a:rPr lang="en-US" sz="2800" dirty="0" smtClean="0"/>
              <a:t>To know the definition </a:t>
            </a:r>
          </a:p>
          <a:p>
            <a:pPr eaLnBrk="1" hangingPunct="1">
              <a:buNone/>
            </a:pPr>
            <a:r>
              <a:rPr lang="en-US" sz="2800" dirty="0" smtClean="0"/>
              <a:t>&amp; classification of Blistering diseases</a:t>
            </a:r>
          </a:p>
          <a:p>
            <a:pPr eaLnBrk="1" hangingPunct="1"/>
            <a:r>
              <a:rPr lang="en-US" sz="2800" dirty="0" smtClean="0"/>
              <a:t>To recognize the primary presentation of different types of  main blistering diseases</a:t>
            </a:r>
          </a:p>
          <a:p>
            <a:pPr eaLnBrk="1" hangingPunct="1"/>
            <a:r>
              <a:rPr lang="en-US" b="1" dirty="0" smtClean="0"/>
              <a:t>To understand the possible pathogenesis of the main types of blistering diseases</a:t>
            </a:r>
          </a:p>
          <a:p>
            <a:pPr eaLnBrk="1" hangingPunct="1"/>
            <a:r>
              <a:rPr lang="en-US" sz="2800" dirty="0" smtClean="0"/>
              <a:t>To have an overview about managements lines of these diseases</a:t>
            </a:r>
          </a:p>
          <a:p>
            <a:pPr eaLnBrk="1" hangingPunct="1"/>
            <a:endParaRPr lang="en-US" sz="36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0"/>
            <a:ext cx="2483768" cy="283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549275"/>
            <a:ext cx="44196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59632" y="5157192"/>
            <a:ext cx="7197725" cy="792163"/>
          </a:xfrm>
        </p:spPr>
        <p:txBody>
          <a:bodyPr/>
          <a:lstStyle/>
          <a:p>
            <a:r>
              <a:rPr lang="en-US" sz="3600" dirty="0" err="1" smtClean="0"/>
              <a:t>Dermo-edidermal</a:t>
            </a:r>
            <a:r>
              <a:rPr lang="en-US" sz="3600" dirty="0" smtClean="0"/>
              <a:t> junction</a:t>
            </a:r>
            <a:endParaRPr lang="ar-SA" sz="36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960" t="3226"/>
          <a:stretch>
            <a:fillRect/>
          </a:stretch>
        </p:blipFill>
        <p:spPr bwMode="auto">
          <a:xfrm>
            <a:off x="611188" y="620713"/>
            <a:ext cx="78041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755576" y="2636912"/>
            <a:ext cx="1656184" cy="936104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7544" y="1268760"/>
            <a:ext cx="2267744" cy="7920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67544" y="4149080"/>
            <a:ext cx="2267744" cy="7920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084168" y="2636912"/>
            <a:ext cx="2267744" cy="19442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976664" y="1124744"/>
            <a:ext cx="2267744" cy="10801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39552" y="3573016"/>
            <a:ext cx="2267744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164560" y="2060848"/>
            <a:ext cx="1863824" cy="936104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12160" y="548680"/>
            <a:ext cx="1656184" cy="936104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PMingLiU" pitchFamily="18" charset="-12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5724128" y="2780928"/>
            <a:ext cx="1296144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2123728" y="3212976"/>
            <a:ext cx="864096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5364088" y="1268760"/>
            <a:ext cx="1368152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PMingLiU"/>
        <a:cs typeface=""/>
      </a:majorFont>
      <a:minorFont>
        <a:latin typeface="Times New Roman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PMingLiU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5430</TotalTime>
  <Words>990</Words>
  <Application>Microsoft Office PowerPoint</Application>
  <PresentationFormat>On-screen Show (4:3)</PresentationFormat>
  <Paragraphs>187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預設簡報設計</vt:lpstr>
      <vt:lpstr>Blistering Diseases  </vt:lpstr>
      <vt:lpstr>Blistering Diseases</vt:lpstr>
      <vt:lpstr>Slide 3</vt:lpstr>
      <vt:lpstr>Slide 4</vt:lpstr>
      <vt:lpstr>CLASSIFICATION OF VESICULOBULLOUS DISEASES </vt:lpstr>
      <vt:lpstr>Slide 6</vt:lpstr>
      <vt:lpstr>Blistering Diseases</vt:lpstr>
      <vt:lpstr>Slide 8</vt:lpstr>
      <vt:lpstr>Dermo-edidermal junction</vt:lpstr>
      <vt:lpstr>Slide 10</vt:lpstr>
      <vt:lpstr>Slide 11</vt:lpstr>
      <vt:lpstr>Slide 12</vt:lpstr>
      <vt:lpstr>Slide 13</vt:lpstr>
      <vt:lpstr>Diagnostic tests</vt:lpstr>
      <vt:lpstr>Slide 15</vt:lpstr>
      <vt:lpstr>immunofluorescence</vt:lpstr>
      <vt:lpstr>Slide 17</vt:lpstr>
      <vt:lpstr>Slide 18</vt:lpstr>
      <vt:lpstr>Dermo-edidermal junction</vt:lpstr>
      <vt:lpstr>Slide 20</vt:lpstr>
      <vt:lpstr>Blistering Diseases         Pemphigus Vulgaris</vt:lpstr>
      <vt:lpstr>Pemphigus</vt:lpstr>
      <vt:lpstr>Slide 23</vt:lpstr>
      <vt:lpstr>Slide 24</vt:lpstr>
      <vt:lpstr>Slide 25</vt:lpstr>
      <vt:lpstr>Pemphigus Vulgaris</vt:lpstr>
      <vt:lpstr>Slide 27</vt:lpstr>
      <vt:lpstr>Pemphigus Vulgaris</vt:lpstr>
      <vt:lpstr>Pathology and immunopathology </vt:lpstr>
      <vt:lpstr>Slide 30</vt:lpstr>
      <vt:lpstr>Treatment </vt:lpstr>
      <vt:lpstr>Biological Rx: Rituximab</vt:lpstr>
      <vt:lpstr>How do I treat pemphigus?</vt:lpstr>
      <vt:lpstr>Paraneoplastic pemphigus</vt:lpstr>
      <vt:lpstr>Slide 35</vt:lpstr>
      <vt:lpstr>Slide 36</vt:lpstr>
      <vt:lpstr>Bullous pemphigoid </vt:lpstr>
      <vt:lpstr>Clinical features </vt:lpstr>
      <vt:lpstr>Slide 39</vt:lpstr>
      <vt:lpstr>Pathology </vt:lpstr>
      <vt:lpstr>Slide 41</vt:lpstr>
      <vt:lpstr>Slide 42</vt:lpstr>
      <vt:lpstr>Treatment </vt:lpstr>
      <vt:lpstr>Slide 44</vt:lpstr>
      <vt:lpstr>CHRONIC BULLOUS Disease OF CHILDHOOD </vt:lpstr>
      <vt:lpstr>CHRONIC BULLOUS Disease OF CHILDHOOD </vt:lpstr>
      <vt:lpstr>Slide 47</vt:lpstr>
      <vt:lpstr>CLINICAL  FEATURES</vt:lpstr>
      <vt:lpstr>INVESTIGATION</vt:lpstr>
      <vt:lpstr>TREATMENTS</vt:lpstr>
      <vt:lpstr>Drug-induced PV</vt:lpstr>
      <vt:lpstr>Blistering Diseases</vt:lpstr>
    </vt:vector>
  </TitlesOfParts>
  <Company>TMU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Cutaneous Autoimmune Blistering Disease</dc:title>
  <dc:creator>PATH</dc:creator>
  <cp:lastModifiedBy>vaio</cp:lastModifiedBy>
  <cp:revision>295</cp:revision>
  <dcterms:created xsi:type="dcterms:W3CDTF">2004-05-15T02:48:04Z</dcterms:created>
  <dcterms:modified xsi:type="dcterms:W3CDTF">2014-09-21T05:28:21Z</dcterms:modified>
</cp:coreProperties>
</file>