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  <p:sldId id="329" r:id="rId38"/>
    <p:sldId id="331" r:id="rId39"/>
    <p:sldId id="333" r:id="rId40"/>
    <p:sldId id="33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8DB5-1491-6C4A-B283-9D13538300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885844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D5FC-6309-C947-A875-A6A01BBD00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382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FFFF00"/>
                </a:solidFill>
                <a:latin typeface="Times New Roman" charset="0"/>
              </a:rPr>
              <a:t>Hair disorders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6558" y="2828836"/>
            <a:ext cx="677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Mohammed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AlShahwan MD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&amp; Consultant Dermatologist</a:t>
            </a:r>
          </a:p>
        </p:txBody>
      </p:sp>
    </p:spTree>
    <p:extLst>
      <p:ext uri="{BB962C8B-B14F-4D97-AF65-F5344CB8AC3E}">
        <p14:creationId xmlns:p14="http://schemas.microsoft.com/office/powerpoint/2010/main" xmlns="" val="360582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547813" y="2133600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 charset="0"/>
              </a:rPr>
              <a:t>Alopecia Areata</a:t>
            </a:r>
          </a:p>
        </p:txBody>
      </p:sp>
    </p:spTree>
    <p:extLst>
      <p:ext uri="{BB962C8B-B14F-4D97-AF65-F5344CB8AC3E}">
        <p14:creationId xmlns:p14="http://schemas.microsoft.com/office/powerpoint/2010/main" xmlns="" val="3452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971550" y="1844675"/>
            <a:ext cx="77771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Sudden hair loss ( localized or generalized)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Alopecia Areata affects up to 2%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75%  Self recovery with 2-6 months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30% +ve Family history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Autoimmune</a:t>
            </a:r>
          </a:p>
        </p:txBody>
      </p:sp>
    </p:spTree>
    <p:extLst>
      <p:ext uri="{BB962C8B-B14F-4D97-AF65-F5344CB8AC3E}">
        <p14:creationId xmlns:p14="http://schemas.microsoft.com/office/powerpoint/2010/main" xmlns="" val="3635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1675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Clinical findings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989138"/>
            <a:ext cx="7583487" cy="4048125"/>
          </a:xfrm>
        </p:spPr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400" b="1">
                <a:latin typeface="Times New Roman" charset="0"/>
              </a:rPr>
              <a:t>Well demarcated non-scarring hairless patch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Exclamation point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Nail: pitting, ridges</a:t>
            </a:r>
          </a:p>
        </p:txBody>
      </p:sp>
    </p:spTree>
    <p:extLst>
      <p:ext uri="{BB962C8B-B14F-4D97-AF65-F5344CB8AC3E}">
        <p14:creationId xmlns:p14="http://schemas.microsoft.com/office/powerpoint/2010/main" xmlns="" val="36883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4-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41800" y="26988"/>
            <a:ext cx="4867275" cy="6858000"/>
          </a:xfrm>
          <a:noFill/>
        </p:spPr>
      </p:pic>
      <p:pic>
        <p:nvPicPr>
          <p:cNvPr id="34818" name="Picture 8" descr="4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4392613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59861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976313" y="1196975"/>
            <a:ext cx="77724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3200" b="1" dirty="0">
                <a:solidFill>
                  <a:srgbClr val="FFFF99"/>
                </a:solidFill>
                <a:latin typeface="Times New Roman" charset="0"/>
              </a:rPr>
              <a:t>Types of alopecia </a:t>
            </a:r>
            <a:r>
              <a:rPr lang="en-US" sz="3200" b="1" dirty="0" err="1">
                <a:solidFill>
                  <a:srgbClr val="FFFF99"/>
                </a:solidFill>
                <a:latin typeface="Times New Roman" charset="0"/>
              </a:rPr>
              <a:t>areata</a:t>
            </a:r>
            <a:endParaRPr lang="en-US" sz="3200" b="1" dirty="0">
              <a:solidFill>
                <a:srgbClr val="FFFF99"/>
              </a:solidFill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Localized partial </a:t>
            </a: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Localized extensive</a:t>
            </a: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ophiasis</a:t>
            </a:r>
            <a:endParaRPr lang="en-US" sz="2400" b="1" dirty="0"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totalis</a:t>
            </a:r>
            <a:endParaRPr lang="en-US" sz="2400" b="1" dirty="0"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universalis</a:t>
            </a:r>
            <a:endParaRPr lang="en-US" sz="24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1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N01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04800" y="1524000"/>
            <a:ext cx="3352800" cy="2514600"/>
          </a:xfrm>
        </p:spPr>
      </p:pic>
      <p:pic>
        <p:nvPicPr>
          <p:cNvPr id="36866" name="Picture 3" descr="DSCN01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9800" y="1295400"/>
            <a:ext cx="3435350" cy="2576513"/>
          </a:xfrm>
        </p:spPr>
      </p:pic>
      <p:pic>
        <p:nvPicPr>
          <p:cNvPr id="36867" name="Picture 5" descr="DSCN01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1350" y="4191000"/>
            <a:ext cx="3397250" cy="2547938"/>
          </a:xfrm>
        </p:spPr>
      </p:pic>
      <p:pic>
        <p:nvPicPr>
          <p:cNvPr id="36868" name="Picture 4" descr="DSCN017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00600" y="4191000"/>
            <a:ext cx="3435350" cy="2576513"/>
          </a:xfrm>
        </p:spPr>
      </p:pic>
      <p:pic>
        <p:nvPicPr>
          <p:cNvPr id="36869" name="Picture 6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07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909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صورة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941388"/>
            <a:ext cx="7667625" cy="5295900"/>
          </a:xfrm>
        </p:spPr>
      </p:pic>
    </p:spTree>
    <p:extLst>
      <p:ext uri="{BB962C8B-B14F-4D97-AF65-F5344CB8AC3E}">
        <p14:creationId xmlns:p14="http://schemas.microsoft.com/office/powerpoint/2010/main" xmlns="" val="7829534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Bad prognostic signs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2205038"/>
            <a:ext cx="7583487" cy="3832225"/>
          </a:xfrm>
        </p:spPr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Young age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Atopy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Alopecia totalis, universalis, ophiasis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Nail changes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8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755650" y="1071563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latin typeface="Times New Roman" charset="0"/>
              </a:rPr>
              <a:t>Treatment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idx="1"/>
          </p:nvPr>
        </p:nvSpPr>
        <p:spPr>
          <a:xfrm>
            <a:off x="1060450" y="2060575"/>
            <a:ext cx="7543800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1.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Observation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2. Intralesional Corticosteroids 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3. Skin Sensitizers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Anthraline</a:t>
            </a:r>
            <a:endParaRPr lang="en-US" sz="2400" b="1" u="sng">
              <a:latin typeface="Times New Roman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Diphencyclopropenone (DPCP)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2228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57213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Others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060575"/>
            <a:ext cx="7639050" cy="3324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 u="sng">
              <a:solidFill>
                <a:srgbClr val="800000"/>
              </a:solidFill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Topical steroids &amp;Minoxidil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b="1">
                <a:latin typeface="Times New Roman" charset="0"/>
                <a:cs typeface="Tahoma" charset="0"/>
              </a:rPr>
              <a:t>Systemic Steroids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 Cytotoxic Rx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 Phototherapy  (PUVA)</a:t>
            </a:r>
          </a:p>
        </p:txBody>
      </p:sp>
    </p:spTree>
    <p:extLst>
      <p:ext uri="{BB962C8B-B14F-4D97-AF65-F5344CB8AC3E}">
        <p14:creationId xmlns:p14="http://schemas.microsoft.com/office/powerpoint/2010/main" xmlns="" val="348993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Objective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00113" y="1484313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Normal anatomy of hair follicle and hair cycle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Causes, features and management of non scarring alopecia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 and features of scarring alopecia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 and features of Excessive hair growth</a:t>
            </a:r>
          </a:p>
          <a:p>
            <a:pPr eaLnBrk="1" hangingPunct="1"/>
            <a:endParaRPr lang="en-US">
              <a:latin typeface="Corbel" charset="0"/>
            </a:endParaRPr>
          </a:p>
          <a:p>
            <a:pPr eaLnBrk="1" hangingPunct="1"/>
            <a:endParaRPr lang="en-US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2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1773238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99"/>
                </a:solidFill>
                <a:latin typeface="Times New Roman"/>
                <a:ea typeface="+mn-ea"/>
                <a:cs typeface="Arial" charset="0"/>
              </a:rPr>
              <a:t>Androgenetic Alopecia</a:t>
            </a:r>
          </a:p>
          <a:p>
            <a:pPr algn="ctr">
              <a:defRPr/>
            </a:pPr>
            <a:endParaRPr lang="en-US" sz="4000" b="1" dirty="0">
              <a:solidFill>
                <a:srgbClr val="FFFF99"/>
              </a:solidFill>
              <a:latin typeface="Times New Roman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99"/>
                </a:solidFill>
                <a:latin typeface="Times New Roman"/>
                <a:ea typeface="+mn-ea"/>
                <a:cs typeface="Arial" charset="0"/>
              </a:rPr>
              <a:t>(Male and Female Pattern Hair Loss)</a:t>
            </a:r>
          </a:p>
        </p:txBody>
      </p:sp>
    </p:spTree>
    <p:extLst>
      <p:ext uri="{BB962C8B-B14F-4D97-AF65-F5344CB8AC3E}">
        <p14:creationId xmlns:p14="http://schemas.microsoft.com/office/powerpoint/2010/main" xmlns="" val="188728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0"/>
          <p:cNvSpPr>
            <a:spLocks noGrp="1" noChangeArrowheads="1"/>
          </p:cNvSpPr>
          <p:nvPr>
            <p:ph idx="1"/>
          </p:nvPr>
        </p:nvSpPr>
        <p:spPr>
          <a:xfrm>
            <a:off x="935038" y="1916113"/>
            <a:ext cx="8316912" cy="4259262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Androgen dependent loss of scalp hair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Androgenetic Alopecia affects up to 50% of males and 40% of females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Autosomal dominant with variable penetrance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85% : +ve family history</a:t>
            </a:r>
          </a:p>
        </p:txBody>
      </p:sp>
    </p:spTree>
    <p:extLst>
      <p:ext uri="{BB962C8B-B14F-4D97-AF65-F5344CB8AC3E}">
        <p14:creationId xmlns:p14="http://schemas.microsoft.com/office/powerpoint/2010/main" xmlns="" val="2981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403350" y="3810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5 ALPHA Reductase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1403350" y="24384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Testosterone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1403350" y="4486275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DihydorTestosterone (Active)</a:t>
            </a: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auto">
          <a:xfrm>
            <a:off x="2700338" y="914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2698750" y="29718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8" name="AutoShape 26"/>
          <p:cNvSpPr>
            <a:spLocks noChangeArrowheads="1"/>
          </p:cNvSpPr>
          <p:nvPr/>
        </p:nvSpPr>
        <p:spPr bwMode="auto">
          <a:xfrm rot="-5400000">
            <a:off x="4802188" y="4476750"/>
            <a:ext cx="457200" cy="809625"/>
          </a:xfrm>
          <a:prstGeom prst="downArrow">
            <a:avLst>
              <a:gd name="adj1" fmla="val 50000"/>
              <a:gd name="adj2" fmla="val 44271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5548313" y="4508500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Miniaturization of Terminal Hairs</a:t>
            </a:r>
          </a:p>
        </p:txBody>
      </p:sp>
    </p:spTree>
    <p:extLst>
      <p:ext uri="{BB962C8B-B14F-4D97-AF65-F5344CB8AC3E}">
        <p14:creationId xmlns:p14="http://schemas.microsoft.com/office/powerpoint/2010/main" xmlns="" val="371319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 autoUpdateAnimBg="0"/>
      <p:bldP spid="197646" grpId="0" animBg="1" autoUpdateAnimBg="0"/>
      <p:bldP spid="197647" grpId="0" animBg="1" autoUpdateAnimBg="0"/>
      <p:bldP spid="197648" grpId="0" animBg="1"/>
      <p:bldP spid="197649" grpId="0" animBg="1"/>
      <p:bldP spid="197658" grpId="0" animBg="1"/>
      <p:bldP spid="19765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Stages of Hair L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182688"/>
            <a:ext cx="4181475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17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Male Pattern Hair Loss</a:t>
            </a:r>
          </a:p>
        </p:txBody>
      </p:sp>
    </p:spTree>
    <p:extLst>
      <p:ext uri="{BB962C8B-B14F-4D97-AF65-F5344CB8AC3E}">
        <p14:creationId xmlns:p14="http://schemas.microsoft.com/office/powerpoint/2010/main" xmlns="" val="122571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4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4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93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032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Female Pattern Hair Loss</a:t>
            </a:r>
          </a:p>
        </p:txBody>
      </p:sp>
      <p:pic>
        <p:nvPicPr>
          <p:cNvPr id="194570" name="Picture 1034" descr="Women 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565775" cy="2997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867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4-1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613" y="73025"/>
            <a:ext cx="4732337" cy="6669088"/>
          </a:xfrm>
          <a:noFill/>
        </p:spPr>
      </p:pic>
    </p:spTree>
    <p:extLst>
      <p:ext uri="{BB962C8B-B14F-4D97-AF65-F5344CB8AC3E}">
        <p14:creationId xmlns:p14="http://schemas.microsoft.com/office/powerpoint/2010/main" xmlns="" val="2823260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57213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Treatment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87413" y="1844675"/>
            <a:ext cx="8077200" cy="4251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FF99"/>
                </a:solidFill>
                <a:latin typeface="Corbel" charset="0"/>
                <a:ea typeface="+mn-ea"/>
                <a:cs typeface="+mn-cs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Times New Roman"/>
                <a:ea typeface="+mn-ea"/>
                <a:cs typeface="+mn-cs"/>
              </a:rPr>
              <a:t>Topical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: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M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i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noxidil 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2%- 5% solution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Times New Roman"/>
                <a:ea typeface="+mn-ea"/>
                <a:cs typeface="+mn-cs"/>
              </a:rPr>
              <a:t> Systemic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 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Finastride</a:t>
            </a:r>
            <a:endParaRPr lang="en-US" sz="2400" b="1" dirty="0">
              <a:latin typeface="Times New Roman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 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Spironolactone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  OCPs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>Hair transplant</a:t>
            </a:r>
            <a:endParaRPr lang="en-US" sz="2400" b="1" dirty="0">
              <a:solidFill>
                <a:srgbClr val="FFFF00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9155" name="Picture 4" descr="صورة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3816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68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8" name="Picture 8" descr="DSC_0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3384550" cy="3097212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863600" y="1052513"/>
            <a:ext cx="8604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 charset="0"/>
              </a:rPr>
              <a:t>Telogen effluvium</a:t>
            </a:r>
          </a:p>
          <a:p>
            <a:pPr algn="l" rtl="0">
              <a:defRPr/>
            </a:pP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/>
            </a:r>
            <a:b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Acute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alopecia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Reversible (but may be become chronic)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3-4 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30690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صورة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8175"/>
            <a:ext cx="899953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1066800" y="582613"/>
            <a:ext cx="7543800" cy="46037"/>
          </a:xfrm>
        </p:spPr>
        <p:txBody>
          <a:bodyPr/>
          <a:lstStyle/>
          <a:p>
            <a:pPr eaLnBrk="1" hangingPunct="1"/>
            <a:endParaRPr lang="en-US">
              <a:solidFill>
                <a:srgbClr val="00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48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صورة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3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  <a:latin typeface="Times New Roman"/>
                <a:ea typeface="+mj-ea"/>
                <a:cs typeface="+mj-cs"/>
              </a:rPr>
              <a:t>Treatment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Remove or treat the cause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Minoxidil 2%-5% Solution</a:t>
            </a:r>
            <a:r>
              <a:rPr lang="en-US" sz="2800">
                <a:latin typeface="Times New Roman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endParaRPr lang="en-US" b="1">
              <a:latin typeface="Corbe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orbe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13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99"/>
                </a:solidFill>
                <a:latin typeface="Times New Roman" charset="0"/>
              </a:rPr>
              <a:t>Anagen effluvium</a:t>
            </a:r>
          </a:p>
        </p:txBody>
      </p:sp>
      <p:sp>
        <p:nvSpPr>
          <p:cNvPr id="40964" name="Rectangle 11"/>
          <p:cNvSpPr>
            <a:spLocks noGrp="1" noChangeArrowheads="1"/>
          </p:cNvSpPr>
          <p:nvPr>
            <p:ph idx="1"/>
          </p:nvPr>
        </p:nvSpPr>
        <p:spPr>
          <a:xfrm>
            <a:off x="755650" y="2060575"/>
            <a:ext cx="8154988" cy="37544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 smtClean="0">
                <a:latin typeface="Times New Roman"/>
                <a:ea typeface="+mn-ea"/>
                <a:cs typeface="+mn-cs"/>
              </a:rPr>
              <a:t>Always </a:t>
            </a:r>
            <a:r>
              <a:rPr lang="en-US" sz="2800" b="1" dirty="0">
                <a:latin typeface="Times New Roman"/>
                <a:ea typeface="+mn-ea"/>
                <a:cs typeface="+mn-cs"/>
              </a:rPr>
              <a:t>related to cytotoxic chemotherapy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Acute  and severe alopecia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Mostly reversible but not always</a:t>
            </a:r>
          </a:p>
        </p:txBody>
      </p:sp>
    </p:spTree>
    <p:extLst>
      <p:ext uri="{BB962C8B-B14F-4D97-AF65-F5344CB8AC3E}">
        <p14:creationId xmlns:p14="http://schemas.microsoft.com/office/powerpoint/2010/main" xmlns="" val="7015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99"/>
                </a:solidFill>
                <a:latin typeface="Times New Roman" charset="0"/>
              </a:rPr>
              <a:t>Scarring Alopecia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b="1" dirty="0" smtClean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 smtClean="0">
                <a:latin typeface="Times New Roman"/>
                <a:ea typeface="+mn-ea"/>
                <a:cs typeface="+mn-cs"/>
              </a:rPr>
              <a:t>SLE</a:t>
            </a:r>
            <a:r>
              <a:rPr lang="en-US" sz="2800" b="1" dirty="0">
                <a:latin typeface="Times New Roman"/>
                <a:ea typeface="+mn-ea"/>
                <a:cs typeface="+mn-cs"/>
              </a:rPr>
              <a:t>—DLE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LP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Sarcoidosis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Leprosy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Kerion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Trauma 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b="1" dirty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b="1" dirty="0">
              <a:latin typeface="Corbe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78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lpp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" r="1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1131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inf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692150"/>
            <a:ext cx="5353050" cy="5729288"/>
          </a:xfrm>
        </p:spPr>
      </p:pic>
    </p:spTree>
    <p:extLst>
      <p:ext uri="{BB962C8B-B14F-4D97-AF65-F5344CB8AC3E}">
        <p14:creationId xmlns:p14="http://schemas.microsoft.com/office/powerpoint/2010/main" xmlns="" val="9939002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صورة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9350" y="260350"/>
            <a:ext cx="4262438" cy="6443663"/>
          </a:xfrm>
        </p:spPr>
      </p:pic>
    </p:spTree>
    <p:extLst>
      <p:ext uri="{BB962C8B-B14F-4D97-AF65-F5344CB8AC3E}">
        <p14:creationId xmlns:p14="http://schemas.microsoft.com/office/powerpoint/2010/main" xmlns="" val="13087289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900113" y="2565400"/>
            <a:ext cx="7772400" cy="1974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  <a:latin typeface="Trebuchet MS" charset="0"/>
              </a:rPr>
              <a:t>Excessive hair 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227195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Hirsutism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>
                <a:latin typeface="Times New Roman" charset="0"/>
              </a:rPr>
              <a:t>Excess growth of androgen-dependent hair in a male pattern affecting Female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>
                <a:latin typeface="Times New Roman" charset="0"/>
              </a:rPr>
              <a:t>Causes: Adrenal, pituitary, Ovarian (PCO), Turner syn., iatrogenic (drug), Idiopathic (the commonest)</a:t>
            </a:r>
          </a:p>
        </p:txBody>
      </p:sp>
    </p:spTree>
    <p:extLst>
      <p:ext uri="{BB962C8B-B14F-4D97-AF65-F5344CB8AC3E}">
        <p14:creationId xmlns:p14="http://schemas.microsoft.com/office/powerpoint/2010/main" xmlns="" val="8280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hp\Desktop\Hirsutism_1_030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468313" y="549275"/>
            <a:ext cx="4367213" cy="3275013"/>
          </a:xfrm>
          <a:noFill/>
        </p:spPr>
      </p:pic>
      <p:pic>
        <p:nvPicPr>
          <p:cNvPr id="60418" name="Picture 3" descr="C:\Users\hp\Desktop\hirsutism-causes-treat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67138" y="446088"/>
            <a:ext cx="5376862" cy="6411912"/>
          </a:xfrm>
          <a:noFill/>
        </p:spPr>
      </p:pic>
    </p:spTree>
    <p:extLst>
      <p:ext uri="{BB962C8B-B14F-4D97-AF65-F5344CB8AC3E}">
        <p14:creationId xmlns:p14="http://schemas.microsoft.com/office/powerpoint/2010/main" xmlns="" val="117094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  <a:latin typeface="Times New Roman"/>
                <a:ea typeface="+mj-ea"/>
                <a:cs typeface="+mj-cs"/>
              </a:rPr>
              <a:t>Hypertrichosis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496300" cy="4467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>
                <a:latin typeface="Times New Roman"/>
                <a:ea typeface="+mn-ea"/>
                <a:cs typeface="+mn-cs"/>
              </a:rPr>
              <a:t>Excess growth of hair in a non-androgenic 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pattern affecting both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>
                <a:latin typeface="Times New Roman"/>
                <a:ea typeface="+mn-ea"/>
                <a:cs typeface="+mn-cs"/>
              </a:rPr>
              <a:t>Causes: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 smtClean="0">
                <a:latin typeface="Times New Roman"/>
                <a:ea typeface="+mn-ea"/>
                <a:cs typeface="+mn-cs"/>
              </a:rPr>
              <a:t>     Congenital</a:t>
            </a:r>
            <a:endParaRPr lang="en-US" sz="2800" dirty="0">
              <a:latin typeface="Times New Roman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 smtClean="0">
                <a:latin typeface="Times New Roman"/>
                <a:ea typeface="+mn-ea"/>
                <a:cs typeface="+mn-cs"/>
              </a:rPr>
              <a:t>      Acquired</a:t>
            </a:r>
            <a:r>
              <a:rPr lang="en-US" sz="2800" dirty="0">
                <a:latin typeface="Times New Roman"/>
                <a:ea typeface="+mn-ea"/>
                <a:cs typeface="+mn-cs"/>
              </a:rPr>
              <a:t>: drug, porphyria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,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endocrine (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thyroid ,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anorexia 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nervosa )</a:t>
            </a:r>
            <a:endParaRPr lang="en-US" sz="2800" dirty="0"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49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صورة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0" b="2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42741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hp\Desktop\anorexianervos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80975" y="188913"/>
            <a:ext cx="4926013" cy="3825875"/>
          </a:xfrm>
          <a:noFill/>
        </p:spPr>
      </p:pic>
      <p:pic>
        <p:nvPicPr>
          <p:cNvPr id="62466" name="Picture 3" descr="C:\Users\hp\Desktop\anorexianervosa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188913"/>
            <a:ext cx="4962525" cy="3773487"/>
          </a:xfrm>
          <a:noFill/>
        </p:spPr>
      </p:pic>
      <p:pic>
        <p:nvPicPr>
          <p:cNvPr id="62467" name="Picture 4" descr="C:\Users\hp\Desktop\anorexianervosa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11" b="15511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xmlns="" val="2273284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Hair Types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</a:rPr>
              <a:t>Vellous</a:t>
            </a:r>
          </a:p>
          <a:p>
            <a:pPr eaLnBrk="1" hangingPunct="1"/>
            <a:r>
              <a:rPr lang="en-US" sz="2400" b="1" dirty="0">
                <a:latin typeface="Times New Roman" charset="0"/>
              </a:rPr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xmlns="" val="1399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2200275" y="554038"/>
            <a:ext cx="5543550" cy="9159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Hair Cycle</a:t>
            </a:r>
          </a:p>
        </p:txBody>
      </p:sp>
      <p:pic>
        <p:nvPicPr>
          <p:cNvPr id="239622" name="Picture 6" descr="DSC_01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7129462" cy="4824413"/>
          </a:xfrm>
          <a:noFill/>
          <a:ln>
            <a:solidFill>
              <a:srgbClr val="66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397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ChangeArrowheads="1"/>
          </p:cNvSpPr>
          <p:nvPr/>
        </p:nvSpPr>
        <p:spPr bwMode="auto">
          <a:xfrm>
            <a:off x="1044575" y="2009775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charset="0"/>
              </a:rPr>
              <a:t>How many hairs in the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charset="0"/>
              </a:rPr>
              <a:t>body 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   5 millions hairs in the body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   100,000 in the scalp</a:t>
            </a:r>
          </a:p>
          <a:p>
            <a:pPr algn="l" rtl="0"/>
            <a:endParaRPr lang="en-US" sz="2400" b="1" dirty="0">
              <a:solidFill>
                <a:schemeClr val="bg1"/>
              </a:solidFill>
              <a:latin typeface="Times New Roman"/>
              <a:cs typeface="Tahoma" charset="0"/>
            </a:endParaRPr>
          </a:p>
          <a:p>
            <a:pPr algn="l" rtl="0"/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charset="0"/>
              </a:rPr>
              <a:t>Growth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charset="0"/>
              </a:rPr>
              <a:t>rate 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0.3mm/day for scalp hair</a:t>
            </a:r>
          </a:p>
        </p:txBody>
      </p:sp>
    </p:spTree>
    <p:extLst>
      <p:ext uri="{BB962C8B-B14F-4D97-AF65-F5344CB8AC3E}">
        <p14:creationId xmlns:p14="http://schemas.microsoft.com/office/powerpoint/2010/main" xmlns="" val="1613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rgbClr val="66FF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6600">
                <a:solidFill>
                  <a:srgbClr val="000099"/>
                </a:solidFill>
                <a:latin typeface="Bookman Old Style" charset="0"/>
              </a:rPr>
              <a:t>Alopecia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8006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Scaring</a:t>
            </a:r>
          </a:p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(Irreversible)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8382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None Scaring</a:t>
            </a:r>
          </a:p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(Reversible)</a:t>
            </a: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23622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60198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1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صورة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413" y="268288"/>
            <a:ext cx="8640762" cy="6184900"/>
          </a:xfrm>
        </p:spPr>
      </p:pic>
    </p:spTree>
    <p:extLst>
      <p:ext uri="{BB962C8B-B14F-4D97-AF65-F5344CB8AC3E}">
        <p14:creationId xmlns:p14="http://schemas.microsoft.com/office/powerpoint/2010/main" xmlns="" val="2055921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32</TotalTime>
  <Words>388</Words>
  <Application>Microsoft Office PowerPoint</Application>
  <PresentationFormat>On-screen Show (4:3)</PresentationFormat>
  <Paragraphs>119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Revolution</vt:lpstr>
      <vt:lpstr>Hair disorders </vt:lpstr>
      <vt:lpstr>Objective</vt:lpstr>
      <vt:lpstr>Slide 3</vt:lpstr>
      <vt:lpstr>Slide 4</vt:lpstr>
      <vt:lpstr>Hair Types</vt:lpstr>
      <vt:lpstr>Hair Cycle</vt:lpstr>
      <vt:lpstr>Slide 7</vt:lpstr>
      <vt:lpstr>Alopecia</vt:lpstr>
      <vt:lpstr>Slide 9</vt:lpstr>
      <vt:lpstr>Slide 10</vt:lpstr>
      <vt:lpstr>Slide 11</vt:lpstr>
      <vt:lpstr>Clinical findings</vt:lpstr>
      <vt:lpstr>Slide 13</vt:lpstr>
      <vt:lpstr>Slide 14</vt:lpstr>
      <vt:lpstr>Slide 15</vt:lpstr>
      <vt:lpstr>Slide 16</vt:lpstr>
      <vt:lpstr>Bad prognostic signs</vt:lpstr>
      <vt:lpstr>Slide 18</vt:lpstr>
      <vt:lpstr>Others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Treatment </vt:lpstr>
      <vt:lpstr>Slide 28</vt:lpstr>
      <vt:lpstr>Slide 29</vt:lpstr>
      <vt:lpstr>Treatment </vt:lpstr>
      <vt:lpstr>Anagen effluvium</vt:lpstr>
      <vt:lpstr>Scarring Alopecia</vt:lpstr>
      <vt:lpstr>Slide 33</vt:lpstr>
      <vt:lpstr>Slide 34</vt:lpstr>
      <vt:lpstr>Slide 35</vt:lpstr>
      <vt:lpstr>Excessive hair growth</vt:lpstr>
      <vt:lpstr>Hirsutism</vt:lpstr>
      <vt:lpstr>Slide 38</vt:lpstr>
      <vt:lpstr>Hypertrichosis </vt:lpstr>
      <vt:lpstr>Slide 40</vt:lpstr>
    </vt:vector>
  </TitlesOfParts>
  <Company>mac 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alshahwan</dc:creator>
  <cp:lastModifiedBy>EVA</cp:lastModifiedBy>
  <cp:revision>6</cp:revision>
  <dcterms:created xsi:type="dcterms:W3CDTF">2014-12-24T21:54:19Z</dcterms:created>
  <dcterms:modified xsi:type="dcterms:W3CDTF">2015-10-11T10:39:17Z</dcterms:modified>
</cp:coreProperties>
</file>