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58" r:id="rId7"/>
    <p:sldId id="280" r:id="rId8"/>
    <p:sldId id="281" r:id="rId9"/>
    <p:sldId id="259" r:id="rId10"/>
    <p:sldId id="260" r:id="rId11"/>
    <p:sldId id="261" r:id="rId12"/>
    <p:sldId id="277" r:id="rId13"/>
    <p:sldId id="262" r:id="rId14"/>
    <p:sldId id="279" r:id="rId15"/>
    <p:sldId id="263" r:id="rId16"/>
    <p:sldId id="282" r:id="rId17"/>
    <p:sldId id="283" r:id="rId18"/>
    <p:sldId id="264" r:id="rId19"/>
    <p:sldId id="284" r:id="rId20"/>
    <p:sldId id="265" r:id="rId21"/>
    <p:sldId id="286" r:id="rId22"/>
    <p:sldId id="287" r:id="rId23"/>
    <p:sldId id="266" r:id="rId24"/>
    <p:sldId id="285" r:id="rId25"/>
    <p:sldId id="278" r:id="rId26"/>
    <p:sldId id="288" r:id="rId27"/>
    <p:sldId id="267" r:id="rId28"/>
    <p:sldId id="273" r:id="rId29"/>
    <p:sldId id="268" r:id="rId30"/>
    <p:sldId id="269" r:id="rId31"/>
    <p:sldId id="270" r:id="rId32"/>
    <p:sldId id="271" r:id="rId33"/>
    <p:sldId id="289" r:id="rId34"/>
    <p:sldId id="291" r:id="rId35"/>
    <p:sldId id="292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2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2" y="-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9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5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7173-811B-4EEC-A8A8-8DE907E4CEF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Les7q-4rMcCFQbPFAodmzsJcA&amp;url=http://biologiedelapeau.fr/spip.php?page=forum&amp;id_article=22&amp;lang=en&amp;ei=6uXPVbePF4aeU5v3pIAH&amp;psig=AFQjCNEvZByMR5RNFH6aIOiXp5ne0Cldlg&amp;ust=143977450288998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 smtClean="0"/>
              <a:t>Structure and Function of the Skin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678"/>
            <a:ext cx="9144000" cy="1655762"/>
          </a:xfrm>
        </p:spPr>
        <p:txBody>
          <a:bodyPr/>
          <a:lstStyle/>
          <a:p>
            <a:r>
              <a:rPr lang="en-US" dirty="0" smtClean="0"/>
              <a:t>Mohammed Al-</a:t>
            </a:r>
            <a:r>
              <a:rPr lang="en-US" dirty="0" smtClean="0"/>
              <a:t>Haddab,MD,FRCPC</a:t>
            </a:r>
            <a:endParaRPr lang="en-US" dirty="0" smtClean="0"/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5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Melanocytes are responsible for producing skin pigment.</a:t>
            </a:r>
          </a:p>
          <a:p>
            <a:r>
              <a:rPr lang="en-US" dirty="0" smtClean="0"/>
              <a:t>Mainly seen in the basal layer.</a:t>
            </a:r>
          </a:p>
          <a:p>
            <a:r>
              <a:rPr lang="en-US" dirty="0" smtClean="0"/>
              <a:t>Numbers of the melanocytes are the same in equivalent body sites in white and black skin.</a:t>
            </a:r>
          </a:p>
          <a:p>
            <a:r>
              <a:rPr lang="en-US" dirty="0" smtClean="0"/>
              <a:t>On the face the ratio of melanocytes to basal keratinocytes is around 1 to 5, while on the lower back it is around 1 to 20.</a:t>
            </a:r>
          </a:p>
          <a:p>
            <a:r>
              <a:rPr lang="en-US" dirty="0" smtClean="0"/>
              <a:t>Melanocytes are found in the epidermis, the hair bulb, the eye, and the brain.</a:t>
            </a:r>
          </a:p>
          <a:p>
            <a:r>
              <a:rPr lang="en-US" dirty="0" smtClean="0"/>
              <a:t>Melanin provide protection from ultraviolet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Langerhans cells are derived from the bone marrow.</a:t>
            </a:r>
          </a:p>
          <a:p>
            <a:r>
              <a:rPr lang="en-US" dirty="0" smtClean="0"/>
              <a:t>usually situated in the middle of the spinous layer.</a:t>
            </a:r>
          </a:p>
          <a:p>
            <a:r>
              <a:rPr lang="en-US" dirty="0" smtClean="0"/>
              <a:t>Birbeck granules can be seen by electron microscope in the cytoplasm.</a:t>
            </a:r>
          </a:p>
          <a:p>
            <a:r>
              <a:rPr lang="en-US" dirty="0" smtClean="0"/>
              <a:t>The only cell in the skin that express MHC class 2 antigens.</a:t>
            </a:r>
          </a:p>
          <a:p>
            <a:r>
              <a:rPr lang="en-US" dirty="0" smtClean="0"/>
              <a:t>Act as antigen presenting cells.</a:t>
            </a:r>
          </a:p>
          <a:p>
            <a:r>
              <a:rPr lang="en-US" dirty="0" smtClean="0"/>
              <a:t>Abnormal proliferation of these cells is seen in Langerhans cell </a:t>
            </a:r>
            <a:r>
              <a:rPr lang="en-US" dirty="0" smtClean="0"/>
              <a:t>histiocytosis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3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954741"/>
            <a:ext cx="9277150" cy="49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Merkel cells are found in great numbers in touch sensitive sites like fingertips and lips.</a:t>
            </a:r>
          </a:p>
          <a:p>
            <a:r>
              <a:rPr lang="en-US" dirty="0" smtClean="0"/>
              <a:t>Usually around basement membrane area and around nerve endings.</a:t>
            </a:r>
          </a:p>
          <a:p>
            <a:r>
              <a:rPr lang="en-US" dirty="0" smtClean="0"/>
              <a:t>Cytoplasm has dense granules which contain large quantities of </a:t>
            </a:r>
            <a:r>
              <a:rPr lang="en-US" dirty="0" smtClean="0"/>
              <a:t>catecholamine.</a:t>
            </a:r>
            <a:endParaRPr lang="en-US" dirty="0" smtClean="0"/>
          </a:p>
          <a:p>
            <a:r>
              <a:rPr lang="en-US" dirty="0" smtClean="0"/>
              <a:t>Their function is not well understood.</a:t>
            </a:r>
          </a:p>
          <a:p>
            <a:r>
              <a:rPr lang="en-US" dirty="0" smtClean="0"/>
              <a:t>Merkel cell carcinoma is aggressive malignant </a:t>
            </a:r>
            <a:r>
              <a:rPr lang="en-US" dirty="0" smtClean="0"/>
              <a:t>tumor.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426944"/>
            <a:ext cx="7906869" cy="59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Basement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divides the epidermis from the dermis.</a:t>
            </a:r>
          </a:p>
          <a:p>
            <a:r>
              <a:rPr lang="en-US" dirty="0" smtClean="0"/>
              <a:t>Complex multi layered structure.</a:t>
            </a:r>
          </a:p>
          <a:p>
            <a:r>
              <a:rPr lang="en-US" dirty="0" smtClean="0"/>
              <a:t>Has 2 layers, lamina lucida and lamina densa.</a:t>
            </a:r>
          </a:p>
          <a:p>
            <a:r>
              <a:rPr lang="en-US" dirty="0" smtClean="0"/>
              <a:t>Keratinocytes attach to basement membrane via hemidesmosomes.</a:t>
            </a:r>
          </a:p>
          <a:p>
            <a:r>
              <a:rPr lang="en-US" dirty="0" smtClean="0"/>
              <a:t>Anchoring filaments connects lamina lucida to lamina densa.</a:t>
            </a:r>
          </a:p>
          <a:p>
            <a:r>
              <a:rPr lang="en-US" dirty="0" smtClean="0"/>
              <a:t>Anchoring fibrils connects lamina densa to papillary dermis.</a:t>
            </a:r>
          </a:p>
          <a:p>
            <a:r>
              <a:rPr lang="en-US" dirty="0" smtClean="0"/>
              <a:t>Many bullous disorders whether congenital or autoimmune have their pathology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8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715928"/>
            <a:ext cx="8054789" cy="52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175845"/>
            <a:ext cx="9453283" cy="60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layer is called papillary dermis, the lower part is called reticular dermis.</a:t>
            </a:r>
          </a:p>
          <a:p>
            <a:r>
              <a:rPr lang="en-US" dirty="0" smtClean="0"/>
              <a:t>Mucopolysacchride gel held together by collagen and elastin fibrous </a:t>
            </a:r>
            <a:r>
              <a:rPr lang="en-US" dirty="0" smtClean="0"/>
              <a:t>matrix.</a:t>
            </a:r>
            <a:endParaRPr lang="en-US" dirty="0" smtClean="0"/>
          </a:p>
          <a:p>
            <a:r>
              <a:rPr lang="en-US" dirty="0" smtClean="0"/>
              <a:t>The cells in the dermis include: fibroblasts ( produce collagen), macrophages, dermal dendritic cells and mast cells (immune functions).</a:t>
            </a:r>
          </a:p>
          <a:p>
            <a:r>
              <a:rPr lang="en-US" dirty="0" smtClean="0"/>
              <a:t>Also has blood vessels, nerves, </a:t>
            </a:r>
            <a:r>
              <a:rPr lang="en-US" dirty="0" smtClean="0"/>
              <a:t>lymphatics</a:t>
            </a:r>
            <a:r>
              <a:rPr lang="en-US" dirty="0" smtClean="0"/>
              <a:t> and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5" y="855999"/>
            <a:ext cx="10084586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the different structures of the skin.</a:t>
            </a:r>
          </a:p>
          <a:p>
            <a:r>
              <a:rPr lang="en-US" dirty="0" smtClean="0"/>
              <a:t>To have basic knowledge of anatomy and function of the skin.</a:t>
            </a:r>
          </a:p>
          <a:p>
            <a:r>
              <a:rPr lang="en-US" dirty="0" smtClean="0"/>
              <a:t>To be familiar with different tools to investigate skin disorders.</a:t>
            </a:r>
          </a:p>
          <a:p>
            <a:r>
              <a:rPr lang="en-US" dirty="0" smtClean="0"/>
              <a:t>The relation between anatomy and diseases.</a:t>
            </a:r>
          </a:p>
          <a:p>
            <a:r>
              <a:rPr lang="en-US" dirty="0" smtClean="0"/>
              <a:t>To have a general idea about different therapeutic options used in dermatology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Pilosebaceous unit, eccrine sweat glands, apocrine glands (axilla and groin) and the nails.</a:t>
            </a:r>
          </a:p>
          <a:p>
            <a:r>
              <a:rPr lang="en-US" dirty="0" smtClean="0"/>
              <a:t>Pilosebaceous unit include: hair </a:t>
            </a:r>
            <a:r>
              <a:rPr lang="en-US" dirty="0" smtClean="0"/>
              <a:t>follicle+sebaceous</a:t>
            </a:r>
            <a:r>
              <a:rPr lang="en-US" dirty="0" smtClean="0"/>
              <a:t> gland+ arrector pili muscle.</a:t>
            </a:r>
          </a:p>
          <a:p>
            <a:r>
              <a:rPr lang="en-US" dirty="0" smtClean="0"/>
              <a:t>Hair follicle has the hair shaft, hair bulb and the bulge.</a:t>
            </a:r>
          </a:p>
          <a:p>
            <a:r>
              <a:rPr lang="en-US" dirty="0" smtClean="0"/>
              <a:t>3 types of hair: terminal coarse hair, </a:t>
            </a:r>
            <a:r>
              <a:rPr lang="en-US" dirty="0" smtClean="0"/>
              <a:t>vellus</a:t>
            </a:r>
            <a:r>
              <a:rPr lang="en-US" dirty="0" smtClean="0"/>
              <a:t> hair, and androgen dependent hair on beard, axilla and groin areas.</a:t>
            </a:r>
          </a:p>
          <a:p>
            <a:r>
              <a:rPr lang="en-US" dirty="0" smtClean="0"/>
              <a:t>Hair follicle cycle in anagen or growth phase 80%, catagen</a:t>
            </a:r>
            <a:r>
              <a:rPr lang="en-US" dirty="0"/>
              <a:t> </a:t>
            </a:r>
            <a:r>
              <a:rPr lang="en-US" dirty="0" smtClean="0"/>
              <a:t>or resting </a:t>
            </a:r>
            <a:r>
              <a:rPr lang="en-US" dirty="0" smtClean="0"/>
              <a:t>phase </a:t>
            </a:r>
            <a:r>
              <a:rPr lang="en-US" dirty="0" smtClean="0"/>
              <a:t>and telogen or shedding phase both 20%.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2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309283"/>
            <a:ext cx="5405717" cy="644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309283"/>
            <a:ext cx="5257799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867710"/>
            <a:ext cx="8915400" cy="52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Sebaceous glands are hormone responsive and become active at puberty. They secrete sebum (squalene, cholesterol esters, wax esters and triglycerides) to moisturize the skin through a process called holocrine secretion through hair follicle opening.</a:t>
            </a:r>
          </a:p>
          <a:p>
            <a:r>
              <a:rPr lang="en-US" dirty="0" smtClean="0"/>
              <a:t>Apocrine sweat glands mostly found in axilla and groin. Their secretion through a process called decapitation secretion. They only become functional after puberty.</a:t>
            </a:r>
          </a:p>
          <a:p>
            <a:r>
              <a:rPr lang="en-US" dirty="0" smtClean="0"/>
              <a:t>Eccrine sweat glands  are seen on all body sites. Their ducts open directly onto skin surface. Most numerous on the sole of the foot and least abundant on the back.</a:t>
            </a:r>
          </a:p>
          <a:p>
            <a:r>
              <a:rPr lang="en-US" dirty="0" smtClean="0"/>
              <a:t>Periglandular acetylcholine is the major stimulant of sweat secretion.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2" y="321681"/>
            <a:ext cx="5446058" cy="61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0" y="665855"/>
            <a:ext cx="8162364" cy="58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403413"/>
            <a:ext cx="6642847" cy="6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modified skin appendage.</a:t>
            </a:r>
          </a:p>
          <a:p>
            <a:r>
              <a:rPr lang="en-US" dirty="0" smtClean="0"/>
              <a:t>Grows out of nail matrix.</a:t>
            </a:r>
          </a:p>
          <a:p>
            <a:r>
              <a:rPr lang="en-US" dirty="0" smtClean="0"/>
              <a:t>Protected by the cuticle.</a:t>
            </a:r>
          </a:p>
          <a:p>
            <a:r>
              <a:rPr lang="en-US" dirty="0" smtClean="0"/>
              <a:t>Consists of nail plate, proximal nail fold, nail matrix, nail bed, and </a:t>
            </a:r>
            <a:r>
              <a:rPr lang="en-US" dirty="0" smtClean="0"/>
              <a:t>hyponychium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Fingernails grow at 3 mm per month and need 6 months to be replaced after avulsion.</a:t>
            </a:r>
          </a:p>
          <a:p>
            <a:r>
              <a:rPr lang="en-US" dirty="0" smtClean="0"/>
              <a:t>Toenails grow at 1 mm per month and need 12-18 months to be replaced.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12244"/>
            <a:ext cx="5080000" cy="2578100"/>
          </a:xfrm>
        </p:spPr>
      </p:pic>
      <p:pic>
        <p:nvPicPr>
          <p:cNvPr id="1026" name="Picture 2" descr="http://biologiedelapeau.fr/IMG/jpg/TOP-VIEW-OF-THE-NAIL-UNIT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1296"/>
            <a:ext cx="10515600" cy="3179996"/>
          </a:xfrm>
        </p:spPr>
      </p:pic>
    </p:spTree>
    <p:extLst>
      <p:ext uri="{BB962C8B-B14F-4D97-AF65-F5344CB8AC3E}">
        <p14:creationId xmlns:p14="http://schemas.microsoft.com/office/powerpoint/2010/main" val="246681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r>
              <a:rPr lang="en-US" dirty="0" smtClean="0"/>
              <a:t>The skin is the largest organ of the human body (1.75 m2).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divided into epidermis(ectoderm), dermis(mesoderm), subcutaneous fat and skin appendages(ectoderm and mesoderm).</a:t>
            </a:r>
          </a:p>
          <a:p>
            <a:endParaRPr lang="en-US" dirty="0"/>
          </a:p>
          <a:p>
            <a:r>
              <a:rPr lang="en-US" dirty="0" smtClean="0"/>
              <a:t>Dermal- Epidermal junction is called basement membrane, the weakest part in the skin and the usual site of blisters.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Palms, soles, genitalia and scalp skin has slightly different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0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Prevent infections via innate and adaptive immunity ( infections, autoimmunity, cancers).</a:t>
            </a:r>
          </a:p>
          <a:p>
            <a:r>
              <a:rPr lang="en-US" dirty="0" smtClean="0"/>
              <a:t>Maintain a barrier ( infections, dehydration, eczema).</a:t>
            </a:r>
          </a:p>
          <a:p>
            <a:r>
              <a:rPr lang="en-US" dirty="0" smtClean="0"/>
              <a:t>Repair injury ( cancer, ulcers).</a:t>
            </a:r>
          </a:p>
          <a:p>
            <a:r>
              <a:rPr lang="en-US" dirty="0" smtClean="0"/>
              <a:t>Provide circulation ( infarction, vasculitis).</a:t>
            </a:r>
          </a:p>
          <a:p>
            <a:r>
              <a:rPr lang="en-US" dirty="0" smtClean="0"/>
              <a:t>Communicate ( sensory neuropathy, pruritus).</a:t>
            </a:r>
          </a:p>
          <a:p>
            <a:r>
              <a:rPr lang="en-US" dirty="0" smtClean="0"/>
              <a:t>Provide nutrition ( </a:t>
            </a:r>
            <a:r>
              <a:rPr lang="en-US" dirty="0" smtClean="0"/>
              <a:t>vit</a:t>
            </a:r>
            <a:r>
              <a:rPr lang="en-US" dirty="0" smtClean="0"/>
              <a:t> D deficiency).</a:t>
            </a:r>
          </a:p>
          <a:p>
            <a:r>
              <a:rPr lang="en-US" dirty="0" smtClean="0"/>
              <a:t>Regulate temperature ( hypo and hyperthermia).</a:t>
            </a:r>
          </a:p>
          <a:p>
            <a:r>
              <a:rPr lang="en-US" dirty="0" smtClean="0"/>
              <a:t>Attract attention ( </a:t>
            </a:r>
            <a:r>
              <a:rPr lang="en-US" dirty="0" smtClean="0"/>
              <a:t>photo ageing, </a:t>
            </a:r>
            <a:r>
              <a:rPr lang="en-US" dirty="0" smtClean="0"/>
              <a:t>vitiligo, alopecia).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Dermatological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Inflammatory:</a:t>
            </a:r>
          </a:p>
          <a:p>
            <a:pPr marL="0" indent="0">
              <a:buNone/>
            </a:pPr>
            <a:r>
              <a:rPr lang="en-US" dirty="0" smtClean="0"/>
              <a:t>Infectious: viral, bacterial, fungal, protozoal, and infestation.</a:t>
            </a:r>
          </a:p>
          <a:p>
            <a:pPr marL="0" indent="0">
              <a:buNone/>
            </a:pPr>
            <a:r>
              <a:rPr lang="en-US" dirty="0" smtClean="0"/>
              <a:t>Non infectious: eczematous, papulosquamous, urticaria and erythema, bullous diseases, autoimmune diseases.</a:t>
            </a:r>
          </a:p>
          <a:p>
            <a:endParaRPr lang="en-US" dirty="0"/>
          </a:p>
          <a:p>
            <a:r>
              <a:rPr lang="en-US" dirty="0" smtClean="0"/>
              <a:t>Neoplastic: benign, malignant.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Other: metabolic, toxic, genodermatosis.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Wood’s lamp to examine the skin color and some florescent organisms.</a:t>
            </a:r>
          </a:p>
          <a:p>
            <a:r>
              <a:rPr lang="en-US" dirty="0" smtClean="0"/>
              <a:t>Dermoscopy</a:t>
            </a:r>
            <a:r>
              <a:rPr lang="en-US" dirty="0"/>
              <a:t> </a:t>
            </a:r>
            <a:r>
              <a:rPr lang="en-US" dirty="0" smtClean="0"/>
              <a:t>for benign and malignant lesions.</a:t>
            </a:r>
          </a:p>
          <a:p>
            <a:r>
              <a:rPr lang="en-US" dirty="0" smtClean="0"/>
              <a:t>KOH for fungal infections.</a:t>
            </a:r>
          </a:p>
          <a:p>
            <a:r>
              <a:rPr lang="en-US" dirty="0" smtClean="0"/>
              <a:t>Tzanck smear for herpes.</a:t>
            </a:r>
          </a:p>
          <a:p>
            <a:r>
              <a:rPr lang="en-US" dirty="0" smtClean="0"/>
              <a:t>Direct Immunofluorescence for bullous diseases.</a:t>
            </a:r>
          </a:p>
          <a:p>
            <a:r>
              <a:rPr lang="en-US" dirty="0" smtClean="0"/>
              <a:t>Patch testing for allergic contact dermatitis type 4 hypersensitivity.</a:t>
            </a:r>
          </a:p>
          <a:p>
            <a:r>
              <a:rPr lang="en-US" dirty="0" smtClean="0"/>
              <a:t>Prick test for common allergens type 1 hypersensitivity.</a:t>
            </a:r>
          </a:p>
          <a:p>
            <a:r>
              <a:rPr lang="en-US" dirty="0" smtClean="0"/>
              <a:t>Skin biopsy: shave, punch, incisional, excisional or curettage.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562100"/>
            <a:ext cx="661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3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349622"/>
            <a:ext cx="5244353" cy="3307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2421965"/>
            <a:ext cx="6371664" cy="4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97996"/>
            <a:ext cx="8350623" cy="66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9" y="170329"/>
            <a:ext cx="6252883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5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1" y="439271"/>
            <a:ext cx="6064623" cy="60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4" y="741828"/>
            <a:ext cx="3748368" cy="2942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2213160"/>
            <a:ext cx="5946106" cy="4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9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860501"/>
            <a:ext cx="7651376" cy="5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" y="496170"/>
            <a:ext cx="9682042" cy="60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7" y="491658"/>
            <a:ext cx="4263273" cy="312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90" y="1317813"/>
            <a:ext cx="6224080" cy="50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4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223620"/>
            <a:ext cx="7315200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2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" y="267391"/>
            <a:ext cx="5402356" cy="413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9" y="1526781"/>
            <a:ext cx="4114800" cy="48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1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and systemic therapies.</a:t>
            </a:r>
          </a:p>
          <a:p>
            <a:r>
              <a:rPr lang="en-US" dirty="0" smtClean="0"/>
              <a:t>Cryotherapy.</a:t>
            </a:r>
          </a:p>
          <a:p>
            <a:r>
              <a:rPr lang="en-US" dirty="0" smtClean="0"/>
              <a:t>Electrocautery.</a:t>
            </a:r>
          </a:p>
          <a:p>
            <a:r>
              <a:rPr lang="en-US" dirty="0" smtClean="0"/>
              <a:t>Laser surgery.</a:t>
            </a:r>
          </a:p>
          <a:p>
            <a:r>
              <a:rPr lang="en-US" dirty="0" smtClean="0"/>
              <a:t>Cutaneous and nail surgery.</a:t>
            </a:r>
          </a:p>
          <a:p>
            <a:r>
              <a:rPr lang="en-US" dirty="0" smtClean="0"/>
              <a:t>Phototherapy.</a:t>
            </a:r>
            <a:endParaRPr lang="en-US" dirty="0" smtClean="0"/>
          </a:p>
          <a:p>
            <a:r>
              <a:rPr lang="en-US" dirty="0" smtClean="0"/>
              <a:t>Immunomodulation for warts and alopecia areata.</a:t>
            </a:r>
          </a:p>
          <a:p>
            <a:r>
              <a:rPr lang="en-US" dirty="0" smtClean="0"/>
              <a:t>Cosmetic surgery and hair transplant.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10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99969"/>
            <a:ext cx="5351929" cy="437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1" y="199968"/>
            <a:ext cx="4879768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7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" y="167589"/>
            <a:ext cx="5468243" cy="424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9" y="2514601"/>
            <a:ext cx="5258464" cy="39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43862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6" y="343521"/>
            <a:ext cx="8310282" cy="6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Epidermis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ubdivided into 4 layers:</a:t>
            </a:r>
          </a:p>
          <a:p>
            <a:r>
              <a:rPr lang="en-US" dirty="0" smtClean="0"/>
              <a:t>Cornified or horny layer: the outer non-nucleated barrier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Granular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Spinous or prickle cell layer comprise the bulk of keratinocytes.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Basal layer with stem cell dividing keratinocytes and melanocytes.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17" y="255495"/>
            <a:ext cx="8133453" cy="62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1" y="359709"/>
            <a:ext cx="8068235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Keratinocytes: 95% of the cells in epidermis. Division of these cells only occur in the basal layer where 10% of them are stem cells.</a:t>
            </a:r>
          </a:p>
          <a:p>
            <a:r>
              <a:rPr lang="en-US" dirty="0" smtClean="0"/>
              <a:t>In the spinous layer they are connected to each other by desmosomes and gap junctions.</a:t>
            </a:r>
          </a:p>
          <a:p>
            <a:r>
              <a:rPr lang="en-US" dirty="0" smtClean="0"/>
              <a:t>Keratinocytes in basal layer express keratin 5 and 14, other keratinocytes express keratin 1 and 10.</a:t>
            </a:r>
          </a:p>
          <a:p>
            <a:r>
              <a:rPr lang="en-US" dirty="0" smtClean="0"/>
              <a:t>The normal transit time of a differentiating keratinocyte from basal layer to the outer surface of the stratum corneum is 28 days. ( in psoriasis it is much shorter).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1124</Words>
  <Application>Microsoft Office PowerPoint</Application>
  <PresentationFormat>Widescreen</PresentationFormat>
  <Paragraphs>121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Structure and Function of the Skin </vt:lpstr>
      <vt:lpstr>Objectives </vt:lpstr>
      <vt:lpstr>PowerPoint Presentation</vt:lpstr>
      <vt:lpstr>PowerPoint Presentation</vt:lpstr>
      <vt:lpstr>PowerPoint Presentation</vt:lpstr>
      <vt:lpstr>Epidermis </vt:lpstr>
      <vt:lpstr>PowerPoint Presentation</vt:lpstr>
      <vt:lpstr>PowerPoint Presentation</vt:lpstr>
      <vt:lpstr>Cells of the Epidermis</vt:lpstr>
      <vt:lpstr>Cells of the Epidermis</vt:lpstr>
      <vt:lpstr>Cells of the Epidermis</vt:lpstr>
      <vt:lpstr>PowerPoint Presentation</vt:lpstr>
      <vt:lpstr>Cells of the Epidermis</vt:lpstr>
      <vt:lpstr>PowerPoint Presentation</vt:lpstr>
      <vt:lpstr>The Basement Membrane</vt:lpstr>
      <vt:lpstr>PowerPoint Presentation</vt:lpstr>
      <vt:lpstr>PowerPoint Presentation</vt:lpstr>
      <vt:lpstr>The Dermis</vt:lpstr>
      <vt:lpstr>PowerPoint Presentation</vt:lpstr>
      <vt:lpstr>The Skin Appendages</vt:lpstr>
      <vt:lpstr>PowerPoint Presentation</vt:lpstr>
      <vt:lpstr>PowerPoint Presentation</vt:lpstr>
      <vt:lpstr>The Skin Appendages</vt:lpstr>
      <vt:lpstr>PowerPoint Presentation</vt:lpstr>
      <vt:lpstr>PowerPoint Presentation</vt:lpstr>
      <vt:lpstr>PowerPoint Presentation</vt:lpstr>
      <vt:lpstr>The Nails</vt:lpstr>
      <vt:lpstr>The Nails</vt:lpstr>
      <vt:lpstr>Skin Types</vt:lpstr>
      <vt:lpstr>Functions of The Skin</vt:lpstr>
      <vt:lpstr>Classification of Dermatological Disorders</vt:lpstr>
      <vt:lpstr>Investigations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Modalities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the Skin</dc:title>
  <dc:creator>mohammed alhaddab</dc:creator>
  <cp:lastModifiedBy>mohammed alhaddab</cp:lastModifiedBy>
  <cp:revision>28</cp:revision>
  <dcterms:created xsi:type="dcterms:W3CDTF">2015-08-15T22:35:30Z</dcterms:created>
  <dcterms:modified xsi:type="dcterms:W3CDTF">2015-08-16T22:53:53Z</dcterms:modified>
</cp:coreProperties>
</file>