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768" r:id="rId1"/>
  </p:sldMasterIdLst>
  <p:sldIdLst>
    <p:sldId id="256" r:id="rId2"/>
    <p:sldId id="257" r:id="rId3"/>
    <p:sldId id="258" r:id="rId4"/>
    <p:sldId id="294" r:id="rId5"/>
    <p:sldId id="265" r:id="rId6"/>
    <p:sldId id="266" r:id="rId7"/>
    <p:sldId id="267" r:id="rId8"/>
    <p:sldId id="268" r:id="rId9"/>
    <p:sldId id="269" r:id="rId10"/>
    <p:sldId id="270" r:id="rId11"/>
    <p:sldId id="291" r:id="rId12"/>
    <p:sldId id="271" r:id="rId13"/>
    <p:sldId id="272" r:id="rId14"/>
    <p:sldId id="293" r:id="rId15"/>
    <p:sldId id="273" r:id="rId16"/>
    <p:sldId id="286" r:id="rId17"/>
    <p:sldId id="290" r:id="rId18"/>
    <p:sldId id="299" r:id="rId19"/>
    <p:sldId id="287" r:id="rId20"/>
    <p:sldId id="295" r:id="rId21"/>
    <p:sldId id="288" r:id="rId22"/>
    <p:sldId id="281" r:id="rId23"/>
    <p:sldId id="296" r:id="rId24"/>
    <p:sldId id="297" r:id="rId25"/>
    <p:sldId id="298" r:id="rId26"/>
    <p:sldId id="282" r:id="rId27"/>
    <p:sldId id="283" r:id="rId28"/>
    <p:sldId id="284" r:id="rId29"/>
    <p:sldId id="285" r:id="rId30"/>
  </p:sldIdLst>
  <p:sldSz cx="9144000" cy="6858000" type="screen4x3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64408"/>
    <a:srgbClr val="29FF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380"/>
    <p:restoredTop sz="94660"/>
  </p:normalViewPr>
  <p:slideViewPr>
    <p:cSldViewPr>
      <p:cViewPr>
        <p:scale>
          <a:sx n="38" d="100"/>
          <a:sy n="38" d="100"/>
        </p:scale>
        <p:origin x="-1603" y="-283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DA356-9CDF-4C0E-997E-DBF2D1F8797C}" type="datetimeFigureOut">
              <a:rPr lang="ar-SA" smtClean="0"/>
              <a:t>26/06/36</a:t>
            </a:fld>
            <a:endParaRPr lang="ar-SA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AB25471-E640-45EA-AE03-415B5404D547}" type="slidenum">
              <a:rPr lang="ar-SA" smtClean="0"/>
              <a:t>‹#›</a:t>
            </a:fld>
            <a:endParaRPr lang="ar-SA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ar-S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DA356-9CDF-4C0E-997E-DBF2D1F8797C}" type="datetimeFigureOut">
              <a:rPr lang="ar-SA" smtClean="0"/>
              <a:t>26/06/36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25471-E640-45EA-AE03-415B5404D547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DA356-9CDF-4C0E-997E-DBF2D1F8797C}" type="datetimeFigureOut">
              <a:rPr lang="ar-SA" smtClean="0"/>
              <a:t>26/06/36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25471-E640-45EA-AE03-415B5404D547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06ADA356-9CDF-4C0E-997E-DBF2D1F8797C}" type="datetimeFigureOut">
              <a:rPr lang="ar-SA" smtClean="0"/>
              <a:t>26/06/36</a:t>
            </a:fld>
            <a:endParaRPr lang="ar-SA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7AB25471-E640-45EA-AE03-415B5404D547}" type="slidenum">
              <a:rPr lang="ar-SA" smtClean="0"/>
              <a:t>‹#›</a:t>
            </a:fld>
            <a:endParaRPr lang="ar-SA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DA356-9CDF-4C0E-997E-DBF2D1F8797C}" type="datetimeFigureOut">
              <a:rPr lang="ar-SA" smtClean="0"/>
              <a:t>26/06/36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25471-E640-45EA-AE03-415B5404D547}" type="slidenum">
              <a:rPr lang="ar-SA" smtClean="0"/>
              <a:t>‹#›</a:t>
            </a:fld>
            <a:endParaRPr lang="ar-S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DA356-9CDF-4C0E-997E-DBF2D1F8797C}" type="datetimeFigureOut">
              <a:rPr lang="ar-SA" smtClean="0"/>
              <a:t>26/06/36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25471-E640-45EA-AE03-415B5404D547}" type="slidenum">
              <a:rPr lang="ar-SA" smtClean="0"/>
              <a:t>‹#›</a:t>
            </a:fld>
            <a:endParaRPr lang="ar-S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25471-E640-45EA-AE03-415B5404D547}" type="slidenum">
              <a:rPr lang="ar-SA" smtClean="0"/>
              <a:t>‹#›</a:t>
            </a:fld>
            <a:endParaRPr lang="ar-S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DA356-9CDF-4C0E-997E-DBF2D1F8797C}" type="datetimeFigureOut">
              <a:rPr lang="ar-SA" smtClean="0"/>
              <a:t>26/06/36</a:t>
            </a:fld>
            <a:endParaRPr lang="ar-S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DA356-9CDF-4C0E-997E-DBF2D1F8797C}" type="datetimeFigureOut">
              <a:rPr lang="ar-SA" smtClean="0"/>
              <a:t>26/06/36</a:t>
            </a:fld>
            <a:endParaRPr lang="ar-S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25471-E640-45EA-AE03-415B5404D547}" type="slidenum">
              <a:rPr lang="ar-SA" smtClean="0"/>
              <a:t>‹#›</a:t>
            </a:fld>
            <a:endParaRPr lang="ar-S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DA356-9CDF-4C0E-997E-DBF2D1F8797C}" type="datetimeFigureOut">
              <a:rPr lang="ar-SA" smtClean="0"/>
              <a:t>26/06/36</a:t>
            </a:fld>
            <a:endParaRPr lang="ar-S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25471-E640-45EA-AE03-415B5404D547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06ADA356-9CDF-4C0E-997E-DBF2D1F8797C}" type="datetimeFigureOut">
              <a:rPr lang="ar-SA" smtClean="0"/>
              <a:t>26/06/36</a:t>
            </a:fld>
            <a:endParaRPr lang="ar-S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AB25471-E640-45EA-AE03-415B5404D547}" type="slidenum">
              <a:rPr lang="ar-SA" smtClean="0"/>
              <a:t>‹#›</a:t>
            </a:fld>
            <a:endParaRPr lang="ar-SA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ar-S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en-US" smtClean="0"/>
              <a:t>Click icon to add picture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DA356-9CDF-4C0E-997E-DBF2D1F8797C}" type="datetimeFigureOut">
              <a:rPr lang="ar-SA" smtClean="0"/>
              <a:t>26/06/36</a:t>
            </a:fld>
            <a:endParaRPr lang="ar-S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AB25471-E640-45EA-AE03-415B5404D547}" type="slidenum">
              <a:rPr lang="ar-SA" smtClean="0"/>
              <a:t>‹#›</a:t>
            </a:fld>
            <a:endParaRPr lang="ar-SA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ar-S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06ADA356-9CDF-4C0E-997E-DBF2D1F8797C}" type="datetimeFigureOut">
              <a:rPr lang="ar-SA" smtClean="0"/>
              <a:t>26/06/36</a:t>
            </a:fld>
            <a:endParaRPr lang="ar-SA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ar-SA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7AB25471-E640-45EA-AE03-415B5404D547}" type="slidenum">
              <a:rPr lang="ar-SA" smtClean="0"/>
              <a:t>‹#›</a:t>
            </a:fld>
            <a:endParaRPr lang="ar-SA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rtl="1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r" rtl="1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r" rtl="1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r" rtl="1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r" rtl="1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r" rtl="1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r" rtl="1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r" rtl="1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r" rtl="1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r" rtl="1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3699804"/>
            <a:ext cx="8763000" cy="2897548"/>
          </a:xfrm>
        </p:spPr>
        <p:txBody>
          <a:bodyPr/>
          <a:lstStyle/>
          <a:p>
            <a:r>
              <a:rPr lang="en-US" dirty="0">
                <a:solidFill>
                  <a:srgbClr val="00B0F0"/>
                </a:solidFill>
              </a:rPr>
              <a:t>Dr. </a:t>
            </a:r>
            <a:r>
              <a:rPr lang="en-US" dirty="0" err="1">
                <a:solidFill>
                  <a:srgbClr val="00B0F0"/>
                </a:solidFill>
              </a:rPr>
              <a:t>Hend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Alotaibi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Assistant professor &amp; Consultant </a:t>
            </a:r>
            <a:br>
              <a:rPr lang="en-US" dirty="0"/>
            </a:br>
            <a:r>
              <a:rPr lang="en-US" dirty="0"/>
              <a:t>College of Medicine, King Saud University</a:t>
            </a:r>
            <a:br>
              <a:rPr lang="en-US" dirty="0"/>
            </a:br>
            <a:r>
              <a:rPr lang="en-US" dirty="0"/>
              <a:t> Dermatology Department /KKUH</a:t>
            </a:r>
          </a:p>
          <a:p>
            <a:endParaRPr lang="en-US" dirty="0">
              <a:solidFill>
                <a:srgbClr val="00B0F0"/>
              </a:solidFill>
            </a:endParaRPr>
          </a:p>
          <a:p>
            <a:r>
              <a:rPr lang="en-US" dirty="0">
                <a:solidFill>
                  <a:srgbClr val="00B0F0"/>
                </a:solidFill>
              </a:rPr>
              <a:t>Email: halotaibi1@ksu.edu.sa</a:t>
            </a:r>
          </a:p>
          <a:p>
            <a:endParaRPr lang="ar-SA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692696"/>
            <a:ext cx="8305800" cy="2088232"/>
          </a:xfrm>
        </p:spPr>
        <p:txBody>
          <a:bodyPr/>
          <a:lstStyle/>
          <a:p>
            <a:r>
              <a:rPr lang="en-US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ATOPIC DERMATITIS </a:t>
            </a:r>
            <a:r>
              <a:rPr lang="en-US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AND ECZEMATOUS DISORDERS</a:t>
            </a:r>
            <a:endParaRPr lang="ar-SA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6291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 rtl="0"/>
            <a:r>
              <a:rPr lang="en-US" dirty="0"/>
              <a:t>Distribution</a:t>
            </a:r>
          </a:p>
          <a:p>
            <a:pPr algn="l" rtl="0"/>
            <a:r>
              <a:rPr lang="en-US" dirty="0" smtClean="0"/>
              <a:t>Presentation</a:t>
            </a:r>
            <a:endParaRPr lang="en-US" dirty="0"/>
          </a:p>
          <a:p>
            <a:pPr algn="l" rtl="0"/>
            <a:endParaRPr lang="en-US" dirty="0" smtClean="0"/>
          </a:p>
          <a:p>
            <a:pPr algn="l" rtl="0"/>
            <a:endParaRPr lang="en-US" dirty="0"/>
          </a:p>
          <a:p>
            <a:pPr algn="l" rtl="0"/>
            <a:r>
              <a:rPr lang="en-US" dirty="0" smtClean="0"/>
              <a:t>Mostly flexural, face and neck.</a:t>
            </a:r>
          </a:p>
          <a:p>
            <a:pPr algn="l" rtl="0"/>
            <a:r>
              <a:rPr lang="en-US" dirty="0"/>
              <a:t>May be </a:t>
            </a:r>
            <a:r>
              <a:rPr lang="en-US" dirty="0" smtClean="0"/>
              <a:t>generalized</a:t>
            </a:r>
            <a:endParaRPr lang="en-US" dirty="0"/>
          </a:p>
          <a:p>
            <a:pPr algn="l" rtl="0"/>
            <a:r>
              <a:rPr lang="en-US" dirty="0" err="1" smtClean="0"/>
              <a:t>Lichenification</a:t>
            </a:r>
            <a:r>
              <a:rPr lang="en-US" dirty="0" smtClean="0"/>
              <a:t> and excoriations  </a:t>
            </a:r>
            <a:endParaRPr lang="ar-SA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en-US" dirty="0">
                <a:solidFill>
                  <a:srgbClr val="29FF8A"/>
                </a:solidFill>
              </a:rPr>
              <a:t>Adult AD:</a:t>
            </a:r>
            <a:endParaRPr lang="ar-SA" dirty="0">
              <a:solidFill>
                <a:srgbClr val="29FF8A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836712"/>
            <a:ext cx="2254756" cy="13868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4808220"/>
            <a:ext cx="2125980" cy="13792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2636912"/>
            <a:ext cx="2254756" cy="1844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359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Content Placeholder 3" descr="add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67544" y="260648"/>
            <a:ext cx="7416824" cy="633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714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 rtl="0"/>
            <a:r>
              <a:rPr lang="en-US" dirty="0"/>
              <a:t>Secondary infections</a:t>
            </a:r>
          </a:p>
          <a:p>
            <a:pPr algn="l" rtl="0"/>
            <a:r>
              <a:rPr lang="en-US" dirty="0" smtClean="0"/>
              <a:t>Eczema </a:t>
            </a:r>
            <a:r>
              <a:rPr lang="en-US" dirty="0" err="1"/>
              <a:t>herpeticum</a:t>
            </a:r>
            <a:endParaRPr lang="en-US" dirty="0"/>
          </a:p>
          <a:p>
            <a:pPr algn="l" rtl="0"/>
            <a:r>
              <a:rPr lang="en-US" dirty="0" smtClean="0"/>
              <a:t>Growth </a:t>
            </a:r>
            <a:r>
              <a:rPr lang="en-US" dirty="0"/>
              <a:t>retardation</a:t>
            </a:r>
          </a:p>
          <a:p>
            <a:pPr algn="l" rtl="0"/>
            <a:r>
              <a:rPr lang="en-US" dirty="0" smtClean="0"/>
              <a:t>psychological</a:t>
            </a:r>
            <a:endParaRPr lang="ar-SA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rtl="0"/>
            <a:r>
              <a:rPr lang="en-US" dirty="0">
                <a:solidFill>
                  <a:srgbClr val="C00000"/>
                </a:solidFill>
              </a:rPr>
              <a:t>Complications:</a:t>
            </a:r>
            <a:endParaRPr lang="ar-SA" dirty="0">
              <a:solidFill>
                <a:srgbClr val="C0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484784"/>
            <a:ext cx="2772271" cy="3241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3761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Eczema </a:t>
            </a:r>
            <a:r>
              <a:rPr lang="en-US" dirty="0" err="1"/>
              <a:t>herpeticum</a:t>
            </a:r>
            <a:endParaRPr lang="ar-SA" dirty="0"/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524000"/>
            <a:ext cx="45720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5457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 rtl="0"/>
            <a:r>
              <a:rPr lang="en-US" dirty="0"/>
              <a:t>Half of the cases improve by 2 years of age</a:t>
            </a:r>
          </a:p>
          <a:p>
            <a:pPr algn="l" rtl="0"/>
            <a:r>
              <a:rPr lang="en-US" dirty="0"/>
              <a:t>• Most improve by teenage years</a:t>
            </a:r>
          </a:p>
          <a:p>
            <a:pPr algn="l" rtl="0"/>
            <a:r>
              <a:rPr lang="en-US" dirty="0"/>
              <a:t>• </a:t>
            </a:r>
            <a:r>
              <a:rPr lang="en-US" dirty="0" smtClean="0"/>
              <a:t> </a:t>
            </a:r>
            <a:r>
              <a:rPr lang="en-US" dirty="0"/>
              <a:t>&lt;10% of patients have lifelong </a:t>
            </a:r>
            <a:r>
              <a:rPr lang="en-US" dirty="0" smtClean="0"/>
              <a:t>problems</a:t>
            </a:r>
          </a:p>
          <a:p>
            <a:pPr algn="l" rtl="0"/>
            <a:endParaRPr lang="en-US" dirty="0"/>
          </a:p>
          <a:p>
            <a:pPr algn="l" rtl="0"/>
            <a:r>
              <a:rPr lang="en-US" dirty="0" smtClean="0"/>
              <a:t>30-50% will develop BA or hay fever</a:t>
            </a:r>
            <a:endParaRPr lang="en-US" dirty="0"/>
          </a:p>
          <a:p>
            <a:pPr algn="l" rtl="0"/>
            <a:endParaRPr lang="ar-SA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Prognosis</a:t>
            </a:r>
            <a:endParaRPr lang="ar-SA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352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51520" y="1340768"/>
            <a:ext cx="8568952" cy="5184576"/>
          </a:xfrm>
        </p:spPr>
        <p:txBody>
          <a:bodyPr>
            <a:normAutofit/>
          </a:bodyPr>
          <a:lstStyle/>
          <a:p>
            <a:pPr algn="l" rtl="0"/>
            <a:r>
              <a:rPr lang="en-US" dirty="0"/>
              <a:t>Education! Education! Education!</a:t>
            </a:r>
          </a:p>
          <a:p>
            <a:pPr algn="l" rtl="0"/>
            <a:r>
              <a:rPr lang="en-US" dirty="0" smtClean="0"/>
              <a:t>Psychological </a:t>
            </a:r>
            <a:r>
              <a:rPr lang="en-US" dirty="0"/>
              <a:t>support!</a:t>
            </a:r>
          </a:p>
          <a:p>
            <a:pPr algn="l" rtl="0"/>
            <a:r>
              <a:rPr lang="en-US" dirty="0" smtClean="0"/>
              <a:t>Skin </a:t>
            </a:r>
            <a:r>
              <a:rPr lang="en-US" dirty="0"/>
              <a:t>care: moisturizing the skin</a:t>
            </a:r>
          </a:p>
          <a:p>
            <a:pPr algn="l" rtl="0"/>
            <a:r>
              <a:rPr lang="en-US" dirty="0" smtClean="0"/>
              <a:t>Avoid </a:t>
            </a:r>
            <a:r>
              <a:rPr lang="en-US" dirty="0"/>
              <a:t>irritant like soaps</a:t>
            </a:r>
          </a:p>
          <a:p>
            <a:pPr algn="l" rtl="0"/>
            <a:r>
              <a:rPr lang="en-US" dirty="0" smtClean="0"/>
              <a:t>Topical </a:t>
            </a:r>
            <a:r>
              <a:rPr lang="en-US" dirty="0"/>
              <a:t>therapy: (topical steroids, </a:t>
            </a:r>
            <a:r>
              <a:rPr lang="en-US" dirty="0" err="1"/>
              <a:t>Tacrolimus</a:t>
            </a:r>
            <a:r>
              <a:rPr lang="en-US" dirty="0"/>
              <a:t>, </a:t>
            </a:r>
            <a:r>
              <a:rPr lang="en-US" dirty="0" err="1"/>
              <a:t>Pimecrolimus</a:t>
            </a:r>
            <a:r>
              <a:rPr lang="en-US" dirty="0" smtClean="0"/>
              <a:t>)</a:t>
            </a:r>
          </a:p>
          <a:p>
            <a:pPr algn="l" rtl="0"/>
            <a:r>
              <a:rPr lang="en-US" dirty="0"/>
              <a:t>Antibiotics--- </a:t>
            </a:r>
            <a:r>
              <a:rPr lang="en-US" dirty="0" err="1"/>
              <a:t>Antistaphylococcal</a:t>
            </a:r>
            <a:r>
              <a:rPr lang="en-US" dirty="0"/>
              <a:t> drugs</a:t>
            </a:r>
          </a:p>
          <a:p>
            <a:pPr algn="l" rtl="0"/>
            <a:r>
              <a:rPr lang="en-US" dirty="0" smtClean="0"/>
              <a:t>Sedative </a:t>
            </a:r>
            <a:r>
              <a:rPr lang="en-US" dirty="0"/>
              <a:t>antihistamine to control itching and help sleep</a:t>
            </a:r>
          </a:p>
          <a:p>
            <a:pPr algn="l" rtl="0"/>
            <a:r>
              <a:rPr lang="en-US" dirty="0" smtClean="0"/>
              <a:t>Phototherapy</a:t>
            </a:r>
            <a:endParaRPr lang="en-US" dirty="0"/>
          </a:p>
          <a:p>
            <a:pPr algn="l" rtl="0"/>
            <a:r>
              <a:rPr lang="en-US" dirty="0" smtClean="0"/>
              <a:t>Systemic </a:t>
            </a:r>
            <a:r>
              <a:rPr lang="en-US" dirty="0"/>
              <a:t>therapy: steroids, </a:t>
            </a:r>
            <a:r>
              <a:rPr lang="en-US" dirty="0" err="1"/>
              <a:t>Cyclosporin</a:t>
            </a:r>
            <a:r>
              <a:rPr lang="en-US" dirty="0"/>
              <a:t>, Methotrexate, </a:t>
            </a:r>
            <a:r>
              <a:rPr lang="en-US" dirty="0" smtClean="0"/>
              <a:t>Azathioprine </a:t>
            </a:r>
            <a:endParaRPr lang="ar-SA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72344"/>
          </a:xfrm>
        </p:spPr>
        <p:txBody>
          <a:bodyPr/>
          <a:lstStyle/>
          <a:p>
            <a:pPr algn="ctr" rtl="0"/>
            <a:r>
              <a:rPr lang="en-US" dirty="0">
                <a:solidFill>
                  <a:srgbClr val="C00000"/>
                </a:solidFill>
              </a:rPr>
              <a:t>Management:</a:t>
            </a:r>
            <a:endParaRPr lang="ar-SA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0776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95536" y="980728"/>
            <a:ext cx="8496944" cy="5688632"/>
          </a:xfrm>
        </p:spPr>
        <p:txBody>
          <a:bodyPr>
            <a:noAutofit/>
          </a:bodyPr>
          <a:lstStyle/>
          <a:p>
            <a:pPr marL="0" indent="0" algn="l" rtl="0">
              <a:buNone/>
            </a:pPr>
            <a:r>
              <a:rPr lang="en-US" sz="2800" dirty="0">
                <a:solidFill>
                  <a:srgbClr val="FFFF00"/>
                </a:solidFill>
              </a:rPr>
              <a:t>Definition</a:t>
            </a:r>
            <a:r>
              <a:rPr lang="en-US" sz="2800" dirty="0" smtClean="0">
                <a:solidFill>
                  <a:srgbClr val="FFFF00"/>
                </a:solidFill>
              </a:rPr>
              <a:t>:</a:t>
            </a:r>
            <a:r>
              <a:rPr lang="en-US" sz="2800" dirty="0" smtClean="0"/>
              <a:t> </a:t>
            </a:r>
            <a:r>
              <a:rPr lang="en-US" sz="2400" dirty="0" smtClean="0"/>
              <a:t>redness and scaling in regions where the sebaceous glands are most active as the  face, scalp, </a:t>
            </a:r>
            <a:r>
              <a:rPr lang="en-US" sz="2400" dirty="0" err="1" smtClean="0"/>
              <a:t>presternal</a:t>
            </a:r>
            <a:r>
              <a:rPr lang="en-US" sz="2400" dirty="0" smtClean="0"/>
              <a:t> area and body folds.</a:t>
            </a:r>
          </a:p>
          <a:p>
            <a:pPr marL="0" indent="0" algn="l" rtl="0">
              <a:buNone/>
            </a:pPr>
            <a:r>
              <a:rPr lang="en-US" sz="2400" dirty="0" smtClean="0"/>
              <a:t>Very common chronic dermatosis.</a:t>
            </a:r>
          </a:p>
          <a:p>
            <a:pPr marL="0" indent="0" algn="l" rtl="0">
              <a:buNone/>
            </a:pPr>
            <a:r>
              <a:rPr lang="en-US" sz="2400" dirty="0" smtClean="0">
                <a:solidFill>
                  <a:srgbClr val="FFC000"/>
                </a:solidFill>
              </a:rPr>
              <a:t>Age:</a:t>
            </a:r>
            <a:r>
              <a:rPr lang="en-US" sz="2400" dirty="0" smtClean="0"/>
              <a:t> infancy, puberty , old age</a:t>
            </a:r>
          </a:p>
          <a:p>
            <a:pPr marL="0" indent="0" algn="l" rtl="0">
              <a:buNone/>
            </a:pPr>
            <a:r>
              <a:rPr lang="en-US" sz="2400" dirty="0" smtClean="0"/>
              <a:t>More in male</a:t>
            </a:r>
          </a:p>
          <a:p>
            <a:pPr marL="0" indent="0" algn="l" rtl="0">
              <a:buNone/>
            </a:pPr>
            <a:r>
              <a:rPr lang="en-US" sz="2400" dirty="0" smtClean="0">
                <a:solidFill>
                  <a:srgbClr val="FFFF00"/>
                </a:solidFill>
              </a:rPr>
              <a:t>Pathogenesis</a:t>
            </a:r>
            <a:r>
              <a:rPr lang="en-US" sz="2400" dirty="0">
                <a:solidFill>
                  <a:srgbClr val="FFFF00"/>
                </a:solidFill>
              </a:rPr>
              <a:t>:</a:t>
            </a:r>
            <a:endParaRPr lang="en-US" sz="2400" dirty="0" smtClean="0">
              <a:solidFill>
                <a:srgbClr val="FFFF00"/>
              </a:solidFill>
            </a:endParaRPr>
          </a:p>
          <a:p>
            <a:pPr algn="l" rtl="0"/>
            <a:r>
              <a:rPr lang="en-US" sz="2400" dirty="0"/>
              <a:t>I</a:t>
            </a:r>
            <a:r>
              <a:rPr lang="en-US" sz="2400" dirty="0" smtClean="0"/>
              <a:t>ncreased </a:t>
            </a:r>
            <a:r>
              <a:rPr lang="en-US" sz="2400" dirty="0"/>
              <a:t>Sebum</a:t>
            </a:r>
            <a:r>
              <a:rPr lang="en-US" sz="2400" dirty="0" smtClean="0"/>
              <a:t>!( seborrheic state)</a:t>
            </a:r>
            <a:endParaRPr lang="en-US" sz="2400" dirty="0"/>
          </a:p>
          <a:p>
            <a:pPr algn="l" rtl="0"/>
            <a:r>
              <a:rPr lang="en-US" sz="2400" dirty="0" smtClean="0"/>
              <a:t>Tendency</a:t>
            </a:r>
            <a:endParaRPr lang="en-US" sz="2400" dirty="0"/>
          </a:p>
          <a:p>
            <a:pPr algn="l" rtl="0"/>
            <a:r>
              <a:rPr lang="en-US" sz="2400" dirty="0" err="1" smtClean="0"/>
              <a:t>Pityrosporum</a:t>
            </a:r>
            <a:r>
              <a:rPr lang="en-US" sz="2400" dirty="0" smtClean="0"/>
              <a:t> </a:t>
            </a:r>
            <a:r>
              <a:rPr lang="en-US" sz="2400" dirty="0" err="1"/>
              <a:t>ovale</a:t>
            </a:r>
            <a:r>
              <a:rPr lang="en-US" sz="2400" dirty="0"/>
              <a:t> </a:t>
            </a:r>
            <a:r>
              <a:rPr lang="en-US" sz="2400" dirty="0" smtClean="0"/>
              <a:t>( </a:t>
            </a:r>
            <a:r>
              <a:rPr lang="en-US" sz="2400" dirty="0" err="1" smtClean="0"/>
              <a:t>Maalassezia</a:t>
            </a:r>
            <a:r>
              <a:rPr lang="en-US" sz="2400" dirty="0" smtClean="0"/>
              <a:t> furfur )over growth</a:t>
            </a:r>
          </a:p>
          <a:p>
            <a:pPr algn="l" rtl="0"/>
            <a:r>
              <a:rPr lang="en-US" sz="2400" dirty="0" smtClean="0"/>
              <a:t>More in Parkinson, HIV/AIDS patients.</a:t>
            </a:r>
            <a:endParaRPr lang="ar-SA" sz="2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28328"/>
          </a:xfrm>
        </p:spPr>
        <p:txBody>
          <a:bodyPr/>
          <a:lstStyle/>
          <a:p>
            <a:pPr algn="ctr" rtl="0"/>
            <a:r>
              <a:rPr lang="en-US" dirty="0" err="1">
                <a:solidFill>
                  <a:srgbClr val="FFC000"/>
                </a:solidFill>
              </a:rPr>
              <a:t>Seborrhoeic</a:t>
            </a:r>
            <a:r>
              <a:rPr lang="en-US" dirty="0">
                <a:solidFill>
                  <a:srgbClr val="FFC000"/>
                </a:solidFill>
              </a:rPr>
              <a:t> </a:t>
            </a:r>
            <a:r>
              <a:rPr lang="en-US" dirty="0" err="1">
                <a:solidFill>
                  <a:srgbClr val="FFC000"/>
                </a:solidFill>
              </a:rPr>
              <a:t>Dermatits</a:t>
            </a:r>
            <a:endParaRPr lang="ar-SA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0538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l" rtl="0">
              <a:buNone/>
            </a:pPr>
            <a:r>
              <a:rPr lang="en-US" sz="3200" dirty="0" smtClean="0">
                <a:solidFill>
                  <a:srgbClr val="FFFF00"/>
                </a:solidFill>
              </a:rPr>
              <a:t>Presentation</a:t>
            </a:r>
          </a:p>
          <a:p>
            <a:pPr algn="l" rtl="0"/>
            <a:r>
              <a:rPr lang="en-US" sz="2800" dirty="0" smtClean="0"/>
              <a:t>Pruritus is variable</a:t>
            </a:r>
          </a:p>
          <a:p>
            <a:pPr algn="l" rtl="0"/>
            <a:r>
              <a:rPr lang="en-US" sz="2800" dirty="0" smtClean="0"/>
              <a:t>Gradual onset, worse in winter dry environment.</a:t>
            </a:r>
            <a:endParaRPr lang="en-US" sz="2800" dirty="0"/>
          </a:p>
          <a:p>
            <a:pPr algn="l" rtl="0"/>
            <a:r>
              <a:rPr lang="en-US" sz="2800" dirty="0" smtClean="0"/>
              <a:t>Orange- red greasy  scaling macules, papules of varying size </a:t>
            </a:r>
          </a:p>
          <a:p>
            <a:pPr algn="l" rtl="0"/>
            <a:r>
              <a:rPr lang="en-US" sz="2800" dirty="0" smtClean="0"/>
              <a:t>Trunk: nummular, annular</a:t>
            </a:r>
          </a:p>
          <a:p>
            <a:pPr algn="l" rtl="0"/>
            <a:r>
              <a:rPr lang="en-US" sz="2800" dirty="0" smtClean="0"/>
              <a:t>Scalp: marked scaling, diffuse involvement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en-US" dirty="0">
                <a:solidFill>
                  <a:srgbClr val="FFC000"/>
                </a:solidFill>
              </a:rPr>
              <a:t>Clinical features</a:t>
            </a:r>
            <a:endParaRPr lang="ar-SA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9973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23528" y="836712"/>
            <a:ext cx="8496944" cy="5472608"/>
          </a:xfrm>
        </p:spPr>
        <p:txBody>
          <a:bodyPr/>
          <a:lstStyle/>
          <a:p>
            <a:pPr marL="0" indent="0" algn="l" rtl="0">
              <a:buNone/>
            </a:pPr>
            <a:r>
              <a:rPr lang="en-US" sz="3200" dirty="0" smtClean="0">
                <a:solidFill>
                  <a:srgbClr val="FFFF00"/>
                </a:solidFill>
              </a:rPr>
              <a:t>Distribution:</a:t>
            </a:r>
            <a:endParaRPr lang="en-US" sz="3200" dirty="0">
              <a:solidFill>
                <a:srgbClr val="FFFF00"/>
              </a:solidFill>
            </a:endParaRPr>
          </a:p>
          <a:p>
            <a:pPr algn="l" rtl="0"/>
            <a:r>
              <a:rPr lang="en-US" sz="2800" dirty="0"/>
              <a:t>Hairy are of </a:t>
            </a:r>
            <a:r>
              <a:rPr lang="en-US" sz="2800" dirty="0" smtClean="0"/>
              <a:t>head, cradle cap </a:t>
            </a:r>
            <a:endParaRPr lang="en-US" sz="2800" dirty="0"/>
          </a:p>
          <a:p>
            <a:pPr algn="l" rtl="0"/>
            <a:r>
              <a:rPr lang="en-US" sz="2800" dirty="0" smtClean="0"/>
              <a:t>Face</a:t>
            </a:r>
            <a:r>
              <a:rPr lang="en-US" sz="2800" dirty="0"/>
              <a:t>: forehead, </a:t>
            </a:r>
            <a:r>
              <a:rPr lang="en-US" sz="2800" dirty="0" smtClean="0"/>
              <a:t>nasolabial </a:t>
            </a:r>
            <a:r>
              <a:rPr lang="en-US" sz="2800" dirty="0"/>
              <a:t>folds , glabella and </a:t>
            </a:r>
            <a:r>
              <a:rPr lang="en-US" sz="2800" dirty="0" smtClean="0"/>
              <a:t>eyebrows.</a:t>
            </a:r>
          </a:p>
          <a:p>
            <a:pPr algn="l" rtl="0"/>
            <a:r>
              <a:rPr lang="en-US" sz="2800" dirty="0" smtClean="0"/>
              <a:t>Trunk: </a:t>
            </a:r>
            <a:r>
              <a:rPr lang="en-US" sz="2800" dirty="0" err="1" smtClean="0"/>
              <a:t>DDx</a:t>
            </a:r>
            <a:r>
              <a:rPr lang="en-US" sz="2800" dirty="0" smtClean="0"/>
              <a:t>: PR vs </a:t>
            </a:r>
            <a:r>
              <a:rPr lang="en-US" sz="2800" dirty="0" err="1" smtClean="0"/>
              <a:t>pityriasis</a:t>
            </a:r>
            <a:r>
              <a:rPr lang="en-US" sz="2800" dirty="0" smtClean="0"/>
              <a:t> </a:t>
            </a:r>
            <a:r>
              <a:rPr lang="en-US" sz="2800" dirty="0" err="1" smtClean="0"/>
              <a:t>versicolor</a:t>
            </a:r>
            <a:endParaRPr lang="en-US" sz="2800" dirty="0" smtClean="0"/>
          </a:p>
          <a:p>
            <a:pPr algn="l" rtl="0"/>
            <a:r>
              <a:rPr lang="en-US" sz="2800" dirty="0" smtClean="0"/>
              <a:t>Body folds: axillae, groins, </a:t>
            </a:r>
            <a:r>
              <a:rPr lang="en-US" sz="2800" dirty="0" err="1" smtClean="0"/>
              <a:t>anogenital</a:t>
            </a:r>
            <a:r>
              <a:rPr lang="en-US" sz="2800" dirty="0" smtClean="0"/>
              <a:t> area, </a:t>
            </a:r>
            <a:r>
              <a:rPr lang="en-US" sz="2800" dirty="0" err="1" smtClean="0"/>
              <a:t>submammary</a:t>
            </a:r>
            <a:r>
              <a:rPr lang="en-US" sz="2800" dirty="0" smtClean="0"/>
              <a:t> areas, umbilicus and diaper area (infants)--- sharply </a:t>
            </a:r>
            <a:r>
              <a:rPr lang="en-US" sz="2800" dirty="0" err="1" smtClean="0"/>
              <a:t>marginated</a:t>
            </a:r>
            <a:r>
              <a:rPr lang="en-US" sz="2800" dirty="0" smtClean="0"/>
              <a:t> erythematous eruption, erosions and fissures </a:t>
            </a:r>
          </a:p>
          <a:p>
            <a:pPr algn="l" rtl="0"/>
            <a:r>
              <a:rPr lang="en-US" sz="2800" dirty="0" smtClean="0"/>
              <a:t>Genitalia: with yellow crust and </a:t>
            </a:r>
            <a:r>
              <a:rPr lang="en-US" sz="2800" dirty="0" err="1" smtClean="0"/>
              <a:t>psoriasiform</a:t>
            </a:r>
            <a:r>
              <a:rPr lang="en-US" sz="2800" dirty="0" smtClean="0"/>
              <a:t> lesions.</a:t>
            </a:r>
            <a:endParaRPr lang="en-US" sz="2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84312"/>
          </a:xfrm>
        </p:spPr>
        <p:txBody>
          <a:bodyPr>
            <a:normAutofit fontScale="90000"/>
          </a:bodyPr>
          <a:lstStyle/>
          <a:p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563013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484782"/>
            <a:ext cx="4392488" cy="482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84783"/>
            <a:ext cx="3744416" cy="482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9195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 rtl="0"/>
            <a:r>
              <a:rPr lang="en-US" dirty="0"/>
              <a:t>To know the definition &amp; classification of Dermatitis/Eczema</a:t>
            </a:r>
          </a:p>
          <a:p>
            <a:pPr algn="l" rtl="0"/>
            <a:r>
              <a:rPr lang="en-US" dirty="0" smtClean="0"/>
              <a:t>To </a:t>
            </a:r>
            <a:r>
              <a:rPr lang="en-US" dirty="0"/>
              <a:t>recognize the primary presentation of different types of eczema</a:t>
            </a:r>
          </a:p>
          <a:p>
            <a:pPr algn="l" rtl="0"/>
            <a:endParaRPr lang="en-US" dirty="0" smtClean="0"/>
          </a:p>
          <a:p>
            <a:pPr algn="l" rtl="0"/>
            <a:r>
              <a:rPr lang="en-US" dirty="0" smtClean="0"/>
              <a:t>To </a:t>
            </a:r>
            <a:r>
              <a:rPr lang="en-US" dirty="0"/>
              <a:t>understand the possible pathogenesis of each type of eczema</a:t>
            </a:r>
          </a:p>
          <a:p>
            <a:pPr algn="l" rtl="0"/>
            <a:r>
              <a:rPr lang="en-US" dirty="0" smtClean="0"/>
              <a:t>To </a:t>
            </a:r>
            <a:r>
              <a:rPr lang="en-US" dirty="0"/>
              <a:t>know the scheme of managements lines</a:t>
            </a:r>
            <a:endParaRPr lang="ar-SA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rtl="0"/>
            <a:r>
              <a:rPr lang="en-US" dirty="0">
                <a:solidFill>
                  <a:srgbClr val="00B0F0"/>
                </a:solidFill>
              </a:rPr>
              <a:t>Objectives</a:t>
            </a:r>
            <a:endParaRPr lang="ar-SA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9195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338" y="727075"/>
            <a:ext cx="8059737" cy="5402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7450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51520" y="1196752"/>
            <a:ext cx="8496944" cy="5400600"/>
          </a:xfrm>
        </p:spPr>
        <p:txBody>
          <a:bodyPr>
            <a:normAutofit/>
          </a:bodyPr>
          <a:lstStyle/>
          <a:p>
            <a:pPr marL="0" indent="0" algn="l" rtl="0">
              <a:buNone/>
            </a:pPr>
            <a:r>
              <a:rPr lang="en-US" sz="3200" u="sng" dirty="0" smtClean="0">
                <a:solidFill>
                  <a:srgbClr val="FFC000"/>
                </a:solidFill>
              </a:rPr>
              <a:t>Scalp :</a:t>
            </a:r>
          </a:p>
          <a:p>
            <a:pPr algn="l" rtl="0"/>
            <a:r>
              <a:rPr lang="en-US" dirty="0" smtClean="0"/>
              <a:t>Zinc </a:t>
            </a:r>
            <a:r>
              <a:rPr lang="en-US" dirty="0" err="1" smtClean="0"/>
              <a:t>pyrithione</a:t>
            </a:r>
            <a:r>
              <a:rPr lang="en-US" dirty="0" smtClean="0"/>
              <a:t> </a:t>
            </a:r>
            <a:r>
              <a:rPr lang="en-US" dirty="0"/>
              <a:t>Shampoo</a:t>
            </a:r>
            <a:endParaRPr lang="en-US" dirty="0" smtClean="0"/>
          </a:p>
          <a:p>
            <a:pPr algn="l" rtl="0"/>
            <a:r>
              <a:rPr lang="en-US" dirty="0" smtClean="0"/>
              <a:t>Selenium </a:t>
            </a:r>
            <a:r>
              <a:rPr lang="en-US" dirty="0"/>
              <a:t>sulfide 2.5% shampoo </a:t>
            </a:r>
          </a:p>
          <a:p>
            <a:pPr algn="l" rtl="0">
              <a:buFont typeface="Wingdings" panose="05000000000000000000" pitchFamily="2" charset="2"/>
              <a:buChar char="v"/>
            </a:pPr>
            <a:r>
              <a:rPr lang="en-US" dirty="0" smtClean="0"/>
              <a:t>2</a:t>
            </a:r>
            <a:r>
              <a:rPr lang="en-US" dirty="0"/>
              <a:t>% ketoconazole </a:t>
            </a:r>
            <a:r>
              <a:rPr lang="en-US" dirty="0" smtClean="0"/>
              <a:t>shampoo</a:t>
            </a:r>
          </a:p>
          <a:p>
            <a:pPr algn="l" rtl="0">
              <a:buFont typeface="Wingdings" panose="05000000000000000000" pitchFamily="2" charset="2"/>
              <a:buChar char="v"/>
            </a:pPr>
            <a:r>
              <a:rPr lang="en-US" dirty="0" smtClean="0"/>
              <a:t>Low – potency glucocorticoid solution, lotion or gels.</a:t>
            </a:r>
            <a:endParaRPr lang="en-US" dirty="0"/>
          </a:p>
          <a:p>
            <a:pPr marL="0" indent="0" algn="l" rtl="0">
              <a:buNone/>
            </a:pPr>
            <a:endParaRPr lang="en-US" sz="3200" u="sng" dirty="0" smtClean="0">
              <a:solidFill>
                <a:srgbClr val="FFC000"/>
              </a:solidFill>
            </a:endParaRPr>
          </a:p>
          <a:p>
            <a:pPr marL="0" indent="0" algn="l" rtl="0">
              <a:buNone/>
            </a:pPr>
            <a:r>
              <a:rPr lang="en-US" sz="3200" u="sng" dirty="0" smtClean="0">
                <a:solidFill>
                  <a:srgbClr val="FFC000"/>
                </a:solidFill>
              </a:rPr>
              <a:t>Skin: </a:t>
            </a:r>
            <a:endParaRPr lang="en-US" sz="3200" u="sng" dirty="0">
              <a:solidFill>
                <a:srgbClr val="FFC000"/>
              </a:solidFill>
            </a:endParaRPr>
          </a:p>
          <a:p>
            <a:pPr algn="l" rtl="0"/>
            <a:r>
              <a:rPr lang="en-US" dirty="0" smtClean="0"/>
              <a:t>Topical: antifungals, glucocorticoid, </a:t>
            </a:r>
            <a:r>
              <a:rPr lang="en-US" dirty="0" err="1" smtClean="0"/>
              <a:t>pimecrolimus</a:t>
            </a:r>
            <a:r>
              <a:rPr lang="en-US" dirty="0" smtClean="0"/>
              <a:t> </a:t>
            </a:r>
            <a:endParaRPr lang="en-US" dirty="0"/>
          </a:p>
          <a:p>
            <a:pPr algn="l" rtl="0"/>
            <a:r>
              <a:rPr lang="en-US" dirty="0" smtClean="0"/>
              <a:t>Combined </a:t>
            </a:r>
            <a:r>
              <a:rPr lang="en-US" dirty="0"/>
              <a:t>therapy</a:t>
            </a:r>
          </a:p>
          <a:p>
            <a:pPr algn="l" rtl="0"/>
            <a:r>
              <a:rPr lang="en-US" dirty="0" smtClean="0"/>
              <a:t>Maintenance </a:t>
            </a:r>
            <a:r>
              <a:rPr lang="en-US" dirty="0"/>
              <a:t>&amp; recurrence</a:t>
            </a:r>
            <a:endParaRPr lang="ar-SA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72344"/>
          </a:xfrm>
        </p:spPr>
        <p:txBody>
          <a:bodyPr/>
          <a:lstStyle/>
          <a:p>
            <a:pPr algn="ctr" rtl="0"/>
            <a:r>
              <a:rPr lang="en-US" dirty="0">
                <a:solidFill>
                  <a:srgbClr val="FFFF00"/>
                </a:solidFill>
              </a:rPr>
              <a:t>Management:</a:t>
            </a:r>
            <a:endParaRPr lang="ar-SA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438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51520" y="1524000"/>
            <a:ext cx="8640960" cy="5001344"/>
          </a:xfrm>
        </p:spPr>
        <p:txBody>
          <a:bodyPr/>
          <a:lstStyle/>
          <a:p>
            <a:pPr algn="l" rtl="0"/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Definition</a:t>
            </a:r>
            <a:r>
              <a:rPr lang="en-US" dirty="0"/>
              <a:t>: dermatitis results from contact with external </a:t>
            </a:r>
            <a:r>
              <a:rPr lang="en-US" dirty="0" smtClean="0"/>
              <a:t>materials.</a:t>
            </a:r>
          </a:p>
          <a:p>
            <a:pPr marL="0" indent="0" algn="l" rtl="0">
              <a:buNone/>
            </a:pPr>
            <a:r>
              <a:rPr lang="en-US" dirty="0"/>
              <a:t>Pathogenesis:</a:t>
            </a:r>
          </a:p>
          <a:p>
            <a:pPr algn="l" rtl="0"/>
            <a:r>
              <a:rPr lang="en-US" dirty="0" smtClean="0"/>
              <a:t>Irritant 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vs.</a:t>
            </a:r>
            <a:r>
              <a:rPr lang="en-US" dirty="0"/>
              <a:t> allergic : (cytotoxic 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vs</a:t>
            </a:r>
            <a:r>
              <a:rPr lang="en-US" dirty="0"/>
              <a:t> type IV)</a:t>
            </a:r>
          </a:p>
          <a:p>
            <a:pPr algn="l" rtl="0"/>
            <a:r>
              <a:rPr lang="en-US" dirty="0" smtClean="0"/>
              <a:t>Common </a:t>
            </a:r>
            <a:r>
              <a:rPr lang="en-US" dirty="0"/>
              <a:t>irritants: detergent, acids, dust, burning chemicals, </a:t>
            </a:r>
            <a:r>
              <a:rPr lang="en-US" dirty="0" err="1"/>
              <a:t>etc</a:t>
            </a:r>
            <a:endParaRPr lang="en-US" dirty="0"/>
          </a:p>
          <a:p>
            <a:pPr algn="l" rtl="0"/>
            <a:r>
              <a:rPr lang="en-US" dirty="0" smtClean="0"/>
              <a:t>Common </a:t>
            </a:r>
            <a:r>
              <a:rPr lang="en-US" dirty="0"/>
              <a:t>allergens: perfumes, hair dyes, nickels, leathers, metals, rubbers, latex, cosmetics, </a:t>
            </a:r>
            <a:r>
              <a:rPr lang="en-US" dirty="0" err="1"/>
              <a:t>etc</a:t>
            </a:r>
            <a:endParaRPr lang="ar-SA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044352"/>
          </a:xfrm>
        </p:spPr>
        <p:txBody>
          <a:bodyPr/>
          <a:lstStyle/>
          <a:p>
            <a:pPr algn="ctr" rtl="0"/>
            <a:r>
              <a:rPr lang="en-US" dirty="0">
                <a:solidFill>
                  <a:srgbClr val="764408"/>
                </a:solidFill>
              </a:rPr>
              <a:t>Contact Dermatitis</a:t>
            </a:r>
            <a:endParaRPr lang="ar-SA" dirty="0">
              <a:solidFill>
                <a:srgbClr val="76440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8953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07504" y="1524000"/>
            <a:ext cx="4680520" cy="5001344"/>
          </a:xfrm>
        </p:spPr>
        <p:txBody>
          <a:bodyPr/>
          <a:lstStyle/>
          <a:p>
            <a:pPr algn="l" rtl="0"/>
            <a:r>
              <a:rPr lang="en-US" dirty="0"/>
              <a:t>All people will react to an irritant if applied in a high enough concentration</a:t>
            </a:r>
          </a:p>
          <a:p>
            <a:pPr algn="l" rtl="0"/>
            <a:r>
              <a:rPr lang="en-US" dirty="0"/>
              <a:t>At 1st exposure</a:t>
            </a:r>
          </a:p>
          <a:p>
            <a:pPr algn="l" rtl="0"/>
            <a:endParaRPr lang="en-US" dirty="0"/>
          </a:p>
          <a:p>
            <a:pPr marL="0" indent="0" algn="l" rtl="0">
              <a:buNone/>
            </a:pPr>
            <a:r>
              <a:rPr lang="en-US" dirty="0">
                <a:solidFill>
                  <a:srgbClr val="764408"/>
                </a:solidFill>
              </a:rPr>
              <a:t>Common causes:</a:t>
            </a:r>
          </a:p>
          <a:p>
            <a:pPr algn="l" rtl="0"/>
            <a:r>
              <a:rPr lang="en-US" dirty="0" smtClean="0"/>
              <a:t>Hands </a:t>
            </a:r>
            <a:r>
              <a:rPr lang="en-US" dirty="0"/>
              <a:t>repeatedly exposed to water, cleansers </a:t>
            </a:r>
          </a:p>
          <a:p>
            <a:pPr algn="l" rtl="0"/>
            <a:r>
              <a:rPr lang="en-US" dirty="0" smtClean="0"/>
              <a:t>Lip-licking </a:t>
            </a:r>
            <a:r>
              <a:rPr lang="en-US" dirty="0"/>
              <a:t>habit – wetting and drying caused by saliva</a:t>
            </a:r>
          </a:p>
          <a:p>
            <a:pPr algn="l" rtl="0"/>
            <a:r>
              <a:rPr lang="en-US" dirty="0" smtClean="0"/>
              <a:t>Napkin </a:t>
            </a:r>
            <a:r>
              <a:rPr lang="en-US" dirty="0"/>
              <a:t>dermatitis</a:t>
            </a:r>
          </a:p>
          <a:p>
            <a:pPr algn="l" rtl="0"/>
            <a:endParaRPr lang="ar-SA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IRRITANT CONTACT DERMATITIS</a:t>
            </a:r>
            <a:endParaRPr lang="ar-SA" sz="36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76056" y="1700808"/>
            <a:ext cx="3600400" cy="3929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047482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524000"/>
            <a:ext cx="8363272" cy="4929336"/>
          </a:xfrm>
        </p:spPr>
        <p:txBody>
          <a:bodyPr>
            <a:normAutofit/>
          </a:bodyPr>
          <a:lstStyle/>
          <a:p>
            <a:pPr algn="l" rtl="0"/>
            <a:r>
              <a:rPr lang="en-US" dirty="0"/>
              <a:t>Characteristics</a:t>
            </a:r>
          </a:p>
          <a:p>
            <a:pPr algn="l" rtl="0">
              <a:buFont typeface="Wingdings" panose="05000000000000000000" pitchFamily="2" charset="2"/>
              <a:buChar char="v"/>
            </a:pPr>
            <a:r>
              <a:rPr lang="en-US" dirty="0" smtClean="0"/>
              <a:t>First </a:t>
            </a:r>
            <a:r>
              <a:rPr lang="en-US" dirty="0"/>
              <a:t>exposure does not cause a reaction</a:t>
            </a:r>
          </a:p>
          <a:p>
            <a:pPr algn="l" rtl="0">
              <a:buFont typeface="Wingdings" panose="05000000000000000000" pitchFamily="2" charset="2"/>
              <a:buChar char="v"/>
            </a:pPr>
            <a:r>
              <a:rPr lang="en-US" dirty="0" smtClean="0"/>
              <a:t>Begins </a:t>
            </a:r>
            <a:r>
              <a:rPr lang="en-US" dirty="0"/>
              <a:t>24 h after subsequent exposure if already allergic  </a:t>
            </a:r>
          </a:p>
          <a:p>
            <a:pPr algn="l" rtl="0"/>
            <a:endParaRPr lang="en-US" dirty="0"/>
          </a:p>
          <a:p>
            <a:pPr algn="l" rtl="0"/>
            <a:endParaRPr lang="en-US" dirty="0"/>
          </a:p>
          <a:p>
            <a:pPr algn="l" rtl="0"/>
            <a:r>
              <a:rPr lang="en-US" dirty="0">
                <a:solidFill>
                  <a:srgbClr val="764408"/>
                </a:solidFill>
              </a:rPr>
              <a:t>Commonest</a:t>
            </a:r>
            <a:r>
              <a:rPr lang="en-US" dirty="0"/>
              <a:t>: Nickel, chromates, rubber, preservatives, topical </a:t>
            </a:r>
            <a:r>
              <a:rPr lang="en-US" dirty="0" err="1"/>
              <a:t>Abx</a:t>
            </a:r>
            <a:r>
              <a:rPr lang="en-US" dirty="0"/>
              <a:t>, topical </a:t>
            </a:r>
            <a:r>
              <a:rPr lang="en-US" dirty="0" err="1"/>
              <a:t>cs</a:t>
            </a:r>
            <a:endParaRPr lang="en-US" dirty="0"/>
          </a:p>
          <a:p>
            <a:pPr algn="l" rtl="0"/>
            <a:endParaRPr lang="en-US" dirty="0"/>
          </a:p>
          <a:p>
            <a:pPr algn="l" rtl="0"/>
            <a:r>
              <a:rPr lang="en-US" dirty="0">
                <a:solidFill>
                  <a:srgbClr val="764408"/>
                </a:solidFill>
              </a:rPr>
              <a:t>Diagnosis</a:t>
            </a:r>
            <a:r>
              <a:rPr lang="en-US" dirty="0"/>
              <a:t>: Skin patch tests( read at 48, 96 h) </a:t>
            </a:r>
          </a:p>
          <a:p>
            <a:pPr algn="l" rtl="0"/>
            <a:endParaRPr lang="ar-SA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rtl="0"/>
            <a:r>
              <a:rPr lang="en-US" sz="36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ALLERGIC CONTACT DERMATITIS</a:t>
            </a:r>
            <a:endParaRPr lang="ar-SA" sz="36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1012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764408"/>
                </a:solidFill>
              </a:rPr>
              <a:t>Shoe dermatitis</a:t>
            </a:r>
            <a:endParaRPr lang="ar-SA" dirty="0">
              <a:solidFill>
                <a:srgbClr val="764408"/>
              </a:solidFill>
            </a:endParaRPr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556793"/>
            <a:ext cx="3240359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005064"/>
            <a:ext cx="3331233" cy="2297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323528" y="1874729"/>
            <a:ext cx="482453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 rtl="0"/>
            <a:r>
              <a:rPr lang="en-US" sz="3200" b="1" dirty="0" smtClean="0">
                <a:solidFill>
                  <a:srgbClr val="0F6FC6"/>
                </a:solidFill>
              </a:rPr>
              <a:t>Causes</a:t>
            </a:r>
            <a:r>
              <a:rPr lang="en-US" sz="3200" dirty="0">
                <a:solidFill>
                  <a:prstClr val="black"/>
                </a:solidFill>
              </a:rPr>
              <a:t>:</a:t>
            </a:r>
          </a:p>
          <a:p>
            <a:pPr lvl="0" algn="l" rtl="0"/>
            <a:r>
              <a:rPr lang="en-US" sz="3200" dirty="0"/>
              <a:t>a. Rubber (</a:t>
            </a:r>
            <a:r>
              <a:rPr lang="en-US" sz="32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most common</a:t>
            </a:r>
            <a:r>
              <a:rPr lang="en-US" sz="3200" dirty="0"/>
              <a:t>)</a:t>
            </a:r>
          </a:p>
          <a:p>
            <a:pPr lvl="0" algn="l" rtl="0"/>
            <a:r>
              <a:rPr lang="en-US" sz="3200" dirty="0"/>
              <a:t>b. Chromates (in leather)</a:t>
            </a:r>
          </a:p>
          <a:p>
            <a:pPr lvl="0" algn="l" rtl="0"/>
            <a:r>
              <a:rPr lang="en-US" sz="3200" dirty="0"/>
              <a:t>c. </a:t>
            </a:r>
            <a:r>
              <a:rPr lang="en-US" sz="2800" dirty="0" err="1"/>
              <a:t>Glutaraldehyde</a:t>
            </a:r>
            <a:r>
              <a:rPr lang="en-US" sz="2800" dirty="0"/>
              <a:t> (in leather)</a:t>
            </a:r>
          </a:p>
          <a:p>
            <a:pPr lvl="0" algn="l" rtl="0"/>
            <a:r>
              <a:rPr lang="en-US" sz="3200" dirty="0"/>
              <a:t>d. Adhesives</a:t>
            </a:r>
          </a:p>
          <a:p>
            <a:pPr lvl="0" algn="l" rtl="0"/>
            <a:r>
              <a:rPr lang="en-US" sz="3200" dirty="0"/>
              <a:t>e. Dyes</a:t>
            </a:r>
            <a:endParaRPr lang="ar-SA" sz="3200" dirty="0"/>
          </a:p>
        </p:txBody>
      </p:sp>
    </p:spTree>
    <p:extLst>
      <p:ext uri="{BB962C8B-B14F-4D97-AF65-F5344CB8AC3E}">
        <p14:creationId xmlns:p14="http://schemas.microsoft.com/office/powerpoint/2010/main" val="425936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 rtl="0"/>
            <a:r>
              <a:rPr lang="en-US" dirty="0" smtClean="0"/>
              <a:t>Predilection </a:t>
            </a:r>
            <a:r>
              <a:rPr lang="en-US" dirty="0"/>
              <a:t>sites: site of contact</a:t>
            </a:r>
          </a:p>
          <a:p>
            <a:pPr algn="l" rtl="0"/>
            <a:r>
              <a:rPr lang="en-US" dirty="0" smtClean="0"/>
              <a:t>Distribution </a:t>
            </a:r>
            <a:r>
              <a:rPr lang="en-US" dirty="0"/>
              <a:t>&amp; configuration</a:t>
            </a:r>
            <a:endParaRPr lang="ar-SA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rtl="0"/>
            <a:r>
              <a:rPr lang="en-US" dirty="0">
                <a:solidFill>
                  <a:srgbClr val="764408"/>
                </a:solidFill>
              </a:rPr>
              <a:t>Clinical features</a:t>
            </a:r>
            <a:endParaRPr lang="ar-SA" dirty="0">
              <a:solidFill>
                <a:srgbClr val="76440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5734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949" y="1524000"/>
            <a:ext cx="6876102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8232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28" y="1524000"/>
            <a:ext cx="6912744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1495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 rtl="0"/>
            <a:r>
              <a:rPr lang="en-US" dirty="0" smtClean="0"/>
              <a:t>Identification removal </a:t>
            </a:r>
            <a:r>
              <a:rPr lang="en-US" smtClean="0"/>
              <a:t>of  causes.</a:t>
            </a:r>
            <a:endParaRPr lang="en-US" dirty="0"/>
          </a:p>
          <a:p>
            <a:pPr algn="l" rtl="0"/>
            <a:r>
              <a:rPr lang="en-US" dirty="0" smtClean="0"/>
              <a:t>Patch </a:t>
            </a:r>
            <a:r>
              <a:rPr lang="en-US" dirty="0"/>
              <a:t>testing: </a:t>
            </a:r>
            <a:endParaRPr lang="en-US" dirty="0" smtClean="0"/>
          </a:p>
          <a:p>
            <a:pPr algn="l" rtl="0">
              <a:buFont typeface="Wingdings" panose="05000000000000000000" pitchFamily="2" charset="2"/>
              <a:buChar char="Ø"/>
            </a:pPr>
            <a:r>
              <a:rPr lang="en-US" dirty="0" smtClean="0"/>
              <a:t>for </a:t>
            </a:r>
            <a:r>
              <a:rPr lang="en-US" dirty="0"/>
              <a:t>allergic contact dermatitis not for irritant</a:t>
            </a:r>
          </a:p>
          <a:p>
            <a:pPr algn="l" rtl="0"/>
            <a:r>
              <a:rPr lang="en-US" dirty="0" smtClean="0"/>
              <a:t>Avoidance </a:t>
            </a:r>
            <a:r>
              <a:rPr lang="en-US" dirty="0"/>
              <a:t>allergens</a:t>
            </a:r>
          </a:p>
          <a:p>
            <a:pPr algn="l" rtl="0"/>
            <a:r>
              <a:rPr lang="en-US" dirty="0" smtClean="0"/>
              <a:t>Topical </a:t>
            </a:r>
            <a:r>
              <a:rPr lang="en-US" dirty="0"/>
              <a:t>corticosteroids</a:t>
            </a:r>
            <a:endParaRPr lang="ar-SA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rtl="0"/>
            <a:r>
              <a:rPr lang="en-US" dirty="0">
                <a:solidFill>
                  <a:srgbClr val="764408"/>
                </a:solidFill>
              </a:rPr>
              <a:t>Management:</a:t>
            </a:r>
            <a:endParaRPr lang="ar-SA" dirty="0">
              <a:solidFill>
                <a:srgbClr val="76440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8754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196752"/>
            <a:ext cx="8363272" cy="5112568"/>
          </a:xfrm>
        </p:spPr>
        <p:txBody>
          <a:bodyPr/>
          <a:lstStyle/>
          <a:p>
            <a:pPr algn="l" rtl="0"/>
            <a:r>
              <a:rPr lang="en-US" dirty="0">
                <a:solidFill>
                  <a:srgbClr val="00B0F0"/>
                </a:solidFill>
              </a:rPr>
              <a:t>Definition</a:t>
            </a:r>
            <a:r>
              <a:rPr lang="en-US" dirty="0"/>
              <a:t>: inflammation of the skin</a:t>
            </a:r>
          </a:p>
          <a:p>
            <a:pPr marL="0" indent="0" algn="ctr" rtl="0">
              <a:buNone/>
            </a:pPr>
            <a:r>
              <a:rPr lang="en-US" dirty="0" smtClean="0"/>
              <a:t>What </a:t>
            </a:r>
            <a:r>
              <a:rPr lang="en-US" dirty="0"/>
              <a:t>are the eczema phases?</a:t>
            </a:r>
            <a:endParaRPr lang="en-US" dirty="0" smtClean="0"/>
          </a:p>
          <a:p>
            <a:pPr algn="l" rtl="0"/>
            <a:r>
              <a:rPr lang="en-US" dirty="0">
                <a:solidFill>
                  <a:srgbClr val="FF0000"/>
                </a:solidFill>
              </a:rPr>
              <a:t>Acute eczema</a:t>
            </a:r>
            <a:r>
              <a:rPr lang="en-US" dirty="0"/>
              <a:t>: erosion, oozing and </a:t>
            </a:r>
            <a:r>
              <a:rPr lang="en-US" dirty="0" smtClean="0"/>
              <a:t>vesicles</a:t>
            </a:r>
          </a:p>
          <a:p>
            <a:pPr algn="l" rtl="0"/>
            <a:r>
              <a:rPr lang="en-US" dirty="0" err="1" smtClean="0">
                <a:solidFill>
                  <a:srgbClr val="FFFF00"/>
                </a:solidFill>
              </a:rPr>
              <a:t>Subacute</a:t>
            </a:r>
            <a:r>
              <a:rPr lang="en-US" dirty="0" smtClean="0">
                <a:solidFill>
                  <a:srgbClr val="FFFF00"/>
                </a:solidFill>
              </a:rPr>
              <a:t> eczema</a:t>
            </a:r>
            <a:r>
              <a:rPr lang="en-US" dirty="0" smtClean="0"/>
              <a:t>: Redness</a:t>
            </a:r>
            <a:r>
              <a:rPr lang="en-US" dirty="0"/>
              <a:t>+ swelling, </a:t>
            </a:r>
            <a:r>
              <a:rPr lang="en-US" dirty="0" smtClean="0"/>
              <a:t>crust-+ </a:t>
            </a:r>
            <a:r>
              <a:rPr lang="en-US" dirty="0"/>
              <a:t>scale +infection</a:t>
            </a:r>
          </a:p>
          <a:p>
            <a:pPr algn="l" rtl="0"/>
            <a:endParaRPr lang="en-US" dirty="0" smtClean="0"/>
          </a:p>
          <a:p>
            <a:pPr algn="l" rtl="0"/>
            <a:r>
              <a:rPr lang="en-US" dirty="0">
                <a:solidFill>
                  <a:srgbClr val="FFC000"/>
                </a:solidFill>
              </a:rPr>
              <a:t>Chronic eczema</a:t>
            </a:r>
            <a:r>
              <a:rPr lang="en-US" dirty="0"/>
              <a:t>: </a:t>
            </a:r>
            <a:r>
              <a:rPr lang="en-US" dirty="0" err="1"/>
              <a:t>lichenification</a:t>
            </a:r>
            <a:r>
              <a:rPr lang="en-US" dirty="0"/>
              <a:t>, </a:t>
            </a:r>
            <a:r>
              <a:rPr lang="en-US" dirty="0" smtClean="0"/>
              <a:t>dark </a:t>
            </a:r>
            <a:r>
              <a:rPr lang="en-US" dirty="0"/>
              <a:t>pigmentation and thick papules and plaques</a:t>
            </a:r>
            <a:endParaRPr lang="ar-SA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rtl="0"/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Eczema - </a:t>
            </a:r>
            <a:r>
              <a:rPr lang="en-US" dirty="0"/>
              <a:t>dermatitis</a:t>
            </a:r>
            <a:br>
              <a:rPr lang="en-US" dirty="0"/>
            </a:b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789299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908720"/>
            <a:ext cx="3914386" cy="23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صورة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711" y="3789040"/>
            <a:ext cx="3418113" cy="2431090"/>
          </a:xfrm>
          <a:prstGeom prst="rect">
            <a:avLst/>
          </a:prstGeom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700683"/>
            <a:ext cx="3384376" cy="4392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2651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07504" y="1052736"/>
            <a:ext cx="8712968" cy="5472608"/>
          </a:xfrm>
        </p:spPr>
        <p:txBody>
          <a:bodyPr>
            <a:normAutofit lnSpcReduction="10000"/>
          </a:bodyPr>
          <a:lstStyle/>
          <a:p>
            <a:pPr algn="l" rtl="0"/>
            <a:r>
              <a:rPr lang="en-US" dirty="0">
                <a:solidFill>
                  <a:srgbClr val="29FF8A"/>
                </a:solidFill>
              </a:rPr>
              <a:t>Definition:</a:t>
            </a:r>
            <a:r>
              <a:rPr lang="en-US" dirty="0"/>
              <a:t> chronic relapsing itchy skin disease in genetically predisposed patients.</a:t>
            </a:r>
          </a:p>
          <a:p>
            <a:pPr algn="l" rtl="0"/>
            <a:r>
              <a:rPr lang="en-US" dirty="0">
                <a:solidFill>
                  <a:srgbClr val="29FF8A"/>
                </a:solidFill>
              </a:rPr>
              <a:t>Associated diseases: </a:t>
            </a:r>
            <a:r>
              <a:rPr lang="en-US" dirty="0"/>
              <a:t>bronchial asthma, allergic rhinitis, allergic </a:t>
            </a:r>
            <a:r>
              <a:rPr lang="en-US" dirty="0" smtClean="0"/>
              <a:t>conjunctivitis( personal or family </a:t>
            </a:r>
            <a:r>
              <a:rPr lang="en-US" dirty="0" err="1" smtClean="0"/>
              <a:t>Hx</a:t>
            </a:r>
            <a:r>
              <a:rPr lang="en-US" dirty="0" smtClean="0"/>
              <a:t>)</a:t>
            </a:r>
            <a:endParaRPr lang="en-US" dirty="0"/>
          </a:p>
          <a:p>
            <a:pPr algn="l" rtl="0"/>
            <a:r>
              <a:rPr lang="en-US" dirty="0" smtClean="0">
                <a:solidFill>
                  <a:srgbClr val="29FF8A"/>
                </a:solidFill>
              </a:rPr>
              <a:t>Incidence</a:t>
            </a:r>
            <a:r>
              <a:rPr lang="en-US" dirty="0">
                <a:solidFill>
                  <a:srgbClr val="29FF8A"/>
                </a:solidFill>
              </a:rPr>
              <a:t>: </a:t>
            </a:r>
            <a:r>
              <a:rPr lang="en-US" dirty="0"/>
              <a:t>up to </a:t>
            </a:r>
            <a:r>
              <a:rPr lang="en-US" dirty="0" smtClean="0"/>
              <a:t>15-20 % </a:t>
            </a:r>
            <a:r>
              <a:rPr lang="en-US" dirty="0"/>
              <a:t>in </a:t>
            </a:r>
            <a:r>
              <a:rPr lang="en-US" dirty="0" smtClean="0"/>
              <a:t>early childhood</a:t>
            </a:r>
          </a:p>
          <a:p>
            <a:pPr algn="l" rtl="0"/>
            <a:r>
              <a:rPr lang="en-US" dirty="0" smtClean="0"/>
              <a:t>More in male</a:t>
            </a:r>
          </a:p>
          <a:p>
            <a:pPr algn="l" rtl="0"/>
            <a:r>
              <a:rPr lang="en-US" dirty="0" smtClean="0">
                <a:solidFill>
                  <a:srgbClr val="29FF8A"/>
                </a:solidFill>
              </a:rPr>
              <a:t>Age of onset:</a:t>
            </a:r>
          </a:p>
          <a:p>
            <a:pPr algn="l" rtl="0"/>
            <a:r>
              <a:rPr lang="en-US" dirty="0" smtClean="0"/>
              <a:t>60% ------ first 2 months of life</a:t>
            </a:r>
          </a:p>
          <a:p>
            <a:pPr algn="l" rtl="0"/>
            <a:r>
              <a:rPr lang="en-US" dirty="0" smtClean="0"/>
              <a:t>30 %------- by age of 5 </a:t>
            </a:r>
          </a:p>
          <a:p>
            <a:pPr algn="l" rtl="0"/>
            <a:r>
              <a:rPr lang="en-US" dirty="0" smtClean="0"/>
              <a:t>10%-------- between age 6- 20 years</a:t>
            </a:r>
          </a:p>
          <a:p>
            <a:pPr algn="l" rtl="0"/>
            <a:endParaRPr lang="en-US" dirty="0"/>
          </a:p>
          <a:p>
            <a:pPr algn="l" rtl="0"/>
            <a:r>
              <a:rPr lang="en-US" dirty="0" smtClean="0"/>
              <a:t>Improves in summer and flare in winter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11560" y="404664"/>
            <a:ext cx="8157592" cy="576064"/>
          </a:xfrm>
        </p:spPr>
        <p:txBody>
          <a:bodyPr>
            <a:normAutofit fontScale="90000"/>
          </a:bodyPr>
          <a:lstStyle/>
          <a:p>
            <a:pPr algn="ctr" rtl="0"/>
            <a:r>
              <a:rPr lang="en-US" dirty="0" smtClean="0">
                <a:solidFill>
                  <a:srgbClr val="FF0000"/>
                </a:solidFill>
              </a:rPr>
              <a:t/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/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C00000"/>
                </a:solidFill>
              </a:rPr>
              <a:t>Atopic Dermatitis</a:t>
            </a:r>
            <a:endParaRPr lang="ar-SA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85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23528" y="1524000"/>
            <a:ext cx="8363272" cy="4572000"/>
          </a:xfrm>
        </p:spPr>
        <p:txBody>
          <a:bodyPr/>
          <a:lstStyle/>
          <a:p>
            <a:pPr algn="l" rtl="0"/>
            <a:r>
              <a:rPr lang="en-US" dirty="0" err="1"/>
              <a:t>Atopy</a:t>
            </a:r>
            <a:r>
              <a:rPr lang="en-US" dirty="0"/>
              <a:t>”: genetic predisposition</a:t>
            </a:r>
          </a:p>
          <a:p>
            <a:pPr algn="l" rtl="0"/>
            <a:r>
              <a:rPr lang="en-US" dirty="0" smtClean="0"/>
              <a:t>Dry </a:t>
            </a:r>
            <a:r>
              <a:rPr lang="en-US" dirty="0"/>
              <a:t>skin (decrease production of moisturizing lipids; sebum)</a:t>
            </a:r>
          </a:p>
          <a:p>
            <a:pPr algn="l" rtl="0"/>
            <a:r>
              <a:rPr lang="en-US" dirty="0" smtClean="0"/>
              <a:t>Ig E </a:t>
            </a:r>
            <a:r>
              <a:rPr lang="en-US" dirty="0"/>
              <a:t>? (Epiphenomenon)</a:t>
            </a:r>
          </a:p>
          <a:p>
            <a:pPr algn="l" rtl="0"/>
            <a:r>
              <a:rPr lang="en-US" dirty="0" smtClean="0"/>
              <a:t>T-Cell activation</a:t>
            </a:r>
            <a:endParaRPr lang="en-US" dirty="0"/>
          </a:p>
          <a:p>
            <a:pPr algn="l" rtl="0"/>
            <a:r>
              <a:rPr lang="en-US" dirty="0" smtClean="0"/>
              <a:t>Allergy</a:t>
            </a:r>
            <a:r>
              <a:rPr lang="en-US" dirty="0"/>
              <a:t>, increased tendency to certain </a:t>
            </a:r>
            <a:r>
              <a:rPr lang="en-US" dirty="0" smtClean="0"/>
              <a:t>allergens</a:t>
            </a:r>
          </a:p>
          <a:p>
            <a:pPr algn="l" rtl="0"/>
            <a:r>
              <a:rPr lang="en-US" dirty="0" smtClean="0"/>
              <a:t>Infection : skin </a:t>
            </a:r>
            <a:r>
              <a:rPr lang="en-US" dirty="0"/>
              <a:t>of </a:t>
            </a:r>
            <a:r>
              <a:rPr lang="en-US" dirty="0" smtClean="0"/>
              <a:t>pts  </a:t>
            </a:r>
            <a:r>
              <a:rPr lang="en-US" dirty="0"/>
              <a:t>with </a:t>
            </a:r>
            <a:r>
              <a:rPr lang="en-US" dirty="0" smtClean="0"/>
              <a:t>AD is </a:t>
            </a:r>
            <a:r>
              <a:rPr lang="en-US" dirty="0"/>
              <a:t>colonized by S aureus. </a:t>
            </a:r>
            <a:r>
              <a:rPr lang="en-US" dirty="0" smtClean="0"/>
              <a:t>infection </a:t>
            </a:r>
            <a:r>
              <a:rPr lang="en-US" dirty="0"/>
              <a:t>with S aureus often causes a flare of </a:t>
            </a:r>
            <a:r>
              <a:rPr lang="en-US" dirty="0" smtClean="0"/>
              <a:t>AD</a:t>
            </a:r>
          </a:p>
          <a:p>
            <a:pPr algn="l" rtl="0"/>
            <a:r>
              <a:rPr lang="en-US" dirty="0"/>
              <a:t>AD and Food! minor role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72344"/>
          </a:xfrm>
        </p:spPr>
        <p:txBody>
          <a:bodyPr/>
          <a:lstStyle/>
          <a:p>
            <a:pPr algn="ctr" rtl="0"/>
            <a:r>
              <a:rPr lang="en-US" dirty="0">
                <a:solidFill>
                  <a:srgbClr val="C00000"/>
                </a:solidFill>
              </a:rPr>
              <a:t>Pathogenesis:</a:t>
            </a:r>
            <a:endParaRPr lang="ar-SA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650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 rtl="0"/>
            <a:r>
              <a:rPr lang="en-US" dirty="0"/>
              <a:t>Infantile AD</a:t>
            </a:r>
          </a:p>
          <a:p>
            <a:pPr algn="l" rtl="0"/>
            <a:r>
              <a:rPr lang="en-US" dirty="0" smtClean="0"/>
              <a:t>Childhood </a:t>
            </a:r>
            <a:r>
              <a:rPr lang="en-US" dirty="0"/>
              <a:t>AD</a:t>
            </a:r>
          </a:p>
          <a:p>
            <a:pPr algn="l" rtl="0"/>
            <a:r>
              <a:rPr lang="en-US" dirty="0" smtClean="0"/>
              <a:t>Adult </a:t>
            </a:r>
            <a:r>
              <a:rPr lang="en-US" dirty="0"/>
              <a:t>AD</a:t>
            </a:r>
            <a:endParaRPr lang="ar-SA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rtl="0"/>
            <a:r>
              <a:rPr lang="en-US" dirty="0">
                <a:solidFill>
                  <a:srgbClr val="C00000"/>
                </a:solidFill>
              </a:rPr>
              <a:t>Clinical Variants:</a:t>
            </a:r>
            <a:br>
              <a:rPr lang="en-US" dirty="0">
                <a:solidFill>
                  <a:srgbClr val="C00000"/>
                </a:solidFill>
              </a:rPr>
            </a:br>
            <a:endParaRPr lang="ar-SA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8732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 rtl="0"/>
            <a:r>
              <a:rPr lang="en-US" dirty="0"/>
              <a:t>Distribution</a:t>
            </a:r>
          </a:p>
          <a:p>
            <a:pPr algn="l" rtl="0"/>
            <a:r>
              <a:rPr lang="en-US" dirty="0" smtClean="0"/>
              <a:t>Presentation</a:t>
            </a:r>
            <a:endParaRPr lang="en-US" dirty="0"/>
          </a:p>
          <a:p>
            <a:pPr algn="l" rtl="0">
              <a:buFont typeface="Wingdings" panose="05000000000000000000" pitchFamily="2" charset="2"/>
              <a:buChar char="Ø"/>
            </a:pPr>
            <a:endParaRPr lang="en-US" dirty="0" smtClean="0"/>
          </a:p>
          <a:p>
            <a:pPr algn="l" rtl="0">
              <a:buFont typeface="Wingdings" panose="05000000000000000000" pitchFamily="2" charset="2"/>
              <a:buChar char="Ø"/>
            </a:pPr>
            <a:endParaRPr lang="en-US" dirty="0"/>
          </a:p>
          <a:p>
            <a:pPr algn="l" rtl="0">
              <a:buFont typeface="Wingdings" panose="05000000000000000000" pitchFamily="2" charset="2"/>
              <a:buChar char="Ø"/>
            </a:pPr>
            <a:r>
              <a:rPr lang="en-US" dirty="0" smtClean="0"/>
              <a:t>Red skin, tiny vesicles on </a:t>
            </a:r>
          </a:p>
          <a:p>
            <a:pPr marL="0" indent="0" algn="l" rtl="0">
              <a:buNone/>
            </a:pPr>
            <a:r>
              <a:rPr lang="en-US" dirty="0" smtClean="0"/>
              <a:t>“puffy “ surface. Scaling, exudate</a:t>
            </a:r>
          </a:p>
          <a:p>
            <a:pPr marL="0" indent="0" algn="l" rtl="0">
              <a:buNone/>
            </a:pPr>
            <a:r>
              <a:rPr lang="en-US" dirty="0" smtClean="0"/>
              <a:t>With wet crust and fissures.</a:t>
            </a:r>
          </a:p>
          <a:p>
            <a:pPr algn="l" rtl="0">
              <a:buFont typeface="Wingdings" panose="05000000000000000000" pitchFamily="2" charset="2"/>
              <a:buChar char="Ø"/>
            </a:pPr>
            <a:r>
              <a:rPr lang="en-US" dirty="0" smtClean="0"/>
              <a:t>Diaper </a:t>
            </a:r>
            <a:r>
              <a:rPr lang="en-US" dirty="0"/>
              <a:t>area is usually spared</a:t>
            </a:r>
            <a:endParaRPr lang="ar-SA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rtl="0"/>
            <a:r>
              <a:rPr lang="en-US" dirty="0" smtClean="0">
                <a:solidFill>
                  <a:srgbClr val="29FF8A"/>
                </a:solidFill>
              </a:rPr>
              <a:t>Infantile </a:t>
            </a:r>
            <a:r>
              <a:rPr lang="en-US" dirty="0">
                <a:solidFill>
                  <a:srgbClr val="29FF8A"/>
                </a:solidFill>
              </a:rPr>
              <a:t>AD</a:t>
            </a:r>
            <a:endParaRPr lang="ar-SA" dirty="0">
              <a:solidFill>
                <a:srgbClr val="29FF8A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412776"/>
            <a:ext cx="3384376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7517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524000"/>
            <a:ext cx="5122912" cy="5001344"/>
          </a:xfrm>
        </p:spPr>
        <p:txBody>
          <a:bodyPr/>
          <a:lstStyle/>
          <a:p>
            <a:pPr algn="l" rtl="0"/>
            <a:r>
              <a:rPr lang="en-US" dirty="0"/>
              <a:t>Distribution</a:t>
            </a:r>
          </a:p>
          <a:p>
            <a:pPr algn="l" rtl="0"/>
            <a:r>
              <a:rPr lang="en-US" dirty="0"/>
              <a:t>Presentation</a:t>
            </a:r>
          </a:p>
          <a:p>
            <a:pPr algn="l" rtl="0">
              <a:buFont typeface="Wingdings" panose="05000000000000000000" pitchFamily="2" charset="2"/>
              <a:buChar char="Ø"/>
            </a:pPr>
            <a:endParaRPr lang="en-US" dirty="0" smtClean="0"/>
          </a:p>
          <a:p>
            <a:pPr algn="l" rtl="0">
              <a:buFont typeface="Wingdings" panose="05000000000000000000" pitchFamily="2" charset="2"/>
              <a:buChar char="Ø"/>
            </a:pPr>
            <a:endParaRPr lang="en-US" dirty="0"/>
          </a:p>
          <a:p>
            <a:pPr algn="l" rtl="0">
              <a:buFont typeface="Wingdings" panose="05000000000000000000" pitchFamily="2" charset="2"/>
              <a:buChar char="Ø"/>
            </a:pPr>
            <a:r>
              <a:rPr lang="en-US" dirty="0" smtClean="0"/>
              <a:t>Antecubital, popliteal fossae, neck and face.</a:t>
            </a:r>
          </a:p>
          <a:p>
            <a:pPr algn="l" rtl="0">
              <a:buFont typeface="Wingdings" panose="05000000000000000000" pitchFamily="2" charset="2"/>
              <a:buChar char="Ø"/>
            </a:pPr>
            <a:r>
              <a:rPr lang="en-US" dirty="0" smtClean="0"/>
              <a:t>May be generalized</a:t>
            </a:r>
          </a:p>
          <a:p>
            <a:pPr algn="l" rtl="0">
              <a:buFont typeface="Wingdings" panose="05000000000000000000" pitchFamily="2" charset="2"/>
              <a:buChar char="Ø"/>
            </a:pPr>
            <a:r>
              <a:rPr lang="en-US" dirty="0" err="1" smtClean="0"/>
              <a:t>Papular</a:t>
            </a:r>
            <a:r>
              <a:rPr lang="en-US" dirty="0" smtClean="0"/>
              <a:t>, </a:t>
            </a:r>
            <a:r>
              <a:rPr lang="en-US" dirty="0" err="1" smtClean="0"/>
              <a:t>lichenified</a:t>
            </a:r>
            <a:r>
              <a:rPr lang="en-US" dirty="0" smtClean="0"/>
              <a:t> plaques, erosions, crusts.</a:t>
            </a:r>
            <a:endParaRPr lang="en-US" dirty="0"/>
          </a:p>
          <a:p>
            <a:pPr algn="l" rtl="0"/>
            <a:endParaRPr lang="ar-SA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rtl="0"/>
            <a:r>
              <a:rPr lang="en-US" dirty="0">
                <a:solidFill>
                  <a:srgbClr val="29FF8A"/>
                </a:solidFill>
              </a:rPr>
              <a:t>Childhood AD:</a:t>
            </a:r>
            <a:endParaRPr lang="ar-SA" dirty="0">
              <a:solidFill>
                <a:srgbClr val="29FF8A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772816"/>
            <a:ext cx="2901950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9557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252</TotalTime>
  <Words>826</Words>
  <Application>Microsoft Office PowerPoint</Application>
  <PresentationFormat>On-screen Show (4:3)</PresentationFormat>
  <Paragraphs>160</Paragraphs>
  <Slides>29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Paper</vt:lpstr>
      <vt:lpstr>ATOPIC DERMATITIS AND ECZEMATOUS DISORDERS</vt:lpstr>
      <vt:lpstr>Objectives</vt:lpstr>
      <vt:lpstr>  Eczema - dermatitis </vt:lpstr>
      <vt:lpstr>PowerPoint Presentation</vt:lpstr>
      <vt:lpstr>  Atopic Dermatitis</vt:lpstr>
      <vt:lpstr>Pathogenesis:</vt:lpstr>
      <vt:lpstr>Clinical Variants: </vt:lpstr>
      <vt:lpstr>Infantile AD</vt:lpstr>
      <vt:lpstr>Childhood AD:</vt:lpstr>
      <vt:lpstr>Adult AD:</vt:lpstr>
      <vt:lpstr>PowerPoint Presentation</vt:lpstr>
      <vt:lpstr>Complications:</vt:lpstr>
      <vt:lpstr>Eczema herpeticum</vt:lpstr>
      <vt:lpstr>Prognosis</vt:lpstr>
      <vt:lpstr>Management:</vt:lpstr>
      <vt:lpstr>Seborrhoeic Dermatits</vt:lpstr>
      <vt:lpstr>Clinical features</vt:lpstr>
      <vt:lpstr>PowerPoint Presentation</vt:lpstr>
      <vt:lpstr>PowerPoint Presentation</vt:lpstr>
      <vt:lpstr>PowerPoint Presentation</vt:lpstr>
      <vt:lpstr>Management:</vt:lpstr>
      <vt:lpstr>Contact Dermatitis</vt:lpstr>
      <vt:lpstr>IRRITANT CONTACT DERMATITIS</vt:lpstr>
      <vt:lpstr>ALLERGIC CONTACT DERMATITIS</vt:lpstr>
      <vt:lpstr>Shoe dermatitis</vt:lpstr>
      <vt:lpstr>Clinical features</vt:lpstr>
      <vt:lpstr>PowerPoint Presentation</vt:lpstr>
      <vt:lpstr>PowerPoint Presentation</vt:lpstr>
      <vt:lpstr>Management: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DERMATITIS AND ECZEMATOUS DISORDERS</dc:title>
  <dc:creator>Dr.Hend</dc:creator>
  <cp:lastModifiedBy>Dr.Hend</cp:lastModifiedBy>
  <cp:revision>26</cp:revision>
  <dcterms:created xsi:type="dcterms:W3CDTF">2015-03-18T23:48:02Z</dcterms:created>
  <dcterms:modified xsi:type="dcterms:W3CDTF">2015-04-15T19:46:52Z</dcterms:modified>
</cp:coreProperties>
</file>