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376" r:id="rId3"/>
    <p:sldId id="257" r:id="rId4"/>
    <p:sldId id="377" r:id="rId5"/>
    <p:sldId id="258" r:id="rId6"/>
    <p:sldId id="263" r:id="rId7"/>
    <p:sldId id="260" r:id="rId8"/>
    <p:sldId id="261" r:id="rId9"/>
    <p:sldId id="320" r:id="rId10"/>
    <p:sldId id="264" r:id="rId11"/>
    <p:sldId id="372" r:id="rId12"/>
    <p:sldId id="371" r:id="rId13"/>
    <p:sldId id="378" r:id="rId14"/>
    <p:sldId id="265" r:id="rId15"/>
    <p:sldId id="266" r:id="rId16"/>
    <p:sldId id="267" r:id="rId17"/>
    <p:sldId id="268" r:id="rId18"/>
    <p:sldId id="269" r:id="rId19"/>
    <p:sldId id="270" r:id="rId20"/>
    <p:sldId id="305" r:id="rId21"/>
    <p:sldId id="271" r:id="rId22"/>
    <p:sldId id="272" r:id="rId23"/>
    <p:sldId id="373" r:id="rId24"/>
    <p:sldId id="273" r:id="rId25"/>
    <p:sldId id="307" r:id="rId26"/>
    <p:sldId id="276" r:id="rId27"/>
    <p:sldId id="309" r:id="rId28"/>
    <p:sldId id="274" r:id="rId29"/>
    <p:sldId id="316" r:id="rId30"/>
    <p:sldId id="317" r:id="rId31"/>
    <p:sldId id="308" r:id="rId32"/>
    <p:sldId id="277" r:id="rId33"/>
    <p:sldId id="279" r:id="rId34"/>
    <p:sldId id="278" r:id="rId35"/>
    <p:sldId id="379" r:id="rId36"/>
    <p:sldId id="321" r:id="rId37"/>
    <p:sldId id="322" r:id="rId38"/>
    <p:sldId id="324" r:id="rId39"/>
    <p:sldId id="380" r:id="rId40"/>
    <p:sldId id="323" r:id="rId41"/>
    <p:sldId id="281" r:id="rId42"/>
    <p:sldId id="283" r:id="rId43"/>
    <p:sldId id="282" r:id="rId44"/>
    <p:sldId id="314" r:id="rId45"/>
    <p:sldId id="284" r:id="rId46"/>
    <p:sldId id="381" r:id="rId47"/>
    <p:sldId id="285" r:id="rId48"/>
    <p:sldId id="374" r:id="rId49"/>
    <p:sldId id="289" r:id="rId50"/>
    <p:sldId id="286" r:id="rId51"/>
    <p:sldId id="287" r:id="rId52"/>
    <p:sldId id="288" r:id="rId53"/>
    <p:sldId id="315" r:id="rId54"/>
    <p:sldId id="290" r:id="rId55"/>
    <p:sldId id="291" r:id="rId56"/>
    <p:sldId id="299" r:id="rId57"/>
    <p:sldId id="384" r:id="rId58"/>
    <p:sldId id="382" r:id="rId59"/>
    <p:sldId id="383" r:id="rId60"/>
    <p:sldId id="295" r:id="rId61"/>
    <p:sldId id="294" r:id="rId62"/>
    <p:sldId id="296" r:id="rId63"/>
    <p:sldId id="375" r:id="rId64"/>
    <p:sldId id="297" r:id="rId65"/>
    <p:sldId id="301" r:id="rId66"/>
    <p:sldId id="300" r:id="rId67"/>
    <p:sldId id="298" r:id="rId68"/>
    <p:sldId id="337" r:id="rId69"/>
    <p:sldId id="341" r:id="rId70"/>
    <p:sldId id="342" r:id="rId71"/>
    <p:sldId id="343" r:id="rId72"/>
    <p:sldId id="344" r:id="rId73"/>
    <p:sldId id="347" r:id="rId74"/>
    <p:sldId id="345" r:id="rId75"/>
    <p:sldId id="346" r:id="rId76"/>
    <p:sldId id="348" r:id="rId77"/>
    <p:sldId id="356" r:id="rId78"/>
    <p:sldId id="354" r:id="rId79"/>
    <p:sldId id="355" r:id="rId80"/>
    <p:sldId id="349" r:id="rId81"/>
    <p:sldId id="350" r:id="rId82"/>
    <p:sldId id="351" r:id="rId83"/>
    <p:sldId id="352" r:id="rId84"/>
    <p:sldId id="353" r:id="rId85"/>
    <p:sldId id="357" r:id="rId86"/>
    <p:sldId id="358" r:id="rId87"/>
    <p:sldId id="359" r:id="rId88"/>
    <p:sldId id="360" r:id="rId89"/>
    <p:sldId id="361" r:id="rId90"/>
    <p:sldId id="366" r:id="rId9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6D1D7-5D82-4E69-8DD4-B73C8DA238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368F5FC-EA84-4DF1-9500-4CC9A6C7FA18}">
      <dgm:prSet phldrT="[Text]"/>
      <dgm:spPr/>
      <dgm:t>
        <a:bodyPr/>
        <a:lstStyle/>
        <a:p>
          <a:pPr rtl="1"/>
          <a:r>
            <a:rPr lang="en-US" dirty="0" smtClean="0"/>
            <a:t>Causes</a:t>
          </a:r>
          <a:endParaRPr lang="ar-SA" dirty="0"/>
        </a:p>
      </dgm:t>
    </dgm:pt>
    <dgm:pt modelId="{A1C8E07C-5F35-4D05-8090-9B9271564B76}" type="par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60DD1539-3719-4E9B-9172-1C4CC59F39FB}" type="sib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D26E6EE2-51D4-4568-B311-968B990CA80C}">
      <dgm:prSet phldrT="[Text]" custT="1"/>
      <dgm:spPr/>
      <dgm:t>
        <a:bodyPr/>
        <a:lstStyle/>
        <a:p>
          <a:pPr rtl="1"/>
          <a:r>
            <a:rPr lang="en-US" sz="1800" b="0" i="1" dirty="0" smtClean="0"/>
            <a:t>Platelet disease</a:t>
          </a:r>
        </a:p>
        <a:p>
          <a:pPr rtl="1"/>
          <a:endParaRPr lang="ar-SA" sz="1800" b="0" i="1" dirty="0"/>
        </a:p>
      </dgm:t>
    </dgm:pt>
    <dgm:pt modelId="{2C1F6CD7-790E-4363-B7E3-31DD4C798B4C}" type="par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2A96FF7-EBD6-4303-9587-40774A2F7122}" type="sib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5A82CAC-3847-4644-BF8E-A8A60510922A}">
      <dgm:prSet phldrT="[Text]" custT="1"/>
      <dgm:spPr/>
      <dgm:t>
        <a:bodyPr/>
        <a:lstStyle/>
        <a:p>
          <a:pPr rtl="1"/>
          <a:r>
            <a:rPr lang="en-US" sz="2000" i="1" dirty="0" smtClean="0"/>
            <a:t>Coagulation defect</a:t>
          </a:r>
          <a:endParaRPr lang="ar-SA" sz="2000" i="1" dirty="0"/>
        </a:p>
      </dgm:t>
    </dgm:pt>
    <dgm:pt modelId="{67ECBD78-2E64-4BA0-B077-6590E7F73C40}" type="par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BD31B92F-E437-40E8-B92A-C8E5C5FB5E88}" type="sib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03E3124A-C0C6-42DB-92C9-EEA1CA914FBA}">
      <dgm:prSet phldrT="[Text]" custT="1"/>
      <dgm:spPr/>
      <dgm:t>
        <a:bodyPr/>
        <a:lstStyle/>
        <a:p>
          <a:pPr rtl="1"/>
          <a:r>
            <a:rPr lang="en-US" sz="2000" i="1" dirty="0" smtClean="0"/>
            <a:t>Blood vessel wall pathology</a:t>
          </a:r>
          <a:endParaRPr lang="ar-SA" sz="2000" i="1" dirty="0"/>
        </a:p>
      </dgm:t>
    </dgm:pt>
    <dgm:pt modelId="{65130207-9A41-4D19-88AE-A8A2C3E1259B}" type="par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703B8107-5676-42EA-AA46-F06E1CDFA02E}" type="sib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ED4B51CA-B9FC-4730-B2E4-61808FA14ED7}" type="pres">
      <dgm:prSet presAssocID="{E4A6D1D7-5D82-4E69-8DD4-B73C8DA2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41CC54-D2EF-4501-8E21-1AC09F469D9F}" type="pres">
      <dgm:prSet presAssocID="{9368F5FC-EA84-4DF1-9500-4CC9A6C7FA18}" presName="hierRoot1" presStyleCnt="0">
        <dgm:presLayoutVars>
          <dgm:hierBranch val="init"/>
        </dgm:presLayoutVars>
      </dgm:prSet>
      <dgm:spPr/>
    </dgm:pt>
    <dgm:pt modelId="{8E36F6B9-A064-45A7-B120-47D31287F73C}" type="pres">
      <dgm:prSet presAssocID="{9368F5FC-EA84-4DF1-9500-4CC9A6C7FA18}" presName="rootComposite1" presStyleCnt="0"/>
      <dgm:spPr/>
    </dgm:pt>
    <dgm:pt modelId="{F2DBAC10-6C08-4A90-9FB8-B494E0A1D207}" type="pres">
      <dgm:prSet presAssocID="{9368F5FC-EA84-4DF1-9500-4CC9A6C7FA18}" presName="rootText1" presStyleLbl="node0" presStyleIdx="0" presStyleCnt="1" custScaleY="49453" custLinFactY="-190" custLinFactNeighborX="-387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2A79E9-07E4-49DF-A3C2-8FDD562E9BDB}" type="pres">
      <dgm:prSet presAssocID="{9368F5FC-EA84-4DF1-9500-4CC9A6C7FA1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82CCD5B-AE82-4047-AE88-CC0B5B5A4F03}" type="pres">
      <dgm:prSet presAssocID="{9368F5FC-EA84-4DF1-9500-4CC9A6C7FA18}" presName="hierChild2" presStyleCnt="0"/>
      <dgm:spPr/>
    </dgm:pt>
    <dgm:pt modelId="{31BA8586-6F45-488E-A61B-C0348A60FD56}" type="pres">
      <dgm:prSet presAssocID="{2C1F6CD7-790E-4363-B7E3-31DD4C798B4C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B13F7B7-01ED-4043-A30A-1369DDB474BF}" type="pres">
      <dgm:prSet presAssocID="{D26E6EE2-51D4-4568-B311-968B990CA80C}" presName="hierRoot2" presStyleCnt="0">
        <dgm:presLayoutVars>
          <dgm:hierBranch val="init"/>
        </dgm:presLayoutVars>
      </dgm:prSet>
      <dgm:spPr/>
    </dgm:pt>
    <dgm:pt modelId="{634B4B38-3AB4-46F4-87A7-7E7C2DFD3A22}" type="pres">
      <dgm:prSet presAssocID="{D26E6EE2-51D4-4568-B311-968B990CA80C}" presName="rootComposite" presStyleCnt="0"/>
      <dgm:spPr/>
    </dgm:pt>
    <dgm:pt modelId="{685FF9E7-C946-4FB2-9623-BC80655C76D6}" type="pres">
      <dgm:prSet presAssocID="{D26E6EE2-51D4-4568-B311-968B990CA8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184E1D-DB18-4E0E-B7F0-1C9E287F6B68}" type="pres">
      <dgm:prSet presAssocID="{D26E6EE2-51D4-4568-B311-968B990CA80C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8F1F21B4-45C6-40EC-8CB6-52858685CC3C}" type="pres">
      <dgm:prSet presAssocID="{D26E6EE2-51D4-4568-B311-968B990CA80C}" presName="hierChild4" presStyleCnt="0"/>
      <dgm:spPr/>
    </dgm:pt>
    <dgm:pt modelId="{8105CFE7-21DE-4855-8BAC-6852AC4F1D72}" type="pres">
      <dgm:prSet presAssocID="{D26E6EE2-51D4-4568-B311-968B990CA80C}" presName="hierChild5" presStyleCnt="0"/>
      <dgm:spPr/>
    </dgm:pt>
    <dgm:pt modelId="{E7993A0A-7547-4195-8A67-078870AC2FD8}" type="pres">
      <dgm:prSet presAssocID="{67ECBD78-2E64-4BA0-B077-6590E7F73C40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ECD3150-C723-4A32-BCB3-7B7DEE1B2A3D}" type="pres">
      <dgm:prSet presAssocID="{35A82CAC-3847-4644-BF8E-A8A60510922A}" presName="hierRoot2" presStyleCnt="0">
        <dgm:presLayoutVars>
          <dgm:hierBranch val="init"/>
        </dgm:presLayoutVars>
      </dgm:prSet>
      <dgm:spPr/>
    </dgm:pt>
    <dgm:pt modelId="{27A65D46-0454-414A-84B8-33D97511DDCE}" type="pres">
      <dgm:prSet presAssocID="{35A82CAC-3847-4644-BF8E-A8A60510922A}" presName="rootComposite" presStyleCnt="0"/>
      <dgm:spPr/>
    </dgm:pt>
    <dgm:pt modelId="{B6E5B230-041F-4007-90EA-FA287F10B34A}" type="pres">
      <dgm:prSet presAssocID="{35A82CAC-3847-4644-BF8E-A8A60510922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F577F8-75A4-483A-A51A-5F825DF5AD1C}" type="pres">
      <dgm:prSet presAssocID="{35A82CAC-3847-4644-BF8E-A8A60510922A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EA18BB9C-5E34-447C-916D-E19C29046357}" type="pres">
      <dgm:prSet presAssocID="{35A82CAC-3847-4644-BF8E-A8A60510922A}" presName="hierChild4" presStyleCnt="0"/>
      <dgm:spPr/>
    </dgm:pt>
    <dgm:pt modelId="{87E04367-449D-4FE6-9284-8B2334060167}" type="pres">
      <dgm:prSet presAssocID="{35A82CAC-3847-4644-BF8E-A8A60510922A}" presName="hierChild5" presStyleCnt="0"/>
      <dgm:spPr/>
    </dgm:pt>
    <dgm:pt modelId="{E2DE3903-359B-4D7F-93DF-5F8C76ACB133}" type="pres">
      <dgm:prSet presAssocID="{65130207-9A41-4D19-88AE-A8A2C3E1259B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13CA911-6AC1-4020-B347-EA19B400D9F1}" type="pres">
      <dgm:prSet presAssocID="{03E3124A-C0C6-42DB-92C9-EEA1CA914FBA}" presName="hierRoot2" presStyleCnt="0">
        <dgm:presLayoutVars>
          <dgm:hierBranch val="init"/>
        </dgm:presLayoutVars>
      </dgm:prSet>
      <dgm:spPr/>
    </dgm:pt>
    <dgm:pt modelId="{06629AAF-B882-455A-B847-265F5A78BE4A}" type="pres">
      <dgm:prSet presAssocID="{03E3124A-C0C6-42DB-92C9-EEA1CA914FBA}" presName="rootComposite" presStyleCnt="0"/>
      <dgm:spPr/>
    </dgm:pt>
    <dgm:pt modelId="{921C74AB-DC9E-415E-979C-FCCC29059FD0}" type="pres">
      <dgm:prSet presAssocID="{03E3124A-C0C6-42DB-92C9-EEA1CA914F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F23CAC-204F-4B4F-946C-ABF3E4A81D63}" type="pres">
      <dgm:prSet presAssocID="{03E3124A-C0C6-42DB-92C9-EEA1CA914FBA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CF960FBC-6766-421F-9912-A7E32EEF1FC1}" type="pres">
      <dgm:prSet presAssocID="{03E3124A-C0C6-42DB-92C9-EEA1CA914FBA}" presName="hierChild4" presStyleCnt="0"/>
      <dgm:spPr/>
    </dgm:pt>
    <dgm:pt modelId="{154569C1-E625-4744-9FDF-BF6D564D913B}" type="pres">
      <dgm:prSet presAssocID="{03E3124A-C0C6-42DB-92C9-EEA1CA914FBA}" presName="hierChild5" presStyleCnt="0"/>
      <dgm:spPr/>
    </dgm:pt>
    <dgm:pt modelId="{502F28D8-39B8-4751-881B-14D6A8DC5A6C}" type="pres">
      <dgm:prSet presAssocID="{9368F5FC-EA84-4DF1-9500-4CC9A6C7FA18}" presName="hierChild3" presStyleCnt="0"/>
      <dgm:spPr/>
    </dgm:pt>
  </dgm:ptLst>
  <dgm:cxnLst>
    <dgm:cxn modelId="{AC798276-7E97-4D8D-AF63-92FA354B78E3}" type="presOf" srcId="{D26E6EE2-51D4-4568-B311-968B990CA80C}" destId="{685FF9E7-C946-4FB2-9623-BC80655C76D6}" srcOrd="0" destOrd="0" presId="urn:microsoft.com/office/officeart/2005/8/layout/orgChart1"/>
    <dgm:cxn modelId="{9413678F-59D3-4968-A8F2-ED42F07EA652}" srcId="{9368F5FC-EA84-4DF1-9500-4CC9A6C7FA18}" destId="{D26E6EE2-51D4-4568-B311-968B990CA80C}" srcOrd="0" destOrd="0" parTransId="{2C1F6CD7-790E-4363-B7E3-31DD4C798B4C}" sibTransId="{32A96FF7-EBD6-4303-9587-40774A2F7122}"/>
    <dgm:cxn modelId="{854E17A1-0A7D-44C8-B5AB-126162080235}" type="presOf" srcId="{65130207-9A41-4D19-88AE-A8A2C3E1259B}" destId="{E2DE3903-359B-4D7F-93DF-5F8C76ACB133}" srcOrd="0" destOrd="0" presId="urn:microsoft.com/office/officeart/2005/8/layout/orgChart1"/>
    <dgm:cxn modelId="{A22A9307-0CE2-4316-9343-8602EDA7CD0F}" srcId="{9368F5FC-EA84-4DF1-9500-4CC9A6C7FA18}" destId="{03E3124A-C0C6-42DB-92C9-EEA1CA914FBA}" srcOrd="2" destOrd="0" parTransId="{65130207-9A41-4D19-88AE-A8A2C3E1259B}" sibTransId="{703B8107-5676-42EA-AA46-F06E1CDFA02E}"/>
    <dgm:cxn modelId="{E509F101-4F38-48A8-8EB8-A893EE770A25}" type="presOf" srcId="{E4A6D1D7-5D82-4E69-8DD4-B73C8DA238DB}" destId="{ED4B51CA-B9FC-4730-B2E4-61808FA14ED7}" srcOrd="0" destOrd="0" presId="urn:microsoft.com/office/officeart/2005/8/layout/orgChart1"/>
    <dgm:cxn modelId="{4196105C-0D5F-40B1-B825-B474AE46F37C}" type="presOf" srcId="{D26E6EE2-51D4-4568-B311-968B990CA80C}" destId="{5A184E1D-DB18-4E0E-B7F0-1C9E287F6B68}" srcOrd="1" destOrd="0" presId="urn:microsoft.com/office/officeart/2005/8/layout/orgChart1"/>
    <dgm:cxn modelId="{C0AE4AAC-B6E1-43F4-9C0B-AEDD533D683C}" type="presOf" srcId="{9368F5FC-EA84-4DF1-9500-4CC9A6C7FA18}" destId="{F2DBAC10-6C08-4A90-9FB8-B494E0A1D207}" srcOrd="0" destOrd="0" presId="urn:microsoft.com/office/officeart/2005/8/layout/orgChart1"/>
    <dgm:cxn modelId="{C7406E29-0029-4D25-A2F6-A80E77F2BA1D}" type="presOf" srcId="{35A82CAC-3847-4644-BF8E-A8A60510922A}" destId="{5FF577F8-75A4-483A-A51A-5F825DF5AD1C}" srcOrd="1" destOrd="0" presId="urn:microsoft.com/office/officeart/2005/8/layout/orgChart1"/>
    <dgm:cxn modelId="{364C9EF7-61DF-49B2-8B5A-D7B44C1644D4}" type="presOf" srcId="{9368F5FC-EA84-4DF1-9500-4CC9A6C7FA18}" destId="{432A79E9-07E4-49DF-A3C2-8FDD562E9BDB}" srcOrd="1" destOrd="0" presId="urn:microsoft.com/office/officeart/2005/8/layout/orgChart1"/>
    <dgm:cxn modelId="{DD9483AD-BE7F-4B48-BAB7-2F53256AE867}" type="presOf" srcId="{2C1F6CD7-790E-4363-B7E3-31DD4C798B4C}" destId="{31BA8586-6F45-488E-A61B-C0348A60FD56}" srcOrd="0" destOrd="0" presId="urn:microsoft.com/office/officeart/2005/8/layout/orgChart1"/>
    <dgm:cxn modelId="{28116BF6-364A-46D2-92A8-7615CD40DAEB}" type="presOf" srcId="{35A82CAC-3847-4644-BF8E-A8A60510922A}" destId="{B6E5B230-041F-4007-90EA-FA287F10B34A}" srcOrd="0" destOrd="0" presId="urn:microsoft.com/office/officeart/2005/8/layout/orgChart1"/>
    <dgm:cxn modelId="{4E68E232-F153-4EA3-B7CD-05D825986633}" type="presOf" srcId="{03E3124A-C0C6-42DB-92C9-EEA1CA914FBA}" destId="{921C74AB-DC9E-415E-979C-FCCC29059FD0}" srcOrd="0" destOrd="0" presId="urn:microsoft.com/office/officeart/2005/8/layout/orgChart1"/>
    <dgm:cxn modelId="{52FCE0AE-E92E-4346-B41A-0B1C665DBFF6}" type="presOf" srcId="{03E3124A-C0C6-42DB-92C9-EEA1CA914FBA}" destId="{13F23CAC-204F-4B4F-946C-ABF3E4A81D63}" srcOrd="1" destOrd="0" presId="urn:microsoft.com/office/officeart/2005/8/layout/orgChart1"/>
    <dgm:cxn modelId="{B9A4BA98-479C-4182-A7E4-04E224D1A7E9}" srcId="{E4A6D1D7-5D82-4E69-8DD4-B73C8DA238DB}" destId="{9368F5FC-EA84-4DF1-9500-4CC9A6C7FA18}" srcOrd="0" destOrd="0" parTransId="{A1C8E07C-5F35-4D05-8090-9B9271564B76}" sibTransId="{60DD1539-3719-4E9B-9172-1C4CC59F39FB}"/>
    <dgm:cxn modelId="{0C766DDE-D46B-4E5D-A81B-D636D0D5331D}" srcId="{9368F5FC-EA84-4DF1-9500-4CC9A6C7FA18}" destId="{35A82CAC-3847-4644-BF8E-A8A60510922A}" srcOrd="1" destOrd="0" parTransId="{67ECBD78-2E64-4BA0-B077-6590E7F73C40}" sibTransId="{BD31B92F-E437-40E8-B92A-C8E5C5FB5E88}"/>
    <dgm:cxn modelId="{6B176901-95A6-4AAD-A539-699E4E6FE408}" type="presOf" srcId="{67ECBD78-2E64-4BA0-B077-6590E7F73C40}" destId="{E7993A0A-7547-4195-8A67-078870AC2FD8}" srcOrd="0" destOrd="0" presId="urn:microsoft.com/office/officeart/2005/8/layout/orgChart1"/>
    <dgm:cxn modelId="{E5A4A61B-D543-4F02-9A9A-10A062B5434B}" type="presParOf" srcId="{ED4B51CA-B9FC-4730-B2E4-61808FA14ED7}" destId="{8341CC54-D2EF-4501-8E21-1AC09F469D9F}" srcOrd="0" destOrd="0" presId="urn:microsoft.com/office/officeart/2005/8/layout/orgChart1"/>
    <dgm:cxn modelId="{71B51520-C263-4EC4-B6A2-4E0FD7C557FF}" type="presParOf" srcId="{8341CC54-D2EF-4501-8E21-1AC09F469D9F}" destId="{8E36F6B9-A064-45A7-B120-47D31287F73C}" srcOrd="0" destOrd="0" presId="urn:microsoft.com/office/officeart/2005/8/layout/orgChart1"/>
    <dgm:cxn modelId="{E9CBD158-8A69-4F62-89FA-C678A7D4B732}" type="presParOf" srcId="{8E36F6B9-A064-45A7-B120-47D31287F73C}" destId="{F2DBAC10-6C08-4A90-9FB8-B494E0A1D207}" srcOrd="0" destOrd="0" presId="urn:microsoft.com/office/officeart/2005/8/layout/orgChart1"/>
    <dgm:cxn modelId="{B9C23820-5819-4BD8-AA78-45DB4E8536B1}" type="presParOf" srcId="{8E36F6B9-A064-45A7-B120-47D31287F73C}" destId="{432A79E9-07E4-49DF-A3C2-8FDD562E9BDB}" srcOrd="1" destOrd="0" presId="urn:microsoft.com/office/officeart/2005/8/layout/orgChart1"/>
    <dgm:cxn modelId="{68F13E66-E403-4863-8DFF-0C08DE349D91}" type="presParOf" srcId="{8341CC54-D2EF-4501-8E21-1AC09F469D9F}" destId="{182CCD5B-AE82-4047-AE88-CC0B5B5A4F03}" srcOrd="1" destOrd="0" presId="urn:microsoft.com/office/officeart/2005/8/layout/orgChart1"/>
    <dgm:cxn modelId="{FAA01B2B-B738-4A74-865F-52A79814A408}" type="presParOf" srcId="{182CCD5B-AE82-4047-AE88-CC0B5B5A4F03}" destId="{31BA8586-6F45-488E-A61B-C0348A60FD56}" srcOrd="0" destOrd="0" presId="urn:microsoft.com/office/officeart/2005/8/layout/orgChart1"/>
    <dgm:cxn modelId="{A930C44B-DF5E-4B89-A688-882C3BC3BE57}" type="presParOf" srcId="{182CCD5B-AE82-4047-AE88-CC0B5B5A4F03}" destId="{3B13F7B7-01ED-4043-A30A-1369DDB474BF}" srcOrd="1" destOrd="0" presId="urn:microsoft.com/office/officeart/2005/8/layout/orgChart1"/>
    <dgm:cxn modelId="{C7E3B13C-D4FE-432A-BFFD-A92585972C9B}" type="presParOf" srcId="{3B13F7B7-01ED-4043-A30A-1369DDB474BF}" destId="{634B4B38-3AB4-46F4-87A7-7E7C2DFD3A22}" srcOrd="0" destOrd="0" presId="urn:microsoft.com/office/officeart/2005/8/layout/orgChart1"/>
    <dgm:cxn modelId="{4044994E-A901-4D15-AEB7-CABC45EAF2CA}" type="presParOf" srcId="{634B4B38-3AB4-46F4-87A7-7E7C2DFD3A22}" destId="{685FF9E7-C946-4FB2-9623-BC80655C76D6}" srcOrd="0" destOrd="0" presId="urn:microsoft.com/office/officeart/2005/8/layout/orgChart1"/>
    <dgm:cxn modelId="{494783F6-895B-4DEE-A878-B2258EDD6E28}" type="presParOf" srcId="{634B4B38-3AB4-46F4-87A7-7E7C2DFD3A22}" destId="{5A184E1D-DB18-4E0E-B7F0-1C9E287F6B68}" srcOrd="1" destOrd="0" presId="urn:microsoft.com/office/officeart/2005/8/layout/orgChart1"/>
    <dgm:cxn modelId="{2D625173-6326-4BE6-8C7E-7C93C799CA88}" type="presParOf" srcId="{3B13F7B7-01ED-4043-A30A-1369DDB474BF}" destId="{8F1F21B4-45C6-40EC-8CB6-52858685CC3C}" srcOrd="1" destOrd="0" presId="urn:microsoft.com/office/officeart/2005/8/layout/orgChart1"/>
    <dgm:cxn modelId="{2AD5B145-160E-497C-888F-6D3FD49799F5}" type="presParOf" srcId="{3B13F7B7-01ED-4043-A30A-1369DDB474BF}" destId="{8105CFE7-21DE-4855-8BAC-6852AC4F1D72}" srcOrd="2" destOrd="0" presId="urn:microsoft.com/office/officeart/2005/8/layout/orgChart1"/>
    <dgm:cxn modelId="{6474A628-43D5-4B89-B143-269EEAE3A875}" type="presParOf" srcId="{182CCD5B-AE82-4047-AE88-CC0B5B5A4F03}" destId="{E7993A0A-7547-4195-8A67-078870AC2FD8}" srcOrd="2" destOrd="0" presId="urn:microsoft.com/office/officeart/2005/8/layout/orgChart1"/>
    <dgm:cxn modelId="{0AA25BBB-0F2C-480F-BDF3-60EA08C8B571}" type="presParOf" srcId="{182CCD5B-AE82-4047-AE88-CC0B5B5A4F03}" destId="{AECD3150-C723-4A32-BCB3-7B7DEE1B2A3D}" srcOrd="3" destOrd="0" presId="urn:microsoft.com/office/officeart/2005/8/layout/orgChart1"/>
    <dgm:cxn modelId="{9E97BCB4-5526-4B87-9F4A-6D3485ABA482}" type="presParOf" srcId="{AECD3150-C723-4A32-BCB3-7B7DEE1B2A3D}" destId="{27A65D46-0454-414A-84B8-33D97511DDCE}" srcOrd="0" destOrd="0" presId="urn:microsoft.com/office/officeart/2005/8/layout/orgChart1"/>
    <dgm:cxn modelId="{6E64F3DF-2416-4731-85BD-48B3D0E68B38}" type="presParOf" srcId="{27A65D46-0454-414A-84B8-33D97511DDCE}" destId="{B6E5B230-041F-4007-90EA-FA287F10B34A}" srcOrd="0" destOrd="0" presId="urn:microsoft.com/office/officeart/2005/8/layout/orgChart1"/>
    <dgm:cxn modelId="{24D65097-C628-42EB-A19B-0874F3C77508}" type="presParOf" srcId="{27A65D46-0454-414A-84B8-33D97511DDCE}" destId="{5FF577F8-75A4-483A-A51A-5F825DF5AD1C}" srcOrd="1" destOrd="0" presId="urn:microsoft.com/office/officeart/2005/8/layout/orgChart1"/>
    <dgm:cxn modelId="{D6171B38-EFE7-4B07-BBBB-1A1018CA0A15}" type="presParOf" srcId="{AECD3150-C723-4A32-BCB3-7B7DEE1B2A3D}" destId="{EA18BB9C-5E34-447C-916D-E19C29046357}" srcOrd="1" destOrd="0" presId="urn:microsoft.com/office/officeart/2005/8/layout/orgChart1"/>
    <dgm:cxn modelId="{6D7284CA-E4BA-4530-A629-1F6E88C9A652}" type="presParOf" srcId="{AECD3150-C723-4A32-BCB3-7B7DEE1B2A3D}" destId="{87E04367-449D-4FE6-9284-8B2334060167}" srcOrd="2" destOrd="0" presId="urn:microsoft.com/office/officeart/2005/8/layout/orgChart1"/>
    <dgm:cxn modelId="{A6EC2E92-6826-4B0E-AA24-763C2033E657}" type="presParOf" srcId="{182CCD5B-AE82-4047-AE88-CC0B5B5A4F03}" destId="{E2DE3903-359B-4D7F-93DF-5F8C76ACB133}" srcOrd="4" destOrd="0" presId="urn:microsoft.com/office/officeart/2005/8/layout/orgChart1"/>
    <dgm:cxn modelId="{A2512C38-45E1-471C-90A3-7EDB35BF2901}" type="presParOf" srcId="{182CCD5B-AE82-4047-AE88-CC0B5B5A4F03}" destId="{913CA911-6AC1-4020-B347-EA19B400D9F1}" srcOrd="5" destOrd="0" presId="urn:microsoft.com/office/officeart/2005/8/layout/orgChart1"/>
    <dgm:cxn modelId="{A69D6677-0B60-4BDF-AC53-5CB454F4C886}" type="presParOf" srcId="{913CA911-6AC1-4020-B347-EA19B400D9F1}" destId="{06629AAF-B882-455A-B847-265F5A78BE4A}" srcOrd="0" destOrd="0" presId="urn:microsoft.com/office/officeart/2005/8/layout/orgChart1"/>
    <dgm:cxn modelId="{1AEE1D9C-B5A6-41A2-A745-BFB05DFEC48E}" type="presParOf" srcId="{06629AAF-B882-455A-B847-265F5A78BE4A}" destId="{921C74AB-DC9E-415E-979C-FCCC29059FD0}" srcOrd="0" destOrd="0" presId="urn:microsoft.com/office/officeart/2005/8/layout/orgChart1"/>
    <dgm:cxn modelId="{25D3A7EB-FBC5-49EA-BA3F-714F3CED62E0}" type="presParOf" srcId="{06629AAF-B882-455A-B847-265F5A78BE4A}" destId="{13F23CAC-204F-4B4F-946C-ABF3E4A81D63}" srcOrd="1" destOrd="0" presId="urn:microsoft.com/office/officeart/2005/8/layout/orgChart1"/>
    <dgm:cxn modelId="{44AA511F-9058-4430-B4B4-75B368A35D94}" type="presParOf" srcId="{913CA911-6AC1-4020-B347-EA19B400D9F1}" destId="{CF960FBC-6766-421F-9912-A7E32EEF1FC1}" srcOrd="1" destOrd="0" presId="urn:microsoft.com/office/officeart/2005/8/layout/orgChart1"/>
    <dgm:cxn modelId="{8C529ED7-A249-4C76-99B8-27D29919E9F9}" type="presParOf" srcId="{913CA911-6AC1-4020-B347-EA19B400D9F1}" destId="{154569C1-E625-4744-9FDF-BF6D564D913B}" srcOrd="2" destOrd="0" presId="urn:microsoft.com/office/officeart/2005/8/layout/orgChart1"/>
    <dgm:cxn modelId="{C9573C6C-2B3D-425C-9046-395D330A2198}" type="presParOf" srcId="{8341CC54-D2EF-4501-8E21-1AC09F469D9F}" destId="{502F28D8-39B8-4751-881B-14D6A8DC5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3903-359B-4D7F-93DF-5F8C76ACB133}">
      <dsp:nvSpPr>
        <dsp:cNvPr id="0" name=""/>
        <dsp:cNvSpPr/>
      </dsp:nvSpPr>
      <dsp:spPr>
        <a:xfrm>
          <a:off x="4468515" y="980739"/>
          <a:ext cx="3338207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3338207" y="1619901"/>
              </a:lnTo>
              <a:lnTo>
                <a:pt x="3338207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93A0A-7547-4195-8A67-078870AC2FD8}">
      <dsp:nvSpPr>
        <dsp:cNvPr id="0" name=""/>
        <dsp:cNvSpPr/>
      </dsp:nvSpPr>
      <dsp:spPr>
        <a:xfrm>
          <a:off x="4468515" y="980739"/>
          <a:ext cx="103484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103484" y="1619901"/>
              </a:lnTo>
              <a:lnTo>
                <a:pt x="103484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A8586-6F45-488E-A61B-C0348A60FD56}">
      <dsp:nvSpPr>
        <dsp:cNvPr id="0" name=""/>
        <dsp:cNvSpPr/>
      </dsp:nvSpPr>
      <dsp:spPr>
        <a:xfrm>
          <a:off x="1337276" y="980739"/>
          <a:ext cx="3131239" cy="1900600"/>
        </a:xfrm>
        <a:custGeom>
          <a:avLst/>
          <a:gdLst/>
          <a:ahLst/>
          <a:cxnLst/>
          <a:rect l="0" t="0" r="0" b="0"/>
          <a:pathLst>
            <a:path>
              <a:moveTo>
                <a:pt x="3131239" y="0"/>
              </a:moveTo>
              <a:lnTo>
                <a:pt x="3131239" y="1619901"/>
              </a:lnTo>
              <a:lnTo>
                <a:pt x="0" y="1619901"/>
              </a:lnTo>
              <a:lnTo>
                <a:pt x="0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BAC10-6C08-4A90-9FB8-B494E0A1D207}">
      <dsp:nvSpPr>
        <dsp:cNvPr id="0" name=""/>
        <dsp:cNvSpPr/>
      </dsp:nvSpPr>
      <dsp:spPr>
        <a:xfrm>
          <a:off x="3131852" y="319719"/>
          <a:ext cx="2673325" cy="661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Causes</a:t>
          </a:r>
          <a:endParaRPr lang="ar-SA" sz="4300" kern="1200" dirty="0"/>
        </a:p>
      </dsp:txBody>
      <dsp:txXfrm>
        <a:off x="3131852" y="319719"/>
        <a:ext cx="2673325" cy="661019"/>
      </dsp:txXfrm>
    </dsp:sp>
    <dsp:sp modelId="{685FF9E7-C946-4FB2-9623-BC80655C76D6}">
      <dsp:nvSpPr>
        <dsp:cNvPr id="0" name=""/>
        <dsp:cNvSpPr/>
      </dsp:nvSpPr>
      <dsp:spPr>
        <a:xfrm>
          <a:off x="613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Platelet disease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0" i="1" kern="1200" dirty="0"/>
        </a:p>
      </dsp:txBody>
      <dsp:txXfrm>
        <a:off x="613" y="2881340"/>
        <a:ext cx="2673325" cy="1336662"/>
      </dsp:txXfrm>
    </dsp:sp>
    <dsp:sp modelId="{B6E5B230-041F-4007-90EA-FA287F10B34A}">
      <dsp:nvSpPr>
        <dsp:cNvPr id="0" name=""/>
        <dsp:cNvSpPr/>
      </dsp:nvSpPr>
      <dsp:spPr>
        <a:xfrm>
          <a:off x="3235337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Coagulation defect</a:t>
          </a:r>
          <a:endParaRPr lang="ar-SA" sz="2000" i="1" kern="1200" dirty="0"/>
        </a:p>
      </dsp:txBody>
      <dsp:txXfrm>
        <a:off x="3235337" y="2881340"/>
        <a:ext cx="2673325" cy="1336662"/>
      </dsp:txXfrm>
    </dsp:sp>
    <dsp:sp modelId="{921C74AB-DC9E-415E-979C-FCCC29059FD0}">
      <dsp:nvSpPr>
        <dsp:cNvPr id="0" name=""/>
        <dsp:cNvSpPr/>
      </dsp:nvSpPr>
      <dsp:spPr>
        <a:xfrm>
          <a:off x="6470060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Blood vessel wall pathology</a:t>
          </a:r>
          <a:endParaRPr lang="ar-SA" sz="2000" i="1" kern="1200" dirty="0"/>
        </a:p>
      </dsp:txBody>
      <dsp:txXfrm>
        <a:off x="6470060" y="2881340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1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47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57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4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1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4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6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6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3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70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FB48-2F1F-471E-B22B-CAC3BBD3FB2D}" type="datetimeFigureOut">
              <a:rPr lang="ar-SA" smtClean="0"/>
              <a:pPr/>
              <a:t>21/04/1437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2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Cutaneous</a:t>
            </a:r>
            <a:r>
              <a:rPr lang="en-US" b="1" i="1" dirty="0" smtClean="0"/>
              <a:t> Manifestation of Systemic disease</a:t>
            </a:r>
            <a:br>
              <a:rPr lang="en-US" b="1" i="1" dirty="0" smtClean="0"/>
            </a:br>
            <a:endParaRPr lang="ar-SA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68416"/>
            <a:ext cx="8458200" cy="1160784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Dr.Eman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Almukhadeb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Consultant dermatologist , Assistant professor </a:t>
            </a:r>
            <a:endParaRPr lang="ar-SA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-Causes:     </a:t>
            </a:r>
          </a:p>
          <a:p>
            <a:pPr algn="l">
              <a:buNone/>
            </a:pPr>
            <a:endParaRPr lang="en-US" sz="2200" b="1" i="1" dirty="0" smtClean="0"/>
          </a:p>
          <a:p>
            <a:pPr algn="l">
              <a:buNone/>
            </a:pPr>
            <a:r>
              <a:rPr lang="en-US" sz="2200" b="1" i="1" dirty="0" smtClean="0"/>
              <a:t>-</a:t>
            </a:r>
            <a:r>
              <a:rPr lang="en-US" sz="2200" i="1" dirty="0" smtClean="0"/>
              <a:t>obesity &amp; insulin resistance &amp; </a:t>
            </a:r>
            <a:r>
              <a:rPr lang="en-US" sz="2200" i="1" dirty="0" err="1" smtClean="0"/>
              <a:t>endocrinopathy</a:t>
            </a:r>
            <a:r>
              <a:rPr lang="en-US" sz="2200" i="1" dirty="0" smtClean="0"/>
              <a:t> </a:t>
            </a:r>
          </a:p>
          <a:p>
            <a:pPr algn="l">
              <a:buNone/>
            </a:pPr>
            <a:r>
              <a:rPr lang="en-US" sz="2200" i="1" dirty="0" smtClean="0"/>
              <a:t>(DM ,acromegaly ,</a:t>
            </a:r>
            <a:r>
              <a:rPr lang="en-US" sz="2200" i="1" dirty="0" err="1" smtClean="0"/>
              <a:t>cushing</a:t>
            </a:r>
            <a:r>
              <a:rPr lang="en-US" sz="2200" i="1" dirty="0" smtClean="0"/>
              <a:t> syndrome ,</a:t>
            </a:r>
            <a:r>
              <a:rPr lang="en-US" sz="2200" i="1" dirty="0" err="1" smtClean="0"/>
              <a:t>hypothyroidisim</a:t>
            </a:r>
            <a:r>
              <a:rPr lang="en-US" sz="2200" i="1" dirty="0" smtClean="0"/>
              <a:t> &amp; </a:t>
            </a:r>
            <a:r>
              <a:rPr lang="en-US" sz="2200" i="1" dirty="0" err="1" smtClean="0"/>
              <a:t>hyperandrogenic</a:t>
            </a:r>
            <a:r>
              <a:rPr lang="en-US" sz="2200" i="1" dirty="0" smtClean="0"/>
              <a:t> state as HAIRAN syndrome (</a:t>
            </a:r>
            <a:r>
              <a:rPr lang="en-US" sz="2200" i="1" dirty="0" err="1" smtClean="0"/>
              <a:t>hyperandrogen</a:t>
            </a:r>
            <a:r>
              <a:rPr lang="en-US" sz="2200" i="1" dirty="0" smtClean="0"/>
              <a:t>, insulin resistance, acanthosis </a:t>
            </a:r>
            <a:r>
              <a:rPr lang="en-US" sz="2200" i="1" dirty="0" err="1" smtClean="0"/>
              <a:t>nigricans</a:t>
            </a:r>
            <a:r>
              <a:rPr lang="en-US" sz="2200" i="1" dirty="0" smtClean="0"/>
              <a:t>)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-Malignancy (esp. GIT, Lung &amp; Breast CA)                  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-Medications (nicotinic acid ,</a:t>
            </a:r>
            <a:r>
              <a:rPr lang="en-US" sz="2200" i="1" dirty="0" err="1" smtClean="0"/>
              <a:t>niacinamide</a:t>
            </a:r>
            <a:r>
              <a:rPr lang="en-US" sz="2200" i="1" dirty="0" smtClean="0"/>
              <a:t> , testosterone, OCP &amp; Glucocorticoid)  </a:t>
            </a:r>
          </a:p>
          <a:p>
            <a:pPr algn="l">
              <a:buNone/>
            </a:pPr>
            <a:r>
              <a:rPr lang="en-US" sz="2200" i="1" dirty="0" smtClean="0"/>
              <a:t>              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3012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Clinical picture</a:t>
            </a:r>
            <a:r>
              <a:rPr lang="en-US" i="1" dirty="0" smtClean="0"/>
              <a:t>: </a:t>
            </a:r>
            <a:r>
              <a:rPr lang="en-US" i="1" dirty="0" err="1" smtClean="0"/>
              <a:t>Hyperpigmented</a:t>
            </a:r>
            <a:r>
              <a:rPr lang="en-US" i="1" dirty="0" smtClean="0"/>
              <a:t> velvety plaques of the flexures. The face, external genitalia, medial thighs, dorsal joints, lips and umbilicus can be involved in extensive cases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1"/>
            <a:ext cx="5976664" cy="36107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Pathogenesis involves:</a:t>
            </a:r>
          </a:p>
          <a:p>
            <a:pPr algn="l">
              <a:buNone/>
            </a:pPr>
            <a:r>
              <a:rPr lang="en-US" sz="2400" i="1" dirty="0" smtClean="0"/>
              <a:t>– Genetic sensitivity of the skin to </a:t>
            </a:r>
            <a:r>
              <a:rPr lang="en-US" sz="2400" i="1" dirty="0" err="1" smtClean="0"/>
              <a:t>hyperinsulinemia</a:t>
            </a: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– Aberrant </a:t>
            </a:r>
            <a:r>
              <a:rPr lang="en-US" sz="2400" i="1" dirty="0" err="1" smtClean="0"/>
              <a:t>keratinocyte</a:t>
            </a:r>
            <a:r>
              <a:rPr lang="en-US" sz="2400" i="1" dirty="0" smtClean="0"/>
              <a:t> and fibroblast proliferation stimulated by excess growth factor(e.g., Insulin like growth factor)</a:t>
            </a:r>
          </a:p>
          <a:p>
            <a:pPr algn="l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Treatment: </a:t>
            </a:r>
          </a:p>
          <a:p>
            <a:pPr algn="l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Treat the underlying cause :</a:t>
            </a:r>
          </a:p>
          <a:p>
            <a:pPr algn="l">
              <a:buNone/>
            </a:pPr>
            <a:r>
              <a:rPr lang="en-US" sz="2400" i="1" dirty="0" smtClean="0"/>
              <a:t>-Tight blood glucose control, </a:t>
            </a:r>
          </a:p>
          <a:p>
            <a:pPr algn="l">
              <a:buNone/>
            </a:pPr>
            <a:r>
              <a:rPr lang="en-US" sz="2400" i="1" dirty="0" smtClean="0"/>
              <a:t>-treatment of underlying malignancy, </a:t>
            </a:r>
          </a:p>
          <a:p>
            <a:pPr algn="l">
              <a:buNone/>
            </a:pPr>
            <a:r>
              <a:rPr lang="en-US" sz="2400" i="1" dirty="0" smtClean="0"/>
              <a:t>-weight control</a:t>
            </a:r>
          </a:p>
          <a:p>
            <a:pPr algn="l">
              <a:buNone/>
            </a:pPr>
            <a:r>
              <a:rPr lang="en-US" sz="2400" i="1" dirty="0"/>
              <a:t>-</a:t>
            </a:r>
            <a:r>
              <a:rPr lang="en-US" sz="2400" i="1" dirty="0" smtClean="0"/>
              <a:t>discontinuation of offending </a:t>
            </a:r>
            <a:r>
              <a:rPr lang="en-US" sz="2400" dirty="0" smtClean="0"/>
              <a:t>agent</a:t>
            </a:r>
            <a:endParaRPr lang="ar-SA" sz="2400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Acanthosis </a:t>
            </a:r>
            <a:r>
              <a:rPr lang="en-US" dirty="0" err="1" smtClean="0"/>
              <a:t>nigricans</a:t>
            </a:r>
            <a:r>
              <a:rPr lang="en-US" dirty="0" smtClean="0"/>
              <a:t> of the palms (tripe palm)</a:t>
            </a:r>
            <a:endParaRPr lang="en-US" dirty="0"/>
          </a:p>
        </p:txBody>
      </p:sp>
      <p:pic>
        <p:nvPicPr>
          <p:cNvPr id="1026" name="Picture 2" descr="C:\Users\Eman\Pictures\tripe_palms-145F5FED6527D9A6D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4-Diabetic Bullae or Bullae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Diabeticorum</a:t>
            </a: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000" dirty="0" smtClean="0"/>
              <a:t>• Rarest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complications of diabetes; M &gt; F, long standing diabetics.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-Trauma and </a:t>
            </a:r>
            <a:r>
              <a:rPr lang="en-US" sz="2000" dirty="0" err="1" smtClean="0"/>
              <a:t>microangiopathy</a:t>
            </a:r>
            <a:r>
              <a:rPr lang="en-US" sz="2000" dirty="0" smtClean="0"/>
              <a:t> may play a role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Clinical: Rapid onset of painless tense blisters on the hands and feet</a:t>
            </a:r>
          </a:p>
          <a:p>
            <a:pPr algn="l"/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Pathology: </a:t>
            </a:r>
            <a:r>
              <a:rPr lang="en-US" sz="2000" dirty="0" err="1"/>
              <a:t>Intraepidermal</a:t>
            </a:r>
            <a:r>
              <a:rPr lang="en-US" sz="2000" dirty="0"/>
              <a:t> and/or </a:t>
            </a:r>
            <a:r>
              <a:rPr lang="en-US" sz="2000" dirty="0" err="1"/>
              <a:t>subepidermal</a:t>
            </a:r>
            <a:r>
              <a:rPr lang="en-US" sz="2000" dirty="0"/>
              <a:t> split without </a:t>
            </a:r>
            <a:r>
              <a:rPr lang="en-US" sz="2000" dirty="0" err="1"/>
              <a:t>acantholysis</a:t>
            </a:r>
            <a:r>
              <a:rPr lang="en-US" sz="2000" dirty="0"/>
              <a:t>. DIF is negative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Treatment: Spontaneous </a:t>
            </a:r>
            <a:r>
              <a:rPr lang="en-US" sz="2000" dirty="0" smtClean="0"/>
              <a:t>healing without scarring </a:t>
            </a:r>
            <a:endParaRPr lang="ar-S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9458" name="Picture 2" descr="E:\Bolognia\images\53F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71601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5-Granuloma </a:t>
            </a:r>
            <a:r>
              <a:rPr lang="en-US" b="1" dirty="0" err="1" smtClean="0">
                <a:solidFill>
                  <a:srgbClr val="FF0000"/>
                </a:solidFill>
              </a:rPr>
              <a:t>Annulare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Association between </a:t>
            </a:r>
            <a:r>
              <a:rPr lang="en-US" sz="2000" dirty="0" err="1"/>
              <a:t>granuloma</a:t>
            </a:r>
            <a:r>
              <a:rPr lang="en-US" sz="2000" dirty="0"/>
              <a:t> </a:t>
            </a:r>
            <a:r>
              <a:rPr lang="en-US" sz="2000" dirty="0" err="1"/>
              <a:t>annulare</a:t>
            </a:r>
            <a:r>
              <a:rPr lang="en-US" sz="2000" dirty="0"/>
              <a:t> and diabetes is controversial. </a:t>
            </a: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-Generalized form </a:t>
            </a:r>
            <a:r>
              <a:rPr lang="en-US" sz="2000" dirty="0"/>
              <a:t>of GA </a:t>
            </a:r>
            <a:r>
              <a:rPr lang="en-US" sz="2000" dirty="0" smtClean="0"/>
              <a:t>is the </a:t>
            </a:r>
            <a:r>
              <a:rPr lang="en-US" sz="2000" dirty="0"/>
              <a:t>most closely associated with DM.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-It has a chronic </a:t>
            </a:r>
            <a:r>
              <a:rPr lang="en-US" sz="2000" dirty="0"/>
              <a:t>and relapsing </a:t>
            </a:r>
            <a:r>
              <a:rPr lang="en-US" sz="2000" dirty="0" smtClean="0"/>
              <a:t>course</a:t>
            </a:r>
            <a:endParaRPr lang="en-US" sz="2000" dirty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Treatment </a:t>
            </a:r>
            <a:r>
              <a:rPr lang="en-US" sz="2000" dirty="0" smtClean="0"/>
              <a:t>:</a:t>
            </a:r>
          </a:p>
          <a:p>
            <a:pPr algn="l">
              <a:buNone/>
            </a:pPr>
            <a:r>
              <a:rPr lang="en-US" sz="2000" dirty="0" smtClean="0"/>
              <a:t>IL steroid </a:t>
            </a:r>
          </a:p>
          <a:p>
            <a:pPr algn="l">
              <a:buNone/>
            </a:pPr>
            <a:r>
              <a:rPr lang="en-US" sz="2000" dirty="0" smtClean="0"/>
              <a:t>Systemic steroid </a:t>
            </a:r>
          </a:p>
          <a:p>
            <a:pPr algn="l">
              <a:buNone/>
            </a:pPr>
            <a:r>
              <a:rPr lang="en-US" sz="2000" dirty="0" smtClean="0"/>
              <a:t>PUVA 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pic>
        <p:nvPicPr>
          <p:cNvPr id="3074" name="Picture 2" descr="C:\Users\reema\Pictures\granuloma_annulare_single_use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• Asymptomatic red-purple dome shaped papules arranged in annular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6-Scleredema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52578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Occurs </a:t>
            </a:r>
            <a:r>
              <a:rPr lang="en-US" sz="2400" dirty="0" smtClean="0"/>
              <a:t>diabetics with poorly controlled , long-standing disease</a:t>
            </a:r>
            <a:r>
              <a:rPr lang="en-US" sz="2400" dirty="0"/>
              <a:t>, and obese men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Painless, symmetric woody “</a:t>
            </a:r>
            <a:r>
              <a:rPr lang="en-US" sz="2400" dirty="0" err="1" smtClean="0"/>
              <a:t>peaud’orange</a:t>
            </a:r>
            <a:r>
              <a:rPr lang="en-US" sz="2400" dirty="0"/>
              <a:t>” induration </a:t>
            </a:r>
            <a:r>
              <a:rPr lang="en-US" sz="2400" dirty="0" smtClean="0"/>
              <a:t>of the </a:t>
            </a:r>
            <a:r>
              <a:rPr lang="en-US" sz="2400" dirty="0"/>
              <a:t>upper back and neck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-No specific </a:t>
            </a:r>
            <a:r>
              <a:rPr lang="en-US" sz="2400" dirty="0"/>
              <a:t>treatment is </a:t>
            </a:r>
            <a:r>
              <a:rPr lang="en-US" sz="2400" dirty="0" smtClean="0"/>
              <a:t>available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 smtClean="0"/>
              <a:t>-Control of hyperglycemia does not improve the </a:t>
            </a:r>
            <a:r>
              <a:rPr lang="en-US" sz="2400" dirty="0" err="1" smtClean="0"/>
              <a:t>scleredema</a:t>
            </a:r>
            <a:endParaRPr lang="ar-SA" sz="2400" dirty="0"/>
          </a:p>
        </p:txBody>
      </p:sp>
      <p:pic>
        <p:nvPicPr>
          <p:cNvPr id="4098" name="Picture 2" descr="C:\Users\reema\Pictures\a12fig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1340768"/>
            <a:ext cx="493204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7-Cutaneous </a:t>
            </a:r>
            <a:r>
              <a:rPr lang="en-US" b="1" dirty="0">
                <a:solidFill>
                  <a:srgbClr val="FF0000"/>
                </a:solidFill>
              </a:rPr>
              <a:t>Infections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dirty="0" smtClean="0"/>
              <a:t>Diabetic </a:t>
            </a:r>
            <a:r>
              <a:rPr lang="en-US" sz="2400" dirty="0"/>
              <a:t>patients are predisposed to </a:t>
            </a:r>
            <a:r>
              <a:rPr lang="en-US" sz="2400" dirty="0" smtClean="0"/>
              <a:t>develop </a:t>
            </a:r>
            <a:r>
              <a:rPr lang="en-US" sz="2400" dirty="0" smtClean="0"/>
              <a:t>cutaneous infections due </a:t>
            </a:r>
            <a:r>
              <a:rPr lang="en-US" sz="2400" dirty="0"/>
              <a:t>to </a:t>
            </a:r>
            <a:r>
              <a:rPr lang="en-US" sz="2400" dirty="0" smtClean="0"/>
              <a:t>poor microcirculation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 smtClean="0"/>
              <a:t> </a:t>
            </a:r>
          </a:p>
          <a:p>
            <a:pPr algn="l">
              <a:buNone/>
            </a:pPr>
            <a:r>
              <a:rPr lang="en-US" sz="2400" dirty="0" smtClean="0"/>
              <a:t>-Bacterial</a:t>
            </a:r>
          </a:p>
          <a:p>
            <a:pPr algn="l">
              <a:buNone/>
            </a:pPr>
            <a:r>
              <a:rPr lang="en-US" sz="2400" dirty="0" smtClean="0"/>
              <a:t>-Fungal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Other manifestation of DM: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059832" cy="1224136"/>
          </a:xfrm>
        </p:spPr>
        <p:txBody>
          <a:bodyPr>
            <a:normAutofit/>
          </a:bodyPr>
          <a:lstStyle/>
          <a:p>
            <a:pPr marL="533400" indent="-533400" algn="l">
              <a:buNone/>
              <a:defRPr/>
            </a:pPr>
            <a:endParaRPr lang="en-US" altLang="zh-CN" sz="2000" dirty="0">
              <a:ea typeface="SimSun" pitchFamily="2" charset="-122"/>
            </a:endParaRPr>
          </a:p>
          <a:p>
            <a:pPr marL="533400" indent="-533400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 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17411" name="Picture 3" descr="E:\Bolognia\images\53F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132" y="1196752"/>
            <a:ext cx="4172868" cy="2664296"/>
          </a:xfrm>
          <a:prstGeom prst="rect">
            <a:avLst/>
          </a:prstGeom>
          <a:noFill/>
        </p:spPr>
      </p:pic>
      <p:pic>
        <p:nvPicPr>
          <p:cNvPr id="17412" name="Picture 4" descr="E:\Bolognia\images\53FF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608512" cy="38610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32040" y="386104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l">
              <a:buNone/>
              <a:defRPr/>
            </a:pPr>
            <a:r>
              <a:rPr lang="en-US" altLang="zh-CN" i="1" dirty="0" smtClean="0">
                <a:solidFill>
                  <a:srgbClr val="FF0000"/>
                </a:solidFill>
                <a:ea typeface="SimSun" pitchFamily="2" charset="-122"/>
              </a:rPr>
              <a:t>-Diabetic neuropathy (peripheral) ,Neuropathic ulcers</a:t>
            </a:r>
            <a:endParaRPr lang="en-US" altLang="zh-CN" i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537321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Eruptive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dirty="0" smtClean="0">
                <a:solidFill>
                  <a:srgbClr val="FF0000"/>
                </a:solidFill>
              </a:rPr>
              <a:t> Manifestation Of Thyroid disease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-CUTANEOUS MANIFESTATIONS OF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-Endocrine disorders</a:t>
            </a:r>
          </a:p>
          <a:p>
            <a:pPr marL="0" indent="0">
              <a:buNone/>
            </a:pPr>
            <a:r>
              <a:rPr lang="en-US" sz="2800" i="1" dirty="0" smtClean="0"/>
              <a:t>-Metabolic disorders (</a:t>
            </a:r>
            <a:r>
              <a:rPr lang="en-US" sz="2800" i="1" dirty="0" err="1" smtClean="0"/>
              <a:t>Hyperlipoproteinemias</a:t>
            </a:r>
            <a:r>
              <a:rPr lang="en-US" sz="2800" i="1" dirty="0" smtClean="0"/>
              <a:t> )</a:t>
            </a:r>
          </a:p>
          <a:p>
            <a:pPr marL="0" indent="0">
              <a:buNone/>
            </a:pPr>
            <a:r>
              <a:rPr lang="en-US" sz="2800" i="1" dirty="0" smtClean="0"/>
              <a:t>-GIT disorders</a:t>
            </a:r>
          </a:p>
          <a:p>
            <a:pPr marL="0" indent="0">
              <a:buNone/>
            </a:pPr>
            <a:r>
              <a:rPr lang="en-US" sz="2800" i="1" dirty="0" smtClean="0"/>
              <a:t>-Liver cirrhosis </a:t>
            </a:r>
          </a:p>
          <a:p>
            <a:pPr marL="0" indent="0">
              <a:buNone/>
            </a:pPr>
            <a:r>
              <a:rPr lang="en-US" sz="2800" i="1" dirty="0" smtClean="0"/>
              <a:t>-Renal failure </a:t>
            </a:r>
          </a:p>
        </p:txBody>
      </p:sp>
    </p:spTree>
    <p:extLst>
      <p:ext uri="{BB962C8B-B14F-4D97-AF65-F5344CB8AC3E}">
        <p14:creationId xmlns:p14="http://schemas.microsoft.com/office/powerpoint/2010/main" val="24499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Bolognia\images\53F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Hyperthyroidism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Skin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Warm, and </a:t>
            </a:r>
            <a:r>
              <a:rPr lang="en-US" sz="6200" dirty="0" smtClean="0"/>
              <a:t>moist</a:t>
            </a: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Palmar </a:t>
            </a:r>
            <a:r>
              <a:rPr lang="en-US" sz="6200" dirty="0" smtClean="0"/>
              <a:t>erythema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Flushing of head/neck, trunk</a:t>
            </a:r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Hair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Soft/fine/straight</a:t>
            </a: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Diffuse reversible </a:t>
            </a:r>
            <a:r>
              <a:rPr lang="en-US" sz="6200" dirty="0" smtClean="0"/>
              <a:t>alopecia(</a:t>
            </a:r>
            <a:r>
              <a:rPr lang="en-US" sz="6200" dirty="0" err="1" smtClean="0"/>
              <a:t>Telogen</a:t>
            </a:r>
            <a:r>
              <a:rPr lang="en-US" sz="6200" dirty="0" smtClean="0"/>
              <a:t> effluvium)</a:t>
            </a:r>
            <a:endParaRPr lang="en-US" sz="6200" dirty="0"/>
          </a:p>
          <a:p>
            <a:pPr algn="l"/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Nails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Faster rate of growth</a:t>
            </a:r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Plummer nails: concave deformity with distal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Pigmentation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Focal or generalized </a:t>
            </a:r>
            <a:r>
              <a:rPr lang="en-US" sz="6200" dirty="0" err="1"/>
              <a:t>hyperpigmentation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</a:t>
            </a:r>
            <a:r>
              <a:rPr lang="en-US" sz="6200" dirty="0" err="1"/>
              <a:t>Vitiligo</a:t>
            </a:r>
            <a:endParaRPr lang="ar-SA" sz="6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ar-SA"/>
          </a:p>
        </p:txBody>
      </p:sp>
      <p:pic>
        <p:nvPicPr>
          <p:cNvPr id="4" name="Picture 16" descr="palmar ertt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00808"/>
            <a:ext cx="4499992" cy="47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Thyroid </a:t>
            </a:r>
            <a:r>
              <a:rPr lang="en-US" b="1" dirty="0" err="1" smtClean="0">
                <a:solidFill>
                  <a:srgbClr val="FF0000"/>
                </a:solidFill>
              </a:rPr>
              <a:t>dermopathy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Pretibial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Myxedema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800" dirty="0" smtClean="0"/>
              <a:t>-Bilaterally </a:t>
            </a:r>
            <a:r>
              <a:rPr lang="en-US" sz="2800" dirty="0"/>
              <a:t>symmetric, non-pitting yellowish-brown to red </a:t>
            </a:r>
            <a:r>
              <a:rPr lang="en-US" sz="2800" dirty="0" smtClean="0"/>
              <a:t>waxy papules</a:t>
            </a:r>
            <a:r>
              <a:rPr lang="en-US" sz="2800" dirty="0"/>
              <a:t>, nodules and plaques </a:t>
            </a:r>
            <a:r>
              <a:rPr lang="en-US" sz="2800" dirty="0" smtClean="0"/>
              <a:t>on the shins</a:t>
            </a:r>
            <a:endParaRPr lang="en-US" sz="2800" dirty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Occur </a:t>
            </a:r>
            <a:r>
              <a:rPr lang="en-US" sz="2800" dirty="0"/>
              <a:t>in </a:t>
            </a:r>
            <a:r>
              <a:rPr lang="en-US" sz="2800" dirty="0" smtClean="0"/>
              <a:t>Graves disease.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-The </a:t>
            </a:r>
            <a:r>
              <a:rPr lang="en-US" sz="2800" dirty="0"/>
              <a:t>clinical findings are due to an increase in </a:t>
            </a:r>
            <a:r>
              <a:rPr lang="en-US" sz="2800" dirty="0" err="1" smtClean="0"/>
              <a:t>hyaluronic</a:t>
            </a:r>
            <a:r>
              <a:rPr lang="en-US" sz="2800" dirty="0" smtClean="0"/>
              <a:t> acid </a:t>
            </a:r>
            <a:r>
              <a:rPr lang="en-US" sz="2800" dirty="0"/>
              <a:t>in dermis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</a:t>
            </a:r>
            <a:r>
              <a:rPr lang="en-US" sz="2800" dirty="0"/>
              <a:t>Treatment </a:t>
            </a:r>
            <a:r>
              <a:rPr lang="en-US" sz="2800" dirty="0" smtClean="0"/>
              <a:t>regimens include </a:t>
            </a:r>
            <a:r>
              <a:rPr lang="en-US" sz="2800" dirty="0"/>
              <a:t>high potency topical steroids </a:t>
            </a:r>
            <a:r>
              <a:rPr lang="en-US" sz="2800" dirty="0" smtClean="0"/>
              <a:t>&amp; </a:t>
            </a:r>
            <a:r>
              <a:rPr lang="en-US" sz="2800" dirty="0" err="1" smtClean="0"/>
              <a:t>intralesional</a:t>
            </a:r>
            <a:r>
              <a:rPr lang="en-US" sz="2800" dirty="0" smtClean="0"/>
              <a:t> steroid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5122" name="Picture 2" descr="C:\Users\reema\Pictures\pretibial-myxedem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4434" y="1600200"/>
            <a:ext cx="26461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Picture 5" descr="thyroid-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836712"/>
            <a:ext cx="6984776" cy="357479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Hypothyroidism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32859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Skin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Cool, dry, pale</a:t>
            </a:r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Xerosis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Hypohidrosis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Yellowish hue secondary to </a:t>
            </a:r>
            <a:r>
              <a:rPr lang="en-US" dirty="0" err="1"/>
              <a:t>carotenemia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Generalized </a:t>
            </a:r>
            <a:r>
              <a:rPr lang="en-US" dirty="0" err="1"/>
              <a:t>myxedema</a:t>
            </a:r>
            <a:r>
              <a:rPr lang="en-US" dirty="0"/>
              <a:t>: swollen waxy appearance</a:t>
            </a:r>
          </a:p>
          <a:p>
            <a:pPr algn="l">
              <a:buNone/>
            </a:pPr>
            <a:r>
              <a:rPr lang="en-US" dirty="0"/>
              <a:t>• Swollen lips, broad nose, </a:t>
            </a:r>
            <a:r>
              <a:rPr lang="en-US" dirty="0" err="1"/>
              <a:t>macroglossia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Purpura</a:t>
            </a:r>
            <a:r>
              <a:rPr lang="en-US" dirty="0"/>
              <a:t> secondary to impaired wound healing</a:t>
            </a: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Hair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Dry, brittle, </a:t>
            </a:r>
            <a:r>
              <a:rPr lang="en-US" dirty="0" smtClean="0"/>
              <a:t>coarse hair 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Diffuse </a:t>
            </a:r>
            <a:r>
              <a:rPr lang="en-US" dirty="0" smtClean="0"/>
              <a:t>alopecia, </a:t>
            </a:r>
            <a:r>
              <a:rPr lang="en-US" dirty="0" err="1" smtClean="0"/>
              <a:t>Telogen</a:t>
            </a:r>
            <a:r>
              <a:rPr lang="en-US" dirty="0" smtClean="0"/>
              <a:t> effluvium 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Loss of lateral third of eyebrow (</a:t>
            </a:r>
            <a:r>
              <a:rPr lang="en-US" dirty="0" err="1"/>
              <a:t>madarosis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916832"/>
            <a:ext cx="360040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Bolognia\images\53FT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Hypocorticism</a:t>
            </a:r>
            <a:r>
              <a:rPr lang="en-US" b="1" dirty="0" smtClean="0">
                <a:solidFill>
                  <a:srgbClr val="FF0000"/>
                </a:solidFill>
              </a:rPr>
              <a:t>  (Addison disease):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5069160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en-US" sz="2000" dirty="0" smtClean="0"/>
              <a:t>-Generalized </a:t>
            </a:r>
            <a:r>
              <a:rPr lang="en-US" sz="2000" dirty="0" smtClean="0"/>
              <a:t>hyperpigmentation</a:t>
            </a:r>
            <a:r>
              <a:rPr lang="en-US" sz="2000" dirty="0"/>
              <a:t> </a:t>
            </a:r>
            <a:r>
              <a:rPr lang="en-US" sz="2000" dirty="0" smtClean="0"/>
              <a:t>that is more </a:t>
            </a:r>
            <a:r>
              <a:rPr lang="en-US" sz="2000" dirty="0"/>
              <a:t>prominent in light exposed areas, scars, genitalia, palmar and finger creases, and </a:t>
            </a:r>
            <a:r>
              <a:rPr lang="en-US" sz="2000" dirty="0" smtClean="0"/>
              <a:t>under </a:t>
            </a:r>
            <a:r>
              <a:rPr lang="en-US" sz="2000" dirty="0"/>
              <a:t>the nails. </a:t>
            </a:r>
            <a:r>
              <a:rPr lang="en-US" sz="2000" dirty="0" smtClean="0"/>
              <a:t>The pigmentation characteristically </a:t>
            </a:r>
            <a:r>
              <a:rPr lang="en-US" sz="2000" dirty="0"/>
              <a:t>affects the mucous membranes.</a:t>
            </a:r>
          </a:p>
          <a:p>
            <a:pPr marL="609600" indent="-609600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-Loss </a:t>
            </a:r>
            <a:r>
              <a:rPr lang="en-US" sz="2000" dirty="0"/>
              <a:t>of pubic and axillary hair </a:t>
            </a:r>
            <a:r>
              <a:rPr lang="en-US" sz="2000" dirty="0" smtClean="0"/>
              <a:t>in females</a:t>
            </a:r>
            <a:r>
              <a:rPr lang="en-US" sz="2000" dirty="0"/>
              <a:t>.</a:t>
            </a:r>
          </a:p>
          <a:p>
            <a:pPr marL="609600" indent="-609600" algn="l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-Improvement </a:t>
            </a:r>
            <a:r>
              <a:rPr lang="en-US" sz="2000" dirty="0"/>
              <a:t>of </a:t>
            </a:r>
            <a:r>
              <a:rPr lang="en-US" sz="2000" dirty="0" smtClean="0"/>
              <a:t>acne</a:t>
            </a:r>
            <a:endParaRPr lang="ar-SA" sz="2000" dirty="0"/>
          </a:p>
        </p:txBody>
      </p:sp>
      <p:pic>
        <p:nvPicPr>
          <p:cNvPr id="6146" name="Picture 2" descr="C:\Users\reema\Pictures\123567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556792"/>
            <a:ext cx="470763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Bolognia\images\53F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19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Cushing syndrome: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fontScale="92500" lnSpcReduction="10000"/>
          </a:bodyPr>
          <a:lstStyle/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b="1" dirty="0" smtClean="0"/>
              <a:t>- </a:t>
            </a:r>
            <a:r>
              <a:rPr lang="en-US" sz="2000" dirty="0" smtClean="0"/>
              <a:t>Endogenous </a:t>
            </a:r>
            <a:r>
              <a:rPr lang="en-US" sz="2000" dirty="0"/>
              <a:t>or </a:t>
            </a:r>
            <a:r>
              <a:rPr lang="en-US" sz="2000" dirty="0" smtClean="0"/>
              <a:t>Exogenous</a:t>
            </a:r>
            <a:endParaRPr lang="en-US" sz="2000" dirty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 smtClean="0"/>
              <a:t>- Deposition </a:t>
            </a:r>
            <a:r>
              <a:rPr lang="en-US" sz="2000" dirty="0"/>
              <a:t>of fat over the </a:t>
            </a:r>
            <a:r>
              <a:rPr lang="en-US" sz="2000" dirty="0" smtClean="0"/>
              <a:t>clavicles and </a:t>
            </a:r>
            <a:r>
              <a:rPr lang="en-US" sz="2000" dirty="0"/>
              <a:t>back of the neck” </a:t>
            </a:r>
            <a:r>
              <a:rPr lang="en-US" sz="2000" dirty="0" smtClean="0"/>
              <a:t>Buffalo hump”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 </a:t>
            </a:r>
            <a:r>
              <a:rPr lang="en-US" sz="2000" dirty="0" smtClean="0"/>
              <a:t>- Rounded </a:t>
            </a:r>
            <a:r>
              <a:rPr lang="en-US" sz="2000" dirty="0"/>
              <a:t>erythematosus face with telangiectasia “Moon face”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 Truncal </a:t>
            </a:r>
            <a:r>
              <a:rPr lang="en-US" sz="2000" dirty="0"/>
              <a:t>obesity with slender wasting limbs.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 </a:t>
            </a:r>
            <a:r>
              <a:rPr lang="en-US" sz="2000" dirty="0" err="1" smtClean="0"/>
              <a:t>Striae</a:t>
            </a:r>
            <a:r>
              <a:rPr lang="en-US" sz="2000" dirty="0" smtClean="0"/>
              <a:t> </a:t>
            </a:r>
            <a:r>
              <a:rPr lang="en-US" sz="2000" dirty="0" err="1"/>
              <a:t>distensae</a:t>
            </a:r>
            <a:r>
              <a:rPr lang="en-US" sz="2000" dirty="0"/>
              <a:t> 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  Hirsutism</a:t>
            </a:r>
            <a:r>
              <a:rPr lang="en-US" sz="2000" dirty="0"/>
              <a:t>, </a:t>
            </a:r>
            <a:r>
              <a:rPr lang="en-US" sz="2000" dirty="0" err="1"/>
              <a:t>acneform</a:t>
            </a:r>
            <a:r>
              <a:rPr lang="en-US" sz="2000" dirty="0"/>
              <a:t> rash, androgenetic alopecia.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 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-Easy </a:t>
            </a:r>
            <a:r>
              <a:rPr lang="en-US" sz="2000" dirty="0"/>
              <a:t>bruising of the skin on simple trauma</a:t>
            </a:r>
            <a:r>
              <a:rPr lang="en-US" sz="1600" dirty="0"/>
              <a:t>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7171" name="Picture 3" descr="C:\Users\reema\Pictures\cushings_syndrom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8888" y="1600200"/>
            <a:ext cx="377722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r>
              <a:rPr lang="en-US" sz="3600" i="1" dirty="0" err="1" smtClean="0"/>
              <a:t>Striae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distensae</a:t>
            </a:r>
            <a:endParaRPr lang="ar-SA" sz="3600" i="1" dirty="0"/>
          </a:p>
        </p:txBody>
      </p:sp>
      <p:pic>
        <p:nvPicPr>
          <p:cNvPr id="4" name="Picture 2" descr="E:\Bolognia\images\53FF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0561" y="1600200"/>
            <a:ext cx="55028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CUTANEOUS MANIFESTATIONS OF </a:t>
            </a:r>
            <a:r>
              <a:rPr lang="en-US" sz="2800" b="1" i="1" dirty="0" smtClean="0">
                <a:solidFill>
                  <a:srgbClr val="FF0000"/>
                </a:solidFill>
              </a:rPr>
              <a:t>ENDOCRINE DISORDERS</a:t>
            </a:r>
            <a:endParaRPr lang="ar-SA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Buffalo hump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E:\Bolognia\images\53FF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554162"/>
            <a:ext cx="5760640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Bolognia\images\53FT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100" b="1" dirty="0" err="1" smtClean="0">
                <a:solidFill>
                  <a:srgbClr val="FF0000"/>
                </a:solidFill>
              </a:rPr>
              <a:t>Hyperlipoproteinemia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</a:t>
            </a:r>
          </a:p>
          <a:p>
            <a:pPr algn="l">
              <a:buNone/>
            </a:pPr>
            <a:r>
              <a:rPr lang="en-US" sz="2300" dirty="0" smtClean="0"/>
              <a:t>• </a:t>
            </a:r>
            <a:r>
              <a:rPr lang="en-US" sz="2100" dirty="0" smtClean="0"/>
              <a:t>Familial lipoprotein lipase deficiency (AR) or </a:t>
            </a:r>
            <a:r>
              <a:rPr lang="en-US" sz="2100" dirty="0" err="1" smtClean="0"/>
              <a:t>apoprotein</a:t>
            </a:r>
            <a:r>
              <a:rPr lang="en-US" sz="2100" dirty="0" smtClean="0"/>
              <a:t> CII deficiency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endParaRPr lang="en-US" sz="2100" dirty="0" smtClean="0"/>
          </a:p>
          <a:p>
            <a:pPr algn="l">
              <a:buNone/>
            </a:pPr>
            <a:r>
              <a:rPr lang="en-US" sz="2100" dirty="0" smtClean="0"/>
              <a:t>• Associated with </a:t>
            </a:r>
            <a:r>
              <a:rPr lang="en-US" sz="2100" dirty="0" err="1" smtClean="0"/>
              <a:t>hepatomegaly</a:t>
            </a:r>
            <a:r>
              <a:rPr lang="en-US" sz="2100" dirty="0" smtClean="0"/>
              <a:t>, pancreatitis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IIa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it-IT" sz="2300" dirty="0" smtClean="0"/>
              <a:t>•</a:t>
            </a:r>
            <a:r>
              <a:rPr lang="it-IT" sz="2100" dirty="0" smtClean="0"/>
              <a:t>Familial hypercholesterolemia, common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IIb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100" dirty="0" smtClean="0"/>
              <a:t>• Familial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 and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III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Dysbetalipoproteinemia</a:t>
            </a:r>
            <a:r>
              <a:rPr lang="en-US" sz="2100" dirty="0" smtClean="0"/>
              <a:t> (AR)</a:t>
            </a:r>
          </a:p>
          <a:p>
            <a:pPr algn="l">
              <a:buNone/>
            </a:pPr>
            <a:r>
              <a:rPr lang="en-US" sz="2100" dirty="0" smtClean="0"/>
              <a:t>• Increased IDL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IV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hypertriglyceridemia</a:t>
            </a:r>
            <a:r>
              <a:rPr lang="en-US" sz="2100" dirty="0" smtClean="0"/>
              <a:t> (AD)</a:t>
            </a:r>
          </a:p>
          <a:p>
            <a:pPr algn="l">
              <a:buNone/>
            </a:pPr>
            <a:r>
              <a:rPr lang="en-US" sz="2100" dirty="0" smtClean="0"/>
              <a:t>• Increased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V</a:t>
            </a:r>
          </a:p>
          <a:p>
            <a:pPr algn="l">
              <a:buNone/>
            </a:pPr>
            <a:r>
              <a:rPr lang="en-US" sz="2100" dirty="0" smtClean="0"/>
              <a:t>• Familial type V </a:t>
            </a:r>
            <a:r>
              <a:rPr lang="en-US" sz="2100" dirty="0" err="1" smtClean="0"/>
              <a:t>hyperlipoproteinemia</a:t>
            </a:r>
            <a:r>
              <a:rPr lang="en-US" sz="2100" dirty="0" smtClean="0"/>
              <a:t>, familial lipoprotein lipase deficiency (AD)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r>
              <a:rPr lang="en-US" sz="2100" dirty="0" smtClean="0"/>
              <a:t> and VLDL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Xanthomatosis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6 Clinical Types: </a:t>
            </a:r>
          </a:p>
          <a:p>
            <a:pPr algn="l">
              <a:buNone/>
            </a:pPr>
            <a:r>
              <a:rPr lang="en-US" sz="2800" dirty="0" smtClean="0"/>
              <a:t>Tuberous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Tendinous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Eruptive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Planar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Palmar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Xanthelasma</a:t>
            </a:r>
            <a:endParaRPr lang="ar-SA" sz="2800" dirty="0" smtClean="0"/>
          </a:p>
          <a:p>
            <a:pPr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1-Tuberous Xanthoma</a:t>
            </a:r>
          </a:p>
          <a:p>
            <a:pPr algn="l">
              <a:buNone/>
            </a:pPr>
            <a:r>
              <a:rPr lang="en-US" dirty="0" smtClean="0"/>
              <a:t>• Flat or elevated, rounded, grouped, yellowish-orange nodules over joints (</a:t>
            </a:r>
            <a:r>
              <a:rPr lang="en-US" dirty="0" smtClean="0"/>
              <a:t>particularly elbows </a:t>
            </a:r>
            <a:r>
              <a:rPr lang="en-US" dirty="0" smtClean="0"/>
              <a:t>and knees)</a:t>
            </a:r>
          </a:p>
          <a:p>
            <a:pPr algn="l">
              <a:buNone/>
            </a:pPr>
            <a:r>
              <a:rPr lang="en-US" dirty="0" smtClean="0"/>
              <a:t>• Types II, III, and IV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2-Tendinous </a:t>
            </a:r>
            <a:r>
              <a:rPr lang="en-US" sz="3600" b="1" dirty="0" err="1" smtClean="0">
                <a:solidFill>
                  <a:srgbClr val="FF0000"/>
                </a:solidFill>
              </a:rPr>
              <a:t>Xanthoma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Papules or nodules over tendons (extensor tendons on dorsum of hands, feet, and </a:t>
            </a:r>
            <a:r>
              <a:rPr lang="en-US" dirty="0" err="1" smtClean="0"/>
              <a:t>achilles</a:t>
            </a:r>
            <a:r>
              <a:rPr lang="en-US" dirty="0" smtClean="0"/>
              <a:t> tendon)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Types II, III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61972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3-Eruptive Xanthoma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Small yellow/orange/red papules appearing in crops over entire body → buttocks, flexor surfaces, arms, thighs, knees, oral mucosa and may </a:t>
            </a:r>
            <a:r>
              <a:rPr lang="en-US" dirty="0" err="1"/>
              <a:t>koebnerize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Associated with markedly elevated </a:t>
            </a:r>
            <a:r>
              <a:rPr lang="en-US" dirty="0" smtClean="0"/>
              <a:t>or </a:t>
            </a:r>
            <a:r>
              <a:rPr lang="en-US" dirty="0"/>
              <a:t>abrupt increase in triglycerides (elevated chylomicrons)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Types l ,</a:t>
            </a:r>
            <a:r>
              <a:rPr lang="en-US" dirty="0" err="1"/>
              <a:t>lll</a:t>
            </a:r>
            <a:r>
              <a:rPr lang="en-US" dirty="0"/>
              <a:t> , </a:t>
            </a:r>
            <a:r>
              <a:rPr lang="en-US" dirty="0" err="1"/>
              <a:t>lV</a:t>
            </a:r>
            <a:r>
              <a:rPr lang="en-US" dirty="0"/>
              <a:t> , and 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Diabetes, obesity, pancreatitis, chronic renal failure, hypothyroidism, estrogen  therapy, corticosteroids, </a:t>
            </a:r>
            <a:r>
              <a:rPr lang="en-US" dirty="0" err="1"/>
              <a:t>isotretinoin</a:t>
            </a:r>
            <a:r>
              <a:rPr lang="en-US" dirty="0"/>
              <a:t>, </a:t>
            </a:r>
            <a:r>
              <a:rPr lang="en-US" dirty="0" err="1"/>
              <a:t>acitretin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8" y="1705010"/>
            <a:ext cx="4494451" cy="503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        </a:t>
            </a:r>
          </a:p>
          <a:p>
            <a:pPr algn="ctr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Eruptive xanthomas. Note the yellowish hue 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E:\Bolognia\images\92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4680520"/>
          </a:xfrm>
          <a:prstGeom prst="rect">
            <a:avLst/>
          </a:prstGeom>
          <a:noFill/>
        </p:spPr>
      </p:pic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5293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. Linear swelling of the Achilles area representing a </a:t>
            </a: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 in a patient with </a:t>
            </a:r>
            <a:r>
              <a:rPr lang="en-US" sz="2000" i="1" dirty="0" err="1" smtClean="0">
                <a:solidFill>
                  <a:srgbClr val="FF0000"/>
                </a:solidFill>
              </a:rPr>
              <a:t>dysbetalipoproteinemia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E:\Bolognia\images\92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92696"/>
            <a:ext cx="4316288" cy="4790463"/>
          </a:xfrm>
          <a:prstGeom prst="rect">
            <a:avLst/>
          </a:prstGeom>
          <a:noFill/>
        </p:spPr>
      </p:pic>
      <p:pic>
        <p:nvPicPr>
          <p:cNvPr id="24578" name="Picture 2" descr="E:\Bolognia\images\92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4653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err="1" smtClean="0">
                <a:solidFill>
                  <a:srgbClr val="FF0000"/>
                </a:solidFill>
              </a:rPr>
              <a:t>Tendinous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fingers in a patient with homozygous familial hypercholesterolemia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95800" cy="6597352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4-Planar </a:t>
            </a:r>
            <a:r>
              <a:rPr lang="en-US" b="1" dirty="0" err="1" smtClean="0">
                <a:solidFill>
                  <a:srgbClr val="FF0000"/>
                </a:solidFill>
              </a:rPr>
              <a:t>Xanthoma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Flat macules or slightly elevated plaques, yellow/tan color</a:t>
            </a:r>
          </a:p>
          <a:p>
            <a:pPr algn="l">
              <a:buNone/>
            </a:pPr>
            <a:r>
              <a:rPr lang="en-US" dirty="0" smtClean="0"/>
              <a:t>• Associated with </a:t>
            </a:r>
            <a:r>
              <a:rPr lang="en-US" dirty="0" err="1" smtClean="0"/>
              <a:t>biliary</a:t>
            </a:r>
            <a:r>
              <a:rPr lang="en-US" dirty="0" smtClean="0"/>
              <a:t> cirrhosis,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atresia</a:t>
            </a:r>
            <a:r>
              <a:rPr lang="en-US" dirty="0" smtClean="0"/>
              <a:t>, myeloma, monoclonal </a:t>
            </a:r>
            <a:r>
              <a:rPr lang="en-US" dirty="0" err="1" smtClean="0"/>
              <a:t>gammopathy</a:t>
            </a:r>
            <a:r>
              <a:rPr lang="en-US" dirty="0" smtClean="0"/>
              <a:t>, lymphoma.</a:t>
            </a:r>
          </a:p>
          <a:p>
            <a:pPr algn="l">
              <a:buNone/>
            </a:pPr>
            <a:r>
              <a:rPr lang="en-US" dirty="0" smtClean="0"/>
              <a:t>• Characteristically around eyelids, neck, trunk, shoulders, or </a:t>
            </a:r>
            <a:r>
              <a:rPr lang="en-US" dirty="0" err="1" smtClean="0"/>
              <a:t>axillae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Types </a:t>
            </a:r>
            <a:r>
              <a:rPr lang="en-US" dirty="0" err="1" smtClean="0"/>
              <a:t>ll,lll</a:t>
            </a:r>
            <a:endParaRPr lang="en-US" dirty="0" smtClean="0"/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5-Palmar Xanthoma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Nodules and irregular plaques on palms and flexural surfaces of fingers</a:t>
            </a:r>
          </a:p>
          <a:p>
            <a:pPr algn="l">
              <a:buNone/>
            </a:pPr>
            <a:r>
              <a:rPr lang="en-US" dirty="0" smtClean="0"/>
              <a:t>• Type III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6626" name="Picture 2" descr="E:\Bolognia\images\92FF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572000" cy="49855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7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</a:t>
            </a:r>
            <a:r>
              <a:rPr lang="en-US" i="1" dirty="0" smtClean="0">
                <a:solidFill>
                  <a:srgbClr val="FF0000"/>
                </a:solidFill>
              </a:rPr>
              <a:t> in a patient with a monoclonal </a:t>
            </a:r>
            <a:r>
              <a:rPr lang="en-US" i="1" dirty="0" err="1" smtClean="0">
                <a:solidFill>
                  <a:srgbClr val="FF0000"/>
                </a:solidFill>
              </a:rPr>
              <a:t>IgG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gammopathy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6-Xanthelasma</a:t>
            </a:r>
          </a:p>
          <a:p>
            <a:pPr marL="0" indent="0">
              <a:buNone/>
            </a:pPr>
            <a:r>
              <a:rPr lang="en-US" dirty="0"/>
              <a:t>• Most common type of xanthoma</a:t>
            </a:r>
          </a:p>
          <a:p>
            <a:pPr marL="0" indent="0">
              <a:buNone/>
            </a:pPr>
            <a:r>
              <a:rPr lang="en-US" dirty="0"/>
              <a:t>• Eyelids</a:t>
            </a:r>
          </a:p>
          <a:p>
            <a:pPr marL="0" indent="0">
              <a:buNone/>
            </a:pPr>
            <a:r>
              <a:rPr lang="en-US" dirty="0"/>
              <a:t>• Usually present without any other disease, but can occur in types II and III</a:t>
            </a:r>
          </a:p>
          <a:p>
            <a:pPr marL="0" indent="0">
              <a:buNone/>
            </a:pPr>
            <a:r>
              <a:rPr lang="en-US" dirty="0"/>
              <a:t>• Common among women with hepatic or biliary disorders, also seen in myxedema, diabetes</a:t>
            </a:r>
          </a:p>
          <a:p>
            <a:pPr marL="0" indent="0">
              <a:buNone/>
            </a:pPr>
            <a:r>
              <a:rPr lang="en-US" dirty="0"/>
              <a:t>• Best treated with surgical excision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3"/>
            <a:ext cx="442798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6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100" b="1" dirty="0" smtClean="0">
                <a:solidFill>
                  <a:srgbClr val="FF0000"/>
                </a:solidFill>
              </a:rPr>
              <a:t>CUTANEOUS MANIFESTATIONS OF ENDOCRINE DISORDERS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Cutaneous Manifestation of 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800" i="1" dirty="0" smtClean="0"/>
              <a:t>Diabetes Mellitus</a:t>
            </a:r>
          </a:p>
          <a:p>
            <a:pPr>
              <a:buFontTx/>
              <a:buChar char="-"/>
            </a:pPr>
            <a:r>
              <a:rPr lang="en-US" sz="2800" i="1" dirty="0" smtClean="0"/>
              <a:t>Hypothyroidism </a:t>
            </a:r>
          </a:p>
          <a:p>
            <a:pPr>
              <a:buFontTx/>
              <a:buChar char="-"/>
            </a:pPr>
            <a:r>
              <a:rPr lang="en-US" sz="2800" i="1" dirty="0" smtClean="0"/>
              <a:t>Hyperthyroidism </a:t>
            </a:r>
          </a:p>
          <a:p>
            <a:pPr>
              <a:buFontTx/>
              <a:buChar char="-"/>
            </a:pPr>
            <a:r>
              <a:rPr lang="en-US" sz="2800" i="1" dirty="0" smtClean="0"/>
              <a:t>Addison disease</a:t>
            </a:r>
          </a:p>
          <a:p>
            <a:pPr>
              <a:buFontTx/>
              <a:buChar char="-"/>
            </a:pPr>
            <a:r>
              <a:rPr lang="en-US" sz="2800" i="1" dirty="0" smtClean="0"/>
              <a:t>Cushing syndrome</a:t>
            </a:r>
            <a:endParaRPr lang="ar-SA" sz="2800" i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 descr="E:\Bolognia\images\92F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3"/>
            <a:ext cx="6912768" cy="489654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352" y="1600200"/>
            <a:ext cx="946448" cy="4853136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5652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</a:t>
            </a:r>
            <a:r>
              <a:rPr lang="en-US" i="1" dirty="0" err="1" smtClean="0">
                <a:solidFill>
                  <a:srgbClr val="FF0000"/>
                </a:solidFill>
              </a:rPr>
              <a:t>palmar</a:t>
            </a:r>
            <a:r>
              <a:rPr lang="en-US" i="1" dirty="0" smtClean="0">
                <a:solidFill>
                  <a:srgbClr val="FF0000"/>
                </a:solidFill>
              </a:rPr>
              <a:t> creases in a patient with </a:t>
            </a:r>
            <a:r>
              <a:rPr lang="en-US" i="1" dirty="0" err="1" smtClean="0">
                <a:solidFill>
                  <a:srgbClr val="FF0000"/>
                </a:solidFill>
              </a:rPr>
              <a:t>dysbetalipoprotenemia</a:t>
            </a:r>
            <a:r>
              <a:rPr lang="en-US" i="1" dirty="0" smtClean="0">
                <a:solidFill>
                  <a:srgbClr val="FF0000"/>
                </a:solidFill>
              </a:rPr>
              <a:t> (arrows).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GASTROINTESTINAL DISORDERS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Manifestations of Inflammatory Bowel Disease (IBD)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600" dirty="0" smtClean="0"/>
              <a:t>Other less common manifestation: </a:t>
            </a:r>
            <a:r>
              <a:rPr lang="en-US" sz="1600" dirty="0" err="1" smtClean="0"/>
              <a:t>Epidermolysis</a:t>
            </a:r>
            <a:r>
              <a:rPr lang="en-US" sz="1600" dirty="0" smtClean="0"/>
              <a:t> </a:t>
            </a:r>
            <a:r>
              <a:rPr lang="en-US" sz="1600" dirty="0" err="1" smtClean="0"/>
              <a:t>bullosa</a:t>
            </a:r>
            <a:r>
              <a:rPr lang="en-US" sz="1600" dirty="0" smtClean="0"/>
              <a:t> </a:t>
            </a:r>
            <a:r>
              <a:rPr lang="en-US" sz="1600" dirty="0" err="1" smtClean="0"/>
              <a:t>acquisita</a:t>
            </a:r>
            <a:r>
              <a:rPr lang="en-US" sz="1600" dirty="0" smtClean="0"/>
              <a:t>, 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multiforme</a:t>
            </a:r>
            <a:r>
              <a:rPr lang="en-US" sz="1600" dirty="0" smtClean="0"/>
              <a:t>, </a:t>
            </a:r>
            <a:r>
              <a:rPr lang="en-US" sz="1600" dirty="0" err="1" smtClean="0"/>
              <a:t>urticaria</a:t>
            </a:r>
            <a:r>
              <a:rPr lang="en-US" sz="1600" dirty="0" smtClean="0"/>
              <a:t>, clubbing, psoriasis, </a:t>
            </a:r>
            <a:r>
              <a:rPr lang="en-US" sz="1600" dirty="0" err="1" smtClean="0"/>
              <a:t>vitiligo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Note: CD = </a:t>
            </a:r>
            <a:r>
              <a:rPr lang="en-US" sz="1600" dirty="0" err="1" smtClean="0"/>
              <a:t>Crohn’s</a:t>
            </a:r>
            <a:r>
              <a:rPr lang="en-US" sz="1600" dirty="0" smtClean="0"/>
              <a:t> disease ,UC = Ulcerative Colitis</a:t>
            </a:r>
            <a:endParaRPr lang="ar-S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6702"/>
              </p:ext>
            </p:extLst>
          </p:nvPr>
        </p:nvGraphicFramePr>
        <p:xfrm>
          <a:off x="1" y="16621"/>
          <a:ext cx="9143999" cy="5979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0946"/>
                <a:gridCol w="1785053"/>
                <a:gridCol w="3048000"/>
              </a:tblGrid>
              <a:tr h="22174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Cutaneous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Findings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Association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81651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Commonly involves perineum associated with edema and inflammation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&gt; 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Fissures and Fistulas      </a:t>
                      </a:r>
                      <a:endParaRPr lang="ar-SA" dirty="0"/>
                    </a:p>
                  </a:txBody>
                  <a:tcPr/>
                </a:tc>
              </a:tr>
              <a:tr h="43676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Edema, cobblestone, ulcerations, nodules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r>
                        <a:rPr lang="ar-S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Nodules, plaques, ulcerations; commonly on extremities or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regions mimics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Nodosum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Metastatic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endParaRPr lang="ar-SA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 red nodules on anterior lower legs; precedes or occurs simultaneous with IBD flare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Erythema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nodosum</a:t>
                      </a:r>
                      <a:endParaRPr lang="ar-SA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Papules, pustules, hemorrhagic blisters → enlarge, ulcerate with dusky undermined edges;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exacerbated by trauma; frequently on legs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Gangrenosum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(PG)</a:t>
                      </a:r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Vegetating plaques,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vesiculopustules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algn="l"/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areas; heal with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hyperpigmentation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when process involves mucosa =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Pyostomatits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Identical to common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aphthous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ulcers; develop with IBD flares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Aphthous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Ulcers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Metastatic </a:t>
            </a:r>
            <a:r>
              <a:rPr lang="en-US" sz="3600" i="1" dirty="0" err="1" smtClean="0">
                <a:solidFill>
                  <a:srgbClr val="FF0000"/>
                </a:solidFill>
              </a:rPr>
              <a:t>crohns</a:t>
            </a:r>
            <a:r>
              <a:rPr lang="en-US" sz="3600" i="1" dirty="0" smtClean="0">
                <a:solidFill>
                  <a:srgbClr val="FF0000"/>
                </a:solidFill>
              </a:rPr>
              <a:t>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Bolognia\images\53FF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4698" y="1600200"/>
            <a:ext cx="56546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Erythema </a:t>
            </a:r>
            <a:r>
              <a:rPr lang="en-US" b="1" dirty="0" err="1" smtClean="0">
                <a:solidFill>
                  <a:srgbClr val="FF0000"/>
                </a:solidFill>
              </a:rPr>
              <a:t>Nodosum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300" dirty="0" smtClean="0"/>
              <a:t>• </a:t>
            </a:r>
            <a:r>
              <a:rPr lang="en-US" sz="3300" dirty="0" err="1" smtClean="0"/>
              <a:t>Erythematous</a:t>
            </a:r>
            <a:r>
              <a:rPr lang="en-US" sz="3300" dirty="0" smtClean="0"/>
              <a:t>, tender nodules on anterior shins; also seen on thighs, lateral aspects  of lower legs, arms, and face , bilateral , symmetrical.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Often accompanied by fever, chills, malaise, and </a:t>
            </a:r>
            <a:r>
              <a:rPr lang="en-US" sz="3300" dirty="0" err="1" smtClean="0"/>
              <a:t>leukocytosis</a:t>
            </a:r>
            <a:endParaRPr lang="en-US" sz="3300" dirty="0" smtClean="0"/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70% have associated </a:t>
            </a:r>
            <a:r>
              <a:rPr lang="en-US" sz="3300" dirty="0" err="1" smtClean="0"/>
              <a:t>arthropathy</a:t>
            </a:r>
            <a:r>
              <a:rPr lang="en-US" sz="3300" dirty="0" smtClean="0"/>
              <a:t> 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Occurs at any age, but most prevalent between 20 and 30 years of age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endParaRPr lang="ar-SA" sz="33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4427983" cy="48245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Eman\Pictures\Erythema-Nodosum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Erythema </a:t>
            </a:r>
            <a:r>
              <a:rPr lang="en-US" b="1" dirty="0" err="1" smtClean="0">
                <a:solidFill>
                  <a:srgbClr val="FF0000"/>
                </a:solidFill>
              </a:rPr>
              <a:t>Nodosum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Causes :</a:t>
            </a:r>
          </a:p>
          <a:p>
            <a:pPr algn="l">
              <a:buNone/>
            </a:pPr>
            <a:endParaRPr lang="en-US" sz="4000" b="1" i="1" dirty="0" smtClean="0"/>
          </a:p>
          <a:p>
            <a:pPr algn="l">
              <a:buNone/>
            </a:pPr>
            <a:r>
              <a:rPr lang="en-US" sz="4000" b="1" i="1" dirty="0" smtClean="0"/>
              <a:t>MNEMONIC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SHOUT  BCG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S=</a:t>
            </a:r>
            <a:r>
              <a:rPr lang="en-US" i="1" dirty="0" err="1" smtClean="0"/>
              <a:t>Sarcoid</a:t>
            </a:r>
            <a:r>
              <a:rPr lang="en-US" i="1" dirty="0" smtClean="0"/>
              <a:t>, Sulfa drugs,  </a:t>
            </a:r>
            <a:r>
              <a:rPr lang="en-US" i="1" dirty="0" err="1" smtClean="0"/>
              <a:t>Strept</a:t>
            </a:r>
            <a:r>
              <a:rPr lang="en-US" i="1" dirty="0" smtClean="0"/>
              <a:t>.</a:t>
            </a:r>
          </a:p>
          <a:p>
            <a:pPr algn="l">
              <a:buNone/>
            </a:pPr>
            <a:r>
              <a:rPr lang="en-US" i="1" dirty="0" smtClean="0"/>
              <a:t>H=</a:t>
            </a:r>
            <a:r>
              <a:rPr lang="en-US" i="1" dirty="0" err="1" smtClean="0"/>
              <a:t>Histoplasmosis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O=Oral contraceptives , pregnancy</a:t>
            </a:r>
          </a:p>
          <a:p>
            <a:pPr algn="l">
              <a:buNone/>
            </a:pPr>
            <a:r>
              <a:rPr lang="en-US" i="1" dirty="0" smtClean="0"/>
              <a:t>U=Ulcerative colitis</a:t>
            </a:r>
          </a:p>
          <a:p>
            <a:pPr algn="l">
              <a:buNone/>
            </a:pPr>
            <a:r>
              <a:rPr lang="en-US" i="1" dirty="0" smtClean="0"/>
              <a:t>T=TB</a:t>
            </a:r>
          </a:p>
          <a:p>
            <a:pPr algn="l">
              <a:buNone/>
            </a:pPr>
            <a:r>
              <a:rPr lang="en-US" i="1" dirty="0" smtClean="0"/>
              <a:t>B=</a:t>
            </a:r>
            <a:r>
              <a:rPr lang="en-US" i="1" dirty="0" err="1" smtClean="0"/>
              <a:t>Bechet’s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C=</a:t>
            </a:r>
            <a:r>
              <a:rPr lang="en-US" i="1" dirty="0" err="1" smtClean="0"/>
              <a:t>Crohns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G=GI (</a:t>
            </a:r>
            <a:r>
              <a:rPr lang="en-US" i="1" dirty="0" err="1" smtClean="0"/>
              <a:t>Yersinia</a:t>
            </a:r>
            <a:r>
              <a:rPr lang="en-US" i="1" dirty="0" smtClean="0"/>
              <a:t>, salmonella )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Erythema </a:t>
            </a:r>
            <a:r>
              <a:rPr lang="en-US" dirty="0" err="1">
                <a:solidFill>
                  <a:srgbClr val="FF0000"/>
                </a:solidFill>
              </a:rPr>
              <a:t>Nodosum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>
                <a:solidFill>
                  <a:srgbClr val="FF0000"/>
                </a:solidFill>
              </a:rPr>
              <a:t>Work up: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sz="2800" i="1" dirty="0" smtClean="0"/>
              <a:t>( exclude drugs , </a:t>
            </a:r>
            <a:r>
              <a:rPr lang="en-US" sz="2800" i="1" dirty="0" err="1" smtClean="0"/>
              <a:t>hx</a:t>
            </a:r>
            <a:r>
              <a:rPr lang="en-US" sz="2800" i="1" dirty="0" smtClean="0"/>
              <a:t> of infection &amp; GI symptoms)</a:t>
            </a:r>
          </a:p>
          <a:p>
            <a:pPr algn="l">
              <a:buNone/>
            </a:pPr>
            <a:r>
              <a:rPr lang="en-US" dirty="0" smtClean="0"/>
              <a:t>-CBC ,diff.</a:t>
            </a:r>
          </a:p>
          <a:p>
            <a:pPr algn="l">
              <a:buNone/>
            </a:pPr>
            <a:r>
              <a:rPr lang="en-US" dirty="0" smtClean="0"/>
              <a:t>-ESR</a:t>
            </a:r>
          </a:p>
          <a:p>
            <a:pPr algn="l">
              <a:buNone/>
            </a:pPr>
            <a:r>
              <a:rPr lang="en-US" dirty="0" smtClean="0"/>
              <a:t>-Throat swab </a:t>
            </a:r>
          </a:p>
          <a:p>
            <a:pPr algn="l">
              <a:buNone/>
            </a:pPr>
            <a:r>
              <a:rPr lang="en-US" dirty="0" smtClean="0"/>
              <a:t>-ASO </a:t>
            </a:r>
            <a:r>
              <a:rPr lang="en-US" dirty="0" err="1" smtClean="0"/>
              <a:t>titre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-CXR </a:t>
            </a:r>
          </a:p>
          <a:p>
            <a:pPr algn="l">
              <a:buNone/>
            </a:pPr>
            <a:r>
              <a:rPr lang="en-US" dirty="0" smtClean="0"/>
              <a:t>-PPD</a:t>
            </a:r>
          </a:p>
          <a:p>
            <a:pPr algn="l">
              <a:buNone/>
            </a:pPr>
            <a:r>
              <a:rPr lang="en-US" dirty="0" smtClean="0"/>
              <a:t>-Stool for occult </a:t>
            </a:r>
            <a:r>
              <a:rPr lang="en-US" dirty="0" smtClean="0"/>
              <a:t>blood</a:t>
            </a:r>
          </a:p>
          <a:p>
            <a:pPr algn="l">
              <a:buNone/>
            </a:pPr>
            <a:r>
              <a:rPr lang="en-US" dirty="0" smtClean="0"/>
              <a:t>-Skin biopsy</a:t>
            </a:r>
            <a:endParaRPr lang="en-US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Erythema </a:t>
            </a:r>
            <a:r>
              <a:rPr lang="en-US" dirty="0" err="1">
                <a:solidFill>
                  <a:srgbClr val="FF0000"/>
                </a:solidFill>
              </a:rPr>
              <a:t>Nodosum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Histology :</a:t>
            </a:r>
          </a:p>
          <a:p>
            <a:pPr algn="l">
              <a:buNone/>
            </a:pPr>
            <a:r>
              <a:rPr lang="en-US" dirty="0" smtClean="0"/>
              <a:t>Septal </a:t>
            </a:r>
            <a:r>
              <a:rPr lang="en-US" dirty="0" smtClean="0"/>
              <a:t>panniculitis without vasculitis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CUTANEOUS MANIFESTATIONS OF DIABETES MELLITUS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800" i="1" dirty="0" smtClean="0"/>
              <a:t>Diabetic </a:t>
            </a:r>
            <a:r>
              <a:rPr lang="en-US" sz="2800" i="1" dirty="0" err="1" smtClean="0"/>
              <a:t>dermopathy</a:t>
            </a: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dirty="0" smtClean="0"/>
              <a:t>Necrobiosis </a:t>
            </a:r>
            <a:r>
              <a:rPr lang="en-US" sz="2800" dirty="0" err="1" smtClean="0"/>
              <a:t>Lipoidica</a:t>
            </a:r>
            <a:r>
              <a:rPr lang="en-US" sz="2800" dirty="0" smtClean="0"/>
              <a:t> </a:t>
            </a:r>
            <a:r>
              <a:rPr lang="en-US" sz="2800" dirty="0" err="1" smtClean="0"/>
              <a:t>Diabeticorum</a:t>
            </a:r>
            <a:r>
              <a:rPr lang="en-US" sz="2800" dirty="0" smtClean="0"/>
              <a:t> (NLD)</a:t>
            </a:r>
          </a:p>
          <a:p>
            <a:pPr>
              <a:buFontTx/>
              <a:buChar char="-"/>
            </a:pPr>
            <a:r>
              <a:rPr lang="en-US" sz="2800" dirty="0" smtClean="0"/>
              <a:t>Acanthosis </a:t>
            </a:r>
            <a:r>
              <a:rPr lang="en-US" sz="2800" dirty="0" err="1" smtClean="0"/>
              <a:t>nigricans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Bullous </a:t>
            </a:r>
            <a:r>
              <a:rPr lang="en-US" sz="2800" dirty="0" err="1" smtClean="0"/>
              <a:t>diabeticorum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Generalised</a:t>
            </a:r>
            <a:r>
              <a:rPr lang="en-US" sz="2800" dirty="0" smtClean="0"/>
              <a:t> granuloma </a:t>
            </a:r>
            <a:r>
              <a:rPr lang="en-US" sz="2800" dirty="0" err="1" smtClean="0"/>
              <a:t>annulare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Scleredema</a:t>
            </a:r>
            <a:r>
              <a:rPr lang="en-US" sz="2800" dirty="0" smtClean="0"/>
              <a:t> </a:t>
            </a:r>
            <a:r>
              <a:rPr lang="en-US" sz="2800" dirty="0" err="1" smtClean="0"/>
              <a:t>Diabeticorum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Bacterial and fungal infections.</a:t>
            </a:r>
          </a:p>
          <a:p>
            <a:pPr>
              <a:buFontTx/>
              <a:buChar char="-"/>
            </a:pPr>
            <a:r>
              <a:rPr lang="en-US" sz="2800" dirty="0" smtClean="0"/>
              <a:t>OTHER: Perforating dermatosis , Skin tags , eruptive xanthomas , neuropathic ulcers 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Erythema </a:t>
            </a:r>
            <a:r>
              <a:rPr lang="en-US" sz="4000" b="1" dirty="0" err="1" smtClean="0">
                <a:solidFill>
                  <a:srgbClr val="FF0000"/>
                </a:solidFill>
              </a:rPr>
              <a:t>Nodosum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</a:t>
            </a:r>
          </a:p>
          <a:p>
            <a:pPr algn="l">
              <a:buNone/>
            </a:pPr>
            <a:r>
              <a:rPr lang="en-US" dirty="0" smtClean="0"/>
              <a:t>• Spontaneous resolution usually occurs within three to six weeks without scarring</a:t>
            </a:r>
          </a:p>
          <a:p>
            <a:pPr algn="l">
              <a:buNone/>
            </a:pPr>
            <a:r>
              <a:rPr lang="en-US" dirty="0" smtClean="0"/>
              <a:t>• NSAIDs such as </a:t>
            </a:r>
            <a:r>
              <a:rPr lang="en-US" dirty="0" err="1" smtClean="0"/>
              <a:t>indomethacin</a:t>
            </a:r>
            <a:r>
              <a:rPr lang="en-US" dirty="0" smtClean="0"/>
              <a:t> or naproxen</a:t>
            </a:r>
          </a:p>
          <a:p>
            <a:pPr algn="l">
              <a:buNone/>
            </a:pPr>
            <a:r>
              <a:rPr lang="en-US" dirty="0" smtClean="0"/>
              <a:t>• Systemic steroids effective in severe cases and can be dangerous if infection is etiology</a:t>
            </a:r>
          </a:p>
          <a:p>
            <a:pPr algn="l">
              <a:buNone/>
            </a:pPr>
            <a:r>
              <a:rPr lang="en-US" dirty="0" smtClean="0"/>
              <a:t>• Potassium iodide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Pyoderma </a:t>
            </a:r>
            <a:r>
              <a:rPr lang="en-US" sz="3600" b="1" dirty="0" err="1" smtClean="0">
                <a:solidFill>
                  <a:srgbClr val="FF0000"/>
                </a:solidFill>
              </a:rPr>
              <a:t>gangrenosum</a:t>
            </a:r>
            <a:r>
              <a:rPr lang="en-US" sz="3600" b="1" dirty="0" smtClean="0">
                <a:solidFill>
                  <a:srgbClr val="FF0000"/>
                </a:solidFill>
              </a:rPr>
              <a:t> (PG)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000" dirty="0" smtClean="0"/>
              <a:t>1.5-5% of patients with IBD develop PG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leukemia, </a:t>
            </a:r>
            <a:r>
              <a:rPr lang="en-US" sz="2000" dirty="0" smtClean="0"/>
              <a:t>myeloma ,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monoclonal </a:t>
            </a:r>
            <a:r>
              <a:rPr lang="en-US" sz="2000" dirty="0" err="1" smtClean="0"/>
              <a:t>gammopathy</a:t>
            </a:r>
            <a:r>
              <a:rPr lang="en-US" sz="2000" dirty="0" smtClean="0"/>
              <a:t> (IgA),</a:t>
            </a:r>
          </a:p>
          <a:p>
            <a:pPr algn="l">
              <a:buNone/>
            </a:pPr>
            <a:r>
              <a:rPr lang="en-US" sz="2000" dirty="0" smtClean="0"/>
              <a:t>polycythemia, chronic active </a:t>
            </a:r>
            <a:r>
              <a:rPr lang="en-US" sz="2000" dirty="0" smtClean="0"/>
              <a:t>hepatitis, HCV </a:t>
            </a:r>
            <a:r>
              <a:rPr lang="en-US" sz="2000" dirty="0" smtClean="0"/>
              <a:t>, HIV , SLE &amp; pregnancy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PAPA syndrome → </a:t>
            </a:r>
            <a:r>
              <a:rPr lang="en-US" sz="2000" dirty="0" err="1" smtClean="0"/>
              <a:t>pyogenic</a:t>
            </a:r>
            <a:r>
              <a:rPr lang="en-US" sz="2000" dirty="0" smtClean="0"/>
              <a:t> arthritis, </a:t>
            </a:r>
            <a:r>
              <a:rPr lang="en-US" sz="2000" dirty="0" err="1" smtClean="0"/>
              <a:t>pyoderma</a:t>
            </a:r>
            <a:r>
              <a:rPr lang="en-US" sz="2000" dirty="0" smtClean="0"/>
              <a:t> </a:t>
            </a:r>
            <a:r>
              <a:rPr lang="en-US" sz="2000" dirty="0" err="1" smtClean="0"/>
              <a:t>gangrenosum</a:t>
            </a:r>
            <a:r>
              <a:rPr lang="en-US" sz="2000" dirty="0" smtClean="0"/>
              <a:t>, severe cystic acne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May be associated with arthritis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Pyoderma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Four Types:</a:t>
            </a:r>
          </a:p>
          <a:p>
            <a:pPr algn="l">
              <a:buNone/>
            </a:pPr>
            <a:r>
              <a:rPr lang="en-US" i="1" dirty="0" smtClean="0"/>
              <a:t>Ulcerative</a:t>
            </a:r>
          </a:p>
          <a:p>
            <a:pPr algn="l">
              <a:buNone/>
            </a:pPr>
            <a:r>
              <a:rPr lang="en-US" i="1" dirty="0" err="1" smtClean="0"/>
              <a:t>Pustular</a:t>
            </a:r>
            <a:endParaRPr lang="en-US" i="1" dirty="0" smtClean="0"/>
          </a:p>
          <a:p>
            <a:pPr algn="l">
              <a:buNone/>
            </a:pPr>
            <a:r>
              <a:rPr lang="en-US" i="1" dirty="0" err="1" smtClean="0"/>
              <a:t>Bullous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Vegetative</a:t>
            </a:r>
            <a:endParaRPr lang="ar-S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700808"/>
            <a:ext cx="519492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l">
              <a:buNone/>
            </a:pPr>
            <a:endParaRPr lang="en-US" sz="1700" dirty="0" smtClean="0"/>
          </a:p>
          <a:p>
            <a:pPr algn="l">
              <a:buNone/>
            </a:pPr>
            <a:endParaRPr lang="en-US" sz="1700" dirty="0" smtClean="0"/>
          </a:p>
          <a:p>
            <a:pPr>
              <a:buNone/>
            </a:pPr>
            <a:r>
              <a:rPr lang="en-US" sz="1700" dirty="0" smtClean="0"/>
              <a:t>Distinct rolled edges and show satellite </a:t>
            </a:r>
            <a:r>
              <a:rPr lang="en-US" sz="1700" dirty="0" smtClean="0"/>
              <a:t>violaceous</a:t>
            </a:r>
            <a:r>
              <a:rPr lang="en-US" sz="1700" dirty="0"/>
              <a:t> </a:t>
            </a:r>
            <a:r>
              <a:rPr lang="en-US" sz="1700" dirty="0" smtClean="0"/>
              <a:t>papules </a:t>
            </a:r>
            <a:r>
              <a:rPr lang="en-US" sz="1700" dirty="0" smtClean="0"/>
              <a:t>that break down and fuse with central ulcer</a:t>
            </a:r>
            <a:endParaRPr lang="ar-SA" sz="1700" dirty="0"/>
          </a:p>
        </p:txBody>
      </p:sp>
      <p:pic>
        <p:nvPicPr>
          <p:cNvPr id="14338" name="Picture 2" descr="E:\Bolognia\images\53F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Peristomal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Pyoderma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Gangrenosum</a:t>
            </a:r>
            <a:endParaRPr lang="ar-SA" sz="32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E:\Bolognia\images\53FF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1197" y="1600200"/>
            <a:ext cx="56416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Pyoderma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Histology</a:t>
            </a:r>
          </a:p>
          <a:p>
            <a:pPr algn="l">
              <a:buNone/>
            </a:pPr>
            <a:r>
              <a:rPr lang="en-US" sz="2800" dirty="0" smtClean="0"/>
              <a:t>• Massive dermal edema with epidermal </a:t>
            </a:r>
            <a:r>
              <a:rPr lang="en-US" sz="2800" dirty="0" err="1" smtClean="0"/>
              <a:t>neutrophilic</a:t>
            </a:r>
            <a:r>
              <a:rPr lang="en-US" sz="2800" dirty="0" smtClean="0"/>
              <a:t> abscesses.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Pyoderma </a:t>
            </a:r>
            <a:r>
              <a:rPr lang="en-US" sz="3600" b="1" i="1" dirty="0" err="1">
                <a:solidFill>
                  <a:srgbClr val="FF0000"/>
                </a:solidFill>
              </a:rPr>
              <a:t>gangrenosum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Treatment :</a:t>
            </a:r>
          </a:p>
          <a:p>
            <a:pPr algn="l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/>
              <a:t>Treat </a:t>
            </a:r>
            <a:r>
              <a:rPr lang="en-US" dirty="0" smtClean="0"/>
              <a:t>underlying </a:t>
            </a:r>
            <a:r>
              <a:rPr lang="en-US" dirty="0" smtClean="0"/>
              <a:t>cause</a:t>
            </a:r>
          </a:p>
          <a:p>
            <a:pPr algn="l">
              <a:buNone/>
            </a:pPr>
            <a:r>
              <a:rPr lang="en-US" dirty="0" smtClean="0"/>
              <a:t>• Potent topical steroids or IL steroids</a:t>
            </a:r>
          </a:p>
          <a:p>
            <a:pPr algn="l">
              <a:buNone/>
            </a:pPr>
            <a:r>
              <a:rPr lang="en-US" dirty="0" smtClean="0"/>
              <a:t>• Topical </a:t>
            </a:r>
            <a:r>
              <a:rPr lang="en-US" dirty="0" err="1" smtClean="0"/>
              <a:t>tacrolimus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Systemic steroids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dirty="0" err="1" smtClean="0"/>
              <a:t>Cyclosporine,Sulfapyridine</a:t>
            </a:r>
            <a:r>
              <a:rPr lang="en-US" dirty="0"/>
              <a:t>, </a:t>
            </a:r>
            <a:r>
              <a:rPr lang="en-US" dirty="0" err="1"/>
              <a:t>sulfasalzine</a:t>
            </a:r>
            <a:r>
              <a:rPr lang="en-US" dirty="0"/>
              <a:t>, and </a:t>
            </a:r>
            <a:r>
              <a:rPr lang="en-US" dirty="0" err="1"/>
              <a:t>dapsone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Infliximab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Other agents: thalidomide, SSKI, azathioprine, </a:t>
            </a:r>
            <a:r>
              <a:rPr lang="en-US" dirty="0" smtClean="0"/>
              <a:t>cyclophosphamide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Cutaneous Manifestation of Liver diseases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076056" cy="5373216"/>
          </a:xfrm>
        </p:spPr>
        <p:txBody>
          <a:bodyPr>
            <a:normAutofit fontScale="92500" lnSpcReduction="10000"/>
          </a:bodyPr>
          <a:lstStyle/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600" i="1" dirty="0" smtClean="0"/>
              <a:t>-</a:t>
            </a:r>
            <a:r>
              <a:rPr lang="en-US" sz="2200" i="1" dirty="0" err="1" smtClean="0"/>
              <a:t>Pruritus</a:t>
            </a:r>
            <a:r>
              <a:rPr lang="en-US" sz="2200" i="1" dirty="0" smtClean="0"/>
              <a:t>: generalized itching especially in the presence of </a:t>
            </a:r>
            <a:r>
              <a:rPr lang="en-US" sz="2200" i="1" dirty="0" err="1" smtClean="0"/>
              <a:t>biliary</a:t>
            </a:r>
            <a:r>
              <a:rPr lang="en-US" sz="2200" i="1" dirty="0" smtClean="0"/>
              <a:t> obstruction or 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-Spider nevi: small </a:t>
            </a:r>
            <a:r>
              <a:rPr lang="en-US" sz="2200" i="1" dirty="0" err="1" smtClean="0"/>
              <a:t>telangeictatic</a:t>
            </a:r>
            <a:r>
              <a:rPr lang="en-US" sz="2200" i="1" dirty="0" smtClean="0"/>
              <a:t> blood vessels especially on the face and upper chest.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Palmar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erythema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-Thinning of the hair and sometime loss of sexual hair in the axillae and pubic areas.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-Porphyria </a:t>
            </a:r>
            <a:r>
              <a:rPr lang="en-US" sz="2200" i="1" dirty="0" err="1" smtClean="0"/>
              <a:t>cutana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tarda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-Xanthoma</a:t>
            </a:r>
            <a:endParaRPr lang="ar-SA" sz="2200" i="1" dirty="0"/>
          </a:p>
        </p:txBody>
      </p:sp>
      <p:pic>
        <p:nvPicPr>
          <p:cNvPr id="8194" name="Picture 2" descr="C:\Users\reema\Pictures\img_6_181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99593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Cutaneous Manifestation of Liver diseases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Terry’s nail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Eman\Pictures\800px-Terry's_nai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94" y="1600200"/>
            <a:ext cx="4065702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388296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Porphyria </a:t>
            </a:r>
            <a:r>
              <a:rPr lang="en-US" b="1" dirty="0" err="1">
                <a:solidFill>
                  <a:srgbClr val="FF0000"/>
                </a:solidFill>
              </a:rPr>
              <a:t>Cutanea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Tarda</a:t>
            </a:r>
            <a:r>
              <a:rPr lang="en-US" b="1" dirty="0">
                <a:solidFill>
                  <a:srgbClr val="FF0000"/>
                </a:solidFill>
              </a:rPr>
              <a:t> (PCT)</a:t>
            </a:r>
          </a:p>
          <a:p>
            <a:pPr marL="0" indent="0">
              <a:buNone/>
            </a:pPr>
            <a:r>
              <a:rPr lang="en-US" dirty="0"/>
              <a:t>• The pathogenesis may be related to the suboptimal clearance of </a:t>
            </a:r>
            <a:r>
              <a:rPr lang="en-US" dirty="0" err="1"/>
              <a:t>uroporhyrins</a:t>
            </a:r>
            <a:r>
              <a:rPr lang="en-US" dirty="0"/>
              <a:t> (product of </a:t>
            </a:r>
            <a:r>
              <a:rPr lang="en-US" dirty="0" err="1"/>
              <a:t>heme</a:t>
            </a:r>
            <a:r>
              <a:rPr lang="en-US" dirty="0"/>
              <a:t> synthesis pathway) from the circulation which is a photosensitizer 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Patients may present with  </a:t>
            </a:r>
            <a:r>
              <a:rPr lang="en-US" dirty="0" err="1"/>
              <a:t>photodistributed</a:t>
            </a:r>
            <a:r>
              <a:rPr lang="en-US" dirty="0"/>
              <a:t> bullae, skin fragility, hyperpigmentation and </a:t>
            </a:r>
            <a:r>
              <a:rPr lang="en-US" dirty="0" err="1"/>
              <a:t>hypertrichosis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9" name="Picture 5" descr="C:\Users\Eman\Pictures\730948-fi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PCT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6579"/>
            <a:ext cx="4316288" cy="46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3"/>
            <a:ext cx="4038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1-Diabetic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Dermopathy</a:t>
            </a:r>
            <a:r>
              <a:rPr lang="en-US" sz="3200" b="1" i="1" dirty="0" smtClean="0">
                <a:solidFill>
                  <a:srgbClr val="FF0000"/>
                </a:solidFill>
              </a:rPr>
              <a:t> or “Shin Spots”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4925144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Most common cutaneous manifestation of diabetes; M &gt; F, males over age 50 years </a:t>
            </a:r>
            <a:r>
              <a:rPr lang="en-US" dirty="0" smtClean="0"/>
              <a:t>with long </a:t>
            </a:r>
            <a:r>
              <a:rPr lang="en-US" dirty="0"/>
              <a:t>standing </a:t>
            </a:r>
            <a:r>
              <a:rPr lang="en-US" dirty="0" smtClean="0"/>
              <a:t>diabetes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Possibly related to diabetic neuropathy and </a:t>
            </a:r>
            <a:r>
              <a:rPr lang="en-US" dirty="0" err="1" smtClean="0"/>
              <a:t>vasculopathy</a:t>
            </a: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are </a:t>
            </a:r>
            <a:r>
              <a:rPr lang="en-US" dirty="0" smtClean="0"/>
              <a:t>bilateral asymptomatic </a:t>
            </a:r>
            <a:r>
              <a:rPr lang="en-US" dirty="0"/>
              <a:t>red-brown atrophic macules on shins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is no effective treatment</a:t>
            </a:r>
            <a:endParaRPr lang="ar-SA" dirty="0"/>
          </a:p>
        </p:txBody>
      </p:sp>
      <p:pic>
        <p:nvPicPr>
          <p:cNvPr id="20482" name="Picture 2" descr="E:\Bolognia\images\53FF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268760"/>
            <a:ext cx="51845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RENAL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64096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1- Pruritus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the most common cutaneous manifestation of ESRD</a:t>
            </a:r>
          </a:p>
          <a:p>
            <a:pPr algn="l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secondary to increased serum urea</a:t>
            </a:r>
            <a:endParaRPr lang="ar-SA" sz="2000" dirty="0" smtClean="0"/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Half and half (Lindsay’s) nails </a:t>
            </a:r>
            <a:r>
              <a:rPr lang="en-US" sz="2000" dirty="0" smtClean="0"/>
              <a:t>result from edema of the nail bed and capillary network and give the proximal half of the nail an opaque white appearance</a:t>
            </a:r>
          </a:p>
          <a:p>
            <a:pPr algn="l">
              <a:buNone/>
            </a:pPr>
            <a:endParaRPr lang="en-US" sz="2000" dirty="0" smtClean="0"/>
          </a:p>
        </p:txBody>
      </p:sp>
      <p:pic>
        <p:nvPicPr>
          <p:cNvPr id="9218" name="Picture 2" descr="C:\Users\reema\Pictures\79926-1412901-1948841-1978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3-Metastatic Calcification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Deposition of calcium within tissue secondary to abnormal calcium and or phosphate metabolism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It can manifest in the skin as benign nodular calcifications (</a:t>
            </a:r>
            <a:r>
              <a:rPr lang="en-US" sz="7200" dirty="0" err="1" smtClean="0"/>
              <a:t>calcinosis</a:t>
            </a:r>
            <a:r>
              <a:rPr lang="en-US" sz="7200" dirty="0" smtClean="0"/>
              <a:t> cutis) or as a more serious condition (</a:t>
            </a:r>
            <a:r>
              <a:rPr lang="en-US" sz="7200" dirty="0" err="1" smtClean="0"/>
              <a:t>calciphylaxis</a:t>
            </a:r>
            <a:r>
              <a:rPr lang="en-US" sz="7200" dirty="0" smtClean="0"/>
              <a:t>) with an associated mortality rate between 60-80%</a:t>
            </a:r>
          </a:p>
        </p:txBody>
      </p:sp>
      <p:pic>
        <p:nvPicPr>
          <p:cNvPr id="1026" name="Picture 2" descr="C:\Users\reema\Pictures\img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91608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4008" y="6237312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/>
              <a:t>calcinosis</a:t>
            </a:r>
            <a:r>
              <a:rPr lang="en-US" b="1" i="1" dirty="0" smtClean="0"/>
              <a:t> cutis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calciphylaxis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i="1" dirty="0" smtClean="0"/>
              <a:t>• </a:t>
            </a:r>
            <a:r>
              <a:rPr lang="en-US" i="1" dirty="0" err="1" smtClean="0"/>
              <a:t>Calciphylaxis</a:t>
            </a:r>
            <a:r>
              <a:rPr lang="en-US" i="1" dirty="0" smtClean="0"/>
              <a:t> presents as painful purpuric plaques and </a:t>
            </a:r>
            <a:r>
              <a:rPr lang="en-US" i="1" dirty="0" err="1" smtClean="0"/>
              <a:t>retiform</a:t>
            </a:r>
            <a:r>
              <a:rPr lang="en-US" i="1" dirty="0" smtClean="0"/>
              <a:t> </a:t>
            </a:r>
            <a:r>
              <a:rPr lang="en-US" i="1" dirty="0" err="1" smtClean="0"/>
              <a:t>pupura</a:t>
            </a:r>
            <a:r>
              <a:rPr lang="en-US" i="1" dirty="0" smtClean="0"/>
              <a:t> with progression to ulceration and necrosis.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Histological finding of medial calcification/intimal hyperplasia of small arteries and arterioles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Management of these patients includes total or subtotal </a:t>
            </a:r>
            <a:r>
              <a:rPr lang="en-US" i="1" dirty="0" err="1" smtClean="0"/>
              <a:t>parathyroidectomy</a:t>
            </a:r>
            <a:r>
              <a:rPr lang="en-US" i="1" dirty="0" smtClean="0"/>
              <a:t> (if PTH levels are elevated), wound care, and avoidance or precipitating factors. Mortality is related to Staphylococcal </a:t>
            </a:r>
            <a:r>
              <a:rPr lang="en-US" i="1" dirty="0" err="1" smtClean="0"/>
              <a:t>superinfection</a:t>
            </a:r>
            <a:r>
              <a:rPr lang="en-US" i="1" dirty="0" smtClean="0"/>
              <a:t> of ulcers with resultant sepsis</a:t>
            </a:r>
            <a:endParaRPr lang="ar-SA" i="1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Picture 2" descr="E:\Bolognia\images\53FF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7329" y="1600200"/>
            <a:ext cx="39803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500" i="1" dirty="0">
                <a:solidFill>
                  <a:srgbClr val="FF0000"/>
                </a:solidFill>
              </a:rPr>
              <a:t>4-Pseudo-Porphyria </a:t>
            </a:r>
            <a:r>
              <a:rPr lang="en-US" sz="3500" i="1" dirty="0" err="1">
                <a:solidFill>
                  <a:srgbClr val="FF0000"/>
                </a:solidFill>
              </a:rPr>
              <a:t>Cutanea</a:t>
            </a:r>
            <a:r>
              <a:rPr lang="en-US" sz="3500" i="1" dirty="0">
                <a:solidFill>
                  <a:srgbClr val="FF0000"/>
                </a:solidFill>
              </a:rPr>
              <a:t> </a:t>
            </a:r>
            <a:r>
              <a:rPr lang="en-US" sz="3500" i="1" dirty="0" err="1" smtClean="0">
                <a:solidFill>
                  <a:srgbClr val="FF0000"/>
                </a:solidFill>
              </a:rPr>
              <a:t>Tarda</a:t>
            </a:r>
            <a:endParaRPr lang="en-US" sz="35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i="1" dirty="0" smtClean="0"/>
          </a:p>
          <a:p>
            <a:pPr>
              <a:buNone/>
            </a:pPr>
            <a:r>
              <a:rPr lang="en-US" sz="2600" i="1" dirty="0" smtClean="0"/>
              <a:t>•</a:t>
            </a:r>
            <a:r>
              <a:rPr lang="en-US" sz="2600" i="1" dirty="0" smtClean="0"/>
              <a:t>Similar clinical and histological findings of PCT, in setting of normal porphyrin</a:t>
            </a:r>
            <a:r>
              <a:rPr lang="en-US" sz="2600" i="1" dirty="0"/>
              <a:t> </a:t>
            </a:r>
            <a:r>
              <a:rPr lang="en-US" sz="2600" i="1" dirty="0" smtClean="0"/>
              <a:t>profile</a:t>
            </a:r>
          </a:p>
          <a:p>
            <a:pPr algn="l">
              <a:buNone/>
            </a:pPr>
            <a:endParaRPr lang="en-US" sz="2600" i="1" dirty="0" smtClean="0"/>
          </a:p>
          <a:p>
            <a:pPr algn="l">
              <a:buNone/>
            </a:pPr>
            <a:r>
              <a:rPr lang="en-US" sz="2600" i="1" dirty="0" smtClean="0"/>
              <a:t> • Usually due to certain medications such as furosemide, naproxen, tetracycline, </a:t>
            </a:r>
            <a:r>
              <a:rPr lang="en-US" sz="2600" i="1" dirty="0" err="1" smtClean="0"/>
              <a:t>nalidixic</a:t>
            </a:r>
            <a:r>
              <a:rPr lang="en-US" sz="2600" i="1" dirty="0" smtClean="0"/>
              <a:t> acid, or amiodarone or in patient with renal failure on dialysis </a:t>
            </a:r>
            <a:endParaRPr lang="ar-SA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Generalized </a:t>
            </a:r>
            <a:r>
              <a:rPr lang="en-US" b="1" i="1" dirty="0" err="1" smtClean="0">
                <a:solidFill>
                  <a:srgbClr val="FF0000"/>
                </a:solidFill>
              </a:rPr>
              <a:t>Pruritus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</a:t>
            </a:r>
            <a:r>
              <a:rPr lang="en-US" sz="2800" i="1" dirty="0" err="1" smtClean="0"/>
              <a:t>Generalised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pruritus</a:t>
            </a:r>
            <a:r>
              <a:rPr lang="en-US" sz="2800" i="1" dirty="0" smtClean="0"/>
              <a:t> in the absence of a rash requires investigation and exclusion of an underlying systemic disorder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-it is important to distinguish these from an underlying primary skin disease such as scabies or eczema</a:t>
            </a:r>
            <a:endParaRPr lang="ar-SA" sz="2800" i="1" dirty="0" smtClean="0"/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Conditions that Cause </a:t>
            </a:r>
            <a:r>
              <a:rPr lang="en-US" sz="4000" i="1" dirty="0" smtClean="0">
                <a:solidFill>
                  <a:srgbClr val="FF0000"/>
                </a:solidFill>
              </a:rPr>
              <a:t>Pruritus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97118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1-Chronic Renal Disease</a:t>
            </a:r>
          </a:p>
          <a:p>
            <a:pPr algn="l">
              <a:buNone/>
            </a:pPr>
            <a:r>
              <a:rPr lang="en-US" sz="2200" i="1" dirty="0" smtClean="0"/>
              <a:t>2-Cholestasis</a:t>
            </a:r>
          </a:p>
          <a:p>
            <a:pPr algn="l">
              <a:buNone/>
            </a:pPr>
            <a:r>
              <a:rPr lang="en-US" sz="2200" i="1" dirty="0" smtClean="0"/>
              <a:t>3-Endocrine Disease</a:t>
            </a:r>
          </a:p>
          <a:p>
            <a:pPr algn="l">
              <a:buNone/>
            </a:pPr>
            <a:r>
              <a:rPr lang="en-US" sz="2200" i="1" dirty="0" smtClean="0"/>
              <a:t>• </a:t>
            </a:r>
            <a:r>
              <a:rPr lang="en-US" sz="2200" i="1" dirty="0" err="1" smtClean="0"/>
              <a:t>Thyrotoxicosis</a:t>
            </a:r>
            <a:r>
              <a:rPr lang="en-US" sz="2200" i="1" dirty="0" smtClean="0"/>
              <a:t> – often due to increased skin blood flow which raises skin temperature</a:t>
            </a:r>
          </a:p>
          <a:p>
            <a:pPr algn="l">
              <a:buNone/>
            </a:pPr>
            <a:r>
              <a:rPr lang="en-US" sz="2200" i="1" dirty="0" smtClean="0"/>
              <a:t>• Hypothyroidism – </a:t>
            </a:r>
            <a:r>
              <a:rPr lang="en-US" sz="2200" i="1" dirty="0" smtClean="0"/>
              <a:t> pruritus </a:t>
            </a:r>
            <a:r>
              <a:rPr lang="en-US" sz="2200" i="1" dirty="0" smtClean="0"/>
              <a:t>secondary to the dry skin </a:t>
            </a:r>
          </a:p>
          <a:p>
            <a:pPr algn="l">
              <a:buNone/>
            </a:pPr>
            <a:r>
              <a:rPr lang="en-US" sz="2200" i="1" dirty="0" smtClean="0"/>
              <a:t>4-Malignancy</a:t>
            </a:r>
          </a:p>
          <a:p>
            <a:pPr algn="l">
              <a:buNone/>
            </a:pPr>
            <a:r>
              <a:rPr lang="en-US" sz="2200" i="1" dirty="0" smtClean="0"/>
              <a:t>• Most common association: Hodgkin’s disease and polycythemia </a:t>
            </a:r>
            <a:r>
              <a:rPr lang="en-US" sz="2200" i="1" dirty="0" err="1" smtClean="0"/>
              <a:t>rubra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vera</a:t>
            </a: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5-</a:t>
            </a:r>
            <a:r>
              <a:rPr lang="en-US" sz="2000" i="1" dirty="0" smtClean="0"/>
              <a:t>HIV Infection</a:t>
            </a:r>
          </a:p>
          <a:p>
            <a:pPr algn="l">
              <a:buNone/>
            </a:pPr>
            <a:r>
              <a:rPr lang="en-US" sz="2000" i="1" dirty="0" smtClean="0"/>
              <a:t>6-Iron deficiency anemia</a:t>
            </a:r>
          </a:p>
          <a:p>
            <a:pPr algn="l">
              <a:buNone/>
            </a:pPr>
            <a:r>
              <a:rPr lang="en-US" sz="2000" i="1" dirty="0" smtClean="0"/>
              <a:t>7-Parasetic infection</a:t>
            </a:r>
            <a:r>
              <a:rPr lang="en-US" sz="2000" dirty="0" smtClean="0"/>
              <a:t>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Workup of Generalized </a:t>
            </a:r>
            <a:r>
              <a:rPr lang="en-US" dirty="0" err="1" smtClean="0">
                <a:solidFill>
                  <a:srgbClr val="FF0000"/>
                </a:solidFill>
              </a:rPr>
              <a:t>Pruritus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•History and Physical exam</a:t>
            </a:r>
          </a:p>
          <a:p>
            <a:pPr algn="l">
              <a:buNone/>
            </a:pPr>
            <a:r>
              <a:rPr lang="en-US" dirty="0" smtClean="0"/>
              <a:t>• CBC, diff , Blood film</a:t>
            </a:r>
          </a:p>
          <a:p>
            <a:pPr algn="l">
              <a:buNone/>
            </a:pPr>
            <a:r>
              <a:rPr lang="en-US" dirty="0" smtClean="0"/>
              <a:t>• Stool for O&amp;P, occult blood</a:t>
            </a:r>
          </a:p>
          <a:p>
            <a:pPr algn="l">
              <a:buNone/>
            </a:pPr>
            <a:r>
              <a:rPr lang="en-US" dirty="0" smtClean="0"/>
              <a:t>• CXR</a:t>
            </a:r>
          </a:p>
          <a:p>
            <a:pPr algn="l">
              <a:buNone/>
            </a:pPr>
            <a:r>
              <a:rPr lang="en-US" dirty="0" smtClean="0"/>
              <a:t>• Thyroid, renal, and liver function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4"/>
          <a:stretch>
            <a:fillRect/>
          </a:stretch>
        </p:blipFill>
        <p:spPr>
          <a:xfrm rot="5400000">
            <a:off x="1103836" y="-348261"/>
            <a:ext cx="6864317" cy="7560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i="1" dirty="0" err="1" smtClean="0">
                <a:solidFill>
                  <a:srgbClr val="FF0000"/>
                </a:solidFill>
              </a:rPr>
              <a:t>Purpura</a:t>
            </a:r>
            <a:r>
              <a:rPr lang="en-US" sz="4800" b="1" i="1" dirty="0" smtClean="0">
                <a:solidFill>
                  <a:srgbClr val="FF0000"/>
                </a:solidFill>
              </a:rPr>
              <a:t> and vasculitis </a:t>
            </a:r>
            <a:endParaRPr lang="ar-SA" sz="4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429000"/>
            <a:ext cx="64087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2-Necrobiosis </a:t>
            </a:r>
            <a:r>
              <a:rPr lang="en-US" b="1" dirty="0" err="1" smtClean="0">
                <a:solidFill>
                  <a:srgbClr val="FF0000"/>
                </a:solidFill>
              </a:rPr>
              <a:t>Lipoidica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> (NLD)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600" dirty="0" smtClean="0"/>
              <a:t>• </a:t>
            </a:r>
            <a:r>
              <a:rPr lang="en-US" sz="2600" dirty="0"/>
              <a:t>Patients classically present with single or multiple red-brown papules, which </a:t>
            </a:r>
            <a:r>
              <a:rPr lang="en-US" sz="2600" dirty="0" smtClean="0"/>
              <a:t>progress to </a:t>
            </a:r>
            <a:r>
              <a:rPr lang="en-US" sz="2600" dirty="0"/>
              <a:t>sharply demarcated yellow-brown atrophic, </a:t>
            </a:r>
            <a:r>
              <a:rPr lang="en-US" sz="2600" dirty="0" err="1"/>
              <a:t>telangiectatic</a:t>
            </a:r>
            <a:r>
              <a:rPr lang="en-US" sz="2600" dirty="0"/>
              <a:t> plaques with a </a:t>
            </a:r>
            <a:r>
              <a:rPr lang="en-US" sz="2600" dirty="0" err="1" smtClean="0"/>
              <a:t>violaceous,irregular</a:t>
            </a:r>
            <a:r>
              <a:rPr lang="en-US" sz="2600" dirty="0" smtClean="0"/>
              <a:t> </a:t>
            </a:r>
            <a:r>
              <a:rPr lang="en-US" sz="2600" dirty="0"/>
              <a:t>border. </a:t>
            </a:r>
            <a:endParaRPr lang="en-US" sz="2600" dirty="0" smtClean="0"/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-Common </a:t>
            </a:r>
            <a:r>
              <a:rPr lang="en-US" sz="2600" dirty="0"/>
              <a:t>sites include shins followed by ankles, calves, thighs and feet.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-Ulceration </a:t>
            </a:r>
            <a:r>
              <a:rPr lang="en-US" sz="2600" dirty="0"/>
              <a:t>occurs in about 35% of cases. </a:t>
            </a:r>
            <a:r>
              <a:rPr lang="en-US" sz="2600" dirty="0" err="1"/>
              <a:t>Cutaneous</a:t>
            </a:r>
            <a:r>
              <a:rPr lang="en-US" sz="2600" dirty="0"/>
              <a:t> anesthesia, </a:t>
            </a:r>
            <a:r>
              <a:rPr lang="en-US" sz="2600" dirty="0" err="1"/>
              <a:t>hypohidrosis</a:t>
            </a:r>
            <a:r>
              <a:rPr lang="en-US" sz="2600" dirty="0"/>
              <a:t> and </a:t>
            </a:r>
            <a:r>
              <a:rPr lang="en-US" sz="2600" dirty="0" smtClean="0"/>
              <a:t>partial alopecia </a:t>
            </a:r>
            <a:r>
              <a:rPr lang="en-US" sz="2600" dirty="0"/>
              <a:t>can be found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• Pathology: Palisading granulomas containing degenerating collagen (necrobiosis).</a:t>
            </a:r>
            <a:endParaRPr lang="en-US" sz="2600" dirty="0"/>
          </a:p>
        </p:txBody>
      </p:sp>
      <p:pic>
        <p:nvPicPr>
          <p:cNvPr id="6" name="Content Placeholder 4" descr="necrobiosis lipoid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412776"/>
            <a:ext cx="4559990" cy="544376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Definitions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Visible hemorrhage into the skin or mucous membrane subdivided as a follow:</a:t>
            </a:r>
          </a:p>
          <a:p>
            <a:pPr algn="l">
              <a:buNone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Petechiae</a:t>
            </a:r>
            <a:r>
              <a:rPr lang="en-US" sz="2800" i="1" dirty="0" smtClean="0">
                <a:solidFill>
                  <a:srgbClr val="FF0000"/>
                </a:solidFill>
              </a:rPr>
              <a:t> less than or equal 4 mm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</a:rPr>
              <a:t> (&gt;4mm - &lt; 1cm)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which can be either Palpable or non-palpable(macular)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Ecchymoses</a:t>
            </a:r>
            <a:r>
              <a:rPr lang="en-US" sz="2800" i="1" dirty="0" smtClean="0">
                <a:solidFill>
                  <a:srgbClr val="FF0000"/>
                </a:solidFill>
              </a:rPr>
              <a:t> &gt; or equal to 1 cm</a:t>
            </a:r>
            <a:r>
              <a:rPr lang="en-US" sz="2800" i="1" dirty="0" smtClean="0"/>
              <a:t>  </a:t>
            </a: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Purpura</a:t>
            </a:r>
            <a:endParaRPr lang="ar-SA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1074"/>
          <a:ext cx="91440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Causes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1-Platelet Disorders </a:t>
            </a:r>
          </a:p>
          <a:p>
            <a:pPr lvl="1" algn="l">
              <a:buNone/>
            </a:pPr>
            <a:r>
              <a:rPr lang="en-US" sz="4300" i="1" dirty="0" smtClean="0"/>
              <a:t>Thrombocytopenia</a:t>
            </a:r>
          </a:p>
          <a:p>
            <a:pPr lvl="1" algn="l">
              <a:buNone/>
            </a:pPr>
            <a:r>
              <a:rPr lang="en-US" sz="4300" i="1" dirty="0" smtClean="0"/>
              <a:t>Platelet Dysfunction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2-Coagulation Factor Deficiency</a:t>
            </a:r>
            <a:r>
              <a:rPr lang="en-US" sz="6200" i="1" dirty="0" smtClean="0"/>
              <a:t> </a:t>
            </a:r>
          </a:p>
          <a:p>
            <a:pPr lvl="1" algn="l">
              <a:buNone/>
            </a:pPr>
            <a:r>
              <a:rPr lang="en-US" sz="4300" b="1" i="1" dirty="0" smtClean="0"/>
              <a:t>Congenital</a:t>
            </a:r>
            <a:r>
              <a:rPr lang="en-US" sz="4300" i="1" dirty="0" smtClean="0"/>
              <a:t>  </a:t>
            </a:r>
          </a:p>
          <a:p>
            <a:pPr lvl="1" algn="l">
              <a:buNone/>
            </a:pPr>
            <a:r>
              <a:rPr lang="en-US" sz="4300" i="1" dirty="0" smtClean="0"/>
              <a:t>Factor VIII Deficiency </a:t>
            </a:r>
          </a:p>
          <a:p>
            <a:pPr lvl="1" algn="l">
              <a:buNone/>
            </a:pPr>
            <a:r>
              <a:rPr lang="en-US" sz="4300" i="1" dirty="0" smtClean="0"/>
              <a:t>Factor IX  Deficiency </a:t>
            </a:r>
          </a:p>
          <a:p>
            <a:pPr lvl="1" algn="l">
              <a:buNone/>
            </a:pPr>
            <a:r>
              <a:rPr lang="en-US" sz="4300" i="1" dirty="0" smtClean="0"/>
              <a:t>Von </a:t>
            </a:r>
            <a:r>
              <a:rPr lang="en-US" sz="4300" i="1" dirty="0" err="1" smtClean="0"/>
              <a:t>Willebrands</a:t>
            </a:r>
            <a:r>
              <a:rPr lang="en-US" sz="4300" i="1" dirty="0" smtClean="0"/>
              <a:t> disease</a:t>
            </a:r>
          </a:p>
          <a:p>
            <a:pPr lvl="1" algn="l">
              <a:buNone/>
            </a:pPr>
            <a:r>
              <a:rPr lang="en-US" sz="4300" b="1" i="1" dirty="0" smtClean="0"/>
              <a:t>Acquired</a:t>
            </a:r>
            <a:r>
              <a:rPr lang="en-US" sz="4300" i="1" dirty="0" smtClean="0"/>
              <a:t> </a:t>
            </a:r>
          </a:p>
          <a:p>
            <a:pPr lvl="1" algn="l">
              <a:buNone/>
            </a:pPr>
            <a:r>
              <a:rPr lang="en-US" sz="4300" i="1" dirty="0" smtClean="0"/>
              <a:t>Disseminated Intravascular Coagulopathy </a:t>
            </a:r>
          </a:p>
          <a:p>
            <a:pPr lvl="1" algn="l">
              <a:buNone/>
            </a:pPr>
            <a:r>
              <a:rPr lang="en-US" sz="4300" i="1" dirty="0" smtClean="0"/>
              <a:t>Liver disease  </a:t>
            </a:r>
          </a:p>
          <a:p>
            <a:pPr algn="l">
              <a:buNone/>
            </a:pPr>
            <a:r>
              <a:rPr lang="en-US" sz="4300" i="1" dirty="0" smtClean="0"/>
              <a:t>            Uremia</a:t>
            </a:r>
          </a:p>
          <a:p>
            <a:pPr algn="l">
              <a:buNone/>
            </a:pPr>
            <a:r>
              <a:rPr lang="en-US" sz="4300" i="1" dirty="0" smtClean="0"/>
              <a:t>           Vitamin K </a:t>
            </a:r>
            <a:r>
              <a:rPr lang="en-US" sz="4300" i="1" dirty="0" err="1" smtClean="0"/>
              <a:t>deficincy</a:t>
            </a: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3-Vascular Factors </a:t>
            </a:r>
          </a:p>
          <a:p>
            <a:pPr lvl="1" algn="l">
              <a:buNone/>
            </a:pPr>
            <a:r>
              <a:rPr lang="en-US" sz="4500" b="1" i="1" dirty="0" smtClean="0"/>
              <a:t>Congenital</a:t>
            </a:r>
          </a:p>
          <a:p>
            <a:pPr lvl="1" algn="l">
              <a:buNone/>
            </a:pPr>
            <a:r>
              <a:rPr lang="en-US" sz="4500" i="1" dirty="0" smtClean="0"/>
              <a:t>Hereditary Hemorrhagic </a:t>
            </a:r>
            <a:r>
              <a:rPr lang="en-US" sz="4500" i="1" dirty="0" err="1" smtClean="0"/>
              <a:t>Telangectasia</a:t>
            </a:r>
            <a:r>
              <a:rPr lang="en-US" sz="4500" i="1" dirty="0" smtClean="0"/>
              <a:t> </a:t>
            </a:r>
          </a:p>
          <a:p>
            <a:pPr lvl="1" algn="l">
              <a:buNone/>
            </a:pPr>
            <a:r>
              <a:rPr lang="en-US" sz="4500" i="1" dirty="0" smtClean="0"/>
              <a:t>Ehlers-</a:t>
            </a:r>
            <a:r>
              <a:rPr lang="en-US" sz="4500" i="1" dirty="0" err="1" smtClean="0"/>
              <a:t>Danlos</a:t>
            </a:r>
            <a:r>
              <a:rPr lang="en-US" sz="4500" i="1" dirty="0" smtClean="0"/>
              <a:t> Syndrome (Type IV)  </a:t>
            </a:r>
          </a:p>
          <a:p>
            <a:pPr lvl="1" algn="l">
              <a:buNone/>
            </a:pPr>
            <a:r>
              <a:rPr lang="en-US" sz="4500" b="1" i="1" dirty="0" smtClean="0"/>
              <a:t>Acquired:</a:t>
            </a:r>
          </a:p>
          <a:p>
            <a:pPr lvl="1" algn="l">
              <a:buNone/>
            </a:pPr>
            <a:r>
              <a:rPr lang="en-US" sz="4500" i="1" dirty="0" smtClean="0">
                <a:solidFill>
                  <a:srgbClr val="00B050"/>
                </a:solidFill>
              </a:rPr>
              <a:t>Inflammation(</a:t>
            </a:r>
            <a:r>
              <a:rPr lang="en-US" sz="4500" i="1" dirty="0" err="1" smtClean="0">
                <a:solidFill>
                  <a:srgbClr val="00B050"/>
                </a:solidFill>
              </a:rPr>
              <a:t>Vasculitis</a:t>
            </a:r>
            <a:r>
              <a:rPr lang="en-US" sz="4500" i="1" dirty="0" smtClean="0">
                <a:solidFill>
                  <a:srgbClr val="00B050"/>
                </a:solidFill>
              </a:rPr>
              <a:t>) </a:t>
            </a:r>
          </a:p>
          <a:p>
            <a:pPr lvl="1" algn="l">
              <a:buNone/>
            </a:pPr>
            <a:r>
              <a:rPr lang="en-US" sz="4500" i="1" dirty="0" smtClean="0"/>
              <a:t> Trauma</a:t>
            </a:r>
          </a:p>
          <a:p>
            <a:pPr lvl="1" algn="l">
              <a:buNone/>
            </a:pPr>
            <a:r>
              <a:rPr lang="en-US" sz="4500" i="1" dirty="0" smtClean="0"/>
              <a:t>Vitamin c deficiency (scurvy)  </a:t>
            </a:r>
          </a:p>
          <a:p>
            <a:pPr lvl="0" algn="l">
              <a:buNone/>
            </a:pPr>
            <a:endParaRPr lang="ar-S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err="1" smtClean="0">
                <a:solidFill>
                  <a:srgbClr val="FF0000"/>
                </a:solidFill>
              </a:rPr>
              <a:t>vasculitis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dirty="0" err="1" smtClean="0"/>
              <a:t>clinicopathologic</a:t>
            </a:r>
            <a:r>
              <a:rPr lang="en-US" dirty="0" smtClean="0"/>
              <a:t> </a:t>
            </a:r>
            <a:r>
              <a:rPr lang="en-US" dirty="0" smtClean="0"/>
              <a:t>process characterized by inflammatory destruction of blood vessels that results in occlusion or destruction of the vessel and ischemia of the tissues supplied by that vessel.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Bolognia\images\26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2901" y="1600200"/>
            <a:ext cx="55981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Large-vessel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Aorta and the great vessels (</a:t>
            </a:r>
            <a:r>
              <a:rPr lang="en-US" i="1" dirty="0" err="1" smtClean="0"/>
              <a:t>subclavian</a:t>
            </a:r>
            <a:r>
              <a:rPr lang="en-US" i="1" dirty="0" smtClean="0"/>
              <a:t>, carotid)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Claudication</a:t>
            </a:r>
            <a:r>
              <a:rPr lang="en-US" i="1" dirty="0" smtClean="0"/>
              <a:t>, blindness, stroke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-Medium-vessel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Arteries with muscular wall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Mononeuritis</a:t>
            </a:r>
            <a:r>
              <a:rPr lang="en-US" i="1" dirty="0" smtClean="0"/>
              <a:t> multiplex (wrist/foot drop), mesenteric ischemia, </a:t>
            </a:r>
            <a:r>
              <a:rPr lang="en-US" i="1" dirty="0" err="1" smtClean="0"/>
              <a:t>cutaneous</a:t>
            </a:r>
            <a:r>
              <a:rPr lang="en-US" i="1" dirty="0" smtClean="0"/>
              <a:t> ulcers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-Small-vessel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Capillaries, arterioles, </a:t>
            </a:r>
            <a:r>
              <a:rPr lang="en-US" i="1" dirty="0" err="1" smtClean="0"/>
              <a:t>venules</a:t>
            </a:r>
            <a:endParaRPr lang="en-US" i="1" dirty="0" smtClean="0"/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Palpable </a:t>
            </a:r>
            <a:r>
              <a:rPr lang="en-US" i="1" dirty="0" err="1" smtClean="0"/>
              <a:t>purpura</a:t>
            </a:r>
            <a:r>
              <a:rPr lang="en-US" i="1" dirty="0" smtClean="0"/>
              <a:t>, </a:t>
            </a:r>
            <a:r>
              <a:rPr lang="en-US" i="1" dirty="0" err="1" smtClean="0"/>
              <a:t>glomerulonephritis</a:t>
            </a:r>
            <a:r>
              <a:rPr lang="en-US" i="1" dirty="0" smtClean="0"/>
              <a:t>, pulmonary hemorrhage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Cutaneous small vessel </a:t>
            </a:r>
            <a:r>
              <a:rPr lang="en-US" sz="3600" b="1" i="1" dirty="0" smtClean="0">
                <a:solidFill>
                  <a:srgbClr val="FF0000"/>
                </a:solidFill>
              </a:rPr>
              <a:t>vasculitis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(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Leukocytoclastic</a:t>
            </a:r>
            <a:r>
              <a:rPr lang="en-US" sz="3600" b="1" i="1" dirty="0" smtClean="0">
                <a:solidFill>
                  <a:srgbClr val="FF0000"/>
                </a:solidFill>
              </a:rPr>
              <a:t> vasculitis )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l">
              <a:buNone/>
            </a:pPr>
            <a:r>
              <a:rPr lang="en-US" i="1" dirty="0" smtClean="0"/>
              <a:t>-Is the most common type of vasculitis and it primarily affect post-capillary </a:t>
            </a:r>
            <a:r>
              <a:rPr lang="en-US" i="1" dirty="0" err="1" smtClean="0"/>
              <a:t>venules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</a:p>
          <a:p>
            <a:pPr algn="l">
              <a:buNone/>
            </a:pPr>
            <a:r>
              <a:rPr lang="en-US" sz="2800" i="1" dirty="0" smtClean="0"/>
              <a:t>-Many forms of small-vessel </a:t>
            </a:r>
            <a:r>
              <a:rPr lang="en-US" sz="2800" i="1" dirty="0" err="1" smtClean="0"/>
              <a:t>vasculitis</a:t>
            </a:r>
            <a:r>
              <a:rPr lang="en-US" sz="2800" i="1" dirty="0" smtClean="0"/>
              <a:t> are felt to be caused by circulating immune complexes</a:t>
            </a:r>
          </a:p>
          <a:p>
            <a:pPr algn="l">
              <a:buNone/>
            </a:pPr>
            <a:r>
              <a:rPr lang="en-US" sz="2800" i="1" dirty="0" smtClean="0"/>
              <a:t>-These lodge in vessel walls and activate compliment</a:t>
            </a:r>
          </a:p>
          <a:p>
            <a:pPr algn="l">
              <a:buNone/>
            </a:pPr>
            <a:endParaRPr lang="ar-SA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6868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Cutaneous small vessel </a:t>
            </a:r>
            <a:r>
              <a:rPr lang="en-US" sz="3600" b="1" i="1" dirty="0">
                <a:solidFill>
                  <a:srgbClr val="FF0000"/>
                </a:solidFill>
              </a:rPr>
              <a:t>vasculitis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 (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Leukocytoclastic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vasculitis </a:t>
            </a:r>
            <a:r>
              <a:rPr lang="en-US" sz="3600" b="1" i="1" dirty="0" smtClean="0">
                <a:solidFill>
                  <a:srgbClr val="FF0000"/>
                </a:solidFill>
              </a:rPr>
              <a:t>)</a:t>
            </a:r>
            <a:r>
              <a:rPr lang="en-US" sz="3600" b="1" i="1" dirty="0" smtClean="0">
                <a:solidFill>
                  <a:srgbClr val="FF0000"/>
                </a:solidFill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endParaRPr lang="ar-SA" sz="36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624736" cy="4680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NLD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400" dirty="0"/>
              <a:t>• Approximately </a:t>
            </a:r>
            <a:r>
              <a:rPr lang="en-US" sz="2400" dirty="0" smtClean="0"/>
              <a:t>60</a:t>
            </a:r>
            <a:r>
              <a:rPr lang="en-US" sz="2400" dirty="0"/>
              <a:t>% of NLD patients have </a:t>
            </a:r>
            <a:r>
              <a:rPr lang="en-US" sz="2400" dirty="0" smtClean="0"/>
              <a:t>diabetes &amp; 20% have </a:t>
            </a:r>
            <a:r>
              <a:rPr lang="en-US" sz="2400" dirty="0"/>
              <a:t>glucose intolerance. </a:t>
            </a:r>
            <a:r>
              <a:rPr lang="en-US" sz="2400" dirty="0" smtClean="0"/>
              <a:t>Conversely , up </a:t>
            </a:r>
            <a:r>
              <a:rPr lang="en-US" sz="2400" dirty="0"/>
              <a:t>to 3% of diabetics have NLD. Women are more affected than men. </a:t>
            </a: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-Pathogenesis is thought </a:t>
            </a:r>
            <a:r>
              <a:rPr lang="en-US" sz="2400" dirty="0"/>
              <a:t>to involve the </a:t>
            </a:r>
            <a:r>
              <a:rPr lang="en-US" sz="2400" dirty="0" smtClean="0"/>
              <a:t>non-enzymatic </a:t>
            </a:r>
            <a:r>
              <a:rPr lang="en-US" sz="2400" dirty="0"/>
              <a:t>glycosylation of dermal collagen and elastin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Treatment: Ulcer prevention. No impact of tight glucose control on likelihood </a:t>
            </a:r>
            <a:r>
              <a:rPr lang="en-US" sz="2400" dirty="0" smtClean="0"/>
              <a:t>of developing NLD.</a:t>
            </a:r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Intralesional</a:t>
            </a:r>
            <a:r>
              <a:rPr lang="en-US" sz="2000" dirty="0" smtClean="0"/>
              <a:t> steroids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 Aspirin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Antiplatelet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-</a:t>
            </a:r>
            <a:r>
              <a:rPr lang="en-US" altLang="zh-CN" sz="2000" dirty="0" err="1" smtClean="0">
                <a:ea typeface="SimSun" pitchFamily="2" charset="-122"/>
              </a:rPr>
              <a:t>Pentoxyfylline</a:t>
            </a:r>
            <a:r>
              <a:rPr lang="en-US" altLang="zh-CN" sz="2000" dirty="0">
                <a:ea typeface="SimSun" pitchFamily="2" charset="-122"/>
              </a:rPr>
              <a:t>. 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Preilesional</a:t>
            </a:r>
            <a:r>
              <a:rPr lang="en-US" sz="2000" dirty="0" smtClean="0"/>
              <a:t> </a:t>
            </a:r>
            <a:r>
              <a:rPr lang="en-US" sz="2000" dirty="0"/>
              <a:t>heparin injection</a:t>
            </a:r>
          </a:p>
          <a:p>
            <a:pPr algn="l">
              <a:buNone/>
              <a:defRPr/>
            </a:pPr>
            <a:r>
              <a:rPr lang="en-US" sz="2400" dirty="0"/>
              <a:t>   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Cutaneous small vessel </a:t>
            </a:r>
            <a:r>
              <a:rPr lang="en-US" sz="3600" b="1" i="1" dirty="0">
                <a:solidFill>
                  <a:srgbClr val="FF0000"/>
                </a:solidFill>
              </a:rPr>
              <a:t>vasculitis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 (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Leukocytoclastic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vasculitis </a:t>
            </a:r>
            <a:r>
              <a:rPr lang="en-US" sz="3600" b="1" i="1" dirty="0" smtClean="0">
                <a:solidFill>
                  <a:srgbClr val="FF0000"/>
                </a:solidFill>
              </a:rPr>
              <a:t>)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-Palpable </a:t>
            </a:r>
            <a:r>
              <a:rPr lang="en-US" dirty="0" err="1" smtClean="0"/>
              <a:t>purpura</a:t>
            </a:r>
            <a:r>
              <a:rPr lang="en-US" dirty="0" smtClean="0"/>
              <a:t> is the hallmark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-Pinpoint to several centimeters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-Early on lesion may not be </a:t>
            </a:r>
            <a:r>
              <a:rPr lang="en-US" dirty="0" smtClean="0"/>
              <a:t>palpable</a:t>
            </a:r>
          </a:p>
          <a:p>
            <a:pPr algn="l">
              <a:lnSpc>
                <a:spcPct val="90000"/>
              </a:lnSpc>
              <a:buNone/>
            </a:pPr>
            <a:endParaRPr lang="en-US" dirty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 </a:t>
            </a:r>
            <a:r>
              <a:rPr lang="en-US" dirty="0" err="1" smtClean="0"/>
              <a:t>Papulonodular</a:t>
            </a:r>
            <a:r>
              <a:rPr lang="en-US" dirty="0" smtClean="0"/>
              <a:t>, vascular, </a:t>
            </a:r>
            <a:r>
              <a:rPr lang="en-US" dirty="0" smtClean="0"/>
              <a:t> bullous</a:t>
            </a:r>
            <a:r>
              <a:rPr lang="en-US" dirty="0" smtClean="0"/>
              <a:t>, pustular or ulcerated forms may develop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-Predominate on the ankles and lower legs </a:t>
            </a:r>
            <a:r>
              <a:rPr lang="en-US" dirty="0" smtClean="0"/>
              <a:t>i.e. </a:t>
            </a:r>
            <a:r>
              <a:rPr lang="en-US" dirty="0" smtClean="0"/>
              <a:t>dependent areas</a:t>
            </a:r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Cutaneous small vessel </a:t>
            </a:r>
            <a:r>
              <a:rPr lang="en-US" sz="3200" b="1" i="1" dirty="0" smtClean="0">
                <a:solidFill>
                  <a:srgbClr val="FF0000"/>
                </a:solidFill>
              </a:rPr>
              <a:t>vasculitis</a:t>
            </a: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 (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Leukocytoclastic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vasculitis </a:t>
            </a:r>
            <a:r>
              <a:rPr lang="en-US" sz="3200" b="1" i="1" dirty="0" smtClean="0">
                <a:solidFill>
                  <a:srgbClr val="FF0000"/>
                </a:solidFill>
              </a:rPr>
              <a:t> 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-Mild </a:t>
            </a:r>
            <a:r>
              <a:rPr lang="en-US" dirty="0" smtClean="0"/>
              <a:t>itching , </a:t>
            </a:r>
            <a:r>
              <a:rPr lang="en-US" dirty="0" smtClean="0"/>
              <a:t>fever, malaise, arthralgia and/or myalgia may occur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-Typically resolve in 3 to 4 weeks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-Residual </a:t>
            </a:r>
            <a:r>
              <a:rPr lang="en-US" dirty="0" err="1" smtClean="0"/>
              <a:t>postinflammatory</a:t>
            </a:r>
            <a:r>
              <a:rPr lang="en-US" dirty="0" smtClean="0"/>
              <a:t> </a:t>
            </a:r>
            <a:r>
              <a:rPr lang="en-US" dirty="0" err="1" smtClean="0"/>
              <a:t>hyperpigmentation</a:t>
            </a:r>
            <a:r>
              <a:rPr lang="en-US" dirty="0" smtClean="0"/>
              <a:t> may be seen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-Self-limiting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-May recur or become chronic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-Hemorrhagic vesicles or </a:t>
            </a:r>
            <a:r>
              <a:rPr lang="en-US" dirty="0" err="1" smtClean="0"/>
              <a:t>bullae</a:t>
            </a:r>
            <a:r>
              <a:rPr lang="en-US" dirty="0" smtClean="0"/>
              <a:t> may develop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8840"/>
            <a:ext cx="4316288" cy="32311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Cutaneous small vessel </a:t>
            </a:r>
            <a:r>
              <a:rPr lang="en-US" sz="3600" b="1" i="1" dirty="0">
                <a:solidFill>
                  <a:srgbClr val="FF0000"/>
                </a:solidFill>
              </a:rPr>
              <a:t>vasculitis</a:t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 (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Leukocytoclastic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vasculitis </a:t>
            </a:r>
            <a:r>
              <a:rPr lang="en-US" sz="3600" b="1" i="1" dirty="0" smtClean="0">
                <a:solidFill>
                  <a:srgbClr val="FF0000"/>
                </a:solidFill>
              </a:rPr>
              <a:t> )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-may be localized to the skin or may manifest in other organs.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-The internal organs affected most commonly include the </a:t>
            </a:r>
            <a:r>
              <a:rPr lang="en-US" i="1" dirty="0" smtClean="0">
                <a:solidFill>
                  <a:srgbClr val="FF0000"/>
                </a:solidFill>
              </a:rPr>
              <a:t>joints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GIT</a:t>
            </a:r>
            <a:r>
              <a:rPr lang="en-US" i="1" dirty="0" smtClean="0"/>
              <a:t>, and the </a:t>
            </a:r>
            <a:r>
              <a:rPr lang="en-US" i="1" dirty="0" smtClean="0">
                <a:solidFill>
                  <a:srgbClr val="FF0000"/>
                </a:solidFill>
              </a:rPr>
              <a:t>kidneys</a:t>
            </a:r>
            <a:r>
              <a:rPr lang="en-US" i="1" dirty="0" smtClean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-Renal involvement present as </a:t>
            </a:r>
            <a:r>
              <a:rPr lang="en-US" i="1" dirty="0" err="1" smtClean="0">
                <a:solidFill>
                  <a:srgbClr val="FF0000"/>
                </a:solidFill>
              </a:rPr>
              <a:t>glomerulonephritis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 The prognosis is good in the absence of internal involvement</a:t>
            </a:r>
          </a:p>
        </p:txBody>
      </p:sp>
      <p:pic>
        <p:nvPicPr>
          <p:cNvPr id="5" name="Picture 2" descr="http://img.medscape.com/pi/emed/ckb/rheumatology/329097-333891-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788024" cy="3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Histology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i="1" dirty="0" err="1" smtClean="0"/>
              <a:t>Agiocentric</a:t>
            </a:r>
            <a:r>
              <a:rPr lang="en-US" sz="2800" i="1" dirty="0" smtClean="0"/>
              <a:t> segmental inflammation, endothelial cell swelling, </a:t>
            </a:r>
            <a:r>
              <a:rPr lang="en-US" sz="2800" i="1" dirty="0" err="1" smtClean="0"/>
              <a:t>fibrinoid</a:t>
            </a:r>
            <a:r>
              <a:rPr lang="en-US" sz="2800" i="1" dirty="0" smtClean="0"/>
              <a:t> necrosis of blood vessel walls and a cellular infiltrate composed of </a:t>
            </a:r>
            <a:r>
              <a:rPr lang="en-US" sz="2800" i="1" dirty="0" err="1" smtClean="0"/>
              <a:t>neutrophil</a:t>
            </a:r>
            <a:r>
              <a:rPr lang="en-US" sz="2800" i="1" dirty="0" smtClean="0"/>
              <a:t> with RBC </a:t>
            </a:r>
            <a:r>
              <a:rPr lang="en-US" sz="2800" i="1" dirty="0" err="1" smtClean="0"/>
              <a:t>extravasation</a:t>
            </a:r>
            <a:r>
              <a:rPr lang="en-US" sz="2800" i="1" dirty="0" smtClean="0"/>
              <a:t>.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2050" name="Picture 2" descr="E:\Bolognia\images\26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i="1" dirty="0" smtClean="0"/>
              <a:t>-Detailed history and physical examination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-History should focus on possible infectious disorders, prior associated diseases, drugs ingested, and a thorough review of systems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-CBC, strep throat culture or ASO titer, </a:t>
            </a:r>
            <a:r>
              <a:rPr lang="en-US" i="1" dirty="0" err="1" smtClean="0"/>
              <a:t>Hep</a:t>
            </a:r>
            <a:r>
              <a:rPr lang="en-US" i="1" dirty="0" smtClean="0"/>
              <a:t> B &amp; C </a:t>
            </a:r>
            <a:r>
              <a:rPr lang="en-US" i="1" dirty="0" err="1" smtClean="0"/>
              <a:t>serologies</a:t>
            </a:r>
            <a:r>
              <a:rPr lang="en-US" i="1" dirty="0" smtClean="0"/>
              <a:t> and ANA are a reasonable initial screen</a:t>
            </a:r>
            <a:r>
              <a:rPr lang="en-US" i="1" dirty="0" smtClean="0"/>
              <a:t>, renal </a:t>
            </a:r>
            <a:r>
              <a:rPr lang="en-US" i="1" dirty="0" smtClean="0"/>
              <a:t>profile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b="1" i="1" dirty="0" smtClean="0"/>
              <a:t>URINALYSIS  FOR RBC , PROTIEN &amp; CAST</a:t>
            </a:r>
          </a:p>
          <a:p>
            <a:pPr algn="l">
              <a:buNone/>
            </a:pPr>
            <a:r>
              <a:rPr lang="en-US" i="1" dirty="0" smtClean="0"/>
              <a:t>-Skin Biopsy for histopathology and DIF </a:t>
            </a:r>
          </a:p>
          <a:p>
            <a:pPr algn="l">
              <a:buNone/>
            </a:pPr>
            <a:endParaRPr lang="en-US" i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-treatment of cause.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-Symptomatic treatment (if skin is only involved): rest </a:t>
            </a:r>
            <a:r>
              <a:rPr lang="en-US" sz="2800" i="1" dirty="0" smtClean="0"/>
              <a:t> , NSAIDS , Antihistamine </a:t>
            </a:r>
            <a:endParaRPr lang="en-US" sz="2800" i="1" dirty="0" smtClean="0"/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-severe visceral involvement may require high doses of corticosteroids with or without an immunosuppressive agent</a:t>
            </a:r>
          </a:p>
          <a:p>
            <a:pPr algn="l">
              <a:buNone/>
              <a:defRPr/>
            </a:pPr>
            <a:endParaRPr lang="en-US" sz="2800" dirty="0" smtClean="0"/>
          </a:p>
          <a:p>
            <a:pPr algn="l">
              <a:buNone/>
              <a:defRPr/>
            </a:pPr>
            <a:r>
              <a:rPr lang="en-US" sz="2800" dirty="0" smtClean="0"/>
              <a:t>-Immunosuppressive agents for rapidly progressive course and severe systemic involvement</a:t>
            </a:r>
          </a:p>
          <a:p>
            <a:pPr algn="l">
              <a:buNone/>
              <a:defRPr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((HSP) 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 smtClean="0"/>
              <a:t>-Primarily occurs in male children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-peak age 4-8 years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-Adults may be affected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 viral infection or streptococcal </a:t>
            </a:r>
            <a:r>
              <a:rPr lang="en-US" sz="2000" i="1" dirty="0" err="1" smtClean="0"/>
              <a:t>pharyngitis</a:t>
            </a:r>
            <a:r>
              <a:rPr lang="en-US" sz="2000" i="1" dirty="0" smtClean="0"/>
              <a:t> are the usual triggering event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-In about 40 % of the cases the </a:t>
            </a:r>
            <a:r>
              <a:rPr lang="en-US" sz="2000" i="1" dirty="0" err="1" smtClean="0"/>
              <a:t>cutaneous</a:t>
            </a:r>
            <a:r>
              <a:rPr lang="en-US" sz="2000" i="1" dirty="0" smtClean="0"/>
              <a:t> manifestations are preceded by mild fever, headache, joint symptoms, and abdominal pain for up to 2 weeks</a:t>
            </a:r>
          </a:p>
          <a:p>
            <a:pPr algn="l">
              <a:buNone/>
            </a:pPr>
            <a:endParaRPr lang="ar-SA" sz="2000" i="1" dirty="0"/>
          </a:p>
        </p:txBody>
      </p:sp>
      <p:pic>
        <p:nvPicPr>
          <p:cNvPr id="11266" name="Picture 2" descr="C:\Users\reema\Pictures\Purpu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3075" y="1600200"/>
            <a:ext cx="38488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(HSP)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-Characterized by </a:t>
            </a:r>
            <a:r>
              <a:rPr lang="en-US" sz="2000" b="1" i="1" dirty="0" smtClean="0"/>
              <a:t>intermittent </a:t>
            </a:r>
            <a:r>
              <a:rPr lang="en-US" sz="2000" b="1" i="1" dirty="0" err="1" smtClean="0"/>
              <a:t>purpura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arthralgia</a:t>
            </a:r>
            <a:r>
              <a:rPr lang="en-US" sz="2000" b="1" i="1" dirty="0" smtClean="0"/>
              <a:t>, abdominal pain, and renal disease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-Typically </a:t>
            </a:r>
            <a:r>
              <a:rPr lang="en-US" sz="2000" i="1" dirty="0" err="1" smtClean="0"/>
              <a:t>purpura</a:t>
            </a:r>
            <a:r>
              <a:rPr lang="en-US" sz="2000" i="1" dirty="0" smtClean="0"/>
              <a:t> appears on the extensor surfaces of the extremities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-Become hemorrhagic within a day and fades in 5 days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-New crops appear over a few weeks</a:t>
            </a:r>
          </a:p>
          <a:p>
            <a:pPr algn="l">
              <a:buNone/>
            </a:pPr>
            <a:endParaRPr lang="ar-SA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36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-May be associated with:</a:t>
            </a:r>
          </a:p>
          <a:p>
            <a:pPr algn="l">
              <a:buNone/>
            </a:pPr>
            <a:r>
              <a:rPr lang="en-US" sz="2200" i="1" dirty="0" smtClean="0"/>
              <a:t>    pulmonary hemorrhage</a:t>
            </a:r>
          </a:p>
          <a:p>
            <a:pPr algn="l">
              <a:buNone/>
            </a:pPr>
            <a:r>
              <a:rPr lang="en-US" sz="2200" i="1" dirty="0" smtClean="0"/>
              <a:t>   Abdominal pain and GI bleeding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-GI radiographs may show  “cobblestone” appearance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-Renal manifestations may occur in 25% or more but only 5% end up with ESRD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 smtClean="0"/>
              <a:t>-The long-term prognosis in children with gross </a:t>
            </a:r>
            <a:r>
              <a:rPr lang="en-US" sz="2000" i="1" dirty="0" err="1" smtClean="0"/>
              <a:t>hematuria</a:t>
            </a:r>
            <a:r>
              <a:rPr lang="en-US" sz="2000" i="1" dirty="0" smtClean="0"/>
              <a:t> is very good; however, progressive </a:t>
            </a:r>
            <a:r>
              <a:rPr lang="en-US" sz="2000" i="1" dirty="0" err="1" smtClean="0"/>
              <a:t>glomerular</a:t>
            </a:r>
            <a:r>
              <a:rPr lang="en-US" sz="2000" i="1" dirty="0" smtClean="0"/>
              <a:t> disease and renal failure may develop in a small percentage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</a:t>
            </a:r>
            <a:r>
              <a:rPr lang="en-US" sz="2000" i="1" dirty="0" err="1" smtClean="0"/>
              <a:t>IgA</a:t>
            </a:r>
            <a:r>
              <a:rPr lang="en-US" sz="2000" i="1" dirty="0" smtClean="0"/>
              <a:t>, C3 and fibrin depositions have been demonstrated in biopsies of both involved and uninvolved skin by </a:t>
            </a:r>
            <a:r>
              <a:rPr lang="en-US" sz="2000" i="1" dirty="0" err="1" smtClean="0"/>
              <a:t>immunofluorescence</a:t>
            </a:r>
            <a:r>
              <a:rPr lang="en-US" sz="2000" i="1" dirty="0" smtClean="0"/>
              <a:t> techniques</a:t>
            </a: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E:\Bolognia\images\53FF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7914" y="1600200"/>
            <a:ext cx="62881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i="1" dirty="0" smtClean="0">
                <a:solidFill>
                  <a:srgbClr val="FF0000"/>
                </a:solidFill>
              </a:rPr>
              <a:t>Thank you</a:t>
            </a:r>
            <a:endParaRPr lang="ar-SA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3120</Words>
  <Application>Microsoft Office PowerPoint</Application>
  <PresentationFormat>عرض على الشاشة (3:4)‏</PresentationFormat>
  <Paragraphs>643</Paragraphs>
  <Slides>90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90</vt:i4>
      </vt:variant>
    </vt:vector>
  </HeadingPairs>
  <TitlesOfParts>
    <vt:vector size="91" baseType="lpstr">
      <vt:lpstr>نسق Office</vt:lpstr>
      <vt:lpstr>Cutaneous Manifestation of Systemic disease </vt:lpstr>
      <vt:lpstr>Introduction </vt:lpstr>
      <vt:lpstr>عرض تقديمي في PowerPoint</vt:lpstr>
      <vt:lpstr>CUTANEOUS MANIFESTATIONS OF ENDOCRINE DISORDERS   </vt:lpstr>
      <vt:lpstr>CUTANEOUS MANIFESTATIONS OF DIABETES MELLITUS </vt:lpstr>
      <vt:lpstr>1-Diabetic Dermopathy or “Shin Spots”  </vt:lpstr>
      <vt:lpstr>2-Necrobiosis Lipoidica Diabeticorum (NLD) </vt:lpstr>
      <vt:lpstr>NLD</vt:lpstr>
      <vt:lpstr>Acanthosis nigricans</vt:lpstr>
      <vt:lpstr>3-Acanthosis Nigricans </vt:lpstr>
      <vt:lpstr>Acanthosis nigricans</vt:lpstr>
      <vt:lpstr>3-Acanthosis Nigricans</vt:lpstr>
      <vt:lpstr>Acanthosis nigricans of the palms (tripe palm)</vt:lpstr>
      <vt:lpstr>4-Diabetic Bullae or Bullae Diabeticorum </vt:lpstr>
      <vt:lpstr>5-Granuloma Annulare  </vt:lpstr>
      <vt:lpstr>6-Scleredema Diabeticorum </vt:lpstr>
      <vt:lpstr>عرض تقديمي في PowerPoint</vt:lpstr>
      <vt:lpstr>Other manifestation of DM:</vt:lpstr>
      <vt:lpstr>عرض تقديمي في PowerPoint</vt:lpstr>
      <vt:lpstr>عرض تقديمي في PowerPoint</vt:lpstr>
      <vt:lpstr>Non-specific Manifestations of Hyperthyroidism </vt:lpstr>
      <vt:lpstr>Thyroid dermopathy (Pretibial Myxedema):  </vt:lpstr>
      <vt:lpstr>عرض تقديمي في PowerPoint</vt:lpstr>
      <vt:lpstr>Non-specific Manifestations of Hypothyroidism </vt:lpstr>
      <vt:lpstr>عرض تقديمي في PowerPoint</vt:lpstr>
      <vt:lpstr>Hypocorticism  (Addison disease):</vt:lpstr>
      <vt:lpstr>عرض تقديمي في PowerPoint</vt:lpstr>
      <vt:lpstr>Cushing syndrome:  </vt:lpstr>
      <vt:lpstr>Striae distensae</vt:lpstr>
      <vt:lpstr>Buffalo hump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Other less common manifestation: Epidermolysis bullosa acquisita, erythema multiforme, urticaria, clubbing, psoriasis, vitiligo.  Note: CD = Crohn’s disease ,UC = Ulcerative Colitis</vt:lpstr>
      <vt:lpstr>Metastatic crohns disease</vt:lpstr>
      <vt:lpstr>Erythema Nodosum </vt:lpstr>
      <vt:lpstr>عرض تقديمي في PowerPoint</vt:lpstr>
      <vt:lpstr>Erythema Nodosum</vt:lpstr>
      <vt:lpstr>Erythema Nodosum</vt:lpstr>
      <vt:lpstr>Erythema Nodosum</vt:lpstr>
      <vt:lpstr>Erythema Nodosum</vt:lpstr>
      <vt:lpstr>Pyoderma gangrenosum (PG)</vt:lpstr>
      <vt:lpstr>Pyoderma gangrenosum</vt:lpstr>
      <vt:lpstr>Peristomal Pyoderma Gangrenosum</vt:lpstr>
      <vt:lpstr>Pyoderma gangrenosum</vt:lpstr>
      <vt:lpstr>Pyoderma gangrenosum</vt:lpstr>
      <vt:lpstr>Cutaneous Manifestation of Liver diseases </vt:lpstr>
      <vt:lpstr>Cutaneous Manifestation of Liver diseases</vt:lpstr>
      <vt:lpstr>عرض تقديمي في PowerPoint</vt:lpstr>
      <vt:lpstr>PCT</vt:lpstr>
      <vt:lpstr>عرض تقديمي في PowerPoint</vt:lpstr>
      <vt:lpstr>End Stage Renal Disease (ESRD) and Dialysis</vt:lpstr>
      <vt:lpstr>End Stage Renal Disease (ESRD) and Dialysis</vt:lpstr>
      <vt:lpstr>calciphylaxis</vt:lpstr>
      <vt:lpstr>End Stage Renal Disease (ESRD) and Dialysis</vt:lpstr>
      <vt:lpstr>Generalized Pruritus</vt:lpstr>
      <vt:lpstr>Conditions that Cause Pruritus  </vt:lpstr>
      <vt:lpstr>عرض تقديمي في PowerPoint</vt:lpstr>
      <vt:lpstr>عرض تقديمي في PowerPoint</vt:lpstr>
      <vt:lpstr>عرض تقديمي في PowerPoint</vt:lpstr>
      <vt:lpstr>Definitions</vt:lpstr>
      <vt:lpstr>Purpura</vt:lpstr>
      <vt:lpstr>  Causes </vt:lpstr>
      <vt:lpstr>عرض تقديمي في PowerPoint</vt:lpstr>
      <vt:lpstr> Definition</vt:lpstr>
      <vt:lpstr>Classification</vt:lpstr>
      <vt:lpstr>Classification</vt:lpstr>
      <vt:lpstr>Cutaneous small vessel vasculitis ( Leukocytoclastic vasculitis )</vt:lpstr>
      <vt:lpstr>  </vt:lpstr>
      <vt:lpstr>Cutaneous small vessel vasculitis  ( Leukocytoclastic vasculitis ) </vt:lpstr>
      <vt:lpstr>Cutaneous small vessel vasculitis  ( Leukocytoclastic vasculitis )</vt:lpstr>
      <vt:lpstr>Cutaneous small vessel vasculitis  ( Leukocytoclastic vasculitis  )</vt:lpstr>
      <vt:lpstr>Cutaneous small vessel vasculitis  ( Leukocytoclastic vasculitis  )</vt:lpstr>
      <vt:lpstr>Histology</vt:lpstr>
      <vt:lpstr>Work up</vt:lpstr>
      <vt:lpstr>Treatment</vt:lpstr>
      <vt:lpstr>Henoch-Schönlein purpura((HSP) </vt:lpstr>
      <vt:lpstr>Henoch-Schönlein purpura(HSP) </vt:lpstr>
      <vt:lpstr>Henoch-Schönlein purpura</vt:lpstr>
      <vt:lpstr>Henoch-Schönlein purpura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Manifestation of Systemic disease</dc:title>
  <dc:creator>11:33</dc:creator>
  <cp:lastModifiedBy>Eman</cp:lastModifiedBy>
  <cp:revision>140</cp:revision>
  <dcterms:created xsi:type="dcterms:W3CDTF">2012-01-06T23:01:06Z</dcterms:created>
  <dcterms:modified xsi:type="dcterms:W3CDTF">2016-01-31T22:36:37Z</dcterms:modified>
</cp:coreProperties>
</file>