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8"/>
  </p:notesMasterIdLst>
  <p:sldIdLst>
    <p:sldId id="422" r:id="rId2"/>
    <p:sldId id="357" r:id="rId3"/>
    <p:sldId id="411" r:id="rId4"/>
    <p:sldId id="514" r:id="rId5"/>
    <p:sldId id="377" r:id="rId6"/>
    <p:sldId id="380" r:id="rId7"/>
    <p:sldId id="257" r:id="rId8"/>
    <p:sldId id="381" r:id="rId9"/>
    <p:sldId id="432" r:id="rId10"/>
    <p:sldId id="433" r:id="rId11"/>
    <p:sldId id="412" r:id="rId12"/>
    <p:sldId id="382" r:id="rId13"/>
    <p:sldId id="384" r:id="rId14"/>
    <p:sldId id="434" r:id="rId15"/>
    <p:sldId id="435" r:id="rId16"/>
    <p:sldId id="436" r:id="rId17"/>
    <p:sldId id="389" r:id="rId18"/>
    <p:sldId id="391" r:id="rId19"/>
    <p:sldId id="516" r:id="rId20"/>
    <p:sldId id="517" r:id="rId21"/>
    <p:sldId id="438" r:id="rId22"/>
    <p:sldId id="440" r:id="rId23"/>
    <p:sldId id="442" r:id="rId24"/>
    <p:sldId id="445" r:id="rId25"/>
    <p:sldId id="447" r:id="rId26"/>
    <p:sldId id="490" r:id="rId27"/>
    <p:sldId id="448" r:id="rId28"/>
    <p:sldId id="449" r:id="rId29"/>
    <p:sldId id="495" r:id="rId30"/>
    <p:sldId id="450" r:id="rId31"/>
    <p:sldId id="404" r:id="rId32"/>
    <p:sldId id="498" r:id="rId33"/>
    <p:sldId id="451" r:id="rId34"/>
    <p:sldId id="452" r:id="rId35"/>
    <p:sldId id="453" r:id="rId36"/>
    <p:sldId id="454" r:id="rId37"/>
    <p:sldId id="455" r:id="rId38"/>
    <p:sldId id="457" r:id="rId39"/>
    <p:sldId id="416" r:id="rId40"/>
    <p:sldId id="420" r:id="rId41"/>
    <p:sldId id="418" r:id="rId42"/>
    <p:sldId id="421" r:id="rId43"/>
    <p:sldId id="358" r:id="rId44"/>
    <p:sldId id="359" r:id="rId45"/>
    <p:sldId id="360" r:id="rId46"/>
    <p:sldId id="362" r:id="rId47"/>
    <p:sldId id="361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499" r:id="rId56"/>
    <p:sldId id="500" r:id="rId57"/>
    <p:sldId id="501" r:id="rId58"/>
    <p:sldId id="502" r:id="rId59"/>
    <p:sldId id="503" r:id="rId60"/>
    <p:sldId id="458" r:id="rId61"/>
    <p:sldId id="459" r:id="rId62"/>
    <p:sldId id="460" r:id="rId63"/>
    <p:sldId id="504" r:id="rId64"/>
    <p:sldId id="293" r:id="rId65"/>
    <p:sldId id="480" r:id="rId66"/>
    <p:sldId id="479" r:id="rId67"/>
    <p:sldId id="510" r:id="rId68"/>
    <p:sldId id="294" r:id="rId69"/>
    <p:sldId id="478" r:id="rId70"/>
    <p:sldId id="300" r:id="rId71"/>
    <p:sldId id="301" r:id="rId72"/>
    <p:sldId id="505" r:id="rId73"/>
    <p:sldId id="461" r:id="rId74"/>
    <p:sldId id="302" r:id="rId75"/>
    <p:sldId id="462" r:id="rId76"/>
    <p:sldId id="463" r:id="rId77"/>
    <p:sldId id="477" r:id="rId78"/>
    <p:sldId id="464" r:id="rId79"/>
    <p:sldId id="465" r:id="rId80"/>
    <p:sldId id="506" r:id="rId81"/>
    <p:sldId id="466" r:id="rId82"/>
    <p:sldId id="467" r:id="rId83"/>
    <p:sldId id="468" r:id="rId84"/>
    <p:sldId id="507" r:id="rId85"/>
    <p:sldId id="470" r:id="rId86"/>
    <p:sldId id="512" r:id="rId8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00"/>
    <a:srgbClr val="0000CC"/>
    <a:srgbClr val="00FF00"/>
    <a:srgbClr val="000066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4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778F3C-69D2-47BA-A6EC-68C70B337836}" type="datetimeFigureOut">
              <a:rPr lang="ar-SA" smtClean="0"/>
              <a:pPr/>
              <a:t>20/05/1437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B4D536-E3C8-435E-BB1F-1E2DFE88CA7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340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BD815-F6F9-4ACE-9DD4-0F2E477A770D}" type="slidenum">
              <a:rPr lang="en-US"/>
              <a:pPr/>
              <a:t>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4593C-B528-4AAF-ABB7-D0C00CD9AE72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55FB9-E013-4A58-BC90-66D85D666CC1}" type="slidenum">
              <a:rPr lang="en-US"/>
              <a:pPr/>
              <a:t>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82A2A-515C-4063-B9D5-173B20FDA518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7C809-32AD-4D45-A898-66982968EE49}" type="slidenum">
              <a:rPr lang="en-US"/>
              <a:pPr/>
              <a:t>13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0A304-4D2E-487A-9AB4-51C82FA5B067}" type="slidenum">
              <a:rPr lang="en-US"/>
              <a:pPr/>
              <a:t>17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C877-EDDB-436E-936B-87053CA6D393}" type="slidenum">
              <a:rPr lang="en-US"/>
              <a:pPr/>
              <a:t>18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C872C-2C5B-496E-83F8-D638B4A476AB}" type="slidenum">
              <a:rPr lang="en-US"/>
              <a:pPr/>
              <a:t>26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68A43-D8A1-45F6-9228-3E58D5D5C891}" type="slidenum">
              <a:rPr lang="en-US"/>
              <a:pPr/>
              <a:t>31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31911-1EF6-46DF-A23D-E92D93F3E6F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14AAF-A5C4-4EA4-B266-3249961F795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FED4A-9EB5-4CA3-AA82-EE70749DCE2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BBBF-E656-46E6-B9F2-CE83D29C979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C8E05-8C7C-4DD5-890D-47BD99DDAA2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059F-F1A9-4670-B5B6-F4FC609C971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7D4A9-DF89-4834-BC85-C004901464A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CC84E-7ED6-44F6-8E0B-8C98B04B426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56030-2290-4F79-8B33-B0784F488F3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59DB0-6473-4D54-B122-274C1065686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024A0-AAAB-4EEA-8A87-C5A9A42495C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E9C4D13-F6DE-4932-9D86-AF73C64EE8D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356" y="1550200"/>
            <a:ext cx="747116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PAPULOSQUAMOUS  DISEASES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429000"/>
            <a:ext cx="7391400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Saleh</a:t>
            </a:r>
            <a:r>
              <a:rPr lang="en-US" b="1" dirty="0" smtClean="0">
                <a:solidFill>
                  <a:schemeClr val="bg1"/>
                </a:solidFill>
              </a:rPr>
              <a:t>  Al </a:t>
            </a:r>
            <a:r>
              <a:rPr lang="en-US" b="1" dirty="0" err="1" smtClean="0">
                <a:solidFill>
                  <a:schemeClr val="bg1"/>
                </a:solidFill>
              </a:rPr>
              <a:t>rasheed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Consultant in Dermatology &amp;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Laser Surgery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Assistant Professor - Dermatology Department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College of Medicine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KSU , Riyadh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esktop\psoriasis_causes_triggers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58000"/>
          </a:blip>
          <a:stretch>
            <a:fillRect/>
          </a:stretch>
        </p:blipFill>
        <p:spPr bwMode="auto">
          <a:xfrm>
            <a:off x="19050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Psoriasis : clinical features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5486400"/>
          </a:xfrm>
        </p:spPr>
        <p:txBody>
          <a:bodyPr/>
          <a:lstStyle/>
          <a:p>
            <a:pPr lvl="1" algn="l" rtl="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Well defined &amp; circumscribed plaque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      </a:t>
            </a:r>
            <a:r>
              <a:rPr lang="en-US" sz="2400" b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Erythematous</a:t>
            </a:r>
            <a:endParaRPr lang="en-US" sz="2400" b="1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      Silvery scaling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      Symmetrical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      Extensors of limbs, scalp, sacral  area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Auspitz’s</a:t>
            </a: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sign: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     light scraping of the scale with a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      wooden spatula produces multiple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      bleeding points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     extreme thinning of the epidermis over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      the capillary laden dermal papillae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chemeClr val="accent3"/>
                </a:solidFill>
              </a:rPr>
              <a:t> 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4C86A685-6D4B-4E0E-BD2A-1B8A76624BE1}" type="slidenum">
              <a:rPr lang="en-US" sz="1200" b="1">
                <a:latin typeface="Arial" charset="0"/>
              </a:rPr>
              <a:pPr/>
              <a:t>12</a:t>
            </a:fld>
            <a:endParaRPr lang="en-US" sz="1200" b="1">
              <a:latin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Psoriasis as a Systemic Disease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 err="1">
                <a:solidFill>
                  <a:schemeClr val="accent3"/>
                </a:solidFill>
              </a:rPr>
              <a:t>Koebner</a:t>
            </a:r>
            <a:r>
              <a:rPr lang="en-US" dirty="0">
                <a:solidFill>
                  <a:schemeClr val="accent3"/>
                </a:solidFill>
              </a:rPr>
              <a:t> Phenomenon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Elevated ESR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Increased uric acid levels </a:t>
            </a:r>
            <a:r>
              <a:rPr lang="en-US" dirty="0">
                <a:solidFill>
                  <a:schemeClr val="accent3"/>
                </a:solidFill>
                <a:cs typeface="Arial" charset="0"/>
              </a:rPr>
              <a:t>→</a:t>
            </a:r>
            <a:r>
              <a:rPr lang="en-US" dirty="0">
                <a:solidFill>
                  <a:schemeClr val="accent3"/>
                </a:solidFill>
              </a:rPr>
              <a:t> gout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Mild anemia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Elevated </a:t>
            </a:r>
            <a:r>
              <a:rPr lang="el-GR" dirty="0">
                <a:solidFill>
                  <a:schemeClr val="accent3"/>
                </a:solidFill>
                <a:cs typeface="Arial" charset="0"/>
              </a:rPr>
              <a:t>α</a:t>
            </a:r>
            <a:r>
              <a:rPr lang="en-US" baseline="-25000" dirty="0">
                <a:solidFill>
                  <a:schemeClr val="accent3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accent3"/>
                </a:solidFill>
                <a:cs typeface="Arial" charset="0"/>
              </a:rPr>
              <a:t>-macroglobulin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cs typeface="Arial" charset="0"/>
              </a:rPr>
              <a:t>Elevated </a:t>
            </a:r>
            <a:r>
              <a:rPr lang="en-US" dirty="0" err="1">
                <a:solidFill>
                  <a:schemeClr val="accent3"/>
                </a:solidFill>
                <a:cs typeface="Arial" charset="0"/>
              </a:rPr>
              <a:t>IgA</a:t>
            </a:r>
            <a:r>
              <a:rPr lang="en-US" dirty="0">
                <a:solidFill>
                  <a:schemeClr val="accent3"/>
                </a:solidFill>
                <a:cs typeface="Arial" charset="0"/>
              </a:rPr>
              <a:t> levels 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cs typeface="Arial" charset="0"/>
              </a:rPr>
              <a:t>Increased quantities of Immune Complexes</a:t>
            </a:r>
            <a:endParaRPr lang="el-GR" baseline="-25000" dirty="0">
              <a:solidFill>
                <a:schemeClr val="accent3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EE97AA23-17D4-43BC-9420-DA95C7E6B51D}" type="slidenum">
              <a:rPr lang="en-US" sz="1200" b="1">
                <a:latin typeface="Arial" charset="0"/>
              </a:rPr>
              <a:pPr/>
              <a:t>13</a:t>
            </a:fld>
            <a:endParaRPr lang="en-US" sz="1200" b="1">
              <a:latin typeface="Arial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772400" cy="1371600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accent3"/>
                </a:solidFill>
              </a:rPr>
              <a:t>Clinical Variants of Psoriasis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066800"/>
            <a:ext cx="8001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rtl="0">
              <a:buAutoNum type="alphaU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514350" indent="-514350" algn="l" rtl="0"/>
            <a:r>
              <a:rPr lang="en-US" sz="2800" dirty="0" smtClean="0">
                <a:solidFill>
                  <a:schemeClr val="bg1"/>
                </a:solidFill>
              </a:rPr>
              <a:t>Clinical Types of Psoriasis</a:t>
            </a:r>
          </a:p>
          <a:p>
            <a:pPr marL="514350" indent="-514350" algn="l" rtl="0"/>
            <a:endParaRPr lang="en-US" sz="2400" b="1" dirty="0" smtClean="0">
              <a:solidFill>
                <a:schemeClr val="bg1"/>
              </a:solidFill>
            </a:endParaRPr>
          </a:p>
          <a:p>
            <a:pPr marL="971550" lvl="1" indent="-514350" algn="l" rtl="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Non-</a:t>
            </a:r>
            <a:r>
              <a:rPr lang="en-US" sz="2400" b="1" dirty="0" err="1" smtClean="0">
                <a:solidFill>
                  <a:schemeClr val="bg1"/>
                </a:solidFill>
              </a:rPr>
              <a:t>pustular</a:t>
            </a:r>
            <a:r>
              <a:rPr lang="en-US" sz="2400" b="1" dirty="0" smtClean="0">
                <a:solidFill>
                  <a:schemeClr val="bg1"/>
                </a:solidFill>
              </a:rPr>
              <a:t> Psoriasis</a:t>
            </a:r>
          </a:p>
          <a:p>
            <a:pPr marL="971550" lvl="1" indent="-514350"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</a:rPr>
              <a:t>Pustular</a:t>
            </a:r>
            <a:r>
              <a:rPr lang="en-US" sz="2400" b="1" dirty="0" smtClean="0">
                <a:solidFill>
                  <a:schemeClr val="bg1"/>
                </a:solidFill>
              </a:rPr>
              <a:t> Psoriasis</a:t>
            </a:r>
          </a:p>
          <a:p>
            <a:pPr lvl="1"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       • Localized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       • Generalized</a:t>
            </a:r>
          </a:p>
          <a:p>
            <a:pPr lvl="1"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</a:rPr>
              <a:t>Erythrodermic</a:t>
            </a:r>
            <a:r>
              <a:rPr lang="en-US" sz="2400" b="1" dirty="0" smtClean="0">
                <a:solidFill>
                  <a:schemeClr val="bg1"/>
                </a:solidFill>
              </a:rPr>
              <a:t> Psoriasis</a:t>
            </a:r>
          </a:p>
          <a:p>
            <a:pPr lvl="1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D. Psoriatic arthritis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16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AutoNum type="alphaUcPeriod"/>
            </a:pPr>
            <a:r>
              <a:rPr lang="en-US" sz="28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Non-</a:t>
            </a:r>
            <a:r>
              <a:rPr lang="en-US" sz="2800" b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pustular</a:t>
            </a:r>
            <a:r>
              <a:rPr lang="en-US" sz="28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Psoriasis</a:t>
            </a:r>
          </a:p>
          <a:p>
            <a:pPr marL="457200" indent="-457200" algn="l" rtl="0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• Chronic Plaque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• Regional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• Scalp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Palmo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-plantar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• Inverse Psoriasis (Flexural)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• Nail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Guttate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Psoriasis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61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</a:rPr>
              <a:t>Chronic Plaque Psoriasis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~80% of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Characteristic 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erythematous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well defined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circumscribed silvery scaly patches/ plaques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</a:rPr>
              <a:t>Koebner</a:t>
            </a:r>
            <a:r>
              <a:rPr lang="en-US" sz="2400" dirty="0" smtClean="0">
                <a:solidFill>
                  <a:schemeClr val="bg1"/>
                </a:solidFill>
              </a:rPr>
              <a:t> phenomenon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          • Appearance of psoriasis in sites of skin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             trauma or pressure e.g. scratch marks,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             operation sites .</a:t>
            </a:r>
          </a:p>
          <a:p>
            <a:pPr lvl="1" algn="l" rtl="0"/>
            <a:r>
              <a:rPr lang="de-DE" sz="2400" dirty="0" smtClean="0">
                <a:solidFill>
                  <a:schemeClr val="bg1"/>
                </a:solidFill>
              </a:rPr>
              <a:t>          • Present in lichen planus, vitiligo, viral wart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“Atypical” with no scaling in moist flexural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intertriginous</a:t>
            </a:r>
            <a:r>
              <a:rPr lang="en-US" sz="2400" dirty="0" smtClean="0">
                <a:solidFill>
                  <a:schemeClr val="bg1"/>
                </a:solidFill>
              </a:rPr>
              <a:t> area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7ED454DE-D686-44AC-A3D3-1BA8DA8D8AB2}" type="slidenum">
              <a:rPr lang="en-US" sz="1200" b="1">
                <a:latin typeface="Arial" charset="0"/>
              </a:rPr>
              <a:pPr/>
              <a:t>17</a:t>
            </a:fld>
            <a:endParaRPr lang="en-US" sz="1200" b="1"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Chronic Plaque Psoriasis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Most Common Variant</a:t>
            </a:r>
          </a:p>
          <a:p>
            <a:pPr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Plaques may be as large as 20 cm</a:t>
            </a:r>
          </a:p>
          <a:p>
            <a:pPr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Symmetrical disease</a:t>
            </a:r>
          </a:p>
          <a:p>
            <a:pPr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Sites of Predilection</a:t>
            </a:r>
          </a:p>
          <a:p>
            <a:pPr lvl="1"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Elbows</a:t>
            </a:r>
          </a:p>
          <a:p>
            <a:pPr lvl="1"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Knees</a:t>
            </a:r>
          </a:p>
          <a:p>
            <a:pPr lvl="1" algn="l" rtl="0"/>
            <a:r>
              <a:rPr lang="en-US" sz="2400" dirty="0" err="1">
                <a:solidFill>
                  <a:schemeClr val="accent3"/>
                </a:solidFill>
                <a:latin typeface="+mj-lt"/>
              </a:rPr>
              <a:t>Presacrum</a:t>
            </a:r>
            <a:endParaRPr lang="en-US" sz="2400" dirty="0">
              <a:solidFill>
                <a:schemeClr val="accent3"/>
              </a:solidFill>
              <a:latin typeface="+mj-lt"/>
            </a:endParaRPr>
          </a:p>
          <a:p>
            <a:pPr lvl="1"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Scalp</a:t>
            </a:r>
          </a:p>
          <a:p>
            <a:pPr lvl="1"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Hands and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fld id="{AA541E19-03BC-405B-9AB6-5DFDD475B246}" type="slidenum">
              <a:rPr lang="en-US" sz="1200" b="1">
                <a:latin typeface="Arial" charset="0"/>
              </a:rPr>
              <a:pPr/>
              <a:t>18</a:t>
            </a:fld>
            <a:endParaRPr lang="en-US" sz="1200" b="1" dirty="0">
              <a:latin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Chronic Plaque Psoriasis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May be widespread – up to </a:t>
            </a: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80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% BSA</a:t>
            </a:r>
          </a:p>
          <a:p>
            <a:pPr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Genitalia involved in up to 30% of patients</a:t>
            </a:r>
          </a:p>
          <a:p>
            <a:pPr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Most patients have nail changes</a:t>
            </a:r>
          </a:p>
          <a:p>
            <a:pPr lvl="1"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Nail pitting</a:t>
            </a:r>
          </a:p>
          <a:p>
            <a:pPr lvl="1"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“Oil Spots”</a:t>
            </a:r>
          </a:p>
          <a:p>
            <a:pPr lvl="1" algn="l" rtl="0"/>
            <a:r>
              <a:rPr lang="en-US" sz="2400" dirty="0">
                <a:solidFill>
                  <a:schemeClr val="accent3"/>
                </a:solidFill>
                <a:latin typeface="+mj-lt"/>
              </a:rPr>
              <a:t>Involvement of the entire nail bed</a:t>
            </a:r>
          </a:p>
          <a:p>
            <a:pPr lvl="2" algn="l" rtl="0"/>
            <a:r>
              <a:rPr lang="en-US" dirty="0" err="1">
                <a:solidFill>
                  <a:schemeClr val="accent3"/>
                </a:solidFill>
                <a:latin typeface="+mj-lt"/>
              </a:rPr>
              <a:t>Onychodystrophy</a:t>
            </a:r>
            <a:endParaRPr lang="en-US" dirty="0">
              <a:solidFill>
                <a:schemeClr val="accent3"/>
              </a:solidFill>
              <a:latin typeface="+mj-lt"/>
            </a:endParaRPr>
          </a:p>
          <a:p>
            <a:pPr lvl="2" algn="l" rtl="0"/>
            <a:r>
              <a:rPr lang="en-US" dirty="0">
                <a:solidFill>
                  <a:schemeClr val="accent3"/>
                </a:solidFill>
                <a:latin typeface="+mj-lt"/>
              </a:rPr>
              <a:t>Loss of nail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0574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Auspitz’s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sign:</a:t>
            </a:r>
          </a:p>
          <a:p>
            <a:pPr lvl="1" algn="l" rtl="0">
              <a:buFont typeface="Wingdings" pitchFamily="2" charset="2"/>
              <a:buChar char="q"/>
            </a:pPr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  light scraping of the scale with a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wooden spatula produces multiple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bleeding points</a:t>
            </a:r>
          </a:p>
          <a:p>
            <a:pPr lvl="1"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  extreme thinning of the epidermis over</a:t>
            </a:r>
          </a:p>
          <a:p>
            <a:pPr lvl="1"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 the capillary laden dermal papillae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838200" y="2313801"/>
            <a:ext cx="69500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</a:rPr>
              <a:t>Papulosquamous</a:t>
            </a:r>
            <a:r>
              <a:rPr lang="en-US" sz="3200" b="1" dirty="0" smtClean="0">
                <a:solidFill>
                  <a:schemeClr val="bg1"/>
                </a:solidFill>
              </a:rPr>
              <a:t> diseases</a:t>
            </a:r>
          </a:p>
          <a:p>
            <a:pPr algn="l"/>
            <a:endParaRPr lang="en-US" sz="3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are </a:t>
            </a:r>
            <a:r>
              <a:rPr lang="en-US" sz="2800" b="1" dirty="0">
                <a:solidFill>
                  <a:schemeClr val="bg1"/>
                </a:solidFill>
              </a:rPr>
              <a:t>those in which the primary lesions typically consist of papules with scale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33400" y="3959215"/>
            <a:ext cx="8118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en-US" sz="2800" b="1" dirty="0">
              <a:solidFill>
                <a:schemeClr val="bg1"/>
              </a:solidFill>
            </a:endParaRPr>
          </a:p>
          <a:p>
            <a:pPr algn="l" rtl="0" eaLnBrk="0" hangingPunct="0"/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05506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Koebner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phenomenon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lvl="1" algn="l" rtl="0"/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• Appearance of psoriasis in sites of skin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  trauma or pressure e.g. scratch marks,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  operation sites .</a:t>
            </a:r>
          </a:p>
          <a:p>
            <a:pPr lvl="1" algn="l" rtl="0"/>
            <a:r>
              <a:rPr lang="de-DE" sz="2400" dirty="0" smtClean="0">
                <a:solidFill>
                  <a:schemeClr val="bg1"/>
                </a:solidFill>
                <a:latin typeface="+mj-lt"/>
              </a:rPr>
              <a:t>          • Present in : lichen planus, vitiligo, viral wart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Scalp Psoriasis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Common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Well demarcated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erythematous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silvery scaly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plaque with normal skin intervening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Post-auricular area commonly involved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Non scarring alopecia when severe,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regrow</a:t>
            </a:r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when condition improve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DDx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with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seborrhoeic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dermatitis by presence of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typical plaque elsewhere +/- psoriatic nail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   changes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Palmoplantar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Psoriasis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Common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Indurated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heavily scaled plaque +/-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fissuring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Well-demarcated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DDx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with foot/ hand eczema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 </a:t>
            </a:r>
            <a:endParaRPr lang="en-US" sz="24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8305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Nail Psoriasis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~50% of psoriasis have nail changes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Pitting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Onycholysis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(separation of nail plate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from nail bed)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Oil drop sign (a yellow brown,</a:t>
            </a:r>
          </a:p>
          <a:p>
            <a:pPr lvl="1" algn="l" rtl="0"/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subungual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spot surrounded by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erythema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)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Subungual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hyperkeratosis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Secondary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onychomycosis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is common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Guttate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Psoriasis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Latin “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gutta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” means a drop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Mainly affects children and young adults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Characterized by numerous 0.5 to 1.5 cm papules   /plaques</a:t>
            </a:r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Very small plaques generalized with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 centripetal distribution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May coalescent into larger plaques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Preceded by streptococcal tonsillitis or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pharyngitis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2 weeks before onset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Spontaneous remissions in children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  Often chronic in adults</a:t>
            </a:r>
          </a:p>
          <a:p>
            <a:pPr lvl="1" algn="l" rtl="0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828800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Flexural Psoriasis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Psoriasis affecting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axillae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, perineum and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umbilicus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Atypical psoriasis as friction &amp; humidity removes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the scale (diagnostic confusion)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Irritating when sweating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D2594A09-F48A-4C0A-BE39-E8CD40516F28}" type="slidenum">
              <a:rPr lang="en-US" sz="1200" b="1">
                <a:latin typeface="Arial" charset="0"/>
              </a:rPr>
              <a:pPr/>
              <a:t>26</a:t>
            </a:fld>
            <a:endParaRPr lang="en-US" sz="1200" b="1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sz="3600" b="1" dirty="0">
                <a:solidFill>
                  <a:schemeClr val="accent3"/>
                </a:solidFill>
              </a:rPr>
              <a:t>Life–Threatening Forms of Psoriasis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772400" cy="3352800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accent3"/>
                </a:solidFill>
              </a:rPr>
              <a:t>Generalized </a:t>
            </a:r>
            <a:r>
              <a:rPr lang="en-US" dirty="0" err="1">
                <a:solidFill>
                  <a:schemeClr val="accent3"/>
                </a:solidFill>
              </a:rPr>
              <a:t>Pustular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Psoriasis</a:t>
            </a:r>
          </a:p>
          <a:p>
            <a:pPr algn="l" rtl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algn="l" rtl="0"/>
            <a:r>
              <a:rPr lang="en-US" dirty="0" err="1">
                <a:solidFill>
                  <a:schemeClr val="accent3"/>
                </a:solidFill>
              </a:rPr>
              <a:t>Erythrodermic</a:t>
            </a:r>
            <a:r>
              <a:rPr lang="en-US" dirty="0">
                <a:solidFill>
                  <a:schemeClr val="accent3"/>
                </a:solidFill>
              </a:rPr>
              <a:t> Psoriasis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0200"/>
            <a:ext cx="838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err="1" smtClean="0">
                <a:solidFill>
                  <a:schemeClr val="bg1"/>
                </a:solidFill>
              </a:rPr>
              <a:t>Palmoplantar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Pustular</a:t>
            </a:r>
            <a:r>
              <a:rPr lang="en-US" sz="2800" dirty="0" smtClean="0">
                <a:solidFill>
                  <a:schemeClr val="bg1"/>
                </a:solidFill>
              </a:rPr>
              <a:t> Psoriasis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Relatively uncommon variant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Painful, sterile pustules develop within plaque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  at palms and soles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Pustules resolve to leave post inflammatory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hyperpigmentation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Female predominance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20% associated with psoriasis elsewhere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Almost exclusively associated with smoking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• Resistant to topical treatment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Generalized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Pustular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Psoriasis</a:t>
            </a:r>
          </a:p>
          <a:p>
            <a:pPr lvl="1"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Von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Zumbusch’s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disease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Erythematous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edematous plaques studded with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monomorphic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sterile pustules.</a:t>
            </a: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accent3"/>
                </a:solidFill>
                <a:latin typeface="+mj-lt"/>
                <a:cs typeface="+mj-cs"/>
              </a:rPr>
              <a:t>often after short episodes of fever of 39˚ to 40˚C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+mj-lt"/>
                <a:cs typeface="Arial" charset="0"/>
              </a:rPr>
              <a:t>Weight loss , Muscle Weakness,  </a:t>
            </a:r>
            <a:r>
              <a:rPr lang="en-US" sz="2400" dirty="0" err="1" smtClean="0">
                <a:solidFill>
                  <a:schemeClr val="accent3"/>
                </a:solidFill>
                <a:latin typeface="+mj-lt"/>
                <a:cs typeface="Arial" charset="0"/>
              </a:rPr>
              <a:t>Hypocalcemia</a:t>
            </a:r>
            <a:r>
              <a:rPr lang="en-US" sz="2400" dirty="0" smtClean="0">
                <a:solidFill>
                  <a:schemeClr val="accent3"/>
                </a:solidFill>
                <a:latin typeface="+mj-lt"/>
                <a:cs typeface="Arial" charset="0"/>
              </a:rPr>
              <a:t>             </a:t>
            </a:r>
            <a:r>
              <a:rPr lang="en-US" sz="2400" dirty="0" err="1" smtClean="0">
                <a:solidFill>
                  <a:schemeClr val="accent3"/>
                </a:solidFill>
                <a:latin typeface="+mj-lt"/>
                <a:cs typeface="Arial" charset="0"/>
              </a:rPr>
              <a:t>Leukocytosis</a:t>
            </a:r>
            <a:r>
              <a:rPr lang="en-US" sz="2400" dirty="0" smtClean="0">
                <a:solidFill>
                  <a:schemeClr val="accent3"/>
                </a:solidFill>
                <a:latin typeface="+mj-lt"/>
                <a:cs typeface="Arial" charset="0"/>
              </a:rPr>
              <a:t> , Elevated ESR</a:t>
            </a:r>
            <a:endParaRPr lang="en-US" sz="2400" dirty="0" smtClean="0">
              <a:solidFill>
                <a:schemeClr val="accent3"/>
              </a:solidFill>
              <a:latin typeface="+mj-lt"/>
              <a:cs typeface="+mj-cs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Precipitated by :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withdrawal of oral steroid or widespread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use of ultra potent topical steroid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pregnancy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Can be life-threatening due to fluid loss, sepsis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msoB632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3000" contrast="78000"/>
          </a:blip>
          <a:srcRect/>
          <a:stretch>
            <a:fillRect/>
          </a:stretch>
        </p:blipFill>
        <p:spPr bwMode="auto">
          <a:xfrm>
            <a:off x="304800" y="-28575"/>
            <a:ext cx="8458200" cy="688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143000"/>
            <a:ext cx="70104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-Psoriasis</a:t>
            </a: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-Lichen </a:t>
            </a:r>
            <a:r>
              <a:rPr lang="en-US" sz="2000" b="1" dirty="0" err="1" smtClean="0">
                <a:solidFill>
                  <a:schemeClr val="bg1"/>
                </a:solidFill>
              </a:rPr>
              <a:t>planus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000" b="1" dirty="0" err="1" smtClean="0">
                <a:solidFill>
                  <a:schemeClr val="bg1"/>
                </a:solidFill>
              </a:rPr>
              <a:t>Pityriasis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rosea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000" b="1" dirty="0" err="1" smtClean="0">
                <a:solidFill>
                  <a:schemeClr val="bg1"/>
                </a:solidFill>
              </a:rPr>
              <a:t>Seborrheic</a:t>
            </a:r>
            <a:r>
              <a:rPr lang="en-US" sz="2000" b="1" dirty="0" smtClean="0">
                <a:solidFill>
                  <a:schemeClr val="bg1"/>
                </a:solidFill>
              </a:rPr>
              <a:t> dermatitis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000" b="1" dirty="0" err="1" smtClean="0">
                <a:solidFill>
                  <a:schemeClr val="bg1"/>
                </a:solidFill>
              </a:rPr>
              <a:t>Pityriasis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rubra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pilaris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-Secondary syphilis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-discoid lupus </a:t>
            </a:r>
            <a:r>
              <a:rPr lang="en-US" sz="2000" b="1" dirty="0" err="1" smtClean="0">
                <a:solidFill>
                  <a:schemeClr val="bg1"/>
                </a:solidFill>
              </a:rPr>
              <a:t>erythematosus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000" b="1" dirty="0" err="1" smtClean="0">
                <a:solidFill>
                  <a:schemeClr val="bg1"/>
                </a:solidFill>
              </a:rPr>
              <a:t>Ichthyosis</a:t>
            </a:r>
            <a:r>
              <a:rPr lang="en-US" sz="2000" b="1" dirty="0" smtClean="0">
                <a:solidFill>
                  <a:schemeClr val="bg1"/>
                </a:solidFill>
              </a:rPr>
              <a:t>-</a:t>
            </a: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-Miscellaneous (mycosis </a:t>
            </a:r>
            <a:r>
              <a:rPr lang="en-US" sz="2000" b="1" dirty="0" err="1" smtClean="0">
                <a:solidFill>
                  <a:schemeClr val="bg1"/>
                </a:solidFill>
              </a:rPr>
              <a:t>fungoides</a:t>
            </a:r>
            <a:r>
              <a:rPr lang="en-US" sz="2000" b="1" dirty="0" smtClean="0">
                <a:solidFill>
                  <a:schemeClr val="bg1"/>
                </a:solidFill>
              </a:rPr>
              <a:t>,) -</a:t>
            </a: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The category of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papulosquamous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disease classically includes : </a:t>
            </a:r>
            <a:endParaRPr lang="en-US" sz="2400" b="1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Erythrodermic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Psoriasis</a:t>
            </a:r>
          </a:p>
          <a:p>
            <a:pPr lvl="1"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&gt;90% of BSA affected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Life threatening with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transcutaneous</a:t>
            </a:r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fluid loss, temperature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dysregulation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,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sepsis, high output, cardiac failure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Other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DDx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of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erythroderma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-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atopic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eczema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drug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eruption</a:t>
            </a:r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fr-FR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cutaneous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T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cell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lymphoma,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pityriasis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rubra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pilaris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2CE6BCA-F711-4CD4-A3C0-7C2D540E935E}" type="slidenum">
              <a:rPr lang="en-US" sz="1200" b="1">
                <a:latin typeface="Arial" charset="0"/>
              </a:rPr>
              <a:pPr/>
              <a:t>31</a:t>
            </a:fld>
            <a:endParaRPr lang="en-US" sz="1200" b="1">
              <a:latin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Erythrodermic</a:t>
            </a:r>
            <a:r>
              <a:rPr lang="en-US" dirty="0">
                <a:solidFill>
                  <a:schemeClr val="accent3"/>
                </a:solidFill>
              </a:rPr>
              <a:t> Psoriasis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accent3"/>
                </a:solidFill>
              </a:rPr>
              <a:t>Triggering Factors</a:t>
            </a:r>
          </a:p>
          <a:p>
            <a:pPr lvl="1" algn="l" rtl="0"/>
            <a:r>
              <a:rPr lang="en-US" dirty="0">
                <a:solidFill>
                  <a:schemeClr val="accent3"/>
                </a:solidFill>
              </a:rPr>
              <a:t>Systemic Infection</a:t>
            </a:r>
          </a:p>
          <a:p>
            <a:pPr lvl="1" algn="l" rtl="0"/>
            <a:r>
              <a:rPr lang="en-US" dirty="0">
                <a:solidFill>
                  <a:schemeClr val="accent3"/>
                </a:solidFill>
              </a:rPr>
              <a:t>Withdrawal of high potency topical or oral steroids</a:t>
            </a:r>
          </a:p>
          <a:p>
            <a:pPr lvl="1" algn="l" rtl="0"/>
            <a:r>
              <a:rPr lang="en-US" dirty="0">
                <a:solidFill>
                  <a:schemeClr val="accent3"/>
                </a:solidFill>
              </a:rPr>
              <a:t>Withdrawal of </a:t>
            </a:r>
            <a:r>
              <a:rPr lang="en-US" dirty="0" err="1">
                <a:solidFill>
                  <a:schemeClr val="accent3"/>
                </a:solidFill>
              </a:rPr>
              <a:t>Methotrexate</a:t>
            </a:r>
            <a:endParaRPr lang="en-US" dirty="0">
              <a:solidFill>
                <a:schemeClr val="accent3"/>
              </a:solidFill>
            </a:endParaRPr>
          </a:p>
          <a:p>
            <a:pPr lvl="1" algn="l" rtl="0"/>
            <a:r>
              <a:rPr lang="en-US" dirty="0" err="1">
                <a:solidFill>
                  <a:schemeClr val="accent3"/>
                </a:solidFill>
              </a:rPr>
              <a:t>Phototoxicity</a:t>
            </a:r>
            <a:endParaRPr lang="en-US" dirty="0">
              <a:solidFill>
                <a:schemeClr val="accent3"/>
              </a:solidFill>
            </a:endParaRPr>
          </a:p>
          <a:p>
            <a:pPr lvl="1" algn="l" rtl="0"/>
            <a:r>
              <a:rPr lang="en-US" dirty="0">
                <a:solidFill>
                  <a:schemeClr val="accent3"/>
                </a:solidFill>
              </a:rPr>
              <a:t>Irritant 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2286000"/>
          <a:ext cx="6096000" cy="33528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341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+mj-lt"/>
                        </a:rPr>
                        <a:t>MOST COMMONLY ASSOCIATED AGENTS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Beta blockers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Lithium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Antimalarial</a:t>
                      </a:r>
                      <a:r>
                        <a:rPr lang="en-US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nti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-Inflammatory Drugs</a:t>
                      </a:r>
                    </a:p>
                    <a:p>
                      <a:pPr marL="0" marR="0" indent="0" algn="l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Nonsteroidal</a:t>
                      </a:r>
                      <a:r>
                        <a:rPr lang="en-US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Anti-Inflammatory Drugs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l" font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1447800"/>
            <a:ext cx="765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Drug-provoked (Induced)psoriasis: Reported agent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Psoriatic Arthritis</a:t>
            </a:r>
          </a:p>
          <a:p>
            <a:pPr lvl="1"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~10% of chronic plaque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Only ~15% of cases with skin and joint disease begin simultaneously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~60% of skin disease precedes arthritis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~25% of arthritis precedes skin disease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Probably a positive correlation between severity of skin disease and arthritis developing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Association: HLA B27: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sacro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-ileitis;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B38 and DR7: peripheral arthritis;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B39: all types;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DR4: symmetrical arthritis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5 Types of Psoriatic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Arthropathy</a:t>
            </a:r>
            <a:endParaRPr lang="en-US" sz="32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algn="l" rtl="0"/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Classical distal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arthropathy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-distal IP joint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Seronegative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RA-like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polyarthritis</a:t>
            </a:r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Oligoarticular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asymmetrical arthritis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Spondyloarthropathy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Ankylosing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spondylitis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-like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Arthritis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mutilans</a:t>
            </a:r>
            <a:endParaRPr lang="en-US" sz="28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Psoriatic Arthritis treatment</a:t>
            </a:r>
          </a:p>
          <a:p>
            <a:pPr algn="l" rtl="0"/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NASIDs- may exacerbate psoriasis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Methotrexate</a:t>
            </a:r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Sulphasalazine</a:t>
            </a:r>
            <a:endParaRPr lang="en-US" sz="24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Cyclosporine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Systemic steroid- may make the skin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 lesions more difficult to control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Biologics</a:t>
            </a:r>
            <a:endParaRPr lang="en-US" sz="2400" dirty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Histopathological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changes</a:t>
            </a:r>
          </a:p>
          <a:p>
            <a:pPr algn="l" rtl="0"/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Inflammation 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Epidermal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keratinocyte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hyperproliferation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(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parakeratosis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) incomplete 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cornification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of  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keratinocytes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with retention of nuclei</a:t>
            </a: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(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acanthosis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),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irregular thickening of the epidermis over the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rete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ridges but thinning over dermal papillae</a:t>
            </a:r>
          </a:p>
          <a:p>
            <a:pPr marL="971550" lvl="1" indent="-514350" algn="l" rtl="0"/>
            <a:r>
              <a:rPr lang="en-US" sz="2800" dirty="0" smtClean="0">
                <a:solidFill>
                  <a:schemeClr val="bg1"/>
                </a:solidFill>
                <a:cs typeface="Andalus" pitchFamily="2" charset="-78"/>
              </a:rPr>
              <a:t>•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munro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abscesses) epidermal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polymorphonuclear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leucocyte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infiltrates</a:t>
            </a:r>
            <a:endParaRPr lang="en-US" sz="2800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  <a:p>
            <a:pPr lvl="1" algn="l" rtl="0"/>
            <a:r>
              <a:rPr lang="en-US" sz="2800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• Vascular proliferation :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dilated capillary loops in the dermal papillae</a:t>
            </a:r>
            <a:endParaRPr lang="en-US" sz="2800" dirty="0" smtClean="0">
              <a:latin typeface="+mj-lt"/>
            </a:endParaRPr>
          </a:p>
          <a:p>
            <a:pPr lvl="1" algn="l" rtl="0"/>
            <a:endParaRPr lang="en-US" sz="2800" b="1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udydroid.com/imageCards/0o/ba/card-25537234-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" y="838200"/>
            <a:ext cx="910234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seminar-20papulosqamous-20dis-140219105437-phpapp02/95/seminar-clinical-approach-to-papulosqamous-disorders-10-638.jpg?cb=1392830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Laboratory findings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accent3"/>
                </a:solidFill>
              </a:rPr>
              <a:t>Elevated uric acid</a:t>
            </a:r>
          </a:p>
          <a:p>
            <a:pPr algn="l" rtl="0"/>
            <a:r>
              <a:rPr lang="en-US" dirty="0">
                <a:solidFill>
                  <a:schemeClr val="accent3"/>
                </a:solidFill>
              </a:rPr>
              <a:t>Mild anemia</a:t>
            </a:r>
          </a:p>
          <a:p>
            <a:pPr algn="l" rtl="0"/>
            <a:r>
              <a:rPr lang="en-US" dirty="0">
                <a:solidFill>
                  <a:schemeClr val="accent3"/>
                </a:solidFill>
              </a:rPr>
              <a:t>Negative nitrogen balance</a:t>
            </a:r>
          </a:p>
          <a:p>
            <a:pPr algn="l" rtl="0"/>
            <a:r>
              <a:rPr lang="en-US" dirty="0">
                <a:solidFill>
                  <a:schemeClr val="accent3"/>
                </a:solidFill>
              </a:rPr>
              <a:t>Increase sedimentation rate</a:t>
            </a:r>
          </a:p>
          <a:p>
            <a:pPr algn="l" rtl="0"/>
            <a:r>
              <a:rPr lang="en-US" dirty="0">
                <a:solidFill>
                  <a:schemeClr val="accent3"/>
                </a:solidFill>
              </a:rPr>
              <a:t>Increase alpha-2-microglobulin</a:t>
            </a:r>
          </a:p>
          <a:p>
            <a:pPr algn="l" rtl="0"/>
            <a:r>
              <a:rPr lang="en-US" dirty="0" err="1">
                <a:solidFill>
                  <a:schemeClr val="accent3"/>
                </a:solidFill>
              </a:rPr>
              <a:t>Incresae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IgA</a:t>
            </a:r>
            <a:r>
              <a:rPr lang="en-US" dirty="0">
                <a:solidFill>
                  <a:schemeClr val="accent3"/>
                </a:solidFill>
              </a:rPr>
              <a:t> and </a:t>
            </a:r>
            <a:r>
              <a:rPr lang="en-US" dirty="0" err="1">
                <a:solidFill>
                  <a:schemeClr val="accent3"/>
                </a:solidFill>
              </a:rPr>
              <a:t>IgA</a:t>
            </a:r>
            <a:r>
              <a:rPr lang="en-US" dirty="0">
                <a:solidFill>
                  <a:schemeClr val="accent3"/>
                </a:solidFill>
              </a:rPr>
              <a:t> immune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146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</a:rPr>
              <a:t>Psoriasis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Differential diagnosis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>
                <a:solidFill>
                  <a:schemeClr val="accent3"/>
                </a:solidFill>
              </a:rPr>
              <a:t>Erythroderma</a:t>
            </a:r>
            <a:endParaRPr lang="en-US" sz="2800" dirty="0">
              <a:solidFill>
                <a:schemeClr val="accent3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Atopic dermatitis</a:t>
            </a: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Sezary</a:t>
            </a:r>
            <a:r>
              <a:rPr lang="en-US" sz="2800" dirty="0">
                <a:solidFill>
                  <a:schemeClr val="accent3"/>
                </a:solidFill>
              </a:rPr>
              <a:t> syndrome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Drug eruption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Generalized contact dermatitis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>
                <a:solidFill>
                  <a:schemeClr val="accent3"/>
                </a:solidFill>
              </a:rPr>
              <a:t>Intertrigenous</a:t>
            </a:r>
            <a:r>
              <a:rPr lang="en-US" sz="2800" dirty="0">
                <a:solidFill>
                  <a:schemeClr val="accent3"/>
                </a:solidFill>
              </a:rPr>
              <a:t> psoriasis</a:t>
            </a: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Candidiasis</a:t>
            </a:r>
            <a:endParaRPr lang="en-US" sz="2800" dirty="0">
              <a:solidFill>
                <a:schemeClr val="accent3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Contact dermatitis</a:t>
            </a: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Darier’s</a:t>
            </a:r>
            <a:r>
              <a:rPr lang="en-US" sz="2800" dirty="0">
                <a:solidFill>
                  <a:schemeClr val="accent3"/>
                </a:solidFill>
              </a:rPr>
              <a:t> disease</a:t>
            </a:r>
            <a:endParaRPr lang="th-TH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Differential diagnosis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accent3"/>
                </a:solidFill>
              </a:rPr>
              <a:t>Psoriasis </a:t>
            </a:r>
            <a:r>
              <a:rPr lang="en-US" sz="2800" dirty="0" err="1">
                <a:solidFill>
                  <a:schemeClr val="accent3"/>
                </a:solidFill>
              </a:rPr>
              <a:t>vulgaris</a:t>
            </a:r>
            <a:endParaRPr lang="en-US" sz="2800" dirty="0">
              <a:solidFill>
                <a:schemeClr val="accent3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Nummular eczema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Mycosis </a:t>
            </a:r>
            <a:r>
              <a:rPr lang="en-US" sz="2800" dirty="0" err="1">
                <a:solidFill>
                  <a:schemeClr val="accent3"/>
                </a:solidFill>
              </a:rPr>
              <a:t>fungoides</a:t>
            </a:r>
            <a:r>
              <a:rPr lang="en-US" sz="2800" dirty="0">
                <a:solidFill>
                  <a:schemeClr val="accent3"/>
                </a:solidFill>
              </a:rPr>
              <a:t>, plaque stage</a:t>
            </a: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Tinea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corporis</a:t>
            </a:r>
            <a:endParaRPr lang="en-US" sz="2800" dirty="0">
              <a:solidFill>
                <a:schemeClr val="accent3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>
                <a:solidFill>
                  <a:schemeClr val="accent3"/>
                </a:solidFill>
              </a:rPr>
              <a:t>Guttate</a:t>
            </a:r>
            <a:r>
              <a:rPr lang="en-US" sz="2800" dirty="0">
                <a:solidFill>
                  <a:schemeClr val="accent3"/>
                </a:solidFill>
              </a:rPr>
              <a:t> psoriasis</a:t>
            </a: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Pityriasis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rosea</a:t>
            </a:r>
            <a:endParaRPr lang="en-US" sz="2800" dirty="0">
              <a:solidFill>
                <a:schemeClr val="accent3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Pityriasis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lichenoides</a:t>
            </a:r>
            <a:r>
              <a:rPr lang="en-US" sz="2800" dirty="0">
                <a:solidFill>
                  <a:schemeClr val="accent3"/>
                </a:solidFill>
              </a:rPr>
              <a:t> et </a:t>
            </a:r>
            <a:r>
              <a:rPr lang="en-US" sz="2800" dirty="0" err="1">
                <a:solidFill>
                  <a:schemeClr val="accent3"/>
                </a:solidFill>
              </a:rPr>
              <a:t>varioliformis</a:t>
            </a:r>
            <a:endParaRPr lang="en-US" sz="2800" dirty="0">
              <a:solidFill>
                <a:schemeClr val="accent3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Syphillis</a:t>
            </a:r>
            <a:endParaRPr lang="en-US" sz="2800" dirty="0">
              <a:solidFill>
                <a:schemeClr val="accent3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chemeClr val="accent3"/>
                </a:solidFill>
              </a:rPr>
              <a:t>Tinea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corporis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Differential diagnosis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chemeClr val="accent3"/>
                </a:solidFill>
              </a:rPr>
              <a:t>Nail psoriasis</a:t>
            </a:r>
          </a:p>
          <a:p>
            <a:pPr algn="l" rtl="0"/>
            <a:r>
              <a:rPr lang="en-US" dirty="0" err="1">
                <a:solidFill>
                  <a:schemeClr val="accent3"/>
                </a:solidFill>
              </a:rPr>
              <a:t>Tinea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ungium</a:t>
            </a:r>
            <a:endParaRPr lang="en-US" dirty="0">
              <a:solidFill>
                <a:schemeClr val="accent3"/>
              </a:solidFill>
            </a:endParaRPr>
          </a:p>
          <a:p>
            <a:pPr algn="l" rtl="0"/>
            <a:r>
              <a:rPr lang="en-US" dirty="0" err="1">
                <a:solidFill>
                  <a:schemeClr val="accent3"/>
                </a:solidFill>
              </a:rPr>
              <a:t>Dyskeratosis</a:t>
            </a:r>
            <a:r>
              <a:rPr lang="en-US" dirty="0">
                <a:solidFill>
                  <a:schemeClr val="accent3"/>
                </a:solidFill>
              </a:rPr>
              <a:t> : secondary to injury</a:t>
            </a: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chemeClr val="accent3"/>
                </a:solidFill>
              </a:rPr>
              <a:t>Scalp and face</a:t>
            </a:r>
          </a:p>
          <a:p>
            <a:pPr algn="l" rtl="0"/>
            <a:r>
              <a:rPr lang="en-US" dirty="0" err="1">
                <a:solidFill>
                  <a:schemeClr val="accent3"/>
                </a:solidFill>
              </a:rPr>
              <a:t>Seborrheic</a:t>
            </a:r>
            <a:r>
              <a:rPr lang="en-US" dirty="0">
                <a:solidFill>
                  <a:schemeClr val="accent3"/>
                </a:solidFill>
              </a:rPr>
              <a:t> dermatitis</a:t>
            </a: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chemeClr val="accent3"/>
                </a:solidFill>
              </a:rPr>
              <a:t>Genitalia</a:t>
            </a:r>
          </a:p>
          <a:p>
            <a:pPr algn="l" rtl="0"/>
            <a:r>
              <a:rPr lang="en-US" dirty="0">
                <a:solidFill>
                  <a:schemeClr val="accent3"/>
                </a:solidFill>
              </a:rPr>
              <a:t>In situ </a:t>
            </a:r>
            <a:r>
              <a:rPr lang="en-US" dirty="0" err="1">
                <a:solidFill>
                  <a:schemeClr val="accent3"/>
                </a:solidFill>
              </a:rPr>
              <a:t>squamous</a:t>
            </a:r>
            <a:r>
              <a:rPr lang="en-US" dirty="0">
                <a:solidFill>
                  <a:schemeClr val="accent3"/>
                </a:solidFill>
              </a:rPr>
              <a:t> cell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current treatment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04800" y="304800"/>
            <a:ext cx="8382000" cy="6286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28956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800" b="1" dirty="0" smtClean="0">
                <a:latin typeface="Andalus" pitchFamily="2" charset="-78"/>
                <a:cs typeface="Andalus" pitchFamily="2" charset="-78"/>
              </a:rPr>
              <a:t>Treatment Options</a:t>
            </a:r>
          </a:p>
          <a:p>
            <a:pPr algn="l" rtl="0"/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• </a:t>
            </a:r>
            <a:r>
              <a:rPr lang="en-US" sz="2400" dirty="0" err="1" smtClean="0">
                <a:latin typeface="Andalus" pitchFamily="2" charset="-78"/>
                <a:cs typeface="Andalus" pitchFamily="2" charset="-78"/>
              </a:rPr>
              <a:t>Monotherapy</a:t>
            </a:r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 lvl="1" algn="l" rtl="0"/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  • Combination therapy</a:t>
            </a:r>
          </a:p>
          <a:p>
            <a:pPr lvl="1" algn="l" rtl="0"/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      • Rotational therapy</a:t>
            </a:r>
          </a:p>
          <a:p>
            <a:pPr lvl="1" algn="l" rtl="0"/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           • Sequential therapy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treatmen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3000" contrast="73000"/>
          </a:blip>
          <a:srcRect/>
          <a:stretch>
            <a:fillRect/>
          </a:stretch>
        </p:blipFill>
        <p:spPr bwMode="auto">
          <a:xfrm>
            <a:off x="304800" y="3048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topical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6000" contrast="71000"/>
          </a:blip>
          <a:srcRect/>
          <a:stretch>
            <a:fillRect/>
          </a:stretch>
        </p:blipFill>
        <p:spPr bwMode="auto">
          <a:xfrm>
            <a:off x="381000" y="3810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systemic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5000" contrast="72000"/>
          </a:blip>
          <a:srcRect/>
          <a:stretch>
            <a:fillRect/>
          </a:stretch>
        </p:blipFill>
        <p:spPr bwMode="auto">
          <a:xfrm>
            <a:off x="304800" y="3048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phototherap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5000" contrast="71000"/>
          </a:blip>
          <a:srcRect/>
          <a:stretch>
            <a:fillRect/>
          </a:stretch>
        </p:blipFill>
        <p:spPr bwMode="auto">
          <a:xfrm>
            <a:off x="304800" y="3048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UVA Ligh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5000" contrast="74000"/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Methotrexat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5000" contrast="75000"/>
          </a:blip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7E15F847-CE5D-46E8-BE72-BAF38053A2CE}" type="slidenum">
              <a:rPr lang="en-US" sz="1200" b="1">
                <a:latin typeface="Arial" charset="0"/>
              </a:rPr>
              <a:pPr/>
              <a:t>5</a:t>
            </a:fld>
            <a:endParaRPr lang="en-US" sz="1200" b="1">
              <a:latin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Prevalence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609600" y="1219200"/>
            <a:ext cx="7772400" cy="4525963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chemeClr val="accent3"/>
                </a:solidFill>
              </a:rPr>
              <a:t>Psoriasis occurs in 2%(1-3%) of the world’s population</a:t>
            </a:r>
          </a:p>
          <a:p>
            <a:pPr algn="l" rtl="0"/>
            <a:r>
              <a:rPr lang="en-US" sz="2800" dirty="0" smtClean="0">
                <a:solidFill>
                  <a:schemeClr val="accent3"/>
                </a:solidFill>
              </a:rPr>
              <a:t>Equal </a:t>
            </a:r>
            <a:r>
              <a:rPr lang="en-US" sz="2800" dirty="0">
                <a:solidFill>
                  <a:schemeClr val="accent3"/>
                </a:solidFill>
              </a:rPr>
              <a:t>frequency in males and females</a:t>
            </a:r>
          </a:p>
          <a:p>
            <a:pPr algn="l" rtl="0"/>
            <a:r>
              <a:rPr lang="en-US" sz="2800" dirty="0">
                <a:solidFill>
                  <a:schemeClr val="accent3"/>
                </a:solidFill>
              </a:rPr>
              <a:t>May occur at any age from infancy to the 10</a:t>
            </a:r>
            <a:r>
              <a:rPr lang="en-US" sz="2800" baseline="30000" dirty="0">
                <a:solidFill>
                  <a:schemeClr val="accent3"/>
                </a:solidFill>
              </a:rPr>
              <a:t>th</a:t>
            </a:r>
            <a:r>
              <a:rPr lang="en-US" sz="2800" dirty="0">
                <a:solidFill>
                  <a:schemeClr val="accent3"/>
                </a:solidFill>
              </a:rPr>
              <a:t> decade of life</a:t>
            </a:r>
          </a:p>
          <a:p>
            <a:pPr algn="l" rtl="0"/>
            <a:r>
              <a:rPr lang="en-US" sz="2800" dirty="0">
                <a:solidFill>
                  <a:schemeClr val="accent3"/>
                </a:solidFill>
              </a:rPr>
              <a:t>First signs of psoriasis</a:t>
            </a:r>
          </a:p>
          <a:p>
            <a:pPr lvl="1" algn="l" rtl="0"/>
            <a:r>
              <a:rPr lang="en-US" dirty="0">
                <a:solidFill>
                  <a:schemeClr val="accent3"/>
                </a:solidFill>
              </a:rPr>
              <a:t>Females mean age of 27 years</a:t>
            </a:r>
          </a:p>
          <a:p>
            <a:pPr lvl="1" algn="l" rtl="0"/>
            <a:r>
              <a:rPr lang="en-US" dirty="0">
                <a:solidFill>
                  <a:schemeClr val="accent3"/>
                </a:solidFill>
              </a:rPr>
              <a:t>Males mean age of 29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Acitreti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5000" contrast="75000"/>
          </a:blip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Cyclosporin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5000" contrast="75000"/>
          </a:blip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rotational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0000" contrast="75000"/>
          </a:blip>
          <a:srcRect/>
          <a:stretch>
            <a:fillRect/>
          </a:stretch>
        </p:blipFill>
        <p:spPr bwMode="auto">
          <a:xfrm>
            <a:off x="304800" y="3048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new treatments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04800" y="304800"/>
            <a:ext cx="8382000" cy="630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 descr="therapie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5000" contrast="100000"/>
          </a:blip>
          <a:srcRect/>
          <a:stretch>
            <a:fillRect/>
          </a:stretch>
        </p:blipFill>
        <p:spPr bwMode="auto">
          <a:xfrm>
            <a:off x="304800" y="3810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Systemic Treatment of Psoriasis</a:t>
            </a:r>
          </a:p>
          <a:p>
            <a:pPr algn="l" rtl="0"/>
            <a:endParaRPr lang="en-US" sz="2400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</a:rPr>
              <a:t>Currently licensed biologics for psoriasis</a:t>
            </a:r>
          </a:p>
          <a:p>
            <a:pPr lvl="1" algn="l" rtl="0"/>
            <a:endParaRPr lang="en-US" sz="2400" dirty="0" smtClean="0">
              <a:solidFill>
                <a:schemeClr val="bg1"/>
              </a:solidFill>
            </a:endParaRPr>
          </a:p>
          <a:p>
            <a:pPr algn="l" rtl="0"/>
            <a:r>
              <a:rPr lang="en-US" u="sng" dirty="0" smtClean="0">
                <a:solidFill>
                  <a:schemeClr val="bg1"/>
                </a:solidFill>
              </a:rPr>
              <a:t>Type Drug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u="sng" dirty="0" smtClean="0">
                <a:solidFill>
                  <a:schemeClr val="bg1"/>
                </a:solidFill>
              </a:rPr>
              <a:t>Route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u="sng" dirty="0" smtClean="0">
                <a:solidFill>
                  <a:schemeClr val="bg1"/>
                </a:solidFill>
              </a:rPr>
              <a:t>Dosing</a:t>
            </a:r>
            <a:r>
              <a:rPr lang="en-US" dirty="0" smtClean="0">
                <a:solidFill>
                  <a:schemeClr val="bg1"/>
                </a:solidFill>
              </a:rPr>
              <a:t>           </a:t>
            </a:r>
            <a:r>
              <a:rPr lang="en-US" u="sng" dirty="0" smtClean="0">
                <a:solidFill>
                  <a:schemeClr val="bg1"/>
                </a:solidFill>
              </a:rPr>
              <a:t>Freq </a:t>
            </a:r>
            <a:r>
              <a:rPr lang="en-US" u="sng" dirty="0" err="1" smtClean="0">
                <a:solidFill>
                  <a:schemeClr val="bg1"/>
                </a:solidFill>
              </a:rPr>
              <a:t>PlasmaHalf</a:t>
            </a:r>
            <a:r>
              <a:rPr lang="en-US" u="sng" dirty="0" smtClean="0">
                <a:solidFill>
                  <a:schemeClr val="bg1"/>
                </a:solidFill>
              </a:rPr>
              <a:t>-life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b="1" dirty="0" err="1" smtClean="0">
                <a:solidFill>
                  <a:schemeClr val="bg1"/>
                </a:solidFill>
              </a:rPr>
              <a:t>Adalimumab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TNF-</a:t>
            </a: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n-US" dirty="0" smtClean="0">
                <a:solidFill>
                  <a:schemeClr val="bg1"/>
                </a:solidFill>
              </a:rPr>
              <a:t>  inhibitor</a:t>
            </a:r>
            <a:endParaRPr lang="el-GR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Subcutaneous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80mg 1st week, then40mg 2nd wk ,</a:t>
            </a:r>
            <a:r>
              <a:rPr lang="en-US" dirty="0" err="1" smtClean="0">
                <a:solidFill>
                  <a:schemeClr val="bg1"/>
                </a:solidFill>
              </a:rPr>
              <a:t>ThenEvery</a:t>
            </a:r>
            <a:r>
              <a:rPr lang="en-US" dirty="0" smtClean="0">
                <a:solidFill>
                  <a:schemeClr val="bg1"/>
                </a:solidFill>
              </a:rPr>
              <a:t> 2 wk 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526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2400" b="1" dirty="0" err="1" smtClean="0">
                <a:solidFill>
                  <a:schemeClr val="bg1"/>
                </a:solidFill>
              </a:rPr>
              <a:t>Etanercept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lvl="1"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2" algn="l" rtl="0"/>
            <a:r>
              <a:rPr lang="en-US" sz="2000" dirty="0" smtClean="0">
                <a:solidFill>
                  <a:schemeClr val="bg1"/>
                </a:solidFill>
              </a:rPr>
              <a:t>Subcutaneous</a:t>
            </a:r>
          </a:p>
          <a:p>
            <a:pPr lvl="2" algn="l" rtl="0"/>
            <a:r>
              <a:rPr lang="en-US" sz="2000" dirty="0" smtClean="0">
                <a:solidFill>
                  <a:schemeClr val="bg1"/>
                </a:solidFill>
              </a:rPr>
              <a:t>50mg (0.8mg/kg, max 50mg) </a:t>
            </a:r>
          </a:p>
          <a:p>
            <a:pPr lvl="2" algn="l" rtl="0"/>
            <a:r>
              <a:rPr lang="en-US" sz="2000" dirty="0" smtClean="0">
                <a:solidFill>
                  <a:schemeClr val="bg1"/>
                </a:solidFill>
              </a:rPr>
              <a:t>First 12 week:  twice a wk   Then once </a:t>
            </a:r>
            <a:r>
              <a:rPr lang="en-US" sz="2000" dirty="0" err="1" smtClean="0">
                <a:solidFill>
                  <a:schemeClr val="bg1"/>
                </a:solidFill>
              </a:rPr>
              <a:t>aweek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 algn="l" rtl="0"/>
            <a:r>
              <a:rPr lang="en-US" sz="2000" dirty="0" smtClean="0">
                <a:solidFill>
                  <a:schemeClr val="bg1"/>
                </a:solidFill>
              </a:rPr>
              <a:t>70 hours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09800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2400" b="1" dirty="0" err="1" smtClean="0">
                <a:solidFill>
                  <a:schemeClr val="bg1"/>
                </a:solidFill>
              </a:rPr>
              <a:t>Infliximab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 IL-12/23Antibody</a:t>
            </a: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Intravenous</a:t>
            </a: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5mg/kg</a:t>
            </a: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0,2,6 wk, then every 8 wk8-9.</a:t>
            </a: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5days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057400"/>
            <a:ext cx="8153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2400" b="1" dirty="0" err="1" smtClean="0">
                <a:solidFill>
                  <a:schemeClr val="bg1"/>
                </a:solidFill>
              </a:rPr>
              <a:t>Ustekinumab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Subcutaneous</a:t>
            </a: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45mg for &lt;100 kg90mg for &gt;100kg0,4 wk, </a:t>
            </a:r>
            <a:r>
              <a:rPr lang="en-US" sz="2000" b="1" dirty="0" err="1" smtClean="0">
                <a:solidFill>
                  <a:schemeClr val="bg1"/>
                </a:solidFill>
              </a:rPr>
              <a:t>thenevery</a:t>
            </a:r>
            <a:r>
              <a:rPr lang="en-US" sz="2000" b="1" dirty="0" smtClean="0">
                <a:solidFill>
                  <a:schemeClr val="bg1"/>
                </a:solidFill>
              </a:rPr>
              <a:t> 12 wk</a:t>
            </a:r>
          </a:p>
          <a:p>
            <a:pPr lvl="2" algn="l" rtl="0"/>
            <a:r>
              <a:rPr lang="en-US" sz="2000" b="1" dirty="0" smtClean="0">
                <a:solidFill>
                  <a:schemeClr val="bg1"/>
                </a:solidFill>
              </a:rPr>
              <a:t>15-32days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Absolute Contraindications: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Pregnancy/breastfeeding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Active (chronic) infections (including tuberculosis and active chronic hepatitis B)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Congestive heart failure (NYHA grade III or IV)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Relative contraindications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History of recurrent infections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PUVA &gt;200 treatments (especially if followed by </a:t>
            </a:r>
            <a:r>
              <a:rPr lang="en-US" sz="2000" b="1" dirty="0" err="1" smtClean="0">
                <a:solidFill>
                  <a:schemeClr val="bg1"/>
                </a:solidFill>
              </a:rPr>
              <a:t>cyclosporin</a:t>
            </a:r>
            <a:r>
              <a:rPr lang="en-US" sz="2000" b="1" dirty="0" smtClean="0">
                <a:solidFill>
                  <a:schemeClr val="bg1"/>
                </a:solidFill>
              </a:rPr>
              <a:t> use)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HIV or AIDS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Hepatitis C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Congestive heart failure (NYHA grade I or II)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SLE, </a:t>
            </a:r>
            <a:r>
              <a:rPr lang="en-US" sz="2000" b="1" dirty="0" err="1" smtClean="0">
                <a:solidFill>
                  <a:schemeClr val="bg1"/>
                </a:solidFill>
              </a:rPr>
              <a:t>Demyelinating</a:t>
            </a:r>
            <a:r>
              <a:rPr lang="en-US" sz="2000" b="1" dirty="0" smtClean="0">
                <a:solidFill>
                  <a:schemeClr val="bg1"/>
                </a:solidFill>
              </a:rPr>
              <a:t> disease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Malignancies or </a:t>
            </a:r>
            <a:r>
              <a:rPr lang="en-US" sz="2000" b="1" dirty="0" err="1" smtClean="0">
                <a:solidFill>
                  <a:schemeClr val="bg1"/>
                </a:solidFill>
              </a:rPr>
              <a:t>lymphoproliferative</a:t>
            </a:r>
            <a:r>
              <a:rPr lang="en-US" sz="2000" b="1" dirty="0" smtClean="0">
                <a:solidFill>
                  <a:schemeClr val="bg1"/>
                </a:solidFill>
              </a:rPr>
              <a:t> disorders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Live vaccines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B2B05676-8435-4B54-A888-7AB03E26B18D}" type="slidenum">
              <a:rPr lang="en-US" sz="1200" b="1">
                <a:latin typeface="Arial" charset="0"/>
              </a:rPr>
              <a:pPr/>
              <a:t>6</a:t>
            </a:fld>
            <a:endParaRPr lang="en-US" sz="1200" b="1">
              <a:latin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Prevalence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3"/>
                </a:solidFill>
              </a:rPr>
              <a:t>Two-thirds </a:t>
            </a:r>
            <a:r>
              <a:rPr lang="en-US" sz="2800" dirty="0">
                <a:solidFill>
                  <a:schemeClr val="accent3"/>
                </a:solidFill>
              </a:rPr>
              <a:t>of patients have mild disease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One-third have moderate to severe disease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Early onset (prior to age 15)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Associated with more severe disease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More likely to have a positive family history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Life-long disease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Remitting and relapsing unpredictably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Spontaneous remissions of up to 5 years have been reported in approximately 5% of patients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Treatment Modalities:</a:t>
            </a:r>
          </a:p>
          <a:p>
            <a:pPr algn="l" rtl="0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Combination therapy</a:t>
            </a:r>
          </a:p>
          <a:p>
            <a:pPr lvl="1" algn="l" rtl="0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2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-contraindicated in additive increase risk/ S/E, e.g.</a:t>
            </a:r>
          </a:p>
          <a:p>
            <a:pPr lvl="2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Phototherapy +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CsA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 increase risk of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cutaneous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cancer</a:t>
            </a:r>
          </a:p>
          <a:p>
            <a:pPr lvl="2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Acitretin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+MTX increase risk of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hepatotoxicity</a:t>
            </a:r>
            <a:endParaRPr lang="en-US" sz="24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Treatment Modalities:</a:t>
            </a:r>
          </a:p>
          <a:p>
            <a:pPr algn="l" rtl="0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     • Rotational therapy</a:t>
            </a:r>
          </a:p>
          <a:p>
            <a:pPr algn="l" rtl="0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2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- use of therapies for a</a:t>
            </a:r>
          </a:p>
          <a:p>
            <a:pPr lvl="2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specified period (e.g.1-2 year) then rotate to an</a:t>
            </a:r>
          </a:p>
          <a:p>
            <a:pPr lvl="2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alternative therapy to minimize long-term toxicity</a:t>
            </a:r>
          </a:p>
          <a:p>
            <a:pPr lvl="2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in any given therapy and decrease therapy</a:t>
            </a:r>
          </a:p>
          <a:p>
            <a:pPr lvl="2" algn="l" rtl="0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“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resistance/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tachyphylaxis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Treatment Modalities:</a:t>
            </a:r>
          </a:p>
          <a:p>
            <a:pPr algn="l" rtl="0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Sequential therapy-</a:t>
            </a:r>
          </a:p>
          <a:p>
            <a:pPr lvl="1" algn="l" rtl="0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Induction phase: use stronger potentially more toxic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agents to clear psoriasis initially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e.g.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Ultrapotent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topical steroid or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CsA</a:t>
            </a:r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Transitional phase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e.g. OM steroid+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Nocte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calcipotriol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or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acitretin</a:t>
            </a:r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Maintenance phase: use of a “weaker”, less toxic agent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for maintenance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e.g. weekday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calcipotriol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+weekend steroid or</a:t>
            </a:r>
          </a:p>
          <a:p>
            <a:pPr lvl="1" algn="l" rtl="0"/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acitretin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+/-UVB/ PUVA</a:t>
            </a:r>
            <a:endParaRPr lang="en-US" sz="24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4" y="3244334"/>
            <a:ext cx="184731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rtl="0"/>
            <a:endParaRPr lang="en-US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4D4D"/>
                  </a:gs>
                  <a:gs pos="100000">
                    <a:schemeClr val="tx2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743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</a:rPr>
              <a:t>PITYRIASIS ROSEA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mso14D8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6000" contrast="75000"/>
          </a:blip>
          <a:srcRect/>
          <a:stretch>
            <a:fillRect/>
          </a:stretch>
        </p:blipFill>
        <p:spPr bwMode="auto">
          <a:xfrm>
            <a:off x="0" y="0"/>
            <a:ext cx="9144000" cy="634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-</a:t>
            </a:r>
            <a:r>
              <a:rPr lang="en-US" sz="2800" b="1" dirty="0" smtClean="0">
                <a:solidFill>
                  <a:schemeClr val="bg1"/>
                </a:solidFill>
              </a:rPr>
              <a:t>Epidemiology:</a:t>
            </a:r>
          </a:p>
          <a:p>
            <a:pPr algn="l" rtl="0"/>
            <a:endParaRPr lang="en-US" sz="28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In children and young adult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-Increased incidence in spring and </a:t>
            </a:r>
            <a:r>
              <a:rPr lang="en-US" sz="2400" b="1" dirty="0" err="1" smtClean="0">
                <a:solidFill>
                  <a:schemeClr val="bg1"/>
                </a:solidFill>
              </a:rPr>
              <a:t>autum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-PR has been estimated to account for 2% of dermatologic outpatient visits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-PR is more common in women than in men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b="1" dirty="0" err="1" smtClean="0">
                <a:solidFill>
                  <a:schemeClr val="bg1"/>
                </a:solidFill>
              </a:rPr>
              <a:t>Pathophysiology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algn="l" rtl="0"/>
            <a:endParaRPr lang="en-US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PR considered to be a viral </a:t>
            </a:r>
            <a:r>
              <a:rPr lang="en-US" sz="2400" b="1" dirty="0" err="1" smtClean="0">
                <a:solidFill>
                  <a:schemeClr val="bg1"/>
                </a:solidFill>
              </a:rPr>
              <a:t>exanthem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-Immunologic data suggest a viral etiology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-Families and close contacts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-A single outbreak tends to elicit lifelong immunity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-Human </a:t>
            </a:r>
            <a:r>
              <a:rPr lang="en-US" sz="2400" b="1" dirty="0" err="1" smtClean="0">
                <a:solidFill>
                  <a:schemeClr val="bg1"/>
                </a:solidFill>
              </a:rPr>
              <a:t>herpesvirus</a:t>
            </a:r>
            <a:r>
              <a:rPr lang="en-US" sz="2400" b="1" dirty="0" smtClean="0">
                <a:solidFill>
                  <a:schemeClr val="bg1"/>
                </a:solidFill>
              </a:rPr>
              <a:t> (HHV)–7and HHV-6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-PR-like drug eruptions may be difficult to distinguish from non–drug-induced cases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</a:rPr>
              <a:t>Captopril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metronidazole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isotretinoin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penicillamine</a:t>
            </a:r>
            <a:r>
              <a:rPr lang="en-US" sz="2400" b="1" dirty="0" smtClean="0">
                <a:solidFill>
                  <a:schemeClr val="bg1"/>
                </a:solidFill>
              </a:rPr>
              <a:t>, bismuth, gold, barbiturates, and </a:t>
            </a:r>
            <a:r>
              <a:rPr lang="en-US" sz="2400" b="1" dirty="0" err="1" smtClean="0">
                <a:solidFill>
                  <a:schemeClr val="bg1"/>
                </a:solidFill>
              </a:rPr>
              <a:t>omeprazole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763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Begins with a solitary </a:t>
            </a:r>
            <a:r>
              <a:rPr lang="en-US" sz="2400" b="1" dirty="0" err="1" smtClean="0">
                <a:solidFill>
                  <a:schemeClr val="bg1"/>
                </a:solidFill>
              </a:rPr>
              <a:t>macule</a:t>
            </a:r>
            <a:r>
              <a:rPr lang="en-US" sz="2400" b="1" dirty="0" smtClean="0">
                <a:solidFill>
                  <a:schemeClr val="bg1"/>
                </a:solidFill>
              </a:rPr>
              <a:t> that heralds the                      eruption(herald spot/patch 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Usually a salmon-colored </a:t>
            </a:r>
            <a:r>
              <a:rPr lang="en-US" sz="2400" b="1" dirty="0" err="1" smtClean="0">
                <a:solidFill>
                  <a:schemeClr val="bg1"/>
                </a:solidFill>
              </a:rPr>
              <a:t>macule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- 0ver a few days it become a patch with a </a:t>
            </a:r>
            <a:r>
              <a:rPr lang="en-US" sz="2400" b="1" dirty="0" err="1" smtClean="0">
                <a:solidFill>
                  <a:schemeClr val="bg1"/>
                </a:solidFill>
              </a:rPr>
              <a:t>collarette</a:t>
            </a:r>
            <a:r>
              <a:rPr lang="en-US" sz="2400" b="1" dirty="0" smtClean="0">
                <a:solidFill>
                  <a:schemeClr val="bg1"/>
                </a:solidFill>
              </a:rPr>
              <a:t> of    fine scale just inside the well-demarcated border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Within the next 1-2 weeks, a generalized </a:t>
            </a:r>
            <a:r>
              <a:rPr lang="en-US" sz="2400" b="1" dirty="0" err="1" smtClean="0">
                <a:solidFill>
                  <a:schemeClr val="bg1"/>
                </a:solidFill>
              </a:rPr>
              <a:t>exanthem</a:t>
            </a:r>
            <a:r>
              <a:rPr lang="en-US" sz="2400" b="1" dirty="0" smtClean="0">
                <a:solidFill>
                  <a:schemeClr val="bg1"/>
                </a:solidFill>
              </a:rPr>
              <a:t>             usually appears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Bilateral and symmetric </a:t>
            </a:r>
            <a:r>
              <a:rPr lang="en-US" sz="2400" b="1" dirty="0" err="1" smtClean="0">
                <a:solidFill>
                  <a:schemeClr val="bg1"/>
                </a:solidFill>
              </a:rPr>
              <a:t>macules</a:t>
            </a:r>
            <a:r>
              <a:rPr lang="en-US" sz="2400" b="1" dirty="0" smtClean="0">
                <a:solidFill>
                  <a:schemeClr val="bg1"/>
                </a:solidFill>
              </a:rPr>
              <a:t> with a </a:t>
            </a:r>
            <a:r>
              <a:rPr lang="en-US" sz="2400" b="1" dirty="0" err="1" smtClean="0">
                <a:solidFill>
                  <a:schemeClr val="bg1"/>
                </a:solidFill>
              </a:rPr>
              <a:t>collarette</a:t>
            </a:r>
            <a:r>
              <a:rPr lang="en-US" sz="2400" b="1" dirty="0" smtClean="0">
                <a:solidFill>
                  <a:schemeClr val="bg1"/>
                </a:solidFill>
              </a:rPr>
              <a:t>          scale oriented with their long axes along cleavage   lines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Tends to resolve over the next 6 weeks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</a:rPr>
              <a:t>Pruritus</a:t>
            </a:r>
            <a:r>
              <a:rPr lang="en-US" sz="2400" b="1" dirty="0" smtClean="0">
                <a:solidFill>
                  <a:schemeClr val="bg1"/>
                </a:solidFill>
              </a:rPr>
              <a:t> is common, usually of mild-to-moderate           severity   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Over trunk and proximal limbs</a:t>
            </a:r>
            <a:r>
              <a:rPr lang="ar-SA" sz="2400" dirty="0" smtClean="0">
                <a:solidFill>
                  <a:schemeClr val="bg1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soB891D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6000" contrast="75000"/>
          </a:blip>
          <a:srcRect/>
          <a:stretch>
            <a:fillRect/>
          </a:stretch>
        </p:blipFill>
        <p:spPr bwMode="auto">
          <a:xfrm>
            <a:off x="0" y="0"/>
            <a:ext cx="9144000" cy="6561138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-914400" y="2209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oval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14400" y="2209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XXXX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err="1" smtClean="0">
                <a:solidFill>
                  <a:schemeClr val="bg1"/>
                </a:solidFill>
              </a:rPr>
              <a:t>Atypial</a:t>
            </a:r>
            <a:r>
              <a:rPr lang="en-US" sz="2400" b="1" dirty="0" smtClean="0">
                <a:solidFill>
                  <a:schemeClr val="bg1"/>
                </a:solidFill>
              </a:rPr>
              <a:t> form of PR :</a:t>
            </a:r>
          </a:p>
          <a:p>
            <a:pPr lvl="1"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2" algn="l" rtl="0"/>
            <a:r>
              <a:rPr lang="en-US" sz="2400" b="1" dirty="0" smtClean="0">
                <a:solidFill>
                  <a:schemeClr val="bg1"/>
                </a:solidFill>
              </a:rPr>
              <a:t>Occurs in 20% of patients</a:t>
            </a:r>
          </a:p>
          <a:p>
            <a:pPr lvl="2" algn="l" rtl="0"/>
            <a:r>
              <a:rPr lang="en-US" sz="2400" b="1" dirty="0" smtClean="0">
                <a:solidFill>
                  <a:schemeClr val="bg1"/>
                </a:solidFill>
              </a:rPr>
              <a:t>Inverse PR</a:t>
            </a:r>
          </a:p>
          <a:p>
            <a:pPr lvl="2" algn="l" rtl="0"/>
            <a:r>
              <a:rPr lang="en-US" sz="2400" b="1" dirty="0" smtClean="0">
                <a:solidFill>
                  <a:schemeClr val="bg1"/>
                </a:solidFill>
              </a:rPr>
              <a:t>Unilateral variant</a:t>
            </a:r>
          </a:p>
          <a:p>
            <a:pPr lvl="2" algn="l" rtl="0"/>
            <a:r>
              <a:rPr lang="en-US" sz="2400" b="1" dirty="0" err="1" smtClean="0">
                <a:solidFill>
                  <a:schemeClr val="bg1"/>
                </a:solidFill>
              </a:rPr>
              <a:t>Papular</a:t>
            </a:r>
            <a:r>
              <a:rPr lang="en-US" sz="2400" b="1" dirty="0" smtClean="0">
                <a:solidFill>
                  <a:schemeClr val="bg1"/>
                </a:solidFill>
              </a:rPr>
              <a:t> PR</a:t>
            </a:r>
          </a:p>
          <a:p>
            <a:pPr lvl="2" algn="l" rtl="0"/>
            <a:r>
              <a:rPr lang="en-US" sz="2400" b="1" dirty="0" err="1" smtClean="0">
                <a:solidFill>
                  <a:schemeClr val="bg1"/>
                </a:solidFill>
              </a:rPr>
              <a:t>Erythema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multiforme</a:t>
            </a:r>
            <a:r>
              <a:rPr lang="en-US" sz="2400" b="1" dirty="0" smtClean="0">
                <a:solidFill>
                  <a:schemeClr val="bg1"/>
                </a:solidFill>
              </a:rPr>
              <a:t>–like</a:t>
            </a:r>
          </a:p>
          <a:p>
            <a:pPr lvl="2" algn="l" rtl="0"/>
            <a:r>
              <a:rPr lang="en-US" sz="2400" b="1" dirty="0" err="1" smtClean="0">
                <a:solidFill>
                  <a:schemeClr val="bg1"/>
                </a:solidFill>
              </a:rPr>
              <a:t>Purpuric</a:t>
            </a:r>
            <a:r>
              <a:rPr lang="en-US" sz="2400" b="1" dirty="0" smtClean="0">
                <a:solidFill>
                  <a:schemeClr val="bg1"/>
                </a:solidFill>
              </a:rPr>
              <a:t> PR</a:t>
            </a:r>
            <a:r>
              <a:rPr lang="en-US" sz="2400" b="1" dirty="0" smtClean="0"/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990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/>
            <a:r>
              <a:rPr lang="en-US" b="1" dirty="0" smtClean="0">
                <a:solidFill>
                  <a:schemeClr val="bg1"/>
                </a:solidFill>
              </a:rPr>
              <a:t>   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mso35C05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38000" contrast="71000"/>
          </a:blip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853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Differential  Diagnosis :</a:t>
            </a:r>
          </a:p>
          <a:p>
            <a:pPr lvl="2" algn="l"/>
            <a:endParaRPr lang="en-US" sz="3200" b="1" dirty="0" smtClean="0">
              <a:solidFill>
                <a:schemeClr val="bg1"/>
              </a:solidFill>
            </a:endParaRPr>
          </a:p>
          <a:p>
            <a:pPr lvl="4" algn="l"/>
            <a:r>
              <a:rPr lang="en-US" sz="2400" b="1" dirty="0" smtClean="0">
                <a:solidFill>
                  <a:schemeClr val="bg1"/>
                </a:solidFill>
              </a:rPr>
              <a:t>          Viral </a:t>
            </a:r>
            <a:r>
              <a:rPr lang="en-US" sz="2400" b="1" dirty="0" err="1" smtClean="0">
                <a:solidFill>
                  <a:schemeClr val="bg1"/>
                </a:solidFill>
              </a:rPr>
              <a:t>exantheme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4" algn="l"/>
            <a:r>
              <a:rPr lang="en-US" sz="2400" b="1" dirty="0" smtClean="0">
                <a:solidFill>
                  <a:schemeClr val="bg1"/>
                </a:solidFill>
              </a:rPr>
              <a:t>          Drug Eruption   </a:t>
            </a:r>
          </a:p>
          <a:p>
            <a:pPr lvl="4" algn="l"/>
            <a:r>
              <a:rPr lang="en-US" sz="2400" b="1" dirty="0" smtClean="0">
                <a:solidFill>
                  <a:schemeClr val="bg1"/>
                </a:solidFill>
              </a:rPr>
              <a:t>          Lichen </a:t>
            </a:r>
            <a:r>
              <a:rPr lang="en-US" sz="2400" b="1" dirty="0" err="1" smtClean="0">
                <a:solidFill>
                  <a:schemeClr val="bg1"/>
                </a:solidFill>
              </a:rPr>
              <a:t>Planus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lvl="4" algn="l"/>
            <a:r>
              <a:rPr lang="en-US" sz="2400" b="1" dirty="0" smtClean="0">
                <a:solidFill>
                  <a:schemeClr val="bg1"/>
                </a:solidFill>
              </a:rPr>
              <a:t>          Psoriasis, </a:t>
            </a:r>
            <a:r>
              <a:rPr lang="en-US" sz="2400" b="1" dirty="0" err="1" smtClean="0">
                <a:solidFill>
                  <a:schemeClr val="bg1"/>
                </a:solidFill>
              </a:rPr>
              <a:t>Guttate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lvl="4" algn="l"/>
            <a:r>
              <a:rPr lang="fr-FR" sz="2400" b="1" dirty="0" smtClean="0">
                <a:solidFill>
                  <a:schemeClr val="bg1"/>
                </a:solidFill>
              </a:rPr>
              <a:t>          Syphilis</a:t>
            </a:r>
          </a:p>
          <a:p>
            <a:pPr lvl="4" algn="l"/>
            <a:r>
              <a:rPr lang="fr-FR" sz="2400" b="1" dirty="0" smtClean="0">
                <a:solidFill>
                  <a:schemeClr val="bg1"/>
                </a:solidFill>
              </a:rPr>
              <a:t>          Tine </a:t>
            </a:r>
            <a:r>
              <a:rPr lang="fr-FR" sz="2400" b="1" dirty="0" err="1" smtClean="0">
                <a:solidFill>
                  <a:schemeClr val="bg1"/>
                </a:solidFill>
              </a:rPr>
              <a:t>Corporis</a:t>
            </a:r>
            <a:r>
              <a:rPr lang="ar-SA" sz="2400" b="1" dirty="0" smtClean="0">
                <a:solidFill>
                  <a:schemeClr val="bg1"/>
                </a:solidFill>
              </a:rPr>
              <a:t/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         </a:t>
            </a:r>
            <a:r>
              <a:rPr lang="fr-FR" sz="2400" b="1" dirty="0" err="1" smtClean="0">
                <a:solidFill>
                  <a:schemeClr val="bg1"/>
                </a:solidFill>
              </a:rPr>
              <a:t>Seborrheic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Dermatitis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lvl="4" algn="l"/>
            <a:r>
              <a:rPr lang="en-US" sz="2400" b="1" dirty="0" smtClean="0">
                <a:solidFill>
                  <a:schemeClr val="bg1"/>
                </a:solidFill>
              </a:rPr>
              <a:t>          Nummular Dermatitis</a:t>
            </a:r>
            <a:r>
              <a:rPr lang="ar-SA" sz="2400" b="1" dirty="0" smtClean="0">
                <a:solidFill>
                  <a:schemeClr val="bg1"/>
                </a:solidFill>
              </a:rPr>
              <a:t/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         </a:t>
            </a:r>
            <a:r>
              <a:rPr lang="en-US" sz="2400" b="1" dirty="0" err="1" smtClean="0">
                <a:solidFill>
                  <a:schemeClr val="bg1"/>
                </a:solidFill>
              </a:rPr>
              <a:t>Pityriasis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Lichenoides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4" algn="l"/>
            <a:endParaRPr lang="fr-F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mso32CCD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7000" contrast="75000"/>
          </a:blip>
          <a:srcRect/>
          <a:stretch>
            <a:fillRect/>
          </a:stretch>
        </p:blipFill>
        <p:spPr bwMode="auto">
          <a:xfrm>
            <a:off x="0" y="0"/>
            <a:ext cx="9144000" cy="598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819400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Lichen </a:t>
            </a:r>
            <a:r>
              <a:rPr lang="en-US" sz="3600" b="1" dirty="0" err="1" smtClean="0">
                <a:solidFill>
                  <a:schemeClr val="bg1"/>
                </a:solidFill>
              </a:rPr>
              <a:t>planus</a:t>
            </a:r>
            <a:r>
              <a:rPr lang="en-US" sz="3600" b="1" dirty="0" smtClean="0">
                <a:solidFill>
                  <a:schemeClr val="bg1"/>
                </a:solidFill>
              </a:rPr>
              <a:t> (LP)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bg1"/>
                </a:solidFill>
              </a:rPr>
              <a:t>Background: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-Lichen </a:t>
            </a:r>
            <a:r>
              <a:rPr lang="en-US" sz="2400" b="1" dirty="0" err="1" smtClean="0">
                <a:solidFill>
                  <a:schemeClr val="bg1"/>
                </a:solidFill>
              </a:rPr>
              <a:t>planus</a:t>
            </a:r>
            <a:r>
              <a:rPr lang="en-US" sz="2400" b="1" dirty="0" smtClean="0">
                <a:solidFill>
                  <a:schemeClr val="bg1"/>
                </a:solidFill>
              </a:rPr>
              <a:t> (LP) is a </a:t>
            </a:r>
            <a:r>
              <a:rPr lang="en-US" sz="2400" b="1" dirty="0" err="1" smtClean="0">
                <a:solidFill>
                  <a:schemeClr val="bg1"/>
                </a:solidFill>
              </a:rPr>
              <a:t>pruritic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papular</a:t>
            </a:r>
            <a:r>
              <a:rPr lang="en-US" sz="2400" b="1" dirty="0" smtClean="0">
                <a:solidFill>
                  <a:schemeClr val="bg1"/>
                </a:solidFill>
              </a:rPr>
              <a:t> eruption characterized by its </a:t>
            </a:r>
            <a:r>
              <a:rPr lang="en-US" sz="2400" b="1" dirty="0" err="1" smtClean="0">
                <a:solidFill>
                  <a:schemeClr val="bg1"/>
                </a:solidFill>
              </a:rPr>
              <a:t>violaceous</a:t>
            </a:r>
            <a:r>
              <a:rPr lang="en-US" sz="2400" b="1" dirty="0" smtClean="0">
                <a:solidFill>
                  <a:schemeClr val="bg1"/>
                </a:solidFill>
              </a:rPr>
              <a:t> color; polygonal shape; and, sometimes, fine scale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-It is most commonly found on the flexor surfaces of the upper extremities, on the genitalia, and on the mucous membranes.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soB24AB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7000" contrast="75000"/>
          </a:blip>
          <a:srcRect/>
          <a:stretch>
            <a:fillRect/>
          </a:stretch>
        </p:blipFill>
        <p:spPr bwMode="auto">
          <a:xfrm>
            <a:off x="0" y="0"/>
            <a:ext cx="9144000" cy="663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Epidemiology :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-Approximately 1% of all new patients seen at health care clinics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-Rare in children 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-F=M 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-No racial predispositions have been noted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-LP can occur at any age but two thirds of patients are aged 30-60 years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915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chemeClr val="bg1"/>
                </a:solidFill>
              </a:rPr>
              <a:t>Pathophysiology</a:t>
            </a:r>
            <a:r>
              <a:rPr lang="en-US" sz="3600" b="1" dirty="0" smtClean="0">
                <a:solidFill>
                  <a:schemeClr val="bg1"/>
                </a:solidFill>
              </a:rPr>
              <a:t> :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The cause of LP is unknown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-LP may be a cell-mediated immune response of unknown origin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-LP may be found with other diseases of altered immunity like ulcerative colitis, alopecia </a:t>
            </a:r>
            <a:r>
              <a:rPr lang="en-US" sz="2400" b="1" dirty="0" err="1" smtClean="0">
                <a:solidFill>
                  <a:schemeClr val="bg1"/>
                </a:solidFill>
              </a:rPr>
              <a:t>areata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vitiligo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dermatomyositis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-An association is noted between LP and hepatitis C virus infection ,chronic active hepatitis, and primary </a:t>
            </a:r>
            <a:r>
              <a:rPr lang="en-US" sz="2400" b="1" dirty="0" err="1" smtClean="0">
                <a:solidFill>
                  <a:schemeClr val="bg1"/>
                </a:solidFill>
              </a:rPr>
              <a:t>biliary</a:t>
            </a:r>
            <a:r>
              <a:rPr lang="en-US" sz="2400" b="1" dirty="0" smtClean="0">
                <a:solidFill>
                  <a:schemeClr val="bg1"/>
                </a:solidFill>
              </a:rPr>
              <a:t> cirrhosis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-Familial cases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-Drug may induce </a:t>
            </a:r>
            <a:r>
              <a:rPr lang="en-US" sz="2400" b="1" dirty="0" err="1" smtClean="0">
                <a:solidFill>
                  <a:schemeClr val="bg1"/>
                </a:solidFill>
              </a:rPr>
              <a:t>lichenoid</a:t>
            </a:r>
            <a:r>
              <a:rPr lang="en-US" sz="2400" b="1" dirty="0" smtClean="0">
                <a:solidFill>
                  <a:schemeClr val="bg1"/>
                </a:solidFill>
              </a:rPr>
              <a:t> reaction like </a:t>
            </a:r>
            <a:r>
              <a:rPr lang="en-US" sz="2400" b="1" dirty="0" err="1" smtClean="0">
                <a:solidFill>
                  <a:schemeClr val="bg1"/>
                </a:solidFill>
              </a:rPr>
              <a:t>thiazide,antimalarials,propranolol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C:\Users\SONY\Desktop\lichen-planus-multifactorial-causes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100000"/>
          </a:blip>
          <a:srcRect/>
          <a:stretch>
            <a:fillRect/>
          </a:stretch>
        </p:blipFill>
        <p:spPr bwMode="auto">
          <a:xfrm>
            <a:off x="1219200" y="609600"/>
            <a:ext cx="6781800" cy="558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686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</a:rPr>
              <a:t>Clinical  Features :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Most cases are insidious 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-The initial lesion is usually located on the flexor surface of the limbs 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-After a week or more, a generalized eruption develops with maximal spreading within 2-16 weeks-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</a:rPr>
              <a:t>Pruritus</a:t>
            </a:r>
            <a:r>
              <a:rPr lang="en-US" sz="2400" b="1" dirty="0" smtClean="0">
                <a:solidFill>
                  <a:schemeClr val="bg1"/>
                </a:solidFill>
              </a:rPr>
              <a:t> is common but varies in severity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-Deep pigmentations may persist for long time.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-Oral lesions may be asymptomatic or have a burning sensation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-In more than 50% of patients with </a:t>
            </a:r>
            <a:r>
              <a:rPr lang="en-US" sz="2400" b="1" dirty="0" err="1" smtClean="0">
                <a:solidFill>
                  <a:schemeClr val="bg1"/>
                </a:solidFill>
              </a:rPr>
              <a:t>cutaneous</a:t>
            </a:r>
            <a:r>
              <a:rPr lang="en-US" sz="2400" b="1" dirty="0" smtClean="0">
                <a:solidFill>
                  <a:schemeClr val="bg1"/>
                </a:solidFill>
              </a:rPr>
              <a:t> disease, the lesions resolve within 6 months, and 85% of cases subside within 18 months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papules are </a:t>
            </a:r>
            <a:r>
              <a:rPr lang="en-US" sz="2400" b="1" dirty="0" err="1" smtClean="0">
                <a:solidFill>
                  <a:schemeClr val="bg1"/>
                </a:solidFill>
              </a:rPr>
              <a:t>violaceous</a:t>
            </a:r>
            <a:r>
              <a:rPr lang="en-US" sz="2400" b="1" dirty="0" smtClean="0">
                <a:solidFill>
                  <a:schemeClr val="bg1"/>
                </a:solidFill>
              </a:rPr>
              <a:t>, shiny, and polygonal; varying in size from 1 mm to greater than 1 cm in diameter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They can be discrete or arranged in groups of lines or 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Circles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Characteristic fine, white lines, called Wickham </a:t>
            </a:r>
            <a:r>
              <a:rPr lang="en-US" sz="2400" b="1" dirty="0" err="1" smtClean="0">
                <a:solidFill>
                  <a:schemeClr val="bg1"/>
                </a:solidFill>
              </a:rPr>
              <a:t>stria</a:t>
            </a:r>
            <a:r>
              <a:rPr lang="en-US" sz="2400" b="1" dirty="0" smtClean="0">
                <a:solidFill>
                  <a:schemeClr val="bg1"/>
                </a:solidFill>
              </a:rPr>
              <a:t>, are 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often found on the papules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Oral lesions are classified as reticular, </a:t>
            </a:r>
            <a:r>
              <a:rPr lang="en-US" sz="2400" b="1" dirty="0" err="1" smtClean="0">
                <a:solidFill>
                  <a:schemeClr val="bg1"/>
                </a:solidFill>
              </a:rPr>
              <a:t>plaquelike</a:t>
            </a:r>
            <a:r>
              <a:rPr lang="en-US" sz="2400" b="1" dirty="0" smtClean="0">
                <a:solidFill>
                  <a:schemeClr val="bg1"/>
                </a:solidFill>
              </a:rPr>
              <a:t>, atrophic, </a:t>
            </a:r>
            <a:r>
              <a:rPr lang="en-US" sz="2400" b="1" dirty="0" err="1" smtClean="0">
                <a:solidFill>
                  <a:schemeClr val="bg1"/>
                </a:solidFill>
              </a:rPr>
              <a:t>papular</a:t>
            </a:r>
            <a:r>
              <a:rPr lang="en-US" sz="2400" b="1" dirty="0" smtClean="0">
                <a:solidFill>
                  <a:schemeClr val="bg1"/>
                </a:solidFill>
              </a:rPr>
              <a:t>, erosive, and </a:t>
            </a:r>
            <a:r>
              <a:rPr lang="en-US" sz="2400" b="1" dirty="0" err="1" smtClean="0">
                <a:solidFill>
                  <a:schemeClr val="bg1"/>
                </a:solidFill>
              </a:rPr>
              <a:t>bullous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Ulcerated oral lesions may have a higher incidence of malignant </a:t>
            </a:r>
            <a:r>
              <a:rPr lang="en-US" sz="2400" b="1" dirty="0" err="1" smtClean="0">
                <a:solidFill>
                  <a:schemeClr val="bg1"/>
                </a:solidFill>
              </a:rPr>
              <a:t>transformationO</a:t>
            </a:r>
            <a:r>
              <a:rPr lang="en-US" sz="2400" b="1" dirty="0" smtClean="0">
                <a:solidFill>
                  <a:schemeClr val="bg1"/>
                </a:solidFill>
              </a:rPr>
              <a:t>(the development of </a:t>
            </a:r>
            <a:r>
              <a:rPr lang="en-US" sz="2400" b="1" dirty="0" err="1" smtClean="0">
                <a:solidFill>
                  <a:schemeClr val="bg1"/>
                </a:solidFill>
              </a:rPr>
              <a:t>squamous</a:t>
            </a:r>
            <a:r>
              <a:rPr lang="en-US" sz="2400" b="1" dirty="0" smtClean="0">
                <a:solidFill>
                  <a:schemeClr val="bg1"/>
                </a:solidFill>
              </a:rPr>
              <a:t> cell carcinoma)</a:t>
            </a:r>
            <a:r>
              <a:rPr lang="en-US" sz="2400" dirty="0" smtClean="0"/>
              <a:t>k for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Genital involvement is common in men with </a:t>
            </a:r>
            <a:r>
              <a:rPr lang="en-US" sz="2400" b="1" dirty="0" err="1" smtClean="0">
                <a:solidFill>
                  <a:schemeClr val="bg1"/>
                </a:solidFill>
              </a:rPr>
              <a:t>cutaneous</a:t>
            </a:r>
            <a:r>
              <a:rPr lang="en-US" sz="2400" b="1" dirty="0" smtClean="0">
                <a:solidFill>
                  <a:schemeClr val="bg1"/>
                </a:solidFill>
              </a:rPr>
              <a:t> disease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Vulvar</a:t>
            </a:r>
            <a:r>
              <a:rPr lang="en-US" sz="2400" b="1" dirty="0" smtClean="0">
                <a:solidFill>
                  <a:schemeClr val="bg1"/>
                </a:solidFill>
              </a:rPr>
              <a:t> involvement can range from reticulate papules to severe erosions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8D434352-FE7A-4D74-A5A3-8E598CEF2D20}" type="slidenum">
              <a:rPr lang="en-US" sz="1200" b="1">
                <a:latin typeface="Arial" charset="0"/>
              </a:rPr>
              <a:pPr/>
              <a:t>8</a:t>
            </a:fld>
            <a:endParaRPr lang="en-US" sz="1200" b="1">
              <a:latin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Genetics and Pathogenesis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800" dirty="0">
                <a:solidFill>
                  <a:schemeClr val="accent3"/>
                </a:solidFill>
              </a:rPr>
              <a:t>Psoriasis and the Immune System</a:t>
            </a:r>
          </a:p>
          <a:p>
            <a:pPr lvl="1" algn="l" rtl="0"/>
            <a:r>
              <a:rPr lang="en-US" sz="2800" dirty="0">
                <a:solidFill>
                  <a:schemeClr val="accent3"/>
                </a:solidFill>
              </a:rPr>
              <a:t>The major </a:t>
            </a:r>
            <a:r>
              <a:rPr lang="en-US" sz="2800" dirty="0" err="1">
                <a:solidFill>
                  <a:schemeClr val="accent3"/>
                </a:solidFill>
              </a:rPr>
              <a:t>histocompatibility</a:t>
            </a:r>
            <a:r>
              <a:rPr lang="en-US" sz="2800" dirty="0">
                <a:solidFill>
                  <a:schemeClr val="accent3"/>
                </a:solidFill>
              </a:rPr>
              <a:t> complex (MHC)</a:t>
            </a:r>
          </a:p>
          <a:p>
            <a:pPr lvl="2" algn="l" rtl="0"/>
            <a:r>
              <a:rPr lang="en-US" sz="2800" dirty="0">
                <a:solidFill>
                  <a:schemeClr val="accent3"/>
                </a:solidFill>
              </a:rPr>
              <a:t>Short arm of chromosome 6</a:t>
            </a:r>
          </a:p>
          <a:p>
            <a:pPr lvl="1" algn="l" rtl="0"/>
            <a:r>
              <a:rPr lang="en-US" sz="2800" dirty="0" err="1">
                <a:solidFill>
                  <a:schemeClr val="accent3"/>
                </a:solidFill>
              </a:rPr>
              <a:t>Histocompatibility</a:t>
            </a:r>
            <a:r>
              <a:rPr lang="en-US" sz="2800" dirty="0">
                <a:solidFill>
                  <a:schemeClr val="accent3"/>
                </a:solidFill>
              </a:rPr>
              <a:t> Antigens (HLA)</a:t>
            </a:r>
          </a:p>
          <a:p>
            <a:pPr lvl="2" algn="l" rtl="0"/>
            <a:r>
              <a:rPr lang="en-US" sz="2800" dirty="0">
                <a:solidFill>
                  <a:schemeClr val="accent3"/>
                </a:solidFill>
              </a:rPr>
              <a:t>HLA-Cw6</a:t>
            </a:r>
          </a:p>
          <a:p>
            <a:pPr lvl="2" algn="l" rtl="0"/>
            <a:r>
              <a:rPr lang="en-US" sz="2800" dirty="0">
                <a:solidFill>
                  <a:schemeClr val="accent3"/>
                </a:solidFill>
              </a:rPr>
              <a:t>HLA-B13, -B17, -B37, -Bw16</a:t>
            </a:r>
          </a:p>
          <a:p>
            <a:pPr lvl="1" algn="l" rtl="0"/>
            <a:r>
              <a:rPr lang="en-US" sz="2800" dirty="0">
                <a:solidFill>
                  <a:schemeClr val="accent3"/>
                </a:solidFill>
              </a:rPr>
              <a:t>T-lymphocyte-mediated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o69D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7000" contrast="77000"/>
          </a:blip>
          <a:srcRect/>
          <a:stretch>
            <a:fillRect/>
          </a:stretch>
        </p:blipFill>
        <p:spPr bwMode="auto">
          <a:xfrm>
            <a:off x="0" y="0"/>
            <a:ext cx="9144000" cy="663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5344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</a:rPr>
              <a:t>Clinical types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Hypertrophic L</a:t>
            </a:r>
            <a:r>
              <a:rPr lang="en-US" sz="2000" b="1" dirty="0" smtClean="0">
                <a:solidFill>
                  <a:schemeClr val="bg1"/>
                </a:solidFill>
              </a:rPr>
              <a:t>P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-These extremely </a:t>
            </a:r>
            <a:r>
              <a:rPr lang="en-US" sz="2000" b="1" dirty="0" err="1" smtClean="0">
                <a:solidFill>
                  <a:schemeClr val="bg1"/>
                </a:solidFill>
              </a:rPr>
              <a:t>pruritic</a:t>
            </a:r>
            <a:r>
              <a:rPr lang="en-US" sz="2000" b="1" dirty="0" smtClean="0">
                <a:solidFill>
                  <a:schemeClr val="bg1"/>
                </a:solidFill>
              </a:rPr>
              <a:t> lesions are most often found on the extensor surfaces of the lower extremities, especially around the ankles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Atrophic LP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-is characterized by a few lesions, which are often the resolution of annular or hypertrophic lesions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Erosive LP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bg1"/>
                </a:solidFill>
              </a:rPr>
              <a:t>Folliculalar</a:t>
            </a:r>
            <a:r>
              <a:rPr lang="en-US" sz="2400" b="1" dirty="0" smtClean="0">
                <a:solidFill>
                  <a:schemeClr val="bg1"/>
                </a:solidFill>
              </a:rPr>
              <a:t> LP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000" b="1" dirty="0" err="1" smtClean="0">
                <a:solidFill>
                  <a:schemeClr val="bg1"/>
                </a:solidFill>
              </a:rPr>
              <a:t>keratotic</a:t>
            </a:r>
            <a:r>
              <a:rPr lang="en-US" sz="2000" b="1" dirty="0" smtClean="0">
                <a:solidFill>
                  <a:schemeClr val="bg1"/>
                </a:solidFill>
              </a:rPr>
              <a:t> papules that may coalesce into plaques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-A scarring alopecia may result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Annular LP</a:t>
            </a:r>
          </a:p>
          <a:p>
            <a:pPr algn="l" rtl="0"/>
            <a:endParaRPr lang="en-US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b="1" dirty="0" smtClean="0"/>
              <a:t>-</a:t>
            </a:r>
            <a:r>
              <a:rPr lang="en-US" sz="2000" b="1" dirty="0" smtClean="0">
                <a:solidFill>
                  <a:schemeClr val="bg1"/>
                </a:solidFill>
              </a:rPr>
              <a:t>Annular lesions with an atrophic center can be found on the </a:t>
            </a:r>
            <a:r>
              <a:rPr lang="en-US" sz="2000" b="1" dirty="0" err="1" smtClean="0">
                <a:solidFill>
                  <a:schemeClr val="bg1"/>
                </a:solidFill>
              </a:rPr>
              <a:t>buccal</a:t>
            </a:r>
            <a:r>
              <a:rPr lang="en-US" sz="2000" b="1" dirty="0" smtClean="0">
                <a:solidFill>
                  <a:schemeClr val="bg1"/>
                </a:solidFill>
              </a:rPr>
              <a:t> mucosa and the male genitalia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Vesicular and </a:t>
            </a:r>
            <a:r>
              <a:rPr lang="en-US" sz="2400" b="1" dirty="0" err="1" smtClean="0">
                <a:solidFill>
                  <a:schemeClr val="bg1"/>
                </a:solidFill>
              </a:rPr>
              <a:t>bullous</a:t>
            </a:r>
            <a:r>
              <a:rPr lang="en-US" sz="2400" b="1" dirty="0" smtClean="0">
                <a:solidFill>
                  <a:schemeClr val="bg1"/>
                </a:solidFill>
              </a:rPr>
              <a:t> LP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-develop on the lower limbs or in the mouth from preexisting LP lesions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Actinic LP</a:t>
            </a: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-Africa, the Middle East, and India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-mildly </a:t>
            </a:r>
            <a:r>
              <a:rPr lang="en-US" sz="2000" b="1" dirty="0" err="1" smtClean="0">
                <a:solidFill>
                  <a:schemeClr val="bg1"/>
                </a:solidFill>
              </a:rPr>
              <a:t>pruritic</a:t>
            </a:r>
            <a:r>
              <a:rPr lang="en-US" sz="2000" b="1" dirty="0" smtClean="0">
                <a:solidFill>
                  <a:schemeClr val="bg1"/>
                </a:solidFill>
              </a:rPr>
              <a:t> eruption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-characterized by nummular patches with a </a:t>
            </a:r>
            <a:r>
              <a:rPr lang="en-US" sz="2000" b="1" dirty="0" err="1" smtClean="0">
                <a:solidFill>
                  <a:schemeClr val="bg1"/>
                </a:solidFill>
              </a:rPr>
              <a:t>hypopigmented</a:t>
            </a:r>
            <a:r>
              <a:rPr lang="en-US" sz="2000" b="1" dirty="0" smtClean="0">
                <a:solidFill>
                  <a:schemeClr val="bg1"/>
                </a:solidFill>
              </a:rPr>
              <a:t> zone surrounding a </a:t>
            </a:r>
            <a:r>
              <a:rPr lang="en-US" sz="2000" b="1" dirty="0" err="1" smtClean="0">
                <a:solidFill>
                  <a:schemeClr val="bg1"/>
                </a:solidFill>
              </a:rPr>
              <a:t>hyperpigmented</a:t>
            </a:r>
            <a:r>
              <a:rPr lang="en-US" sz="2000" b="1" dirty="0" smtClean="0">
                <a:solidFill>
                  <a:schemeClr val="bg1"/>
                </a:solidFill>
              </a:rPr>
              <a:t> center</a:t>
            </a:r>
          </a:p>
          <a:p>
            <a:pPr lvl="1" algn="l" rtl="0"/>
            <a:endParaRPr lang="en-US" sz="2000" b="1" dirty="0" smtClean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LP </a:t>
            </a:r>
            <a:r>
              <a:rPr lang="en-US" sz="2400" b="1" dirty="0" err="1" smtClean="0">
                <a:solidFill>
                  <a:schemeClr val="bg1"/>
                </a:solidFill>
              </a:rPr>
              <a:t>pigmentosus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 rtl="0"/>
            <a:endParaRPr lang="en-US" sz="20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-common in persons with darker-pigmented skin</a:t>
            </a:r>
          </a:p>
          <a:p>
            <a:pPr lvl="1" algn="l" rtl="0"/>
            <a:r>
              <a:rPr lang="en-US" sz="2000" b="1" dirty="0" smtClean="0">
                <a:solidFill>
                  <a:schemeClr val="bg1"/>
                </a:solidFill>
              </a:rPr>
              <a:t>-usually appears on face and neck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400" b="1" dirty="0" smtClean="0"/>
          </a:p>
          <a:p>
            <a:pPr algn="l" rtl="0"/>
            <a:r>
              <a:rPr lang="en-US" sz="3600" b="1" dirty="0" smtClean="0">
                <a:solidFill>
                  <a:schemeClr val="bg1"/>
                </a:solidFill>
              </a:rPr>
              <a:t>LP  and  Nails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err="1" smtClean="0"/>
              <a:t>I</a:t>
            </a:r>
            <a:r>
              <a:rPr lang="en-US" sz="2400" b="1" dirty="0" err="1" smtClean="0">
                <a:solidFill>
                  <a:schemeClr val="bg1"/>
                </a:solidFill>
              </a:rPr>
              <a:t>In</a:t>
            </a:r>
            <a:r>
              <a:rPr lang="en-US" sz="2400" b="1" dirty="0" smtClean="0">
                <a:solidFill>
                  <a:schemeClr val="bg1"/>
                </a:solidFill>
              </a:rPr>
              <a:t> 10% of patients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nail plate thinning causes longitudinal grooving and ridging</a:t>
            </a:r>
          </a:p>
          <a:p>
            <a:pPr lvl="1" algn="l" rtl="0"/>
            <a:r>
              <a:rPr lang="en-US" sz="2400" b="1" dirty="0" err="1" smtClean="0">
                <a:solidFill>
                  <a:schemeClr val="bg1"/>
                </a:solidFill>
              </a:rPr>
              <a:t>subungual</a:t>
            </a:r>
            <a:r>
              <a:rPr lang="en-US" sz="2400" b="1" dirty="0" smtClean="0">
                <a:solidFill>
                  <a:schemeClr val="bg1"/>
                </a:solidFill>
              </a:rPr>
              <a:t> hyperkeratosis, </a:t>
            </a:r>
            <a:r>
              <a:rPr lang="en-US" sz="2400" b="1" dirty="0" err="1" smtClean="0">
                <a:solidFill>
                  <a:schemeClr val="bg1"/>
                </a:solidFill>
              </a:rPr>
              <a:t>onycholysis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Rarely, the matrix can be permanently destroyed with prominent </a:t>
            </a:r>
            <a:r>
              <a:rPr lang="en-US" sz="2400" b="1" dirty="0" err="1" smtClean="0">
                <a:solidFill>
                  <a:schemeClr val="bg1"/>
                </a:solidFill>
              </a:rPr>
              <a:t>pterygium</a:t>
            </a:r>
            <a:r>
              <a:rPr lang="en-US" sz="2400" b="1" dirty="0" smtClean="0">
                <a:solidFill>
                  <a:schemeClr val="bg1"/>
                </a:solidFill>
              </a:rPr>
              <a:t> formation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twenty-nail dystrophy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mso5D98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7000" contrast="75000"/>
          </a:blip>
          <a:srcRect/>
          <a:stretch>
            <a:fillRect/>
          </a:stretch>
        </p:blipFill>
        <p:spPr bwMode="auto">
          <a:xfrm>
            <a:off x="0" y="0"/>
            <a:ext cx="9144000" cy="647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solidFill>
                  <a:schemeClr val="bg1"/>
                </a:solidFill>
              </a:rPr>
              <a:t>Management :</a:t>
            </a:r>
          </a:p>
          <a:p>
            <a:pPr algn="l" rtl="0"/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self-limited disease that usually resolves within 8-12 months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-Anti-histamine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-topical steroids, particularly class I or II ointments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-systemic steroids for symptom control and possibly more rapid resolution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-Oral </a:t>
            </a:r>
            <a:r>
              <a:rPr lang="en-US" sz="2400" b="1" dirty="0" err="1" smtClean="0">
                <a:solidFill>
                  <a:schemeClr val="bg1"/>
                </a:solidFill>
              </a:rPr>
              <a:t>acitretin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-Photo-therapy</a:t>
            </a:r>
          </a:p>
          <a:p>
            <a:pPr lvl="1" algn="l" rtl="0"/>
            <a:r>
              <a:rPr lang="en-US" sz="2400" b="1" dirty="0" smtClean="0">
                <a:solidFill>
                  <a:schemeClr val="bg1"/>
                </a:solidFill>
              </a:rPr>
              <a:t>-Others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 descr="http://cdn2-b.examiner.com/sites/default/files/styles/image_content_width/hash/19/ab/19abfb305395cfc5e5e78c745ed86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0101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762000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Triggering factors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&gt;</a:t>
            </a:r>
          </a:p>
          <a:p>
            <a:pPr algn="l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Infections- streptococcal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pharyngitis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/tonsillitis</a:t>
            </a:r>
          </a:p>
          <a:p>
            <a:pPr lvl="1" algn="l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Drugs- NSAID, beta blockers, lithium,</a:t>
            </a:r>
          </a:p>
          <a:p>
            <a:pPr lvl="1" algn="l"/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antimalarials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, corticosteroids</a:t>
            </a:r>
          </a:p>
          <a:p>
            <a:pPr lvl="1" algn="l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Trauma- </a:t>
            </a:r>
            <a:r>
              <a:rPr lang="en-US" sz="24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Koebner</a:t>
            </a:r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phenomenon</a:t>
            </a:r>
          </a:p>
          <a:p>
            <a:pPr lvl="1" algn="l"/>
            <a:endParaRPr lang="en-US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lvl="1" algn="l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Pregnancy</a:t>
            </a:r>
          </a:p>
          <a:p>
            <a:pPr lvl="1" algn="l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Stress</a:t>
            </a:r>
          </a:p>
          <a:p>
            <a:pPr lvl="1" algn="l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Alcohol</a:t>
            </a:r>
          </a:p>
          <a:p>
            <a:pPr lvl="1" algn="l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Sunlight- worsening in ~10% of patients although majority</a:t>
            </a:r>
          </a:p>
          <a:p>
            <a:pPr lvl="1" algn="l" rtl="0"/>
            <a:r>
              <a:rPr lang="en-US" sz="24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beneficial to sun exposure</a:t>
            </a:r>
            <a:endParaRPr lang="en-US" sz="24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2490</Words>
  <Application>Microsoft Office PowerPoint</Application>
  <PresentationFormat>On-screen Show (4:3)</PresentationFormat>
  <Paragraphs>558</Paragraphs>
  <Slides>86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Prevalence</vt:lpstr>
      <vt:lpstr>Prevalence</vt:lpstr>
      <vt:lpstr>PowerPoint Presentation</vt:lpstr>
      <vt:lpstr>Genetics and Pathogenesis</vt:lpstr>
      <vt:lpstr>PowerPoint Presentation</vt:lpstr>
      <vt:lpstr>PowerPoint Presentation</vt:lpstr>
      <vt:lpstr>Psoriasis : clinical features</vt:lpstr>
      <vt:lpstr>Psoriasis as a Systemic Disease</vt:lpstr>
      <vt:lpstr>Clinical Variants of Psoriasis</vt:lpstr>
      <vt:lpstr>PowerPoint Presentation</vt:lpstr>
      <vt:lpstr>PowerPoint Presentation</vt:lpstr>
      <vt:lpstr>PowerPoint Presentation</vt:lpstr>
      <vt:lpstr>Chronic Plaque Psoriasis</vt:lpstr>
      <vt:lpstr>Chronic Plaque Psoriasis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Life–Threatening Forms of Psoriasis</vt:lpstr>
      <vt:lpstr>PowerPoint Presentation</vt:lpstr>
      <vt:lpstr>PowerPoint Presentation</vt:lpstr>
      <vt:lpstr>PowerPoint Presentation</vt:lpstr>
      <vt:lpstr>PowerPoint Presentation</vt:lpstr>
      <vt:lpstr>Erythrodermic Psoriasis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findings</vt:lpstr>
      <vt:lpstr>Differential diagnosis</vt:lpstr>
      <vt:lpstr>Differential diagnosis</vt:lpstr>
      <vt:lpstr>Differential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papulo-squam.dis</dc:title>
  <dc:creator>Dr.saleh alrasheed</dc:creator>
  <cp:lastModifiedBy>sony</cp:lastModifiedBy>
  <cp:revision>62</cp:revision>
  <dcterms:created xsi:type="dcterms:W3CDTF">2003-09-22T16:36:23Z</dcterms:created>
  <dcterms:modified xsi:type="dcterms:W3CDTF">2016-02-28T15:58:08Z</dcterms:modified>
</cp:coreProperties>
</file>