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16" r:id="rId2"/>
    <p:sldMasterId id="2147483828" r:id="rId3"/>
    <p:sldMasterId id="2147483840" r:id="rId4"/>
    <p:sldMasterId id="2147483864" r:id="rId5"/>
    <p:sldMasterId id="2147483876" r:id="rId6"/>
    <p:sldMasterId id="2147483888" r:id="rId7"/>
    <p:sldMasterId id="2147483936" r:id="rId8"/>
    <p:sldMasterId id="2147483948" r:id="rId9"/>
    <p:sldMasterId id="2147483960" r:id="rId10"/>
    <p:sldMasterId id="2147483972" r:id="rId11"/>
    <p:sldMasterId id="2147483984" r:id="rId12"/>
    <p:sldMasterId id="2147484020" r:id="rId13"/>
    <p:sldMasterId id="2147484032" r:id="rId14"/>
  </p:sldMasterIdLst>
  <p:notesMasterIdLst>
    <p:notesMasterId r:id="rId81"/>
  </p:notesMasterIdLst>
  <p:sldIdLst>
    <p:sldId id="338" r:id="rId15"/>
    <p:sldId id="322" r:id="rId16"/>
    <p:sldId id="301" r:id="rId17"/>
    <p:sldId id="302" r:id="rId18"/>
    <p:sldId id="341" r:id="rId19"/>
    <p:sldId id="304" r:id="rId20"/>
    <p:sldId id="340" r:id="rId21"/>
    <p:sldId id="303" r:id="rId22"/>
    <p:sldId id="306" r:id="rId23"/>
    <p:sldId id="339" r:id="rId24"/>
    <p:sldId id="324" r:id="rId25"/>
    <p:sldId id="325" r:id="rId26"/>
    <p:sldId id="308" r:id="rId27"/>
    <p:sldId id="326" r:id="rId28"/>
    <p:sldId id="309" r:id="rId29"/>
    <p:sldId id="310" r:id="rId30"/>
    <p:sldId id="342" r:id="rId31"/>
    <p:sldId id="343" r:id="rId32"/>
    <p:sldId id="344" r:id="rId33"/>
    <p:sldId id="311" r:id="rId34"/>
    <p:sldId id="312" r:id="rId35"/>
    <p:sldId id="359" r:id="rId36"/>
    <p:sldId id="327" r:id="rId37"/>
    <p:sldId id="328" r:id="rId38"/>
    <p:sldId id="316" r:id="rId39"/>
    <p:sldId id="317" r:id="rId40"/>
    <p:sldId id="318" r:id="rId41"/>
    <p:sldId id="319" r:id="rId42"/>
    <p:sldId id="345" r:id="rId43"/>
    <p:sldId id="329" r:id="rId44"/>
    <p:sldId id="330" r:id="rId45"/>
    <p:sldId id="257" r:id="rId46"/>
    <p:sldId id="258" r:id="rId47"/>
    <p:sldId id="259" r:id="rId48"/>
    <p:sldId id="260" r:id="rId49"/>
    <p:sldId id="347" r:id="rId50"/>
    <p:sldId id="279" r:id="rId51"/>
    <p:sldId id="346" r:id="rId52"/>
    <p:sldId id="281" r:id="rId53"/>
    <p:sldId id="277" r:id="rId54"/>
    <p:sldId id="349" r:id="rId55"/>
    <p:sldId id="350" r:id="rId56"/>
    <p:sldId id="263" r:id="rId57"/>
    <p:sldId id="262" r:id="rId58"/>
    <p:sldId id="270" r:id="rId59"/>
    <p:sldId id="273" r:id="rId60"/>
    <p:sldId id="332" r:id="rId61"/>
    <p:sldId id="274" r:id="rId62"/>
    <p:sldId id="283" r:id="rId63"/>
    <p:sldId id="352" r:id="rId64"/>
    <p:sldId id="353" r:id="rId65"/>
    <p:sldId id="284" r:id="rId66"/>
    <p:sldId id="296" r:id="rId67"/>
    <p:sldId id="354" r:id="rId68"/>
    <p:sldId id="285" r:id="rId69"/>
    <p:sldId id="334" r:id="rId70"/>
    <p:sldId id="358" r:id="rId71"/>
    <p:sldId id="355" r:id="rId72"/>
    <p:sldId id="357" r:id="rId73"/>
    <p:sldId id="335" r:id="rId74"/>
    <p:sldId id="288" r:id="rId75"/>
    <p:sldId id="289" r:id="rId76"/>
    <p:sldId id="336" r:id="rId77"/>
    <p:sldId id="292" r:id="rId78"/>
    <p:sldId id="294" r:id="rId79"/>
    <p:sldId id="337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46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slide" Target="slides/slide62.xml"/><Relationship Id="rId8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openxmlformats.org/officeDocument/2006/relationships/presProps" Target="presProps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ECC1BBC-1B4E-4F38-ADAB-95C5B4F3981B}" type="datetimeFigureOut">
              <a:rPr lang="ar-SA" smtClean="0"/>
              <a:t>10/05/1437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EF2E216-59D9-4ED8-B5AD-EC6ABA6C4E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4706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2E216-59D9-4ED8-B5AD-EC6ABA6C4E4A}" type="slidenum">
              <a:rPr lang="ar-SA" smtClean="0"/>
              <a:t>32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0089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2E216-59D9-4ED8-B5AD-EC6ABA6C4E4A}" type="slidenum">
              <a:rPr lang="ar-SA" smtClean="0"/>
              <a:t>45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514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68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497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89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330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6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966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9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274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245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441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560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85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714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75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06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587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655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916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179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67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7467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056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9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327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391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671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608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221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74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2276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537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59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556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8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468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632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569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064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1177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442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098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118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789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7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9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75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149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2392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960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083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183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87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78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665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63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66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85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88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34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149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166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87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57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33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29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77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4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53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37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465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74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3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90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34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61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743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69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841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61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656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679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670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500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98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647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13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601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35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414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84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594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963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623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979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376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135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056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80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62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46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664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171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76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9011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026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91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27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30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9735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19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23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3723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292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213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037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0092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166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151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721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34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0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654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111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803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852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757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317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809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950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559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028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14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805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787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73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599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157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962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748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912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650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08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12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390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338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22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15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36FD8-34C9-4946-843F-D94CAFBC3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5D20-DF03-4566-A611-D631C3B26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87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970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81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84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93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890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667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66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83C4C6-0FD3-4084-9ADC-6BCA398C76B3}" type="datetimeFigureOut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2/18/2016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FF138DA-AC68-442E-846F-0EF37091A94C}" type="slidenum">
              <a:rPr lang="en-US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666666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348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6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/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/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/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/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/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/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/>
            </a:r>
            <a:br>
              <a:rPr lang="en-US" b="1" dirty="0" smtClean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accent1"/>
                </a:solidFill>
              </a:rPr>
              <a:t>Cutaneous manifestation of SLE and other CTD </a:t>
            </a:r>
            <a:r>
              <a:rPr lang="en-US" sz="4000" b="1" dirty="0" smtClean="0">
                <a:solidFill>
                  <a:schemeClr val="accent1"/>
                </a:solidFill>
              </a:rPr>
              <a:t>Diseases</a:t>
            </a:r>
          </a:p>
          <a:p>
            <a:pPr marL="0" indent="0" algn="ctr">
              <a:buNone/>
            </a:pPr>
            <a:endParaRPr lang="en-US" sz="4000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/>
              <a:t>By: </a:t>
            </a:r>
          </a:p>
          <a:p>
            <a:pPr marL="0" indent="0" algn="ctr">
              <a:buNone/>
            </a:pPr>
            <a:r>
              <a:rPr lang="en-US" sz="2400" b="1" dirty="0" smtClean="0"/>
              <a:t>Dr. </a:t>
            </a:r>
            <a:r>
              <a:rPr lang="en-US" sz="2400" b="1" dirty="0" err="1" smtClean="0"/>
              <a:t>Eman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Almukhadeb</a:t>
            </a:r>
            <a:endParaRPr lang="en-US" sz="2400" b="1" dirty="0" smtClean="0"/>
          </a:p>
          <a:p>
            <a:pPr marL="0" indent="0" algn="ctr">
              <a:buNone/>
            </a:pPr>
            <a:r>
              <a:rPr lang="en-US" sz="2400" b="1" dirty="0" smtClean="0"/>
              <a:t>Consultant dermatologist, Assistant professor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1873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Discoid </a:t>
            </a:r>
            <a:r>
              <a:rPr lang="en-US" dirty="0">
                <a:solidFill>
                  <a:schemeClr val="accent1"/>
                </a:solidFill>
              </a:rPr>
              <a:t>LE (DLE)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07504" y="1920084"/>
            <a:ext cx="4388296" cy="482128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may involve M.M</a:t>
            </a:r>
          </a:p>
          <a:p>
            <a:endParaRPr lang="en-US" dirty="0" smtClean="0"/>
          </a:p>
          <a:p>
            <a:r>
              <a:rPr lang="en-US" dirty="0" smtClean="0"/>
              <a:t>Aggressive </a:t>
            </a:r>
            <a:r>
              <a:rPr lang="en-US" dirty="0"/>
              <a:t>SCC may arise from long standing DLE . </a:t>
            </a:r>
          </a:p>
          <a:p>
            <a:endParaRPr lang="en-US" dirty="0" smtClean="0"/>
          </a:p>
          <a:p>
            <a:r>
              <a:rPr lang="en-US" dirty="0" smtClean="0"/>
              <a:t>Generalized </a:t>
            </a:r>
            <a:r>
              <a:rPr lang="en-US" dirty="0"/>
              <a:t>form associated more with SLE , +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smtClean="0"/>
              <a:t> ssDNA </a:t>
            </a:r>
            <a:r>
              <a:rPr lang="en-US" dirty="0"/>
              <a:t>, +</a:t>
            </a:r>
            <a:r>
              <a:rPr lang="en-US" dirty="0" err="1"/>
              <a:t>ve</a:t>
            </a:r>
            <a:r>
              <a:rPr lang="en-US" dirty="0"/>
              <a:t> ANA , leukopenia, high ESR.</a:t>
            </a:r>
          </a:p>
          <a:p>
            <a:endParaRPr lang="en-US" dirty="0" smtClean="0"/>
          </a:p>
          <a:p>
            <a:r>
              <a:rPr lang="en-US" dirty="0" smtClean="0"/>
              <a:t>Treated </a:t>
            </a:r>
            <a:r>
              <a:rPr lang="en-US" dirty="0"/>
              <a:t>by </a:t>
            </a:r>
            <a:r>
              <a:rPr lang="en-US" dirty="0" err="1"/>
              <a:t>superpotent</a:t>
            </a:r>
            <a:r>
              <a:rPr lang="en-US" dirty="0"/>
              <a:t> topical </a:t>
            </a:r>
            <a:r>
              <a:rPr lang="en-US" dirty="0" err="1"/>
              <a:t>steriod</a:t>
            </a:r>
            <a:r>
              <a:rPr lang="en-US" dirty="0"/>
              <a:t> , </a:t>
            </a:r>
            <a:r>
              <a:rPr lang="en-US" dirty="0" smtClean="0"/>
              <a:t>antimalarial </a:t>
            </a:r>
            <a:r>
              <a:rPr lang="en-US" dirty="0"/>
              <a:t>, retinoid 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540" y="1556792"/>
            <a:ext cx="3755956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19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b="1" dirty="0" smtClean="0">
                <a:solidFill>
                  <a:srgbClr val="FF0000"/>
                </a:solidFill>
                <a:effectLst/>
              </a:rPr>
              <a:t>Discoid Lupus Erythematosus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7650" name="Picture 2" descr="C:\Users\moe\Desktop\presentations\connective tissue disorders\1 discoid_lupus_1_0508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1933212"/>
            <a:ext cx="4038600" cy="3859938"/>
          </a:xfrm>
          <a:prstGeom prst="rect">
            <a:avLst/>
          </a:prstGeom>
          <a:noFill/>
        </p:spPr>
      </p:pic>
      <p:pic>
        <p:nvPicPr>
          <p:cNvPr id="27651" name="Picture 3" descr="C:\Users\moe\Desktop\presentations\connective tissue disorders\2 discoid_lupus_erythematosus_1_09082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65125" y="2218497"/>
            <a:ext cx="4041775" cy="3289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781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/>
              </a:rPr>
              <a:t>Discoid Lupus Erythematosus </a:t>
            </a:r>
            <a:r>
              <a:rPr lang="en-US" sz="2800" dirty="0" smtClean="0">
                <a:solidFill>
                  <a:srgbClr val="FF0000"/>
                </a:solidFill>
                <a:effectLst/>
              </a:rPr>
              <a:t/>
            </a:r>
            <a:br>
              <a:rPr lang="en-US" sz="2800" dirty="0" smtClean="0">
                <a:solidFill>
                  <a:srgbClr val="FF0000"/>
                </a:solidFill>
                <a:effectLst/>
              </a:rPr>
            </a:br>
            <a:endParaRPr lang="en-US" sz="2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29698" name="Picture 2" descr="C:\Users\moe\Desktop\presentations\connective tissue disorders\5 Discoid_lupus_7_1002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30770" y="1600200"/>
            <a:ext cx="3873459" cy="4525963"/>
          </a:xfrm>
          <a:prstGeom prst="rect">
            <a:avLst/>
          </a:prstGeom>
          <a:noFill/>
        </p:spPr>
      </p:pic>
      <p:pic>
        <p:nvPicPr>
          <p:cNvPr id="29699" name="Picture 3" descr="C:\Users\moe\Desktop\presentations\connective tissue disorders\5 Lupus_Erythematousus_3_06040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00200"/>
            <a:ext cx="4038600" cy="4495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491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6872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Other chronic cutaneous 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50131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accent2"/>
                </a:solidFill>
              </a:rPr>
              <a:t>2-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accent4"/>
                </a:solidFill>
              </a:rPr>
              <a:t>Hypertrophic LE </a:t>
            </a:r>
            <a:r>
              <a:rPr lang="en-US" sz="2400" dirty="0" smtClean="0">
                <a:solidFill>
                  <a:schemeClr val="accent4"/>
                </a:solidFill>
              </a:rPr>
              <a:t>(</a:t>
            </a:r>
            <a:r>
              <a:rPr lang="en-US" sz="2400" dirty="0" smtClean="0">
                <a:solidFill>
                  <a:schemeClr val="accent4"/>
                </a:solidFill>
              </a:rPr>
              <a:t>Verrucous )</a:t>
            </a:r>
            <a:r>
              <a:rPr lang="en-US" sz="2400" dirty="0" smtClean="0"/>
              <a:t>: </a:t>
            </a:r>
            <a:r>
              <a:rPr lang="en-US" sz="2400" dirty="0" smtClean="0"/>
              <a:t>commonly seen on the extremities . 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2"/>
                </a:solidFill>
              </a:rPr>
              <a:t>3-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accent4"/>
                </a:solidFill>
              </a:rPr>
              <a:t>LE-LP </a:t>
            </a:r>
            <a:r>
              <a:rPr lang="en-US" sz="2400" dirty="0" smtClean="0"/>
              <a:t>: common on the extremities , palm and soles associated with oral ulcers and nail involvement . 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2"/>
                </a:solidFill>
              </a:rPr>
              <a:t>4-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accent4"/>
                </a:solidFill>
              </a:rPr>
              <a:t>Chilblain LE ( </a:t>
            </a:r>
            <a:r>
              <a:rPr lang="en-US" sz="2400" dirty="0" err="1" smtClean="0">
                <a:solidFill>
                  <a:schemeClr val="accent4"/>
                </a:solidFill>
              </a:rPr>
              <a:t>pernio</a:t>
            </a:r>
            <a:r>
              <a:rPr lang="en-US" sz="2400" dirty="0" smtClean="0">
                <a:solidFill>
                  <a:schemeClr val="accent4"/>
                </a:solidFill>
              </a:rPr>
              <a:t>)</a:t>
            </a:r>
            <a:r>
              <a:rPr lang="en-US" sz="2400" dirty="0" smtClean="0"/>
              <a:t>: </a:t>
            </a:r>
            <a:r>
              <a:rPr lang="en-US" sz="2400" dirty="0"/>
              <a:t>presents as tender red or </a:t>
            </a:r>
            <a:r>
              <a:rPr lang="en-US" sz="2400" dirty="0" smtClean="0"/>
              <a:t>purple skin lesion that involve fingertips , rim of the ears, calves and heals , exacerbated by cold exposure</a:t>
            </a:r>
          </a:p>
          <a:p>
            <a:pPr marL="0" indent="0">
              <a:buNone/>
            </a:pPr>
            <a:endParaRPr lang="en-US" sz="24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2"/>
                </a:solidFill>
              </a:rPr>
              <a:t>5-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accent4"/>
                </a:solidFill>
              </a:rPr>
              <a:t>Tumid LE </a:t>
            </a:r>
            <a:r>
              <a:rPr lang="en-US" sz="2400" dirty="0" smtClean="0"/>
              <a:t>: presented with edematous erythematous plaques on the trunk and respond to antimalarial . 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2"/>
                </a:solidFill>
              </a:rPr>
              <a:t>6-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accent4"/>
                </a:solidFill>
              </a:rPr>
              <a:t>LE panniculitis </a:t>
            </a:r>
            <a:r>
              <a:rPr lang="en-US" sz="2400" dirty="0" smtClean="0"/>
              <a:t>: presented as non-tender  subcutaneous nodules on face or proximal extremities that heals with atrophy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918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-459432"/>
            <a:ext cx="8229600" cy="1163520"/>
          </a:xfrm>
        </p:spPr>
        <p:txBody>
          <a:bodyPr/>
          <a:lstStyle/>
          <a:p>
            <a:endParaRPr lang="ar-S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764704"/>
            <a:ext cx="4029844" cy="576064"/>
          </a:xfrm>
        </p:spPr>
        <p:txBody>
          <a:bodyPr/>
          <a:lstStyle/>
          <a:p>
            <a:pPr lvl="0">
              <a:buClr>
                <a:srgbClr val="9C007F"/>
              </a:buClr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Chilblain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LE</a:t>
            </a:r>
            <a:endParaRPr lang="ar-SA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764705"/>
            <a:ext cx="4041775" cy="432047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latin typeface="+mj-lt"/>
              </a:rPr>
              <a:t>Lupus </a:t>
            </a:r>
            <a:r>
              <a:rPr lang="en-US" sz="3200" dirty="0" err="1">
                <a:latin typeface="+mj-lt"/>
              </a:rPr>
              <a:t>Tumidus</a:t>
            </a:r>
            <a:endParaRPr lang="ar-SA" sz="3200" dirty="0">
              <a:latin typeface="+mj-lt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139952" cy="558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Eman\Pictures\lupus-sc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268759"/>
            <a:ext cx="4498975" cy="558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86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ar-S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381676" y="1700808"/>
            <a:ext cx="337052" cy="659352"/>
          </a:xfrm>
        </p:spPr>
        <p:txBody>
          <a:bodyPr/>
          <a:lstStyle/>
          <a:p>
            <a:pPr lvl="0">
              <a:buClr>
                <a:srgbClr val="9C007F"/>
              </a:buClr>
            </a:pPr>
            <a:endParaRPr lang="en-US" sz="3200" dirty="0" smtClean="0">
              <a:solidFill>
                <a:srgbClr val="666666"/>
              </a:solidFill>
              <a:latin typeface="Calibri"/>
            </a:endParaRPr>
          </a:p>
          <a:p>
            <a:endParaRPr lang="ar-S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9144000" y="1859757"/>
            <a:ext cx="180528" cy="654843"/>
          </a:xfrm>
        </p:spPr>
        <p:txBody>
          <a:bodyPr>
            <a:normAutofit/>
          </a:bodyPr>
          <a:lstStyle/>
          <a:p>
            <a:endParaRPr lang="ar-SA" sz="3200" dirty="0"/>
          </a:p>
        </p:txBody>
      </p:sp>
      <p:pic>
        <p:nvPicPr>
          <p:cNvPr id="8" name="Content Placeholder 3" descr="lupus_panniculitis_2_020815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700808"/>
            <a:ext cx="4283968" cy="504056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10" name="Picture 3" descr="C:\Users\moe\Downloads\lupus-profundus-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4310826" cy="5085184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1475656" y="692696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Lupus panniculitis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Subacute cutaneous lupus erythematosus </a:t>
            </a:r>
            <a:endParaRPr lang="ar-SA" sz="36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800"/>
            <a:ext cx="4716016" cy="5229200"/>
          </a:xfrm>
        </p:spPr>
        <p:txBody>
          <a:bodyPr>
            <a:normAutofit fontScale="85000" lnSpcReduction="10000"/>
          </a:bodyPr>
          <a:lstStyle/>
          <a:p>
            <a:pPr lvl="0">
              <a:buClr>
                <a:srgbClr val="9C007F"/>
              </a:buClr>
            </a:pPr>
            <a:r>
              <a:rPr lang="en-US" dirty="0"/>
              <a:t> </a:t>
            </a:r>
            <a:r>
              <a:rPr lang="en-US" sz="2000" dirty="0"/>
              <a:t>10 to 15% </a:t>
            </a:r>
            <a:r>
              <a:rPr lang="en-US" sz="2000" dirty="0">
                <a:solidFill>
                  <a:prstClr val="black"/>
                </a:solidFill>
              </a:rPr>
              <a:t>of LE .</a:t>
            </a:r>
          </a:p>
          <a:p>
            <a:pPr lvl="0">
              <a:buClr>
                <a:srgbClr val="9C007F"/>
              </a:buClr>
            </a:pPr>
            <a:endParaRPr lang="en-US" sz="2000" dirty="0" smtClean="0">
              <a:solidFill>
                <a:prstClr val="black"/>
              </a:solidFill>
            </a:endParaRPr>
          </a:p>
          <a:p>
            <a:pPr lvl="0">
              <a:buClr>
                <a:srgbClr val="9C007F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Common </a:t>
            </a:r>
            <a:r>
              <a:rPr lang="en-US" sz="2000" dirty="0">
                <a:solidFill>
                  <a:prstClr val="black"/>
                </a:solidFill>
              </a:rPr>
              <a:t>on young females</a:t>
            </a:r>
            <a:r>
              <a:rPr lang="en-US" sz="2000" dirty="0" smtClean="0">
                <a:solidFill>
                  <a:prstClr val="black"/>
                </a:solidFill>
              </a:rPr>
              <a:t>.</a:t>
            </a:r>
          </a:p>
          <a:p>
            <a:pPr lvl="0">
              <a:buClr>
                <a:srgbClr val="9C007F"/>
              </a:buClr>
            </a:pPr>
            <a:endParaRPr lang="en-US" sz="2000" dirty="0" smtClean="0">
              <a:solidFill>
                <a:prstClr val="black"/>
              </a:solidFill>
            </a:endParaRPr>
          </a:p>
          <a:p>
            <a:pPr lvl="0">
              <a:buClr>
                <a:srgbClr val="9C007F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a </a:t>
            </a:r>
            <a:r>
              <a:rPr lang="en-US" sz="2000" dirty="0">
                <a:solidFill>
                  <a:prstClr val="black"/>
                </a:solidFill>
              </a:rPr>
              <a:t>non-itchy  </a:t>
            </a:r>
            <a:r>
              <a:rPr lang="en-US" sz="2000" dirty="0" smtClean="0">
                <a:solidFill>
                  <a:prstClr val="black"/>
                </a:solidFill>
              </a:rPr>
              <a:t>rash </a:t>
            </a:r>
            <a:r>
              <a:rPr lang="en-US" sz="2000" dirty="0">
                <a:solidFill>
                  <a:prstClr val="black"/>
                </a:solidFill>
              </a:rPr>
              <a:t>appears on the upper back and </a:t>
            </a:r>
            <a:r>
              <a:rPr lang="en-US" sz="2000" dirty="0" smtClean="0">
                <a:solidFill>
                  <a:prstClr val="black"/>
                </a:solidFill>
              </a:rPr>
              <a:t>chest</a:t>
            </a:r>
            <a:r>
              <a:rPr lang="en-US" sz="2000" dirty="0">
                <a:solidFill>
                  <a:prstClr val="black"/>
                </a:solidFill>
              </a:rPr>
              <a:t>(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on sun exposed regions 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endParaRPr lang="en-US" sz="2000" dirty="0">
              <a:solidFill>
                <a:prstClr val="black"/>
              </a:solidFill>
            </a:endParaRPr>
          </a:p>
          <a:p>
            <a:pPr lvl="0">
              <a:buClr>
                <a:srgbClr val="9C007F"/>
              </a:buClr>
            </a:pPr>
            <a:endParaRPr lang="en-US" sz="2000" dirty="0" smtClean="0">
              <a:solidFill>
                <a:prstClr val="black"/>
              </a:solidFill>
            </a:endParaRPr>
          </a:p>
          <a:p>
            <a:pPr lvl="0">
              <a:buClr>
                <a:srgbClr val="9C007F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Associated </a:t>
            </a:r>
            <a:r>
              <a:rPr lang="en-US" sz="2000" dirty="0">
                <a:solidFill>
                  <a:prstClr val="black"/>
                </a:solidFill>
              </a:rPr>
              <a:t>with photosensitivity </a:t>
            </a:r>
            <a:r>
              <a:rPr lang="en-US" sz="2000" dirty="0" smtClean="0">
                <a:solidFill>
                  <a:prstClr val="black"/>
                </a:solidFill>
              </a:rPr>
              <a:t> and arthralgia .</a:t>
            </a:r>
          </a:p>
          <a:p>
            <a:pPr lvl="0">
              <a:buClr>
                <a:srgbClr val="9C007F"/>
              </a:buClr>
            </a:pPr>
            <a:endParaRPr lang="en-US" sz="2000" dirty="0" smtClean="0">
              <a:solidFill>
                <a:prstClr val="black"/>
              </a:solidFill>
            </a:endParaRPr>
          </a:p>
          <a:p>
            <a:pPr lvl="0">
              <a:buClr>
                <a:srgbClr val="9C007F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Systemic </a:t>
            </a:r>
            <a:r>
              <a:rPr lang="en-US" sz="2000" dirty="0">
                <a:solidFill>
                  <a:prstClr val="black"/>
                </a:solidFill>
              </a:rPr>
              <a:t>involvement is </a:t>
            </a:r>
            <a:r>
              <a:rPr lang="en-US" sz="2000" b="1" dirty="0"/>
              <a:t>not</a:t>
            </a:r>
            <a:r>
              <a:rPr lang="en-US" sz="2000" dirty="0"/>
              <a:t> </a:t>
            </a:r>
            <a:r>
              <a:rPr lang="en-US" sz="2000" dirty="0">
                <a:solidFill>
                  <a:prstClr val="black"/>
                </a:solidFill>
              </a:rPr>
              <a:t>usually severe.</a:t>
            </a:r>
          </a:p>
          <a:p>
            <a:pPr lvl="0">
              <a:buClr>
                <a:srgbClr val="9C007F"/>
              </a:buClr>
            </a:pPr>
            <a:endParaRPr lang="en-US" sz="2000" dirty="0" smtClean="0">
              <a:solidFill>
                <a:prstClr val="black"/>
              </a:solidFill>
            </a:endParaRPr>
          </a:p>
          <a:p>
            <a:pPr lvl="0">
              <a:buClr>
                <a:srgbClr val="9C007F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Can </a:t>
            </a:r>
            <a:r>
              <a:rPr lang="en-US" sz="2000" dirty="0">
                <a:solidFill>
                  <a:prstClr val="black"/>
                </a:solidFill>
              </a:rPr>
              <a:t>be annular or </a:t>
            </a:r>
            <a:r>
              <a:rPr lang="en-US" sz="2000" dirty="0" err="1">
                <a:solidFill>
                  <a:prstClr val="black"/>
                </a:solidFill>
              </a:rPr>
              <a:t>psoriasiform</a:t>
            </a:r>
            <a:r>
              <a:rPr lang="en-US" sz="2000" dirty="0">
                <a:solidFill>
                  <a:prstClr val="black"/>
                </a:solidFill>
              </a:rPr>
              <a:t> and heals without </a:t>
            </a:r>
            <a:r>
              <a:rPr lang="en-US" sz="2000" dirty="0" smtClean="0">
                <a:solidFill>
                  <a:prstClr val="black"/>
                </a:solidFill>
              </a:rPr>
              <a:t> scarring.</a:t>
            </a:r>
          </a:p>
          <a:p>
            <a:pPr lvl="0">
              <a:buClr>
                <a:srgbClr val="9C007F"/>
              </a:buClr>
            </a:pPr>
            <a:endParaRPr lang="en-US" sz="2000" dirty="0" smtClean="0">
              <a:solidFill>
                <a:prstClr val="black"/>
              </a:solidFill>
            </a:endParaRPr>
          </a:p>
          <a:p>
            <a:pPr lvl="0">
              <a:buClr>
                <a:srgbClr val="9C007F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Labs</a:t>
            </a:r>
            <a:r>
              <a:rPr lang="en-US" sz="2000" dirty="0">
                <a:solidFill>
                  <a:prstClr val="black"/>
                </a:solidFill>
              </a:rPr>
              <a:t>:  80% ANA </a:t>
            </a:r>
            <a:r>
              <a:rPr lang="en-US" sz="2000" dirty="0" smtClean="0">
                <a:solidFill>
                  <a:prstClr val="black"/>
                </a:solidFill>
              </a:rPr>
              <a:t> and  70</a:t>
            </a:r>
            <a:r>
              <a:rPr lang="en-US" sz="2000" dirty="0">
                <a:solidFill>
                  <a:prstClr val="black"/>
                </a:solidFill>
              </a:rPr>
              <a:t>% </a:t>
            </a:r>
            <a:r>
              <a:rPr lang="en-US" sz="2000" dirty="0" smtClean="0"/>
              <a:t>anti-RO , anti-LA .</a:t>
            </a:r>
            <a:endParaRPr lang="en-US" sz="2000" dirty="0"/>
          </a:p>
          <a:p>
            <a:pPr lvl="0">
              <a:buClr>
                <a:srgbClr val="9C007F"/>
              </a:buClr>
            </a:pPr>
            <a:endParaRPr lang="en-US" sz="2000" dirty="0" smtClean="0">
              <a:solidFill>
                <a:prstClr val="black"/>
              </a:solidFill>
            </a:endParaRPr>
          </a:p>
          <a:p>
            <a:pPr lvl="0">
              <a:buClr>
                <a:srgbClr val="9C007F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Treated </a:t>
            </a:r>
            <a:r>
              <a:rPr lang="en-US" sz="2000" dirty="0">
                <a:solidFill>
                  <a:prstClr val="black"/>
                </a:solidFill>
              </a:rPr>
              <a:t>by </a:t>
            </a:r>
            <a:r>
              <a:rPr lang="en-US" sz="2000" dirty="0" smtClean="0">
                <a:solidFill>
                  <a:prstClr val="black"/>
                </a:solidFill>
              </a:rPr>
              <a:t>antimalarial </a:t>
            </a:r>
            <a:r>
              <a:rPr lang="en-US" sz="2000" dirty="0">
                <a:solidFill>
                  <a:prstClr val="black"/>
                </a:solidFill>
              </a:rPr>
              <a:t>and sun protection.</a:t>
            </a:r>
          </a:p>
          <a:p>
            <a:pPr lvl="0">
              <a:buClr>
                <a:srgbClr val="9C007F"/>
              </a:buClr>
            </a:pPr>
            <a:endParaRPr lang="en-US" sz="2000" dirty="0" smtClean="0">
              <a:solidFill>
                <a:prstClr val="black"/>
              </a:solidFill>
            </a:endParaRPr>
          </a:p>
          <a:p>
            <a:pPr lvl="0">
              <a:buClr>
                <a:srgbClr val="9C007F"/>
              </a:buClr>
            </a:pPr>
            <a:endParaRPr lang="en-US" dirty="0">
              <a:solidFill>
                <a:prstClr val="black"/>
              </a:solidFill>
            </a:endParaRPr>
          </a:p>
          <a:p>
            <a:endParaRPr lang="ar-SA" dirty="0"/>
          </a:p>
        </p:txBody>
      </p:sp>
      <p:pic>
        <p:nvPicPr>
          <p:cNvPr id="5" name="Content Placeholder 4" descr="SCL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700808"/>
            <a:ext cx="403860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1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Neonatal lupus erythematosus 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Newborn babies born to mothers with subacute LE may develop  annular rash, known as neonatal LE that resolve spontaneously. </a:t>
            </a:r>
          </a:p>
          <a:p>
            <a:endParaRPr lang="en-US" dirty="0"/>
          </a:p>
          <a:p>
            <a:r>
              <a:rPr lang="en-US" dirty="0"/>
              <a:t>   The neonates could be at risk of complete heart </a:t>
            </a:r>
            <a:r>
              <a:rPr lang="en-US" dirty="0" smtClean="0"/>
              <a:t>block, thrombocytopenia , increased liver enzymes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13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Neonatal lupus erythematosus </a:t>
            </a:r>
          </a:p>
        </p:txBody>
      </p:sp>
      <p:pic>
        <p:nvPicPr>
          <p:cNvPr id="5122" name="Picture 2" descr="C:\Users\Eman\Pictures\lupus-neon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599190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96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solidFill>
                  <a:srgbClr val="7030A0"/>
                </a:solidFill>
              </a:rPr>
              <a:t>SLE</a:t>
            </a:r>
            <a:endParaRPr lang="en-US" sz="6000" b="1" dirty="0">
              <a:solidFill>
                <a:srgbClr val="7030A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a few patients with cutaneous LE also have SLE. The most common presentation is with a malar eruption or butterfly. Other skin changes in SLE are photosensitivity, mouth ulcers, and diffuse hair loss. </a:t>
            </a:r>
          </a:p>
          <a:p>
            <a:endParaRPr lang="en-US" dirty="0" smtClean="0"/>
          </a:p>
          <a:p>
            <a:r>
              <a:rPr lang="en-US" dirty="0" smtClean="0"/>
              <a:t>SLE </a:t>
            </a:r>
            <a:r>
              <a:rPr lang="en-US" dirty="0"/>
              <a:t>may also affect joints, kidneys, lungs, heart, liver, brain, blood vessels and blood cells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8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</a:rPr>
              <a:t>Objectives 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ClrTx/>
              <a:buSzTx/>
              <a:buNone/>
            </a:pPr>
            <a:r>
              <a:rPr lang="en-US" sz="3000" dirty="0">
                <a:solidFill>
                  <a:prstClr val="black"/>
                </a:solidFill>
                <a:latin typeface="Calibri"/>
              </a:rPr>
              <a:t>At the conclusion of </a:t>
            </a: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this 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lectures the student </a:t>
            </a: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should be 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able to</a:t>
            </a: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342900" lvl="0" indent="-342900">
              <a:buClrTx/>
              <a:buSzTx/>
              <a:buNone/>
            </a:pPr>
            <a:endParaRPr lang="en-US" sz="3000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en-US" sz="3000" dirty="0" smtClean="0">
                <a:latin typeface="Calibri"/>
              </a:rPr>
              <a:t>Differentiate </a:t>
            </a:r>
            <a:r>
              <a:rPr lang="en-US" sz="3000" dirty="0">
                <a:latin typeface="Calibri"/>
              </a:rPr>
              <a:t>between the various types of Lupus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en-US" sz="3000" dirty="0" smtClean="0">
                <a:latin typeface="Calibri"/>
              </a:rPr>
              <a:t>Recognize </a:t>
            </a:r>
            <a:r>
              <a:rPr lang="en-US" sz="3000" dirty="0">
                <a:latin typeface="Calibri"/>
              </a:rPr>
              <a:t>how Lupus affects the various systems of the body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en-US" sz="3000" dirty="0" smtClean="0">
                <a:latin typeface="Calibri"/>
              </a:rPr>
              <a:t>Identify </a:t>
            </a:r>
            <a:r>
              <a:rPr lang="en-US" sz="3000" dirty="0">
                <a:latin typeface="Calibri"/>
              </a:rPr>
              <a:t>all of the current treatment options available for Lupus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7019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SLE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ACR criteria for the diagnosis :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dirty="0" smtClean="0"/>
              <a:t> out of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11</a:t>
            </a:r>
            <a:r>
              <a:rPr lang="en-US" dirty="0" smtClean="0"/>
              <a:t> need for the diagnosis 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7030A0"/>
                </a:solidFill>
              </a:rPr>
              <a:t>Malar rash .                  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7030A0"/>
                </a:solidFill>
              </a:rPr>
              <a:t>DLE 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7030A0"/>
                </a:solidFill>
              </a:rPr>
              <a:t>Photosensitivity 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7030A0"/>
                </a:solidFill>
              </a:rPr>
              <a:t>Oral ulcers 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smtClean="0"/>
              <a:t>Arthritis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err="1" smtClean="0"/>
              <a:t>Serositis</a:t>
            </a:r>
            <a:r>
              <a:rPr lang="en-US" dirty="0" smtClean="0"/>
              <a:t> ( </a:t>
            </a:r>
            <a:r>
              <a:rPr lang="en-US" dirty="0" err="1" smtClean="0"/>
              <a:t>pleuritis</a:t>
            </a:r>
            <a:r>
              <a:rPr lang="en-US" dirty="0" smtClean="0"/>
              <a:t> , pericarditis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71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SLE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7-</a:t>
            </a:r>
            <a:r>
              <a:rPr lang="en-US" dirty="0" smtClean="0"/>
              <a:t> renal : proteinuria more than 0.5 g/day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8-</a:t>
            </a:r>
            <a:r>
              <a:rPr lang="en-US" dirty="0" smtClean="0"/>
              <a:t> CNS : Seizure or psychosis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9-</a:t>
            </a:r>
            <a:r>
              <a:rPr lang="en-US" dirty="0" smtClean="0"/>
              <a:t> blood : hemolytic anemia, </a:t>
            </a:r>
            <a:r>
              <a:rPr lang="en-US" dirty="0" err="1" smtClean="0"/>
              <a:t>leukopenia</a:t>
            </a:r>
            <a:r>
              <a:rPr lang="en-US" dirty="0" smtClean="0"/>
              <a:t>, thrombocytopenia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10-</a:t>
            </a:r>
            <a:r>
              <a:rPr lang="en-US" dirty="0" smtClean="0"/>
              <a:t> +VE ANA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11 -</a:t>
            </a:r>
            <a:r>
              <a:rPr lang="en-US" dirty="0" smtClean="0"/>
              <a:t> +VE anti-ds DNA  and anti-smith and anti-phospholipid antibodies  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95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Drug induced </a:t>
            </a:r>
            <a:r>
              <a:rPr lang="en-US" dirty="0" smtClean="0">
                <a:solidFill>
                  <a:srgbClr val="FF0000"/>
                </a:solidFill>
              </a:rPr>
              <a:t>Lupus  :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associated with ANA and anti-histone </a:t>
            </a:r>
            <a:r>
              <a:rPr lang="en-US" dirty="0" smtClean="0"/>
              <a:t>antibodies</a:t>
            </a:r>
            <a:r>
              <a:rPr lang="en-US" dirty="0"/>
              <a:t>.</a:t>
            </a:r>
          </a:p>
          <a:p>
            <a:r>
              <a:rPr lang="en-US" dirty="0"/>
              <a:t>does not usually affect the skin.</a:t>
            </a:r>
          </a:p>
          <a:p>
            <a:r>
              <a:rPr lang="en-US" dirty="0"/>
              <a:t>hydralazine, procainamide, sulfonamide, anticonvulsants, Minocycline.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oe\Desktop\presentations\connective tissue disorders\16 lupusT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604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117" y="409108"/>
            <a:ext cx="8229600" cy="56207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3399"/>
                </a:solidFill>
              </a:rPr>
              <a:t>SLE</a:t>
            </a:r>
            <a:endParaRPr lang="ar-SA" b="1" dirty="0">
              <a:solidFill>
                <a:srgbClr val="FF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5904656" cy="5616624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Clr>
                <a:srgbClr val="9C007F"/>
              </a:buClr>
              <a:buSzPct val="95000"/>
              <a:buNone/>
            </a:pPr>
            <a:r>
              <a:rPr lang="en-US" sz="4000" b="1" dirty="0" smtClean="0">
                <a:solidFill>
                  <a:srgbClr val="FF3399"/>
                </a:solidFill>
                <a:latin typeface="Constantia"/>
              </a:rPr>
              <a:t>Specific </a:t>
            </a:r>
            <a:r>
              <a:rPr lang="en-US" sz="4000" b="1" dirty="0">
                <a:solidFill>
                  <a:srgbClr val="FF3399"/>
                </a:solidFill>
                <a:latin typeface="Constantia"/>
              </a:rPr>
              <a:t>: </a:t>
            </a:r>
          </a:p>
          <a:p>
            <a:pPr marL="0" lvl="0" indent="0">
              <a:buClr>
                <a:srgbClr val="9C007F"/>
              </a:buClr>
              <a:buSzPct val="95000"/>
              <a:buNone/>
            </a:pPr>
            <a:r>
              <a:rPr lang="en-US" sz="4000" dirty="0">
                <a:latin typeface="Constantia"/>
              </a:rPr>
              <a:t>- Malar eruption or ‘butterfly rash’ </a:t>
            </a:r>
          </a:p>
          <a:p>
            <a:pPr marL="0" lvl="0" indent="0">
              <a:buClr>
                <a:srgbClr val="9C007F"/>
              </a:buClr>
              <a:buSzPct val="95000"/>
              <a:buNone/>
            </a:pPr>
            <a:r>
              <a:rPr lang="en-US" sz="4000" dirty="0">
                <a:latin typeface="Constantia"/>
              </a:rPr>
              <a:t>- Erythematous </a:t>
            </a:r>
            <a:r>
              <a:rPr lang="en-US" sz="4000" dirty="0" err="1">
                <a:latin typeface="Constantia"/>
              </a:rPr>
              <a:t>papular</a:t>
            </a:r>
            <a:r>
              <a:rPr lang="en-US" sz="4000" dirty="0">
                <a:latin typeface="Constantia"/>
              </a:rPr>
              <a:t> rash on arms</a:t>
            </a:r>
          </a:p>
          <a:p>
            <a:pPr marL="0" lvl="0" indent="0">
              <a:buClr>
                <a:srgbClr val="9C007F"/>
              </a:buClr>
              <a:buSzPct val="95000"/>
              <a:buNone/>
            </a:pPr>
            <a:r>
              <a:rPr lang="en-US" sz="4000" dirty="0">
                <a:latin typeface="Constantia"/>
              </a:rPr>
              <a:t>- Photosensitivity </a:t>
            </a:r>
          </a:p>
          <a:p>
            <a:pPr marL="0" lvl="0" indent="0">
              <a:buClr>
                <a:srgbClr val="9C007F"/>
              </a:buClr>
              <a:buSzPct val="95000"/>
              <a:buNone/>
            </a:pPr>
            <a:r>
              <a:rPr lang="en-US" sz="4000" dirty="0">
                <a:latin typeface="Constantia"/>
              </a:rPr>
              <a:t>- </a:t>
            </a:r>
            <a:r>
              <a:rPr lang="en-US" sz="4000" dirty="0" err="1">
                <a:latin typeface="Constantia"/>
              </a:rPr>
              <a:t>Cheilitis</a:t>
            </a:r>
            <a:r>
              <a:rPr lang="en-US" sz="4000" dirty="0">
                <a:latin typeface="Constantia"/>
              </a:rPr>
              <a:t> and mouth ulcers</a:t>
            </a:r>
          </a:p>
          <a:p>
            <a:pPr marL="0" lvl="0" indent="0">
              <a:buClr>
                <a:srgbClr val="9C007F"/>
              </a:buClr>
              <a:buSzPct val="95000"/>
              <a:buNone/>
            </a:pPr>
            <a:r>
              <a:rPr lang="en-US" sz="4000" dirty="0">
                <a:latin typeface="Constantia"/>
              </a:rPr>
              <a:t>- Blisters (bullous LE) </a:t>
            </a:r>
          </a:p>
          <a:p>
            <a:pPr marL="0" lvl="0" indent="0">
              <a:buClr>
                <a:srgbClr val="9C007F"/>
              </a:buClr>
              <a:buSzPct val="95000"/>
              <a:buNone/>
            </a:pPr>
            <a:endParaRPr lang="en-US" sz="4000" dirty="0">
              <a:latin typeface="Constantia"/>
            </a:endParaRPr>
          </a:p>
          <a:p>
            <a:pPr marL="0" lvl="0" indent="0">
              <a:buClr>
                <a:srgbClr val="9C007F"/>
              </a:buClr>
              <a:buSzPct val="95000"/>
              <a:buNone/>
            </a:pPr>
            <a:r>
              <a:rPr lang="en-US" sz="4000" b="1" dirty="0">
                <a:solidFill>
                  <a:srgbClr val="FF3399"/>
                </a:solidFill>
                <a:latin typeface="Constantia"/>
              </a:rPr>
              <a:t>Non-specific : </a:t>
            </a:r>
            <a:r>
              <a:rPr lang="en-US" sz="4000" dirty="0">
                <a:latin typeface="Constantia"/>
              </a:rPr>
              <a:t>as hair fall , </a:t>
            </a:r>
            <a:r>
              <a:rPr lang="en-US" sz="4000" dirty="0" err="1">
                <a:latin typeface="Constantia"/>
              </a:rPr>
              <a:t>raynaud’s</a:t>
            </a:r>
            <a:r>
              <a:rPr lang="en-US" sz="4000" dirty="0">
                <a:latin typeface="Constantia"/>
              </a:rPr>
              <a:t> phenomena, </a:t>
            </a:r>
            <a:r>
              <a:rPr lang="en-US" sz="4000" dirty="0" err="1">
                <a:latin typeface="Constantia"/>
              </a:rPr>
              <a:t>periungual</a:t>
            </a:r>
            <a:r>
              <a:rPr lang="en-US" sz="4000" dirty="0">
                <a:latin typeface="Constantia"/>
              </a:rPr>
              <a:t> telangiectasia , vasculitis </a:t>
            </a:r>
          </a:p>
          <a:p>
            <a:pPr marL="0" lvl="0" indent="0">
              <a:buClr>
                <a:srgbClr val="9C007F"/>
              </a:buClr>
              <a:buSzPct val="95000"/>
              <a:buNone/>
            </a:pPr>
            <a:endParaRPr lang="en-US" sz="4000" b="1" u="sng" dirty="0">
              <a:solidFill>
                <a:srgbClr val="7030A0"/>
              </a:solidFill>
              <a:latin typeface="Constantia"/>
            </a:endParaRPr>
          </a:p>
          <a:p>
            <a:pPr marL="0" lvl="0" indent="0">
              <a:buClr>
                <a:srgbClr val="9C007F"/>
              </a:buClr>
              <a:buSzPct val="95000"/>
              <a:buNone/>
            </a:pPr>
            <a:endParaRPr lang="en-US" sz="6200" b="1" u="sng" dirty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endParaRPr lang="ar-S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052736"/>
            <a:ext cx="3131840" cy="4320480"/>
          </a:xfrm>
        </p:spPr>
      </p:pic>
    </p:spTree>
    <p:extLst>
      <p:ext uri="{BB962C8B-B14F-4D97-AF65-F5344CB8AC3E}">
        <p14:creationId xmlns:p14="http://schemas.microsoft.com/office/powerpoint/2010/main" val="25315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r>
              <a:rPr lang="en-US" dirty="0" smtClean="0"/>
              <a:t>Lab findings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8800"/>
            <a:ext cx="8820472" cy="5229200"/>
          </a:xfrm>
        </p:spPr>
        <p:txBody>
          <a:bodyPr>
            <a:normAutofit fontScale="55000" lnSpcReduction="20000"/>
          </a:bodyPr>
          <a:lstStyle/>
          <a:p>
            <a:pPr marL="342900" lvl="0" indent="-342900" algn="just">
              <a:buClrTx/>
              <a:buSzTx/>
              <a:buNone/>
            </a:pP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sz="3300" dirty="0"/>
              <a:t>CBC </a:t>
            </a:r>
            <a:r>
              <a:rPr lang="en-US" sz="3300" dirty="0" smtClean="0"/>
              <a:t>: </a:t>
            </a:r>
            <a:r>
              <a:rPr lang="en-US" sz="3300" dirty="0" smtClean="0"/>
              <a:t>anemia , Leucopenia , thrombocytopenia  </a:t>
            </a:r>
            <a:endParaRPr lang="en-US" sz="3300" dirty="0" smtClean="0"/>
          </a:p>
          <a:p>
            <a:endParaRPr lang="en-US" sz="3300" dirty="0" smtClean="0"/>
          </a:p>
          <a:p>
            <a:r>
              <a:rPr lang="en-US" sz="3300" dirty="0"/>
              <a:t>High </a:t>
            </a:r>
            <a:r>
              <a:rPr lang="en-US" sz="3300" dirty="0" smtClean="0"/>
              <a:t>ESR</a:t>
            </a:r>
          </a:p>
          <a:p>
            <a:endParaRPr lang="en-US" sz="3300" dirty="0" smtClean="0"/>
          </a:p>
          <a:p>
            <a:r>
              <a:rPr lang="en-US" sz="3300" dirty="0" smtClean="0"/>
              <a:t>Coombs test : hemolytic </a:t>
            </a:r>
            <a:r>
              <a:rPr lang="en-US" sz="3300" dirty="0" smtClean="0"/>
              <a:t>anemia</a:t>
            </a:r>
          </a:p>
          <a:p>
            <a:pPr marL="0" indent="0">
              <a:buNone/>
            </a:pPr>
            <a:r>
              <a:rPr lang="en-US" sz="3300" dirty="0" smtClean="0"/>
              <a:t> </a:t>
            </a:r>
            <a:endParaRPr lang="en-US" sz="3300" dirty="0" smtClean="0"/>
          </a:p>
          <a:p>
            <a:r>
              <a:rPr lang="en-US" sz="3300" dirty="0" smtClean="0"/>
              <a:t>Urinalysis and 24 </a:t>
            </a:r>
            <a:r>
              <a:rPr lang="en-US" sz="3300" dirty="0" err="1" smtClean="0"/>
              <a:t>hr</a:t>
            </a:r>
            <a:r>
              <a:rPr lang="en-US" sz="3300" dirty="0" smtClean="0"/>
              <a:t> urine collection : for proteinuria </a:t>
            </a:r>
            <a:endParaRPr lang="en-US" sz="3300" dirty="0" smtClean="0"/>
          </a:p>
          <a:p>
            <a:endParaRPr lang="en-US" sz="3300" dirty="0" smtClean="0"/>
          </a:p>
          <a:p>
            <a:r>
              <a:rPr lang="en-US" sz="3300" dirty="0"/>
              <a:t> </a:t>
            </a:r>
            <a:r>
              <a:rPr lang="en-US" sz="3300" dirty="0" smtClean="0"/>
              <a:t>U &amp;E </a:t>
            </a:r>
            <a:r>
              <a:rPr lang="en-US" sz="3300" dirty="0" smtClean="0"/>
              <a:t>.</a:t>
            </a:r>
          </a:p>
          <a:p>
            <a:endParaRPr lang="en-US" sz="3300" dirty="0" smtClean="0"/>
          </a:p>
          <a:p>
            <a:r>
              <a:rPr lang="en-US" sz="3300" dirty="0"/>
              <a:t> </a:t>
            </a:r>
            <a:r>
              <a:rPr lang="en-US" sz="3300" dirty="0" smtClean="0"/>
              <a:t>Serology : </a:t>
            </a:r>
            <a:r>
              <a:rPr lang="en-US" sz="3300" dirty="0" smtClean="0"/>
              <a:t>ANA (+</a:t>
            </a:r>
            <a:r>
              <a:rPr lang="en-US" sz="3300" dirty="0" err="1" smtClean="0"/>
              <a:t>ve</a:t>
            </a:r>
            <a:r>
              <a:rPr lang="en-US" sz="3300" dirty="0" smtClean="0"/>
              <a:t> in 95% of SLE patients, screening test ) </a:t>
            </a:r>
            <a:r>
              <a:rPr lang="en-US" sz="3300" dirty="0" smtClean="0"/>
              <a:t>, anti-ds </a:t>
            </a:r>
            <a:r>
              <a:rPr lang="en-US" sz="3300" dirty="0" smtClean="0"/>
              <a:t>DNA (specific ), </a:t>
            </a:r>
            <a:r>
              <a:rPr lang="en-US" sz="3300" dirty="0" smtClean="0"/>
              <a:t>anti-</a:t>
            </a:r>
            <a:r>
              <a:rPr lang="en-US" sz="3300" dirty="0" err="1" smtClean="0"/>
              <a:t>ss</a:t>
            </a:r>
            <a:r>
              <a:rPr lang="en-US" sz="3300" dirty="0" smtClean="0"/>
              <a:t> DNA , anti </a:t>
            </a:r>
            <a:r>
              <a:rPr lang="en-US" sz="3300" dirty="0" smtClean="0"/>
              <a:t>smith (specific ) </a:t>
            </a:r>
            <a:r>
              <a:rPr lang="en-US" sz="3300" dirty="0" smtClean="0"/>
              <a:t>, anti-RO , anti-LA , lupus anticoagulant and anti </a:t>
            </a:r>
            <a:r>
              <a:rPr lang="en-US" sz="3300" dirty="0" err="1" smtClean="0"/>
              <a:t>cardiolipin</a:t>
            </a:r>
            <a:r>
              <a:rPr lang="en-US" sz="3300" dirty="0" smtClean="0"/>
              <a:t> , anti-n RNP</a:t>
            </a:r>
            <a:r>
              <a:rPr lang="en-US" sz="3300" dirty="0" smtClean="0"/>
              <a:t>.</a:t>
            </a:r>
          </a:p>
          <a:p>
            <a:pPr marL="0" indent="0">
              <a:buNone/>
            </a:pPr>
            <a:endParaRPr lang="en-US" sz="3300" dirty="0" smtClean="0"/>
          </a:p>
          <a:p>
            <a:r>
              <a:rPr lang="en-US" sz="3300" dirty="0"/>
              <a:t> </a:t>
            </a:r>
            <a:r>
              <a:rPr lang="en-US" sz="3300" dirty="0" smtClean="0"/>
              <a:t>low C2 and C4</a:t>
            </a:r>
            <a:r>
              <a:rPr lang="en-US" sz="3300" dirty="0" smtClean="0"/>
              <a:t>.</a:t>
            </a:r>
          </a:p>
          <a:p>
            <a:pPr marL="0" indent="0">
              <a:buNone/>
            </a:pPr>
            <a:endParaRPr lang="en-US" sz="3300" dirty="0" smtClean="0"/>
          </a:p>
          <a:p>
            <a:r>
              <a:rPr lang="en-US" sz="3300" dirty="0" smtClean="0">
                <a:solidFill>
                  <a:prstClr val="black"/>
                </a:solidFill>
                <a:latin typeface="Calibri"/>
              </a:rPr>
              <a:t>Skin </a:t>
            </a:r>
            <a:r>
              <a:rPr lang="en-US" sz="3300" dirty="0">
                <a:solidFill>
                  <a:prstClr val="black"/>
                </a:solidFill>
                <a:latin typeface="Calibri"/>
              </a:rPr>
              <a:t>biopsy may be diagnostic especially in </a:t>
            </a:r>
            <a:r>
              <a:rPr lang="en-US" sz="3300" dirty="0" smtClean="0">
                <a:solidFill>
                  <a:prstClr val="black"/>
                </a:solidFill>
                <a:latin typeface="Calibri"/>
              </a:rPr>
              <a:t>DLE. </a:t>
            </a:r>
            <a:r>
              <a:rPr lang="en-US" sz="3300" dirty="0">
                <a:solidFill>
                  <a:prstClr val="black"/>
                </a:solidFill>
                <a:latin typeface="Calibri"/>
              </a:rPr>
              <a:t>Direct </a:t>
            </a:r>
            <a:r>
              <a:rPr lang="en-US" sz="3300" dirty="0" smtClean="0">
                <a:solidFill>
                  <a:prstClr val="black"/>
                </a:solidFill>
                <a:latin typeface="Calibri"/>
              </a:rPr>
              <a:t>IF may </a:t>
            </a:r>
            <a:r>
              <a:rPr lang="en-US" sz="3300" dirty="0">
                <a:solidFill>
                  <a:prstClr val="black"/>
                </a:solidFill>
                <a:latin typeface="Calibri"/>
              </a:rPr>
              <a:t>show positive antibody deposition along the basement membrane (lupus band test).</a:t>
            </a:r>
            <a:endParaRPr lang="en-US" sz="3300" b="1" dirty="0">
              <a:solidFill>
                <a:prstClr val="black"/>
              </a:solidFill>
              <a:latin typeface="Calibri"/>
            </a:endParaRPr>
          </a:p>
          <a:p>
            <a:endParaRPr lang="en-US" sz="3300" dirty="0" smtClean="0"/>
          </a:p>
        </p:txBody>
      </p:sp>
    </p:spTree>
    <p:extLst>
      <p:ext uri="{BB962C8B-B14F-4D97-AF65-F5344CB8AC3E}">
        <p14:creationId xmlns:p14="http://schemas.microsoft.com/office/powerpoint/2010/main" val="196672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of cutaneous lupus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aim of treatment for cutaneous LE is to alleviate symptoms and to prevent scarring. </a:t>
            </a: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Local therapy :</a:t>
            </a:r>
          </a:p>
          <a:p>
            <a:r>
              <a:rPr lang="en-US" dirty="0" smtClean="0"/>
              <a:t>Sun protection.</a:t>
            </a:r>
          </a:p>
          <a:p>
            <a:r>
              <a:rPr lang="en-US" dirty="0" smtClean="0"/>
              <a:t>Topical or </a:t>
            </a:r>
            <a:r>
              <a:rPr lang="en-US" dirty="0" err="1" smtClean="0"/>
              <a:t>intralesional</a:t>
            </a:r>
            <a:r>
              <a:rPr lang="en-US" dirty="0" smtClean="0"/>
              <a:t> steroid </a:t>
            </a:r>
          </a:p>
          <a:p>
            <a:r>
              <a:rPr lang="en-US" dirty="0" smtClean="0"/>
              <a:t>Topical </a:t>
            </a:r>
            <a:r>
              <a:rPr lang="en-US" dirty="0" err="1" smtClean="0"/>
              <a:t>calcineurin</a:t>
            </a:r>
            <a:r>
              <a:rPr lang="en-US" dirty="0" smtClean="0"/>
              <a:t> inhibitor 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380" y="3068960"/>
            <a:ext cx="256794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8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5898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Systemic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antimalarial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therapy :</a:t>
            </a:r>
          </a:p>
          <a:p>
            <a:r>
              <a:rPr lang="en-US" dirty="0" smtClean="0"/>
              <a:t>   </a:t>
            </a:r>
            <a:r>
              <a:rPr lang="en-US" b="1" dirty="0" err="1" smtClean="0"/>
              <a:t>hydroxychloroquine</a:t>
            </a:r>
            <a:r>
              <a:rPr lang="en-US" dirty="0" smtClean="0"/>
              <a:t> 200 mg OD or BD in adults up to 6.5mg/kg .</a:t>
            </a:r>
          </a:p>
          <a:p>
            <a:r>
              <a:rPr lang="en-US" b="1" dirty="0" smtClean="0"/>
              <a:t>   </a:t>
            </a:r>
            <a:r>
              <a:rPr lang="en-US" b="1" dirty="0" err="1" smtClean="0"/>
              <a:t>chloroquine</a:t>
            </a:r>
            <a:r>
              <a:rPr lang="en-US" b="1" dirty="0" smtClean="0"/>
              <a:t> </a:t>
            </a:r>
            <a:r>
              <a:rPr lang="en-US" dirty="0" smtClean="0"/>
              <a:t>( 125-250 OD in adults up to 3.5-4 mg/kg.</a:t>
            </a:r>
          </a:p>
          <a:p>
            <a:r>
              <a:rPr lang="en-US" dirty="0" smtClean="0"/>
              <a:t>    </a:t>
            </a:r>
            <a:r>
              <a:rPr lang="en-US" b="1" dirty="0" err="1" smtClean="0"/>
              <a:t>quinacrine</a:t>
            </a:r>
            <a:r>
              <a:rPr lang="en-US" dirty="0" smtClean="0"/>
              <a:t> 100 mg OD .</a:t>
            </a:r>
          </a:p>
          <a:p>
            <a:pPr>
              <a:buNone/>
            </a:pPr>
            <a:r>
              <a:rPr lang="en-US" dirty="0" smtClean="0"/>
              <a:t>    Combination </a:t>
            </a:r>
          </a:p>
          <a:p>
            <a:pPr marL="0" lvl="0" indent="0">
              <a:buClr>
                <a:srgbClr val="9C007F"/>
              </a:buClr>
              <a:buNone/>
            </a:pPr>
            <a:r>
              <a:rPr lang="en-US" b="1" u="sng" dirty="0" smtClean="0">
                <a:solidFill>
                  <a:srgbClr val="7030A0"/>
                </a:solidFill>
              </a:rPr>
              <a:t>Side </a:t>
            </a:r>
            <a:r>
              <a:rPr lang="en-US" b="1" u="sng" dirty="0">
                <a:solidFill>
                  <a:srgbClr val="7030A0"/>
                </a:solidFill>
              </a:rPr>
              <a:t>effects </a:t>
            </a:r>
            <a:r>
              <a:rPr lang="en-US" b="1" u="sng" dirty="0" smtClean="0">
                <a:solidFill>
                  <a:srgbClr val="7030A0"/>
                </a:solidFill>
              </a:rPr>
              <a:t> of</a:t>
            </a:r>
            <a:r>
              <a:rPr lang="en-US" b="1" u="sng" dirty="0">
                <a:solidFill>
                  <a:srgbClr val="7030A0"/>
                </a:solidFill>
              </a:rPr>
              <a:t> </a:t>
            </a:r>
            <a:r>
              <a:rPr lang="en-US" b="1" u="sng" dirty="0" err="1">
                <a:solidFill>
                  <a:srgbClr val="7030A0"/>
                </a:solidFill>
              </a:rPr>
              <a:t>hydroxychloroquine</a:t>
            </a:r>
            <a:r>
              <a:rPr lang="en-US" b="1" u="sng" dirty="0" smtClean="0">
                <a:solidFill>
                  <a:srgbClr val="7030A0"/>
                </a:solidFill>
              </a:rPr>
              <a:t>  :</a:t>
            </a:r>
            <a:endParaRPr lang="en-US" b="1" u="sng" dirty="0">
              <a:solidFill>
                <a:srgbClr val="7030A0"/>
              </a:solidFill>
            </a:endParaRPr>
          </a:p>
          <a:p>
            <a:pPr>
              <a:buClr>
                <a:srgbClr val="9C007F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</a:rPr>
              <a:t>   eye toxicity .</a:t>
            </a:r>
          </a:p>
          <a:p>
            <a:pPr>
              <a:buClr>
                <a:srgbClr val="9C007F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</a:rPr>
              <a:t>   skin eruption .</a:t>
            </a:r>
          </a:p>
          <a:p>
            <a:pPr>
              <a:buClr>
                <a:srgbClr val="9C007F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</a:rPr>
              <a:t>   leukopenia and thrombocytopenia</a:t>
            </a:r>
          </a:p>
          <a:p>
            <a:pPr>
              <a:buClr>
                <a:srgbClr val="9C007F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</a:rPr>
              <a:t>   </a:t>
            </a:r>
            <a:r>
              <a:rPr lang="en-US" dirty="0" smtClean="0">
                <a:solidFill>
                  <a:prstClr val="black"/>
                </a:solidFill>
              </a:rPr>
              <a:t>Hemolytic anemia </a:t>
            </a:r>
            <a:r>
              <a:rPr lang="en-US" dirty="0">
                <a:solidFill>
                  <a:prstClr val="black"/>
                </a:solidFill>
              </a:rPr>
              <a:t>in G6PD </a:t>
            </a:r>
            <a:r>
              <a:rPr lang="en-US" dirty="0" err="1">
                <a:solidFill>
                  <a:prstClr val="black"/>
                </a:solidFill>
              </a:rPr>
              <a:t>def</a:t>
            </a:r>
            <a:r>
              <a:rPr lang="en-US" dirty="0">
                <a:solidFill>
                  <a:prstClr val="black"/>
                </a:solidFill>
              </a:rPr>
              <a:t> 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62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363272" cy="4517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Other Systemic therapy </a:t>
            </a:r>
          </a:p>
          <a:p>
            <a:r>
              <a:rPr lang="en-US" dirty="0" smtClean="0"/>
              <a:t>Retinoid.</a:t>
            </a:r>
          </a:p>
          <a:p>
            <a:r>
              <a:rPr lang="en-US" dirty="0" smtClean="0"/>
              <a:t>Thalidomide.</a:t>
            </a:r>
          </a:p>
          <a:p>
            <a:r>
              <a:rPr lang="en-US" dirty="0" err="1" smtClean="0"/>
              <a:t>Dapsone</a:t>
            </a:r>
            <a:r>
              <a:rPr lang="en-US" dirty="0" smtClean="0"/>
              <a:t> of  bullous lupus </a:t>
            </a:r>
          </a:p>
          <a:p>
            <a:r>
              <a:rPr lang="en-US" dirty="0"/>
              <a:t> Systemic </a:t>
            </a:r>
            <a:r>
              <a:rPr lang="en-US" dirty="0" smtClean="0"/>
              <a:t>steroids</a:t>
            </a:r>
            <a:endParaRPr lang="en-US" dirty="0"/>
          </a:p>
          <a:p>
            <a:r>
              <a:rPr lang="en-US" dirty="0" smtClean="0"/>
              <a:t>Azathioprine ,Methotrexate, </a:t>
            </a:r>
            <a:r>
              <a:rPr lang="en-US" dirty="0" err="1" smtClean="0"/>
              <a:t>Mycophenolate</a:t>
            </a:r>
            <a:r>
              <a:rPr lang="en-US" dirty="0" smtClean="0"/>
              <a:t> </a:t>
            </a:r>
            <a:r>
              <a:rPr lang="en-US" dirty="0" err="1" smtClean="0"/>
              <a:t>mofetil,cyclosporine</a:t>
            </a:r>
            <a:r>
              <a:rPr lang="en-US" dirty="0"/>
              <a:t>, cyclophosphamide, IVIG, and Rituximab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0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62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Lupus Erythematosus (LE)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LE</a:t>
            </a:r>
            <a:r>
              <a:rPr lang="en-US" sz="25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500" dirty="0" smtClean="0">
                <a:solidFill>
                  <a:prstClr val="black"/>
                </a:solidFill>
                <a:latin typeface="+mj-lt"/>
              </a:rPr>
              <a:t>is </a:t>
            </a:r>
            <a:r>
              <a:rPr lang="en-US" sz="2500" dirty="0">
                <a:solidFill>
                  <a:prstClr val="black"/>
                </a:solidFill>
                <a:latin typeface="+mj-lt"/>
              </a:rPr>
              <a:t>an autoimmune diseases associated with antibodies directed against components of cell nuclei.</a:t>
            </a:r>
            <a:r>
              <a:rPr lang="en-US" dirty="0" smtClean="0">
                <a:latin typeface="+mj-lt"/>
              </a:rPr>
              <a:t> </a:t>
            </a:r>
          </a:p>
          <a:p>
            <a:r>
              <a:rPr lang="en-US" dirty="0" smtClean="0">
                <a:latin typeface="+mj-lt"/>
              </a:rPr>
              <a:t> Is a multisystem disorder that</a:t>
            </a:r>
            <a:r>
              <a:rPr lang="en-US" sz="2500" dirty="0">
                <a:solidFill>
                  <a:prstClr val="black"/>
                </a:solidFill>
                <a:latin typeface="+mj-lt"/>
              </a:rPr>
              <a:t> may affect any tissue, </a:t>
            </a:r>
            <a:r>
              <a:rPr lang="en-US" sz="2500" dirty="0" smtClean="0">
                <a:solidFill>
                  <a:prstClr val="black"/>
                </a:solidFill>
                <a:latin typeface="+mj-lt"/>
              </a:rPr>
              <a:t>kidneys</a:t>
            </a:r>
            <a:r>
              <a:rPr lang="en-US" sz="2500" dirty="0">
                <a:solidFill>
                  <a:prstClr val="black"/>
                </a:solidFill>
                <a:latin typeface="+mj-lt"/>
              </a:rPr>
              <a:t>, CNS, lungs and others.</a:t>
            </a:r>
            <a:r>
              <a:rPr lang="en-US" dirty="0" smtClean="0">
                <a:latin typeface="+mj-lt"/>
              </a:rPr>
              <a:t> It might affects </a:t>
            </a:r>
            <a:r>
              <a:rPr lang="en-US" dirty="0" smtClean="0">
                <a:latin typeface="+mj-lt"/>
              </a:rPr>
              <a:t>only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skin </a:t>
            </a:r>
            <a:r>
              <a:rPr lang="en-US" dirty="0" smtClean="0">
                <a:latin typeface="+mj-lt"/>
              </a:rPr>
              <a:t>without systemic involvement 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It is an immune complex disease that target collagen or ground substance 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2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  <a:endParaRPr lang="ar-SA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>
                <a:solidFill>
                  <a:srgbClr val="7030A0"/>
                </a:solidFill>
              </a:rPr>
              <a:t>To learn how to diagnose ,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investigate </a:t>
            </a:r>
            <a:r>
              <a:rPr lang="en-US" dirty="0" smtClean="0">
                <a:solidFill>
                  <a:srgbClr val="7030A0"/>
                </a:solidFill>
              </a:rPr>
              <a:t>and manage dermatomyositis</a:t>
            </a:r>
            <a:r>
              <a:rPr lang="en-US" dirty="0">
                <a:solidFill>
                  <a:srgbClr val="7030A0"/>
                </a:solidFill>
              </a:rPr>
              <a:t>.</a:t>
            </a:r>
            <a:endParaRPr lang="en-US" dirty="0" smtClean="0">
              <a:solidFill>
                <a:srgbClr val="7030A0"/>
              </a:solidFill>
            </a:endParaRPr>
          </a:p>
          <a:p>
            <a:pPr algn="l" rtl="0"/>
            <a:endParaRPr lang="en-US" dirty="0">
              <a:solidFill>
                <a:srgbClr val="7030A0"/>
              </a:solidFill>
            </a:endParaRPr>
          </a:p>
          <a:p>
            <a:pPr algn="l" rtl="0"/>
            <a:r>
              <a:rPr lang="en-US" dirty="0" smtClean="0">
                <a:solidFill>
                  <a:srgbClr val="7030A0"/>
                </a:solidFill>
              </a:rPr>
              <a:t>To </a:t>
            </a:r>
            <a:r>
              <a:rPr lang="en-US" dirty="0">
                <a:solidFill>
                  <a:srgbClr val="7030A0"/>
                </a:solidFill>
              </a:rPr>
              <a:t>learn the presentation of </a:t>
            </a:r>
            <a:r>
              <a:rPr lang="en-US" dirty="0" err="1">
                <a:solidFill>
                  <a:srgbClr val="7030A0"/>
                </a:solidFill>
              </a:rPr>
              <a:t>morphea</a:t>
            </a:r>
            <a:r>
              <a:rPr lang="en-US" dirty="0">
                <a:solidFill>
                  <a:srgbClr val="7030A0"/>
                </a:solidFill>
              </a:rPr>
              <a:t> and systemic sclerosis and ways to </a:t>
            </a:r>
            <a:r>
              <a:rPr lang="en-US" dirty="0" smtClean="0">
                <a:solidFill>
                  <a:srgbClr val="7030A0"/>
                </a:solidFill>
              </a:rPr>
              <a:t>manage them.</a:t>
            </a:r>
            <a:endParaRPr lang="ar-SA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5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476672"/>
            <a:ext cx="7756263" cy="1147734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err="1" smtClean="0">
                <a:solidFill>
                  <a:srgbClr val="7030A0"/>
                </a:solidFill>
              </a:rPr>
              <a:t>Dermatomyositis</a:t>
            </a:r>
            <a:r>
              <a:rPr lang="en-US" sz="4400" dirty="0">
                <a:solidFill>
                  <a:srgbClr val="7030A0"/>
                </a:solidFill>
              </a:rPr>
              <a:t/>
            </a:r>
            <a:br>
              <a:rPr lang="en-US" sz="4400" dirty="0">
                <a:solidFill>
                  <a:srgbClr val="7030A0"/>
                </a:solidFill>
              </a:rPr>
            </a:br>
            <a:endParaRPr lang="ar-SA" sz="4400" dirty="0">
              <a:solidFill>
                <a:srgbClr val="7030A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132856"/>
            <a:ext cx="7905201" cy="4104455"/>
          </a:xfrm>
        </p:spPr>
        <p:txBody>
          <a:bodyPr>
            <a:normAutofit/>
          </a:bodyPr>
          <a:lstStyle/>
          <a:p>
            <a:pPr algn="l" rtl="0"/>
            <a:r>
              <a:rPr lang="en-US" sz="2500" dirty="0">
                <a:solidFill>
                  <a:prstClr val="black"/>
                </a:solidFill>
                <a:latin typeface="Book Antiqua" panose="02040602050305030304" pitchFamily="18" charset="0"/>
              </a:rPr>
              <a:t>An uncommon inflammatory disease  affects adults between 40-60 (females mainly)  and children </a:t>
            </a:r>
            <a:r>
              <a:rPr lang="en-US" sz="25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5-15.</a:t>
            </a:r>
          </a:p>
          <a:p>
            <a:pPr algn="l" rtl="0"/>
            <a:r>
              <a:rPr lang="en-US" sz="2500" dirty="0">
                <a:solidFill>
                  <a:prstClr val="black"/>
                </a:solidFill>
                <a:latin typeface="Book Antiqua" panose="02040602050305030304" pitchFamily="18" charset="0"/>
              </a:rPr>
              <a:t>Skin </a:t>
            </a:r>
            <a:r>
              <a:rPr lang="en-US" sz="2500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changes.</a:t>
            </a:r>
          </a:p>
          <a:p>
            <a:pPr algn="l" rtl="0"/>
            <a:r>
              <a:rPr lang="en-US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Muscle 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weakness</a:t>
            </a:r>
            <a:endParaRPr lang="en-US" dirty="0" smtClean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0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7030A0"/>
                </a:solidFill>
              </a:rPr>
              <a:t>Classification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7905201" cy="4276997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b="1" dirty="0" smtClean="0"/>
              <a:t>Classic DM :</a:t>
            </a:r>
          </a:p>
          <a:p>
            <a:pPr algn="l" rtl="0">
              <a:buNone/>
            </a:pPr>
            <a:r>
              <a:rPr lang="en-US" b="1" dirty="0"/>
              <a:t> </a:t>
            </a:r>
            <a:r>
              <a:rPr lang="en-US" b="1" dirty="0" smtClean="0"/>
              <a:t>   -Adult type</a:t>
            </a:r>
          </a:p>
          <a:p>
            <a:pPr algn="l" rtl="0">
              <a:buNone/>
            </a:pPr>
            <a:r>
              <a:rPr lang="en-US" b="1" dirty="0"/>
              <a:t> </a:t>
            </a:r>
            <a:r>
              <a:rPr lang="en-US" b="1" dirty="0" smtClean="0"/>
              <a:t>   -Juvenile type</a:t>
            </a:r>
          </a:p>
          <a:p>
            <a:pPr algn="l" rtl="0">
              <a:buNone/>
            </a:pPr>
            <a:endParaRPr lang="en-US" b="1" dirty="0" smtClean="0"/>
          </a:p>
          <a:p>
            <a:pPr algn="l" rtl="0"/>
            <a:r>
              <a:rPr lang="en-US" b="1" dirty="0"/>
              <a:t> </a:t>
            </a:r>
            <a:r>
              <a:rPr lang="en-US" b="1" dirty="0" err="1" smtClean="0"/>
              <a:t>Amyopathic</a:t>
            </a:r>
            <a:r>
              <a:rPr lang="en-US" b="1" dirty="0" smtClean="0"/>
              <a:t> DM</a:t>
            </a:r>
          </a:p>
          <a:p>
            <a:pPr algn="l" rtl="0"/>
            <a:endParaRPr lang="en-US" b="1" dirty="0" smtClean="0"/>
          </a:p>
          <a:p>
            <a:pPr algn="l" rtl="0"/>
            <a:r>
              <a:rPr lang="en-US" b="1" dirty="0"/>
              <a:t> </a:t>
            </a:r>
            <a:r>
              <a:rPr lang="en-US" b="1" dirty="0" smtClean="0"/>
              <a:t>Paraneoplastic DM</a:t>
            </a:r>
          </a:p>
          <a:p>
            <a:pPr marL="0" indent="0" algn="l" rtl="0">
              <a:buNone/>
            </a:pPr>
            <a:endParaRPr lang="en-US" b="1" dirty="0" smtClean="0"/>
          </a:p>
          <a:p>
            <a:pPr algn="l" rtl="0"/>
            <a:r>
              <a:rPr lang="en-US" b="1" dirty="0" smtClean="0"/>
              <a:t>Overlap with CTD </a:t>
            </a:r>
          </a:p>
          <a:p>
            <a:pPr algn="l" rtl="0"/>
            <a:endParaRPr lang="en-US" b="1" dirty="0" smtClean="0"/>
          </a:p>
          <a:p>
            <a:pPr algn="l" rtl="0"/>
            <a:r>
              <a:rPr lang="en-US" b="1" dirty="0">
                <a:solidFill>
                  <a:schemeClr val="accent6"/>
                </a:solidFill>
              </a:rPr>
              <a:t>Drug induced DM </a:t>
            </a:r>
            <a:r>
              <a:rPr lang="en-US" b="1" dirty="0" smtClean="0">
                <a:solidFill>
                  <a:schemeClr val="accent6"/>
                </a:solidFill>
              </a:rPr>
              <a:t>: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/>
              <a:t>D-</a:t>
            </a:r>
            <a:r>
              <a:rPr lang="en-US" b="1" dirty="0" err="1" smtClean="0"/>
              <a:t>penicillamine</a:t>
            </a:r>
            <a:r>
              <a:rPr lang="en-US" b="1" dirty="0"/>
              <a:t>, hydroxyurea ,</a:t>
            </a:r>
            <a:r>
              <a:rPr lang="en-US" b="1" dirty="0" smtClean="0"/>
              <a:t>NSAID,STATIN and</a:t>
            </a:r>
            <a:r>
              <a:rPr lang="en-US" b="1" dirty="0"/>
              <a:t> </a:t>
            </a:r>
            <a:r>
              <a:rPr lang="en-US" b="1" dirty="0" smtClean="0"/>
              <a:t>Phenytoin</a:t>
            </a:r>
            <a:endParaRPr lang="en-US" b="1" dirty="0"/>
          </a:p>
          <a:p>
            <a:pPr algn="l" rt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CLINICAL FEATURES 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8748464" cy="4797152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US" sz="3800" b="1" u="sng" dirty="0" smtClean="0">
                <a:solidFill>
                  <a:srgbClr val="FF3399"/>
                </a:solidFill>
              </a:rPr>
              <a:t> Skin :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dirty="0" smtClean="0"/>
              <a:t>Heliotrope rash : scaly edematous pinkish plaques over both eyelids</a:t>
            </a:r>
            <a:r>
              <a:rPr lang="en-US" dirty="0"/>
              <a:t> </a:t>
            </a:r>
            <a:r>
              <a:rPr lang="en-US" dirty="0" smtClean="0"/>
              <a:t>.</a:t>
            </a:r>
          </a:p>
          <a:p>
            <a:pPr algn="l" rtl="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dirty="0" err="1" smtClean="0"/>
              <a:t>Gottron’s</a:t>
            </a:r>
            <a:r>
              <a:rPr lang="en-US" dirty="0" smtClean="0"/>
              <a:t>  sign : scaly erythematous  </a:t>
            </a:r>
            <a:r>
              <a:rPr lang="en-US" dirty="0"/>
              <a:t>plaques over elbows and </a:t>
            </a:r>
            <a:r>
              <a:rPr lang="en-US" dirty="0" smtClean="0"/>
              <a:t>knees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endParaRPr lang="en-US" dirty="0"/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 smtClean="0"/>
              <a:t>Gottron’s</a:t>
            </a:r>
            <a:r>
              <a:rPr lang="en-US" dirty="0" smtClean="0"/>
              <a:t>  papules </a:t>
            </a:r>
            <a:r>
              <a:rPr lang="en-US" dirty="0"/>
              <a:t>: pink to purple </a:t>
            </a:r>
            <a:r>
              <a:rPr lang="en-US" dirty="0" smtClean="0"/>
              <a:t>flat topped papules </a:t>
            </a:r>
            <a:r>
              <a:rPr lang="en-US" dirty="0"/>
              <a:t>over </a:t>
            </a:r>
            <a:r>
              <a:rPr lang="en-US" dirty="0" smtClean="0"/>
              <a:t>knuckles</a:t>
            </a:r>
          </a:p>
          <a:p>
            <a:pPr algn="l" rtl="0">
              <a:buFont typeface="Arial" panose="020B0604020202020204" pitchFamily="34" charset="0"/>
              <a:buChar char="•"/>
            </a:pPr>
            <a:endParaRPr lang="en-US" dirty="0"/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dirty="0" smtClean="0"/>
              <a:t>Erythema of upper chest (V) pattern or over shoulders </a:t>
            </a:r>
          </a:p>
          <a:p>
            <a:pPr marL="0" indent="0" algn="l" rtl="0">
              <a:buNone/>
            </a:pPr>
            <a:r>
              <a:rPr lang="en-US" dirty="0" smtClean="0"/>
              <a:t>( shawl sign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640"/>
            <a:ext cx="8686800" cy="648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rgbClr val="FF3399"/>
                </a:solidFill>
              </a:rPr>
              <a:t> </a:t>
            </a:r>
            <a:r>
              <a:rPr lang="en-US" sz="3200" b="1" dirty="0">
                <a:solidFill>
                  <a:srgbClr val="FF3399"/>
                </a:solidFill>
              </a:rPr>
              <a:t>CLINICAL FEATURES </a:t>
            </a:r>
            <a:endParaRPr lang="en-US" sz="3200" b="1" dirty="0" smtClean="0">
              <a:solidFill>
                <a:srgbClr val="FF3399"/>
              </a:solidFill>
            </a:endParaRPr>
          </a:p>
          <a:p>
            <a:pPr algn="l" rtl="0"/>
            <a:endParaRPr lang="en-US" dirty="0"/>
          </a:p>
          <a:p>
            <a:pPr algn="l" rtl="0"/>
            <a:r>
              <a:rPr lang="en-US" sz="3200" b="1" u="sng" dirty="0" smtClean="0">
                <a:solidFill>
                  <a:srgbClr val="FF3399"/>
                </a:solidFill>
              </a:rPr>
              <a:t>Skin:</a:t>
            </a:r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dirty="0" err="1" smtClean="0"/>
              <a:t>Periungual</a:t>
            </a:r>
            <a:r>
              <a:rPr lang="en-US" dirty="0" smtClean="0"/>
              <a:t> </a:t>
            </a:r>
            <a:r>
              <a:rPr lang="en-US" dirty="0" err="1" smtClean="0"/>
              <a:t>telangectasia</a:t>
            </a:r>
            <a:r>
              <a:rPr lang="en-US" dirty="0" smtClean="0"/>
              <a:t> </a:t>
            </a:r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dirty="0" smtClean="0"/>
              <a:t>Mechanics </a:t>
            </a:r>
            <a:r>
              <a:rPr lang="en-US" dirty="0"/>
              <a:t>Hand :hyperkeratosis , fissuring , scaling with hyperpigmentation over finger tips, sides of fingers and </a:t>
            </a:r>
            <a:r>
              <a:rPr lang="en-US" dirty="0" smtClean="0"/>
              <a:t>palms</a:t>
            </a:r>
          </a:p>
          <a:p>
            <a:pPr marL="0" indent="0" algn="l" rtl="0">
              <a:buNone/>
            </a:pPr>
            <a:endParaRPr lang="en-US" dirty="0"/>
          </a:p>
          <a:p>
            <a:pPr algn="l" rtl="0"/>
            <a:r>
              <a:rPr lang="en-US" dirty="0" smtClean="0"/>
              <a:t>holster </a:t>
            </a:r>
            <a:r>
              <a:rPr lang="en-US" dirty="0"/>
              <a:t>sign : scaling and </a:t>
            </a:r>
            <a:r>
              <a:rPr lang="en-US" dirty="0" smtClean="0"/>
              <a:t>erythema </a:t>
            </a:r>
            <a:r>
              <a:rPr lang="en-US" dirty="0"/>
              <a:t>over hips and thigh</a:t>
            </a:r>
            <a:r>
              <a:rPr lang="en-US" dirty="0" smtClean="0"/>
              <a:t>.</a:t>
            </a:r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dirty="0" err="1" smtClean="0"/>
              <a:t>Poikiloderma</a:t>
            </a:r>
            <a:r>
              <a:rPr lang="en-US" dirty="0" smtClean="0"/>
              <a:t> : atrophy , </a:t>
            </a:r>
            <a:r>
              <a:rPr lang="en-US" dirty="0"/>
              <a:t>Mottled </a:t>
            </a:r>
            <a:r>
              <a:rPr lang="en-US" dirty="0" smtClean="0"/>
              <a:t> hyper </a:t>
            </a:r>
            <a:r>
              <a:rPr lang="en-US" dirty="0"/>
              <a:t>and </a:t>
            </a:r>
            <a:r>
              <a:rPr lang="en-US" dirty="0" err="1" smtClean="0"/>
              <a:t>hypopigmentaion</a:t>
            </a:r>
            <a:r>
              <a:rPr lang="en-US" dirty="0" smtClean="0"/>
              <a:t> , telangiectasia </a:t>
            </a:r>
          </a:p>
          <a:p>
            <a:pPr algn="l" rtl="0"/>
            <a:endParaRPr lang="en-US" dirty="0" smtClean="0"/>
          </a:p>
          <a:p>
            <a:pPr algn="l" rtl="0"/>
            <a:endParaRPr lang="en-US" dirty="0"/>
          </a:p>
          <a:p>
            <a:pPr algn="l" rtl="0"/>
            <a:endParaRPr lang="en-US" dirty="0" smtClean="0"/>
          </a:p>
          <a:p>
            <a:pPr algn="l" rtl="0"/>
            <a:endParaRPr lang="en-US" dirty="0"/>
          </a:p>
          <a:p>
            <a:pPr algn="l" rtl="0"/>
            <a:endParaRPr lang="en-US" dirty="0" smtClean="0"/>
          </a:p>
          <a:p>
            <a:pPr algn="l" rt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dirty="0" smtClean="0"/>
              <a:t/>
            </a:r>
            <a:br>
              <a:rPr lang="ar-SA" dirty="0" smtClean="0"/>
            </a:br>
            <a:r>
              <a:rPr lang="ar-SA" dirty="0"/>
              <a:t/>
            </a:r>
            <a:br>
              <a:rPr lang="ar-SA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rgbClr val="FF3399"/>
                </a:solidFill>
              </a:rPr>
              <a:t> </a:t>
            </a:r>
            <a:r>
              <a:rPr lang="en-US" sz="3200" b="1" dirty="0">
                <a:solidFill>
                  <a:srgbClr val="FF3399"/>
                </a:solidFill>
              </a:rPr>
              <a:t>CLINICAL FEATURES </a:t>
            </a:r>
            <a:endParaRPr lang="en-US" dirty="0"/>
          </a:p>
          <a:p>
            <a:pPr algn="l" rtl="0"/>
            <a:endParaRPr lang="en-US" dirty="0" smtClean="0"/>
          </a:p>
          <a:p>
            <a:pPr algn="l" rtl="0"/>
            <a:endParaRPr lang="en-US" dirty="0"/>
          </a:p>
          <a:p>
            <a:pPr algn="l" rtl="0"/>
            <a:r>
              <a:rPr lang="en-US" dirty="0" smtClean="0">
                <a:solidFill>
                  <a:srgbClr val="FF3399"/>
                </a:solidFill>
              </a:rPr>
              <a:t>Other cutaneous signs </a:t>
            </a:r>
            <a:r>
              <a:rPr lang="en-US" dirty="0">
                <a:solidFill>
                  <a:srgbClr val="FF3399"/>
                </a:solidFill>
              </a:rPr>
              <a:t>and symptoms include: </a:t>
            </a:r>
          </a:p>
          <a:p>
            <a:pPr algn="l" rtl="0"/>
            <a:r>
              <a:rPr lang="en-US" dirty="0" smtClean="0"/>
              <a:t>       Ulceration </a:t>
            </a:r>
            <a:endParaRPr lang="en-US" dirty="0"/>
          </a:p>
          <a:p>
            <a:pPr algn="l" rtl="0"/>
            <a:r>
              <a:rPr lang="en-US" dirty="0"/>
              <a:t>	Photosensitivity 	 </a:t>
            </a:r>
          </a:p>
          <a:p>
            <a:pPr algn="l" rtl="0"/>
            <a:r>
              <a:rPr lang="en-US" dirty="0"/>
              <a:t>	Raynaud's phenomenon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      Calcinosis </a:t>
            </a:r>
            <a:r>
              <a:rPr lang="en-US" dirty="0"/>
              <a:t>cutis especially in children </a:t>
            </a:r>
          </a:p>
          <a:p>
            <a:pPr marL="0" indent="0" algn="l" rtl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3399"/>
                </a:solidFill>
              </a:rPr>
              <a:t>Heliotrope rash</a:t>
            </a:r>
            <a:endParaRPr lang="en-US" dirty="0">
              <a:solidFill>
                <a:srgbClr val="FF3399"/>
              </a:solidFill>
            </a:endParaRPr>
          </a:p>
        </p:txBody>
      </p:sp>
      <p:pic>
        <p:nvPicPr>
          <p:cNvPr id="3074" name="Picture 2" descr="C:\Users\Eman\Pictures\heliotrope-rash (1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813690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34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3399"/>
                </a:solidFill>
              </a:rPr>
              <a:t>Gottron’s</a:t>
            </a:r>
            <a:r>
              <a:rPr lang="en-US" dirty="0" smtClean="0">
                <a:solidFill>
                  <a:srgbClr val="FF3399"/>
                </a:solidFill>
              </a:rPr>
              <a:t> papules </a:t>
            </a:r>
            <a:endParaRPr lang="en-US" dirty="0">
              <a:solidFill>
                <a:srgbClr val="FF3399"/>
              </a:solidFill>
            </a:endParaRPr>
          </a:p>
        </p:txBody>
      </p:sp>
      <p:pic>
        <p:nvPicPr>
          <p:cNvPr id="4" name="Content Placeholder 3" descr="gottren papul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204864"/>
            <a:ext cx="3744416" cy="3744416"/>
          </a:xfrm>
        </p:spPr>
      </p:pic>
      <p:pic>
        <p:nvPicPr>
          <p:cNvPr id="5" name="Picture 3" descr="C:\Users\moe\Desktop\New Folder\dm4-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6408" y="2420888"/>
            <a:ext cx="416560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3399"/>
                </a:solidFill>
              </a:rPr>
              <a:t>Gottron’s</a:t>
            </a:r>
            <a:r>
              <a:rPr lang="en-US" dirty="0">
                <a:solidFill>
                  <a:srgbClr val="FF3399"/>
                </a:solidFill>
              </a:rPr>
              <a:t> papules </a:t>
            </a:r>
          </a:p>
        </p:txBody>
      </p:sp>
      <p:pic>
        <p:nvPicPr>
          <p:cNvPr id="2050" name="Picture 2" descr="C:\Users\Eman\Pictures\Gottron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3529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9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3399"/>
                </a:solidFill>
              </a:rPr>
              <a:t>Gottron’s</a:t>
            </a:r>
            <a:r>
              <a:rPr lang="en-US" dirty="0" smtClean="0">
                <a:solidFill>
                  <a:srgbClr val="FF3399"/>
                </a:solidFill>
              </a:rPr>
              <a:t> sign </a:t>
            </a:r>
            <a:endParaRPr lang="en-US" dirty="0">
              <a:solidFill>
                <a:srgbClr val="FF33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2060848"/>
            <a:ext cx="367240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Lupus Erythematosus( LE)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Classification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>
              <a:buNone/>
            </a:pPr>
            <a:r>
              <a:rPr lang="en-US" dirty="0" smtClean="0"/>
              <a:t>   LE classified as </a:t>
            </a:r>
          </a:p>
          <a:p>
            <a:pPr marL="514350" indent="-514350">
              <a:buAutoNum type="arabicPeriod"/>
            </a:pPr>
            <a:r>
              <a:rPr lang="en-US" dirty="0" smtClean="0"/>
              <a:t>Cutaneous 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smtClean="0"/>
              <a:t> Systemic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1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 smtClean="0">
                <a:solidFill>
                  <a:srgbClr val="FF3399"/>
                </a:solidFill>
              </a:rPr>
              <a:t>V-shape erythema  of neck             Shawl sign </a:t>
            </a:r>
            <a:endParaRPr lang="en-US" sz="2800" dirty="0">
              <a:solidFill>
                <a:srgbClr val="FF3399"/>
              </a:solidFill>
            </a:endParaRPr>
          </a:p>
        </p:txBody>
      </p:sp>
      <p:pic>
        <p:nvPicPr>
          <p:cNvPr id="4" name="Content Placeholder 3" descr="v neck sig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420888"/>
            <a:ext cx="4283968" cy="443711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50" y="2060848"/>
            <a:ext cx="4210850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>
                <a:solidFill>
                  <a:srgbClr val="FF3399"/>
                </a:solidFill>
              </a:rPr>
              <a:t>Periungual</a:t>
            </a:r>
            <a:r>
              <a:rPr lang="en-US" sz="3600" dirty="0" smtClean="0">
                <a:solidFill>
                  <a:srgbClr val="FF3399"/>
                </a:solidFill>
              </a:rPr>
              <a:t> telangiectasia and cuticle hypertrophy </a:t>
            </a:r>
            <a:endParaRPr lang="en-US" sz="3600" dirty="0">
              <a:solidFill>
                <a:srgbClr val="FF3399"/>
              </a:solidFill>
            </a:endParaRPr>
          </a:p>
        </p:txBody>
      </p:sp>
      <p:pic>
        <p:nvPicPr>
          <p:cNvPr id="5123" name="Picture 3" descr="C:\Users\Eman\Pictures\Periungu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5328592" cy="48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78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en-US" dirty="0" smtClean="0">
                <a:solidFill>
                  <a:srgbClr val="FF3399"/>
                </a:solidFill>
              </a:rPr>
              <a:t>Clinical features :</a:t>
            </a:r>
            <a:endParaRPr lang="en-US" dirty="0">
              <a:solidFill>
                <a:srgbClr val="FF3399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u="sng" dirty="0" smtClean="0">
                <a:solidFill>
                  <a:srgbClr val="FF3399"/>
                </a:solidFill>
              </a:rPr>
              <a:t>Muscle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Weakness,  progressive </a:t>
            </a:r>
            <a:r>
              <a:rPr lang="en-US" dirty="0">
                <a:solidFill>
                  <a:schemeClr val="tx1"/>
                </a:solidFill>
              </a:rPr>
              <a:t>proximal muscle weakness involves the hips, thighs, shoulders, upper arms and neck. The weakness is symmetrical and more in the extensor muscles.</a:t>
            </a:r>
          </a:p>
          <a:p>
            <a:endParaRPr lang="en-US" dirty="0" smtClean="0"/>
          </a:p>
          <a:p>
            <a:r>
              <a:rPr lang="en-US" b="1" u="sng" dirty="0" smtClean="0">
                <a:solidFill>
                  <a:srgbClr val="FF3399"/>
                </a:solidFill>
              </a:rPr>
              <a:t>Lungs 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interstitial lung disease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50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rgbClr val="FF3399"/>
                </a:solidFill>
              </a:rPr>
              <a:t>Associated disease</a:t>
            </a:r>
            <a:endParaRPr lang="en-US" sz="4800" dirty="0">
              <a:solidFill>
                <a:srgbClr val="FF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7905201" cy="4276997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 </a:t>
            </a:r>
            <a:r>
              <a:rPr lang="en-US" dirty="0"/>
              <a:t>It can be associated with: </a:t>
            </a:r>
          </a:p>
          <a:p>
            <a:pPr marL="0" indent="0" algn="l" rtl="0">
              <a:buNone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Other CTD:</a:t>
            </a:r>
          </a:p>
          <a:p>
            <a:pPr marL="0" indent="0" algn="l" rtl="0">
              <a:buNone/>
            </a:pPr>
            <a:r>
              <a:rPr lang="en-US" dirty="0" smtClean="0"/>
              <a:t>Such </a:t>
            </a:r>
            <a:r>
              <a:rPr lang="en-US" dirty="0"/>
              <a:t>as lupus, rheumatoid arthritis, scleroderma and </a:t>
            </a:r>
            <a:r>
              <a:rPr lang="en-US" dirty="0" err="1"/>
              <a:t>Sjogren's</a:t>
            </a:r>
            <a:r>
              <a:rPr lang="en-US" dirty="0"/>
              <a:t> syndrome</a:t>
            </a:r>
            <a:r>
              <a:rPr lang="en-US" dirty="0" smtClean="0"/>
              <a:t>.</a:t>
            </a:r>
          </a:p>
          <a:p>
            <a:pPr marL="0" indent="0" algn="l" rtl="0">
              <a:buNone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Cancer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dirty="0" smtClean="0"/>
              <a:t>Especially </a:t>
            </a:r>
            <a:r>
              <a:rPr lang="en-US" dirty="0"/>
              <a:t>in older </a:t>
            </a:r>
            <a:r>
              <a:rPr lang="en-US" dirty="0" smtClean="0"/>
              <a:t>patients.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dirty="0"/>
              <a:t>common : ovarian CA 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dirty="0" smtClean="0"/>
              <a:t>Cancer of </a:t>
            </a:r>
            <a:r>
              <a:rPr lang="en-US" dirty="0"/>
              <a:t>the cervix, lungs, pancreas, </a:t>
            </a:r>
            <a:r>
              <a:rPr lang="en-US" dirty="0" smtClean="0"/>
              <a:t>breasts</a:t>
            </a:r>
            <a:r>
              <a:rPr lang="en-US" dirty="0"/>
              <a:t>, </a:t>
            </a:r>
            <a:r>
              <a:rPr lang="en-US" dirty="0" smtClean="0"/>
              <a:t>lymphoma and </a:t>
            </a:r>
            <a:r>
              <a:rPr lang="en-US" dirty="0"/>
              <a:t>gastrointestinal tract. </a:t>
            </a:r>
            <a:endParaRPr lang="en-US" dirty="0" smtClean="0"/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dirty="0" smtClean="0"/>
              <a:t>Malignancy could  </a:t>
            </a:r>
            <a:r>
              <a:rPr lang="en-US" dirty="0"/>
              <a:t>precede, coincide or follow the diagnosis of DM.</a:t>
            </a:r>
          </a:p>
          <a:p>
            <a:pPr algn="l" rtl="0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3399"/>
                </a:solidFill>
              </a:rPr>
              <a:t>Investigations </a:t>
            </a:r>
            <a:r>
              <a:rPr lang="en-US" sz="3200" dirty="0" smtClean="0">
                <a:solidFill>
                  <a:srgbClr val="FF3399"/>
                </a:solidFill>
              </a:rPr>
              <a:t> and Diagnosis </a:t>
            </a:r>
            <a:endParaRPr lang="en-US" sz="3200" dirty="0">
              <a:solidFill>
                <a:srgbClr val="FF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16832"/>
            <a:ext cx="8352927" cy="4680519"/>
          </a:xfrm>
        </p:spPr>
        <p:txBody>
          <a:bodyPr>
            <a:normAutofit fontScale="92500" lnSpcReduction="20000"/>
          </a:bodyPr>
          <a:lstStyle/>
          <a:p>
            <a:pPr marL="0" indent="0" algn="l" rtl="0">
              <a:buNone/>
            </a:pP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CRITERIA :</a:t>
            </a:r>
          </a:p>
          <a:p>
            <a:pPr algn="l" rtl="0">
              <a:buNone/>
            </a:pPr>
            <a:r>
              <a:rPr lang="en-US" dirty="0" smtClean="0"/>
              <a:t> 1- </a:t>
            </a:r>
            <a:r>
              <a:rPr lang="en-US" dirty="0"/>
              <a:t>T</a:t>
            </a:r>
            <a:r>
              <a:rPr lang="en-US" dirty="0" smtClean="0"/>
              <a:t>ypical skin rash .</a:t>
            </a:r>
          </a:p>
          <a:p>
            <a:pPr algn="l" rtl="0">
              <a:buNone/>
            </a:pPr>
            <a:r>
              <a:rPr lang="en-US" dirty="0"/>
              <a:t> 2- </a:t>
            </a:r>
            <a:r>
              <a:rPr lang="en-US" dirty="0" smtClean="0"/>
              <a:t>Muscle weakness ( proximal upper or lower extremity)</a:t>
            </a:r>
          </a:p>
          <a:p>
            <a:pPr algn="l" rtl="0">
              <a:buNone/>
            </a:pPr>
            <a:r>
              <a:rPr lang="en-US" dirty="0" smtClean="0"/>
              <a:t>3- +</a:t>
            </a:r>
            <a:r>
              <a:rPr lang="en-US" dirty="0" err="1" smtClean="0"/>
              <a:t>ve</a:t>
            </a:r>
            <a:r>
              <a:rPr lang="en-US" dirty="0" smtClean="0"/>
              <a:t> ms enzymes ( CK and </a:t>
            </a:r>
            <a:r>
              <a:rPr lang="en-US" dirty="0" err="1" smtClean="0"/>
              <a:t>aldolase</a:t>
            </a:r>
            <a:r>
              <a:rPr lang="en-US" dirty="0" smtClean="0"/>
              <a:t> )</a:t>
            </a:r>
          </a:p>
          <a:p>
            <a:pPr algn="l" rtl="0">
              <a:buNone/>
            </a:pPr>
            <a:r>
              <a:rPr lang="en-US" dirty="0" smtClean="0"/>
              <a:t>4- +</a:t>
            </a:r>
            <a:r>
              <a:rPr lang="en-US" dirty="0" err="1" smtClean="0"/>
              <a:t>ve</a:t>
            </a:r>
            <a:r>
              <a:rPr lang="en-US" dirty="0" smtClean="0"/>
              <a:t> EMG ( short duration , </a:t>
            </a:r>
            <a:r>
              <a:rPr lang="en-US" dirty="0" err="1" smtClean="0"/>
              <a:t>polyphasic</a:t>
            </a:r>
            <a:r>
              <a:rPr lang="en-US" dirty="0" smtClean="0"/>
              <a:t>)</a:t>
            </a:r>
          </a:p>
          <a:p>
            <a:pPr algn="l" rtl="0">
              <a:buNone/>
            </a:pPr>
            <a:r>
              <a:rPr lang="en-US" dirty="0" smtClean="0"/>
              <a:t>5- +</a:t>
            </a:r>
            <a:r>
              <a:rPr lang="en-US" dirty="0" err="1" smtClean="0"/>
              <a:t>ve</a:t>
            </a:r>
            <a:r>
              <a:rPr lang="en-US" dirty="0" smtClean="0"/>
              <a:t>  muscle biopsy </a:t>
            </a:r>
          </a:p>
          <a:p>
            <a:pPr algn="l" rtl="0">
              <a:buNone/>
            </a:pPr>
            <a:r>
              <a:rPr lang="en-US" dirty="0" smtClean="0"/>
              <a:t>Definite : rash with </a:t>
            </a:r>
            <a:r>
              <a:rPr lang="en-US" dirty="0" smtClean="0">
                <a:solidFill>
                  <a:schemeClr val="accent6"/>
                </a:solidFill>
              </a:rPr>
              <a:t>3 </a:t>
            </a:r>
            <a:r>
              <a:rPr lang="en-US" dirty="0" smtClean="0"/>
              <a:t>muscle findings.</a:t>
            </a:r>
          </a:p>
          <a:p>
            <a:pPr algn="l" rtl="0">
              <a:buNone/>
            </a:pPr>
            <a:r>
              <a:rPr lang="en-US" dirty="0" smtClean="0">
                <a:solidFill>
                  <a:schemeClr val="accent6"/>
                </a:solidFill>
              </a:rPr>
              <a:t>OTHER LABS: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Serology: </a:t>
            </a:r>
            <a:endParaRPr lang="en-US" dirty="0" smtClean="0"/>
          </a:p>
          <a:p>
            <a:pPr algn="l" rtl="0">
              <a:buNone/>
            </a:pPr>
            <a:r>
              <a:rPr lang="en-US" dirty="0" smtClean="0"/>
              <a:t>Anti- </a:t>
            </a:r>
            <a:r>
              <a:rPr lang="en-US" dirty="0"/>
              <a:t>Jo-1 ( </a:t>
            </a:r>
            <a:r>
              <a:rPr lang="en-US" dirty="0" err="1"/>
              <a:t>histidyl</a:t>
            </a:r>
            <a:r>
              <a:rPr lang="en-US" dirty="0"/>
              <a:t>- </a:t>
            </a:r>
            <a:r>
              <a:rPr lang="en-US" dirty="0" err="1"/>
              <a:t>tRNA</a:t>
            </a:r>
            <a:r>
              <a:rPr lang="en-US" dirty="0"/>
              <a:t> </a:t>
            </a:r>
            <a:r>
              <a:rPr lang="en-US" dirty="0" err="1"/>
              <a:t>synthetase</a:t>
            </a:r>
            <a:r>
              <a:rPr lang="en-US" dirty="0"/>
              <a:t>): lung disease </a:t>
            </a:r>
            <a:r>
              <a:rPr lang="en-US" dirty="0" smtClean="0"/>
              <a:t>&amp; </a:t>
            </a:r>
            <a:r>
              <a:rPr lang="en-US" dirty="0"/>
              <a:t>mechanical hands.</a:t>
            </a:r>
          </a:p>
          <a:p>
            <a:pPr algn="l" rtl="0">
              <a:buNone/>
            </a:pPr>
            <a:r>
              <a:rPr lang="en-US" dirty="0"/>
              <a:t> </a:t>
            </a:r>
            <a:r>
              <a:rPr lang="en-US" dirty="0" smtClean="0"/>
              <a:t>Mi-2 </a:t>
            </a:r>
            <a:r>
              <a:rPr lang="en-US" dirty="0"/>
              <a:t>: specific for DM with skin </a:t>
            </a:r>
            <a:r>
              <a:rPr lang="en-US" dirty="0" smtClean="0"/>
              <a:t>findings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smtClean="0"/>
              <a:t>Skin </a:t>
            </a:r>
            <a:r>
              <a:rPr lang="en-US" dirty="0" err="1" smtClean="0"/>
              <a:t>Bx</a:t>
            </a:r>
            <a:endParaRPr lang="en-US" dirty="0" smtClean="0"/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Magnetic resonance imaging (MRI). </a:t>
            </a:r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algn="l" rtl="0">
              <a:buNone/>
            </a:pPr>
            <a:endParaRPr lang="en-US" dirty="0"/>
          </a:p>
          <a:p>
            <a:pPr algn="l" rtl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3399"/>
                </a:solidFill>
              </a:rPr>
              <a:t>Treatment</a:t>
            </a:r>
            <a:endParaRPr lang="en-US" sz="4000" b="1" dirty="0">
              <a:solidFill>
                <a:srgbClr val="FF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88840"/>
            <a:ext cx="8193233" cy="4869160"/>
          </a:xfrm>
        </p:spPr>
        <p:txBody>
          <a:bodyPr>
            <a:normAutofit fontScale="92500" lnSpcReduction="20000"/>
          </a:bodyPr>
          <a:lstStyle/>
          <a:p>
            <a:pPr marL="0" indent="0" algn="l" rtl="0"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6"/>
                </a:solidFill>
              </a:rPr>
              <a:t>SKIN</a:t>
            </a:r>
            <a:r>
              <a:rPr lang="en-US" dirty="0" smtClean="0"/>
              <a:t> :</a:t>
            </a:r>
          </a:p>
          <a:p>
            <a:pPr algn="l" rtl="0"/>
            <a:r>
              <a:rPr lang="en-US" dirty="0" smtClean="0"/>
              <a:t>Sunscreen </a:t>
            </a:r>
          </a:p>
          <a:p>
            <a:pPr algn="l" rtl="0"/>
            <a:r>
              <a:rPr lang="en-US" dirty="0" smtClean="0"/>
              <a:t>Topical steroid </a:t>
            </a:r>
            <a:r>
              <a:rPr lang="en-US" dirty="0"/>
              <a:t>, Topical </a:t>
            </a:r>
            <a:r>
              <a:rPr lang="en-US" dirty="0" err="1" smtClean="0"/>
              <a:t>Tacrolimus</a:t>
            </a:r>
            <a:endParaRPr lang="en-US" dirty="0"/>
          </a:p>
          <a:p>
            <a:pPr algn="l" rtl="0"/>
            <a:r>
              <a:rPr lang="en-US" dirty="0" err="1" smtClean="0"/>
              <a:t>Hydoxychloroquine</a:t>
            </a:r>
            <a:r>
              <a:rPr lang="en-US" dirty="0" smtClean="0"/>
              <a:t> </a:t>
            </a:r>
          </a:p>
          <a:p>
            <a:pPr algn="l" rtl="0"/>
            <a:r>
              <a:rPr lang="en-US" dirty="0" smtClean="0"/>
              <a:t>Oral </a:t>
            </a:r>
            <a:r>
              <a:rPr lang="en-US" dirty="0"/>
              <a:t>steroids are the mainstay treatment</a:t>
            </a:r>
            <a:r>
              <a:rPr lang="en-US" dirty="0" smtClean="0"/>
              <a:t>.</a:t>
            </a:r>
          </a:p>
          <a:p>
            <a:pPr marL="0" indent="0" algn="l" rtl="0">
              <a:buNone/>
            </a:pPr>
            <a:endParaRPr lang="en-US" dirty="0" smtClean="0"/>
          </a:p>
          <a:p>
            <a:pPr marL="0" indent="0" algn="l" rtl="0">
              <a:buNone/>
            </a:pPr>
            <a:r>
              <a:rPr lang="en-US" dirty="0" smtClean="0">
                <a:solidFill>
                  <a:schemeClr val="accent6"/>
                </a:solidFill>
              </a:rPr>
              <a:t>Systemic therapy:</a:t>
            </a:r>
            <a:endParaRPr lang="en-US" dirty="0">
              <a:solidFill>
                <a:schemeClr val="accent6"/>
              </a:solidFill>
            </a:endParaRPr>
          </a:p>
          <a:p>
            <a:pPr algn="l" rtl="0"/>
            <a:r>
              <a:rPr lang="en-US" dirty="0"/>
              <a:t> Steroid sparing agents are:</a:t>
            </a:r>
          </a:p>
          <a:p>
            <a:pPr algn="l" rtl="0"/>
            <a:r>
              <a:rPr lang="en-US" dirty="0"/>
              <a:t>Methotrexate, azathioprine, </a:t>
            </a:r>
            <a:r>
              <a:rPr lang="en-US" dirty="0" err="1"/>
              <a:t>mycophenolate</a:t>
            </a:r>
            <a:r>
              <a:rPr lang="en-US" dirty="0"/>
              <a:t> </a:t>
            </a:r>
            <a:r>
              <a:rPr lang="en-US" dirty="0" err="1"/>
              <a:t>mofetil</a:t>
            </a:r>
            <a:r>
              <a:rPr lang="en-US" dirty="0"/>
              <a:t>, cyclosporine, cyclophosphamide, IVIG, and Rituximab.</a:t>
            </a:r>
          </a:p>
          <a:p>
            <a:pPr algn="l" rtl="0"/>
            <a:r>
              <a:rPr lang="en-US" dirty="0"/>
              <a:t>Physiotherapy to improve strength and flexibility of the muscles.</a:t>
            </a:r>
          </a:p>
          <a:p>
            <a:pPr algn="l" rtl="0"/>
            <a:r>
              <a:rPr lang="en-US" dirty="0"/>
              <a:t>Surgical excision or Co2 laser could be utilized to remove tender calcium deposits .</a:t>
            </a:r>
          </a:p>
          <a:p>
            <a:pPr algn="l" rtl="0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90" y="404664"/>
            <a:ext cx="7756263" cy="1080120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chemeClr val="accent2"/>
                </a:solidFill>
              </a:rPr>
              <a:t/>
            </a:r>
            <a:br>
              <a:rPr lang="en-US" sz="4800" dirty="0" smtClean="0">
                <a:solidFill>
                  <a:schemeClr val="accent2"/>
                </a:solidFill>
              </a:rPr>
            </a:br>
            <a:r>
              <a:rPr lang="en-US" sz="4000" dirty="0">
                <a:solidFill>
                  <a:srgbClr val="FF3399"/>
                </a:solidFill>
              </a:rPr>
              <a:t>Systemic </a:t>
            </a:r>
            <a:r>
              <a:rPr lang="en-US" sz="4000" dirty="0" smtClean="0">
                <a:solidFill>
                  <a:srgbClr val="FF3399"/>
                </a:solidFill>
              </a:rPr>
              <a:t>sclerosis(Scleroderma) </a:t>
            </a:r>
            <a:r>
              <a:rPr lang="en-US" sz="4800" dirty="0">
                <a:solidFill>
                  <a:schemeClr val="accent2"/>
                </a:solidFill>
              </a:rPr>
              <a:t/>
            </a:r>
            <a:br>
              <a:rPr lang="en-US" sz="4800" dirty="0">
                <a:solidFill>
                  <a:schemeClr val="accent2"/>
                </a:solidFill>
              </a:rPr>
            </a:br>
            <a:endParaRPr lang="en-US" sz="48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l" rtl="0"/>
            <a:r>
              <a:rPr lang="en-US" sz="6000" dirty="0"/>
              <a:t>A group of </a:t>
            </a:r>
            <a:r>
              <a:rPr lang="en-US" sz="6000" dirty="0" smtClean="0"/>
              <a:t>diseases </a:t>
            </a:r>
            <a:r>
              <a:rPr lang="en-US" sz="6000" dirty="0"/>
              <a:t>that involve the hardening and tightening of the skin and connective tissues</a:t>
            </a:r>
          </a:p>
          <a:p>
            <a:pPr algn="l" rtl="0"/>
            <a:r>
              <a:rPr lang="en-US" sz="6000" dirty="0" smtClean="0"/>
              <a:t>affects </a:t>
            </a:r>
            <a:r>
              <a:rPr lang="en-US" sz="6000" dirty="0"/>
              <a:t>women more often than men </a:t>
            </a:r>
            <a:r>
              <a:rPr lang="en-US" sz="6000" dirty="0" smtClean="0"/>
              <a:t>. </a:t>
            </a:r>
          </a:p>
          <a:p>
            <a:pPr algn="l" rtl="0"/>
            <a:r>
              <a:rPr lang="en-US" sz="6000" dirty="0" smtClean="0"/>
              <a:t>most </a:t>
            </a:r>
            <a:r>
              <a:rPr lang="en-US" sz="6000" dirty="0"/>
              <a:t>commonly occurs between the ages of 30 and 50</a:t>
            </a:r>
            <a:r>
              <a:rPr lang="en-US" sz="6000" dirty="0" smtClean="0"/>
              <a:t>.</a:t>
            </a:r>
          </a:p>
          <a:p>
            <a:pPr algn="l" rtl="0"/>
            <a:endParaRPr lang="en-US" sz="6000" dirty="0"/>
          </a:p>
          <a:p>
            <a:pPr algn="l" rtl="0">
              <a:buNone/>
            </a:pPr>
            <a:endParaRPr lang="en-US" sz="6000" dirty="0"/>
          </a:p>
          <a:p>
            <a:pPr algn="l" rtl="0">
              <a:buNone/>
            </a:pPr>
            <a:endParaRPr lang="en-US" sz="6000" dirty="0" smtClean="0"/>
          </a:p>
          <a:p>
            <a:pPr algn="ctr">
              <a:buNone/>
            </a:pP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260648"/>
            <a:ext cx="878497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30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2"/>
                </a:solidFill>
              </a:rPr>
              <a:t>Classification of 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Cutaneous </a:t>
            </a:r>
            <a:r>
              <a:rPr lang="en-US" dirty="0" smtClean="0"/>
              <a:t>Sclerosis </a:t>
            </a:r>
            <a:r>
              <a:rPr lang="en-US" dirty="0" smtClean="0"/>
              <a:t>: </a:t>
            </a:r>
            <a:r>
              <a:rPr lang="en-US" dirty="0" err="1" smtClean="0"/>
              <a:t>morphia</a:t>
            </a:r>
            <a:r>
              <a:rPr lang="en-US" dirty="0" smtClean="0"/>
              <a:t> and linear SS.</a:t>
            </a:r>
          </a:p>
          <a:p>
            <a:pPr algn="l" rtl="0"/>
            <a:r>
              <a:rPr lang="en-US" dirty="0" smtClean="0"/>
              <a:t>Limited </a:t>
            </a:r>
            <a:r>
              <a:rPr lang="en-US" dirty="0"/>
              <a:t>SS : CREST </a:t>
            </a:r>
            <a:r>
              <a:rPr lang="en-US" dirty="0" smtClean="0"/>
              <a:t>syndrome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Diffuse </a:t>
            </a:r>
            <a:r>
              <a:rPr lang="en-US" dirty="0"/>
              <a:t>SS : </a:t>
            </a:r>
            <a:r>
              <a:rPr lang="en-US" dirty="0" smtClean="0"/>
              <a:t>-progressive SS </a:t>
            </a:r>
          </a:p>
          <a:p>
            <a:pPr algn="l" rtl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- overlap with CTD.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3399"/>
                </a:solidFill>
              </a:rPr>
              <a:t>MORPHIA</a:t>
            </a:r>
            <a:endParaRPr lang="en-US" sz="3600" dirty="0">
              <a:solidFill>
                <a:srgbClr val="FF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060849"/>
            <a:ext cx="8496944" cy="4464496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 more common in Female 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oval </a:t>
            </a:r>
            <a:r>
              <a:rPr lang="en-US" dirty="0"/>
              <a:t>reddish or purplish patches and plaques on the </a:t>
            </a:r>
            <a:r>
              <a:rPr lang="en-US" dirty="0" smtClean="0"/>
              <a:t>skin that progress to smooth </a:t>
            </a:r>
            <a:r>
              <a:rPr lang="en-US" dirty="0"/>
              <a:t>, hard , </a:t>
            </a:r>
            <a:r>
              <a:rPr lang="en-US" dirty="0" smtClean="0"/>
              <a:t>sclerotic , depressed  plaque </a:t>
            </a:r>
            <a:r>
              <a:rPr lang="en-US" dirty="0"/>
              <a:t>surrounded by </a:t>
            </a:r>
            <a:r>
              <a:rPr lang="en-US" dirty="0" smtClean="0"/>
              <a:t>violaceous  zone 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 It </a:t>
            </a:r>
            <a:r>
              <a:rPr lang="en-US" dirty="0"/>
              <a:t>subsides on its own over time leaving </a:t>
            </a:r>
            <a:r>
              <a:rPr lang="en-US" dirty="0" err="1"/>
              <a:t>dyspigmentation</a:t>
            </a:r>
            <a:r>
              <a:rPr lang="en-US" dirty="0"/>
              <a:t> </a:t>
            </a:r>
            <a:r>
              <a:rPr lang="en-US" dirty="0" smtClean="0"/>
              <a:t>and atrophy 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Can be localized or generalized without visceral  involvement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Classification of cutaneous lupus erythematous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Acute</a:t>
            </a:r>
          </a:p>
          <a:p>
            <a:endParaRPr lang="en-US" sz="4000" dirty="0" smtClean="0"/>
          </a:p>
          <a:p>
            <a:r>
              <a:rPr lang="en-US" sz="4000" dirty="0" smtClean="0"/>
              <a:t>Subacute</a:t>
            </a:r>
          </a:p>
          <a:p>
            <a:endParaRPr lang="en-US" sz="4000" dirty="0" smtClean="0"/>
          </a:p>
          <a:p>
            <a:r>
              <a:rPr lang="en-US" sz="4000" dirty="0" smtClean="0"/>
              <a:t>Chronic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4328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0200"/>
            <a:ext cx="8064896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03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8424936" cy="51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9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FF3399"/>
                </a:solidFill>
              </a:rPr>
              <a:t>Linear scleroderma </a:t>
            </a:r>
            <a:endParaRPr lang="en-US" sz="4400" dirty="0">
              <a:solidFill>
                <a:srgbClr val="FF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88840"/>
            <a:ext cx="5904657" cy="4536503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 </a:t>
            </a:r>
            <a:r>
              <a:rPr lang="en-US" dirty="0" err="1" smtClean="0"/>
              <a:t>parasagittally</a:t>
            </a:r>
            <a:r>
              <a:rPr lang="en-US" dirty="0" smtClean="0"/>
              <a:t> on the forehead ( </a:t>
            </a:r>
            <a:r>
              <a:rPr lang="en-US" dirty="0" err="1" smtClean="0"/>
              <a:t>encoup</a:t>
            </a:r>
            <a:r>
              <a:rPr lang="en-US" dirty="0" smtClean="0"/>
              <a:t> de sabre )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/>
              <a:t> </a:t>
            </a:r>
            <a:r>
              <a:rPr lang="en-US" dirty="0" smtClean="0"/>
              <a:t>parry-Romberg syndrome manifested as progressive </a:t>
            </a:r>
            <a:r>
              <a:rPr lang="en-US" dirty="0" err="1" smtClean="0"/>
              <a:t>hemifacial</a:t>
            </a:r>
            <a:r>
              <a:rPr lang="en-US" dirty="0" smtClean="0"/>
              <a:t> atrophy, epilepsy , </a:t>
            </a:r>
            <a:r>
              <a:rPr lang="en-US" dirty="0" err="1" smtClean="0"/>
              <a:t>exopthalmos</a:t>
            </a:r>
            <a:r>
              <a:rPr lang="en-US" dirty="0" smtClean="0"/>
              <a:t>, and alopecia.</a:t>
            </a:r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dirty="0"/>
              <a:t> </a:t>
            </a:r>
            <a:r>
              <a:rPr lang="en-US" dirty="0" smtClean="0"/>
              <a:t>may extend on the extremities associated with muscle atrophy and flexion contracture.</a:t>
            </a:r>
          </a:p>
          <a:p>
            <a:pPr marL="0" indent="0" algn="l" rtl="0">
              <a:buNone/>
            </a:pP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2" descr="C:\Users\moe\Desktop\presentations\connective tissue disorders\37 coupdesabre_1_010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348880"/>
            <a:ext cx="2615805" cy="3548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ncoup de sab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4392488" cy="5976664"/>
          </a:xfrm>
        </p:spPr>
      </p:pic>
      <p:pic>
        <p:nvPicPr>
          <p:cNvPr id="5" name="Picture 4" descr="linear scl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60648"/>
            <a:ext cx="3195902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0891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7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3399"/>
                </a:solidFill>
              </a:rPr>
              <a:t>Limited Systemic Sclerosis </a:t>
            </a:r>
            <a:endParaRPr lang="en-US" sz="4000" dirty="0">
              <a:solidFill>
                <a:srgbClr val="FF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48347"/>
            <a:ext cx="8964487" cy="4609653"/>
          </a:xfrm>
        </p:spPr>
        <p:txBody>
          <a:bodyPr>
            <a:normAutofit/>
          </a:bodyPr>
          <a:lstStyle/>
          <a:p>
            <a:pPr algn="l" rtl="0"/>
            <a:r>
              <a:rPr lang="en-US" sz="3600" b="1" u="sng" dirty="0" smtClean="0"/>
              <a:t>CREST syndrome : </a:t>
            </a:r>
          </a:p>
          <a:p>
            <a:pPr algn="l" rtl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b="1" dirty="0" smtClean="0"/>
              <a:t>C  </a:t>
            </a:r>
            <a:r>
              <a:rPr lang="en-US" dirty="0" smtClean="0"/>
              <a:t>CALCINOSIS CUTIS </a:t>
            </a:r>
          </a:p>
          <a:p>
            <a:pPr algn="l" rtl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b="1" dirty="0" smtClean="0"/>
              <a:t>R</a:t>
            </a:r>
            <a:r>
              <a:rPr lang="en-US" dirty="0" smtClean="0"/>
              <a:t>  RAYNAUDS PHENOMENA</a:t>
            </a:r>
          </a:p>
          <a:p>
            <a:pPr algn="l" rtl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b="1" dirty="0" smtClean="0"/>
              <a:t>E</a:t>
            </a:r>
            <a:r>
              <a:rPr lang="en-US" dirty="0" smtClean="0"/>
              <a:t> EOSOPHAGEAL DISMOTILITY</a:t>
            </a:r>
          </a:p>
          <a:p>
            <a:pPr algn="l" rtl="0">
              <a:buNone/>
            </a:pPr>
            <a:r>
              <a:rPr lang="en-US" dirty="0" smtClean="0"/>
              <a:t>  </a:t>
            </a:r>
            <a:r>
              <a:rPr lang="en-US" b="1" dirty="0" smtClean="0"/>
              <a:t>S</a:t>
            </a:r>
            <a:r>
              <a:rPr lang="en-US" dirty="0" smtClean="0"/>
              <a:t> SCLERODACTALY </a:t>
            </a:r>
          </a:p>
          <a:p>
            <a:pPr algn="l" rtl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b="1" dirty="0" smtClean="0"/>
              <a:t>T</a:t>
            </a:r>
            <a:r>
              <a:rPr lang="en-US" dirty="0" smtClean="0"/>
              <a:t> TELANGECTASIA </a:t>
            </a:r>
          </a:p>
          <a:p>
            <a:pPr algn="l" rtl="0">
              <a:buNone/>
            </a:pPr>
            <a:endParaRPr lang="en-US" dirty="0" smtClean="0"/>
          </a:p>
          <a:p>
            <a:pPr algn="l" rtl="0"/>
            <a:r>
              <a:rPr lang="en-US" dirty="0"/>
              <a:t> </a:t>
            </a:r>
            <a:r>
              <a:rPr lang="en-US" b="1" dirty="0" smtClean="0"/>
              <a:t>Good prognosis.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b="1" dirty="0" err="1" smtClean="0"/>
              <a:t>Anticentromere</a:t>
            </a:r>
            <a:r>
              <a:rPr lang="en-US" b="1" dirty="0" smtClean="0"/>
              <a:t> antibodies </a:t>
            </a:r>
            <a:r>
              <a:rPr lang="en-US" dirty="0" smtClean="0"/>
              <a:t>( specific)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626596"/>
          </a:xfrm>
        </p:spPr>
        <p:txBody>
          <a:bodyPr>
            <a:normAutofit fontScale="90000"/>
          </a:bodyPr>
          <a:lstStyle/>
          <a:p>
            <a:endParaRPr lang="ar-SA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Picture 2" descr="C:\Users\moe\Desktop\presentations\connective tissue disorders\42 cr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128792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95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896448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13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48194"/>
            <a:ext cx="6264696" cy="432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64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72469"/>
            <a:ext cx="7920880" cy="45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08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6666"/>
                </a:solidFill>
              </a:rPr>
              <a:t>Cutaneous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35480"/>
            <a:ext cx="8363272" cy="4389120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Clr>
                <a:srgbClr val="9C007F"/>
              </a:buClr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dirty="0" smtClean="0">
                <a:solidFill>
                  <a:srgbClr val="FF388C">
                    <a:lumMod val="75000"/>
                  </a:srgbClr>
                </a:solidFill>
              </a:rPr>
              <a:t>- </a:t>
            </a:r>
            <a:r>
              <a:rPr lang="en-US" dirty="0">
                <a:solidFill>
                  <a:srgbClr val="FF388C">
                    <a:lumMod val="75000"/>
                  </a:srgbClr>
                </a:solidFill>
              </a:rPr>
              <a:t>Acute LE : </a:t>
            </a:r>
          </a:p>
          <a:p>
            <a:pPr>
              <a:buNone/>
            </a:pP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Specific : </a:t>
            </a:r>
          </a:p>
          <a:p>
            <a:pPr>
              <a:buNone/>
            </a:pPr>
            <a:r>
              <a:rPr lang="en-US" sz="2400" dirty="0" smtClean="0"/>
              <a:t>- Malar </a:t>
            </a:r>
            <a:r>
              <a:rPr lang="en-US" sz="2400" dirty="0"/>
              <a:t>eruption or ‘butterfly rash’ </a:t>
            </a:r>
          </a:p>
          <a:p>
            <a:pPr>
              <a:buNone/>
            </a:pPr>
            <a:r>
              <a:rPr lang="en-US" sz="2400" dirty="0" smtClean="0"/>
              <a:t>- Erythematous </a:t>
            </a:r>
            <a:r>
              <a:rPr lang="en-US" sz="2400" dirty="0" err="1"/>
              <a:t>papular</a:t>
            </a:r>
            <a:r>
              <a:rPr lang="en-US" sz="2400" dirty="0"/>
              <a:t> rash on </a:t>
            </a:r>
            <a:r>
              <a:rPr lang="en-US" sz="2400" dirty="0" smtClean="0"/>
              <a:t>arms</a:t>
            </a:r>
          </a:p>
          <a:p>
            <a:pPr>
              <a:buNone/>
            </a:pPr>
            <a:r>
              <a:rPr lang="en-US" sz="2400" dirty="0" smtClean="0"/>
              <a:t>- Photosensitivity </a:t>
            </a:r>
          </a:p>
          <a:p>
            <a:pPr>
              <a:buNone/>
            </a:pPr>
            <a:r>
              <a:rPr lang="en-US" sz="2400" dirty="0" smtClean="0"/>
              <a:t>- </a:t>
            </a:r>
            <a:r>
              <a:rPr lang="en-US" sz="2400" dirty="0" err="1" smtClean="0"/>
              <a:t>Cheilitis</a:t>
            </a:r>
            <a:r>
              <a:rPr lang="en-US" sz="2400" dirty="0" smtClean="0"/>
              <a:t> </a:t>
            </a:r>
            <a:r>
              <a:rPr lang="en-US" sz="2400" dirty="0"/>
              <a:t>and mouth ulcers</a:t>
            </a:r>
          </a:p>
          <a:p>
            <a:pPr>
              <a:buNone/>
            </a:pPr>
            <a:r>
              <a:rPr lang="en-US" sz="2400" dirty="0" smtClean="0"/>
              <a:t>- Blisters </a:t>
            </a:r>
            <a:r>
              <a:rPr lang="en-US" sz="2400" dirty="0"/>
              <a:t>(bullous LE)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Non-specific : </a:t>
            </a:r>
            <a:r>
              <a:rPr lang="en-US" dirty="0" smtClean="0"/>
              <a:t>as hair fall , </a:t>
            </a:r>
            <a:r>
              <a:rPr lang="en-US" dirty="0" err="1" smtClean="0"/>
              <a:t>raynaud’s</a:t>
            </a:r>
            <a:r>
              <a:rPr lang="en-US" dirty="0"/>
              <a:t> phenomena, </a:t>
            </a:r>
            <a:r>
              <a:rPr lang="en-US" dirty="0" err="1" smtClean="0"/>
              <a:t>periungual</a:t>
            </a:r>
            <a:r>
              <a:rPr lang="en-US" dirty="0" smtClean="0"/>
              <a:t> telangiectasia , vasculitis 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2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3399"/>
                </a:solidFill>
              </a:rPr>
              <a:t>Systemic </a:t>
            </a:r>
            <a:r>
              <a:rPr lang="en-US" sz="3600" dirty="0" smtClean="0">
                <a:solidFill>
                  <a:srgbClr val="FF3399"/>
                </a:solidFill>
              </a:rPr>
              <a:t>Sclerosis (Diffuse SS )</a:t>
            </a:r>
            <a:endParaRPr lang="ar-SA" dirty="0">
              <a:solidFill>
                <a:srgbClr val="FF339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2060848"/>
            <a:ext cx="8049217" cy="4608512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/>
              <a:t>An autoimmune multisystem disease that results in fibrosis and vascular abnormalities in association with autoimmune changes</a:t>
            </a:r>
            <a:r>
              <a:rPr lang="en-US" dirty="0" smtClean="0"/>
              <a:t>.</a:t>
            </a:r>
          </a:p>
          <a:p>
            <a:pPr marL="0" indent="0" algn="l" rtl="0">
              <a:buNone/>
            </a:pPr>
            <a:endParaRPr lang="en-US" dirty="0"/>
          </a:p>
          <a:p>
            <a:pPr algn="l" rtl="0"/>
            <a:r>
              <a:rPr lang="en-US" dirty="0" smtClean="0"/>
              <a:t>Usually </a:t>
            </a:r>
            <a:r>
              <a:rPr lang="en-US" dirty="0"/>
              <a:t>starts between 30-40 </a:t>
            </a:r>
            <a:r>
              <a:rPr lang="en-US" dirty="0" smtClean="0"/>
              <a:t>years. More in  women</a:t>
            </a:r>
          </a:p>
          <a:p>
            <a:pPr marL="0" indent="0" algn="l" rtl="0">
              <a:buNone/>
            </a:pPr>
            <a:endParaRPr lang="en-US" dirty="0"/>
          </a:p>
          <a:p>
            <a:pPr algn="l" rtl="0"/>
            <a:r>
              <a:rPr lang="en-US" dirty="0" smtClean="0"/>
              <a:t>Pathophysiology </a:t>
            </a:r>
            <a:r>
              <a:rPr lang="en-US" dirty="0"/>
              <a:t>may involve some injury to the endothelial cells and this results in excessive activation of the dermal connective tissue cells, the fibroblasts.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Usually </a:t>
            </a:r>
            <a:r>
              <a:rPr lang="en-US" dirty="0"/>
              <a:t>presents with Raynaud's phenomena, Thickening of the skin of the fingers, then atrophy and sclerosis. The fingers become spindle-shaped (</a:t>
            </a:r>
            <a:r>
              <a:rPr lang="en-US" dirty="0" err="1"/>
              <a:t>sclerodactyly</a:t>
            </a:r>
            <a:r>
              <a:rPr lang="en-US" dirty="0"/>
              <a:t>) from </a:t>
            </a:r>
            <a:r>
              <a:rPr lang="en-US" dirty="0" err="1"/>
              <a:t>resorption</a:t>
            </a:r>
            <a:r>
              <a:rPr lang="en-US" dirty="0"/>
              <a:t> of the </a:t>
            </a:r>
            <a:r>
              <a:rPr lang="en-US" dirty="0" smtClean="0"/>
              <a:t>fingertips</a:t>
            </a:r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37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400" dirty="0" smtClean="0">
                <a:solidFill>
                  <a:srgbClr val="FF3399"/>
                </a:solidFill>
              </a:rPr>
              <a:t>Skin findings</a:t>
            </a:r>
            <a:endParaRPr lang="en-US" sz="4400" dirty="0">
              <a:solidFill>
                <a:srgbClr val="FF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3" y="2248347"/>
            <a:ext cx="5328592" cy="4349005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/>
              <a:t>Raynaud phenomena.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Face : expressionless, constricted mouth, peaked nose. Thin lips with radially furrowed.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Claw like hands 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Neck sign : </a:t>
            </a:r>
            <a:r>
              <a:rPr lang="en-US" dirty="0" err="1" smtClean="0"/>
              <a:t>rigdging</a:t>
            </a:r>
            <a:r>
              <a:rPr lang="en-US" dirty="0" smtClean="0"/>
              <a:t> and tightening of neck on extension.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Finger tip atrophy, ulceration and gangrene.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Nail fold capillary hemorrhage </a:t>
            </a:r>
          </a:p>
          <a:p>
            <a:pPr algn="l" rtl="0"/>
            <a:r>
              <a:rPr lang="en-US" dirty="0" smtClean="0"/>
              <a:t>Telangiectasia </a:t>
            </a:r>
            <a:r>
              <a:rPr lang="en-US" dirty="0"/>
              <a:t>appear on the fingers, palms, face, lips, and chest</a:t>
            </a:r>
            <a:endParaRPr lang="en-US" dirty="0" smtClean="0"/>
          </a:p>
          <a:p>
            <a:pPr algn="l" rtl="0"/>
            <a:r>
              <a:rPr lang="en-US" dirty="0"/>
              <a:t> </a:t>
            </a:r>
            <a:r>
              <a:rPr lang="en-US" dirty="0" smtClean="0"/>
              <a:t>Hyper or depigmented  </a:t>
            </a:r>
            <a:r>
              <a:rPr lang="en-US" dirty="0" smtClean="0"/>
              <a:t>spots (sa</a:t>
            </a:r>
            <a:r>
              <a:rPr lang="en-US" dirty="0" smtClean="0"/>
              <a:t>lt and pepper skin 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2132856"/>
            <a:ext cx="298767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 smtClean="0">
                <a:solidFill>
                  <a:srgbClr val="FF3399"/>
                </a:solidFill>
              </a:rPr>
              <a:t>Internal involvement</a:t>
            </a:r>
            <a:endParaRPr lang="en-US" sz="4000" dirty="0">
              <a:solidFill>
                <a:srgbClr val="FF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 Esophageal </a:t>
            </a:r>
            <a:r>
              <a:rPr lang="en-US" dirty="0" err="1" smtClean="0"/>
              <a:t>dysmotility</a:t>
            </a:r>
            <a:r>
              <a:rPr lang="en-US" dirty="0" smtClean="0"/>
              <a:t>( distal </a:t>
            </a:r>
            <a:r>
              <a:rPr lang="en-US" dirty="0"/>
              <a:t>) Esophageal reflux and dysphagia: </a:t>
            </a:r>
            <a:endParaRPr lang="en-US" dirty="0" smtClean="0"/>
          </a:p>
          <a:p>
            <a:pPr algn="l" rtl="0"/>
            <a:r>
              <a:rPr lang="en-US" dirty="0"/>
              <a:t> </a:t>
            </a:r>
            <a:r>
              <a:rPr lang="en-US" dirty="0" smtClean="0"/>
              <a:t>Pulmonary fibrosis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Pericarditis , HTN 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Retinopathy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polyarthritis</a:t>
            </a:r>
          </a:p>
          <a:p>
            <a:pPr algn="l" rtl="0"/>
            <a:r>
              <a:rPr lang="en-US" dirty="0"/>
              <a:t>Progressive kidney disease resulting in proteinuria, high blood pressure and eventually renal failure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Picture 2" descr="C:\Users\moe\Desktop\presentations\connective tissue disorders\42 systemic-sclerosi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7586"/>
            <a:ext cx="4038600" cy="4371191"/>
          </a:xfrm>
          <a:prstGeom prst="rect">
            <a:avLst/>
          </a:prstGeom>
          <a:noFill/>
        </p:spPr>
      </p:pic>
      <p:pic>
        <p:nvPicPr>
          <p:cNvPr id="7" name="Picture 2" descr="C:\Users\moe\Desktop\presentations\connective tissue disorders\40 scleroderma_3_040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8705" y="3019827"/>
            <a:ext cx="3462536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913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ar-SA" sz="3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600" dirty="0" smtClean="0">
                <a:solidFill>
                  <a:srgbClr val="FF3399"/>
                </a:solidFill>
              </a:rPr>
              <a:t>Investigations and Diagnosis</a:t>
            </a:r>
            <a:endParaRPr lang="en-US" sz="3600" dirty="0">
              <a:solidFill>
                <a:srgbClr val="FF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060848"/>
            <a:ext cx="8049217" cy="4392487"/>
          </a:xfrm>
        </p:spPr>
        <p:txBody>
          <a:bodyPr>
            <a:normAutofit fontScale="70000" lnSpcReduction="20000"/>
          </a:bodyPr>
          <a:lstStyle/>
          <a:p>
            <a:pPr algn="l" rtl="0"/>
            <a:r>
              <a:rPr lang="en-US" dirty="0"/>
              <a:t>Diagnosis is made based on clinical features and presentation.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ANA </a:t>
            </a:r>
            <a:r>
              <a:rPr lang="en-US" dirty="0"/>
              <a:t>is usually positive. Anti topoisomerase I (</a:t>
            </a:r>
            <a:r>
              <a:rPr lang="en-US" dirty="0" err="1"/>
              <a:t>Scl</a:t>
            </a:r>
            <a:r>
              <a:rPr lang="en-US" dirty="0"/>
              <a:t> 70) is characteristic for it especially in severe cases.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High ESR , thrombocytopenia, hemolytic anemia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High CK with muscle involvement 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CXR : diffuse ground glass and honeycomb lung </a:t>
            </a:r>
            <a:r>
              <a:rPr lang="en-US" dirty="0" smtClean="0"/>
              <a:t>pattern</a:t>
            </a:r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dirty="0" smtClean="0"/>
              <a:t>CT :lung fibrosis 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ECG : </a:t>
            </a:r>
            <a:r>
              <a:rPr lang="en-US" dirty="0" err="1" smtClean="0"/>
              <a:t>arrythemia</a:t>
            </a:r>
            <a:r>
              <a:rPr lang="en-US" dirty="0" smtClean="0"/>
              <a:t> </a:t>
            </a:r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dirty="0"/>
              <a:t>Skin biopsy will show skin </a:t>
            </a:r>
            <a:r>
              <a:rPr lang="en-US" dirty="0" smtClean="0"/>
              <a:t>atrophy with thickened collagen bundles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3399"/>
                </a:solidFill>
              </a:rPr>
              <a:t>Treatment of SS</a:t>
            </a:r>
            <a:endParaRPr lang="en-US" dirty="0">
              <a:solidFill>
                <a:srgbClr val="FF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060848"/>
            <a:ext cx="7745505" cy="4536503"/>
          </a:xfrm>
        </p:spPr>
        <p:txBody>
          <a:bodyPr>
            <a:normAutofit fontScale="77500" lnSpcReduction="20000"/>
          </a:bodyPr>
          <a:lstStyle/>
          <a:p>
            <a:pPr algn="l" rtl="0"/>
            <a:r>
              <a:rPr lang="en-US" dirty="0"/>
              <a:t>Is symptomatic.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Raynaud's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phenomena</a:t>
            </a:r>
            <a:r>
              <a:rPr lang="en-US" dirty="0"/>
              <a:t>: Stop smoking, keep hands warm and decrease trauma. calcium channel blockers, aspirin and </a:t>
            </a:r>
            <a:r>
              <a:rPr lang="en-US" dirty="0" err="1"/>
              <a:t>vasodilating</a:t>
            </a:r>
            <a:r>
              <a:rPr lang="en-US" dirty="0"/>
              <a:t> drugs including </a:t>
            </a:r>
            <a:r>
              <a:rPr lang="en-US" dirty="0" err="1"/>
              <a:t>nifedipine</a:t>
            </a:r>
            <a:r>
              <a:rPr lang="en-US" dirty="0"/>
              <a:t> and </a:t>
            </a:r>
            <a:r>
              <a:rPr lang="en-US" dirty="0" err="1"/>
              <a:t>iloprost</a:t>
            </a:r>
            <a:r>
              <a:rPr lang="en-US" dirty="0"/>
              <a:t> infusions.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Calcinosis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cutis</a:t>
            </a:r>
            <a:r>
              <a:rPr lang="en-US" dirty="0"/>
              <a:t>: </a:t>
            </a:r>
            <a:r>
              <a:rPr lang="en-US" dirty="0" err="1"/>
              <a:t>nifedipine</a:t>
            </a:r>
            <a:r>
              <a:rPr lang="en-US" dirty="0"/>
              <a:t>, surgical or laser excision.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Skin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sclerosis</a:t>
            </a:r>
            <a:r>
              <a:rPr lang="en-US" dirty="0"/>
              <a:t>: physiotherapy, phototherapy.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GI</a:t>
            </a:r>
            <a:r>
              <a:rPr lang="en-US" dirty="0"/>
              <a:t>: proton pump inhibitor, surgery for strictures.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Kidney</a:t>
            </a:r>
            <a:r>
              <a:rPr lang="en-US" dirty="0"/>
              <a:t>: ACE inhibitors.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In </a:t>
            </a:r>
            <a:r>
              <a:rPr lang="en-US" dirty="0"/>
              <a:t>severe cases: immunosuppressant , D-</a:t>
            </a:r>
            <a:r>
              <a:rPr lang="en-US" dirty="0" err="1"/>
              <a:t>Penicillamine</a:t>
            </a:r>
            <a:r>
              <a:rPr lang="en-US" dirty="0"/>
              <a:t> might be used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i="1" dirty="0" smtClean="0">
                <a:solidFill>
                  <a:srgbClr val="FF3399"/>
                </a:solidFill>
              </a:rPr>
              <a:t>Thank you</a:t>
            </a:r>
            <a:endParaRPr lang="en-US" sz="6600" b="1" i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Cutaneous classification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2- Subacute cutaneous LE ( SCLE ):</a:t>
            </a:r>
          </a:p>
          <a:p>
            <a:r>
              <a:rPr lang="en-US" dirty="0"/>
              <a:t>Annular </a:t>
            </a:r>
          </a:p>
          <a:p>
            <a:r>
              <a:rPr lang="en-US" dirty="0" err="1"/>
              <a:t>Papulosquamous</a:t>
            </a:r>
            <a:r>
              <a:rPr lang="en-US" dirty="0"/>
              <a:t> </a:t>
            </a:r>
          </a:p>
          <a:p>
            <a:r>
              <a:rPr lang="en-US" dirty="0"/>
              <a:t>Associated with syndromes :</a:t>
            </a:r>
          </a:p>
          <a:p>
            <a:pPr marL="0" indent="0">
              <a:buNone/>
            </a:pPr>
            <a:r>
              <a:rPr lang="en-US" dirty="0" smtClean="0"/>
              <a:t>-  </a:t>
            </a:r>
            <a:r>
              <a:rPr lang="en-US" dirty="0"/>
              <a:t>neonatal LE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/>
              <a:t>complement deficiency syndrome </a:t>
            </a:r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/>
              <a:t>drug induced SCLE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40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Cutaneous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3- chronic : </a:t>
            </a:r>
          </a:p>
          <a:p>
            <a:pPr marL="514350" indent="-514350"/>
            <a:r>
              <a:rPr lang="en-US" dirty="0" smtClean="0"/>
              <a:t>Discoid LE </a:t>
            </a:r>
          </a:p>
          <a:p>
            <a:pPr marL="514350" indent="-514350"/>
            <a:r>
              <a:rPr lang="en-US" dirty="0" smtClean="0"/>
              <a:t>Verrucous ( hypertrophic ) LE </a:t>
            </a:r>
          </a:p>
          <a:p>
            <a:pPr marL="514350" indent="-514350"/>
            <a:r>
              <a:rPr lang="en-US" dirty="0" smtClean="0"/>
              <a:t>Lupus erythematous –Lichen  planus overlap </a:t>
            </a:r>
          </a:p>
          <a:p>
            <a:pPr marL="514350" indent="-514350"/>
            <a:r>
              <a:rPr lang="en-US" dirty="0" smtClean="0"/>
              <a:t>Chilblain LE</a:t>
            </a:r>
          </a:p>
          <a:p>
            <a:pPr marL="514350" indent="-514350"/>
            <a:r>
              <a:rPr lang="en-US" dirty="0" smtClean="0"/>
              <a:t>Tumid LE </a:t>
            </a:r>
          </a:p>
          <a:p>
            <a:pPr marL="514350" indent="-514350"/>
            <a:r>
              <a:rPr lang="en-US" dirty="0" smtClean="0"/>
              <a:t>Lupus panniculitis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41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Chronic </a:t>
            </a:r>
            <a:r>
              <a:rPr lang="en-US" dirty="0" smtClean="0">
                <a:solidFill>
                  <a:schemeClr val="accent1"/>
                </a:solidFill>
              </a:rPr>
              <a:t>LE </a:t>
            </a:r>
            <a:endParaRPr lang="ar-SA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68760"/>
            <a:ext cx="6012160" cy="5589240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Clr>
                <a:srgbClr val="9C007F"/>
              </a:buClr>
              <a:buNone/>
            </a:pPr>
            <a:r>
              <a:rPr lang="en-US" b="1" dirty="0">
                <a:solidFill>
                  <a:srgbClr val="7030A0"/>
                </a:solidFill>
              </a:rPr>
              <a:t>1 – </a:t>
            </a:r>
            <a:r>
              <a:rPr lang="en-US" b="1" dirty="0">
                <a:solidFill>
                  <a:schemeClr val="accent4"/>
                </a:solidFill>
              </a:rPr>
              <a:t>Discoid LE (DLE</a:t>
            </a:r>
            <a:r>
              <a:rPr lang="en-US" b="1" dirty="0" smtClean="0">
                <a:solidFill>
                  <a:schemeClr val="accent4"/>
                </a:solidFill>
              </a:rPr>
              <a:t>)</a:t>
            </a:r>
          </a:p>
          <a:p>
            <a:pPr lvl="0">
              <a:buClr>
                <a:srgbClr val="9C007F"/>
              </a:buClr>
            </a:pPr>
            <a:endParaRPr lang="en-US" sz="2200" dirty="0" smtClean="0">
              <a:solidFill>
                <a:prstClr val="black"/>
              </a:solidFill>
              <a:latin typeface="+mj-lt"/>
            </a:endParaRPr>
          </a:p>
          <a:p>
            <a:pPr lvl="0">
              <a:buClr>
                <a:srgbClr val="9C007F"/>
              </a:buClr>
            </a:pPr>
            <a:r>
              <a:rPr lang="en-US" dirty="0" smtClean="0">
                <a:solidFill>
                  <a:prstClr val="black"/>
                </a:solidFill>
                <a:latin typeface="+mj-lt"/>
              </a:rPr>
              <a:t>Commonest 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form of </a:t>
            </a:r>
            <a:r>
              <a:rPr lang="en-US" dirty="0" smtClean="0">
                <a:solidFill>
                  <a:prstClr val="black"/>
                </a:solidFill>
                <a:latin typeface="+mj-lt"/>
              </a:rPr>
              <a:t>cutaneous LE</a:t>
            </a:r>
            <a:endParaRPr lang="en-US" dirty="0">
              <a:solidFill>
                <a:schemeClr val="accent4"/>
              </a:solidFill>
              <a:latin typeface="+mj-lt"/>
            </a:endParaRPr>
          </a:p>
          <a:p>
            <a:pPr lvl="0">
              <a:buClr>
                <a:srgbClr val="9C007F"/>
              </a:buClr>
            </a:pPr>
            <a:endParaRPr lang="en-US" dirty="0" smtClean="0">
              <a:solidFill>
                <a:prstClr val="black"/>
              </a:solidFill>
              <a:latin typeface="+mj-lt"/>
            </a:endParaRPr>
          </a:p>
          <a:p>
            <a:pPr lvl="0">
              <a:buClr>
                <a:srgbClr val="9C007F"/>
              </a:buClr>
            </a:pPr>
            <a:r>
              <a:rPr lang="en-US" dirty="0" smtClean="0">
                <a:solidFill>
                  <a:prstClr val="black"/>
                </a:solidFill>
                <a:latin typeface="+mj-lt"/>
              </a:rPr>
              <a:t>Common 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in young females </a:t>
            </a:r>
          </a:p>
          <a:p>
            <a:pPr lvl="0">
              <a:buClr>
                <a:srgbClr val="9C007F"/>
              </a:buClr>
            </a:pPr>
            <a:endParaRPr lang="en-US" dirty="0" smtClean="0">
              <a:solidFill>
                <a:prstClr val="black"/>
              </a:solidFill>
              <a:latin typeface="+mj-lt"/>
            </a:endParaRPr>
          </a:p>
          <a:p>
            <a:pPr lvl="0">
              <a:buClr>
                <a:srgbClr val="9C007F"/>
              </a:buClr>
            </a:pPr>
            <a:r>
              <a:rPr lang="en-US" dirty="0" smtClean="0">
                <a:solidFill>
                  <a:prstClr val="black"/>
                </a:solidFill>
                <a:latin typeface="+mj-lt"/>
              </a:rPr>
              <a:t>Started 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as red indurated plaques and evolve with atrophy , scarring and pigment </a:t>
            </a:r>
            <a:r>
              <a:rPr lang="en-US" dirty="0" smtClean="0">
                <a:solidFill>
                  <a:prstClr val="black"/>
                </a:solidFill>
                <a:latin typeface="+mj-lt"/>
              </a:rPr>
              <a:t>changes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+mj-lt"/>
              </a:rPr>
              <a:t>( 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mostly </a:t>
            </a:r>
            <a:r>
              <a:rPr lang="en-US" dirty="0" smtClean="0">
                <a:solidFill>
                  <a:prstClr val="black"/>
                </a:solidFill>
                <a:latin typeface="+mj-lt"/>
              </a:rPr>
              <a:t> Hypopigmentation </a:t>
            </a:r>
            <a:r>
              <a:rPr lang="en-US" dirty="0" smtClean="0">
                <a:solidFill>
                  <a:prstClr val="black"/>
                </a:solidFill>
                <a:latin typeface="+mj-lt"/>
              </a:rPr>
              <a:t> or depigmentation  </a:t>
            </a:r>
            <a:r>
              <a:rPr lang="en-US" dirty="0" smtClean="0">
                <a:solidFill>
                  <a:prstClr val="black"/>
                </a:solidFill>
                <a:latin typeface="+mj-lt"/>
              </a:rPr>
              <a:t>)</a:t>
            </a:r>
          </a:p>
          <a:p>
            <a:pPr marL="0" lvl="0" indent="0">
              <a:buClr>
                <a:srgbClr val="9C007F"/>
              </a:buClr>
              <a:buNone/>
            </a:pPr>
            <a:endParaRPr lang="en-US" dirty="0" smtClean="0">
              <a:solidFill>
                <a:prstClr val="black"/>
              </a:solidFill>
              <a:latin typeface="+mj-lt"/>
            </a:endParaRPr>
          </a:p>
          <a:p>
            <a:pPr lvl="0">
              <a:buClr>
                <a:srgbClr val="9C007F"/>
              </a:buClr>
            </a:pPr>
            <a:r>
              <a:rPr lang="en-US" dirty="0" smtClean="0">
                <a:solidFill>
                  <a:prstClr val="black"/>
                </a:solidFill>
                <a:latin typeface="+mj-lt"/>
              </a:rPr>
              <a:t>Hyperkeratosis  characterized 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by follicular </a:t>
            </a:r>
            <a:r>
              <a:rPr lang="en-US" dirty="0" smtClean="0">
                <a:solidFill>
                  <a:prstClr val="black"/>
                </a:solidFill>
                <a:latin typeface="+mj-lt"/>
              </a:rPr>
              <a:t>plugging (scarring alopecia).</a:t>
            </a:r>
            <a:endParaRPr lang="en-US" dirty="0">
              <a:solidFill>
                <a:prstClr val="black"/>
              </a:solidFill>
              <a:latin typeface="+mj-lt"/>
            </a:endParaRPr>
          </a:p>
          <a:p>
            <a:pPr lvl="0">
              <a:buClr>
                <a:srgbClr val="9C007F"/>
              </a:buClr>
            </a:pPr>
            <a:endParaRPr lang="en-US" dirty="0" smtClean="0">
              <a:solidFill>
                <a:prstClr val="black"/>
              </a:solidFill>
              <a:latin typeface="+mj-lt"/>
            </a:endParaRPr>
          </a:p>
          <a:p>
            <a:pPr lvl="0">
              <a:buClr>
                <a:srgbClr val="9C007F"/>
              </a:buClr>
            </a:pPr>
            <a:r>
              <a:rPr lang="en-US" dirty="0" smtClean="0">
                <a:solidFill>
                  <a:prstClr val="black"/>
                </a:solidFill>
                <a:latin typeface="+mj-lt"/>
              </a:rPr>
              <a:t>Common 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above head and neck </a:t>
            </a:r>
          </a:p>
          <a:p>
            <a:pPr lvl="0">
              <a:buClr>
                <a:srgbClr val="9C007F"/>
              </a:buClr>
            </a:pPr>
            <a:endParaRPr lang="en-US" dirty="0" smtClean="0">
              <a:solidFill>
                <a:prstClr val="black"/>
              </a:solidFill>
              <a:latin typeface="+mj-lt"/>
            </a:endParaRPr>
          </a:p>
          <a:p>
            <a:pPr lvl="0">
              <a:buClr>
                <a:srgbClr val="9C007F"/>
              </a:buClr>
            </a:pPr>
            <a:r>
              <a:rPr lang="en-US" dirty="0" smtClean="0">
                <a:solidFill>
                  <a:prstClr val="black"/>
                </a:solidFill>
                <a:latin typeface="+mj-lt"/>
              </a:rPr>
              <a:t>on 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the </a:t>
            </a:r>
            <a:r>
              <a:rPr lang="en-US" dirty="0">
                <a:latin typeface="+mj-lt"/>
              </a:rPr>
              <a:t>sun exposed 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areas </a:t>
            </a:r>
            <a:r>
              <a:rPr lang="en-US" dirty="0" smtClean="0">
                <a:solidFill>
                  <a:prstClr val="black"/>
                </a:solidFill>
                <a:latin typeface="+mj-lt"/>
              </a:rPr>
              <a:t>.</a:t>
            </a:r>
          </a:p>
          <a:p>
            <a:pPr lvl="0">
              <a:buClr>
                <a:srgbClr val="9C007F"/>
              </a:buClr>
            </a:pPr>
            <a:endParaRPr lang="en-US" dirty="0" smtClean="0">
              <a:solidFill>
                <a:srgbClr val="FF388C">
                  <a:lumMod val="75000"/>
                </a:srgbClr>
              </a:solidFill>
              <a:latin typeface="+mj-lt"/>
            </a:endParaRPr>
          </a:p>
          <a:p>
            <a:pPr lvl="0">
              <a:buClr>
                <a:srgbClr val="9C007F"/>
              </a:buClr>
            </a:pPr>
            <a:r>
              <a:rPr lang="en-US" dirty="0" smtClean="0">
                <a:latin typeface="+mj-lt"/>
              </a:rPr>
              <a:t>localized </a:t>
            </a:r>
            <a:r>
              <a:rPr lang="en-US" dirty="0">
                <a:latin typeface="+mj-lt"/>
              </a:rPr>
              <a:t>form associated with 5% with SLE.</a:t>
            </a:r>
          </a:p>
          <a:p>
            <a:pPr lvl="0">
              <a:buClr>
                <a:srgbClr val="9C007F"/>
              </a:buClr>
            </a:pPr>
            <a:endParaRPr lang="en-US" dirty="0" smtClean="0">
              <a:latin typeface="+mj-lt"/>
            </a:endParaRPr>
          </a:p>
          <a:p>
            <a:pPr lvl="0">
              <a:buClr>
                <a:srgbClr val="9C007F"/>
              </a:buClr>
            </a:pPr>
            <a:r>
              <a:rPr lang="en-US" dirty="0" smtClean="0">
                <a:latin typeface="+mj-lt"/>
              </a:rPr>
              <a:t>Generalized </a:t>
            </a:r>
            <a:r>
              <a:rPr lang="en-US" dirty="0">
                <a:latin typeface="+mj-lt"/>
              </a:rPr>
              <a:t>form associated with 20% with SLE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.</a:t>
            </a:r>
          </a:p>
          <a:p>
            <a:pPr marL="0" lvl="0" indent="0">
              <a:buClr>
                <a:srgbClr val="9C007F"/>
              </a:buClr>
              <a:buNone/>
            </a:pPr>
            <a:endParaRPr lang="ar-SA" dirty="0">
              <a:latin typeface="+mj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07149"/>
            <a:ext cx="313184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2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Flow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4_Flow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Flow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مدير تنفيذي">
  <a:themeElements>
    <a:clrScheme name="مدير تنفيذي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مدير تنفيذي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مدير تنفيذي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Flow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Flow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Flow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Flow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Flow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Flow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Flow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936</TotalTime>
  <Words>2046</Words>
  <Application>Microsoft Office PowerPoint</Application>
  <PresentationFormat>عرض على الشاشة (3:4)‏</PresentationFormat>
  <Paragraphs>406</Paragraphs>
  <Slides>66</Slides>
  <Notes>2</Notes>
  <HiddenSlides>0</HiddenSlides>
  <MMClips>0</MMClips>
  <ScaleCrop>false</ScaleCrop>
  <HeadingPairs>
    <vt:vector size="4" baseType="variant">
      <vt:variant>
        <vt:lpstr>نسق</vt:lpstr>
      </vt:variant>
      <vt:variant>
        <vt:i4>14</vt:i4>
      </vt:variant>
      <vt:variant>
        <vt:lpstr>عناوين الشرائح</vt:lpstr>
      </vt:variant>
      <vt:variant>
        <vt:i4>66</vt:i4>
      </vt:variant>
    </vt:vector>
  </HeadingPairs>
  <TitlesOfParts>
    <vt:vector size="80" baseType="lpstr">
      <vt:lpstr>Flow</vt:lpstr>
      <vt:lpstr>1_Flow</vt:lpstr>
      <vt:lpstr>2_Flow</vt:lpstr>
      <vt:lpstr>3_Flow</vt:lpstr>
      <vt:lpstr>5_Flow</vt:lpstr>
      <vt:lpstr>6_Flow</vt:lpstr>
      <vt:lpstr>7_Flow</vt:lpstr>
      <vt:lpstr>11_Flow</vt:lpstr>
      <vt:lpstr>12_Flow</vt:lpstr>
      <vt:lpstr>13_Flow</vt:lpstr>
      <vt:lpstr>14_Flow</vt:lpstr>
      <vt:lpstr>4_Flow</vt:lpstr>
      <vt:lpstr>2_Office Theme</vt:lpstr>
      <vt:lpstr>مدير تنفيذي</vt:lpstr>
      <vt:lpstr>       </vt:lpstr>
      <vt:lpstr>Objectives </vt:lpstr>
      <vt:lpstr>Lupus Erythematosus (LE)</vt:lpstr>
      <vt:lpstr>Lupus Erythematosus( LE)</vt:lpstr>
      <vt:lpstr>Classification of cutaneous lupus erythematous </vt:lpstr>
      <vt:lpstr>Cutaneous classification</vt:lpstr>
      <vt:lpstr>Cutaneous classification</vt:lpstr>
      <vt:lpstr>Cutaneous classification</vt:lpstr>
      <vt:lpstr>Chronic LE </vt:lpstr>
      <vt:lpstr>                 Discoid LE (DLE) </vt:lpstr>
      <vt:lpstr>Discoid Lupus Erythematosus  </vt:lpstr>
      <vt:lpstr>Discoid Lupus Erythematosus  </vt:lpstr>
      <vt:lpstr>Other chronic cutaneous LE</vt:lpstr>
      <vt:lpstr>عرض تقديمي في PowerPoint</vt:lpstr>
      <vt:lpstr>        </vt:lpstr>
      <vt:lpstr>Subacute cutaneous lupus erythematosus </vt:lpstr>
      <vt:lpstr>Neonatal lupus erythematosus </vt:lpstr>
      <vt:lpstr>Neonatal lupus erythematosus </vt:lpstr>
      <vt:lpstr>SLE</vt:lpstr>
      <vt:lpstr>SLE </vt:lpstr>
      <vt:lpstr>SLE</vt:lpstr>
      <vt:lpstr>عرض تقديمي في PowerPoint</vt:lpstr>
      <vt:lpstr>عرض تقديمي في PowerPoint</vt:lpstr>
      <vt:lpstr>SLE</vt:lpstr>
      <vt:lpstr>Lab findings </vt:lpstr>
      <vt:lpstr>Treatment of cutaneous lupus</vt:lpstr>
      <vt:lpstr>عرض تقديمي في PowerPoint</vt:lpstr>
      <vt:lpstr>عرض تقديمي في PowerPoint</vt:lpstr>
      <vt:lpstr>عرض تقديمي في PowerPoint</vt:lpstr>
      <vt:lpstr>Objectives</vt:lpstr>
      <vt:lpstr> Dermatomyositis </vt:lpstr>
      <vt:lpstr>Classification</vt:lpstr>
      <vt:lpstr>CLINICAL FEATURES </vt:lpstr>
      <vt:lpstr>عرض تقديمي في PowerPoint</vt:lpstr>
      <vt:lpstr>   </vt:lpstr>
      <vt:lpstr>Heliotrope rash</vt:lpstr>
      <vt:lpstr>Gottron’s papules </vt:lpstr>
      <vt:lpstr>Gottron’s papules </vt:lpstr>
      <vt:lpstr>Gottron’s sign </vt:lpstr>
      <vt:lpstr>V-shape erythema  of neck             Shawl sign </vt:lpstr>
      <vt:lpstr>Periungual telangiectasia and cuticle hypertrophy </vt:lpstr>
      <vt:lpstr>Clinical features :</vt:lpstr>
      <vt:lpstr>Associated disease</vt:lpstr>
      <vt:lpstr>Investigations  and Diagnosis </vt:lpstr>
      <vt:lpstr>Treatment</vt:lpstr>
      <vt:lpstr> Systemic sclerosis(Scleroderma)  </vt:lpstr>
      <vt:lpstr>عرض تقديمي في PowerPoint</vt:lpstr>
      <vt:lpstr>Classification of SS</vt:lpstr>
      <vt:lpstr>MORPHIA</vt:lpstr>
      <vt:lpstr>عرض تقديمي في PowerPoint</vt:lpstr>
      <vt:lpstr>عرض تقديمي في PowerPoint</vt:lpstr>
      <vt:lpstr>Linear scleroderma </vt:lpstr>
      <vt:lpstr>عرض تقديمي في PowerPoint</vt:lpstr>
      <vt:lpstr>عرض تقديمي في PowerPoint</vt:lpstr>
      <vt:lpstr>Limited Systemic Sclerosis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Systemic Sclerosis (Diffuse SS )</vt:lpstr>
      <vt:lpstr>Skin findings</vt:lpstr>
      <vt:lpstr>Internal involvement</vt:lpstr>
      <vt:lpstr>عرض تقديمي في PowerPoint</vt:lpstr>
      <vt:lpstr> Investigations and Diagnosis</vt:lpstr>
      <vt:lpstr>Treatment of SS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Dermatomyositis &amp; Systemic S</dc:title>
  <dc:creator>Dr.Hend</dc:creator>
  <cp:lastModifiedBy>Eman</cp:lastModifiedBy>
  <cp:revision>84</cp:revision>
  <dcterms:created xsi:type="dcterms:W3CDTF">2013-03-21T13:01:50Z</dcterms:created>
  <dcterms:modified xsi:type="dcterms:W3CDTF">2016-02-17T23:23:23Z</dcterms:modified>
</cp:coreProperties>
</file>