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174"/>
  </p:notesMasterIdLst>
  <p:handoutMasterIdLst>
    <p:handoutMasterId r:id="rId175"/>
  </p:handoutMasterIdLst>
  <p:sldIdLst>
    <p:sldId id="536" r:id="rId2"/>
    <p:sldId id="535" r:id="rId3"/>
    <p:sldId id="256" r:id="rId4"/>
    <p:sldId id="484" r:id="rId5"/>
    <p:sldId id="480" r:id="rId6"/>
    <p:sldId id="430" r:id="rId7"/>
    <p:sldId id="431" r:id="rId8"/>
    <p:sldId id="537" r:id="rId9"/>
    <p:sldId id="300" r:id="rId10"/>
    <p:sldId id="399" r:id="rId11"/>
    <p:sldId id="301" r:id="rId12"/>
    <p:sldId id="258" r:id="rId13"/>
    <p:sldId id="465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402" r:id="rId27"/>
    <p:sldId id="464" r:id="rId28"/>
    <p:sldId id="272" r:id="rId29"/>
    <p:sldId id="466" r:id="rId30"/>
    <p:sldId id="410" r:id="rId31"/>
    <p:sldId id="403" r:id="rId32"/>
    <p:sldId id="302" r:id="rId33"/>
    <p:sldId id="305" r:id="rId34"/>
    <p:sldId id="308" r:id="rId35"/>
    <p:sldId id="307" r:id="rId36"/>
    <p:sldId id="306" r:id="rId37"/>
    <p:sldId id="503" r:id="rId38"/>
    <p:sldId id="522" r:id="rId39"/>
    <p:sldId id="523" r:id="rId40"/>
    <p:sldId id="474" r:id="rId41"/>
    <p:sldId id="432" r:id="rId42"/>
    <p:sldId id="394" r:id="rId43"/>
    <p:sldId id="433" r:id="rId44"/>
    <p:sldId id="411" r:id="rId45"/>
    <p:sldId id="310" r:id="rId46"/>
    <p:sldId id="384" r:id="rId47"/>
    <p:sldId id="438" r:id="rId48"/>
    <p:sldId id="397" r:id="rId49"/>
    <p:sldId id="312" r:id="rId50"/>
    <p:sldId id="315" r:id="rId51"/>
    <p:sldId id="404" r:id="rId52"/>
    <p:sldId id="450" r:id="rId53"/>
    <p:sldId id="468" r:id="rId54"/>
    <p:sldId id="524" r:id="rId55"/>
    <p:sldId id="525" r:id="rId56"/>
    <p:sldId id="526" r:id="rId57"/>
    <p:sldId id="406" r:id="rId58"/>
    <p:sldId id="527" r:id="rId59"/>
    <p:sldId id="528" r:id="rId60"/>
    <p:sldId id="469" r:id="rId61"/>
    <p:sldId id="467" r:id="rId62"/>
    <p:sldId id="363" r:id="rId63"/>
    <p:sldId id="409" r:id="rId64"/>
    <p:sldId id="439" r:id="rId65"/>
    <p:sldId id="442" r:id="rId66"/>
    <p:sldId id="362" r:id="rId67"/>
    <p:sldId id="316" r:id="rId68"/>
    <p:sldId id="317" r:id="rId69"/>
    <p:sldId id="429" r:id="rId70"/>
    <p:sldId id="318" r:id="rId71"/>
    <p:sldId id="470" r:id="rId72"/>
    <p:sldId id="325" r:id="rId73"/>
    <p:sldId id="319" r:id="rId74"/>
    <p:sldId id="320" r:id="rId75"/>
    <p:sldId id="321" r:id="rId76"/>
    <p:sldId id="322" r:id="rId77"/>
    <p:sldId id="478" r:id="rId78"/>
    <p:sldId id="323" r:id="rId79"/>
    <p:sldId id="324" r:id="rId80"/>
    <p:sldId id="326" r:id="rId81"/>
    <p:sldId id="327" r:id="rId82"/>
    <p:sldId id="393" r:id="rId83"/>
    <p:sldId id="448" r:id="rId84"/>
    <p:sldId id="504" r:id="rId85"/>
    <p:sldId id="505" r:id="rId86"/>
    <p:sldId id="489" r:id="rId87"/>
    <p:sldId id="485" r:id="rId88"/>
    <p:sldId id="486" r:id="rId89"/>
    <p:sldId id="488" r:id="rId90"/>
    <p:sldId id="487" r:id="rId91"/>
    <p:sldId id="491" r:id="rId92"/>
    <p:sldId id="492" r:id="rId93"/>
    <p:sldId id="494" r:id="rId94"/>
    <p:sldId id="502" r:id="rId95"/>
    <p:sldId id="501" r:id="rId96"/>
    <p:sldId id="490" r:id="rId97"/>
    <p:sldId id="495" r:id="rId98"/>
    <p:sldId id="496" r:id="rId99"/>
    <p:sldId id="497" r:id="rId100"/>
    <p:sldId id="498" r:id="rId101"/>
    <p:sldId id="499" r:id="rId102"/>
    <p:sldId id="500" r:id="rId103"/>
    <p:sldId id="445" r:id="rId104"/>
    <p:sldId id="471" r:id="rId105"/>
    <p:sldId id="472" r:id="rId106"/>
    <p:sldId id="412" r:id="rId107"/>
    <p:sldId id="532" r:id="rId108"/>
    <p:sldId id="533" r:id="rId109"/>
    <p:sldId id="444" r:id="rId110"/>
    <p:sldId id="443" r:id="rId111"/>
    <p:sldId id="426" r:id="rId112"/>
    <p:sldId id="331" r:id="rId113"/>
    <p:sldId id="352" r:id="rId114"/>
    <p:sldId id="365" r:id="rId115"/>
    <p:sldId id="509" r:id="rId116"/>
    <p:sldId id="405" r:id="rId117"/>
    <p:sldId id="332" r:id="rId118"/>
    <p:sldId id="451" r:id="rId119"/>
    <p:sldId id="333" r:id="rId120"/>
    <p:sldId id="452" r:id="rId121"/>
    <p:sldId id="453" r:id="rId122"/>
    <p:sldId id="334" r:id="rId123"/>
    <p:sldId id="347" r:id="rId124"/>
    <p:sldId id="335" r:id="rId125"/>
    <p:sldId id="336" r:id="rId126"/>
    <p:sldId id="337" r:id="rId127"/>
    <p:sldId id="346" r:id="rId128"/>
    <p:sldId id="351" r:id="rId129"/>
    <p:sldId id="353" r:id="rId130"/>
    <p:sldId id="354" r:id="rId131"/>
    <p:sldId id="355" r:id="rId132"/>
    <p:sldId id="338" r:id="rId133"/>
    <p:sldId id="356" r:id="rId134"/>
    <p:sldId id="460" r:id="rId135"/>
    <p:sldId id="461" r:id="rId136"/>
    <p:sldId id="462" r:id="rId137"/>
    <p:sldId id="482" r:id="rId138"/>
    <p:sldId id="510" r:id="rId139"/>
    <p:sldId id="511" r:id="rId140"/>
    <p:sldId id="512" r:id="rId141"/>
    <p:sldId id="519" r:id="rId142"/>
    <p:sldId id="520" r:id="rId143"/>
    <p:sldId id="366" r:id="rId144"/>
    <p:sldId id="513" r:id="rId145"/>
    <p:sldId id="514" r:id="rId146"/>
    <p:sldId id="515" r:id="rId147"/>
    <p:sldId id="516" r:id="rId148"/>
    <p:sldId id="364" r:id="rId149"/>
    <p:sldId id="476" r:id="rId150"/>
    <p:sldId id="529" r:id="rId151"/>
    <p:sldId id="530" r:id="rId152"/>
    <p:sldId id="531" r:id="rId153"/>
    <p:sldId id="475" r:id="rId154"/>
    <p:sldId id="517" r:id="rId155"/>
    <p:sldId id="518" r:id="rId156"/>
    <p:sldId id="423" r:id="rId157"/>
    <p:sldId id="367" r:id="rId158"/>
    <p:sldId id="425" r:id="rId159"/>
    <p:sldId id="521" r:id="rId160"/>
    <p:sldId id="477" r:id="rId161"/>
    <p:sldId id="357" r:id="rId162"/>
    <p:sldId id="358" r:id="rId163"/>
    <p:sldId id="359" r:id="rId164"/>
    <p:sldId id="360" r:id="rId165"/>
    <p:sldId id="361" r:id="rId166"/>
    <p:sldId id="483" r:id="rId167"/>
    <p:sldId id="339" r:id="rId168"/>
    <p:sldId id="340" r:id="rId169"/>
    <p:sldId id="341" r:id="rId170"/>
    <p:sldId id="342" r:id="rId171"/>
    <p:sldId id="343" r:id="rId172"/>
    <p:sldId id="344" r:id="rId1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09" autoAdjust="0"/>
    <p:restoredTop sz="94624" autoAdjust="0"/>
  </p:normalViewPr>
  <p:slideViewPr>
    <p:cSldViewPr>
      <p:cViewPr varScale="1">
        <p:scale>
          <a:sx n="83" d="100"/>
          <a:sy n="83" d="100"/>
        </p:scale>
        <p:origin x="-4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handoutMaster" Target="handoutMasters/handout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38777A02-45A0-4F6A-AB9F-CF6F5DF42390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675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635786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08748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267234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706330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37272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168379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831675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087087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759481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508094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355589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77692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650421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211106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738879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219371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481477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908490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98383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57159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519682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401361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0237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1832070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710601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0345108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682512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566156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9679553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4535536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394941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4005512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192865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52678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3299863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670456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9819601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5410125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830970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468918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3817929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1277136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6750245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9004936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75878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6212758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0F7F9385-FBC4-4D37-94EE-8287AE0957E6}" type="slidenum">
              <a:rPr lang="en-US" smtClean="0"/>
              <a:pPr eaLnBrk="1" hangingPunct="1"/>
              <a:t>115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1799711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1114390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221413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1278345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8251676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8252870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9161008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2966658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8491247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71046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8926411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2982501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575579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3069844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6329756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3057681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3666151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2368529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1192587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2847975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48048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447650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612269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9243174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6330831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8007165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8279786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3191912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2085864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61944017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1030272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646616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1548453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68073037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615751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5291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9"/>
          <p:cNvGrpSpPr>
            <a:grpSpLocks/>
          </p:cNvGrpSpPr>
          <p:nvPr/>
        </p:nvGrpSpPr>
        <p:grpSpPr bwMode="auto">
          <a:xfrm>
            <a:off x="-12700" y="1681163"/>
            <a:ext cx="9144000" cy="1766887"/>
            <a:chOff x="-8" y="1059"/>
            <a:chExt cx="5760" cy="111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ltGray">
            <a:xfrm>
              <a:off x="0" y="2016"/>
              <a:ext cx="5752" cy="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51" name="Rectangle 3"/>
            <p:cNvSpPr>
              <a:spLocks noChangeArrowheads="1"/>
            </p:cNvSpPr>
            <p:nvPr/>
          </p:nvSpPr>
          <p:spPr bwMode="ltGray">
            <a:xfrm>
              <a:off x="0" y="2148"/>
              <a:ext cx="5752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2056" name="Group 8"/>
            <p:cNvGrpSpPr>
              <a:grpSpLocks/>
            </p:cNvGrpSpPr>
            <p:nvPr/>
          </p:nvGrpSpPr>
          <p:grpSpPr bwMode="auto">
            <a:xfrm>
              <a:off x="-8" y="1059"/>
              <a:ext cx="833" cy="990"/>
              <a:chOff x="-8" y="1059"/>
              <a:chExt cx="833" cy="990"/>
            </a:xfrm>
          </p:grpSpPr>
          <p:sp>
            <p:nvSpPr>
              <p:cNvPr id="2052" name="Freeform 4"/>
              <p:cNvSpPr>
                <a:spLocks/>
              </p:cNvSpPr>
              <p:nvPr/>
            </p:nvSpPr>
            <p:spPr bwMode="ltGray">
              <a:xfrm>
                <a:off x="-8" y="1059"/>
                <a:ext cx="833" cy="990"/>
              </a:xfrm>
              <a:custGeom>
                <a:avLst/>
                <a:gdLst/>
                <a:ahLst/>
                <a:cxnLst>
                  <a:cxn ang="0">
                    <a:pos x="284" y="448"/>
                  </a:cxn>
                  <a:cxn ang="0">
                    <a:pos x="115" y="0"/>
                  </a:cxn>
                  <a:cxn ang="0">
                    <a:pos x="353" y="398"/>
                  </a:cxn>
                  <a:cxn ang="0">
                    <a:pos x="591" y="0"/>
                  </a:cxn>
                  <a:cxn ang="0">
                    <a:pos x="419" y="448"/>
                  </a:cxn>
                  <a:cxn ang="0">
                    <a:pos x="832" y="495"/>
                  </a:cxn>
                  <a:cxn ang="0">
                    <a:pos x="417" y="540"/>
                  </a:cxn>
                  <a:cxn ang="0">
                    <a:pos x="591" y="989"/>
                  </a:cxn>
                  <a:cxn ang="0">
                    <a:pos x="353" y="590"/>
                  </a:cxn>
                  <a:cxn ang="0">
                    <a:pos x="115" y="989"/>
                  </a:cxn>
                  <a:cxn ang="0">
                    <a:pos x="282" y="543"/>
                  </a:cxn>
                  <a:cxn ang="0">
                    <a:pos x="0" y="509"/>
                  </a:cxn>
                  <a:cxn ang="0">
                    <a:pos x="0" y="479"/>
                  </a:cxn>
                  <a:cxn ang="0">
                    <a:pos x="284" y="448"/>
                  </a:cxn>
                </a:cxnLst>
                <a:rect l="0" t="0" r="r" b="b"/>
                <a:pathLst>
                  <a:path w="833" h="990">
                    <a:moveTo>
                      <a:pt x="284" y="448"/>
                    </a:moveTo>
                    <a:lnTo>
                      <a:pt x="115" y="0"/>
                    </a:lnTo>
                    <a:lnTo>
                      <a:pt x="353" y="398"/>
                    </a:lnTo>
                    <a:lnTo>
                      <a:pt x="591" y="0"/>
                    </a:lnTo>
                    <a:lnTo>
                      <a:pt x="419" y="448"/>
                    </a:lnTo>
                    <a:lnTo>
                      <a:pt x="832" y="495"/>
                    </a:lnTo>
                    <a:lnTo>
                      <a:pt x="417" y="540"/>
                    </a:lnTo>
                    <a:lnTo>
                      <a:pt x="591" y="989"/>
                    </a:lnTo>
                    <a:lnTo>
                      <a:pt x="353" y="590"/>
                    </a:lnTo>
                    <a:lnTo>
                      <a:pt x="115" y="989"/>
                    </a:lnTo>
                    <a:lnTo>
                      <a:pt x="282" y="543"/>
                    </a:lnTo>
                    <a:lnTo>
                      <a:pt x="0" y="509"/>
                    </a:lnTo>
                    <a:lnTo>
                      <a:pt x="0" y="479"/>
                    </a:lnTo>
                    <a:lnTo>
                      <a:pt x="284" y="448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3" name="Freeform 5"/>
              <p:cNvSpPr>
                <a:spLocks/>
              </p:cNvSpPr>
              <p:nvPr/>
            </p:nvSpPr>
            <p:spPr bwMode="ltGray">
              <a:xfrm>
                <a:off x="-4" y="1194"/>
                <a:ext cx="698" cy="720"/>
              </a:xfrm>
              <a:custGeom>
                <a:avLst/>
                <a:gdLst/>
                <a:ahLst/>
                <a:cxnLst>
                  <a:cxn ang="0">
                    <a:pos x="279" y="315"/>
                  </a:cxn>
                  <a:cxn ang="0">
                    <a:pos x="173" y="0"/>
                  </a:cxn>
                  <a:cxn ang="0">
                    <a:pos x="349" y="263"/>
                  </a:cxn>
                  <a:cxn ang="0">
                    <a:pos x="519" y="0"/>
                  </a:cxn>
                  <a:cxn ang="0">
                    <a:pos x="415" y="315"/>
                  </a:cxn>
                  <a:cxn ang="0">
                    <a:pos x="697" y="360"/>
                  </a:cxn>
                  <a:cxn ang="0">
                    <a:pos x="413" y="403"/>
                  </a:cxn>
                  <a:cxn ang="0">
                    <a:pos x="519" y="719"/>
                  </a:cxn>
                  <a:cxn ang="0">
                    <a:pos x="349" y="455"/>
                  </a:cxn>
                  <a:cxn ang="0">
                    <a:pos x="173" y="719"/>
                  </a:cxn>
                  <a:cxn ang="0">
                    <a:pos x="278" y="407"/>
                  </a:cxn>
                  <a:cxn ang="0">
                    <a:pos x="0" y="360"/>
                  </a:cxn>
                  <a:cxn ang="0">
                    <a:pos x="279" y="315"/>
                  </a:cxn>
                </a:cxnLst>
                <a:rect l="0" t="0" r="r" b="b"/>
                <a:pathLst>
                  <a:path w="698" h="720">
                    <a:moveTo>
                      <a:pt x="279" y="315"/>
                    </a:moveTo>
                    <a:lnTo>
                      <a:pt x="173" y="0"/>
                    </a:lnTo>
                    <a:lnTo>
                      <a:pt x="349" y="263"/>
                    </a:lnTo>
                    <a:lnTo>
                      <a:pt x="519" y="0"/>
                    </a:lnTo>
                    <a:lnTo>
                      <a:pt x="415" y="315"/>
                    </a:lnTo>
                    <a:lnTo>
                      <a:pt x="697" y="360"/>
                    </a:lnTo>
                    <a:lnTo>
                      <a:pt x="413" y="403"/>
                    </a:lnTo>
                    <a:lnTo>
                      <a:pt x="519" y="719"/>
                    </a:lnTo>
                    <a:lnTo>
                      <a:pt x="349" y="455"/>
                    </a:lnTo>
                    <a:lnTo>
                      <a:pt x="173" y="719"/>
                    </a:lnTo>
                    <a:lnTo>
                      <a:pt x="278" y="407"/>
                    </a:lnTo>
                    <a:lnTo>
                      <a:pt x="0" y="360"/>
                    </a:lnTo>
                    <a:lnTo>
                      <a:pt x="279" y="315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4" name="Freeform 6"/>
              <p:cNvSpPr>
                <a:spLocks/>
              </p:cNvSpPr>
              <p:nvPr/>
            </p:nvSpPr>
            <p:spPr bwMode="ltGray">
              <a:xfrm>
                <a:off x="99" y="1212"/>
                <a:ext cx="493" cy="685"/>
              </a:xfrm>
              <a:custGeom>
                <a:avLst/>
                <a:gdLst/>
                <a:ahLst/>
                <a:cxnLst>
                  <a:cxn ang="0">
                    <a:pos x="0" y="173"/>
                  </a:cxn>
                  <a:cxn ang="0">
                    <a:pos x="223" y="295"/>
                  </a:cxn>
                  <a:cxn ang="0">
                    <a:pos x="246" y="0"/>
                  </a:cxn>
                  <a:cxn ang="0">
                    <a:pos x="268" y="295"/>
                  </a:cxn>
                  <a:cxn ang="0">
                    <a:pos x="490" y="169"/>
                  </a:cxn>
                  <a:cxn ang="0">
                    <a:pos x="290" y="343"/>
                  </a:cxn>
                  <a:cxn ang="0">
                    <a:pos x="492" y="514"/>
                  </a:cxn>
                  <a:cxn ang="0">
                    <a:pos x="268" y="390"/>
                  </a:cxn>
                  <a:cxn ang="0">
                    <a:pos x="246" y="684"/>
                  </a:cxn>
                  <a:cxn ang="0">
                    <a:pos x="223" y="390"/>
                  </a:cxn>
                  <a:cxn ang="0">
                    <a:pos x="0" y="514"/>
                  </a:cxn>
                  <a:cxn ang="0">
                    <a:pos x="201" y="343"/>
                  </a:cxn>
                  <a:cxn ang="0">
                    <a:pos x="0" y="173"/>
                  </a:cxn>
                </a:cxnLst>
                <a:rect l="0" t="0" r="r" b="b"/>
                <a:pathLst>
                  <a:path w="493" h="685">
                    <a:moveTo>
                      <a:pt x="0" y="173"/>
                    </a:moveTo>
                    <a:lnTo>
                      <a:pt x="223" y="295"/>
                    </a:lnTo>
                    <a:lnTo>
                      <a:pt x="246" y="0"/>
                    </a:lnTo>
                    <a:lnTo>
                      <a:pt x="268" y="295"/>
                    </a:lnTo>
                    <a:lnTo>
                      <a:pt x="490" y="169"/>
                    </a:lnTo>
                    <a:lnTo>
                      <a:pt x="290" y="343"/>
                    </a:lnTo>
                    <a:lnTo>
                      <a:pt x="492" y="514"/>
                    </a:lnTo>
                    <a:lnTo>
                      <a:pt x="268" y="390"/>
                    </a:lnTo>
                    <a:lnTo>
                      <a:pt x="246" y="684"/>
                    </a:lnTo>
                    <a:lnTo>
                      <a:pt x="223" y="390"/>
                    </a:lnTo>
                    <a:lnTo>
                      <a:pt x="0" y="514"/>
                    </a:lnTo>
                    <a:lnTo>
                      <a:pt x="201" y="343"/>
                    </a:lnTo>
                    <a:lnTo>
                      <a:pt x="0" y="17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5" name="Freeform 7"/>
              <p:cNvSpPr>
                <a:spLocks/>
              </p:cNvSpPr>
              <p:nvPr/>
            </p:nvSpPr>
            <p:spPr bwMode="ltGray">
              <a:xfrm>
                <a:off x="283" y="1467"/>
                <a:ext cx="124" cy="17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1" y="63"/>
                  </a:cxn>
                  <a:cxn ang="0">
                    <a:pos x="61" y="0"/>
                  </a:cxn>
                  <a:cxn ang="0">
                    <a:pos x="71" y="63"/>
                  </a:cxn>
                  <a:cxn ang="0">
                    <a:pos x="123" y="42"/>
                  </a:cxn>
                  <a:cxn ang="0">
                    <a:pos x="83" y="86"/>
                  </a:cxn>
                  <a:cxn ang="0">
                    <a:pos x="123" y="128"/>
                  </a:cxn>
                  <a:cxn ang="0">
                    <a:pos x="71" y="108"/>
                  </a:cxn>
                  <a:cxn ang="0">
                    <a:pos x="61" y="172"/>
                  </a:cxn>
                  <a:cxn ang="0">
                    <a:pos x="51" y="108"/>
                  </a:cxn>
                  <a:cxn ang="0">
                    <a:pos x="0" y="128"/>
                  </a:cxn>
                  <a:cxn ang="0">
                    <a:pos x="39" y="86"/>
                  </a:cxn>
                  <a:cxn ang="0">
                    <a:pos x="0" y="42"/>
                  </a:cxn>
                </a:cxnLst>
                <a:rect l="0" t="0" r="r" b="b"/>
                <a:pathLst>
                  <a:path w="124" h="173">
                    <a:moveTo>
                      <a:pt x="0" y="42"/>
                    </a:moveTo>
                    <a:lnTo>
                      <a:pt x="51" y="63"/>
                    </a:lnTo>
                    <a:lnTo>
                      <a:pt x="61" y="0"/>
                    </a:lnTo>
                    <a:lnTo>
                      <a:pt x="71" y="63"/>
                    </a:lnTo>
                    <a:lnTo>
                      <a:pt x="123" y="42"/>
                    </a:lnTo>
                    <a:lnTo>
                      <a:pt x="83" y="86"/>
                    </a:lnTo>
                    <a:lnTo>
                      <a:pt x="123" y="128"/>
                    </a:lnTo>
                    <a:lnTo>
                      <a:pt x="71" y="108"/>
                    </a:lnTo>
                    <a:lnTo>
                      <a:pt x="61" y="172"/>
                    </a:lnTo>
                    <a:lnTo>
                      <a:pt x="51" y="108"/>
                    </a:lnTo>
                    <a:lnTo>
                      <a:pt x="0" y="128"/>
                    </a:lnTo>
                    <a:lnTo>
                      <a:pt x="39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205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1219200" y="1905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39913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1212850" y="6232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651250" y="62325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80250" y="6232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B692600-AEA2-410A-A716-93B68DB367DB}" type="slidenum">
              <a:rPr lang="ar-SA"/>
              <a:pPr/>
              <a:t>‹#›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9738" y="6053138"/>
            <a:ext cx="9429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4648200" y="6488113"/>
            <a:ext cx="33083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>
              <a:defRPr/>
            </a:pPr>
            <a:r>
              <a:rPr lang="en-US" dirty="0" err="1" smtClean="0">
                <a:solidFill>
                  <a:srgbClr val="92D050"/>
                </a:solidFill>
                <a:latin typeface="Tw Cen MT Condensed Extra Bold" pitchFamily="34" charset="0"/>
              </a:rPr>
              <a:t>Rhinology</a:t>
            </a:r>
            <a:r>
              <a:rPr lang="en-US" dirty="0" smtClean="0">
                <a:solidFill>
                  <a:srgbClr val="92D050"/>
                </a:solidFill>
                <a:latin typeface="Tw Cen MT Condensed Extra Bold" pitchFamily="34" charset="0"/>
              </a:rPr>
              <a:t> Chair </a:t>
            </a:r>
            <a:r>
              <a:rPr lang="ar-SA" dirty="0" smtClean="0">
                <a:solidFill>
                  <a:srgbClr val="92D050"/>
                </a:solidFill>
                <a:latin typeface="GE SS TV Bold" pitchFamily="18" charset="-78"/>
                <a:cs typeface="GE SS TV Bold" pitchFamily="18" charset="-78"/>
              </a:rPr>
              <a:t>انفية</a:t>
            </a:r>
            <a:r>
              <a:rPr lang="ar-SA" dirty="0" smtClean="0">
                <a:solidFill>
                  <a:srgbClr val="92D050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E6CCD-BB2A-42BF-80A1-E650D75D5B1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42900"/>
            <a:ext cx="2057400" cy="575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42900"/>
            <a:ext cx="6019800" cy="5753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5FABE-C367-4E42-A5A3-70A0AD918DA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109CE5-A7D6-4AC0-A9F3-A241AB4D47F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210B4A-C07B-46D1-98D7-6AAB77EE38D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911D-9640-48A8-8DB9-2A10E4435E7F}" type="slidenum">
              <a:rPr lang="ar-SA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9738" y="6053138"/>
            <a:ext cx="9429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648200" y="6488113"/>
            <a:ext cx="33083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>
              <a:defRPr/>
            </a:pPr>
            <a:r>
              <a:rPr lang="en-US" dirty="0" err="1" smtClean="0">
                <a:solidFill>
                  <a:srgbClr val="92D050"/>
                </a:solidFill>
                <a:latin typeface="Tw Cen MT Condensed Extra Bold" pitchFamily="34" charset="0"/>
              </a:rPr>
              <a:t>Rhinology</a:t>
            </a:r>
            <a:r>
              <a:rPr lang="en-US" dirty="0" smtClean="0">
                <a:solidFill>
                  <a:srgbClr val="92D050"/>
                </a:solidFill>
                <a:latin typeface="Tw Cen MT Condensed Extra Bold" pitchFamily="34" charset="0"/>
              </a:rPr>
              <a:t> Chair </a:t>
            </a:r>
            <a:r>
              <a:rPr lang="ar-SA" dirty="0" smtClean="0">
                <a:solidFill>
                  <a:srgbClr val="92D050"/>
                </a:solidFill>
                <a:latin typeface="GE SS TV Bold" pitchFamily="18" charset="-78"/>
                <a:cs typeface="GE SS TV Bold" pitchFamily="18" charset="-78"/>
              </a:rPr>
              <a:t>انفية</a:t>
            </a:r>
            <a:r>
              <a:rPr lang="ar-SA" dirty="0" smtClean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26988" y="6461125"/>
            <a:ext cx="242008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rgbClr val="92D050"/>
                </a:solidFill>
              </a:rPr>
              <a:t>www.rhinology.ksu.edu.sa</a:t>
            </a:r>
            <a:endParaRPr lang="ar-SA" dirty="0" smtClean="0">
              <a:solidFill>
                <a:srgbClr val="92D05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A3D1D-49AC-4333-BDD7-85A73CECBBB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28A3D-D138-4DA7-9BCF-3582DA9CC214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A355C-6587-43BB-8B7B-E2D52455105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53AA0-08F7-4871-BDAD-761C82C1475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E337C-0F34-4659-8D21-F22414A9B69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CA229-908E-4509-8E55-3598F724426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7C0C-0CC4-4421-BE4E-B90BFFF6108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-12700" y="93663"/>
            <a:ext cx="9144000" cy="1677987"/>
            <a:chOff x="-8" y="59"/>
            <a:chExt cx="5760" cy="1057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ltGray">
            <a:xfrm>
              <a:off x="0" y="960"/>
              <a:ext cx="5752" cy="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027" name="Rectangle 3"/>
            <p:cNvSpPr>
              <a:spLocks noChangeArrowheads="1"/>
            </p:cNvSpPr>
            <p:nvPr/>
          </p:nvSpPr>
          <p:spPr bwMode="ltGray">
            <a:xfrm>
              <a:off x="0" y="1092"/>
              <a:ext cx="5752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-8" y="59"/>
              <a:ext cx="833" cy="990"/>
              <a:chOff x="-8" y="59"/>
              <a:chExt cx="833" cy="990"/>
            </a:xfrm>
          </p:grpSpPr>
          <p:sp>
            <p:nvSpPr>
              <p:cNvPr id="1028" name="Freeform 4"/>
              <p:cNvSpPr>
                <a:spLocks/>
              </p:cNvSpPr>
              <p:nvPr/>
            </p:nvSpPr>
            <p:spPr bwMode="ltGray">
              <a:xfrm>
                <a:off x="-8" y="59"/>
                <a:ext cx="833" cy="990"/>
              </a:xfrm>
              <a:custGeom>
                <a:avLst/>
                <a:gdLst/>
                <a:ahLst/>
                <a:cxnLst>
                  <a:cxn ang="0">
                    <a:pos x="284" y="448"/>
                  </a:cxn>
                  <a:cxn ang="0">
                    <a:pos x="115" y="0"/>
                  </a:cxn>
                  <a:cxn ang="0">
                    <a:pos x="353" y="398"/>
                  </a:cxn>
                  <a:cxn ang="0">
                    <a:pos x="591" y="0"/>
                  </a:cxn>
                  <a:cxn ang="0">
                    <a:pos x="419" y="448"/>
                  </a:cxn>
                  <a:cxn ang="0">
                    <a:pos x="832" y="495"/>
                  </a:cxn>
                  <a:cxn ang="0">
                    <a:pos x="417" y="540"/>
                  </a:cxn>
                  <a:cxn ang="0">
                    <a:pos x="591" y="989"/>
                  </a:cxn>
                  <a:cxn ang="0">
                    <a:pos x="353" y="590"/>
                  </a:cxn>
                  <a:cxn ang="0">
                    <a:pos x="115" y="989"/>
                  </a:cxn>
                  <a:cxn ang="0">
                    <a:pos x="282" y="543"/>
                  </a:cxn>
                  <a:cxn ang="0">
                    <a:pos x="0" y="509"/>
                  </a:cxn>
                  <a:cxn ang="0">
                    <a:pos x="0" y="479"/>
                  </a:cxn>
                  <a:cxn ang="0">
                    <a:pos x="284" y="448"/>
                  </a:cxn>
                </a:cxnLst>
                <a:rect l="0" t="0" r="r" b="b"/>
                <a:pathLst>
                  <a:path w="833" h="990">
                    <a:moveTo>
                      <a:pt x="284" y="448"/>
                    </a:moveTo>
                    <a:lnTo>
                      <a:pt x="115" y="0"/>
                    </a:lnTo>
                    <a:lnTo>
                      <a:pt x="353" y="398"/>
                    </a:lnTo>
                    <a:lnTo>
                      <a:pt x="591" y="0"/>
                    </a:lnTo>
                    <a:lnTo>
                      <a:pt x="419" y="448"/>
                    </a:lnTo>
                    <a:lnTo>
                      <a:pt x="832" y="495"/>
                    </a:lnTo>
                    <a:lnTo>
                      <a:pt x="417" y="540"/>
                    </a:lnTo>
                    <a:lnTo>
                      <a:pt x="591" y="989"/>
                    </a:lnTo>
                    <a:lnTo>
                      <a:pt x="353" y="590"/>
                    </a:lnTo>
                    <a:lnTo>
                      <a:pt x="115" y="989"/>
                    </a:lnTo>
                    <a:lnTo>
                      <a:pt x="282" y="543"/>
                    </a:lnTo>
                    <a:lnTo>
                      <a:pt x="0" y="509"/>
                    </a:lnTo>
                    <a:lnTo>
                      <a:pt x="0" y="479"/>
                    </a:lnTo>
                    <a:lnTo>
                      <a:pt x="284" y="448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ltGray">
              <a:xfrm>
                <a:off x="-4" y="194"/>
                <a:ext cx="698" cy="720"/>
              </a:xfrm>
              <a:custGeom>
                <a:avLst/>
                <a:gdLst/>
                <a:ahLst/>
                <a:cxnLst>
                  <a:cxn ang="0">
                    <a:pos x="279" y="315"/>
                  </a:cxn>
                  <a:cxn ang="0">
                    <a:pos x="173" y="0"/>
                  </a:cxn>
                  <a:cxn ang="0">
                    <a:pos x="349" y="263"/>
                  </a:cxn>
                  <a:cxn ang="0">
                    <a:pos x="519" y="0"/>
                  </a:cxn>
                  <a:cxn ang="0">
                    <a:pos x="415" y="315"/>
                  </a:cxn>
                  <a:cxn ang="0">
                    <a:pos x="697" y="360"/>
                  </a:cxn>
                  <a:cxn ang="0">
                    <a:pos x="413" y="403"/>
                  </a:cxn>
                  <a:cxn ang="0">
                    <a:pos x="519" y="719"/>
                  </a:cxn>
                  <a:cxn ang="0">
                    <a:pos x="349" y="455"/>
                  </a:cxn>
                  <a:cxn ang="0">
                    <a:pos x="173" y="719"/>
                  </a:cxn>
                  <a:cxn ang="0">
                    <a:pos x="278" y="407"/>
                  </a:cxn>
                  <a:cxn ang="0">
                    <a:pos x="0" y="360"/>
                  </a:cxn>
                  <a:cxn ang="0">
                    <a:pos x="279" y="315"/>
                  </a:cxn>
                </a:cxnLst>
                <a:rect l="0" t="0" r="r" b="b"/>
                <a:pathLst>
                  <a:path w="698" h="720">
                    <a:moveTo>
                      <a:pt x="279" y="315"/>
                    </a:moveTo>
                    <a:lnTo>
                      <a:pt x="173" y="0"/>
                    </a:lnTo>
                    <a:lnTo>
                      <a:pt x="349" y="263"/>
                    </a:lnTo>
                    <a:lnTo>
                      <a:pt x="519" y="0"/>
                    </a:lnTo>
                    <a:lnTo>
                      <a:pt x="415" y="315"/>
                    </a:lnTo>
                    <a:lnTo>
                      <a:pt x="697" y="360"/>
                    </a:lnTo>
                    <a:lnTo>
                      <a:pt x="413" y="403"/>
                    </a:lnTo>
                    <a:lnTo>
                      <a:pt x="519" y="719"/>
                    </a:lnTo>
                    <a:lnTo>
                      <a:pt x="349" y="455"/>
                    </a:lnTo>
                    <a:lnTo>
                      <a:pt x="173" y="719"/>
                    </a:lnTo>
                    <a:lnTo>
                      <a:pt x="278" y="407"/>
                    </a:lnTo>
                    <a:lnTo>
                      <a:pt x="0" y="360"/>
                    </a:lnTo>
                    <a:lnTo>
                      <a:pt x="279" y="315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ltGray">
              <a:xfrm>
                <a:off x="99" y="212"/>
                <a:ext cx="493" cy="685"/>
              </a:xfrm>
              <a:custGeom>
                <a:avLst/>
                <a:gdLst/>
                <a:ahLst/>
                <a:cxnLst>
                  <a:cxn ang="0">
                    <a:pos x="0" y="173"/>
                  </a:cxn>
                  <a:cxn ang="0">
                    <a:pos x="223" y="295"/>
                  </a:cxn>
                  <a:cxn ang="0">
                    <a:pos x="246" y="0"/>
                  </a:cxn>
                  <a:cxn ang="0">
                    <a:pos x="268" y="295"/>
                  </a:cxn>
                  <a:cxn ang="0">
                    <a:pos x="490" y="169"/>
                  </a:cxn>
                  <a:cxn ang="0">
                    <a:pos x="290" y="343"/>
                  </a:cxn>
                  <a:cxn ang="0">
                    <a:pos x="492" y="514"/>
                  </a:cxn>
                  <a:cxn ang="0">
                    <a:pos x="268" y="390"/>
                  </a:cxn>
                  <a:cxn ang="0">
                    <a:pos x="246" y="684"/>
                  </a:cxn>
                  <a:cxn ang="0">
                    <a:pos x="223" y="390"/>
                  </a:cxn>
                  <a:cxn ang="0">
                    <a:pos x="0" y="514"/>
                  </a:cxn>
                  <a:cxn ang="0">
                    <a:pos x="201" y="343"/>
                  </a:cxn>
                  <a:cxn ang="0">
                    <a:pos x="0" y="173"/>
                  </a:cxn>
                </a:cxnLst>
                <a:rect l="0" t="0" r="r" b="b"/>
                <a:pathLst>
                  <a:path w="493" h="685">
                    <a:moveTo>
                      <a:pt x="0" y="173"/>
                    </a:moveTo>
                    <a:lnTo>
                      <a:pt x="223" y="295"/>
                    </a:lnTo>
                    <a:lnTo>
                      <a:pt x="246" y="0"/>
                    </a:lnTo>
                    <a:lnTo>
                      <a:pt x="268" y="295"/>
                    </a:lnTo>
                    <a:lnTo>
                      <a:pt x="490" y="169"/>
                    </a:lnTo>
                    <a:lnTo>
                      <a:pt x="290" y="343"/>
                    </a:lnTo>
                    <a:lnTo>
                      <a:pt x="492" y="514"/>
                    </a:lnTo>
                    <a:lnTo>
                      <a:pt x="268" y="390"/>
                    </a:lnTo>
                    <a:lnTo>
                      <a:pt x="246" y="684"/>
                    </a:lnTo>
                    <a:lnTo>
                      <a:pt x="223" y="390"/>
                    </a:lnTo>
                    <a:lnTo>
                      <a:pt x="0" y="514"/>
                    </a:lnTo>
                    <a:lnTo>
                      <a:pt x="201" y="343"/>
                    </a:lnTo>
                    <a:lnTo>
                      <a:pt x="0" y="17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283" y="467"/>
                <a:ext cx="124" cy="17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1" y="63"/>
                  </a:cxn>
                  <a:cxn ang="0">
                    <a:pos x="61" y="0"/>
                  </a:cxn>
                  <a:cxn ang="0">
                    <a:pos x="71" y="63"/>
                  </a:cxn>
                  <a:cxn ang="0">
                    <a:pos x="123" y="42"/>
                  </a:cxn>
                  <a:cxn ang="0">
                    <a:pos x="83" y="86"/>
                  </a:cxn>
                  <a:cxn ang="0">
                    <a:pos x="123" y="128"/>
                  </a:cxn>
                  <a:cxn ang="0">
                    <a:pos x="71" y="108"/>
                  </a:cxn>
                  <a:cxn ang="0">
                    <a:pos x="61" y="172"/>
                  </a:cxn>
                  <a:cxn ang="0">
                    <a:pos x="51" y="108"/>
                  </a:cxn>
                  <a:cxn ang="0">
                    <a:pos x="0" y="128"/>
                  </a:cxn>
                  <a:cxn ang="0">
                    <a:pos x="39" y="86"/>
                  </a:cxn>
                  <a:cxn ang="0">
                    <a:pos x="0" y="42"/>
                  </a:cxn>
                </a:cxnLst>
                <a:rect l="0" t="0" r="r" b="b"/>
                <a:pathLst>
                  <a:path w="124" h="173">
                    <a:moveTo>
                      <a:pt x="0" y="42"/>
                    </a:moveTo>
                    <a:lnTo>
                      <a:pt x="51" y="63"/>
                    </a:lnTo>
                    <a:lnTo>
                      <a:pt x="61" y="0"/>
                    </a:lnTo>
                    <a:lnTo>
                      <a:pt x="71" y="63"/>
                    </a:lnTo>
                    <a:lnTo>
                      <a:pt x="123" y="42"/>
                    </a:lnTo>
                    <a:lnTo>
                      <a:pt x="83" y="86"/>
                    </a:lnTo>
                    <a:lnTo>
                      <a:pt x="123" y="128"/>
                    </a:lnTo>
                    <a:lnTo>
                      <a:pt x="71" y="108"/>
                    </a:lnTo>
                    <a:lnTo>
                      <a:pt x="61" y="172"/>
                    </a:lnTo>
                    <a:lnTo>
                      <a:pt x="51" y="108"/>
                    </a:lnTo>
                    <a:lnTo>
                      <a:pt x="0" y="128"/>
                    </a:lnTo>
                    <a:lnTo>
                      <a:pt x="39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3429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470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26511D1-ACFA-4112-A14D-40FF17BE2890}" type="slidenum">
              <a:rPr lang="ar-SA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www.rhinologychair.or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/>
          <a:lstStyle/>
          <a:p>
            <a:r>
              <a:rPr lang="en-US" dirty="0" smtClean="0"/>
              <a:t>Today lecture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&amp; </a:t>
            </a:r>
            <a:r>
              <a:rPr lang="en-US" dirty="0"/>
              <a:t>chronic sinusitis(</a:t>
            </a:r>
            <a:r>
              <a:rPr lang="en-US" dirty="0" err="1"/>
              <a:t>causes,cliinical</a:t>
            </a:r>
            <a:r>
              <a:rPr lang="en-US" dirty="0"/>
              <a:t> &amp; management), </a:t>
            </a:r>
            <a:endParaRPr lang="en-US" dirty="0" smtClean="0"/>
          </a:p>
          <a:p>
            <a:r>
              <a:rPr lang="en-US" dirty="0" smtClean="0"/>
              <a:t>Fungal sinusitis </a:t>
            </a:r>
            <a:r>
              <a:rPr lang="en-US" dirty="0"/>
              <a:t>(in brief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Complication -</a:t>
            </a:r>
            <a:r>
              <a:rPr lang="en-US" dirty="0"/>
              <a:t>sinusitis (classification, management &amp; with special attention to orbital complications, investigation &amp; general treatment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Radiology illustration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15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Cadaveric Coronal Section</a:t>
            </a:r>
            <a:endParaRPr lang="ar-SA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0404" name="Picture 4" descr="PNSANA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6778625" cy="541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Retrobulbar</a:t>
            </a:r>
            <a:r>
              <a:rPr lang="en-US" b="1" i="1" dirty="0" smtClean="0"/>
              <a:t> </a:t>
            </a:r>
            <a:r>
              <a:rPr lang="en-US" b="1" dirty="0" smtClean="0"/>
              <a:t>Hematoma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• </a:t>
            </a:r>
            <a:r>
              <a:rPr lang="en-US" sz="2800" dirty="0" err="1" smtClean="0"/>
              <a:t>Pathophysiology</a:t>
            </a:r>
            <a:r>
              <a:rPr lang="en-US" sz="2800" dirty="0" smtClean="0"/>
              <a:t>: most commonly from retraction injury of the anterior </a:t>
            </a:r>
            <a:r>
              <a:rPr lang="en-US" sz="2800" dirty="0" err="1" smtClean="0"/>
              <a:t>ethmoid</a:t>
            </a:r>
            <a:r>
              <a:rPr lang="en-US" sz="2800" dirty="0" smtClean="0"/>
              <a:t> artery which causes increased orbital pressure that compresses the vascular supply to the optic nerve, also may occur from venous injury near the lamina </a:t>
            </a:r>
            <a:r>
              <a:rPr lang="en-US" sz="2800" dirty="0" err="1" smtClean="0"/>
              <a:t>papyracea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• Avoidance: maintain orientation and operate under direct vision, examine CT for dehiscence, correct </a:t>
            </a:r>
            <a:r>
              <a:rPr lang="en-US" sz="2800" dirty="0" err="1" smtClean="0"/>
              <a:t>coagulopathies</a:t>
            </a: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• </a:t>
            </a:r>
            <a:r>
              <a:rPr lang="fr-FR" dirty="0" err="1" smtClean="0"/>
              <a:t>SSx</a:t>
            </a:r>
            <a:r>
              <a:rPr lang="fr-FR" dirty="0" smtClean="0"/>
              <a:t>: </a:t>
            </a:r>
            <a:r>
              <a:rPr lang="fr-FR" dirty="0" err="1" smtClean="0"/>
              <a:t>ecchymosis</a:t>
            </a:r>
            <a:r>
              <a:rPr lang="fr-FR" dirty="0" smtClean="0"/>
              <a:t>, </a:t>
            </a:r>
            <a:r>
              <a:rPr lang="fr-FR" dirty="0" err="1" smtClean="0"/>
              <a:t>proptosis</a:t>
            </a:r>
            <a:r>
              <a:rPr lang="fr-FR" dirty="0" smtClean="0"/>
              <a:t>, </a:t>
            </a:r>
            <a:r>
              <a:rPr lang="fr-FR" dirty="0" err="1" smtClean="0"/>
              <a:t>conjunctival</a:t>
            </a:r>
            <a:r>
              <a:rPr lang="fr-FR" dirty="0" smtClean="0"/>
              <a:t> changes (</a:t>
            </a:r>
            <a:r>
              <a:rPr lang="fr-FR" dirty="0" err="1" smtClean="0"/>
              <a:t>chemosis</a:t>
            </a:r>
            <a:r>
              <a:rPr lang="fr-FR" dirty="0" smtClean="0"/>
              <a:t>), </a:t>
            </a:r>
            <a:r>
              <a:rPr lang="en-US" dirty="0" err="1" smtClean="0"/>
              <a:t>pupillary</a:t>
            </a:r>
            <a:r>
              <a:rPr lang="en-US" dirty="0" smtClean="0"/>
              <a:t> changes (afferent </a:t>
            </a:r>
            <a:r>
              <a:rPr lang="en-US" dirty="0" err="1" smtClean="0"/>
              <a:t>pupillary</a:t>
            </a:r>
            <a:r>
              <a:rPr lang="en-US" dirty="0" smtClean="0"/>
              <a:t> defect)</a:t>
            </a:r>
          </a:p>
          <a:p>
            <a:pPr>
              <a:buNone/>
            </a:pPr>
            <a:r>
              <a:rPr lang="en-US" dirty="0" smtClean="0"/>
              <a:t>•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9154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1. if noticed </a:t>
            </a:r>
            <a:r>
              <a:rPr lang="en-US" dirty="0" err="1" smtClean="0"/>
              <a:t>intraoperatively</a:t>
            </a:r>
            <a:r>
              <a:rPr lang="en-US" dirty="0" smtClean="0"/>
              <a:t> terminate case</a:t>
            </a:r>
          </a:p>
          <a:p>
            <a:pPr>
              <a:buNone/>
            </a:pPr>
            <a:r>
              <a:rPr lang="en-US" dirty="0" smtClean="0"/>
              <a:t>2. Ophthalmology consult</a:t>
            </a:r>
          </a:p>
          <a:p>
            <a:pPr>
              <a:buNone/>
            </a:pPr>
            <a:r>
              <a:rPr lang="en-US" dirty="0" smtClean="0"/>
              <a:t>3. </a:t>
            </a:r>
            <a:r>
              <a:rPr lang="en-US" dirty="0" err="1" smtClean="0"/>
              <a:t>Mannitol</a:t>
            </a:r>
            <a:r>
              <a:rPr lang="en-US" dirty="0" smtClean="0"/>
              <a:t> (1–2 g/kg), consider high-dose steroids</a:t>
            </a:r>
          </a:p>
          <a:p>
            <a:pPr>
              <a:buNone/>
            </a:pPr>
            <a:r>
              <a:rPr lang="en-US" dirty="0" smtClean="0"/>
              <a:t>4. orbital massage and place ice pack</a:t>
            </a:r>
          </a:p>
          <a:p>
            <a:pPr>
              <a:buNone/>
            </a:pPr>
            <a:r>
              <a:rPr lang="en-US" dirty="0" smtClean="0"/>
              <a:t>5. lateral </a:t>
            </a:r>
            <a:r>
              <a:rPr lang="en-US" dirty="0" err="1" smtClean="0"/>
              <a:t>canthotomy</a:t>
            </a:r>
            <a:r>
              <a:rPr lang="en-US" dirty="0" smtClean="0"/>
              <a:t>, medial external (Lynch) procedure, or orbital decompression</a:t>
            </a:r>
          </a:p>
          <a:p>
            <a:pPr>
              <a:buNone/>
            </a:pPr>
            <a:r>
              <a:rPr lang="en-US" dirty="0" smtClean="0"/>
              <a:t>6. control hemorrhage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296400" cy="4114800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2800" b="1" dirty="0" smtClean="0"/>
              <a:t>Advantages</a:t>
            </a:r>
            <a:r>
              <a:rPr lang="en-US" sz="2800" dirty="0"/>
              <a:t>: 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superior </a:t>
            </a:r>
            <a:r>
              <a:rPr lang="en-US" sz="2800" dirty="0"/>
              <a:t>visualization, better precision, </a:t>
            </a:r>
            <a:r>
              <a:rPr lang="en-US" sz="2800" dirty="0" smtClean="0"/>
              <a:t>preserves function and </a:t>
            </a:r>
            <a:r>
              <a:rPr lang="en-US" sz="2800" dirty="0" err="1" smtClean="0"/>
              <a:t>completene</a:t>
            </a:r>
            <a:r>
              <a:rPr lang="en-US" sz="2800" dirty="0" smtClean="0"/>
              <a:t>• </a:t>
            </a:r>
          </a:p>
          <a:p>
            <a:r>
              <a:rPr lang="en-US" sz="2800" b="1" dirty="0" smtClean="0"/>
              <a:t>Disadvantages</a:t>
            </a:r>
            <a:r>
              <a:rPr lang="en-US" sz="2800" dirty="0" smtClean="0"/>
              <a:t>: </a:t>
            </a:r>
          </a:p>
          <a:p>
            <a:pPr>
              <a:buNone/>
            </a:pPr>
            <a:r>
              <a:rPr lang="en-US" sz="2800" dirty="0" smtClean="0"/>
              <a:t>requires one-handed technique, monocular vision</a:t>
            </a:r>
          </a:p>
          <a:p>
            <a:r>
              <a:rPr lang="en-US" sz="2800" b="1" dirty="0" smtClean="0"/>
              <a:t>Contraindications</a:t>
            </a:r>
            <a:r>
              <a:rPr lang="en-US" sz="2800" dirty="0" smtClean="0"/>
              <a:t>: </a:t>
            </a:r>
          </a:p>
          <a:p>
            <a:pPr>
              <a:buNone/>
            </a:pPr>
            <a:r>
              <a:rPr lang="en-US" sz="2800" dirty="0" err="1" smtClean="0"/>
              <a:t>osteomyelitis</a:t>
            </a:r>
            <a:r>
              <a:rPr lang="en-US" sz="2800" dirty="0" smtClean="0"/>
              <a:t>, no evidence of </a:t>
            </a:r>
            <a:r>
              <a:rPr lang="en-US" sz="2800" dirty="0" err="1" smtClean="0"/>
              <a:t>paranasal</a:t>
            </a:r>
            <a:r>
              <a:rPr lang="en-US" sz="2800" dirty="0" smtClean="0"/>
              <a:t> disease on CT, inaccessible lateral frontal sinus disease</a:t>
            </a:r>
          </a:p>
          <a:p>
            <a:r>
              <a:rPr lang="en-US" sz="2800" b="1" dirty="0" smtClean="0"/>
              <a:t>SS</a:t>
            </a:r>
            <a:r>
              <a:rPr lang="en-US" sz="2800" dirty="0" smtClean="0"/>
              <a:t>, </a:t>
            </a:r>
            <a:r>
              <a:rPr lang="en-US" sz="2800" dirty="0"/>
              <a:t>no external scar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800" dirty="0" smtClean="0"/>
              <a:t>FESS Indications</a:t>
            </a:r>
            <a:endParaRPr lang="en-US" sz="48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(absolute)</a:t>
            </a:r>
          </a:p>
          <a:p>
            <a:pPr lvl="1"/>
            <a:r>
              <a:rPr lang="en-US" sz="2600" dirty="0"/>
              <a:t>complete nasal obstruction in CF</a:t>
            </a:r>
          </a:p>
          <a:p>
            <a:pPr lvl="1"/>
            <a:r>
              <a:rPr lang="en-US" sz="2600" dirty="0" err="1"/>
              <a:t>antrochoanal</a:t>
            </a:r>
            <a:r>
              <a:rPr lang="en-US" sz="2600" dirty="0"/>
              <a:t> polyp</a:t>
            </a:r>
          </a:p>
          <a:p>
            <a:pPr lvl="1"/>
            <a:r>
              <a:rPr lang="en-US" sz="2600" dirty="0"/>
              <a:t>intracranial or orbital complications</a:t>
            </a:r>
          </a:p>
          <a:p>
            <a:pPr lvl="1"/>
            <a:r>
              <a:rPr lang="en-US" sz="2600" dirty="0" err="1"/>
              <a:t>mucocoeles</a:t>
            </a:r>
            <a:r>
              <a:rPr lang="en-US" sz="2600" dirty="0"/>
              <a:t> or </a:t>
            </a:r>
            <a:r>
              <a:rPr lang="en-US" sz="2600" dirty="0" err="1"/>
              <a:t>mucopyocoeles</a:t>
            </a:r>
            <a:endParaRPr lang="en-US" sz="2600" dirty="0"/>
          </a:p>
          <a:p>
            <a:pPr lvl="1"/>
            <a:r>
              <a:rPr lang="en-US" sz="2600" dirty="0"/>
              <a:t>traumatic injury in optic canal</a:t>
            </a:r>
          </a:p>
          <a:p>
            <a:pPr lvl="1"/>
            <a:r>
              <a:rPr lang="en-US" sz="2600" dirty="0"/>
              <a:t>resistant </a:t>
            </a:r>
            <a:r>
              <a:rPr lang="en-US" sz="2600" dirty="0" err="1"/>
              <a:t>dacryocystorhinitis</a:t>
            </a:r>
            <a:endParaRPr lang="en-US" sz="2600" dirty="0"/>
          </a:p>
          <a:p>
            <a:pPr lvl="1"/>
            <a:r>
              <a:rPr lang="en-US" sz="2600" dirty="0"/>
              <a:t>fungal sinusitis</a:t>
            </a:r>
          </a:p>
          <a:p>
            <a:pPr lvl="1"/>
            <a:r>
              <a:rPr lang="en-US" sz="2600" dirty="0"/>
              <a:t>some </a:t>
            </a:r>
            <a:r>
              <a:rPr lang="en-US" sz="2600" dirty="0" err="1"/>
              <a:t>meningoencephaloceles</a:t>
            </a:r>
            <a:r>
              <a:rPr lang="en-US" sz="2600" dirty="0"/>
              <a:t>/</a:t>
            </a:r>
            <a:r>
              <a:rPr lang="en-US" sz="2600" dirty="0" err="1"/>
              <a:t>neoplasms</a:t>
            </a:r>
            <a:endParaRPr lang="en-US" sz="2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FESS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153400" cy="4114800"/>
          </a:xfrm>
          <a:noFill/>
          <a:ln/>
        </p:spPr>
        <p:txBody>
          <a:bodyPr/>
          <a:lstStyle/>
          <a:p>
            <a:r>
              <a:rPr lang="en-US" b="1"/>
              <a:t> (Possible)</a:t>
            </a:r>
          </a:p>
          <a:p>
            <a:pPr lvl="1"/>
            <a:r>
              <a:rPr lang="en-US" b="1"/>
              <a:t>Persistent chronic rhinosinusitis that fails optimum medical treatment and after exclusion of systemic disease</a:t>
            </a:r>
          </a:p>
          <a:p>
            <a:pPr lvl="1"/>
            <a:r>
              <a:rPr lang="en-US" b="1"/>
              <a:t>Asthmatic exacerbations associated with rhinosinusitis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CADAVERIC HANDON</a:t>
            </a:r>
            <a:endParaRPr lang="ar-SA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6788" name="Picture 4" descr="CDVRSN4"/>
          <p:cNvPicPr>
            <a:picLocks noChangeAspect="1" noChangeArrowheads="1"/>
          </p:cNvPicPr>
          <p:nvPr/>
        </p:nvPicPr>
        <p:blipFill>
          <a:blip r:embed="rId2" cstate="print"/>
          <a:srcRect t="3314" r="21191" b="58653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Balloon </a:t>
            </a:r>
            <a:r>
              <a:rPr lang="en-US" dirty="0" err="1" smtClean="0"/>
              <a:t>Sinoplasty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4624388" cy="338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2438400"/>
            <a:ext cx="318611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53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5624513" cy="36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819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07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Turbinate Hypertrophy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b="1" dirty="0" smtClean="0"/>
              <a:t>Causes</a:t>
            </a:r>
            <a:endParaRPr lang="en-US" dirty="0" smtClean="0"/>
          </a:p>
          <a:p>
            <a:pPr lvl="1"/>
            <a:r>
              <a:rPr lang="en-US" dirty="0" smtClean="0"/>
              <a:t>Infection</a:t>
            </a:r>
          </a:p>
          <a:p>
            <a:pPr lvl="1"/>
            <a:r>
              <a:rPr lang="en-US" dirty="0" smtClean="0"/>
              <a:t>Compensation</a:t>
            </a:r>
          </a:p>
          <a:p>
            <a:pPr lvl="1"/>
            <a:r>
              <a:rPr lang="en-US" dirty="0" smtClean="0"/>
              <a:t>Dysfunctional</a:t>
            </a:r>
          </a:p>
          <a:p>
            <a:pPr lvl="1"/>
            <a:r>
              <a:rPr lang="en-US" dirty="0" smtClean="0"/>
              <a:t>Allergies</a:t>
            </a:r>
          </a:p>
          <a:p>
            <a:r>
              <a:rPr lang="en-US" dirty="0" smtClean="0"/>
              <a:t>Manifestation</a:t>
            </a:r>
          </a:p>
          <a:p>
            <a:pPr lvl="1"/>
            <a:r>
              <a:rPr lang="en-US" dirty="0" smtClean="0"/>
              <a:t>Nasal </a:t>
            </a:r>
            <a:r>
              <a:rPr lang="en-US" dirty="0" err="1" smtClean="0"/>
              <a:t>obstrauction</a:t>
            </a:r>
            <a:endParaRPr lang="en-US" dirty="0" smtClean="0"/>
          </a:p>
          <a:p>
            <a:pPr lvl="1"/>
            <a:r>
              <a:rPr lang="en-US" dirty="0" smtClean="0"/>
              <a:t>Mouth Breathing</a:t>
            </a:r>
          </a:p>
          <a:p>
            <a:pPr lvl="1"/>
            <a:r>
              <a:rPr lang="en-US" dirty="0" smtClean="0"/>
              <a:t>Cause manifestation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4865687" cy="4114800"/>
          </a:xfrm>
          <a:noFill/>
          <a:ln/>
        </p:spPr>
        <p:txBody>
          <a:bodyPr/>
          <a:lstStyle/>
          <a:p>
            <a:r>
              <a:rPr lang="en-US" sz="2800" b="1" dirty="0" err="1"/>
              <a:t>Pseudostratified</a:t>
            </a:r>
            <a:r>
              <a:rPr lang="en-US" sz="2800" b="1" dirty="0"/>
              <a:t> </a:t>
            </a:r>
            <a:r>
              <a:rPr lang="en-US" sz="2800" b="1" dirty="0" smtClean="0"/>
              <a:t>Columnar Epithelium</a:t>
            </a:r>
            <a:endParaRPr lang="en-US" sz="2800" b="1" dirty="0"/>
          </a:p>
          <a:p>
            <a:pPr lvl="1"/>
            <a:r>
              <a:rPr lang="en-US" sz="2400" b="1" dirty="0"/>
              <a:t>Cilia specifically </a:t>
            </a:r>
            <a:r>
              <a:rPr lang="en-US" sz="2400" b="1" dirty="0" smtClean="0"/>
              <a:t>arranged  </a:t>
            </a:r>
            <a:r>
              <a:rPr lang="en-US" sz="2800" b="1" dirty="0" smtClean="0"/>
              <a:t> Similar </a:t>
            </a:r>
            <a:r>
              <a:rPr lang="en-US" sz="2800" b="1" dirty="0"/>
              <a:t>mucosa to remainder of </a:t>
            </a:r>
            <a:r>
              <a:rPr lang="en-US" sz="2800" b="1" dirty="0" err="1"/>
              <a:t>tracheobronchial</a:t>
            </a:r>
            <a:r>
              <a:rPr lang="en-US" sz="2800" b="1" dirty="0"/>
              <a:t> </a:t>
            </a:r>
            <a:r>
              <a:rPr lang="en-US" sz="2800" b="1" dirty="0" smtClean="0"/>
              <a:t>tree</a:t>
            </a:r>
          </a:p>
          <a:p>
            <a:r>
              <a:rPr lang="en-US" sz="2800" b="1" dirty="0" err="1" smtClean="0"/>
              <a:t>Squamous</a:t>
            </a:r>
            <a:r>
              <a:rPr lang="en-US" sz="2800" b="1" dirty="0" smtClean="0"/>
              <a:t> Epithelium</a:t>
            </a:r>
            <a:endParaRPr lang="en-US" b="1" dirty="0"/>
          </a:p>
          <a:p>
            <a:endParaRPr lang="en-US" b="1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00113" y="26035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en-US" sz="4400" dirty="0" smtClean="0">
                <a:solidFill>
                  <a:schemeClr val="tx2"/>
                </a:solidFill>
                <a:effectLst/>
                <a:latin typeface="Times New Roman" pitchFamily="18" charset="0"/>
              </a:rPr>
              <a:t>Nasal mucosa Histology</a:t>
            </a:r>
            <a:endParaRPr lang="en-US" sz="4400" dirty="0"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5105400" y="4191000"/>
            <a:ext cx="3813175" cy="2498725"/>
            <a:chOff x="3216" y="2640"/>
            <a:chExt cx="2402" cy="1574"/>
          </a:xfrm>
        </p:grpSpPr>
        <p:pic>
          <p:nvPicPr>
            <p:cNvPr id="8196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6" y="2640"/>
              <a:ext cx="2402" cy="1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3274" y="2669"/>
              <a:ext cx="2270" cy="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  <p:pic>
        <p:nvPicPr>
          <p:cNvPr id="8199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105400"/>
            <a:ext cx="2895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371600"/>
            <a:ext cx="367188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Turbinate </a:t>
            </a:r>
            <a:r>
              <a:rPr lang="en-US" dirty="0" err="1" smtClean="0"/>
              <a:t>traetment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 </a:t>
            </a:r>
            <a:r>
              <a:rPr lang="en-US" dirty="0" err="1" smtClean="0"/>
              <a:t>underlaying</a:t>
            </a:r>
            <a:r>
              <a:rPr lang="en-US" dirty="0" smtClean="0"/>
              <a:t> cause</a:t>
            </a:r>
          </a:p>
          <a:p>
            <a:r>
              <a:rPr lang="en-US" dirty="0" smtClean="0"/>
              <a:t>Surgical treatment</a:t>
            </a:r>
          </a:p>
          <a:p>
            <a:pPr lvl="1"/>
            <a:r>
              <a:rPr lang="en-US" dirty="0" smtClean="0"/>
              <a:t>SMR</a:t>
            </a:r>
          </a:p>
          <a:p>
            <a:pPr lvl="1"/>
            <a:r>
              <a:rPr lang="en-US" dirty="0" err="1" smtClean="0"/>
              <a:t>Turbinoplasty</a:t>
            </a:r>
            <a:endParaRPr lang="en-US" dirty="0" smtClean="0"/>
          </a:p>
          <a:p>
            <a:pPr lvl="1"/>
            <a:r>
              <a:rPr lang="en-US" dirty="0" smtClean="0"/>
              <a:t>SMD</a:t>
            </a:r>
          </a:p>
          <a:p>
            <a:pPr lvl="1"/>
            <a:r>
              <a:rPr lang="en-US" dirty="0" err="1" smtClean="0"/>
              <a:t>Somnoplasty</a:t>
            </a:r>
            <a:r>
              <a:rPr lang="en-US" dirty="0" smtClean="0"/>
              <a:t> RF</a:t>
            </a:r>
          </a:p>
          <a:p>
            <a:pPr lvl="1"/>
            <a:r>
              <a:rPr lang="en-US" dirty="0" err="1" smtClean="0"/>
              <a:t>Turbenectomy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Sinusitis Complications</a:t>
            </a: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Orbital</a:t>
            </a:r>
          </a:p>
          <a:p>
            <a:r>
              <a:rPr lang="en-US" dirty="0" smtClean="0"/>
              <a:t>Cranial</a:t>
            </a:r>
          </a:p>
          <a:p>
            <a:r>
              <a:rPr lang="en-US" dirty="0" err="1" smtClean="0"/>
              <a:t>Extracranial</a:t>
            </a:r>
            <a:endParaRPr lang="ar-SA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Orbital Complications</a:t>
            </a:r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Routes of spread</a:t>
            </a:r>
          </a:p>
          <a:p>
            <a:pPr lvl="1"/>
            <a:r>
              <a:rPr lang="en-US" sz="2400"/>
              <a:t>arterial</a:t>
            </a:r>
          </a:p>
          <a:p>
            <a:pPr lvl="1"/>
            <a:r>
              <a:rPr lang="en-US" sz="2400"/>
              <a:t>venous</a:t>
            </a:r>
          </a:p>
          <a:p>
            <a:pPr lvl="1"/>
            <a:r>
              <a:rPr lang="en-US" sz="2400"/>
              <a:t>lymphatic</a:t>
            </a:r>
          </a:p>
          <a:p>
            <a:pPr lvl="1"/>
            <a:r>
              <a:rPr lang="en-US" sz="2400"/>
              <a:t>direct</a:t>
            </a:r>
          </a:p>
        </p:txBody>
      </p:sp>
      <p:grpSp>
        <p:nvGrpSpPr>
          <p:cNvPr id="108550" name="Group 6"/>
          <p:cNvGrpSpPr>
            <a:grpSpLocks/>
          </p:cNvGrpSpPr>
          <p:nvPr/>
        </p:nvGrpSpPr>
        <p:grpSpPr bwMode="auto">
          <a:xfrm>
            <a:off x="4419600" y="1600200"/>
            <a:ext cx="3670300" cy="4140200"/>
            <a:chOff x="2784" y="1008"/>
            <a:chExt cx="2312" cy="2608"/>
          </a:xfrm>
        </p:grpSpPr>
        <p:pic>
          <p:nvPicPr>
            <p:cNvPr id="108548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4" y="1008"/>
              <a:ext cx="2312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8549" name="Rectangle 5"/>
            <p:cNvSpPr>
              <a:spLocks noChangeArrowheads="1"/>
            </p:cNvSpPr>
            <p:nvPr/>
          </p:nvSpPr>
          <p:spPr bwMode="auto">
            <a:xfrm>
              <a:off x="2842" y="1037"/>
              <a:ext cx="2180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Five classifications of orbital complications  1)  Inflammatory edema:  lid edema otherwise normal.                                        2)  Orbital cellulitis:  diffuse edema           3)  Subperiosteal abscess:  usually seen near        lamina papyracea                                        4)Orbital abscess:  collection within orbit  5)  Cavernous sinus thrombosis:  bilateral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ar-SA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0"/>
            <a:ext cx="83185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191001" y="3114675"/>
          <a:ext cx="4952999" cy="336867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527655"/>
                <a:gridCol w="585657"/>
                <a:gridCol w="582880"/>
                <a:gridCol w="795059"/>
                <a:gridCol w="1333890"/>
                <a:gridCol w="1127858"/>
              </a:tblGrid>
              <a:tr h="365780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AFS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Number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Presentation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Grade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</a:tr>
              <a:tr h="503067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15(36%)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Proptosis</a:t>
                      </a:r>
                      <a:endParaRPr lang="en-US" sz="1200" dirty="0">
                        <a:effectLst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Anatomical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 smtClean="0">
                          <a:effectLst/>
                        </a:rPr>
                        <a:t>Disturbance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</a:tr>
              <a:tr h="73173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11(26%)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Epiphoria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Diplopia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Ophthalmoplegia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Ptosis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Functional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 smtClean="0">
                          <a:effectLst/>
                        </a:rPr>
                        <a:t>Involvement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</a:tr>
              <a:tr h="1097340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11(26%)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Orbital cellulitis, Pre </a:t>
                      </a:r>
                      <a:r>
                        <a:rPr lang="en-US" sz="1200" dirty="0" err="1" smtClean="0">
                          <a:effectLst/>
                        </a:rPr>
                        <a:t>septal</a:t>
                      </a:r>
                      <a:r>
                        <a:rPr lang="en-US" sz="1200" dirty="0" smtClean="0">
                          <a:effectLst/>
                        </a:rPr>
                        <a:t>-cellulitis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Orbital abscess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Subpereostial</a:t>
                      </a:r>
                      <a:r>
                        <a:rPr lang="en-US" sz="1200" dirty="0" smtClean="0">
                          <a:effectLst/>
                        </a:rPr>
                        <a:t> abscess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III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Orbital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 smtClean="0">
                          <a:effectLst/>
                        </a:rPr>
                        <a:t>Infection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</a:tr>
              <a:tr h="670755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5(12%)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Visual Impairment, </a:t>
                      </a:r>
                      <a:r>
                        <a:rPr lang="en-US" sz="1200" dirty="0">
                          <a:effectLst/>
                        </a:rPr>
                        <a:t>blindness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IV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kern="1200" dirty="0">
                          <a:effectLst/>
                        </a:rPr>
                        <a:t>Visual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kern="1200" dirty="0" smtClean="0">
                          <a:effectLst/>
                        </a:rPr>
                        <a:t>Impairment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ar-SA" sz="1100" b="1" dirty="0"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</a:tr>
            </a:tbl>
          </a:graphicData>
        </a:graphic>
      </p:graphicFrame>
      <p:sp>
        <p:nvSpPr>
          <p:cNvPr id="46126" name="TextBox 1"/>
          <p:cNvSpPr txBox="1">
            <a:spLocks noChangeArrowheads="1"/>
          </p:cNvSpPr>
          <p:nvPr/>
        </p:nvSpPr>
        <p:spPr bwMode="auto">
          <a:xfrm>
            <a:off x="152400" y="2774950"/>
            <a:ext cx="883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sz="1600"/>
              <a:t>Chandler’s classification ;Based on Eye Acute Infection and their anatomic location</a:t>
            </a:r>
            <a:endParaRPr lang="en-US" sz="1600"/>
          </a:p>
        </p:txBody>
      </p:sp>
      <p:sp>
        <p:nvSpPr>
          <p:cNvPr id="4612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1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25" t="39619" r="33882" b="23869"/>
          <a:stretch>
            <a:fillRect/>
          </a:stretch>
        </p:blipFill>
        <p:spPr bwMode="auto">
          <a:xfrm>
            <a:off x="838200" y="152400"/>
            <a:ext cx="792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29" name="Rectangle 2"/>
          <p:cNvSpPr>
            <a:spLocks noChangeArrowheads="1"/>
          </p:cNvSpPr>
          <p:nvPr/>
        </p:nvSpPr>
        <p:spPr bwMode="auto">
          <a:xfrm>
            <a:off x="74613" y="3810000"/>
            <a:ext cx="42481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Clinical grading system that doesn’t  require Imaging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Encompass Acute orbital infection and chronic Sinogenic pathology causing orbital manifestation.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Radiologic findings does not correlate well with clinical severity 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Chronic Paranasal sinus disease in (74 %) of the cases. </a:t>
            </a:r>
          </a:p>
        </p:txBody>
      </p:sp>
    </p:spTree>
    <p:extLst>
      <p:ext uri="{BB962C8B-B14F-4D97-AF65-F5344CB8AC3E}">
        <p14:creationId xmlns:p14="http://schemas.microsoft.com/office/powerpoint/2010/main" xmlns="" val="23138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8596" name="Picture 4" descr="ORBT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890588"/>
            <a:ext cx="7391400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</a:t>
            </a:r>
          </a:p>
          <a:p>
            <a:pPr lvl="1"/>
            <a:r>
              <a:rPr lang="en-US" sz="2400"/>
              <a:t>periorbital inflammatory edema</a:t>
            </a:r>
          </a:p>
          <a:p>
            <a:pPr lvl="1"/>
            <a:r>
              <a:rPr lang="en-US" sz="2400"/>
              <a:t>obstruction of venous channels</a:t>
            </a:r>
          </a:p>
          <a:p>
            <a:pPr lvl="1"/>
            <a:r>
              <a:rPr lang="en-US" sz="2400"/>
              <a:t>no vision loss</a:t>
            </a:r>
          </a:p>
          <a:p>
            <a:pPr lvl="1"/>
            <a:r>
              <a:rPr lang="en-US" sz="2400"/>
              <a:t>no EOM limitation</a:t>
            </a:r>
          </a:p>
        </p:txBody>
      </p:sp>
      <p:grpSp>
        <p:nvGrpSpPr>
          <p:cNvPr id="114694" name="Group 6"/>
          <p:cNvGrpSpPr>
            <a:grpSpLocks/>
          </p:cNvGrpSpPr>
          <p:nvPr/>
        </p:nvGrpSpPr>
        <p:grpSpPr bwMode="auto">
          <a:xfrm>
            <a:off x="5137150" y="1981200"/>
            <a:ext cx="2855913" cy="4140200"/>
            <a:chOff x="3236" y="1248"/>
            <a:chExt cx="1799" cy="2608"/>
          </a:xfrm>
        </p:grpSpPr>
        <p:pic>
          <p:nvPicPr>
            <p:cNvPr id="114692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6" y="1248"/>
              <a:ext cx="1799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4693" name="Rectangle 5"/>
            <p:cNvSpPr>
              <a:spLocks noChangeArrowheads="1"/>
            </p:cNvSpPr>
            <p:nvPr/>
          </p:nvSpPr>
          <p:spPr bwMode="auto">
            <a:xfrm>
              <a:off x="3294" y="1277"/>
              <a:ext cx="1667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8641" t="37039" r="15923" b="25921"/>
          <a:stretch>
            <a:fillRect/>
          </a:stretch>
        </p:blipFill>
        <p:spPr bwMode="auto">
          <a:xfrm>
            <a:off x="457200" y="20574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II</a:t>
            </a:r>
          </a:p>
          <a:p>
            <a:pPr lvl="1"/>
            <a:r>
              <a:rPr lang="en-US" sz="2400"/>
              <a:t>orbital cellulitis with edema, chemosis, proptosis, pain</a:t>
            </a:r>
          </a:p>
          <a:p>
            <a:pPr lvl="1"/>
            <a:r>
              <a:rPr lang="en-US" sz="2400"/>
              <a:t>no abscess</a:t>
            </a:r>
          </a:p>
          <a:p>
            <a:pPr lvl="1"/>
            <a:r>
              <a:rPr lang="en-US" sz="2400"/>
              <a:t>opthalmoplegia may occur due to edema or spasm</a:t>
            </a:r>
          </a:p>
          <a:p>
            <a:pPr lvl="1"/>
            <a:r>
              <a:rPr lang="en-US" sz="2400"/>
              <a:t>no visual loss</a:t>
            </a:r>
          </a:p>
        </p:txBody>
      </p:sp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4648200" y="2362200"/>
            <a:ext cx="3835400" cy="3206750"/>
            <a:chOff x="2928" y="1488"/>
            <a:chExt cx="2416" cy="2020"/>
          </a:xfrm>
        </p:grpSpPr>
        <p:pic>
          <p:nvPicPr>
            <p:cNvPr id="116740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88"/>
              <a:ext cx="2416" cy="2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2986" y="1517"/>
              <a:ext cx="2284" cy="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Physiology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3048000"/>
          </a:xfrm>
          <a:noFill/>
          <a:ln/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muocsa</a:t>
            </a:r>
            <a:r>
              <a:rPr lang="en-US" dirty="0"/>
              <a:t> secretes a mucous which traps bacteria</a:t>
            </a:r>
          </a:p>
          <a:p>
            <a:r>
              <a:rPr lang="en-US" dirty="0"/>
              <a:t>The mucous  is naturally extruded through sinus </a:t>
            </a:r>
            <a:r>
              <a:rPr lang="en-US" dirty="0" err="1"/>
              <a:t>ostia</a:t>
            </a:r>
            <a:r>
              <a:rPr lang="en-US" dirty="0"/>
              <a:t> to be expectorated or swallowed</a:t>
            </a:r>
          </a:p>
          <a:p>
            <a:r>
              <a:rPr lang="en-US" dirty="0"/>
              <a:t>The drainage of the maxillary and frontal sinuses follows a circular pattern through the natural </a:t>
            </a:r>
            <a:r>
              <a:rPr lang="en-US" dirty="0" err="1" smtClean="0"/>
              <a:t>ostia</a:t>
            </a:r>
            <a:endParaRPr lang="en-US" dirty="0" smtClean="0"/>
          </a:p>
          <a:p>
            <a:r>
              <a:rPr lang="en-US" dirty="0" smtClean="0"/>
              <a:t>Smell Function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8641" t="40407" r="38641" b="22553"/>
          <a:stretch>
            <a:fillRect/>
          </a:stretch>
        </p:blipFill>
        <p:spPr bwMode="auto">
          <a:xfrm>
            <a:off x="2133600" y="1828800"/>
            <a:ext cx="4973782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336" t="25878" r="42863" b="17503"/>
          <a:stretch>
            <a:fillRect/>
          </a:stretch>
        </p:blipFill>
        <p:spPr bwMode="auto">
          <a:xfrm>
            <a:off x="1676400" y="1219200"/>
            <a:ext cx="5181600" cy="535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III</a:t>
            </a:r>
          </a:p>
          <a:p>
            <a:pPr lvl="1"/>
            <a:r>
              <a:rPr lang="en-US" sz="2400"/>
              <a:t>subperiosteal abscess</a:t>
            </a:r>
          </a:p>
          <a:p>
            <a:pPr lvl="1"/>
            <a:r>
              <a:rPr lang="en-US" sz="2400"/>
              <a:t>globe displaced laterally or downward</a:t>
            </a:r>
          </a:p>
          <a:p>
            <a:pPr lvl="1"/>
            <a:r>
              <a:rPr lang="en-US" sz="2400"/>
              <a:t>orbital cellulitis present with decreased EOM</a:t>
            </a:r>
          </a:p>
          <a:p>
            <a:pPr lvl="1"/>
            <a:r>
              <a:rPr lang="en-US" sz="2400"/>
              <a:t>vision decreased</a:t>
            </a: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5487988" y="1676400"/>
            <a:ext cx="3300412" cy="4673600"/>
            <a:chOff x="3457" y="1056"/>
            <a:chExt cx="2079" cy="2944"/>
          </a:xfrm>
        </p:grpSpPr>
        <p:pic>
          <p:nvPicPr>
            <p:cNvPr id="118788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7" y="1056"/>
              <a:ext cx="2079" cy="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8789" name="Rectangle 5"/>
            <p:cNvSpPr>
              <a:spLocks noChangeArrowheads="1"/>
            </p:cNvSpPr>
            <p:nvPr/>
          </p:nvSpPr>
          <p:spPr bwMode="auto">
            <a:xfrm>
              <a:off x="3515" y="1085"/>
              <a:ext cx="1947" cy="2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pic>
        <p:nvPicPr>
          <p:cNvPr id="13721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64262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IV</a:t>
            </a:r>
          </a:p>
          <a:p>
            <a:pPr lvl="1"/>
            <a:r>
              <a:rPr lang="en-US" sz="2400"/>
              <a:t>orbital abscess</a:t>
            </a:r>
          </a:p>
          <a:p>
            <a:pPr lvl="1"/>
            <a:r>
              <a:rPr lang="en-US" sz="2400"/>
              <a:t>severe proptosis and chemosis</a:t>
            </a:r>
          </a:p>
          <a:p>
            <a:pPr lvl="1"/>
            <a:r>
              <a:rPr lang="en-US" sz="2400"/>
              <a:t>usually no globe displacement</a:t>
            </a:r>
          </a:p>
          <a:p>
            <a:pPr lvl="1"/>
            <a:r>
              <a:rPr lang="en-US" sz="2400"/>
              <a:t>opthalmoplegia present</a:t>
            </a:r>
          </a:p>
          <a:p>
            <a:pPr lvl="1"/>
            <a:r>
              <a:rPr lang="en-US" sz="2400"/>
              <a:t>visual loss (13%) due to ischemia or neuritis</a:t>
            </a:r>
          </a:p>
        </p:txBody>
      </p:sp>
      <p:grpSp>
        <p:nvGrpSpPr>
          <p:cNvPr id="120838" name="Group 6"/>
          <p:cNvGrpSpPr>
            <a:grpSpLocks/>
          </p:cNvGrpSpPr>
          <p:nvPr/>
        </p:nvGrpSpPr>
        <p:grpSpPr bwMode="auto">
          <a:xfrm>
            <a:off x="4648200" y="2362200"/>
            <a:ext cx="3835400" cy="3378200"/>
            <a:chOff x="2928" y="1488"/>
            <a:chExt cx="2416" cy="2128"/>
          </a:xfrm>
        </p:grpSpPr>
        <p:pic>
          <p:nvPicPr>
            <p:cNvPr id="120836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88"/>
              <a:ext cx="2416" cy="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0837" name="Rectangle 5"/>
            <p:cNvSpPr>
              <a:spLocks noChangeArrowheads="1"/>
            </p:cNvSpPr>
            <p:nvPr/>
          </p:nvSpPr>
          <p:spPr bwMode="auto">
            <a:xfrm>
              <a:off x="2986" y="1517"/>
              <a:ext cx="2284" cy="2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V</a:t>
            </a:r>
          </a:p>
          <a:p>
            <a:pPr lvl="1"/>
            <a:r>
              <a:rPr lang="en-US" sz="2400"/>
              <a:t>cavernous sinus thrombosis</a:t>
            </a:r>
          </a:p>
          <a:p>
            <a:pPr lvl="1"/>
            <a:r>
              <a:rPr lang="en-US" sz="2400"/>
              <a:t>progressive symptoms</a:t>
            </a:r>
          </a:p>
          <a:p>
            <a:pPr lvl="1"/>
            <a:r>
              <a:rPr lang="en-US" sz="2400"/>
              <a:t>proptosis and fixation</a:t>
            </a:r>
          </a:p>
          <a:p>
            <a:pPr lvl="1"/>
            <a:r>
              <a:rPr lang="en-US" sz="2400"/>
              <a:t>CN II, IV, VI</a:t>
            </a:r>
          </a:p>
          <a:p>
            <a:pPr lvl="1"/>
            <a:r>
              <a:rPr lang="en-US" sz="2400"/>
              <a:t>meningitis</a:t>
            </a:r>
          </a:p>
          <a:p>
            <a:pPr lvl="1"/>
            <a:r>
              <a:rPr lang="en-US" sz="2400"/>
              <a:t>high mortality</a:t>
            </a:r>
          </a:p>
        </p:txBody>
      </p:sp>
      <p:grpSp>
        <p:nvGrpSpPr>
          <p:cNvPr id="122886" name="Group 6"/>
          <p:cNvGrpSpPr>
            <a:grpSpLocks/>
          </p:cNvGrpSpPr>
          <p:nvPr/>
        </p:nvGrpSpPr>
        <p:grpSpPr bwMode="auto">
          <a:xfrm>
            <a:off x="4772025" y="1981200"/>
            <a:ext cx="3587750" cy="4140200"/>
            <a:chOff x="3006" y="1248"/>
            <a:chExt cx="2260" cy="2608"/>
          </a:xfrm>
        </p:grpSpPr>
        <p:pic>
          <p:nvPicPr>
            <p:cNvPr id="122884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6" y="1248"/>
              <a:ext cx="2260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64" y="1277"/>
              <a:ext cx="2128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Complications treatment</a:t>
            </a:r>
            <a:endParaRPr lang="en-US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  <a:noFill/>
          <a:ln/>
        </p:spPr>
        <p:txBody>
          <a:bodyPr/>
          <a:lstStyle/>
          <a:p>
            <a:r>
              <a:rPr lang="en-US" sz="2800" dirty="0"/>
              <a:t>History an physical examination</a:t>
            </a:r>
          </a:p>
          <a:p>
            <a:r>
              <a:rPr lang="en-US" sz="2800" dirty="0"/>
              <a:t>Ophthalmology consultation</a:t>
            </a:r>
          </a:p>
          <a:p>
            <a:r>
              <a:rPr lang="en-US" sz="2800" dirty="0"/>
              <a:t>IV antibiotics (</a:t>
            </a:r>
            <a:r>
              <a:rPr lang="en-US" sz="2800" dirty="0" err="1"/>
              <a:t>ceftriaxone</a:t>
            </a:r>
            <a:r>
              <a:rPr lang="en-US" sz="2800" dirty="0"/>
              <a:t> plus </a:t>
            </a:r>
            <a:r>
              <a:rPr lang="en-US" sz="2800" dirty="0" err="1"/>
              <a:t>metronidazole</a:t>
            </a:r>
            <a:r>
              <a:rPr lang="en-US" sz="2800" dirty="0"/>
              <a:t> and </a:t>
            </a:r>
            <a:r>
              <a:rPr lang="en-US" sz="2800" dirty="0" err="1"/>
              <a:t>oxacillin</a:t>
            </a:r>
            <a:r>
              <a:rPr lang="en-US" sz="2800" dirty="0"/>
              <a:t>)</a:t>
            </a:r>
          </a:p>
          <a:p>
            <a:r>
              <a:rPr lang="en-US" sz="2800" dirty="0"/>
              <a:t>CT scan</a:t>
            </a:r>
          </a:p>
          <a:p>
            <a:r>
              <a:rPr lang="en-US" sz="2800" dirty="0"/>
              <a:t>Surgery -- abscess, worsening vision, progression, persistent after 24 hours</a:t>
            </a:r>
          </a:p>
          <a:p>
            <a:pPr lvl="1"/>
            <a:r>
              <a:rPr lang="en-US" sz="2400" dirty="0"/>
              <a:t>external, FESS, frontal sinus trephine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Case Presentation</a:t>
            </a:r>
          </a:p>
        </p:txBody>
      </p:sp>
      <p:pic>
        <p:nvPicPr>
          <p:cNvPr id="13517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5435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Orbit separated from ethmoids by thin lamina papyracea</a:t>
            </a:r>
          </a:p>
          <a:p>
            <a:r>
              <a:rPr lang="en-US"/>
              <a:t>First indication of orbital involvemnt is infalmmatory edema of eyelids</a:t>
            </a:r>
          </a:p>
          <a:p>
            <a:r>
              <a:rPr lang="en-US"/>
              <a:t>Inflammatory edema of eyelids progresses to cellulitis, proptosis, chemosis and ophthalmoplegia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Orbital complications sometimes seen in frontal sinusitis as the floor of the sinus is thin</a:t>
            </a:r>
          </a:p>
          <a:p>
            <a:r>
              <a:rPr lang="en-US"/>
              <a:t>Known as Pott’s puffy tumor</a:t>
            </a:r>
          </a:p>
          <a:p>
            <a:r>
              <a:rPr lang="en-US"/>
              <a:t>Treatment of orbital inflammation and cellulitis is with IV antibitoics with or without sinus drainage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pPr algn="ctr"/>
            <a:r>
              <a:rPr lang="en-US" dirty="0">
                <a:latin typeface="Times New Roman" pitchFamily="18" charset="0"/>
              </a:rPr>
              <a:t>Nasal mucosa Histology</a:t>
            </a:r>
            <a:br>
              <a:rPr lang="en-US" dirty="0">
                <a:latin typeface="Times New Roman" pitchFamily="18" charset="0"/>
              </a:rPr>
            </a:br>
            <a:r>
              <a:rPr lang="en-US" dirty="0" err="1" smtClean="0"/>
              <a:t>Ciliary</a:t>
            </a:r>
            <a:r>
              <a:rPr lang="en-US" dirty="0" smtClean="0"/>
              <a:t> Pattern in Sinuses Mucosa</a:t>
            </a:r>
            <a:endParaRPr lang="ar-SA" dirty="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2452" name="Picture 4" descr="Snscila3"/>
          <p:cNvPicPr>
            <a:picLocks noChangeAspect="1" noChangeArrowheads="1"/>
          </p:cNvPicPr>
          <p:nvPr/>
        </p:nvPicPr>
        <p:blipFill>
          <a:blip r:embed="rId2" cstate="print"/>
          <a:srcRect b="18388"/>
          <a:stretch>
            <a:fillRect/>
          </a:stretch>
        </p:blipFill>
        <p:spPr bwMode="auto">
          <a:xfrm>
            <a:off x="0" y="1754878"/>
            <a:ext cx="5257800" cy="4945960"/>
          </a:xfrm>
          <a:prstGeom prst="rect">
            <a:avLst/>
          </a:prstGeom>
          <a:noFill/>
        </p:spPr>
      </p:pic>
      <p:pic>
        <p:nvPicPr>
          <p:cNvPr id="232453" name="Picture 5" descr="Snscila1"/>
          <p:cNvPicPr>
            <a:picLocks noChangeAspect="1" noChangeArrowheads="1"/>
          </p:cNvPicPr>
          <p:nvPr/>
        </p:nvPicPr>
        <p:blipFill>
          <a:blip r:embed="rId3" cstate="print"/>
          <a:srcRect b="33995"/>
          <a:stretch>
            <a:fillRect/>
          </a:stretch>
        </p:blipFill>
        <p:spPr bwMode="auto">
          <a:xfrm>
            <a:off x="4953000" y="1752600"/>
            <a:ext cx="3886200" cy="2133600"/>
          </a:xfrm>
          <a:prstGeom prst="rect">
            <a:avLst/>
          </a:prstGeom>
          <a:noFill/>
        </p:spPr>
      </p:pic>
      <p:pic>
        <p:nvPicPr>
          <p:cNvPr id="232454" name="Picture 6" descr="Snscilia"/>
          <p:cNvPicPr>
            <a:picLocks noChangeAspect="1" noChangeArrowheads="1"/>
          </p:cNvPicPr>
          <p:nvPr/>
        </p:nvPicPr>
        <p:blipFill>
          <a:blip r:embed="rId4" cstate="print"/>
          <a:srcRect b="25526"/>
          <a:stretch>
            <a:fillRect/>
          </a:stretch>
        </p:blipFill>
        <p:spPr bwMode="auto">
          <a:xfrm>
            <a:off x="5181600" y="3505200"/>
            <a:ext cx="36576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Abscesses are treated with surgical drainage and IV antibiotics</a:t>
            </a:r>
          </a:p>
          <a:p>
            <a:r>
              <a:rPr lang="en-US"/>
              <a:t>Indications for surgical drainage include progresive orbital cellulitis, symptoms which do not resolve, abscess, loss of visual acuity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Cavernous Sinus Thrombosis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mortality rate</a:t>
            </a:r>
          </a:p>
          <a:p>
            <a:r>
              <a:rPr lang="en-US"/>
              <a:t>Usually results from retrograde transmission through valveless veins leading to the cavernous sinus</a:t>
            </a:r>
          </a:p>
          <a:p>
            <a:r>
              <a:rPr lang="en-US"/>
              <a:t>Heralded by bilateral orbital involvement, progessive chemosis, T 105F</a:t>
            </a:r>
          </a:p>
          <a:p>
            <a:r>
              <a:rPr lang="en-US"/>
              <a:t>Treat with drainage, IV antibiotics</a:t>
            </a:r>
          </a:p>
          <a:p>
            <a:r>
              <a:rPr lang="en-US"/>
              <a:t>Heparin is controversial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Intracranial Complications </a:t>
            </a:r>
            <a:endParaRPr lang="en-US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Meningitis Common in Children </a:t>
            </a:r>
          </a:p>
          <a:p>
            <a:r>
              <a:rPr lang="en-US" dirty="0" smtClean="0"/>
              <a:t>Subdural or Epidural Abscess</a:t>
            </a:r>
          </a:p>
          <a:p>
            <a:r>
              <a:rPr lang="en-US" dirty="0" smtClean="0"/>
              <a:t> Cerebral Abscess</a:t>
            </a:r>
            <a:endParaRPr lang="en-US" dirty="0"/>
          </a:p>
          <a:p>
            <a:pPr lvl="1"/>
            <a:r>
              <a:rPr lang="en-US" dirty="0"/>
              <a:t>neurosurgery, ophthalmology, ID</a:t>
            </a:r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sz="2800" dirty="0"/>
          </a:p>
        </p:txBody>
      </p:sp>
      <p:pic>
        <p:nvPicPr>
          <p:cNvPr id="12698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789363"/>
            <a:ext cx="6049962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Subdural Abscesses</a:t>
            </a:r>
            <a:endParaRPr lang="en-US" dirty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4114800"/>
          </a:xfrm>
          <a:noFill/>
          <a:ln/>
        </p:spPr>
        <p:txBody>
          <a:bodyPr/>
          <a:lstStyle/>
          <a:p>
            <a:r>
              <a:rPr lang="en-US" sz="2800" dirty="0" smtClean="0"/>
              <a:t>1/3 </a:t>
            </a:r>
            <a:r>
              <a:rPr lang="en-US" sz="2800" dirty="0"/>
              <a:t>to 2/3 of all subdural abscesses believed due to sinusitis</a:t>
            </a:r>
          </a:p>
          <a:p>
            <a:r>
              <a:rPr lang="en-US" sz="2800" dirty="0" err="1"/>
              <a:t>Nuchal</a:t>
            </a:r>
            <a:r>
              <a:rPr lang="en-US" sz="2800" dirty="0"/>
              <a:t> rigidity first symptom</a:t>
            </a:r>
          </a:p>
          <a:p>
            <a:r>
              <a:rPr lang="en-US" sz="2800" dirty="0" smtClean="0"/>
              <a:t>Neurosurgery </a:t>
            </a:r>
          </a:p>
          <a:p>
            <a:pPr lvl="1"/>
            <a:r>
              <a:rPr lang="en-US" sz="2400" dirty="0" smtClean="0"/>
              <a:t>Manage ICP</a:t>
            </a:r>
          </a:p>
          <a:p>
            <a:pPr lvl="1"/>
            <a:r>
              <a:rPr lang="en-US" sz="2400" dirty="0" smtClean="0"/>
              <a:t>Surgical drainage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/>
              <a:t>Mucoceles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/>
              <a:t>Mucoceles</a:t>
            </a:r>
            <a:r>
              <a:rPr lang="en-US" dirty="0"/>
              <a:t> are </a:t>
            </a:r>
            <a:r>
              <a:rPr lang="en-US" b="1" dirty="0">
                <a:solidFill>
                  <a:srgbClr val="FFFF00"/>
                </a:solidFill>
              </a:rPr>
              <a:t>chronic</a:t>
            </a:r>
            <a:r>
              <a:rPr lang="en-US" dirty="0"/>
              <a:t>, cystic lesions of the sinuses lined by </a:t>
            </a:r>
            <a:r>
              <a:rPr lang="en-US" dirty="0" err="1"/>
              <a:t>pseudostratified</a:t>
            </a:r>
            <a:r>
              <a:rPr lang="en-US" dirty="0"/>
              <a:t> epithelium</a:t>
            </a:r>
          </a:p>
          <a:p>
            <a:r>
              <a:rPr lang="en-US" b="1" dirty="0">
                <a:solidFill>
                  <a:srgbClr val="FFFF00"/>
                </a:solidFill>
              </a:rPr>
              <a:t>Expand slowly</a:t>
            </a:r>
            <a:r>
              <a:rPr lang="en-US" dirty="0"/>
              <a:t>, often requiring many years</a:t>
            </a:r>
          </a:p>
          <a:p>
            <a:r>
              <a:rPr lang="en-US" b="1" dirty="0">
                <a:solidFill>
                  <a:srgbClr val="FFFF00"/>
                </a:solidFill>
              </a:rPr>
              <a:t>Etiology</a:t>
            </a:r>
            <a:r>
              <a:rPr lang="en-US" dirty="0"/>
              <a:t> is debated.  Either due to obstruction of </a:t>
            </a:r>
            <a:r>
              <a:rPr lang="en-US" dirty="0" err="1"/>
              <a:t>ostia</a:t>
            </a:r>
            <a:r>
              <a:rPr lang="en-US" dirty="0"/>
              <a:t> or to simple obstruction of minor salivary gland</a:t>
            </a:r>
          </a:p>
          <a:p>
            <a:r>
              <a:rPr lang="en-US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are </a:t>
            </a:r>
            <a:r>
              <a:rPr lang="en-US" b="1" dirty="0" smtClean="0">
                <a:solidFill>
                  <a:srgbClr val="FFFF00"/>
                </a:solidFill>
              </a:rPr>
              <a:t>idiopathic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Mucoceles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Frequently noted on routine CT scan of </a:t>
            </a:r>
            <a:r>
              <a:rPr lang="en-US" dirty="0">
                <a:solidFill>
                  <a:srgbClr val="FFFF00"/>
                </a:solidFill>
              </a:rPr>
              <a:t>maxillary</a:t>
            </a:r>
            <a:r>
              <a:rPr lang="en-US" dirty="0"/>
              <a:t> sinuses.  No treatment  is required unless near natural </a:t>
            </a:r>
            <a:r>
              <a:rPr lang="en-US" dirty="0" err="1"/>
              <a:t>ostia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Frontal</a:t>
            </a:r>
            <a:r>
              <a:rPr lang="en-US" dirty="0"/>
              <a:t> sinus </a:t>
            </a:r>
            <a:r>
              <a:rPr lang="en-US" dirty="0" err="1"/>
              <a:t>mucoceles</a:t>
            </a:r>
            <a:r>
              <a:rPr lang="en-US" dirty="0"/>
              <a:t> are important to recognize as they cause </a:t>
            </a:r>
            <a:r>
              <a:rPr lang="en-US" dirty="0" err="1"/>
              <a:t>proptosis</a:t>
            </a:r>
            <a:r>
              <a:rPr lang="en-US" dirty="0"/>
              <a:t> and even blindness</a:t>
            </a:r>
          </a:p>
          <a:p>
            <a:r>
              <a:rPr lang="en-US" dirty="0"/>
              <a:t>Therapy involves obliteration of sinus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Mucoceles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Sphenoidal and ethmoidal mucoceles are less common</a:t>
            </a:r>
          </a:p>
          <a:p>
            <a:r>
              <a:rPr lang="en-US"/>
              <a:t>Seen with vertex headaches and deep nasal pain</a:t>
            </a:r>
          </a:p>
          <a:p>
            <a:r>
              <a:rPr lang="en-US"/>
              <a:t>Treatment is controversial; wide drainage into the nasal vault is common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Other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686800" cy="41148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 smtClean="0"/>
              <a:t>•</a:t>
            </a:r>
            <a:r>
              <a:rPr lang="en-US" sz="6700" dirty="0" smtClean="0">
                <a:solidFill>
                  <a:srgbClr val="FFFF00"/>
                </a:solidFill>
              </a:rPr>
              <a:t> </a:t>
            </a:r>
            <a:r>
              <a:rPr lang="en-US" sz="5100" dirty="0" err="1" smtClean="0">
                <a:solidFill>
                  <a:srgbClr val="FFFF00"/>
                </a:solidFill>
              </a:rPr>
              <a:t>Osteitis</a:t>
            </a:r>
            <a:r>
              <a:rPr lang="en-US" b="1" dirty="0" smtClean="0"/>
              <a:t>: diagnose initially with technetium bone scan (</a:t>
            </a:r>
            <a:r>
              <a:rPr lang="en-US" b="1" dirty="0" err="1" smtClean="0"/>
              <a:t>osteoblastic</a:t>
            </a:r>
            <a:endParaRPr lang="en-US" b="1" dirty="0" smtClean="0"/>
          </a:p>
          <a:p>
            <a:pPr>
              <a:buNone/>
            </a:pPr>
            <a:r>
              <a:rPr lang="en-US" dirty="0" smtClean="0"/>
              <a:t>activity) and gallium bone scan (inflammation), follow with gallium</a:t>
            </a:r>
          </a:p>
          <a:p>
            <a:pPr>
              <a:buNone/>
            </a:pPr>
            <a:r>
              <a:rPr lang="en-US" dirty="0" smtClean="0"/>
              <a:t>scans; Rx: </a:t>
            </a:r>
            <a:r>
              <a:rPr lang="en-US" dirty="0" err="1" smtClean="0"/>
              <a:t>parenteral</a:t>
            </a:r>
            <a:r>
              <a:rPr lang="en-US" dirty="0" smtClean="0"/>
              <a:t> antibiotics, surgical debridement, sinus surgery</a:t>
            </a:r>
          </a:p>
          <a:p>
            <a:pPr>
              <a:buNone/>
            </a:pPr>
            <a:r>
              <a:rPr lang="en-US" sz="5800" dirty="0" smtClean="0">
                <a:solidFill>
                  <a:srgbClr val="FFFF00"/>
                </a:solidFill>
              </a:rPr>
              <a:t>• Pot’s Puffy Tumor</a:t>
            </a:r>
            <a:r>
              <a:rPr lang="en-US" b="1" dirty="0" smtClean="0"/>
              <a:t>: frontal bone </a:t>
            </a:r>
            <a:r>
              <a:rPr lang="en-US" b="1" dirty="0" err="1" smtClean="0"/>
              <a:t>osteomyelitis</a:t>
            </a:r>
            <a:r>
              <a:rPr lang="en-US" b="1" dirty="0" smtClean="0"/>
              <a:t>, soft doughy swelling</a:t>
            </a:r>
          </a:p>
          <a:p>
            <a:pPr>
              <a:buNone/>
            </a:pPr>
            <a:r>
              <a:rPr lang="en-US" dirty="0" smtClean="0"/>
              <a:t>of forehead, high risk of intracranial extension; Rx: </a:t>
            </a:r>
            <a:r>
              <a:rPr lang="en-US" dirty="0" err="1" smtClean="0"/>
              <a:t>parenteral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antibiotics, trephination, may require surgical debridement</a:t>
            </a:r>
          </a:p>
          <a:p>
            <a:pPr>
              <a:buNone/>
            </a:pPr>
            <a:r>
              <a:rPr lang="en-US" dirty="0" smtClean="0"/>
              <a:t>• </a:t>
            </a:r>
            <a:r>
              <a:rPr lang="en-US" sz="5800" dirty="0" smtClean="0">
                <a:solidFill>
                  <a:srgbClr val="FFFF00"/>
                </a:solidFill>
              </a:rPr>
              <a:t>Superior Orbital Fissure Syndrome</a:t>
            </a:r>
            <a:r>
              <a:rPr lang="en-US" b="1" dirty="0" smtClean="0"/>
              <a:t>: fixed globe, dilated pupil (CN</a:t>
            </a:r>
          </a:p>
          <a:p>
            <a:pPr>
              <a:buNone/>
            </a:pPr>
            <a:r>
              <a:rPr lang="en-US" dirty="0" smtClean="0"/>
              <a:t>III, IV, VI), </a:t>
            </a:r>
            <a:r>
              <a:rPr lang="en-US" dirty="0" err="1" smtClean="0"/>
              <a:t>ptosis</a:t>
            </a:r>
            <a:r>
              <a:rPr lang="en-US" dirty="0" smtClean="0"/>
              <a:t>, </a:t>
            </a:r>
            <a:r>
              <a:rPr lang="en-US" dirty="0" err="1" smtClean="0"/>
              <a:t>hypesthesia</a:t>
            </a:r>
            <a:r>
              <a:rPr lang="en-US" dirty="0" smtClean="0"/>
              <a:t> of upper eyelid (CN V1); Rx: urgent</a:t>
            </a:r>
          </a:p>
          <a:p>
            <a:pPr>
              <a:buNone/>
            </a:pPr>
            <a:r>
              <a:rPr lang="en-US" dirty="0" smtClean="0"/>
              <a:t>surgical decompression</a:t>
            </a:r>
          </a:p>
          <a:p>
            <a:pPr>
              <a:buNone/>
            </a:pPr>
            <a:r>
              <a:rPr lang="en-US" dirty="0" smtClean="0"/>
              <a:t>• </a:t>
            </a:r>
            <a:r>
              <a:rPr lang="en-US" sz="6700" dirty="0" smtClean="0">
                <a:solidFill>
                  <a:srgbClr val="FFFF00"/>
                </a:solidFill>
              </a:rPr>
              <a:t>Orbital Apex Syndrome</a:t>
            </a:r>
            <a:r>
              <a:rPr lang="en-US" b="1" dirty="0" smtClean="0"/>
              <a:t>: similar to Superior Orbital Fissure</a:t>
            </a:r>
          </a:p>
          <a:p>
            <a:pPr>
              <a:buNone/>
            </a:pPr>
            <a:r>
              <a:rPr lang="en-US" dirty="0" smtClean="0"/>
              <a:t>Syndrome with added involvement of optic nerve (</a:t>
            </a:r>
            <a:r>
              <a:rPr lang="en-US" dirty="0" err="1" smtClean="0"/>
              <a:t>papilledema</a:t>
            </a:r>
            <a:r>
              <a:rPr lang="en-US" dirty="0" smtClean="0"/>
              <a:t>,</a:t>
            </a:r>
          </a:p>
          <a:p>
            <a:pPr>
              <a:buNone/>
            </a:pPr>
            <a:r>
              <a:rPr lang="en-US" dirty="0" smtClean="0"/>
              <a:t>vision changes)</a:t>
            </a:r>
          </a:p>
          <a:p>
            <a:pPr>
              <a:buNone/>
            </a:pPr>
            <a:r>
              <a:rPr lang="en-US" dirty="0" smtClean="0"/>
              <a:t>• </a:t>
            </a:r>
            <a:r>
              <a:rPr lang="en-US" sz="6700" dirty="0" err="1" smtClean="0">
                <a:solidFill>
                  <a:srgbClr val="FFFF00"/>
                </a:solidFill>
              </a:rPr>
              <a:t>Sinocutaneous</a:t>
            </a:r>
            <a:r>
              <a:rPr lang="en-US" b="1" dirty="0" smtClean="0"/>
              <a:t> </a:t>
            </a:r>
            <a:r>
              <a:rPr lang="en-US" sz="6700" dirty="0" smtClean="0">
                <a:solidFill>
                  <a:srgbClr val="FFFF00"/>
                </a:solidFill>
              </a:rPr>
              <a:t>Fistula</a:t>
            </a:r>
            <a:r>
              <a:rPr lang="en-US" b="1" dirty="0" smtClean="0"/>
              <a:t>: usually begins as a frontal </a:t>
            </a:r>
            <a:r>
              <a:rPr lang="en-US" b="1" dirty="0" err="1" smtClean="0"/>
              <a:t>osteomyelitis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B9899"/>
                </a:solidFill>
                <a:latin typeface="Arial Black" pitchFamily="34" charset="0"/>
              </a:rPr>
              <a:t>Fungal Sinusitis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8229600" cy="40814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000" smtClean="0">
                <a:latin typeface="Arial Black" pitchFamily="34" charset="0"/>
              </a:rPr>
              <a:t>400,000 known fungal species or which 400 are human pathogens and </a:t>
            </a:r>
            <a:r>
              <a:rPr lang="en-US" sz="2000" u="sng" smtClean="0">
                <a:latin typeface="Arial Black" pitchFamily="34" charset="0"/>
              </a:rPr>
              <a:t>50 of which cause Systemic or CNS infection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 smtClean="0">
                <a:latin typeface="Arial Black" pitchFamily="34" charset="0"/>
              </a:rPr>
              <a:t>Clinical Presentation, Imaging features, and Treatment </a:t>
            </a:r>
            <a:r>
              <a:rPr lang="en-US" sz="2000" u="sng" smtClean="0">
                <a:latin typeface="Arial Black" pitchFamily="34" charset="0"/>
              </a:rPr>
              <a:t>differ based on type of fungal sinusitis</a:t>
            </a:r>
          </a:p>
          <a:p>
            <a:pPr eaLnBrk="1" hangingPunct="1">
              <a:lnSpc>
                <a:spcPct val="250000"/>
              </a:lnSpc>
            </a:pPr>
            <a:r>
              <a:rPr lang="en-US" sz="2000" smtClean="0">
                <a:latin typeface="Arial Black" pitchFamily="34" charset="0"/>
              </a:rPr>
              <a:t>Broadly Categorized into invasive and noninvasive</a:t>
            </a:r>
          </a:p>
        </p:txBody>
      </p:sp>
    </p:spTree>
    <p:extLst>
      <p:ext uri="{BB962C8B-B14F-4D97-AF65-F5344CB8AC3E}">
        <p14:creationId xmlns:p14="http://schemas.microsoft.com/office/powerpoint/2010/main" xmlns="" val="698061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B9899"/>
                </a:solidFill>
                <a:latin typeface="Arial Black" pitchFamily="34" charset="0"/>
              </a:rPr>
              <a:t>Fungal Sinusitis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752600"/>
            <a:ext cx="8839200" cy="457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Invasive</a:t>
            </a:r>
          </a:p>
          <a:p>
            <a:pPr marL="457200" lvl="1" indent="0" eaLnBrk="1" hangingPunct="1">
              <a:buNone/>
            </a:pPr>
            <a:r>
              <a:rPr lang="en-US" sz="2000" dirty="0" smtClean="0">
                <a:latin typeface="Arial Black" pitchFamily="34" charset="0"/>
              </a:rPr>
              <a:t>Presence of fungal hyphae within the mucosa, </a:t>
            </a:r>
            <a:r>
              <a:rPr lang="en-US" sz="2000" dirty="0" err="1" smtClean="0">
                <a:latin typeface="Arial Black" pitchFamily="34" charset="0"/>
              </a:rPr>
              <a:t>submucosa</a:t>
            </a:r>
            <a:r>
              <a:rPr lang="en-US" sz="2000" dirty="0" smtClean="0">
                <a:latin typeface="Arial Black" pitchFamily="34" charset="0"/>
              </a:rPr>
              <a:t>, bone, or blood vessels of the </a:t>
            </a:r>
            <a:r>
              <a:rPr lang="en-US" sz="2000" dirty="0" err="1" smtClean="0">
                <a:latin typeface="Arial Black" pitchFamily="34" charset="0"/>
              </a:rPr>
              <a:t>paranasal</a:t>
            </a:r>
            <a:r>
              <a:rPr lang="en-US" sz="2000" dirty="0" smtClean="0">
                <a:latin typeface="Arial Black" pitchFamily="34" charset="0"/>
              </a:rPr>
              <a:t> sinuses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Acute Invasive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Chronic Invasive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Chronic Granulomatous Invasive Fungal </a:t>
            </a:r>
            <a:r>
              <a:rPr lang="en-US" sz="2000" dirty="0" smtClean="0">
                <a:latin typeface="Arial Black" pitchFamily="34" charset="0"/>
              </a:rPr>
              <a:t>Sinusitis</a:t>
            </a:r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Noninvasive</a:t>
            </a:r>
          </a:p>
          <a:p>
            <a:pPr marL="457200" lvl="1" indent="0" eaLnBrk="1" hangingPunct="1">
              <a:buNone/>
            </a:pPr>
            <a:r>
              <a:rPr lang="en-US" sz="2000" dirty="0">
                <a:latin typeface="Arial Black" pitchFamily="34" charset="0"/>
              </a:rPr>
              <a:t>Absence of fungal hyphae within the mucosa and other structures of the </a:t>
            </a:r>
            <a:r>
              <a:rPr lang="en-US" sz="2000" dirty="0" err="1">
                <a:latin typeface="Arial Black" pitchFamily="34" charset="0"/>
              </a:rPr>
              <a:t>paranasal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smtClean="0">
                <a:latin typeface="Arial Black" pitchFamily="34" charset="0"/>
              </a:rPr>
              <a:t>sinuses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Allergic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 Black" pitchFamily="34" charset="0"/>
              </a:rPr>
              <a:t>Fungus Ball (fungus </a:t>
            </a:r>
            <a:r>
              <a:rPr lang="en-US" sz="2000" dirty="0" err="1">
                <a:latin typeface="Arial Black" pitchFamily="34" charset="0"/>
              </a:rPr>
              <a:t>Mycetoma</a:t>
            </a:r>
            <a:r>
              <a:rPr lang="en-US" sz="2000" dirty="0">
                <a:latin typeface="Arial Black" pitchFamily="34" charset="0"/>
              </a:rPr>
              <a:t>)</a:t>
            </a:r>
          </a:p>
          <a:p>
            <a:pPr marL="457200" lvl="1" indent="0" eaLnBrk="1" hangingPunct="1">
              <a:buNone/>
            </a:pPr>
            <a:endParaRPr lang="en-US" sz="2000" dirty="0">
              <a:latin typeface="Arial Black" pitchFamily="34" charset="0"/>
            </a:endParaRPr>
          </a:p>
          <a:p>
            <a:pPr lvl="1" eaLnBrk="1" hangingPunct="1">
              <a:buFontTx/>
              <a:buNone/>
            </a:pPr>
            <a:endParaRPr lang="en-US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7999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Ethmoid</a:t>
            </a:r>
            <a:r>
              <a:rPr lang="en-US" b="1" dirty="0"/>
              <a:t> Sinus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  <a:noFill/>
          <a:ln/>
        </p:spPr>
        <p:txBody>
          <a:bodyPr/>
          <a:lstStyle/>
          <a:p>
            <a:r>
              <a:rPr lang="en-US" dirty="0"/>
              <a:t>Appear as </a:t>
            </a:r>
            <a:r>
              <a:rPr lang="en-US" dirty="0" err="1"/>
              <a:t>evaginations</a:t>
            </a:r>
            <a:r>
              <a:rPr lang="en-US" dirty="0"/>
              <a:t> of the lateral nasal wall around the third month of fetal gestation</a:t>
            </a:r>
          </a:p>
          <a:p>
            <a:r>
              <a:rPr lang="en-US" dirty="0" smtClean="0"/>
              <a:t>Present at </a:t>
            </a:r>
            <a:r>
              <a:rPr lang="en-US" dirty="0"/>
              <a:t>birth, </a:t>
            </a:r>
            <a:r>
              <a:rPr lang="en-US" dirty="0" smtClean="0"/>
              <a:t>reach adult </a:t>
            </a:r>
            <a:r>
              <a:rPr lang="en-US" dirty="0"/>
              <a:t>size by age 12</a:t>
            </a:r>
          </a:p>
          <a:p>
            <a:r>
              <a:rPr lang="en-US" dirty="0" smtClean="0"/>
              <a:t>Separated by </a:t>
            </a:r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ground (basal) lamella</a:t>
            </a:r>
            <a:r>
              <a:rPr lang="en-US" dirty="0"/>
              <a:t> into the </a:t>
            </a:r>
            <a:r>
              <a:rPr lang="en-US" dirty="0">
                <a:solidFill>
                  <a:schemeClr val="accent2"/>
                </a:solidFill>
              </a:rPr>
              <a:t>anterior and posterior </a:t>
            </a:r>
            <a:r>
              <a:rPr lang="en-US" dirty="0" err="1" smtClean="0">
                <a:solidFill>
                  <a:schemeClr val="accent2"/>
                </a:solidFill>
              </a:rPr>
              <a:t>ethmoids</a:t>
            </a:r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Drain into </a:t>
            </a:r>
            <a:r>
              <a:rPr lang="en-US" dirty="0">
                <a:solidFill>
                  <a:schemeClr val="accent2"/>
                </a:solidFill>
              </a:rPr>
              <a:t>the middle and superior </a:t>
            </a:r>
            <a:r>
              <a:rPr lang="en-US" dirty="0" err="1" smtClean="0">
                <a:solidFill>
                  <a:schemeClr val="accent2"/>
                </a:solidFill>
              </a:rPr>
              <a:t>meatus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solidFill>
                  <a:srgbClr val="7B9899"/>
                </a:solidFill>
                <a:latin typeface="Arial Black" pitchFamily="34" charset="0"/>
              </a:rPr>
              <a:t>Fungal Sinusitis - Classification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2044700"/>
            <a:ext cx="8839200" cy="40814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Black" pitchFamily="34" charset="0"/>
              </a:rPr>
              <a:t>Invasive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Arial Black" pitchFamily="34" charset="0"/>
              </a:rPr>
              <a:t>Acute Invasive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Arial Black" pitchFamily="34" charset="0"/>
              </a:rPr>
              <a:t>Chronic Invasive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Arial Black" pitchFamily="34" charset="0"/>
              </a:rPr>
              <a:t>Chronic Granulomatous Invasive Fungal Sinusitis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Black" pitchFamily="34" charset="0"/>
              </a:rPr>
              <a:t>Noninvasive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Allergic Fungal Sinusitis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Arial Black" pitchFamily="34" charset="0"/>
              </a:rPr>
              <a:t>Fungus Ball (fungus </a:t>
            </a:r>
            <a:r>
              <a:rPr lang="en-US" sz="2000" dirty="0" err="1" smtClean="0">
                <a:latin typeface="Arial Black" pitchFamily="34" charset="0"/>
              </a:rPr>
              <a:t>Mycetoma</a:t>
            </a:r>
            <a:r>
              <a:rPr lang="en-US" sz="2000" dirty="0" smtClean="0">
                <a:latin typeface="Arial Black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7321676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7B9899"/>
                </a:solidFill>
                <a:latin typeface="Arial Black" pitchFamily="34" charset="0"/>
              </a:rPr>
              <a:t>History</a:t>
            </a:r>
            <a:endParaRPr lang="en-US" smtClean="0">
              <a:solidFill>
                <a:srgbClr val="7B9899"/>
              </a:solidFill>
              <a:latin typeface="Arial Black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4000"/>
            <a:ext cx="8689975" cy="42703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1600" smtClean="0">
                <a:latin typeface="Arial Black" pitchFamily="34" charset="0"/>
              </a:rPr>
              <a:t>Nasal obstruction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smtClean="0">
                <a:latin typeface="Arial Black" pitchFamily="34" charset="0"/>
              </a:rPr>
              <a:t>Allergic rhinitis, or chronic sinusitis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100" smtClean="0">
                <a:latin typeface="Arial Black" pitchFamily="34" charset="0"/>
              </a:rPr>
              <a:t>Nasal congestion, Purulent rhinorrhea, Postnasal Drainage, or Headaches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smtClean="0">
                <a:latin typeface="Arial Black" pitchFamily="34" charset="0"/>
              </a:rPr>
              <a:t>Patients with AFS are atopic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100" smtClean="0">
                <a:latin typeface="Arial Black" pitchFamily="34" charset="0"/>
              </a:rPr>
              <a:t>Unresponsive to antihistamines, Intranasal Corticosteroids, and prior immunotherapy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smtClean="0">
                <a:latin typeface="Arial Black" pitchFamily="34" charset="0"/>
              </a:rPr>
              <a:t>Patients with AFS always are immunocompetent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 smtClean="0">
                <a:latin typeface="Arial Black" pitchFamily="34" charset="0"/>
              </a:rPr>
              <a:t>5-10% of chronic rhinosinusitis patients actually cases of AFS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 smtClean="0">
                <a:latin typeface="Arial Black" pitchFamily="34" charset="0"/>
              </a:rPr>
              <a:t>Two thirds of patients report a history of allergic rhinitis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 smtClean="0">
                <a:latin typeface="Arial Black" pitchFamily="34" charset="0"/>
              </a:rPr>
              <a:t> 90% of patients demonstrate elevated specific IgE to one or more fungal antigens.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 smtClean="0">
                <a:latin typeface="Arial Black" pitchFamily="34" charset="0"/>
              </a:rPr>
              <a:t>50% of patients in a series by Manning et al had asthma.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b="1" smtClean="0">
                <a:latin typeface="Arial Black" pitchFamily="34" charset="0"/>
              </a:rPr>
              <a:t>No linkage to aspirin sensitivity has been established. </a:t>
            </a:r>
          </a:p>
          <a:p>
            <a:pPr eaLnBrk="1" hangingPunct="1">
              <a:lnSpc>
                <a:spcPct val="150000"/>
              </a:lnSpc>
            </a:pPr>
            <a:endParaRPr lang="en-US" sz="160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19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B9899"/>
                </a:solidFill>
                <a:latin typeface="Arial Black" pitchFamily="34" charset="0"/>
              </a:rPr>
              <a:t>Examination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828800"/>
            <a:ext cx="8504238" cy="4270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b="1" smtClean="0">
                <a:latin typeface="Arial Black" pitchFamily="34" charset="0"/>
              </a:rPr>
              <a:t>Findings typically is broad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b="1" smtClean="0">
                <a:latin typeface="Arial Black" pitchFamily="34" charset="0"/>
              </a:rPr>
              <a:t>Intranasal inflammation and polyposis </a:t>
            </a:r>
          </a:p>
          <a:p>
            <a:pPr eaLnBrk="1" hangingPunct="1">
              <a:lnSpc>
                <a:spcPct val="200000"/>
              </a:lnSpc>
            </a:pPr>
            <a:r>
              <a:rPr lang="en-US" sz="1600" b="1" smtClean="0">
                <a:latin typeface="Arial Black" pitchFamily="34" charset="0"/>
              </a:rPr>
              <a:t>Facial dysmorphism: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b="1" smtClean="0">
                <a:latin typeface="Arial Black" pitchFamily="34" charset="0"/>
              </a:rPr>
              <a:t>Proptosis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b="1" smtClean="0">
                <a:latin typeface="Arial Black" pitchFamily="34" charset="0"/>
              </a:rPr>
              <a:t>Telecanthus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b="1" smtClean="0">
                <a:latin typeface="Arial Black" pitchFamily="34" charset="0"/>
              </a:rPr>
              <a:t>Malar flattening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b="1" smtClean="0">
                <a:latin typeface="Arial Black" pitchFamily="34" charset="0"/>
              </a:rPr>
              <a:t>More often was seen in children than in adults (42% vs 10%) </a:t>
            </a:r>
          </a:p>
          <a:p>
            <a:pPr eaLnBrk="1" hangingPunct="1">
              <a:lnSpc>
                <a:spcPct val="200000"/>
              </a:lnSpc>
            </a:pPr>
            <a:r>
              <a:rPr lang="en-US" sz="1600" b="1" smtClean="0">
                <a:latin typeface="Arial Black" pitchFamily="34" charset="0"/>
              </a:rPr>
              <a:t>Orbital</a:t>
            </a:r>
            <a:r>
              <a:rPr lang="en-US" sz="1900" b="1" smtClean="0">
                <a:latin typeface="Arial Black" pitchFamily="34" charset="0"/>
              </a:rPr>
              <a:t> </a:t>
            </a:r>
            <a:r>
              <a:rPr lang="en-US" sz="1600" b="1" smtClean="0">
                <a:latin typeface="Arial Black" pitchFamily="34" charset="0"/>
              </a:rPr>
              <a:t>Features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100" b="1" smtClean="0">
                <a:latin typeface="Arial Black" pitchFamily="34" charset="0"/>
              </a:rPr>
              <a:t>Proptosis usually occurs over long periods, no diplopia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100" b="1" smtClean="0">
                <a:latin typeface="Arial Black" pitchFamily="34" charset="0"/>
              </a:rPr>
              <a:t>Visual loss from AFS caused by compression of the ophthalmic nerve or inflamatory process</a:t>
            </a:r>
          </a:p>
        </p:txBody>
      </p:sp>
    </p:spTree>
    <p:extLst>
      <p:ext uri="{BB962C8B-B14F-4D97-AF65-F5344CB8AC3E}">
        <p14:creationId xmlns:p14="http://schemas.microsoft.com/office/powerpoint/2010/main" xmlns="" val="3025881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90525"/>
            <a:ext cx="8001000" cy="1047750"/>
          </a:xfrm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Allergic fungal sinusitis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Courier New" pitchFamily="49" charset="0"/>
              </a:rPr>
              <a:t>Inflammatory process </a:t>
            </a:r>
            <a:r>
              <a:rPr lang="en-US" sz="2400" b="1" dirty="0">
                <a:latin typeface="Courier New" pitchFamily="49" charset="0"/>
              </a:rPr>
              <a:t>with nasal </a:t>
            </a:r>
            <a:r>
              <a:rPr lang="en-US" dirty="0" err="1">
                <a:solidFill>
                  <a:srgbClr val="FFFF00"/>
                </a:solidFill>
              </a:rPr>
              <a:t>polyposis</a:t>
            </a:r>
            <a:r>
              <a:rPr lang="en-US" sz="2400" b="1" dirty="0">
                <a:latin typeface="Courier New" pitchFamily="49" charset="0"/>
              </a:rPr>
              <a:t> (often unilateral) and </a:t>
            </a:r>
            <a:r>
              <a:rPr lang="en-US" sz="2400" b="1" dirty="0" err="1">
                <a:latin typeface="Courier New" pitchFamily="49" charset="0"/>
              </a:rPr>
              <a:t>eosinophilic</a:t>
            </a:r>
            <a:r>
              <a:rPr lang="en-US" sz="2400" b="1" dirty="0">
                <a:latin typeface="Courier New" pitchFamily="49" charset="0"/>
              </a:rPr>
              <a:t> </a:t>
            </a:r>
            <a:r>
              <a:rPr lang="en-US" sz="2400" b="1" dirty="0" err="1">
                <a:latin typeface="Courier New" pitchFamily="49" charset="0"/>
              </a:rPr>
              <a:t>mucin</a:t>
            </a:r>
            <a:r>
              <a:rPr lang="en-US" sz="2400" b="1" dirty="0">
                <a:latin typeface="Courier New" pitchFamily="49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2400" b="1" dirty="0" err="1">
                <a:latin typeface="Courier New" pitchFamily="49" charset="0"/>
              </a:rPr>
              <a:t>Histologic</a:t>
            </a:r>
            <a:r>
              <a:rPr lang="en-US" sz="2400" b="1" dirty="0">
                <a:latin typeface="Courier New" pitchFamily="49" charset="0"/>
              </a:rPr>
              <a:t> examination of the </a:t>
            </a:r>
            <a:r>
              <a:rPr lang="en-US" sz="2400" b="1" dirty="0" err="1">
                <a:latin typeface="Courier New" pitchFamily="49" charset="0"/>
              </a:rPr>
              <a:t>mucin</a:t>
            </a:r>
            <a:r>
              <a:rPr lang="en-US" sz="2400" b="1" dirty="0">
                <a:latin typeface="Courier New" pitchFamily="49" charset="0"/>
              </a:rPr>
              <a:t> is diagnostic if it shows </a:t>
            </a:r>
            <a:r>
              <a:rPr lang="en-US" dirty="0" err="1">
                <a:solidFill>
                  <a:srgbClr val="FFFF00"/>
                </a:solidFill>
              </a:rPr>
              <a:t>hyphae</a:t>
            </a:r>
            <a:r>
              <a:rPr lang="en-US" sz="2400" b="1" dirty="0">
                <a:latin typeface="Courier New" pitchFamily="49" charset="0"/>
              </a:rPr>
              <a:t> present in the </a:t>
            </a:r>
            <a:r>
              <a:rPr lang="en-US" dirty="0" err="1">
                <a:solidFill>
                  <a:srgbClr val="FFFF00"/>
                </a:solidFill>
              </a:rPr>
              <a:t>eosinophilic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mucin</a:t>
            </a:r>
            <a:r>
              <a:rPr lang="en-US" sz="2400" b="1" dirty="0">
                <a:latin typeface="Courier New" pitchFamily="49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The </a:t>
            </a:r>
            <a:r>
              <a:rPr lang="en-US" sz="2400" b="1" dirty="0" err="1">
                <a:latin typeface="Courier New" pitchFamily="49" charset="0"/>
              </a:rPr>
              <a:t>pathophysiologic</a:t>
            </a:r>
            <a:r>
              <a:rPr lang="en-US" sz="2400" b="1" dirty="0">
                <a:latin typeface="Courier New" pitchFamily="49" charset="0"/>
              </a:rPr>
              <a:t> basis for AFS is thought to be a hypersensitivity reaction to the fungi growing in the </a:t>
            </a:r>
            <a:r>
              <a:rPr lang="en-US" sz="2400" b="1" dirty="0" err="1" smtClean="0">
                <a:latin typeface="Courier New" pitchFamily="49" charset="0"/>
              </a:rPr>
              <a:t>mucin</a:t>
            </a:r>
            <a:r>
              <a:rPr lang="en-US" sz="2400" b="1" dirty="0" smtClean="0">
                <a:latin typeface="Courier New" pitchFamily="49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Courier New" pitchFamily="49" charset="0"/>
              </a:rPr>
              <a:t>Fungal cultures may not always be positive and generally show a </a:t>
            </a:r>
            <a:r>
              <a:rPr lang="en-US" sz="2400" b="1" dirty="0" err="1" smtClean="0">
                <a:latin typeface="Courier New" pitchFamily="49" charset="0"/>
              </a:rPr>
              <a:t>dematiaceous</a:t>
            </a:r>
            <a:r>
              <a:rPr lang="en-US" sz="2400" b="1" dirty="0" smtClean="0">
                <a:latin typeface="Courier New" pitchFamily="49" charset="0"/>
              </a:rPr>
              <a:t> fungus such as </a:t>
            </a:r>
            <a:r>
              <a:rPr lang="en-US" sz="2400" b="1" i="1" dirty="0" err="1" smtClean="0">
                <a:latin typeface="Courier New" pitchFamily="49" charset="0"/>
              </a:rPr>
              <a:t>bipolaris</a:t>
            </a:r>
            <a:r>
              <a:rPr lang="en-US" sz="2400" b="1" i="1" dirty="0" smtClean="0">
                <a:latin typeface="Courier New" pitchFamily="49" charset="0"/>
              </a:rPr>
              <a:t> </a:t>
            </a:r>
            <a:r>
              <a:rPr lang="en-US" sz="2400" b="1" dirty="0" smtClean="0">
                <a:latin typeface="Courier New" pitchFamily="49" charset="0"/>
              </a:rPr>
              <a:t>or </a:t>
            </a:r>
            <a:r>
              <a:rPr lang="en-US" sz="2400" b="1" i="1" dirty="0" err="1" smtClean="0">
                <a:latin typeface="Courier New" pitchFamily="49" charset="0"/>
              </a:rPr>
              <a:t>curvularia</a:t>
            </a:r>
            <a:r>
              <a:rPr lang="en-US" sz="2400" b="1" i="1" dirty="0" smtClean="0">
                <a:latin typeface="Courier New" pitchFamily="49" charset="0"/>
              </a:rPr>
              <a:t>. </a:t>
            </a:r>
            <a:endParaRPr lang="en-US" sz="2400" b="1" dirty="0" smtClean="0"/>
          </a:p>
          <a:p>
            <a:pPr>
              <a:lnSpc>
                <a:spcPct val="90000"/>
              </a:lnSpc>
            </a:pPr>
            <a:endParaRPr lang="en-US" sz="2400" b="1" dirty="0" smtClean="0">
              <a:latin typeface="+mj-lt"/>
              <a:cs typeface="+mj-cs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696200" cy="758825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7B9899"/>
                </a:solidFill>
                <a:latin typeface="Arial Black" pitchFamily="34" charset="0"/>
              </a:rPr>
              <a:t>Allergic Fungal </a:t>
            </a:r>
            <a:r>
              <a:rPr lang="en-US" sz="3200" b="1" dirty="0" smtClean="0">
                <a:solidFill>
                  <a:srgbClr val="7B9899"/>
                </a:solidFill>
                <a:latin typeface="Arial Black" pitchFamily="34" charset="0"/>
              </a:rPr>
              <a:t>Sinusitis </a:t>
            </a:r>
            <a:r>
              <a:rPr lang="en-US" sz="3200" dirty="0" smtClean="0">
                <a:solidFill>
                  <a:srgbClr val="7B9899"/>
                </a:solidFill>
                <a:latin typeface="Arial Black" pitchFamily="34" charset="0"/>
              </a:rPr>
              <a:t>Criteria 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989013" y="2044700"/>
            <a:ext cx="7542212" cy="4081463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History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Skin </a:t>
            </a:r>
            <a:r>
              <a:rPr lang="en-US" sz="2000" dirty="0" smtClean="0"/>
              <a:t>testing or </a:t>
            </a:r>
            <a:r>
              <a:rPr lang="en-US" sz="2000" dirty="0"/>
              <a:t>serology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Nasal polyposis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Characteristic radiographic findings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err="1"/>
              <a:t>Eosinophilic</a:t>
            </a:r>
            <a:r>
              <a:rPr lang="en-US" sz="2000" dirty="0"/>
              <a:t> </a:t>
            </a:r>
            <a:r>
              <a:rPr lang="en-US" sz="2000" dirty="0" err="1"/>
              <a:t>Mucin</a:t>
            </a:r>
            <a:r>
              <a:rPr lang="en-US" sz="2000" dirty="0"/>
              <a:t> without fungal invasion into sinus tissue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/>
              <a:t>Positive fungal stain of sinus contents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4784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92100" y="457200"/>
            <a:ext cx="8534400" cy="7588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 Black" pitchFamily="34" charset="0"/>
              </a:rPr>
              <a:t>Bent and Kuhn Criteria (6)</a:t>
            </a:r>
            <a:br>
              <a:rPr lang="en-US" smtClean="0">
                <a:latin typeface="Arial Black" pitchFamily="34" charset="0"/>
              </a:rPr>
            </a:br>
            <a:r>
              <a:rPr lang="en-US" smtClean="0">
                <a:latin typeface="Arial Black" pitchFamily="34" charset="0"/>
              </a:rPr>
              <a:t>Hypersensitivity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half" idx="1"/>
          </p:nvPr>
        </p:nvSpPr>
        <p:spPr>
          <a:xfrm>
            <a:off x="631825" y="2057400"/>
            <a:ext cx="8359775" cy="4068763"/>
          </a:xfrm>
        </p:spPr>
        <p:txBody>
          <a:bodyPr/>
          <a:lstStyle/>
          <a:p>
            <a:pPr eaLnBrk="1" hangingPunct="1"/>
            <a:r>
              <a:rPr lang="en-US" smtClean="0">
                <a:latin typeface="Arial Black" pitchFamily="34" charset="0"/>
              </a:rPr>
              <a:t>Atopic History </a:t>
            </a:r>
          </a:p>
          <a:p>
            <a:pPr eaLnBrk="1" hangingPunct="1"/>
            <a:r>
              <a:rPr lang="en-US" smtClean="0">
                <a:latin typeface="Arial Black" pitchFamily="34" charset="0"/>
              </a:rPr>
              <a:t>Skin Tests </a:t>
            </a:r>
          </a:p>
          <a:p>
            <a:pPr eaLnBrk="1" hangingPunct="1"/>
            <a:r>
              <a:rPr lang="en-US" smtClean="0">
                <a:latin typeface="Arial Black" pitchFamily="34" charset="0"/>
              </a:rPr>
              <a:t>Serological Testing </a:t>
            </a:r>
          </a:p>
          <a:p>
            <a:pPr lvl="1" eaLnBrk="1" hangingPunct="1"/>
            <a:r>
              <a:rPr lang="en-US" smtClean="0">
                <a:latin typeface="Arial Black" pitchFamily="34" charset="0"/>
              </a:rPr>
              <a:t>Ig E</a:t>
            </a:r>
          </a:p>
          <a:p>
            <a:pPr lvl="1" eaLnBrk="1" hangingPunct="1"/>
            <a:r>
              <a:rPr lang="en-US" smtClean="0">
                <a:latin typeface="Arial Black" pitchFamily="34" charset="0"/>
              </a:rPr>
              <a:t>RAST</a:t>
            </a:r>
          </a:p>
          <a:p>
            <a:pPr lvl="1" eaLnBrk="1" hangingPunct="1"/>
            <a:r>
              <a:rPr lang="en-US" smtClean="0">
                <a:latin typeface="Arial Black" pitchFamily="34" charset="0"/>
              </a:rPr>
              <a:t>ELISA</a:t>
            </a:r>
          </a:p>
          <a:p>
            <a:pPr eaLnBrk="1" hangingPunct="1"/>
            <a:endParaRPr lang="en-US" smtClean="0">
              <a:latin typeface="Arial Black" pitchFamily="34" charset="0"/>
            </a:endParaRPr>
          </a:p>
        </p:txBody>
      </p:sp>
      <p:pic>
        <p:nvPicPr>
          <p:cNvPr id="19460" name="Picture 2" descr="C:\My Documents\Weinberg\sl-16.jpg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95688"/>
            <a:ext cx="51054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My Documents\Weinberg\sl-15.jpg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447800"/>
            <a:ext cx="2062162" cy="260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389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7588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/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/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Nasal Polyps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97" t="30305" r="1724" b="20869"/>
          <a:stretch>
            <a:fillRect/>
          </a:stretch>
        </p:blipFill>
        <p:spPr>
          <a:xfrm>
            <a:off x="4419600" y="2063750"/>
            <a:ext cx="4302125" cy="3810000"/>
          </a:xfrm>
        </p:spPr>
      </p:pic>
      <p:pic>
        <p:nvPicPr>
          <p:cNvPr id="20484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6850" y="3968750"/>
            <a:ext cx="3589338" cy="3051175"/>
          </a:xfrm>
        </p:spPr>
      </p:pic>
      <p:pic>
        <p:nvPicPr>
          <p:cNvPr id="2048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0" y="1392238"/>
            <a:ext cx="366553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23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 Black" pitchFamily="34" charset="0"/>
              </a:rPr>
              <a:t>CT Scan Features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631825" y="2057400"/>
            <a:ext cx="8359775" cy="4068763"/>
          </a:xfrm>
        </p:spPr>
        <p:txBody>
          <a:bodyPr/>
          <a:lstStyle/>
          <a:p>
            <a:pPr eaLnBrk="1" hangingPunct="1"/>
            <a:endParaRPr lang="ar-SA" smtClean="0">
              <a:latin typeface="Arial Black" pitchFamily="34" charset="0"/>
            </a:endParaRP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49463"/>
            <a:ext cx="42164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49463"/>
            <a:ext cx="386556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22475"/>
            <a:ext cx="3352800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9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 smtClean="0"/>
              <a:t>Allergic Fungal </a:t>
            </a:r>
            <a:r>
              <a:rPr lang="en-US" dirty="0"/>
              <a:t>Sinusitis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14950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149475"/>
            <a:ext cx="44958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Coronal CT Scan </a:t>
            </a:r>
            <a:br>
              <a:rPr lang="en-US" sz="5400" dirty="0" smtClean="0"/>
            </a:b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Hetrogenocity</a:t>
            </a:r>
            <a:endParaRPr lang="ar-SA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2691" name="Picture 3" descr="scan0024"/>
          <p:cNvPicPr>
            <a:picLocks noChangeAspect="1" noChangeArrowheads="1"/>
          </p:cNvPicPr>
          <p:nvPr/>
        </p:nvPicPr>
        <p:blipFill>
          <a:blip r:embed="rId2" cstate="print"/>
          <a:srcRect l="38844" t="6757" r="15137" b="61711"/>
          <a:stretch>
            <a:fillRect/>
          </a:stretch>
        </p:blipFill>
        <p:spPr bwMode="auto">
          <a:xfrm>
            <a:off x="4800600" y="1828800"/>
            <a:ext cx="4237038" cy="4495800"/>
          </a:xfrm>
          <a:prstGeom prst="rect">
            <a:avLst/>
          </a:prstGeom>
          <a:noFill/>
        </p:spPr>
      </p:pic>
      <p:pic>
        <p:nvPicPr>
          <p:cNvPr id="242692" name="Picture 4" descr="scan00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39307" t="60185" r="11948" b="9259"/>
          <a:stretch>
            <a:fillRect/>
          </a:stretch>
        </p:blipFill>
        <p:spPr>
          <a:xfrm>
            <a:off x="228600" y="1905000"/>
            <a:ext cx="4648200" cy="4511675"/>
          </a:xfrm>
          <a:noFill/>
          <a:ln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Ethmoid Sinus, </a:t>
            </a:r>
            <a:r>
              <a:rPr lang="en-US" sz="3200"/>
              <a:t>continued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Consist of vertical and horizontal plates</a:t>
            </a:r>
          </a:p>
          <a:p>
            <a:r>
              <a:rPr lang="en-US"/>
              <a:t>The </a:t>
            </a:r>
            <a:r>
              <a:rPr lang="en-US">
                <a:solidFill>
                  <a:schemeClr val="accent2"/>
                </a:solidFill>
              </a:rPr>
              <a:t>vertical plate</a:t>
            </a:r>
            <a:r>
              <a:rPr lang="en-US"/>
              <a:t> is divided into two portions, the </a:t>
            </a:r>
            <a:r>
              <a:rPr lang="en-US">
                <a:solidFill>
                  <a:schemeClr val="accent2"/>
                </a:solidFill>
              </a:rPr>
              <a:t>perpendicular</a:t>
            </a:r>
            <a:r>
              <a:rPr lang="en-US"/>
              <a:t> plate of the ethmoids and the </a:t>
            </a:r>
            <a:r>
              <a:rPr lang="en-US">
                <a:solidFill>
                  <a:schemeClr val="accent2"/>
                </a:solidFill>
              </a:rPr>
              <a:t>crista galli</a:t>
            </a:r>
          </a:p>
          <a:p>
            <a:r>
              <a:rPr lang="en-US"/>
              <a:t>The </a:t>
            </a:r>
            <a:r>
              <a:rPr lang="en-US">
                <a:solidFill>
                  <a:schemeClr val="accent2"/>
                </a:solidFill>
              </a:rPr>
              <a:t>horizontal plate</a:t>
            </a:r>
            <a:r>
              <a:rPr lang="en-US"/>
              <a:t> is known laterally as the </a:t>
            </a:r>
            <a:r>
              <a:rPr lang="en-US">
                <a:solidFill>
                  <a:schemeClr val="accent2"/>
                </a:solidFill>
              </a:rPr>
              <a:t>fovea ethmoidalis</a:t>
            </a:r>
            <a:r>
              <a:rPr lang="en-US"/>
              <a:t> and medially as the </a:t>
            </a:r>
            <a:r>
              <a:rPr lang="en-US">
                <a:solidFill>
                  <a:schemeClr val="accent2"/>
                </a:solidFill>
              </a:rPr>
              <a:t>cribriform plate</a:t>
            </a:r>
          </a:p>
          <a:p>
            <a:r>
              <a:rPr lang="en-US"/>
              <a:t>Medially is the </a:t>
            </a:r>
            <a:r>
              <a:rPr lang="en-US">
                <a:solidFill>
                  <a:schemeClr val="accent2"/>
                </a:solidFill>
              </a:rPr>
              <a:t>lamina papyracea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SA" b="1" dirty="0" smtClean="0"/>
              <a:t> </a:t>
            </a:r>
            <a:r>
              <a:rPr lang="en-US" b="1" dirty="0" smtClean="0"/>
              <a:t>AFS &amp; Skull Base Erosion</a:t>
            </a:r>
            <a:endParaRPr lang="ar-SA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975" t="24497" r="20169" b="5499"/>
          <a:stretch>
            <a:fillRect/>
          </a:stretch>
        </p:blipFill>
        <p:spPr bwMode="auto">
          <a:xfrm>
            <a:off x="4402928" y="2204864"/>
            <a:ext cx="4741072" cy="409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TEro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4463397" cy="403244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2101" t="40407" r="24942" b="19818"/>
          <a:stretch>
            <a:fillRect/>
          </a:stretch>
        </p:blipFill>
        <p:spPr bwMode="auto">
          <a:xfrm>
            <a:off x="6372200" y="5057800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0381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 smtClean="0"/>
              <a:t>Unilateral Pathology</a:t>
            </a:r>
            <a:endParaRPr lang="ar-SA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1" t="10178" r="51789" b="8681"/>
          <a:stretch>
            <a:fillRect/>
          </a:stretch>
        </p:blipFill>
        <p:spPr bwMode="auto">
          <a:xfrm>
            <a:off x="5796136" y="1484784"/>
            <a:ext cx="25735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4070" t="37031" r="47151" b="10798"/>
          <a:stretch>
            <a:fillRect/>
          </a:stretch>
        </p:blipFill>
        <p:spPr bwMode="auto">
          <a:xfrm>
            <a:off x="1187624" y="1988840"/>
            <a:ext cx="3744479" cy="38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8214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Pathology Extensions</a:t>
            </a:r>
            <a:endParaRPr lang="ar-SA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4391" r="51025" b="32453"/>
          <a:stretch>
            <a:fillRect/>
          </a:stretch>
        </p:blipFill>
        <p:spPr bwMode="auto">
          <a:xfrm>
            <a:off x="4283968" y="1772816"/>
            <a:ext cx="331236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517" t="30141" r="50472" b="21625"/>
          <a:stretch>
            <a:fillRect/>
          </a:stretch>
        </p:blipFill>
        <p:spPr bwMode="auto">
          <a:xfrm>
            <a:off x="467544" y="1916832"/>
            <a:ext cx="359151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1215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686800" cy="3657600"/>
          </a:xfrm>
        </p:spPr>
        <p:txBody>
          <a:bodyPr/>
          <a:lstStyle/>
          <a:p>
            <a:r>
              <a:rPr lang="en-US" dirty="0" smtClean="0"/>
              <a:t>Similar to CRS</a:t>
            </a:r>
          </a:p>
          <a:p>
            <a:r>
              <a:rPr lang="en-US" dirty="0" smtClean="0"/>
              <a:t>Some time Unilateral</a:t>
            </a:r>
          </a:p>
          <a:p>
            <a:r>
              <a:rPr lang="en-US" b="1" dirty="0" err="1" smtClean="0"/>
              <a:t>Proptosis</a:t>
            </a:r>
            <a:r>
              <a:rPr lang="en-US" b="1" dirty="0" smtClean="0"/>
              <a:t> and Erosion of the sinus walls. </a:t>
            </a:r>
            <a:endParaRPr lang="en-US" dirty="0" smtClean="0"/>
          </a:p>
          <a:p>
            <a:r>
              <a:rPr lang="en-US" dirty="0" err="1" smtClean="0"/>
              <a:t>DDx</a:t>
            </a:r>
            <a:r>
              <a:rPr lang="en-US" dirty="0" smtClean="0"/>
              <a:t> Of Unilateral Nasal Mass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066799" y="228600"/>
            <a:ext cx="7769225" cy="758825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Arial Black" pitchFamily="34" charset="0"/>
              </a:rPr>
              <a:t>Mucin</a:t>
            </a:r>
            <a:endParaRPr lang="en-US" dirty="0" smtClean="0">
              <a:latin typeface="Arial Black" pitchFamily="34" charset="0"/>
            </a:endParaRPr>
          </a:p>
        </p:txBody>
      </p:sp>
      <p:pic>
        <p:nvPicPr>
          <p:cNvPr id="22531" name="Picture 5" descr="C:\PatientPic\CT_NAMAZI_MOHAMMED__IBRAHIM_MA\NAMAZI\NAMAZI 2___53 21 40_20110518\Image_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294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295399" y="228600"/>
            <a:ext cx="7540625" cy="758825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 Black" pitchFamily="34" charset="0"/>
              </a:rPr>
              <a:t>Positive Fungal Stain or Culture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631825" y="2057400"/>
            <a:ext cx="8359775" cy="4068763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endParaRPr lang="ar-SA" smtClean="0">
              <a:latin typeface="Arial Black" pitchFamily="34" charset="0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4608513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17475" y="68453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</a:rPr>
              <a:t>Calcofluor white stain demonstrating hyphal elements. </a:t>
            </a:r>
          </a:p>
          <a:p>
            <a:pPr eaLnBrk="1" hangingPunct="1"/>
            <a:r>
              <a:rPr lang="en-US" sz="1600">
                <a:solidFill>
                  <a:srgbClr val="FFFF00"/>
                </a:solidFill>
              </a:rPr>
              <a:t>This immunofluorescent stain can be used for immediate identification of fungal elements.</a:t>
            </a:r>
          </a:p>
        </p:txBody>
      </p:sp>
    </p:spTree>
    <p:extLst>
      <p:ext uri="{BB962C8B-B14F-4D97-AF65-F5344CB8AC3E}">
        <p14:creationId xmlns:p14="http://schemas.microsoft.com/office/powerpoint/2010/main" xmlns="" val="156312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Radiology of AFS (CT, MRI)</a:t>
            </a:r>
            <a:endParaRPr lang="ar-SA" dirty="0"/>
          </a:p>
        </p:txBody>
      </p:sp>
      <p:pic>
        <p:nvPicPr>
          <p:cNvPr id="261123" name="Picture 3" descr="83893514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157" b="1305"/>
          <a:stretch>
            <a:fillRect/>
          </a:stretch>
        </p:blipFill>
        <p:spPr>
          <a:xfrm>
            <a:off x="4572000" y="1752600"/>
            <a:ext cx="4572000" cy="5334000"/>
          </a:xfrm>
          <a:noFill/>
          <a:ln/>
        </p:spPr>
      </p:pic>
      <p:pic>
        <p:nvPicPr>
          <p:cNvPr id="4" name="Picture 3" descr="839936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35000"/>
            <a:ext cx="7772400" cy="558800"/>
          </a:xfrm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 </a:t>
            </a:r>
            <a:r>
              <a:rPr lang="en-US" sz="4000" b="1" dirty="0" smtClean="0">
                <a:latin typeface="Cooper Black" pitchFamily="18" charset="0"/>
              </a:rPr>
              <a:t>AFS Treatment</a:t>
            </a:r>
            <a:endParaRPr lang="en-US" sz="4000" b="1" dirty="0">
              <a:latin typeface="Cooper Black" pitchFamily="18" charset="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Courier New" pitchFamily="49" charset="0"/>
              </a:rPr>
              <a:t>The </a:t>
            </a:r>
            <a:r>
              <a:rPr lang="en-US" sz="2400" b="1" dirty="0">
                <a:latin typeface="Courier New" pitchFamily="49" charset="0"/>
              </a:rPr>
              <a:t>treatment of </a:t>
            </a:r>
            <a:r>
              <a:rPr lang="en-US" sz="2400" b="1" dirty="0" smtClean="0">
                <a:latin typeface="Courier New" pitchFamily="49" charset="0"/>
              </a:rPr>
              <a:t>choice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FFFF00"/>
                </a:solidFill>
                <a:latin typeface="Cooper Black" pitchFamily="18" charset="0"/>
              </a:rPr>
              <a:t>Endoscopic debridement (FESS)</a:t>
            </a:r>
            <a:endParaRPr lang="en-US" sz="2000" b="1" dirty="0"/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Courier New" pitchFamily="49" charset="0"/>
              </a:rPr>
              <a:t>a </a:t>
            </a:r>
            <a:r>
              <a:rPr lang="en-US" sz="2000" b="1" dirty="0" err="1">
                <a:latin typeface="Courier New" pitchFamily="49" charset="0"/>
              </a:rPr>
              <a:t>perioperative</a:t>
            </a:r>
            <a:r>
              <a:rPr lang="en-US" sz="2000" b="1" dirty="0">
                <a:latin typeface="Courier New" pitchFamily="49" charset="0"/>
              </a:rPr>
              <a:t> short course of </a:t>
            </a:r>
            <a:r>
              <a:rPr lang="en-US" b="1" dirty="0" smtClean="0">
                <a:solidFill>
                  <a:srgbClr val="FFFF00"/>
                </a:solidFill>
                <a:latin typeface="Cooper Black" pitchFamily="18" charset="0"/>
              </a:rPr>
              <a:t>steroids</a:t>
            </a:r>
            <a:r>
              <a:rPr lang="en-US" sz="2000" b="1" dirty="0">
                <a:latin typeface="Courier New" pitchFamily="49" charset="0"/>
              </a:rPr>
              <a:t>. </a:t>
            </a:r>
            <a:endParaRPr lang="en-US" sz="2000" b="1" dirty="0"/>
          </a:p>
          <a:p>
            <a:r>
              <a:rPr lang="en-US" sz="2400" b="1" dirty="0">
                <a:solidFill>
                  <a:srgbClr val="FFFF00"/>
                </a:solidFill>
                <a:latin typeface="Courier New" pitchFamily="49" charset="0"/>
              </a:rPr>
              <a:t>Postoperative</a:t>
            </a:r>
            <a:r>
              <a:rPr lang="en-US" sz="2400" b="1" dirty="0">
                <a:latin typeface="Courier New" pitchFamily="49" charset="0"/>
              </a:rPr>
              <a:t> mold containing </a:t>
            </a:r>
            <a:r>
              <a:rPr lang="en-US" sz="2400" b="1" dirty="0">
                <a:solidFill>
                  <a:srgbClr val="FFFF00"/>
                </a:solidFill>
                <a:latin typeface="Courier New" pitchFamily="49" charset="0"/>
              </a:rPr>
              <a:t>immunotherapy</a:t>
            </a:r>
            <a:r>
              <a:rPr lang="en-US" sz="2400" b="1" dirty="0">
                <a:latin typeface="Courier New" pitchFamily="49" charset="0"/>
              </a:rPr>
              <a:t> is a promising therapeutic advance in limiting recurrence</a:t>
            </a:r>
            <a:r>
              <a:rPr lang="en-US" sz="2400" b="1" dirty="0" smtClean="0">
                <a:latin typeface="Courier New" pitchFamily="49" charset="0"/>
              </a:rPr>
              <a:t>. </a:t>
            </a:r>
          </a:p>
          <a:p>
            <a:r>
              <a:rPr lang="en-US" sz="2400" b="1" dirty="0" smtClean="0">
                <a:latin typeface="Courier New" pitchFamily="49" charset="0"/>
              </a:rPr>
              <a:t>The role of systemic </a:t>
            </a:r>
            <a:r>
              <a:rPr lang="en-US" sz="2400" b="1" dirty="0" smtClean="0">
                <a:solidFill>
                  <a:srgbClr val="FFFF00"/>
                </a:solidFill>
                <a:latin typeface="Courier New" pitchFamily="49" charset="0"/>
              </a:rPr>
              <a:t>antifungal</a:t>
            </a:r>
            <a:r>
              <a:rPr lang="en-US" sz="2400" b="1" dirty="0" smtClean="0">
                <a:latin typeface="Courier New" pitchFamily="49" charset="0"/>
              </a:rPr>
              <a:t> therapy is inadequately studied. </a:t>
            </a:r>
            <a:endParaRPr lang="en-US" sz="2400" b="1" dirty="0" smtClean="0"/>
          </a:p>
          <a:p>
            <a:pPr lvl="1"/>
            <a:r>
              <a:rPr lang="en-US" sz="2000" b="1" dirty="0" err="1" smtClean="0">
                <a:solidFill>
                  <a:srgbClr val="FFFF00"/>
                </a:solidFill>
                <a:latin typeface="Courier New" pitchFamily="49" charset="0"/>
              </a:rPr>
              <a:t>Itraconazole</a:t>
            </a:r>
            <a:r>
              <a:rPr lang="en-US" sz="2000" b="1" dirty="0" smtClean="0">
                <a:latin typeface="Courier New" pitchFamily="49" charset="0"/>
              </a:rPr>
              <a:t> orally is well tolerated and effective in vitro against common causes of AFS. </a:t>
            </a:r>
          </a:p>
          <a:p>
            <a:pPr>
              <a:lnSpc>
                <a:spcPct val="90000"/>
              </a:lnSpc>
            </a:pPr>
            <a:endParaRPr lang="en-US" sz="2400" b="1" dirty="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Recurrence</a:t>
            </a:r>
            <a:endParaRPr lang="ar-SA" dirty="0"/>
          </a:p>
        </p:txBody>
      </p:sp>
      <p:pic>
        <p:nvPicPr>
          <p:cNvPr id="263171" name="Picture 3" descr="8449414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2069016"/>
            <a:ext cx="4549775" cy="478898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876300"/>
          </a:xfrm>
        </p:spPr>
        <p:txBody>
          <a:bodyPr/>
          <a:lstStyle/>
          <a:p>
            <a:pPr algn="ctr"/>
            <a:r>
              <a:rPr lang="en-US" sz="4800" b="1" dirty="0" smtClean="0"/>
              <a:t>Unilateral </a:t>
            </a:r>
            <a:r>
              <a:rPr lang="en-US" sz="4800" b="1" dirty="0"/>
              <a:t>Nasal Mass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Allergic Fungal Sinusitis</a:t>
            </a:r>
          </a:p>
          <a:p>
            <a:r>
              <a:rPr lang="en-US" b="1" dirty="0" err="1" smtClean="0"/>
              <a:t>Antrochoanal</a:t>
            </a:r>
            <a:r>
              <a:rPr lang="en-US" b="1" dirty="0" smtClean="0"/>
              <a:t> Polyp</a:t>
            </a:r>
          </a:p>
          <a:p>
            <a:r>
              <a:rPr lang="en-US" b="1" dirty="0" smtClean="0"/>
              <a:t>Inverted Papilloma</a:t>
            </a:r>
          </a:p>
          <a:p>
            <a:r>
              <a:rPr lang="en-US" b="1" dirty="0" smtClean="0"/>
              <a:t>Carcinoma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7474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Ethmoid Sinus, continued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is from both the external and internal branches of the carotid, through the sphenopalatine and the anterior and posterior ethmoidal arteries</a:t>
            </a:r>
          </a:p>
          <a:p>
            <a:r>
              <a:rPr lang="en-US"/>
              <a:t>Innervation is from V2 and V3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FUNGAL BALL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3505200"/>
          </a:xfrm>
        </p:spPr>
        <p:txBody>
          <a:bodyPr/>
          <a:lstStyle/>
          <a:p>
            <a:r>
              <a:rPr lang="en-US" dirty="0" smtClean="0"/>
              <a:t>Noninvasive </a:t>
            </a:r>
            <a:r>
              <a:rPr lang="en-US" dirty="0" err="1" smtClean="0"/>
              <a:t>Aspergillosis</a:t>
            </a:r>
            <a:r>
              <a:rPr lang="en-US" dirty="0" smtClean="0"/>
              <a:t> seen as fungal ball, usually in maxillary sinus</a:t>
            </a:r>
          </a:p>
          <a:p>
            <a:r>
              <a:rPr lang="en-US" dirty="0" smtClean="0"/>
              <a:t>Therapy for noninvasive forms is surgical excision followed usually by PO Antifungals</a:t>
            </a:r>
          </a:p>
          <a:p>
            <a:r>
              <a:rPr lang="en-US" dirty="0" smtClean="0"/>
              <a:t>No </a:t>
            </a:r>
            <a:r>
              <a:rPr lang="en-US" smtClean="0"/>
              <a:t>Mucosal immunological </a:t>
            </a:r>
            <a:r>
              <a:rPr lang="en-US" dirty="0" smtClean="0"/>
              <a:t>reaction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r>
              <a:rPr lang="en-US" dirty="0"/>
              <a:t>Uncommon</a:t>
            </a:r>
          </a:p>
          <a:p>
            <a:r>
              <a:rPr lang="en-US" dirty="0"/>
              <a:t>Seen usually in </a:t>
            </a:r>
            <a:r>
              <a:rPr lang="en-US" dirty="0" err="1"/>
              <a:t>immunocompromised</a:t>
            </a:r>
            <a:endParaRPr lang="en-US" dirty="0"/>
          </a:p>
          <a:p>
            <a:r>
              <a:rPr lang="en-US" dirty="0" err="1"/>
              <a:t>Aspergillosis</a:t>
            </a:r>
            <a:r>
              <a:rPr lang="en-US" dirty="0"/>
              <a:t>, </a:t>
            </a:r>
            <a:r>
              <a:rPr lang="en-US" dirty="0" err="1"/>
              <a:t>mucormycosis</a:t>
            </a:r>
            <a:r>
              <a:rPr lang="en-US" dirty="0"/>
              <a:t>, </a:t>
            </a:r>
            <a:r>
              <a:rPr lang="en-US" dirty="0" err="1"/>
              <a:t>candidiasis</a:t>
            </a:r>
            <a:r>
              <a:rPr lang="en-US" dirty="0"/>
              <a:t>, </a:t>
            </a:r>
            <a:r>
              <a:rPr lang="en-US" dirty="0" err="1"/>
              <a:t>histoplasmosis</a:t>
            </a:r>
            <a:r>
              <a:rPr lang="en-US" dirty="0"/>
              <a:t> and </a:t>
            </a:r>
            <a:r>
              <a:rPr lang="en-US" dirty="0" err="1"/>
              <a:t>coccidiomycosis</a:t>
            </a:r>
            <a:r>
              <a:rPr lang="en-US" dirty="0"/>
              <a:t> seen</a:t>
            </a:r>
          </a:p>
          <a:p>
            <a:r>
              <a:rPr lang="en-US" dirty="0" err="1"/>
              <a:t>Aspergillosis</a:t>
            </a:r>
            <a:r>
              <a:rPr lang="en-US" dirty="0"/>
              <a:t> most common</a:t>
            </a:r>
          </a:p>
          <a:p>
            <a:r>
              <a:rPr lang="en-US" dirty="0"/>
              <a:t>Requires high index of </a:t>
            </a:r>
            <a:r>
              <a:rPr lang="en-US" dirty="0" err="1"/>
              <a:t>suspscion</a:t>
            </a:r>
            <a:endParaRPr lang="en-US" dirty="0"/>
          </a:p>
          <a:p>
            <a:r>
              <a:rPr lang="en-US" dirty="0"/>
              <a:t>Diagnosed by biopsy and culture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Sinusitis, continued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 err="1"/>
              <a:t>Aspergillosis</a:t>
            </a:r>
            <a:r>
              <a:rPr lang="en-US" dirty="0"/>
              <a:t> a common pathogen of soil, fruits, vegetables, grains, birds and mammals</a:t>
            </a:r>
          </a:p>
          <a:p>
            <a:r>
              <a:rPr lang="en-US" dirty="0"/>
              <a:t>Suspect if dark, greasy material seen</a:t>
            </a:r>
          </a:p>
          <a:p>
            <a:r>
              <a:rPr lang="en-US" dirty="0"/>
              <a:t>Cultures of nose usually not diagnostic</a:t>
            </a:r>
          </a:p>
          <a:p>
            <a:r>
              <a:rPr lang="en-US" dirty="0" err="1"/>
              <a:t>Antrostomy</a:t>
            </a:r>
            <a:r>
              <a:rPr lang="en-US" dirty="0"/>
              <a:t> with biopsy and fungal stain required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Sinusitis, continued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4114800"/>
          </a:xfrm>
          <a:noFill/>
          <a:ln/>
        </p:spPr>
        <p:txBody>
          <a:bodyPr/>
          <a:lstStyle/>
          <a:p>
            <a:r>
              <a:rPr lang="en-US" sz="2800" dirty="0" smtClean="0"/>
              <a:t>Invasive </a:t>
            </a:r>
            <a:r>
              <a:rPr lang="en-US" sz="2800" dirty="0" err="1"/>
              <a:t>aspergillosis</a:t>
            </a:r>
            <a:r>
              <a:rPr lang="en-US" sz="2800" dirty="0"/>
              <a:t> can invade bone.</a:t>
            </a:r>
          </a:p>
          <a:p>
            <a:r>
              <a:rPr lang="en-US" sz="2800" dirty="0" err="1"/>
              <a:t>Fulminant</a:t>
            </a:r>
            <a:r>
              <a:rPr lang="en-US" sz="2800" dirty="0"/>
              <a:t> </a:t>
            </a:r>
            <a:r>
              <a:rPr lang="en-US" sz="2800" dirty="0" err="1"/>
              <a:t>aspergillosis</a:t>
            </a:r>
            <a:r>
              <a:rPr lang="en-US" sz="2800" dirty="0"/>
              <a:t> occurs in </a:t>
            </a:r>
            <a:r>
              <a:rPr lang="en-US" sz="2800" dirty="0" err="1"/>
              <a:t>immunocompromised</a:t>
            </a:r>
            <a:r>
              <a:rPr lang="en-US" sz="2800" dirty="0"/>
              <a:t> and invades adjacent </a:t>
            </a:r>
            <a:r>
              <a:rPr lang="en-US" sz="2800" dirty="0" smtClean="0"/>
              <a:t>structures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Invasive fungal sinusitis</a:t>
            </a:r>
            <a:endParaRPr lang="en-US" dirty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400" b="1" dirty="0" err="1" smtClean="0"/>
              <a:t>Mucormycosis</a:t>
            </a:r>
            <a:r>
              <a:rPr lang="en-US" sz="2400" b="1" dirty="0" smtClean="0"/>
              <a:t> is encountered in dust and soil and enters through the respiratory tract</a:t>
            </a:r>
          </a:p>
          <a:p>
            <a:r>
              <a:rPr lang="en-US" sz="2400" b="1" dirty="0" err="1" smtClean="0"/>
              <a:t>Ketoacidosis</a:t>
            </a:r>
            <a:r>
              <a:rPr lang="en-US" sz="2400" b="1" dirty="0" smtClean="0"/>
              <a:t> predisposes to </a:t>
            </a:r>
            <a:r>
              <a:rPr lang="en-US" sz="2400" b="1" dirty="0" err="1" smtClean="0"/>
              <a:t>mucormycosis</a:t>
            </a:r>
            <a:r>
              <a:rPr lang="en-US" sz="2400" b="1" dirty="0" smtClean="0"/>
              <a:t>, as the fungus thrives in acidic environments</a:t>
            </a:r>
          </a:p>
          <a:p>
            <a:r>
              <a:rPr lang="en-US" sz="2400" b="1" dirty="0" smtClean="0"/>
              <a:t>Initially seen as engorgement of </a:t>
            </a:r>
            <a:r>
              <a:rPr lang="en-US" sz="2400" b="1" dirty="0" err="1" smtClean="0"/>
              <a:t>turbinates</a:t>
            </a:r>
            <a:r>
              <a:rPr lang="en-US" sz="2400" b="1" dirty="0" smtClean="0"/>
              <a:t>, followed by ischemia and necrosis of the </a:t>
            </a:r>
            <a:r>
              <a:rPr lang="en-US" sz="2400" b="1" dirty="0" err="1" smtClean="0"/>
              <a:t>turbinates</a:t>
            </a:r>
            <a:r>
              <a:rPr lang="en-US" sz="2400" b="1" dirty="0" smtClean="0"/>
              <a:t> and adjacent nose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fungus invades vascular channels and causes hemorrhagic ischemia and necrosis</a:t>
            </a:r>
          </a:p>
          <a:p>
            <a:r>
              <a:rPr lang="en-US" sz="2400" b="1" dirty="0"/>
              <a:t>Frequently fatal.  90% mortality in </a:t>
            </a:r>
            <a:r>
              <a:rPr lang="en-US" sz="2400" b="1" dirty="0" err="1"/>
              <a:t>immunocompromised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/>
              <a:t>Treatment</a:t>
            </a:r>
            <a:endParaRPr lang="en-US" b="1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800" dirty="0" smtClean="0"/>
              <a:t>Treated </a:t>
            </a:r>
            <a:r>
              <a:rPr lang="en-US" sz="2800" dirty="0"/>
              <a:t>with </a:t>
            </a:r>
            <a:r>
              <a:rPr lang="en-US" sz="2800" b="1" dirty="0">
                <a:solidFill>
                  <a:srgbClr val="FFFF00"/>
                </a:solidFill>
              </a:rPr>
              <a:t>radical surgical </a:t>
            </a:r>
            <a:r>
              <a:rPr lang="en-US" sz="2800" b="1" dirty="0" smtClean="0">
                <a:solidFill>
                  <a:srgbClr val="FFFF00"/>
                </a:solidFill>
              </a:rPr>
              <a:t>debridement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Amphotericin</a:t>
            </a:r>
            <a:r>
              <a:rPr lang="en-US" sz="2800" b="1" dirty="0" smtClean="0">
                <a:solidFill>
                  <a:srgbClr val="FFFF00"/>
                </a:solidFill>
              </a:rPr>
              <a:t> B 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Correction of </a:t>
            </a:r>
            <a:r>
              <a:rPr lang="en-US" sz="2800" b="1" dirty="0">
                <a:solidFill>
                  <a:srgbClr val="FFFF00"/>
                </a:solidFill>
              </a:rPr>
              <a:t>underlying </a:t>
            </a:r>
            <a:r>
              <a:rPr lang="en-US" sz="2800" b="1" dirty="0" err="1">
                <a:solidFill>
                  <a:srgbClr val="FFFF00"/>
                </a:solidFill>
              </a:rPr>
              <a:t>immunosuppression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962400"/>
          </a:xfrm>
        </p:spPr>
        <p:txBody>
          <a:bodyPr/>
          <a:lstStyle/>
          <a:p>
            <a:r>
              <a:rPr lang="en-US" sz="2800" dirty="0" smtClean="0"/>
              <a:t>Basics (Anatomy, </a:t>
            </a:r>
            <a:r>
              <a:rPr lang="en-US" sz="2800" dirty="0" err="1" smtClean="0"/>
              <a:t>Pathophysiology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Definitions (Acute, Chronic)</a:t>
            </a:r>
          </a:p>
          <a:p>
            <a:r>
              <a:rPr lang="en-US" sz="2800" dirty="0" smtClean="0"/>
              <a:t>Clinical Manifestation (Symptoms, Examination, Investigations &amp; Treatment)</a:t>
            </a:r>
          </a:p>
          <a:p>
            <a:r>
              <a:rPr lang="en-US" sz="2800" dirty="0" smtClean="0"/>
              <a:t>Microbiology</a:t>
            </a:r>
          </a:p>
          <a:p>
            <a:r>
              <a:rPr lang="en-US" sz="2800" dirty="0" smtClean="0"/>
              <a:t>Medical Treatment</a:t>
            </a:r>
          </a:p>
          <a:p>
            <a:r>
              <a:rPr lang="en-US" sz="2800" dirty="0" smtClean="0"/>
              <a:t>Surgical Treatment (Sinuses &amp; Turbinate's)</a:t>
            </a:r>
          </a:p>
          <a:p>
            <a:r>
              <a:rPr lang="en-US" sz="2800" dirty="0" smtClean="0"/>
              <a:t>Complications (Orbit, Brain &amp; Cranium)</a:t>
            </a:r>
          </a:p>
          <a:p>
            <a:r>
              <a:rPr lang="en-US" sz="2800" dirty="0" smtClean="0"/>
              <a:t>Fungal sinusitis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and Rhinosinusitis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/>
              <a:t>Allergy estimated at 15-30% of population</a:t>
            </a:r>
          </a:p>
          <a:p>
            <a:r>
              <a:rPr lang="en-US" dirty="0"/>
              <a:t>Major contributing factor in </a:t>
            </a:r>
            <a:r>
              <a:rPr lang="en-US" dirty="0" err="1"/>
              <a:t>rhinosinusitis</a:t>
            </a:r>
            <a:endParaRPr lang="en-US" dirty="0"/>
          </a:p>
          <a:p>
            <a:r>
              <a:rPr lang="en-US" dirty="0"/>
              <a:t>Similar pathogenesis as viral etiology with obstruction -- </a:t>
            </a:r>
            <a:r>
              <a:rPr lang="en-US" dirty="0" err="1"/>
              <a:t>mucostasis</a:t>
            </a:r>
            <a:r>
              <a:rPr lang="en-US" dirty="0"/>
              <a:t> --hypoxia -- colonization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History is critical </a:t>
            </a:r>
          </a:p>
          <a:p>
            <a:pPr lvl="1"/>
            <a:r>
              <a:rPr lang="en-US"/>
              <a:t>itching mucous membranes, clear rhinorrhea, eczema, food intolerance, nasal congestion, stuffiness, fluctuating rhinorrhea, sneezing, cough, behavioral changes, headaches, facial pressure</a:t>
            </a:r>
          </a:p>
          <a:p>
            <a:pPr lvl="1"/>
            <a:r>
              <a:rPr lang="en-US"/>
              <a:t>prior history of infantile colic, formula changes, otitis media, ADHD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Physical Examination</a:t>
            </a:r>
          </a:p>
          <a:p>
            <a:pPr lvl="1"/>
            <a:r>
              <a:rPr lang="en-US"/>
              <a:t>allergic shiners and allergic salute</a:t>
            </a:r>
          </a:p>
          <a:p>
            <a:pPr lvl="1"/>
            <a:r>
              <a:rPr lang="en-US"/>
              <a:t>nasal obstruction with cracked lips</a:t>
            </a:r>
          </a:p>
          <a:p>
            <a:pPr lvl="1"/>
            <a:r>
              <a:rPr lang="en-US"/>
              <a:t>rash over cheeks or urticaria</a:t>
            </a:r>
          </a:p>
          <a:p>
            <a:pPr lvl="1"/>
            <a:r>
              <a:rPr lang="en-US"/>
              <a:t>eczema</a:t>
            </a:r>
          </a:p>
          <a:p>
            <a:pPr lvl="1"/>
            <a:r>
              <a:rPr lang="en-US"/>
              <a:t>posterior pharyngeal lymphoid tissue</a:t>
            </a:r>
          </a:p>
          <a:p>
            <a:pPr lvl="1"/>
            <a:r>
              <a:rPr lang="en-US"/>
              <a:t>ETD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Maxillary Sinuses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dirty="0"/>
              <a:t>The largest sinus</a:t>
            </a:r>
          </a:p>
          <a:p>
            <a:r>
              <a:rPr lang="en-US" dirty="0"/>
              <a:t>Pyramidal shaped with apex near </a:t>
            </a:r>
            <a:r>
              <a:rPr lang="en-US" dirty="0" err="1"/>
              <a:t>zygomatic</a:t>
            </a:r>
            <a:r>
              <a:rPr lang="en-US" dirty="0"/>
              <a:t> arch</a:t>
            </a:r>
          </a:p>
          <a:p>
            <a:r>
              <a:rPr lang="en-US" dirty="0"/>
              <a:t>In child, inferior border near nasal floor. 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adult, 1 cm below nasal floor</a:t>
            </a:r>
          </a:p>
          <a:p>
            <a:r>
              <a:rPr lang="en-US" dirty="0"/>
              <a:t>Floor over maxillary dentition, which is often thin and dehiscent over tooth roots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Clinical diagnosis</a:t>
            </a:r>
          </a:p>
          <a:p>
            <a:r>
              <a:rPr lang="en-US"/>
              <a:t>Two to four week food diary</a:t>
            </a:r>
          </a:p>
          <a:p>
            <a:r>
              <a:rPr lang="en-US"/>
              <a:t>Open feeding challenge</a:t>
            </a:r>
          </a:p>
          <a:p>
            <a:r>
              <a:rPr lang="en-US"/>
              <a:t>RAST testing -- poor for food allergy</a:t>
            </a:r>
          </a:p>
          <a:p>
            <a:r>
              <a:rPr lang="en-US"/>
              <a:t>Nasal smear analysis</a:t>
            </a:r>
          </a:p>
          <a:p>
            <a:r>
              <a:rPr lang="en-US"/>
              <a:t>Skin testing</a:t>
            </a:r>
          </a:p>
        </p:txBody>
      </p:sp>
    </p:spTree>
  </p:cSld>
  <p:clrMapOvr>
    <a:masterClrMapping/>
  </p:clrMapOvr>
  <p:transition spd="slow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Treatment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Avoidance</a:t>
            </a:r>
          </a:p>
          <a:p>
            <a:pPr lvl="1"/>
            <a:r>
              <a:rPr lang="en-US"/>
              <a:t>clean, allergy proof house, filter, no pets, air conditioning</a:t>
            </a:r>
          </a:p>
          <a:p>
            <a:r>
              <a:rPr lang="en-US"/>
              <a:t>Pharmacotherapy </a:t>
            </a:r>
          </a:p>
          <a:p>
            <a:pPr lvl="1"/>
            <a:r>
              <a:rPr lang="en-US"/>
              <a:t>antihistamines, nasal steroids, mast cell stabilizers</a:t>
            </a:r>
          </a:p>
          <a:p>
            <a:r>
              <a:rPr lang="en-US"/>
              <a:t>Immunotherapy</a:t>
            </a:r>
          </a:p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Asthma and Rhinosinusitis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600" dirty="0"/>
              <a:t>URI’s including </a:t>
            </a:r>
            <a:r>
              <a:rPr lang="en-US" sz="2600" dirty="0" err="1"/>
              <a:t>rhinosinusitis</a:t>
            </a:r>
            <a:r>
              <a:rPr lang="en-US" sz="2600" dirty="0"/>
              <a:t> may be trigger for asthmatic outbreaks</a:t>
            </a:r>
            <a:endParaRPr lang="en-US" dirty="0"/>
          </a:p>
          <a:p>
            <a:pPr lvl="1"/>
            <a:r>
              <a:rPr lang="en-US" sz="2400" dirty="0"/>
              <a:t>cause-effect not proven</a:t>
            </a:r>
            <a:endParaRPr lang="en-US" sz="2200" dirty="0"/>
          </a:p>
          <a:p>
            <a:r>
              <a:rPr lang="en-US" sz="2600" dirty="0" err="1"/>
              <a:t>Rachelefsky</a:t>
            </a:r>
            <a:r>
              <a:rPr lang="en-US" sz="2600" dirty="0"/>
              <a:t> found strong correlation with resolution of sinus disease on ability to stop </a:t>
            </a:r>
            <a:r>
              <a:rPr lang="en-US" sz="2600" dirty="0" err="1"/>
              <a:t>bronchdilator</a:t>
            </a:r>
            <a:r>
              <a:rPr lang="en-US" sz="2600" dirty="0"/>
              <a:t> therapy</a:t>
            </a:r>
          </a:p>
          <a:p>
            <a:r>
              <a:rPr lang="en-US" sz="2600" dirty="0"/>
              <a:t>Friedman showed improvements in PFT’s with resolution of </a:t>
            </a:r>
            <a:r>
              <a:rPr lang="en-US" sz="2600" dirty="0" err="1"/>
              <a:t>rhinosinusitis</a:t>
            </a:r>
            <a:r>
              <a:rPr lang="en-US" sz="2600" dirty="0"/>
              <a:t> in small group</a:t>
            </a:r>
          </a:p>
          <a:p>
            <a:r>
              <a:rPr lang="en-US" sz="2600" dirty="0" err="1"/>
              <a:t>Oliveria</a:t>
            </a:r>
            <a:r>
              <a:rPr lang="en-US" sz="2600" dirty="0"/>
              <a:t> demonstrated bronchial </a:t>
            </a:r>
            <a:r>
              <a:rPr lang="en-US" sz="2600" dirty="0" err="1"/>
              <a:t>hyperreactiveness</a:t>
            </a:r>
            <a:r>
              <a:rPr lang="en-US" sz="2600" dirty="0"/>
              <a:t> was improved with treating </a:t>
            </a:r>
            <a:r>
              <a:rPr lang="en-US" sz="2600" dirty="0" err="1"/>
              <a:t>rhinosinusitis</a:t>
            </a:r>
            <a:endParaRPr lang="en-US" sz="2600" dirty="0"/>
          </a:p>
          <a:p>
            <a:endParaRPr lang="en-US" sz="2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Maxillary Sinuses, Continued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 infraorbital nerve runs along roof, and is often dehiscent.  At risk during antral procedures</a:t>
            </a:r>
          </a:p>
          <a:p>
            <a:r>
              <a:rPr lang="en-US"/>
              <a:t>Sinus ostia loacated anteriorly in the middle meatus</a:t>
            </a:r>
          </a:p>
          <a:p>
            <a:r>
              <a:rPr lang="en-US"/>
              <a:t>Accessory ostia are usually more posterior and are a sign of chronic disease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Maxillary Sinus, continued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is from divisions of the maxillary artery</a:t>
            </a:r>
          </a:p>
          <a:p>
            <a:r>
              <a:rPr lang="en-US"/>
              <a:t>Innervation is via V2</a:t>
            </a:r>
          </a:p>
          <a:p>
            <a:r>
              <a:rPr lang="en-US"/>
              <a:t>Postganglionic sympathetic fibers are from VII via the sphenopalatine ganglion  and the greater superficial petrosal nerve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4114800"/>
          </a:xfrm>
        </p:spPr>
        <p:txBody>
          <a:bodyPr/>
          <a:lstStyle/>
          <a:p>
            <a:r>
              <a:rPr lang="en-US" dirty="0" smtClean="0"/>
              <a:t>Diseases-nasal septum </a:t>
            </a:r>
            <a:r>
              <a:rPr lang="en-US" dirty="0"/>
              <a:t>(DNS etc</a:t>
            </a:r>
            <a:r>
              <a:rPr lang="en-US" dirty="0" smtClean="0"/>
              <a:t>.),</a:t>
            </a:r>
          </a:p>
          <a:p>
            <a:r>
              <a:rPr lang="en-US" dirty="0" smtClean="0"/>
              <a:t>Epistaxis (</a:t>
            </a:r>
            <a:r>
              <a:rPr lang="en-US" dirty="0"/>
              <a:t>causes, clinical &amp; </a:t>
            </a:r>
            <a:r>
              <a:rPr lang="en-US" dirty="0" err="1"/>
              <a:t>mngt</a:t>
            </a:r>
            <a:r>
              <a:rPr lang="en-US" dirty="0"/>
              <a:t>), </a:t>
            </a:r>
            <a:endParaRPr lang="en-US" dirty="0" smtClean="0"/>
          </a:p>
          <a:p>
            <a:r>
              <a:rPr lang="en-US" dirty="0" smtClean="0"/>
              <a:t>turbinate </a:t>
            </a:r>
            <a:r>
              <a:rPr lang="en-US" dirty="0"/>
              <a:t>hypertrophy, </a:t>
            </a:r>
            <a:endParaRPr lang="en-US" dirty="0" smtClean="0"/>
          </a:p>
          <a:p>
            <a:r>
              <a:rPr lang="en-US" dirty="0" smtClean="0"/>
              <a:t>Nasal operations</a:t>
            </a:r>
            <a:r>
              <a:rPr lang="en-US" dirty="0"/>
              <a:t>( FESS, </a:t>
            </a:r>
            <a:r>
              <a:rPr lang="en-US" dirty="0" err="1"/>
              <a:t>septoplasty</a:t>
            </a:r>
            <a:r>
              <a:rPr lang="en-US" dirty="0"/>
              <a:t>, </a:t>
            </a:r>
            <a:r>
              <a:rPr lang="en-US" dirty="0" smtClean="0"/>
              <a:t>turbinate)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lecture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28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Frontal Sinus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Begins as evagination of the anterior nasal capsule around the fourth month of development</a:t>
            </a:r>
          </a:p>
          <a:p>
            <a:r>
              <a:rPr lang="en-US"/>
              <a:t>Rarely present at birth;  usually not visible until age 2</a:t>
            </a:r>
          </a:p>
          <a:p>
            <a:r>
              <a:rPr lang="en-US"/>
              <a:t>Great variability in size;  congenitally absent in 5%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Frontal Sinus, continued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Drains into the frontal recess  in the middle meatus near the upper portion of the infundibulum</a:t>
            </a:r>
          </a:p>
          <a:p>
            <a:r>
              <a:rPr lang="en-US"/>
              <a:t>Like the maxillary sinuses, have circurlar mucociliary clearance</a:t>
            </a:r>
          </a:p>
          <a:p>
            <a:r>
              <a:rPr lang="en-US"/>
              <a:t>Blood supply from the supraorbital and supratrochlear arteries, innervation from nerves of the same name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Began as outpuchings of the superior nasal vault around the fourth month of gestation</a:t>
            </a:r>
          </a:p>
          <a:p>
            <a:r>
              <a:rPr lang="en-US"/>
              <a:t>Rarely present at birth, usually seen around age 4</a:t>
            </a:r>
          </a:p>
          <a:p>
            <a:r>
              <a:rPr lang="en-US"/>
              <a:t>Drain into the superior meatus in the sphenoethmoidal recess</a:t>
            </a:r>
          </a:p>
          <a:p>
            <a:r>
              <a:rPr lang="en-US"/>
              <a:t>Ostia of variable size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Sinuses, continued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8229600" cy="4114800"/>
          </a:xfrm>
          <a:noFill/>
          <a:ln/>
        </p:spPr>
        <p:txBody>
          <a:bodyPr/>
          <a:lstStyle/>
          <a:p>
            <a:r>
              <a:rPr lang="en-US" sz="2800" b="1"/>
              <a:t>The optic nerve lies superiorly</a:t>
            </a:r>
          </a:p>
          <a:p>
            <a:r>
              <a:rPr lang="en-US" sz="2800" b="1"/>
              <a:t>The pons lies posteriorly</a:t>
            </a:r>
          </a:p>
          <a:p>
            <a:r>
              <a:rPr lang="en-US" sz="2800" b="1"/>
              <a:t>The cavernous sinus is lateral, along with CNIII, IV and VI and the carotid artery</a:t>
            </a:r>
          </a:p>
          <a:p>
            <a:r>
              <a:rPr lang="en-US" sz="2800" b="1"/>
              <a:t>The carotid artery is dehiscent in 50% of specimens 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Sinuses, continued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from both the internal and external carotid arteries via the sphenopalatine (floor) and the posterior ethmoidal arteries (roof)</a:t>
            </a:r>
          </a:p>
          <a:p>
            <a:r>
              <a:rPr lang="en-US"/>
              <a:t>Innervation from V2 and V3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Pathophysiology of Rhinosinusitis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810000"/>
          </a:xfrm>
          <a:noFill/>
          <a:ln/>
        </p:spPr>
        <p:txBody>
          <a:bodyPr/>
          <a:lstStyle/>
          <a:p>
            <a:r>
              <a:rPr lang="en-US" dirty="0"/>
              <a:t>Lined by respiratory epithelium</a:t>
            </a:r>
          </a:p>
          <a:p>
            <a:r>
              <a:rPr lang="en-US" dirty="0"/>
              <a:t>Mucous blanket is in two layers: 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Superficial viscous </a:t>
            </a:r>
            <a:r>
              <a:rPr lang="en-US" dirty="0"/>
              <a:t>layer </a:t>
            </a:r>
            <a:endParaRPr lang="en-US" dirty="0" smtClean="0"/>
          </a:p>
          <a:p>
            <a:pPr lvl="1"/>
            <a:r>
              <a:rPr lang="en-US" dirty="0" smtClean="0"/>
              <a:t>Serous layer</a:t>
            </a:r>
            <a:r>
              <a:rPr lang="en-US" dirty="0"/>
              <a:t>.  </a:t>
            </a:r>
          </a:p>
          <a:p>
            <a:r>
              <a:rPr lang="en-US" dirty="0"/>
              <a:t>Cilia beat in the serous layer, moving the blanket towards the natural </a:t>
            </a:r>
            <a:r>
              <a:rPr lang="en-US" dirty="0" err="1" smtClean="0"/>
              <a:t>ostia</a:t>
            </a:r>
            <a:endParaRPr lang="en-US" dirty="0"/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3476" name="Picture 4" descr="ANTRST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325" y="180975"/>
            <a:ext cx="6229350" cy="64976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1045" t="7500" r="6513" b="9423"/>
          <a:stretch>
            <a:fillRect/>
          </a:stretch>
        </p:blipFill>
        <p:spPr bwMode="auto">
          <a:xfrm>
            <a:off x="-1219200" y="685800"/>
            <a:ext cx="10363200" cy="59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42900"/>
            <a:ext cx="8382000" cy="1143000"/>
          </a:xfrm>
          <a:noFill/>
          <a:ln/>
        </p:spPr>
        <p:txBody>
          <a:bodyPr/>
          <a:lstStyle/>
          <a:p>
            <a:r>
              <a:rPr lang="en-US" sz="4300" b="1" dirty="0" err="1"/>
              <a:t>Pathophysiology</a:t>
            </a:r>
            <a:r>
              <a:rPr lang="en-US" sz="4300" b="1" dirty="0"/>
              <a:t> of </a:t>
            </a:r>
            <a:r>
              <a:rPr lang="en-US" sz="4300" b="1" dirty="0" err="1"/>
              <a:t>Rhinosinusitis</a:t>
            </a:r>
            <a:r>
              <a:rPr lang="en-US" sz="4300" b="1" dirty="0"/>
              <a:t>,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915400" cy="4114800"/>
          </a:xfrm>
          <a:noFill/>
          <a:ln/>
        </p:spPr>
        <p:txBody>
          <a:bodyPr/>
          <a:lstStyle/>
          <a:p>
            <a:r>
              <a:rPr lang="en-US" dirty="0"/>
              <a:t>Most important pathologic process in disease is </a:t>
            </a:r>
            <a:r>
              <a:rPr lang="en-US" b="1" dirty="0">
                <a:solidFill>
                  <a:srgbClr val="FFFF00"/>
                </a:solidFill>
              </a:rPr>
              <a:t>obstruction of natural </a:t>
            </a:r>
            <a:r>
              <a:rPr lang="en-US" b="1" dirty="0" err="1">
                <a:solidFill>
                  <a:srgbClr val="FFFF00"/>
                </a:solidFill>
              </a:rPr>
              <a:t>ostia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dirty="0"/>
              <a:t>Obstruction leads to </a:t>
            </a:r>
            <a:r>
              <a:rPr lang="en-US" dirty="0" err="1"/>
              <a:t>hypooxygenation</a:t>
            </a:r>
            <a:endParaRPr lang="en-US" dirty="0"/>
          </a:p>
          <a:p>
            <a:r>
              <a:rPr lang="en-US" dirty="0" err="1"/>
              <a:t>Hypooxygenation</a:t>
            </a:r>
            <a:r>
              <a:rPr lang="en-US" dirty="0"/>
              <a:t> leads to </a:t>
            </a:r>
            <a:r>
              <a:rPr lang="en-US" b="1" dirty="0" err="1">
                <a:solidFill>
                  <a:srgbClr val="FFFF00"/>
                </a:solidFill>
              </a:rPr>
              <a:t>ciliary</a:t>
            </a:r>
            <a:r>
              <a:rPr lang="en-US" b="1" dirty="0">
                <a:solidFill>
                  <a:srgbClr val="FFFF00"/>
                </a:solidFill>
              </a:rPr>
              <a:t> dysfunction</a:t>
            </a:r>
            <a:r>
              <a:rPr lang="en-US" dirty="0"/>
              <a:t> and </a:t>
            </a:r>
            <a:r>
              <a:rPr lang="en-US" b="1" dirty="0">
                <a:solidFill>
                  <a:srgbClr val="FFFF00"/>
                </a:solidFill>
              </a:rPr>
              <a:t>poor mucous quality</a:t>
            </a:r>
          </a:p>
          <a:p>
            <a:r>
              <a:rPr lang="en-US" dirty="0" err="1"/>
              <a:t>Ciliary</a:t>
            </a:r>
            <a:r>
              <a:rPr lang="en-US" dirty="0"/>
              <a:t> dysfunction leads to 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retention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of </a:t>
            </a:r>
            <a:r>
              <a:rPr lang="en-US" dirty="0" smtClean="0">
                <a:solidFill>
                  <a:srgbClr val="FFFFFF"/>
                </a:solidFill>
              </a:rPr>
              <a:t>% Bacterial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Normal Function of PNS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9916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Patent Ostia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Normal </a:t>
            </a:r>
            <a:r>
              <a:rPr lang="en-US" b="1" dirty="0" err="1" smtClean="0">
                <a:solidFill>
                  <a:srgbClr val="FFFF00"/>
                </a:solidFill>
              </a:rPr>
              <a:t>Ciliary</a:t>
            </a:r>
            <a:r>
              <a:rPr lang="en-US" b="1" dirty="0" smtClean="0">
                <a:solidFill>
                  <a:srgbClr val="FFFF00"/>
                </a:solidFill>
              </a:rPr>
              <a:t> Function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Normal Quality of Mucous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Disturbance of these Function will lead to sinusitis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1524000"/>
            <a:ext cx="7772400" cy="1524000"/>
          </a:xfr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US" dirty="0"/>
              <a:t>RHINOSINUSITIS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9913" y="3886200"/>
            <a:ext cx="6400800" cy="1295400"/>
          </a:xfrm>
          <a:noFill/>
          <a:ln/>
        </p:spPr>
        <p:txBody>
          <a:bodyPr/>
          <a:lstStyle/>
          <a:p>
            <a:r>
              <a:rPr lang="en-US" dirty="0" smtClean="0"/>
              <a:t>Prof. Surayie </a:t>
            </a:r>
            <a:r>
              <a:rPr lang="en-US" dirty="0"/>
              <a:t>H Al </a:t>
            </a:r>
            <a:r>
              <a:rPr lang="en-US" dirty="0" smtClean="0"/>
              <a:t>Dousary MD</a:t>
            </a:r>
          </a:p>
          <a:p>
            <a:r>
              <a:rPr lang="en-US" sz="2400" dirty="0" smtClean="0"/>
              <a:t>Rhinology research Chair Director</a:t>
            </a:r>
            <a:endParaRPr lang="en-US" sz="2400" dirty="0"/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hlinkClick r:id="rId4"/>
              </a:rPr>
              <a:t>www.rhinologychair.org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www.profseraye.com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4739" name="Picture 3" descr="scan0222"/>
          <p:cNvPicPr>
            <a:picLocks noChangeAspect="1" noChangeArrowheads="1"/>
          </p:cNvPicPr>
          <p:nvPr/>
        </p:nvPicPr>
        <p:blipFill>
          <a:blip r:embed="rId3" cstate="print"/>
          <a:srcRect l="9613" t="51054" r="18294" b="10808"/>
          <a:stretch>
            <a:fillRect/>
          </a:stretch>
        </p:blipFill>
        <p:spPr bwMode="auto">
          <a:xfrm>
            <a:off x="5181600" y="1752600"/>
            <a:ext cx="3429000" cy="4876800"/>
          </a:xfrm>
          <a:prstGeom prst="rect">
            <a:avLst/>
          </a:prstGeom>
          <a:noFill/>
        </p:spPr>
      </p:pic>
      <p:pic>
        <p:nvPicPr>
          <p:cNvPr id="244740" name="Picture 4" descr="scan026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 l="11758" t="9807" r="20988" b="11592"/>
          <a:stretch>
            <a:fillRect/>
          </a:stretch>
        </p:blipFill>
        <p:spPr>
          <a:xfrm>
            <a:off x="1066800" y="1752600"/>
            <a:ext cx="3733800" cy="48768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42900"/>
            <a:ext cx="8229600" cy="1143000"/>
          </a:xfrm>
          <a:noFill/>
          <a:ln/>
        </p:spPr>
        <p:txBody>
          <a:bodyPr/>
          <a:lstStyle/>
          <a:p>
            <a:r>
              <a:rPr lang="en-US"/>
              <a:t>Acute and Chronic rhinosinusitis 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Acute </a:t>
            </a:r>
            <a:r>
              <a:rPr lang="en-US" b="1" dirty="0" err="1">
                <a:solidFill>
                  <a:srgbClr val="FFFF00"/>
                </a:solidFill>
              </a:rPr>
              <a:t>rhinosinusitis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/>
              <a:t>is defined as disease lasting </a:t>
            </a:r>
            <a:r>
              <a:rPr lang="en-US" b="1" dirty="0">
                <a:solidFill>
                  <a:srgbClr val="FFFF00"/>
                </a:solidFill>
              </a:rPr>
              <a:t>less than </a:t>
            </a:r>
            <a:r>
              <a:rPr lang="en-US" b="1" dirty="0" smtClean="0">
                <a:solidFill>
                  <a:srgbClr val="FFFF00"/>
                </a:solidFill>
              </a:rPr>
              <a:t>three weeks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dirty="0" err="1"/>
              <a:t>Subacute</a:t>
            </a:r>
            <a:r>
              <a:rPr lang="en-US" dirty="0"/>
              <a:t> sinusitis is defined as disease lasting </a:t>
            </a:r>
            <a:r>
              <a:rPr lang="en-US" b="1" dirty="0">
                <a:solidFill>
                  <a:srgbClr val="FFFF00"/>
                </a:solidFill>
              </a:rPr>
              <a:t>1 to 3 months</a:t>
            </a:r>
          </a:p>
          <a:p>
            <a:r>
              <a:rPr lang="en-US" b="1" dirty="0">
                <a:solidFill>
                  <a:srgbClr val="FFFF00"/>
                </a:solidFill>
              </a:rPr>
              <a:t>Chronic </a:t>
            </a:r>
            <a:r>
              <a:rPr lang="en-US" b="1" dirty="0" err="1">
                <a:solidFill>
                  <a:srgbClr val="FFFF00"/>
                </a:solidFill>
              </a:rPr>
              <a:t>rhinosinusitis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/>
              <a:t>is defined as disease lasting </a:t>
            </a:r>
            <a:r>
              <a:rPr lang="en-US" b="1" dirty="0">
                <a:solidFill>
                  <a:srgbClr val="FFFF00"/>
                </a:solidFill>
              </a:rPr>
              <a:t>more than three </a:t>
            </a:r>
            <a:r>
              <a:rPr lang="en-US" b="1" dirty="0" smtClean="0">
                <a:solidFill>
                  <a:srgbClr val="FFFF00"/>
                </a:solidFill>
              </a:rPr>
              <a:t>months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Chronic </a:t>
            </a:r>
            <a:r>
              <a:rPr lang="en-US" b="1" dirty="0" err="1" smtClean="0">
                <a:solidFill>
                  <a:srgbClr val="FFFF00"/>
                </a:solidFill>
              </a:rPr>
              <a:t>rhinosinusitis</a:t>
            </a:r>
            <a:r>
              <a:rPr lang="en-US" b="1" dirty="0" smtClean="0">
                <a:solidFill>
                  <a:srgbClr val="FFFF00"/>
                </a:solidFill>
              </a:rPr>
              <a:t> with nasal polyps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Chronic </a:t>
            </a:r>
            <a:r>
              <a:rPr lang="en-US" b="1" dirty="0" err="1">
                <a:solidFill>
                  <a:srgbClr val="FFFF00"/>
                </a:solidFill>
              </a:rPr>
              <a:t>rhinosinusitis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without </a:t>
            </a:r>
            <a:r>
              <a:rPr lang="en-US" b="1" dirty="0">
                <a:solidFill>
                  <a:srgbClr val="FFFF00"/>
                </a:solidFill>
              </a:rPr>
              <a:t>nasal polyps</a:t>
            </a:r>
          </a:p>
          <a:p>
            <a:pPr lvl="1"/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5334000" cy="41148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err="1">
                <a:solidFill>
                  <a:srgbClr val="FFFF00"/>
                </a:solidFill>
              </a:rPr>
              <a:t>Inflamatory</a:t>
            </a:r>
            <a:r>
              <a:rPr lang="en-US" b="1" dirty="0">
                <a:solidFill>
                  <a:srgbClr val="FFFF00"/>
                </a:solidFill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FFFF00"/>
                </a:solidFill>
              </a:rPr>
              <a:t>URTI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FFFF00"/>
                </a:solidFill>
              </a:rPr>
              <a:t>Allergy</a:t>
            </a:r>
          </a:p>
          <a:p>
            <a:pPr>
              <a:lnSpc>
                <a:spcPct val="80000"/>
              </a:lnSpc>
            </a:pPr>
            <a:r>
              <a:rPr lang="en-US" b="1" dirty="0"/>
              <a:t>Mechanical: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Naso</a:t>
            </a:r>
            <a:r>
              <a:rPr lang="en-US" sz="2000" b="1" dirty="0"/>
              <a:t>/</a:t>
            </a:r>
            <a:r>
              <a:rPr lang="en-US" sz="2000" b="1" dirty="0" err="1"/>
              <a:t>Septal</a:t>
            </a:r>
            <a:r>
              <a:rPr lang="en-US" sz="2000" b="1" dirty="0"/>
              <a:t> Deformity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OMC Obstruction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Turbinate </a:t>
            </a:r>
            <a:r>
              <a:rPr lang="en-US" sz="2000" b="1" dirty="0" err="1"/>
              <a:t>Hypertorophy</a:t>
            </a:r>
            <a:endParaRPr lang="en-US" sz="2000" b="1" dirty="0"/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</a:rPr>
              <a:t>Polyps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Tumours</a:t>
            </a:r>
            <a:endParaRPr lang="en-US" sz="2000" b="1" dirty="0"/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</a:rPr>
              <a:t>Large Adenoid</a:t>
            </a:r>
          </a:p>
          <a:p>
            <a:pPr lvl="1">
              <a:lnSpc>
                <a:spcPct val="80000"/>
              </a:lnSpc>
            </a:pPr>
            <a:r>
              <a:rPr lang="en-US" sz="2000" b="1" dirty="0">
                <a:solidFill>
                  <a:srgbClr val="FFFF00"/>
                </a:solidFill>
              </a:rPr>
              <a:t>Foreign Bodies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Cleft Palate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Choanal</a:t>
            </a:r>
            <a:r>
              <a:rPr lang="en-US" sz="2000" b="1" dirty="0"/>
              <a:t> </a:t>
            </a:r>
            <a:r>
              <a:rPr lang="en-US" sz="2000" b="1" dirty="0" err="1"/>
              <a:t>Atresia</a:t>
            </a:r>
            <a:endParaRPr lang="en-US" sz="2000" b="1" dirty="0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752600" y="266700"/>
            <a:ext cx="6400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en-US" sz="48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Etiology</a:t>
            </a: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44000" y="3505200"/>
            <a:ext cx="3810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419600" y="1828800"/>
            <a:ext cx="487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Systemic Disease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Cyctic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Fibrosis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Immotile cilia Syndrome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Kartegener’s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Syndrome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Miscellaneous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Swimming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Flying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 sz="4000"/>
              <a:t>Definitions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000" dirty="0"/>
              <a:t>Recurrent Acute </a:t>
            </a:r>
            <a:r>
              <a:rPr lang="en-US" sz="3000" dirty="0" err="1"/>
              <a:t>Rhinosinusitis</a:t>
            </a:r>
            <a:endParaRPr lang="en-US" dirty="0"/>
          </a:p>
          <a:p>
            <a:pPr lvl="1"/>
            <a:r>
              <a:rPr lang="en-US" sz="2200" dirty="0" smtClean="0"/>
              <a:t>Repeated acute </a:t>
            </a:r>
            <a:r>
              <a:rPr lang="en-US" sz="2200" dirty="0"/>
              <a:t>episodes completely resolving within 12 week time frame</a:t>
            </a:r>
          </a:p>
          <a:p>
            <a:r>
              <a:rPr lang="en-US" sz="3000" dirty="0"/>
              <a:t>Chronic </a:t>
            </a:r>
            <a:r>
              <a:rPr lang="en-US" sz="3000" dirty="0" err="1"/>
              <a:t>Rhinosinusitis</a:t>
            </a:r>
            <a:endParaRPr lang="en-US" dirty="0"/>
          </a:p>
          <a:p>
            <a:pPr lvl="1"/>
            <a:r>
              <a:rPr lang="en-US" sz="2200" dirty="0" smtClean="0"/>
              <a:t>Low grade </a:t>
            </a:r>
            <a:r>
              <a:rPr lang="en-US" sz="2200" dirty="0"/>
              <a:t>symptoms and signs persistent for over 12 weeks</a:t>
            </a:r>
          </a:p>
          <a:p>
            <a:pPr lvl="1"/>
            <a:r>
              <a:rPr lang="en-US" sz="2200" dirty="0" smtClean="0"/>
              <a:t>Acute exacerbations </a:t>
            </a:r>
            <a:r>
              <a:rPr lang="en-US" sz="2200" dirty="0"/>
              <a:t>can occur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/>
              <a:t>Clinical Presentation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Viral URI</a:t>
            </a:r>
          </a:p>
          <a:p>
            <a:pPr lvl="1"/>
            <a:r>
              <a:rPr lang="en-US" b="1" dirty="0"/>
              <a:t>Unable to differentiate within 10 days</a:t>
            </a:r>
          </a:p>
          <a:p>
            <a:pPr lvl="1"/>
            <a:r>
              <a:rPr lang="en-US" b="1" dirty="0"/>
              <a:t>Serous </a:t>
            </a:r>
            <a:r>
              <a:rPr lang="en-US" b="1" dirty="0" err="1"/>
              <a:t>rhinorrhea</a:t>
            </a:r>
            <a:r>
              <a:rPr lang="en-US" b="1" dirty="0"/>
              <a:t>--may be </a:t>
            </a:r>
            <a:r>
              <a:rPr lang="en-US" b="1" dirty="0" err="1"/>
              <a:t>mucopurulent</a:t>
            </a:r>
            <a:endParaRPr lang="en-US" b="1" dirty="0"/>
          </a:p>
          <a:p>
            <a:pPr lvl="1"/>
            <a:r>
              <a:rPr lang="en-US" b="1" dirty="0"/>
              <a:t>Nasal congestion and cough prominent</a:t>
            </a:r>
          </a:p>
          <a:p>
            <a:pPr lvl="1"/>
            <a:r>
              <a:rPr lang="en-US" b="1" dirty="0"/>
              <a:t>Low grade fevers, malaise, headaches</a:t>
            </a:r>
          </a:p>
          <a:p>
            <a:pPr lvl="1"/>
            <a:r>
              <a:rPr lang="en-US" b="1" dirty="0"/>
              <a:t>Nighttime cough may linger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/>
              <a:t>Acute Rhinosinusitis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8610600" cy="4267200"/>
          </a:xfrm>
          <a:noFill/>
          <a:ln/>
        </p:spPr>
        <p:txBody>
          <a:bodyPr/>
          <a:lstStyle/>
          <a:p>
            <a:pPr lvl="1"/>
            <a:r>
              <a:rPr lang="en-US" b="1" dirty="0" smtClean="0"/>
              <a:t>Usually </a:t>
            </a:r>
            <a:r>
              <a:rPr lang="en-US" b="1" dirty="0"/>
              <a:t>after 10 days but may be sooner</a:t>
            </a:r>
          </a:p>
          <a:p>
            <a:pPr lvl="1"/>
            <a:r>
              <a:rPr lang="en-US" b="1" dirty="0"/>
              <a:t>High fever, purulent and copious </a:t>
            </a:r>
            <a:r>
              <a:rPr lang="en-US" b="1" dirty="0" err="1"/>
              <a:t>rhinorrhea</a:t>
            </a:r>
            <a:r>
              <a:rPr lang="en-US" b="1" dirty="0"/>
              <a:t>, </a:t>
            </a:r>
            <a:r>
              <a:rPr lang="en-US" b="1" dirty="0" err="1"/>
              <a:t>periorbital</a:t>
            </a:r>
            <a:r>
              <a:rPr lang="en-US" b="1" dirty="0"/>
              <a:t> swelling, dental pain</a:t>
            </a:r>
          </a:p>
          <a:p>
            <a:pPr lvl="1"/>
            <a:r>
              <a:rPr lang="en-US" b="1" dirty="0"/>
              <a:t>Nasal congestion</a:t>
            </a:r>
          </a:p>
          <a:p>
            <a:pPr lvl="1"/>
            <a:r>
              <a:rPr lang="en-US" b="1" dirty="0"/>
              <a:t>Facial pain, headaches (periodicity)</a:t>
            </a:r>
          </a:p>
          <a:p>
            <a:pPr lvl="1"/>
            <a:r>
              <a:rPr lang="en-US" b="1" dirty="0" err="1"/>
              <a:t>Anosmia</a:t>
            </a:r>
            <a:endParaRPr lang="en-US" b="1" dirty="0"/>
          </a:p>
          <a:p>
            <a:pPr lvl="1"/>
            <a:r>
              <a:rPr lang="en-US" b="1" dirty="0"/>
              <a:t>Nasal &amp; Postnasal Discharge</a:t>
            </a:r>
          </a:p>
          <a:p>
            <a:pPr lvl="1"/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 sz="5400" dirty="0"/>
              <a:t>Acute </a:t>
            </a:r>
            <a:r>
              <a:rPr lang="en-US" sz="5400" dirty="0" err="1"/>
              <a:t>Rhinosinusitis</a:t>
            </a:r>
            <a:endParaRPr lang="en-US" sz="54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3124200"/>
          </a:xfrm>
          <a:noFill/>
          <a:ln/>
        </p:spPr>
        <p:txBody>
          <a:bodyPr/>
          <a:lstStyle/>
          <a:p>
            <a:pPr lvl="1"/>
            <a:r>
              <a:rPr lang="en-US" b="1" dirty="0" smtClean="0"/>
              <a:t>Persistent </a:t>
            </a:r>
            <a:r>
              <a:rPr lang="en-US" b="1" dirty="0"/>
              <a:t>cold symptoms over 10 days</a:t>
            </a:r>
          </a:p>
          <a:p>
            <a:pPr lvl="1"/>
            <a:r>
              <a:rPr lang="en-US" b="1" dirty="0" err="1"/>
              <a:t>Rhinorrhea</a:t>
            </a:r>
            <a:r>
              <a:rPr lang="en-US" b="1" dirty="0"/>
              <a:t> (any type</a:t>
            </a:r>
            <a:r>
              <a:rPr lang="en-US" b="1" dirty="0" smtClean="0"/>
              <a:t>) </a:t>
            </a:r>
          </a:p>
          <a:p>
            <a:pPr lvl="1"/>
            <a:r>
              <a:rPr lang="en-US" b="1" dirty="0" smtClean="0"/>
              <a:t>Cough (</a:t>
            </a:r>
            <a:r>
              <a:rPr lang="en-US" b="1" dirty="0"/>
              <a:t>dry or wet) worse at </a:t>
            </a:r>
            <a:r>
              <a:rPr lang="en-US" b="1" dirty="0" smtClean="0"/>
              <a:t>night</a:t>
            </a:r>
          </a:p>
          <a:p>
            <a:pPr lvl="1"/>
            <a:r>
              <a:rPr lang="en-US" b="1" dirty="0" smtClean="0"/>
              <a:t> Low grade fevers</a:t>
            </a:r>
          </a:p>
          <a:p>
            <a:pPr lvl="1"/>
            <a:r>
              <a:rPr lang="en-US" b="1" dirty="0" smtClean="0"/>
              <a:t>Fetid breath</a:t>
            </a:r>
          </a:p>
          <a:p>
            <a:pPr lvl="1"/>
            <a:r>
              <a:rPr lang="en-US" b="1" dirty="0" smtClean="0"/>
              <a:t>Painless </a:t>
            </a:r>
            <a:r>
              <a:rPr lang="en-US" b="1" dirty="0" err="1" smtClean="0"/>
              <a:t>Periorbital</a:t>
            </a:r>
            <a:r>
              <a:rPr lang="en-US" b="1" dirty="0" smtClean="0"/>
              <a:t> swelling </a:t>
            </a:r>
            <a:r>
              <a:rPr lang="en-US" b="1" dirty="0"/>
              <a:t>in </a:t>
            </a:r>
            <a:r>
              <a:rPr lang="en-US" b="1" dirty="0" smtClean="0"/>
              <a:t>AM</a:t>
            </a:r>
          </a:p>
          <a:p>
            <a:pPr lvl="1"/>
            <a:r>
              <a:rPr lang="en-US" b="1" dirty="0" smtClean="0"/>
              <a:t>Facial pain \ Dental pain</a:t>
            </a:r>
          </a:p>
          <a:p>
            <a:pPr lvl="1"/>
            <a:r>
              <a:rPr lang="en-US" b="1" dirty="0" smtClean="0"/>
              <a:t>Headaches (Periodicity)</a:t>
            </a:r>
          </a:p>
          <a:p>
            <a:pPr lvl="1"/>
            <a:r>
              <a:rPr lang="en-US" b="1" dirty="0" err="1" smtClean="0"/>
              <a:t>Anosmia</a:t>
            </a:r>
            <a:endParaRPr lang="en-US" b="1" dirty="0" smtClean="0"/>
          </a:p>
          <a:p>
            <a:pPr lvl="1"/>
            <a:r>
              <a:rPr lang="en-US" b="1" dirty="0" smtClean="0"/>
              <a:t>Nasal &amp; Postnasal Discharge</a:t>
            </a:r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1" hangingPunct="1"/>
            <a:r>
              <a:rPr lang="en-US" sz="3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Diagnosis of Chronic </a:t>
            </a:r>
            <a:r>
              <a:rPr lang="en-US" sz="32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Rhinosinusitis</a:t>
            </a:r>
            <a:endParaRPr lang="en-US" sz="3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46525880"/>
              </p:ext>
            </p:extLst>
          </p:nvPr>
        </p:nvGraphicFramePr>
        <p:xfrm>
          <a:off x="381000" y="1981200"/>
          <a:ext cx="8305800" cy="4335780"/>
        </p:xfrm>
        <a:graphic>
          <a:graphicData uri="http://schemas.openxmlformats.org/drawingml/2006/table">
            <a:tbl>
              <a:tblPr/>
              <a:tblGrid>
                <a:gridCol w="4967194"/>
                <a:gridCol w="3338606"/>
              </a:tblGrid>
              <a:tr h="7772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4400" b="1" dirty="0">
                          <a:effectLst/>
                        </a:rPr>
                        <a:t>Major Factors</a:t>
                      </a:r>
                      <a:endParaRPr lang="en-US" sz="4400" dirty="0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Minor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4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Factors</a:t>
                      </a:r>
                      <a:endParaRPr lang="en-US" sz="4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Facial pain/pressure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Headache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Facial congestion/fullness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Fatigue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Nasal obstruction/blockage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Halitosis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Nasal discharge/purulence/discolored postnasal drainage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Dental pain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Hyposmia/anosmia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Cough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Purulence in nasal cavity on examination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Ear pain/pressure/fullness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Fever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788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Symptoms </a:t>
            </a:r>
            <a:r>
              <a:rPr lang="en-US" dirty="0"/>
              <a:t>present longer than 12 weeks.</a:t>
            </a:r>
          </a:p>
          <a:p>
            <a:r>
              <a:rPr lang="en-US" dirty="0"/>
              <a:t>Two or more symptoms one of which should be either nasal</a:t>
            </a:r>
          </a:p>
          <a:p>
            <a:r>
              <a:rPr lang="en-US" dirty="0"/>
              <a:t>blockage/obstruction/congestion or nasal discharge (</a:t>
            </a:r>
            <a:r>
              <a:rPr lang="en-US" dirty="0" smtClean="0"/>
              <a:t>anterior/posterior </a:t>
            </a:r>
            <a:r>
              <a:rPr lang="en-US" dirty="0"/>
              <a:t>nasal drip):</a:t>
            </a:r>
          </a:p>
          <a:p>
            <a:r>
              <a:rPr lang="en-US" dirty="0"/>
              <a:t>± facial pain/pressure,</a:t>
            </a:r>
          </a:p>
          <a:p>
            <a:r>
              <a:rPr lang="en-US" dirty="0"/>
              <a:t>± reduction or loss of smell</a:t>
            </a:r>
            <a:r>
              <a:rPr lang="en-US" dirty="0" smtClean="0"/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768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 smtClean="0"/>
              <a:t>ENT </a:t>
            </a:r>
            <a:r>
              <a:rPr lang="en-US" dirty="0"/>
              <a:t>examination, endoscopy;</a:t>
            </a:r>
          </a:p>
          <a:p>
            <a:r>
              <a:rPr lang="en-US" dirty="0" smtClean="0"/>
              <a:t>Review primary </a:t>
            </a:r>
            <a:r>
              <a:rPr lang="en-US" dirty="0"/>
              <a:t>care physician’s diagnosis and treatment;</a:t>
            </a:r>
          </a:p>
          <a:p>
            <a:r>
              <a:rPr lang="en-US" dirty="0" smtClean="0"/>
              <a:t> Questionnaire for </a:t>
            </a:r>
            <a:r>
              <a:rPr lang="en-US" dirty="0"/>
              <a:t>allergy and if positive, allergy testing if </a:t>
            </a:r>
            <a:r>
              <a:rPr lang="en-US" dirty="0" smtClean="0"/>
              <a:t>it has </a:t>
            </a:r>
            <a:r>
              <a:rPr lang="en-US" dirty="0"/>
              <a:t>not already been done.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392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962400"/>
          </a:xfrm>
        </p:spPr>
        <p:txBody>
          <a:bodyPr/>
          <a:lstStyle/>
          <a:p>
            <a:r>
              <a:rPr lang="en-US" sz="2800" dirty="0" smtClean="0"/>
              <a:t>Basics (Anatomy, </a:t>
            </a:r>
            <a:r>
              <a:rPr lang="en-US" sz="2800" dirty="0" err="1" smtClean="0"/>
              <a:t>Pathophysiology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Definitions (Acute, Chronic)</a:t>
            </a:r>
          </a:p>
          <a:p>
            <a:r>
              <a:rPr lang="en-US" sz="2800" dirty="0" smtClean="0"/>
              <a:t>Clinical Manifestation (Symptoms, Examination, Investigations &amp; Treatment)</a:t>
            </a:r>
          </a:p>
          <a:p>
            <a:r>
              <a:rPr lang="en-US" sz="2800" dirty="0" smtClean="0"/>
              <a:t>Microbiology</a:t>
            </a:r>
          </a:p>
          <a:p>
            <a:r>
              <a:rPr lang="en-US" sz="2800" dirty="0" smtClean="0"/>
              <a:t>Medical Treatment</a:t>
            </a:r>
          </a:p>
          <a:p>
            <a:r>
              <a:rPr lang="en-US" sz="2800" dirty="0" smtClean="0"/>
              <a:t>Surgical </a:t>
            </a:r>
            <a:r>
              <a:rPr lang="en-US" sz="2800" dirty="0" err="1" smtClean="0"/>
              <a:t>Treatmrnt</a:t>
            </a:r>
            <a:endParaRPr lang="en-US" sz="2800" dirty="0" smtClean="0"/>
          </a:p>
          <a:p>
            <a:r>
              <a:rPr lang="en-US" sz="2800" dirty="0" smtClean="0"/>
              <a:t>Complications</a:t>
            </a:r>
          </a:p>
          <a:p>
            <a:r>
              <a:rPr lang="en-US" sz="2800" dirty="0" smtClean="0"/>
              <a:t>Fungal sinusitis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Strong History of Sinusitis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One of the following situations: </a:t>
            </a:r>
          </a:p>
          <a:p>
            <a:pPr lvl="1"/>
            <a:r>
              <a:rPr lang="en-US" b="1" dirty="0" smtClean="0"/>
              <a:t>Two major factors </a:t>
            </a:r>
          </a:p>
          <a:p>
            <a:pPr lvl="1"/>
            <a:r>
              <a:rPr lang="en-US" b="1" dirty="0" smtClean="0"/>
              <a:t>One major factor and two minor factors </a:t>
            </a:r>
          </a:p>
          <a:p>
            <a:pPr lvl="1"/>
            <a:r>
              <a:rPr lang="en-US" b="1" dirty="0" smtClean="0"/>
              <a:t>Pus in the nose on examination 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Cooper Black" pitchFamily="18" charset="0"/>
              </a:rPr>
              <a:t>Nasal Exam</a:t>
            </a:r>
            <a:endParaRPr lang="en-US" b="1" dirty="0">
              <a:latin typeface="Cooper Black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549" t="30305" r="1725" b="20870"/>
          <a:stretch>
            <a:fillRect/>
          </a:stretch>
        </p:blipFill>
        <p:spPr bwMode="auto">
          <a:xfrm>
            <a:off x="212832" y="2133600"/>
            <a:ext cx="8931168" cy="3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7772400" cy="647700"/>
          </a:xfrm>
        </p:spPr>
        <p:txBody>
          <a:bodyPr/>
          <a:lstStyle/>
          <a:p>
            <a:r>
              <a:rPr lang="en-US" sz="4000" dirty="0" smtClean="0">
                <a:latin typeface="Cooper Black" pitchFamily="18" charset="0"/>
              </a:rPr>
              <a:t>Nasal Endoscopy</a:t>
            </a:r>
            <a:r>
              <a:rPr lang="en-US" sz="3600" dirty="0">
                <a:solidFill>
                  <a:srgbClr val="FFFF00"/>
                </a:solidFill>
                <a:latin typeface="Cooper Black" pitchFamily="18" charset="0"/>
              </a:rPr>
              <a:t/>
            </a:r>
            <a:br>
              <a:rPr lang="en-US" sz="3600" dirty="0">
                <a:solidFill>
                  <a:srgbClr val="FFFF00"/>
                </a:solidFill>
                <a:latin typeface="Cooper Black" pitchFamily="18" charset="0"/>
              </a:rPr>
            </a:br>
            <a:endParaRPr lang="en-US" sz="36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284" name="Picture 4" descr="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4876800" cy="5715000"/>
          </a:xfrm>
          <a:prstGeom prst="rect">
            <a:avLst/>
          </a:prstGeom>
          <a:noFill/>
        </p:spPr>
      </p:pic>
      <p:pic>
        <p:nvPicPr>
          <p:cNvPr id="225285" name="Picture 5" descr="Rgdnpscp"/>
          <p:cNvPicPr>
            <a:picLocks noChangeAspect="1" noChangeArrowheads="1"/>
          </p:cNvPicPr>
          <p:nvPr/>
        </p:nvPicPr>
        <p:blipFill>
          <a:blip r:embed="rId3" cstate="print"/>
          <a:srcRect b="6442"/>
          <a:stretch>
            <a:fillRect/>
          </a:stretch>
        </p:blipFill>
        <p:spPr bwMode="auto">
          <a:xfrm>
            <a:off x="5257800" y="914400"/>
            <a:ext cx="3886200" cy="56388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 bwMode="auto">
          <a:xfrm>
            <a:off x="1905000" y="1600200"/>
            <a:ext cx="914400" cy="914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828800" y="1472625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</a:rPr>
              <a:t>Flexible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1472624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2"/>
                </a:solidFill>
              </a:rPr>
              <a:t>Rigide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Endoscopy landmarks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185" t="60082" r="43374" b="5717"/>
          <a:stretch>
            <a:fillRect/>
          </a:stretch>
        </p:blipFill>
        <p:spPr bwMode="auto">
          <a:xfrm>
            <a:off x="1530431" y="1981200"/>
            <a:ext cx="6432279" cy="40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Endoscopy Finding</a:t>
            </a:r>
            <a:endParaRPr lang="ar-SA" b="1" dirty="0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64" name="Picture 4" descr="scan0100"/>
          <p:cNvPicPr>
            <a:picLocks noChangeAspect="1" noChangeArrowheads="1"/>
          </p:cNvPicPr>
          <p:nvPr/>
        </p:nvPicPr>
        <p:blipFill>
          <a:blip r:embed="rId2" cstate="print"/>
          <a:srcRect l="15154" t="6497" r="22414" b="9976"/>
          <a:stretch>
            <a:fillRect/>
          </a:stretch>
        </p:blipFill>
        <p:spPr bwMode="auto">
          <a:xfrm>
            <a:off x="2971800" y="1371600"/>
            <a:ext cx="3276600" cy="5486400"/>
          </a:xfrm>
          <a:prstGeom prst="rect">
            <a:avLst/>
          </a:prstGeom>
          <a:noFill/>
        </p:spPr>
      </p:pic>
      <p:pic>
        <p:nvPicPr>
          <p:cNvPr id="245765" name="Picture 5" descr="scan0101"/>
          <p:cNvPicPr>
            <a:picLocks noChangeAspect="1" noChangeArrowheads="1"/>
          </p:cNvPicPr>
          <p:nvPr/>
        </p:nvPicPr>
        <p:blipFill>
          <a:blip r:embed="rId3" cstate="print"/>
          <a:srcRect l="22000" t="9088" r="13499" b="13669"/>
          <a:stretch>
            <a:fillRect/>
          </a:stretch>
        </p:blipFill>
        <p:spPr bwMode="auto">
          <a:xfrm>
            <a:off x="0" y="1371600"/>
            <a:ext cx="3276600" cy="5486400"/>
          </a:xfrm>
          <a:prstGeom prst="rect">
            <a:avLst/>
          </a:prstGeom>
          <a:noFill/>
        </p:spPr>
      </p:pic>
      <p:pic>
        <p:nvPicPr>
          <p:cNvPr id="245766" name="Picture 6" descr="NSLPOLY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371600"/>
            <a:ext cx="3048000" cy="5486400"/>
          </a:xfrm>
          <a:prstGeom prst="rect">
            <a:avLst/>
          </a:prstGeom>
          <a:noFill/>
        </p:spPr>
      </p:pic>
      <p:pic>
        <p:nvPicPr>
          <p:cNvPr id="7" name="Picture 4" descr="NSLP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3962400"/>
            <a:ext cx="3048000" cy="2709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>
                <a:latin typeface="Cooper Black" pitchFamily="18" charset="0"/>
              </a:rPr>
              <a:t>Examination </a:t>
            </a:r>
            <a:r>
              <a:rPr lang="en-US" sz="2800" dirty="0" smtClean="0">
                <a:latin typeface="Cooper Black" pitchFamily="18" charset="0"/>
              </a:rPr>
              <a:t>Continue</a:t>
            </a:r>
            <a:endParaRPr lang="en-US" sz="4000" dirty="0">
              <a:latin typeface="Cooper Black" pitchFamily="18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09600" y="2133600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Oropharynx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Tenderness over sinuses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Periorbital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edema and discoloration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Most specific--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Mucopurulence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periorbital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swelling, facial tenderness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ooper Black" pitchFamily="18" charset="0"/>
              </a:rPr>
              <a:t>Radiography</a:t>
            </a:r>
            <a:endParaRPr lang="en-US" b="1" dirty="0">
              <a:latin typeface="Cooper Black" pitchFamily="18" charset="0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4114800"/>
          </a:xfrm>
        </p:spPr>
        <p:txBody>
          <a:bodyPr/>
          <a:lstStyle/>
          <a:p>
            <a:r>
              <a:rPr lang="en-US" b="1" dirty="0" smtClean="0"/>
              <a:t>Plain X Rays</a:t>
            </a:r>
          </a:p>
          <a:p>
            <a:pPr lvl="1"/>
            <a:r>
              <a:rPr lang="en-US" b="1" dirty="0" smtClean="0"/>
              <a:t>Traditional </a:t>
            </a:r>
            <a:r>
              <a:rPr lang="en-US" b="1" dirty="0"/>
              <a:t>views </a:t>
            </a:r>
          </a:p>
          <a:p>
            <a:pPr lvl="2"/>
            <a:r>
              <a:rPr lang="en-US" b="1" dirty="0"/>
              <a:t>Water’s</a:t>
            </a:r>
          </a:p>
          <a:p>
            <a:pPr lvl="2"/>
            <a:r>
              <a:rPr lang="en-US" b="1" dirty="0"/>
              <a:t>Caldwell</a:t>
            </a:r>
          </a:p>
          <a:p>
            <a:pPr lvl="2"/>
            <a:r>
              <a:rPr lang="en-US" b="1" dirty="0"/>
              <a:t>Lateral</a:t>
            </a:r>
          </a:p>
          <a:p>
            <a:pPr lvl="2"/>
            <a:r>
              <a:rPr lang="en-US" b="1" dirty="0"/>
              <a:t> </a:t>
            </a:r>
            <a:r>
              <a:rPr lang="en-US" b="1" dirty="0" err="1">
                <a:solidFill>
                  <a:srgbClr val="FFFF00"/>
                </a:solidFill>
              </a:rPr>
              <a:t>Submentovertex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/>
              <a:t>CT Scan</a:t>
            </a:r>
          </a:p>
          <a:p>
            <a:r>
              <a:rPr lang="en-US" b="1" dirty="0" smtClean="0"/>
              <a:t>MRI</a:t>
            </a:r>
            <a:endParaRPr lang="en-US" b="1" dirty="0"/>
          </a:p>
          <a:p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oper Black" pitchFamily="18" charset="0"/>
              </a:rPr>
              <a:t>Plain Radiography</a:t>
            </a:r>
            <a:endParaRPr lang="en-US" dirty="0">
              <a:latin typeface="Cooper Black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5400" t="24011" r="23795" b="29288"/>
          <a:stretch/>
        </p:blipFill>
        <p:spPr bwMode="auto">
          <a:xfrm>
            <a:off x="0" y="2381250"/>
            <a:ext cx="66103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438400"/>
            <a:ext cx="259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Plain Radiography</a:t>
            </a:r>
          </a:p>
        </p:txBody>
      </p:sp>
      <p:pic>
        <p:nvPicPr>
          <p:cNvPr id="22835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3911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835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3759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5943600" y="2133600"/>
            <a:ext cx="14192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Caldwell</a:t>
            </a:r>
          </a:p>
        </p:txBody>
      </p:sp>
      <p:sp>
        <p:nvSpPr>
          <p:cNvPr id="228359" name="Rectangle 7"/>
          <p:cNvSpPr>
            <a:spLocks noChangeArrowheads="1"/>
          </p:cNvSpPr>
          <p:nvPr/>
        </p:nvSpPr>
        <p:spPr bwMode="auto">
          <a:xfrm>
            <a:off x="1600200" y="1981200"/>
            <a:ext cx="12350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water’s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Plain Radiography</a:t>
            </a:r>
          </a:p>
        </p:txBody>
      </p:sp>
      <p:pic>
        <p:nvPicPr>
          <p:cNvPr id="6554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39116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5410200" y="4648200"/>
            <a:ext cx="24050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Submentovertex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438400" y="2362200"/>
            <a:ext cx="1447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Lateral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458200" cy="4114800"/>
          </a:xfrm>
        </p:spPr>
        <p:txBody>
          <a:bodyPr/>
          <a:lstStyle/>
          <a:p>
            <a:r>
              <a:rPr lang="en-US" sz="2800" dirty="0" smtClean="0"/>
              <a:t>The session was clearly constructed</a:t>
            </a:r>
          </a:p>
          <a:p>
            <a:r>
              <a:rPr lang="en-US" sz="2800" dirty="0" smtClean="0"/>
              <a:t>It was easy to take notes during the session</a:t>
            </a:r>
          </a:p>
          <a:p>
            <a:r>
              <a:rPr lang="en-US" sz="2800" dirty="0" smtClean="0"/>
              <a:t>The session was thought provoking</a:t>
            </a:r>
          </a:p>
          <a:p>
            <a:r>
              <a:rPr lang="en-US" sz="2800" dirty="0" smtClean="0"/>
              <a:t>The main points given clear and understandable</a:t>
            </a:r>
          </a:p>
          <a:p>
            <a:r>
              <a:rPr lang="en-US" sz="2800" dirty="0" smtClean="0"/>
              <a:t>The example given were relevant and interesting</a:t>
            </a:r>
          </a:p>
          <a:p>
            <a:r>
              <a:rPr lang="en-US" sz="2800" dirty="0" smtClean="0"/>
              <a:t>The talk was clearly audible</a:t>
            </a:r>
          </a:p>
          <a:p>
            <a:r>
              <a:rPr lang="en-US" sz="2800" dirty="0" smtClean="0"/>
              <a:t>The audiovisual aids were used appropriately</a:t>
            </a:r>
          </a:p>
          <a:p>
            <a:r>
              <a:rPr lang="en-US" sz="2800" dirty="0" smtClean="0"/>
              <a:t>The session was well conducted</a:t>
            </a:r>
          </a:p>
          <a:p>
            <a:r>
              <a:rPr lang="en-US" sz="2800" dirty="0" smtClean="0"/>
              <a:t>The tutor summarized the main points of the session</a:t>
            </a:r>
          </a:p>
          <a:p>
            <a:r>
              <a:rPr lang="en-US" sz="2800" dirty="0" smtClean="0"/>
              <a:t>The overall impression is</a:t>
            </a:r>
          </a:p>
          <a:p>
            <a:endParaRPr lang="en-US" sz="2800" dirty="0" smtClean="0"/>
          </a:p>
          <a:p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Computed </a:t>
            </a:r>
            <a:r>
              <a:rPr lang="en-US" sz="4000" b="1" dirty="0" smtClean="0">
                <a:latin typeface="Cooper Black" pitchFamily="18" charset="0"/>
              </a:rPr>
              <a:t>Tomography</a:t>
            </a:r>
            <a:r>
              <a:rPr lang="en-US" sz="4000" b="1" dirty="0">
                <a:latin typeface="Cooper Black" pitchFamily="18" charset="0"/>
              </a:rPr>
              <a:t/>
            </a:r>
            <a:br>
              <a:rPr lang="en-US" sz="4000" b="1" dirty="0">
                <a:latin typeface="Cooper Black" pitchFamily="18" charset="0"/>
              </a:rPr>
            </a:br>
            <a:endParaRPr lang="en-US" sz="4000" b="1" dirty="0">
              <a:latin typeface="Cooper Black" pitchFamily="18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/>
              <a:t>Study Type</a:t>
            </a:r>
          </a:p>
          <a:p>
            <a:pPr lvl="1"/>
            <a:r>
              <a:rPr lang="en-US" b="1" dirty="0" smtClean="0"/>
              <a:t>Coronal 	perpendicular 2 Hard Palate</a:t>
            </a:r>
          </a:p>
          <a:p>
            <a:pPr lvl="1"/>
            <a:r>
              <a:rPr lang="en-US" b="1" dirty="0" smtClean="0"/>
              <a:t>Axial 		</a:t>
            </a:r>
            <a:r>
              <a:rPr lang="en-US" b="1" dirty="0" err="1" smtClean="0"/>
              <a:t>Paralell</a:t>
            </a:r>
            <a:r>
              <a:rPr lang="en-US" b="1" dirty="0" smtClean="0"/>
              <a:t> 2 Hard Palate</a:t>
            </a:r>
          </a:p>
          <a:p>
            <a:pPr lvl="2"/>
            <a:r>
              <a:rPr lang="en-US" b="1" dirty="0" smtClean="0"/>
              <a:t>Reformatted </a:t>
            </a:r>
            <a:r>
              <a:rPr lang="en-US" b="1" dirty="0" err="1" smtClean="0"/>
              <a:t>Sagital</a:t>
            </a:r>
            <a:endParaRPr lang="en-US" b="1" dirty="0" smtClean="0"/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err="1" smtClean="0"/>
              <a:t>Multiplannr</a:t>
            </a:r>
            <a:r>
              <a:rPr lang="en-US" b="1" dirty="0" smtClean="0"/>
              <a:t> CT Scan </a:t>
            </a:r>
            <a:r>
              <a:rPr lang="en-US" b="1" dirty="0" err="1" smtClean="0"/>
              <a:t>axail</a:t>
            </a:r>
            <a:r>
              <a:rPr lang="en-US" b="1" dirty="0" smtClean="0"/>
              <a:t> and reformatted other cuts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2431" t="50201" r="49684" b="19063"/>
          <a:stretch/>
        </p:blipFill>
        <p:spPr bwMode="auto">
          <a:xfrm>
            <a:off x="6781800" y="3905250"/>
            <a:ext cx="20764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2662" t="22011" r="49069" b="47994"/>
          <a:stretch/>
        </p:blipFill>
        <p:spPr bwMode="auto">
          <a:xfrm>
            <a:off x="4506686" y="3988044"/>
            <a:ext cx="2095499" cy="101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r>
              <a:rPr lang="en-US" sz="5400" b="1" dirty="0" smtClean="0"/>
              <a:t>CT Scan and Plain X Ray</a:t>
            </a:r>
            <a:endParaRPr lang="ar-SA" sz="5400" b="1" dirty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37572" name="Picture 4" descr="scan0268"/>
          <p:cNvPicPr>
            <a:picLocks noChangeAspect="1" noChangeArrowheads="1"/>
          </p:cNvPicPr>
          <p:nvPr/>
        </p:nvPicPr>
        <p:blipFill>
          <a:blip r:embed="rId2" cstate="print"/>
          <a:srcRect l="8910" t="8020" r="13475" b="57937"/>
          <a:stretch>
            <a:fillRect/>
          </a:stretch>
        </p:blipFill>
        <p:spPr bwMode="auto">
          <a:xfrm>
            <a:off x="0" y="2057400"/>
            <a:ext cx="4572000" cy="3733800"/>
          </a:xfrm>
          <a:prstGeom prst="rect">
            <a:avLst/>
          </a:prstGeom>
          <a:noFill/>
        </p:spPr>
      </p:pic>
      <p:pic>
        <p:nvPicPr>
          <p:cNvPr id="5" name="Picture 4" descr="scan0268"/>
          <p:cNvPicPr>
            <a:picLocks noChangeAspect="1" noChangeArrowheads="1"/>
          </p:cNvPicPr>
          <p:nvPr/>
        </p:nvPicPr>
        <p:blipFill>
          <a:blip r:embed="rId2" cstate="print"/>
          <a:srcRect l="8910" t="43646" r="13475" b="22311"/>
          <a:stretch>
            <a:fillRect/>
          </a:stretch>
        </p:blipFill>
        <p:spPr bwMode="auto">
          <a:xfrm>
            <a:off x="4572000" y="2057400"/>
            <a:ext cx="4678326" cy="3733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588" t="43774" r="5511" b="9085"/>
          <a:stretch>
            <a:fillRect/>
          </a:stretch>
        </p:blipFill>
        <p:spPr bwMode="auto">
          <a:xfrm>
            <a:off x="228600" y="1676400"/>
            <a:ext cx="868135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CT Scan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015" t="18520" r="30122" b="4034"/>
          <a:stretch>
            <a:fillRect/>
          </a:stretch>
        </p:blipFill>
        <p:spPr bwMode="auto">
          <a:xfrm>
            <a:off x="609600" y="1524000"/>
            <a:ext cx="781564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CT Scan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70" t="38016" r="50472" b="19657"/>
          <a:stretch>
            <a:fillRect/>
          </a:stretch>
        </p:blipFill>
        <p:spPr bwMode="auto">
          <a:xfrm>
            <a:off x="5410200" y="2497871"/>
            <a:ext cx="3312379" cy="309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2410" t="39984" r="47151" b="13751"/>
          <a:stretch>
            <a:fillRect/>
          </a:stretch>
        </p:blipFill>
        <p:spPr bwMode="auto">
          <a:xfrm>
            <a:off x="990600" y="2209800"/>
            <a:ext cx="39604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7776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Sagital</a:t>
            </a:r>
            <a:r>
              <a:rPr lang="en-US" dirty="0" smtClean="0"/>
              <a:t> CT Scan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517" t="38016" r="33315" b="33438"/>
          <a:stretch>
            <a:fillRect/>
          </a:stretch>
        </p:blipFill>
        <p:spPr bwMode="auto">
          <a:xfrm>
            <a:off x="1763673" y="2994501"/>
            <a:ext cx="5616653" cy="208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832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Anatomic Variation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517" t="6810" r="48258" b="56060"/>
          <a:stretch/>
        </p:blipFill>
        <p:spPr bwMode="auto">
          <a:xfrm>
            <a:off x="3950704" y="2329070"/>
            <a:ext cx="5193296" cy="37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731" t="47615" r="48044" b="12787"/>
          <a:stretch/>
        </p:blipFill>
        <p:spPr bwMode="auto">
          <a:xfrm>
            <a:off x="0" y="2362200"/>
            <a:ext cx="3922712" cy="362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216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 err="1" smtClean="0"/>
              <a:t>Concha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Bullosa</a:t>
            </a:r>
            <a:endParaRPr lang="ar-SA" sz="4800" b="1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0644" name="Picture 4" descr="scan0096"/>
          <p:cNvPicPr>
            <a:picLocks noChangeAspect="1" noChangeArrowheads="1"/>
          </p:cNvPicPr>
          <p:nvPr/>
        </p:nvPicPr>
        <p:blipFill>
          <a:blip r:embed="rId2" cstate="print"/>
          <a:srcRect l="39864" t="60001" r="13023" b="9412"/>
          <a:stretch>
            <a:fillRect/>
          </a:stretch>
        </p:blipFill>
        <p:spPr bwMode="auto">
          <a:xfrm>
            <a:off x="5638800" y="2209800"/>
            <a:ext cx="3276600" cy="3276600"/>
          </a:xfrm>
          <a:prstGeom prst="rect">
            <a:avLst/>
          </a:prstGeom>
          <a:noFill/>
        </p:spPr>
      </p:pic>
      <p:pic>
        <p:nvPicPr>
          <p:cNvPr id="240645" name="Picture 5" descr="scan0096"/>
          <p:cNvPicPr>
            <a:picLocks noChangeAspect="1" noChangeArrowheads="1"/>
          </p:cNvPicPr>
          <p:nvPr/>
        </p:nvPicPr>
        <p:blipFill>
          <a:blip r:embed="rId2" cstate="print"/>
          <a:srcRect l="10872" t="8235" r="20271" b="57648"/>
          <a:stretch>
            <a:fillRect/>
          </a:stretch>
        </p:blipFill>
        <p:spPr bwMode="auto">
          <a:xfrm>
            <a:off x="762000" y="1828800"/>
            <a:ext cx="4648200" cy="354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517" t="6516" r="48258" b="11782"/>
          <a:stretch>
            <a:fillRect/>
          </a:stretch>
        </p:blipFill>
        <p:spPr bwMode="auto">
          <a:xfrm>
            <a:off x="3307818" y="1981200"/>
            <a:ext cx="25283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4624" t="9469" r="47704" b="6250"/>
          <a:stretch>
            <a:fillRect/>
          </a:stretch>
        </p:blipFill>
        <p:spPr bwMode="auto">
          <a:xfrm>
            <a:off x="4716016" y="1584374"/>
            <a:ext cx="3432196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5177" t="17344" r="32208" b="12766"/>
          <a:stretch>
            <a:fillRect/>
          </a:stretch>
        </p:blipFill>
        <p:spPr bwMode="auto">
          <a:xfrm>
            <a:off x="-468560" y="2016422"/>
            <a:ext cx="490849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4421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219200" y="19776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470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 dirty="0" smtClean="0"/>
              <a:t>CRS</a:t>
            </a:r>
            <a:endParaRPr lang="ar-SA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9469" r="46044" b="6250"/>
          <a:stretch>
            <a:fillRect/>
          </a:stretch>
        </p:blipFill>
        <p:spPr bwMode="auto">
          <a:xfrm>
            <a:off x="5508104" y="1484784"/>
            <a:ext cx="3000953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3517" t="7501" r="48258" b="6250"/>
          <a:stretch>
            <a:fillRect/>
          </a:stretch>
        </p:blipFill>
        <p:spPr bwMode="auto">
          <a:xfrm>
            <a:off x="395536" y="1340768"/>
            <a:ext cx="367240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2217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Skull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695" t="18520" r="13084" b="12452"/>
          <a:stretch>
            <a:fillRect/>
          </a:stretch>
        </p:blipFill>
        <p:spPr bwMode="auto">
          <a:xfrm>
            <a:off x="2678740" y="685800"/>
            <a:ext cx="642815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Axail</a:t>
            </a:r>
            <a:r>
              <a:rPr lang="en-US" dirty="0" smtClean="0"/>
              <a:t> CT Scan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069" t="18520" r="29175" b="4034"/>
          <a:stretch>
            <a:fillRect/>
          </a:stretch>
        </p:blipFill>
        <p:spPr bwMode="auto">
          <a:xfrm>
            <a:off x="457200" y="1981200"/>
            <a:ext cx="8083825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Gold standard for CRS</a:t>
            </a:r>
          </a:p>
          <a:p>
            <a:r>
              <a:rPr lang="en-US" dirty="0" smtClean="0"/>
              <a:t>Planning surgery or failed medical management</a:t>
            </a:r>
          </a:p>
          <a:p>
            <a:r>
              <a:rPr lang="en-US" dirty="0" smtClean="0"/>
              <a:t>Indications</a:t>
            </a:r>
          </a:p>
          <a:p>
            <a:pPr lvl="1"/>
            <a:r>
              <a:rPr lang="en-US" dirty="0" smtClean="0"/>
              <a:t>Clinical unresponsiveness to medical therapy</a:t>
            </a:r>
          </a:p>
          <a:p>
            <a:pPr lvl="1"/>
            <a:r>
              <a:rPr lang="en-US" dirty="0" err="1" smtClean="0"/>
              <a:t>Immunosuppressed</a:t>
            </a:r>
            <a:r>
              <a:rPr lang="en-US" dirty="0" smtClean="0"/>
              <a:t> patient</a:t>
            </a:r>
          </a:p>
          <a:p>
            <a:pPr lvl="1"/>
            <a:r>
              <a:rPr lang="en-US" dirty="0" smtClean="0"/>
              <a:t>Severe symptoms or signs</a:t>
            </a:r>
          </a:p>
          <a:p>
            <a:pPr lvl="1"/>
            <a:r>
              <a:rPr lang="en-US" dirty="0" smtClean="0"/>
              <a:t>Life threatening complications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algn="ctr"/>
            <a:r>
              <a:rPr lang="en-US" b="1" dirty="0" smtClean="0"/>
              <a:t>Axial and Coronal CT SCAN </a:t>
            </a:r>
            <a:endParaRPr lang="ar-SA" b="1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7373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743200"/>
            <a:ext cx="357822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3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0"/>
            <a:ext cx="28511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667000"/>
            <a:ext cx="35782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3716" name="Picture 4" descr="scan0077"/>
          <p:cNvPicPr>
            <a:picLocks noChangeAspect="1" noChangeArrowheads="1"/>
          </p:cNvPicPr>
          <p:nvPr/>
        </p:nvPicPr>
        <p:blipFill>
          <a:blip r:embed="rId2" cstate="print"/>
          <a:srcRect l="40106" t="40942" r="13251" b="21960"/>
          <a:stretch>
            <a:fillRect/>
          </a:stretch>
        </p:blipFill>
        <p:spPr bwMode="auto">
          <a:xfrm>
            <a:off x="4800600" y="1600200"/>
            <a:ext cx="3925888" cy="4876800"/>
          </a:xfrm>
          <a:prstGeom prst="rect">
            <a:avLst/>
          </a:prstGeom>
          <a:noFill/>
        </p:spPr>
      </p:pic>
      <p:pic>
        <p:nvPicPr>
          <p:cNvPr id="243717" name="Picture 5" descr="scan0077"/>
          <p:cNvPicPr>
            <a:picLocks noChangeAspect="1" noChangeArrowheads="1"/>
          </p:cNvPicPr>
          <p:nvPr/>
        </p:nvPicPr>
        <p:blipFill>
          <a:blip r:embed="rId2" cstate="print"/>
          <a:srcRect l="40106" t="9274" r="13251" b="60867"/>
          <a:stretch>
            <a:fillRect/>
          </a:stretch>
        </p:blipFill>
        <p:spPr bwMode="auto">
          <a:xfrm>
            <a:off x="381000" y="1676400"/>
            <a:ext cx="4419600" cy="4419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CRS Coronal CT Scan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700" t="11785" r="24186" b="5717"/>
          <a:stretch>
            <a:fillRect/>
          </a:stretch>
        </p:blipFill>
        <p:spPr bwMode="auto">
          <a:xfrm>
            <a:off x="2126959" y="1600200"/>
            <a:ext cx="48900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MRI  PNS </a:t>
            </a:r>
            <a:br>
              <a:rPr lang="en-US" dirty="0" smtClean="0"/>
            </a:br>
            <a:r>
              <a:rPr lang="en-US" sz="3200" dirty="0" smtClean="0"/>
              <a:t>Indicated for Disease Extension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389" t="30305" r="23496" b="25921"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  <a:ln/>
        </p:spPr>
        <p:txBody>
          <a:bodyPr/>
          <a:lstStyle/>
          <a:p>
            <a:pPr algn="ctr"/>
            <a:r>
              <a:rPr lang="en-US" b="1" dirty="0"/>
              <a:t>MRI </a:t>
            </a:r>
            <a:r>
              <a:rPr lang="en-US" dirty="0" smtClean="0"/>
              <a:t>Indicated </a:t>
            </a:r>
            <a:r>
              <a:rPr lang="en-US" dirty="0"/>
              <a:t>for Disease </a:t>
            </a:r>
            <a:r>
              <a:rPr lang="en-US" dirty="0" smtClean="0"/>
              <a:t>Extension</a:t>
            </a:r>
            <a:endParaRPr lang="ar-SA" b="1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 dirty="0"/>
          </a:p>
        </p:txBody>
      </p:sp>
      <p:pic>
        <p:nvPicPr>
          <p:cNvPr id="7578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667000"/>
            <a:ext cx="31496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667000"/>
            <a:ext cx="2958772" cy="209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2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9497" y="4763411"/>
            <a:ext cx="3084677" cy="209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3" name="Picture 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2019" y="4686902"/>
            <a:ext cx="3019206" cy="217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/>
              <a:t>Sinus Swab &amp; Aspirate</a:t>
            </a:r>
            <a:endParaRPr lang="en-US" b="1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r>
              <a:rPr lang="en-US" dirty="0" smtClean="0"/>
              <a:t>Nasal, </a:t>
            </a:r>
            <a:r>
              <a:rPr lang="en-US" dirty="0"/>
              <a:t>oral, nasopharyngeal cultures </a:t>
            </a:r>
            <a:r>
              <a:rPr lang="en-US" dirty="0" smtClean="0"/>
              <a:t>poor result</a:t>
            </a:r>
            <a:endParaRPr lang="en-US" dirty="0"/>
          </a:p>
          <a:p>
            <a:r>
              <a:rPr lang="en-US" dirty="0" smtClean="0"/>
              <a:t>Needs cooperative </a:t>
            </a:r>
            <a:r>
              <a:rPr lang="en-US" dirty="0"/>
              <a:t>patient -- usually get </a:t>
            </a:r>
            <a:r>
              <a:rPr lang="en-US" dirty="0" smtClean="0"/>
              <a:t>a           Middle </a:t>
            </a:r>
            <a:r>
              <a:rPr lang="en-US" dirty="0" err="1" smtClean="0"/>
              <a:t>meatal</a:t>
            </a:r>
            <a:r>
              <a:rPr lang="en-US" dirty="0" smtClean="0"/>
              <a:t> </a:t>
            </a:r>
            <a:r>
              <a:rPr lang="en-US" dirty="0"/>
              <a:t>cultures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Staining</a:t>
            </a:r>
          </a:p>
          <a:p>
            <a:r>
              <a:rPr lang="en-US" dirty="0" smtClean="0"/>
              <a:t>Culture</a:t>
            </a:r>
            <a:endParaRPr lang="en-US" dirty="0"/>
          </a:p>
          <a:p>
            <a:endParaRPr lang="en-US" sz="2800" dirty="0"/>
          </a:p>
        </p:txBody>
      </p:sp>
      <p:pic>
        <p:nvPicPr>
          <p:cNvPr id="778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343400"/>
            <a:ext cx="307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1069" t="21887" r="21603" b="19186"/>
          <a:stretch>
            <a:fillRect/>
          </a:stretch>
        </p:blipFill>
        <p:spPr bwMode="auto">
          <a:xfrm>
            <a:off x="2895600" y="4419600"/>
            <a:ext cx="2362200" cy="197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/>
              <a:t>Microbiology in Acute </a:t>
            </a:r>
            <a:r>
              <a:rPr lang="en-US" dirty="0" smtClean="0"/>
              <a:t>sinusitis</a:t>
            </a:r>
            <a:br>
              <a:rPr lang="en-US" dirty="0" smtClean="0"/>
            </a:br>
            <a:r>
              <a:rPr lang="en-US" sz="3200" b="1" dirty="0"/>
              <a:t>Sinus Swab &amp; Aspirate</a:t>
            </a:r>
            <a:endParaRPr lang="en-US" sz="3200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800" i="1" dirty="0"/>
              <a:t>Streptococcus </a:t>
            </a:r>
            <a:r>
              <a:rPr lang="en-US" sz="2800" i="1" dirty="0" err="1"/>
              <a:t>pneumoniae</a:t>
            </a:r>
            <a:r>
              <a:rPr lang="en-US" sz="2800" i="1" dirty="0"/>
              <a:t>	 20-30%</a:t>
            </a:r>
          </a:p>
          <a:p>
            <a:r>
              <a:rPr lang="en-US" sz="2800" i="1" dirty="0" err="1"/>
              <a:t>Moraxella</a:t>
            </a:r>
            <a:r>
              <a:rPr lang="en-US" sz="2800" i="1" dirty="0"/>
              <a:t> </a:t>
            </a:r>
            <a:r>
              <a:rPr lang="en-US" sz="2800" i="1" dirty="0" err="1"/>
              <a:t>catarralis</a:t>
            </a:r>
            <a:r>
              <a:rPr lang="en-US" sz="2800" i="1" dirty="0"/>
              <a:t>		15-20 %</a:t>
            </a:r>
          </a:p>
          <a:p>
            <a:r>
              <a:rPr lang="en-US" sz="2800" i="1" dirty="0" err="1"/>
              <a:t>Hemophilus</a:t>
            </a:r>
            <a:r>
              <a:rPr lang="en-US" sz="2800" i="1" dirty="0"/>
              <a:t> </a:t>
            </a:r>
            <a:r>
              <a:rPr lang="en-US" sz="2800" i="1" dirty="0" err="1"/>
              <a:t>influenzae</a:t>
            </a:r>
            <a:r>
              <a:rPr lang="en-US" sz="2800" i="1" dirty="0"/>
              <a:t>		16-20 %</a:t>
            </a:r>
          </a:p>
          <a:p>
            <a:r>
              <a:rPr lang="en-US" sz="2800" i="1" dirty="0"/>
              <a:t>Streptococcus </a:t>
            </a:r>
            <a:r>
              <a:rPr lang="en-US" sz="2800" i="1" dirty="0" err="1"/>
              <a:t>Pyogens</a:t>
            </a:r>
            <a:r>
              <a:rPr lang="en-US" sz="2800" i="1" dirty="0"/>
              <a:t>		2-5 %</a:t>
            </a:r>
          </a:p>
          <a:p>
            <a:r>
              <a:rPr lang="en-US" sz="2800" i="1" dirty="0"/>
              <a:t>Sterile 				20-35%</a:t>
            </a:r>
          </a:p>
          <a:p>
            <a:r>
              <a:rPr lang="en-US" sz="2800" i="1" dirty="0" err="1"/>
              <a:t>Anearobs</a:t>
            </a:r>
            <a:r>
              <a:rPr lang="en-US" sz="2800" i="1" dirty="0"/>
              <a:t>				2-5%</a:t>
            </a:r>
            <a:endParaRPr lang="en-US" sz="2800" dirty="0"/>
          </a:p>
          <a:p>
            <a:r>
              <a:rPr lang="en-US" sz="2800" dirty="0"/>
              <a:t>Rare viruses, anaerobes, Staphylococcus</a:t>
            </a:r>
          </a:p>
          <a:p>
            <a:r>
              <a:rPr lang="en-US" sz="2800" dirty="0"/>
              <a:t>Normal flora in the sinus-- controversy</a:t>
            </a:r>
            <a:endParaRPr lang="en-US" dirty="0"/>
          </a:p>
          <a:p>
            <a:endParaRPr lang="en-US" dirty="0"/>
          </a:p>
        </p:txBody>
      </p:sp>
      <p:pic>
        <p:nvPicPr>
          <p:cNvPr id="798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6600" y="2514600"/>
            <a:ext cx="558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  <a:noFill/>
          <a:ln/>
        </p:spPr>
        <p:txBody>
          <a:bodyPr/>
          <a:lstStyle/>
          <a:p>
            <a:r>
              <a:rPr lang="en-US" sz="4000" b="1" dirty="0"/>
              <a:t>Microbiology in </a:t>
            </a:r>
            <a:r>
              <a:rPr lang="en-US" sz="4000" b="1" dirty="0" smtClean="0"/>
              <a:t>Chronic Sinusitis</a:t>
            </a:r>
            <a:endParaRPr lang="en-US" sz="4000" b="1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600" b="1" dirty="0" smtClean="0">
                <a:effectLst/>
              </a:rPr>
              <a:t>Gram Negative</a:t>
            </a:r>
          </a:p>
          <a:p>
            <a:pPr lvl="1"/>
            <a:r>
              <a:rPr lang="en-US" sz="3200" b="1" dirty="0" err="1" smtClean="0">
                <a:effectLst/>
              </a:rPr>
              <a:t>Bacteroid</a:t>
            </a:r>
            <a:endParaRPr lang="en-US" sz="3200" b="1" dirty="0" smtClean="0">
              <a:effectLst/>
            </a:endParaRPr>
          </a:p>
          <a:p>
            <a:pPr lvl="1"/>
            <a:r>
              <a:rPr lang="en-US" sz="3200" b="1" dirty="0" err="1" smtClean="0">
                <a:effectLst/>
              </a:rPr>
              <a:t>Klebcilla</a:t>
            </a:r>
            <a:endParaRPr lang="en-US" sz="3200" b="1" dirty="0" smtClean="0">
              <a:effectLst/>
            </a:endParaRPr>
          </a:p>
          <a:p>
            <a:r>
              <a:rPr lang="en-US" sz="3600" b="1" dirty="0" err="1" smtClean="0">
                <a:effectLst/>
              </a:rPr>
              <a:t>Anearobs</a:t>
            </a:r>
            <a:endParaRPr lang="en-US" sz="3600" b="1" dirty="0" smtClean="0">
              <a:effectLst/>
            </a:endParaRPr>
          </a:p>
          <a:p>
            <a:r>
              <a:rPr lang="en-US" sz="3600" b="1" dirty="0" smtClean="0">
                <a:effectLst/>
              </a:rPr>
              <a:t>Staph aureus</a:t>
            </a:r>
          </a:p>
          <a:p>
            <a:r>
              <a:rPr lang="en-US" sz="3600" b="1" dirty="0" smtClean="0">
                <a:effectLst/>
              </a:rPr>
              <a:t>Usually </a:t>
            </a:r>
            <a:r>
              <a:rPr lang="en-US" sz="3600" b="1" dirty="0" err="1" smtClean="0">
                <a:effectLst/>
              </a:rPr>
              <a:t>Polymicrobial</a:t>
            </a:r>
            <a:endParaRPr lang="en-US" sz="4000" b="1" dirty="0">
              <a:effectLst/>
            </a:endParaRPr>
          </a:p>
          <a:p>
            <a:endParaRPr lang="en-US" dirty="0"/>
          </a:p>
        </p:txBody>
      </p:sp>
      <p:pic>
        <p:nvPicPr>
          <p:cNvPr id="798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6600" y="2514600"/>
            <a:ext cx="558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Four Pairs PNS </a:t>
            </a:r>
            <a:endParaRPr lang="en-US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331" t="16138" r="44429" b="45161"/>
          <a:stretch>
            <a:fillRect/>
          </a:stretch>
        </p:blipFill>
        <p:spPr bwMode="auto">
          <a:xfrm>
            <a:off x="-4953000" y="2119685"/>
            <a:ext cx="388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6331" t="53846" r="44042" b="5709"/>
          <a:stretch>
            <a:fillRect/>
          </a:stretch>
        </p:blipFill>
        <p:spPr bwMode="auto">
          <a:xfrm>
            <a:off x="-76200" y="2119685"/>
            <a:ext cx="426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7400"/>
            <a:ext cx="4704830" cy="417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Medical Management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839200" cy="4114800"/>
          </a:xfrm>
          <a:noFill/>
          <a:ln/>
        </p:spPr>
        <p:txBody>
          <a:bodyPr/>
          <a:lstStyle/>
          <a:p>
            <a:r>
              <a:rPr lang="en-US" sz="3000" dirty="0" smtClean="0"/>
              <a:t>Antibiotics </a:t>
            </a:r>
            <a:r>
              <a:rPr lang="en-US" sz="3000" dirty="0"/>
              <a:t>-- viral URI common and increasing numbers of drug resistant bacteria</a:t>
            </a:r>
          </a:p>
          <a:p>
            <a:pPr lvl="1"/>
            <a:r>
              <a:rPr lang="en-US" dirty="0"/>
              <a:t>40-60% sinusitis episodes </a:t>
            </a:r>
            <a:r>
              <a:rPr lang="en-US" dirty="0" smtClean="0"/>
              <a:t>resolve</a:t>
            </a:r>
            <a:endParaRPr lang="en-US" dirty="0"/>
          </a:p>
          <a:p>
            <a:pPr lvl="1"/>
            <a:r>
              <a:rPr lang="en-US" dirty="0"/>
              <a:t>35% of S. </a:t>
            </a:r>
            <a:r>
              <a:rPr lang="en-US" dirty="0" err="1"/>
              <a:t>pneumoniae</a:t>
            </a:r>
            <a:r>
              <a:rPr lang="en-US" dirty="0"/>
              <a:t> penicillin-resistant</a:t>
            </a:r>
          </a:p>
          <a:p>
            <a:pPr lvl="1"/>
            <a:r>
              <a:rPr lang="en-US" dirty="0"/>
              <a:t>16% of S. </a:t>
            </a:r>
            <a:r>
              <a:rPr lang="en-US" dirty="0" err="1"/>
              <a:t>pneumoniae</a:t>
            </a:r>
            <a:r>
              <a:rPr lang="en-US" dirty="0"/>
              <a:t> penicillin-intermediate</a:t>
            </a:r>
          </a:p>
          <a:p>
            <a:r>
              <a:rPr lang="en-US" dirty="0" smtClean="0"/>
              <a:t>Rapid cure</a:t>
            </a:r>
            <a:r>
              <a:rPr lang="en-US" dirty="0"/>
              <a:t>, prevent complications, prevent chronic sinusitis, sterilize sinus</a:t>
            </a:r>
          </a:p>
          <a:p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610600" cy="4114800"/>
          </a:xfrm>
          <a:noFill/>
          <a:ln/>
        </p:spPr>
        <p:txBody>
          <a:bodyPr/>
          <a:lstStyle/>
          <a:p>
            <a:r>
              <a:rPr lang="en-US" sz="3600" dirty="0" smtClean="0"/>
              <a:t>Antibiotic for 10 – 14 days (Pen, </a:t>
            </a:r>
            <a:r>
              <a:rPr lang="en-US" sz="3600" dirty="0" err="1" smtClean="0"/>
              <a:t>Cephalo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Decongestant</a:t>
            </a:r>
          </a:p>
          <a:p>
            <a:pPr lvl="1"/>
            <a:r>
              <a:rPr lang="en-US" sz="3600" dirty="0" smtClean="0"/>
              <a:t>Topical</a:t>
            </a:r>
          </a:p>
          <a:p>
            <a:pPr lvl="1"/>
            <a:r>
              <a:rPr lang="en-US" sz="3600" dirty="0" smtClean="0"/>
              <a:t>Systematic</a:t>
            </a:r>
          </a:p>
          <a:p>
            <a:r>
              <a:rPr lang="en-US" sz="4000" dirty="0" smtClean="0"/>
              <a:t>Steroid Topical spray</a:t>
            </a:r>
          </a:p>
          <a:p>
            <a:r>
              <a:rPr lang="en-US" sz="4000" dirty="0" smtClean="0"/>
              <a:t>Symptomatic treatment</a:t>
            </a:r>
          </a:p>
          <a:p>
            <a:r>
              <a:rPr lang="en-US" sz="4000" dirty="0" smtClean="0"/>
              <a:t>Treat the underlying cause</a:t>
            </a:r>
            <a:endParaRPr lang="en-US" sz="4000" dirty="0"/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Recalcitrant </a:t>
            </a:r>
            <a:r>
              <a:rPr lang="en-US" dirty="0" err="1" smtClean="0"/>
              <a:t>Rhinosinusitis</a:t>
            </a: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pPr lvl="1"/>
            <a:r>
              <a:rPr lang="en-US" dirty="0" smtClean="0"/>
              <a:t>Allergy</a:t>
            </a:r>
            <a:endParaRPr lang="en-US" dirty="0"/>
          </a:p>
          <a:p>
            <a:pPr lvl="1"/>
            <a:r>
              <a:rPr lang="en-US" dirty="0" smtClean="0"/>
              <a:t>Immunodeficiency</a:t>
            </a:r>
            <a:endParaRPr lang="en-US" dirty="0"/>
          </a:p>
          <a:p>
            <a:pPr lvl="1"/>
            <a:r>
              <a:rPr lang="en-US" dirty="0" smtClean="0"/>
              <a:t>Cystic fibrosis</a:t>
            </a:r>
            <a:endParaRPr lang="en-US" dirty="0"/>
          </a:p>
          <a:p>
            <a:pPr lvl="1"/>
            <a:r>
              <a:rPr lang="en-US" dirty="0" err="1" smtClean="0"/>
              <a:t>Ciliary</a:t>
            </a:r>
            <a:r>
              <a:rPr lang="en-US" dirty="0" smtClean="0"/>
              <a:t> </a:t>
            </a:r>
            <a:r>
              <a:rPr lang="en-US" dirty="0" err="1" smtClean="0"/>
              <a:t>dismotility</a:t>
            </a:r>
            <a:r>
              <a:rPr lang="en-US" dirty="0" smtClean="0"/>
              <a:t> </a:t>
            </a:r>
            <a:r>
              <a:rPr lang="en-US" dirty="0"/>
              <a:t>disorders</a:t>
            </a:r>
          </a:p>
          <a:p>
            <a:pPr lvl="1"/>
            <a:r>
              <a:rPr lang="en-US" b="1" dirty="0" err="1" smtClean="0">
                <a:solidFill>
                  <a:srgbClr val="FFFF00"/>
                </a:solidFill>
              </a:rPr>
              <a:t>Gastroesophageal</a:t>
            </a:r>
            <a:r>
              <a:rPr lang="en-US" b="1" dirty="0" smtClean="0">
                <a:solidFill>
                  <a:srgbClr val="FFFF00"/>
                </a:solidFill>
              </a:rPr>
              <a:t> Reflux Disease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Rpeat</a:t>
            </a:r>
            <a:r>
              <a:rPr lang="en-US" b="1" dirty="0" smtClean="0">
                <a:solidFill>
                  <a:srgbClr val="FFFF00"/>
                </a:solidFill>
              </a:rPr>
              <a:t> treatment 2x or 3x over 2-3 Months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Obtain CT Scan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Antimicrobial</a:t>
            </a:r>
            <a:endParaRPr lang="en-US" dirty="0"/>
          </a:p>
        </p:txBody>
      </p:sp>
      <p:pic>
        <p:nvPicPr>
          <p:cNvPr id="83971" name="Picture 3"/>
          <p:cNvPicPr>
            <a:picLocks noChangeArrowheads="1"/>
          </p:cNvPicPr>
          <p:nvPr/>
        </p:nvPicPr>
        <p:blipFill>
          <a:blip r:embed="rId3" cstate="print"/>
          <a:srcRect l="5000" t="17910" r="10833" b="14925"/>
          <a:stretch>
            <a:fillRect/>
          </a:stretch>
        </p:blipFill>
        <p:spPr bwMode="auto">
          <a:xfrm>
            <a:off x="0" y="16764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000"/>
              <a:t>Acute Nonsevere Rhinosinusitis (no ABX)</a:t>
            </a:r>
            <a:endParaRPr lang="en-US"/>
          </a:p>
          <a:p>
            <a:pPr lvl="1"/>
            <a:r>
              <a:rPr lang="en-US" sz="2400"/>
              <a:t>Amoxicillin (45-90 mg/kg/day), amoxicillin/clavulanate, cefpodoxime, or cefuroxime</a:t>
            </a:r>
          </a:p>
          <a:p>
            <a:pPr lvl="1"/>
            <a:r>
              <a:rPr lang="en-US" sz="2400"/>
              <a:t>10 to 14 day course</a:t>
            </a:r>
          </a:p>
          <a:p>
            <a:pPr lvl="1"/>
            <a:r>
              <a:rPr lang="en-US" sz="2400"/>
              <a:t>PCN-allergic may receive azithromycin, clarithromycin, erythromycin, or TMP/SMX but limited effectiveness (25% failure rate)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Acute nonsevere rhinosinusitis (with ABX) Acute severe rhinosinusitis (no ABX)</a:t>
            </a:r>
          </a:p>
          <a:p>
            <a:pPr lvl="1"/>
            <a:r>
              <a:rPr lang="en-US" sz="2600"/>
              <a:t>Amoxicillin/clavulanate, high dose amoxicillin (80-90 mg/kg/day), cefpodoxime, or cefuroxime</a:t>
            </a:r>
            <a:endParaRPr lang="en-US"/>
          </a:p>
          <a:p>
            <a:r>
              <a:rPr lang="en-US"/>
              <a:t>Acute severe rhinosinusitis (with ABX)</a:t>
            </a:r>
          </a:p>
          <a:p>
            <a:pPr lvl="1"/>
            <a:r>
              <a:rPr lang="en-US" sz="2600"/>
              <a:t>amoxicillin/clavulanate or combination therapy (amoxicillin or clindamycin plus cefpodoxime or cefixime)</a:t>
            </a:r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Complications or severe illness</a:t>
            </a:r>
            <a:endParaRPr lang="en-US" sz="2800" dirty="0"/>
          </a:p>
          <a:p>
            <a:pPr lvl="1"/>
            <a:r>
              <a:rPr lang="en-US" sz="2700" dirty="0"/>
              <a:t>IV </a:t>
            </a:r>
            <a:r>
              <a:rPr lang="en-US" sz="2700" dirty="0" err="1"/>
              <a:t>cefotaxime</a:t>
            </a:r>
            <a:r>
              <a:rPr lang="en-US" sz="2700" dirty="0"/>
              <a:t> or </a:t>
            </a:r>
            <a:r>
              <a:rPr lang="en-US" sz="2700" dirty="0" err="1"/>
              <a:t>ceftriaxone</a:t>
            </a:r>
            <a:r>
              <a:rPr lang="en-US" sz="2700" dirty="0"/>
              <a:t> plus </a:t>
            </a:r>
            <a:r>
              <a:rPr lang="en-US" sz="2700" dirty="0" err="1"/>
              <a:t>clindamycin</a:t>
            </a:r>
            <a:endParaRPr lang="en-US" sz="2700" dirty="0"/>
          </a:p>
          <a:p>
            <a:r>
              <a:rPr lang="en-US" dirty="0"/>
              <a:t>Chronic </a:t>
            </a:r>
            <a:r>
              <a:rPr lang="en-US" dirty="0" err="1"/>
              <a:t>Rhinosinusitis</a:t>
            </a:r>
            <a:endParaRPr lang="en-US" sz="2700" dirty="0"/>
          </a:p>
          <a:p>
            <a:pPr lvl="1"/>
            <a:r>
              <a:rPr lang="en-US" sz="2700" dirty="0"/>
              <a:t>beta </a:t>
            </a:r>
            <a:r>
              <a:rPr lang="en-US" sz="2700" dirty="0" err="1"/>
              <a:t>lactam</a:t>
            </a:r>
            <a:r>
              <a:rPr lang="en-US" sz="2700" dirty="0"/>
              <a:t> stable agent (amoxicillin/</a:t>
            </a:r>
            <a:r>
              <a:rPr lang="en-US" sz="2700" dirty="0" err="1"/>
              <a:t>clavulanate</a:t>
            </a:r>
            <a:r>
              <a:rPr lang="en-US" sz="2700" dirty="0"/>
              <a:t> or combination therapy) for </a:t>
            </a:r>
            <a:r>
              <a:rPr lang="en-US" sz="2700" dirty="0" smtClean="0"/>
              <a:t>3 </a:t>
            </a:r>
            <a:r>
              <a:rPr lang="en-US" sz="2700" dirty="0"/>
              <a:t>weeks</a:t>
            </a:r>
          </a:p>
          <a:p>
            <a:endParaRPr lang="en-US" sz="27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 or severe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700" dirty="0" smtClean="0"/>
              <a:t>IV </a:t>
            </a:r>
            <a:r>
              <a:rPr lang="en-US" sz="2700" dirty="0" err="1" smtClean="0"/>
              <a:t>Cefotaxime</a:t>
            </a:r>
            <a:r>
              <a:rPr lang="en-US" sz="2700" dirty="0" smtClean="0"/>
              <a:t> or </a:t>
            </a:r>
            <a:r>
              <a:rPr lang="en-US" sz="2700" dirty="0" err="1" smtClean="0"/>
              <a:t>Ceftriaxone</a:t>
            </a:r>
            <a:r>
              <a:rPr lang="en-US" sz="2700" dirty="0" smtClean="0"/>
              <a:t> </a:t>
            </a:r>
          </a:p>
          <a:p>
            <a:pPr lvl="1"/>
            <a:r>
              <a:rPr lang="en-US" sz="2700" dirty="0" err="1" smtClean="0"/>
              <a:t>Clindamycin</a:t>
            </a:r>
            <a:endParaRPr lang="en-US" sz="27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pic>
        <p:nvPicPr>
          <p:cNvPr id="9216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84836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3000"/>
          </a:p>
          <a:p>
            <a:r>
              <a:rPr lang="en-US" sz="3000"/>
              <a:t>Antihistamines -- dry mucosal secretions</a:t>
            </a:r>
          </a:p>
          <a:p>
            <a:r>
              <a:rPr lang="en-US" sz="3000"/>
              <a:t>Isotonic saline nose drops, sprays, irrigations, and steam inhalations -- anecdotal</a:t>
            </a:r>
          </a:p>
          <a:p>
            <a:r>
              <a:rPr lang="en-US" sz="3000"/>
              <a:t>Topical decongestants --inhibits cilial motion</a:t>
            </a:r>
          </a:p>
          <a:p>
            <a:r>
              <a:rPr lang="en-US" sz="3000"/>
              <a:t>Nasal steroids</a:t>
            </a:r>
          </a:p>
          <a:p>
            <a:r>
              <a:rPr lang="en-US" sz="3000"/>
              <a:t>Mucolytics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LATERAL NASAL WALL</a:t>
            </a:r>
            <a:endParaRPr lang="en-US" b="1" dirty="0"/>
          </a:p>
        </p:txBody>
      </p:sp>
      <p:pic>
        <p:nvPicPr>
          <p:cNvPr id="4" name="Pictur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05001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54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Surgical Management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Adenoidectomy</a:t>
            </a:r>
          </a:p>
          <a:p>
            <a:pPr lvl="1"/>
            <a:r>
              <a:rPr lang="en-US"/>
              <a:t>nasal obstruction and symptoms</a:t>
            </a:r>
          </a:p>
          <a:p>
            <a:pPr lvl="1"/>
            <a:r>
              <a:rPr lang="en-US"/>
              <a:t>small size of trials</a:t>
            </a:r>
          </a:p>
          <a:p>
            <a:r>
              <a:rPr lang="en-US"/>
              <a:t>Septoplasty</a:t>
            </a:r>
          </a:p>
          <a:p>
            <a:pPr lvl="1"/>
            <a:r>
              <a:rPr lang="en-US"/>
              <a:t>rare to have significant septal deviation</a:t>
            </a:r>
          </a:p>
          <a:p>
            <a:r>
              <a:rPr lang="en-US"/>
              <a:t>Antral aspiration and lavage</a:t>
            </a:r>
          </a:p>
          <a:p>
            <a:pPr lvl="1"/>
            <a:r>
              <a:rPr lang="en-US"/>
              <a:t>indications same as sinus aspiration</a:t>
            </a:r>
          </a:p>
          <a:p>
            <a:pPr lvl="1"/>
            <a:r>
              <a:rPr lang="en-US"/>
              <a:t>only treats maxillary sinus</a:t>
            </a:r>
          </a:p>
          <a:p>
            <a:pPr lvl="1"/>
            <a:r>
              <a:rPr lang="en-US"/>
              <a:t>need GETA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Surgical Management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Caldwell-Luc -- damages dentition</a:t>
            </a:r>
          </a:p>
          <a:p>
            <a:r>
              <a:rPr lang="en-US" dirty="0"/>
              <a:t>Inferior </a:t>
            </a:r>
            <a:r>
              <a:rPr lang="en-US" dirty="0" err="1"/>
              <a:t>antrostomy</a:t>
            </a:r>
            <a:endParaRPr lang="en-US" dirty="0"/>
          </a:p>
          <a:p>
            <a:pPr lvl="1"/>
            <a:r>
              <a:rPr lang="en-US" dirty="0"/>
              <a:t>goes against proven </a:t>
            </a:r>
            <a:r>
              <a:rPr lang="en-US" dirty="0" err="1"/>
              <a:t>cilial</a:t>
            </a:r>
            <a:r>
              <a:rPr lang="en-US" dirty="0"/>
              <a:t> outflow</a:t>
            </a:r>
          </a:p>
          <a:p>
            <a:pPr lvl="1"/>
            <a:r>
              <a:rPr lang="en-US" dirty="0"/>
              <a:t>possible for </a:t>
            </a:r>
            <a:r>
              <a:rPr lang="en-US" dirty="0" err="1"/>
              <a:t>cilial</a:t>
            </a:r>
            <a:r>
              <a:rPr lang="en-US" dirty="0"/>
              <a:t> </a:t>
            </a:r>
            <a:r>
              <a:rPr lang="en-US" dirty="0" err="1"/>
              <a:t>dismotility</a:t>
            </a:r>
            <a:r>
              <a:rPr lang="en-US" dirty="0"/>
              <a:t>/CF</a:t>
            </a:r>
          </a:p>
          <a:p>
            <a:r>
              <a:rPr lang="en-US" dirty="0">
                <a:solidFill>
                  <a:srgbClr val="FFFF00"/>
                </a:solidFill>
              </a:rPr>
              <a:t>FESS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controversial -- difficult, too radical (AOM), reversible changes on CT</a:t>
            </a:r>
          </a:p>
          <a:p>
            <a:endParaRPr lang="en-US" sz="2800" dirty="0"/>
          </a:p>
        </p:txBody>
      </p:sp>
      <p:pic>
        <p:nvPicPr>
          <p:cNvPr id="100358" name="Picture 6" descr="Antendo"/>
          <p:cNvPicPr>
            <a:picLocks noChangeAspect="1" noChangeArrowheads="1"/>
          </p:cNvPicPr>
          <p:nvPr/>
        </p:nvPicPr>
        <p:blipFill>
          <a:blip r:embed="rId3" cstate="print"/>
          <a:srcRect b="11267"/>
          <a:stretch>
            <a:fillRect/>
          </a:stretch>
        </p:blipFill>
        <p:spPr bwMode="auto">
          <a:xfrm>
            <a:off x="6477000" y="1295400"/>
            <a:ext cx="2430463" cy="251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Approach old</a:t>
            </a:r>
            <a:endParaRPr lang="ar-SA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24260" name="Picture 4" descr="scan0169"/>
          <p:cNvPicPr>
            <a:picLocks noChangeAspect="1" noChangeArrowheads="1"/>
          </p:cNvPicPr>
          <p:nvPr/>
        </p:nvPicPr>
        <p:blipFill>
          <a:blip r:embed="rId2" cstate="print"/>
          <a:srcRect l="9723" t="4390" r="41666"/>
          <a:stretch>
            <a:fillRect/>
          </a:stretch>
        </p:blipFill>
        <p:spPr bwMode="auto">
          <a:xfrm>
            <a:off x="5924550" y="1371600"/>
            <a:ext cx="3200400" cy="5334000"/>
          </a:xfrm>
          <a:prstGeom prst="rect">
            <a:avLst/>
          </a:prstGeom>
          <a:noFill/>
        </p:spPr>
      </p:pic>
      <p:pic>
        <p:nvPicPr>
          <p:cNvPr id="224261" name="Picture 5" descr="scan0179"/>
          <p:cNvPicPr>
            <a:picLocks noChangeAspect="1" noChangeArrowheads="1"/>
          </p:cNvPicPr>
          <p:nvPr/>
        </p:nvPicPr>
        <p:blipFill>
          <a:blip r:embed="rId3" cstate="print"/>
          <a:srcRect l="17305" t="9782" r="14610" b="21941"/>
          <a:stretch>
            <a:fillRect/>
          </a:stretch>
        </p:blipFill>
        <p:spPr bwMode="auto">
          <a:xfrm>
            <a:off x="0" y="1524000"/>
            <a:ext cx="3810000" cy="5334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76898" y="1516500"/>
            <a:ext cx="248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Cal dual </a:t>
            </a:r>
            <a:r>
              <a:rPr lang="en-US" sz="3200" b="1" dirty="0" err="1" smtClean="0"/>
              <a:t>luc</a:t>
            </a:r>
            <a:endParaRPr lang="en-US" sz="32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400800" y="3581400"/>
            <a:ext cx="914400" cy="9144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282330" y="4508212"/>
            <a:ext cx="4804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</a:rPr>
              <a:t>Frontal Sinus </a:t>
            </a:r>
            <a:r>
              <a:rPr lang="en-US" sz="3200" b="1" dirty="0" err="1" smtClean="0">
                <a:solidFill>
                  <a:schemeClr val="bg2"/>
                </a:solidFill>
              </a:rPr>
              <a:t>triphining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2996625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Antrostomy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pPr algn="ctr"/>
            <a:r>
              <a:rPr lang="en-US" b="1" dirty="0" smtClean="0"/>
              <a:t>Functional Endoscopic Sinus Surgery (FESS)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85166"/>
            <a:ext cx="3949262" cy="4212546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1041" t="39343" r="59466" b="20870"/>
          <a:stretch>
            <a:fillRect/>
          </a:stretch>
        </p:blipFill>
        <p:spPr bwMode="auto">
          <a:xfrm>
            <a:off x="4038600" y="1769400"/>
            <a:ext cx="5105400" cy="41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" y="1823259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Techniques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4190999"/>
            <a:ext cx="3164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Indications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Computer Assisted Surgery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019300"/>
            <a:ext cx="4572000" cy="3429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900" y="1905000"/>
            <a:ext cx="34290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590800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Power Instruments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7115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69" r="12644" b="5555"/>
          <a:stretch/>
        </p:blipFill>
        <p:spPr>
          <a:xfrm>
            <a:off x="1119352" y="1905001"/>
            <a:ext cx="4130565" cy="3886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22" r="12427"/>
          <a:stretch/>
        </p:blipFill>
        <p:spPr>
          <a:xfrm>
            <a:off x="5361891" y="1981200"/>
            <a:ext cx="3782109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4859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6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STEPS Of 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763000" cy="4114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Medialize</a:t>
            </a:r>
            <a:r>
              <a:rPr lang="en-US" dirty="0" smtClean="0"/>
              <a:t> middle turbinate </a:t>
            </a:r>
          </a:p>
          <a:p>
            <a:r>
              <a:rPr lang="en-US" dirty="0" smtClean="0"/>
              <a:t>Excise </a:t>
            </a:r>
            <a:r>
              <a:rPr lang="en-US" dirty="0" err="1" smtClean="0"/>
              <a:t>uncinate</a:t>
            </a:r>
            <a:r>
              <a:rPr lang="en-US" dirty="0" smtClean="0"/>
              <a:t> process</a:t>
            </a:r>
          </a:p>
          <a:p>
            <a:r>
              <a:rPr lang="en-US" dirty="0" smtClean="0"/>
              <a:t>Anterior then </a:t>
            </a:r>
            <a:r>
              <a:rPr lang="en-US" dirty="0"/>
              <a:t>posterior </a:t>
            </a:r>
            <a:r>
              <a:rPr lang="en-US" dirty="0" err="1" smtClean="0"/>
              <a:t>ethmoidectomies</a:t>
            </a:r>
            <a:endParaRPr lang="en-US" dirty="0" smtClean="0"/>
          </a:p>
          <a:p>
            <a:r>
              <a:rPr lang="en-US" dirty="0" err="1" smtClean="0"/>
              <a:t>Sphenoidotomy</a:t>
            </a:r>
            <a:endParaRPr lang="en-US" dirty="0" smtClean="0"/>
          </a:p>
          <a:p>
            <a:r>
              <a:rPr lang="en-US" dirty="0" smtClean="0"/>
              <a:t>Frontal recess </a:t>
            </a:r>
            <a:r>
              <a:rPr lang="en-US" dirty="0" err="1" smtClean="0"/>
              <a:t>sinusectomy</a:t>
            </a:r>
            <a:r>
              <a:rPr lang="en-US" dirty="0" smtClean="0"/>
              <a:t> </a:t>
            </a:r>
          </a:p>
          <a:p>
            <a:r>
              <a:rPr lang="en-US" dirty="0" smtClean="0"/>
              <a:t>Create maxillary </a:t>
            </a:r>
            <a:r>
              <a:rPr lang="en-US" dirty="0" err="1" smtClean="0"/>
              <a:t>antrostomy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dirty="0" smtClean="0"/>
              <a:t>CADAVERIC HANDON</a:t>
            </a:r>
            <a:endParaRPr lang="ar-SA" dirty="0"/>
          </a:p>
        </p:txBody>
      </p:sp>
      <p:pic>
        <p:nvPicPr>
          <p:cNvPr id="247811" name="Picture 3" descr="CDVRSN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t="47398" b="11111"/>
          <a:stretch>
            <a:fillRect/>
          </a:stretch>
        </p:blipFill>
        <p:spPr>
          <a:xfrm>
            <a:off x="0" y="1143000"/>
            <a:ext cx="9144000" cy="5715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CADAVERIC HANDON</a:t>
            </a:r>
            <a:endParaRPr lang="ar-SA" dirty="0"/>
          </a:p>
        </p:txBody>
      </p:sp>
      <p:pic>
        <p:nvPicPr>
          <p:cNvPr id="248835" name="Picture 3" descr="PNSANA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343400" cy="5486400"/>
          </a:xfrm>
          <a:prstGeom prst="rect">
            <a:avLst/>
          </a:prstGeom>
          <a:noFill/>
        </p:spPr>
      </p:pic>
      <p:pic>
        <p:nvPicPr>
          <p:cNvPr id="248836" name="Picture 4" descr="PNSANA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36146"/>
            <a:ext cx="4343400" cy="54218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69" t="18520" r="7404" b="7401"/>
          <a:stretch>
            <a:fillRect/>
          </a:stretch>
        </p:blipFill>
        <p:spPr bwMode="auto">
          <a:xfrm>
            <a:off x="775854" y="1193409"/>
            <a:ext cx="8368146" cy="566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 smtClean="0"/>
              <a:t>OMC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 dirty="0"/>
          </a:p>
        </p:txBody>
      </p:sp>
      <p:pic>
        <p:nvPicPr>
          <p:cNvPr id="6148" name="Picture 4"/>
          <p:cNvPicPr>
            <a:picLocks noChangeArrowheads="1"/>
          </p:cNvPicPr>
          <p:nvPr/>
        </p:nvPicPr>
        <p:blipFill>
          <a:blip r:embed="rId3" cstate="print"/>
          <a:srcRect l="1574" r="5543" b="14286"/>
          <a:stretch>
            <a:fillRect/>
          </a:stretch>
        </p:blipFill>
        <p:spPr bwMode="auto">
          <a:xfrm>
            <a:off x="685800" y="1752600"/>
            <a:ext cx="7620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069" t="13469" r="16870" b="10768"/>
          <a:stretch>
            <a:fillRect/>
          </a:stretch>
        </p:blipFill>
        <p:spPr bwMode="auto">
          <a:xfrm>
            <a:off x="0" y="1143000"/>
            <a:ext cx="9143999" cy="563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i="1" dirty="0" smtClean="0"/>
              <a:t>Indications for Endoscopic Sinus Surgery</a:t>
            </a:r>
          </a:p>
          <a:p>
            <a:pPr>
              <a:buNone/>
            </a:pPr>
            <a:r>
              <a:rPr lang="en-US" dirty="0" smtClean="0"/>
              <a:t>• chronic sinusitis, complicated sinusitis, recurrent acute sinusitis,</a:t>
            </a:r>
          </a:p>
          <a:p>
            <a:pPr>
              <a:buNone/>
            </a:pPr>
            <a:r>
              <a:rPr lang="en-US" dirty="0" smtClean="0"/>
              <a:t>failed medical management of acute sinusitis, fungal sinusitis</a:t>
            </a:r>
          </a:p>
          <a:p>
            <a:pPr>
              <a:buNone/>
            </a:pPr>
            <a:r>
              <a:rPr lang="en-US" dirty="0" smtClean="0"/>
              <a:t>• obstructive nasal </a:t>
            </a:r>
            <a:r>
              <a:rPr lang="en-US" dirty="0" err="1" smtClean="0"/>
              <a:t>polyposis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• sinus </a:t>
            </a:r>
            <a:r>
              <a:rPr lang="en-US" dirty="0" err="1" smtClean="0"/>
              <a:t>mucoceles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• remove foreign bodies</a:t>
            </a:r>
          </a:p>
          <a:p>
            <a:pPr>
              <a:buNone/>
            </a:pPr>
            <a:r>
              <a:rPr lang="en-US" dirty="0" smtClean="0"/>
              <a:t>• tumor excision, </a:t>
            </a:r>
            <a:r>
              <a:rPr lang="en-US" dirty="0" err="1" smtClean="0"/>
              <a:t>transsphenoidal</a:t>
            </a:r>
            <a:r>
              <a:rPr lang="en-US" dirty="0" smtClean="0"/>
              <a:t> </a:t>
            </a:r>
            <a:r>
              <a:rPr lang="en-US" dirty="0" err="1" smtClean="0"/>
              <a:t>hypophysectomy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• orbital decompression, </a:t>
            </a:r>
            <a:r>
              <a:rPr lang="en-US" dirty="0" err="1" smtClean="0"/>
              <a:t>dacryocystorhinotomy</a:t>
            </a:r>
            <a:r>
              <a:rPr lang="en-US" dirty="0" smtClean="0"/>
              <a:t>, orbital nerve</a:t>
            </a:r>
          </a:p>
          <a:p>
            <a:pPr>
              <a:buNone/>
            </a:pPr>
            <a:r>
              <a:rPr lang="en-US" dirty="0" smtClean="0"/>
              <a:t>decompression, Grave’s </a:t>
            </a:r>
            <a:r>
              <a:rPr lang="en-US" dirty="0" err="1" smtClean="0"/>
              <a:t>ophthalmopathy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• </a:t>
            </a:r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atresia</a:t>
            </a:r>
            <a:r>
              <a:rPr lang="en-US" dirty="0" smtClean="0"/>
              <a:t> repair</a:t>
            </a:r>
          </a:p>
          <a:p>
            <a:pPr>
              <a:buNone/>
            </a:pPr>
            <a:r>
              <a:rPr lang="en-US" dirty="0" smtClean="0"/>
              <a:t>• CSF leak repair</a:t>
            </a:r>
          </a:p>
          <a:p>
            <a:pPr>
              <a:buNone/>
            </a:pPr>
            <a:r>
              <a:rPr lang="en-US" dirty="0" smtClean="0"/>
              <a:t>• control </a:t>
            </a:r>
            <a:r>
              <a:rPr lang="en-US" dirty="0" err="1" smtClean="0"/>
              <a:t>epistaxis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• </a:t>
            </a:r>
            <a:r>
              <a:rPr lang="en-US" dirty="0" err="1" smtClean="0"/>
              <a:t>septoplasty</a:t>
            </a:r>
            <a:r>
              <a:rPr lang="en-US" dirty="0" smtClean="0"/>
              <a:t>, </a:t>
            </a:r>
            <a:r>
              <a:rPr lang="en-US" dirty="0" err="1" smtClean="0"/>
              <a:t>turbinectomy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r>
              <a:rPr lang="en-US" b="1" dirty="0" smtClean="0"/>
              <a:t>Power Instrument</a:t>
            </a:r>
            <a:endParaRPr lang="ar-SA" b="1" dirty="0"/>
          </a:p>
        </p:txBody>
      </p:sp>
      <p:pic>
        <p:nvPicPr>
          <p:cNvPr id="254979" name="Picture 3" descr="8429399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2035175"/>
            <a:ext cx="7543800" cy="482282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FESS</a:t>
            </a:r>
            <a:endParaRPr lang="ar-SA" dirty="0"/>
          </a:p>
        </p:txBody>
      </p:sp>
      <p:pic>
        <p:nvPicPr>
          <p:cNvPr id="256003" name="Picture 3" descr="8409376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1600199"/>
            <a:ext cx="4038600" cy="5014913"/>
          </a:xfrm>
          <a:noFill/>
          <a:ln/>
        </p:spPr>
      </p:pic>
      <p:pic>
        <p:nvPicPr>
          <p:cNvPr id="4" name="Picture 4" descr="POLY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76400"/>
            <a:ext cx="40386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STEPS Of 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763000" cy="4114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Medialize</a:t>
            </a:r>
            <a:r>
              <a:rPr lang="en-US" dirty="0" smtClean="0"/>
              <a:t> middle turbinate </a:t>
            </a:r>
          </a:p>
          <a:p>
            <a:r>
              <a:rPr lang="en-US" dirty="0" smtClean="0"/>
              <a:t>Excise </a:t>
            </a:r>
            <a:r>
              <a:rPr lang="en-US" dirty="0" err="1" smtClean="0"/>
              <a:t>uncinate</a:t>
            </a:r>
            <a:r>
              <a:rPr lang="en-US" dirty="0" smtClean="0"/>
              <a:t> process</a:t>
            </a:r>
          </a:p>
          <a:p>
            <a:r>
              <a:rPr lang="en-US" dirty="0" smtClean="0"/>
              <a:t>Anterior then </a:t>
            </a:r>
            <a:r>
              <a:rPr lang="en-US" dirty="0"/>
              <a:t>posterior </a:t>
            </a:r>
            <a:r>
              <a:rPr lang="en-US" dirty="0" err="1" smtClean="0"/>
              <a:t>ethmoidectomies</a:t>
            </a:r>
            <a:endParaRPr lang="en-US" dirty="0" smtClean="0"/>
          </a:p>
          <a:p>
            <a:r>
              <a:rPr lang="en-US" dirty="0" err="1" smtClean="0"/>
              <a:t>Sphenoidotomy</a:t>
            </a:r>
            <a:endParaRPr lang="en-US" dirty="0" smtClean="0"/>
          </a:p>
          <a:p>
            <a:r>
              <a:rPr lang="en-US" dirty="0" smtClean="0"/>
              <a:t>Frontal recess </a:t>
            </a:r>
            <a:r>
              <a:rPr lang="en-US" dirty="0" err="1" smtClean="0"/>
              <a:t>sinusectomy</a:t>
            </a:r>
            <a:r>
              <a:rPr lang="en-US" dirty="0" smtClean="0"/>
              <a:t> </a:t>
            </a:r>
          </a:p>
          <a:p>
            <a:r>
              <a:rPr lang="en-US" dirty="0" smtClean="0"/>
              <a:t>Create maxillary </a:t>
            </a:r>
            <a:r>
              <a:rPr lang="en-US" dirty="0" err="1" smtClean="0"/>
              <a:t>antrostomy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891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Extended FESS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915400" cy="4114800"/>
          </a:xfrm>
        </p:spPr>
        <p:txBody>
          <a:bodyPr/>
          <a:lstStyle/>
          <a:p>
            <a:r>
              <a:rPr lang="en-US" sz="4000" dirty="0" smtClean="0"/>
              <a:t>CT Guided FESS</a:t>
            </a:r>
          </a:p>
          <a:p>
            <a:r>
              <a:rPr lang="en-US" sz="4000" dirty="0" smtClean="0"/>
              <a:t>Power Instrument</a:t>
            </a:r>
          </a:p>
          <a:p>
            <a:r>
              <a:rPr lang="en-US" sz="4000" dirty="0" smtClean="0"/>
              <a:t>Mini FESS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1041" t="39343" r="59466" b="20870"/>
          <a:stretch>
            <a:fillRect/>
          </a:stretch>
        </p:blipFill>
        <p:spPr bwMode="auto">
          <a:xfrm>
            <a:off x="4191000" y="3335707"/>
            <a:ext cx="4953000" cy="352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• </a:t>
            </a:r>
            <a:r>
              <a:rPr lang="en-US" b="1" dirty="0" smtClean="0"/>
              <a:t>Postoperative Care</a:t>
            </a:r>
            <a:r>
              <a:rPr lang="en-US" dirty="0" smtClean="0"/>
              <a:t>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r>
              <a:rPr lang="en-US" b="1" dirty="0" smtClean="0"/>
              <a:t>Sinus Packing</a:t>
            </a:r>
          </a:p>
          <a:p>
            <a:r>
              <a:rPr lang="en-US" b="1" dirty="0" smtClean="0"/>
              <a:t>Oral Antibiotics for a minimum of 2 weeks</a:t>
            </a:r>
          </a:p>
          <a:p>
            <a:r>
              <a:rPr lang="en-US" b="1" dirty="0" smtClean="0"/>
              <a:t>Aggressive nasal hygiene to prevent adhesions (saline irrigations)</a:t>
            </a:r>
          </a:p>
          <a:p>
            <a:r>
              <a:rPr lang="en-US" b="1" dirty="0" smtClean="0"/>
              <a:t>Nasal steroids</a:t>
            </a:r>
          </a:p>
          <a:p>
            <a:r>
              <a:rPr lang="en-US" b="1" dirty="0" smtClean="0"/>
              <a:t>Nasal debridement at 1, 3, and 6 weeks</a:t>
            </a:r>
          </a:p>
          <a:p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Excellent results</a:t>
            </a:r>
            <a:endParaRPr lang="en-US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 smtClean="0"/>
              <a:t>71</a:t>
            </a:r>
            <a:r>
              <a:rPr lang="en-US" dirty="0"/>
              <a:t>% normal at one </a:t>
            </a:r>
            <a:r>
              <a:rPr lang="en-US" dirty="0" smtClean="0"/>
              <a:t>year</a:t>
            </a:r>
          </a:p>
          <a:p>
            <a:r>
              <a:rPr lang="en-US" dirty="0" smtClean="0"/>
              <a:t> Meta analysis </a:t>
            </a:r>
            <a:r>
              <a:rPr lang="en-US" dirty="0"/>
              <a:t>89% success </a:t>
            </a:r>
            <a:endParaRPr lang="en-US" dirty="0" smtClean="0"/>
          </a:p>
          <a:p>
            <a:pPr lvl="1"/>
            <a:r>
              <a:rPr lang="en-US" dirty="0" smtClean="0"/>
              <a:t>with </a:t>
            </a:r>
            <a:r>
              <a:rPr lang="en-US" dirty="0"/>
              <a:t>0.6% </a:t>
            </a:r>
            <a:r>
              <a:rPr lang="en-US" dirty="0" smtClean="0"/>
              <a:t>complications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8305800" cy="1143000"/>
          </a:xfrm>
        </p:spPr>
        <p:txBody>
          <a:bodyPr/>
          <a:lstStyle/>
          <a:p>
            <a:r>
              <a:rPr lang="en-US" b="1" dirty="0" smtClean="0"/>
              <a:t>FESS Orbital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839200" cy="41148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• </a:t>
            </a:r>
            <a:r>
              <a:rPr lang="en-US" sz="2800" b="1" dirty="0" smtClean="0">
                <a:solidFill>
                  <a:srgbClr val="FFFF00"/>
                </a:solidFill>
              </a:rPr>
              <a:t>Blindness</a:t>
            </a:r>
          </a:p>
          <a:p>
            <a:r>
              <a:rPr lang="en-US" sz="2800" b="1" dirty="0" smtClean="0"/>
              <a:t>	Indirect injury (</a:t>
            </a:r>
            <a:r>
              <a:rPr lang="en-US" sz="2800" b="1" dirty="0" err="1" smtClean="0"/>
              <a:t>retrobulbar</a:t>
            </a:r>
            <a:r>
              <a:rPr lang="en-US" sz="2800" b="1" dirty="0" smtClean="0"/>
              <a:t> </a:t>
            </a:r>
            <a:r>
              <a:rPr lang="en-US" sz="2800" dirty="0" smtClean="0"/>
              <a:t>Hematoma)</a:t>
            </a:r>
            <a:r>
              <a:rPr lang="en-US" sz="2800" i="1" dirty="0" smtClean="0"/>
              <a:t> </a:t>
            </a:r>
          </a:p>
          <a:p>
            <a:r>
              <a:rPr lang="en-US" sz="2800" i="1" dirty="0" smtClean="0"/>
              <a:t>	</a:t>
            </a:r>
            <a:r>
              <a:rPr lang="en-US" sz="2800" b="1" dirty="0" smtClean="0"/>
              <a:t>Direct injury to the optic nerve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Orbital Fat Penetration</a:t>
            </a:r>
            <a:r>
              <a:rPr lang="en-US" sz="2800" b="1" dirty="0" smtClean="0"/>
              <a:t>: </a:t>
            </a:r>
          </a:p>
          <a:p>
            <a:pPr>
              <a:buNone/>
            </a:pPr>
            <a:r>
              <a:rPr lang="en-US" sz="2800" b="1" dirty="0" smtClean="0"/>
              <a:t>	increases risk of </a:t>
            </a:r>
            <a:r>
              <a:rPr lang="en-US" sz="2800" b="1" dirty="0" err="1" smtClean="0"/>
              <a:t>retrobulbar</a:t>
            </a:r>
            <a:r>
              <a:rPr lang="en-US" sz="2800" b="1" dirty="0" smtClean="0"/>
              <a:t>  </a:t>
            </a:r>
            <a:r>
              <a:rPr lang="en-US" sz="2800" dirty="0" smtClean="0"/>
              <a:t>hematoma </a:t>
            </a:r>
          </a:p>
          <a:p>
            <a:pPr>
              <a:buNone/>
            </a:pPr>
            <a:r>
              <a:rPr lang="en-US" sz="2800" dirty="0" smtClean="0"/>
              <a:t>	Rx: recognize orbital fat (orbital fat floats); </a:t>
            </a:r>
          </a:p>
          <a:p>
            <a:pPr>
              <a:buNone/>
            </a:pPr>
            <a:r>
              <a:rPr lang="en-US" sz="2800" dirty="0" smtClean="0"/>
              <a:t>	avoid further trauma; may complete the FESS; </a:t>
            </a:r>
          </a:p>
          <a:p>
            <a:pPr>
              <a:buNone/>
            </a:pPr>
            <a:r>
              <a:rPr lang="en-US" sz="2800" dirty="0" smtClean="0"/>
              <a:t>	avoid tight nasal packing; </a:t>
            </a:r>
          </a:p>
          <a:p>
            <a:pPr>
              <a:buNone/>
            </a:pPr>
            <a:r>
              <a:rPr lang="en-US" sz="2800" dirty="0" smtClean="0"/>
              <a:t>	Observe for vision changes, </a:t>
            </a:r>
            <a:r>
              <a:rPr lang="en-US" sz="2800" dirty="0" err="1" smtClean="0"/>
              <a:t>proptosis</a:t>
            </a:r>
            <a:r>
              <a:rPr lang="en-US" sz="2800" dirty="0" smtClean="0"/>
              <a:t>, or restricted ocular gaze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•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Diplopia</a:t>
            </a:r>
            <a:r>
              <a:rPr lang="en-US" b="1" dirty="0" smtClean="0"/>
              <a:t>: orbital muscle injury, most commonly from medial rectus</a:t>
            </a:r>
          </a:p>
          <a:p>
            <a:pPr>
              <a:buNone/>
            </a:pPr>
            <a:r>
              <a:rPr lang="en-US" dirty="0" smtClean="0"/>
              <a:t>and superior oblique muscles</a:t>
            </a:r>
          </a:p>
          <a:p>
            <a:pPr>
              <a:buNone/>
            </a:pPr>
            <a:r>
              <a:rPr lang="en-US" dirty="0" smtClean="0"/>
              <a:t>•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Epiphora</a:t>
            </a:r>
            <a:r>
              <a:rPr lang="en-US" b="1" dirty="0" smtClean="0"/>
              <a:t>: injury to </a:t>
            </a:r>
            <a:r>
              <a:rPr lang="en-US" b="1" dirty="0" err="1" smtClean="0"/>
              <a:t>lacrimal</a:t>
            </a:r>
            <a:r>
              <a:rPr lang="en-US" b="1" dirty="0" smtClean="0"/>
              <a:t> duct system, avoid operating anterior </a:t>
            </a:r>
            <a:r>
              <a:rPr lang="en-US" dirty="0" smtClean="0"/>
              <a:t>to the attachment of the </a:t>
            </a:r>
            <a:r>
              <a:rPr lang="en-US" dirty="0" err="1" smtClean="0"/>
              <a:t>uncinate</a:t>
            </a:r>
            <a:r>
              <a:rPr lang="en-US" dirty="0" smtClean="0"/>
              <a:t>; </a:t>
            </a:r>
          </a:p>
          <a:p>
            <a:pPr>
              <a:buNone/>
            </a:pPr>
            <a:r>
              <a:rPr lang="en-US" dirty="0" smtClean="0"/>
              <a:t>	Rx: observation initially, if no resolution then </a:t>
            </a:r>
            <a:r>
              <a:rPr lang="en-US" dirty="0" err="1" smtClean="0"/>
              <a:t>dacryocystorhinostomy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arkle">
  <a:themeElements>
    <a:clrScheme name="Sparkle 1">
      <a:dk1>
        <a:srgbClr val="000000"/>
      </a:dk1>
      <a:lt1>
        <a:srgbClr val="DDDDDD"/>
      </a:lt1>
      <a:dk2>
        <a:srgbClr val="0000FF"/>
      </a:dk2>
      <a:lt2>
        <a:srgbClr val="00CCCC"/>
      </a:lt2>
      <a:accent1>
        <a:srgbClr val="B2B2B2"/>
      </a:accent1>
      <a:accent2>
        <a:srgbClr val="FF9933"/>
      </a:accent2>
      <a:accent3>
        <a:srgbClr val="AAAAFF"/>
      </a:accent3>
      <a:accent4>
        <a:srgbClr val="BDBDBD"/>
      </a:accent4>
      <a:accent5>
        <a:srgbClr val="D5D5D5"/>
      </a:accent5>
      <a:accent6>
        <a:srgbClr val="E78A2D"/>
      </a:accent6>
      <a:hlink>
        <a:srgbClr val="CC00CC"/>
      </a:hlink>
      <a:folHlink>
        <a:srgbClr val="9999FF"/>
      </a:folHlink>
    </a:clrScheme>
    <a:fontScheme name="Spark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parkle 1">
        <a:dk1>
          <a:srgbClr val="000000"/>
        </a:dk1>
        <a:lt1>
          <a:srgbClr val="DDDDDD"/>
        </a:lt1>
        <a:dk2>
          <a:srgbClr val="0000FF"/>
        </a:dk2>
        <a:lt2>
          <a:srgbClr val="00CCCC"/>
        </a:lt2>
        <a:accent1>
          <a:srgbClr val="B2B2B2"/>
        </a:accent1>
        <a:accent2>
          <a:srgbClr val="FF9933"/>
        </a:accent2>
        <a:accent3>
          <a:srgbClr val="AAAAFF"/>
        </a:accent3>
        <a:accent4>
          <a:srgbClr val="BDBDBD"/>
        </a:accent4>
        <a:accent5>
          <a:srgbClr val="D5D5D5"/>
        </a:accent5>
        <a:accent6>
          <a:srgbClr val="E78A2D"/>
        </a:accent6>
        <a:hlink>
          <a:srgbClr val="CC00CC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rkle 2">
        <a:dk1>
          <a:srgbClr val="000000"/>
        </a:dk1>
        <a:lt1>
          <a:srgbClr val="CCCCFF"/>
        </a:lt1>
        <a:dk2>
          <a:srgbClr val="003399"/>
        </a:dk2>
        <a:lt2>
          <a:srgbClr val="76E0E6"/>
        </a:lt2>
        <a:accent1>
          <a:srgbClr val="66CCFF"/>
        </a:accent1>
        <a:accent2>
          <a:srgbClr val="6666FF"/>
        </a:accent2>
        <a:accent3>
          <a:srgbClr val="E2E2FF"/>
        </a:accent3>
        <a:accent4>
          <a:srgbClr val="000000"/>
        </a:accent4>
        <a:accent5>
          <a:srgbClr val="B8E2FF"/>
        </a:accent5>
        <a:accent6>
          <a:srgbClr val="5C5CE7"/>
        </a:accent6>
        <a:hlink>
          <a:srgbClr val="00CCCC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rkl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parkle 1">
    <a:dk1>
      <a:srgbClr val="000000"/>
    </a:dk1>
    <a:lt1>
      <a:srgbClr val="DDDDDD"/>
    </a:lt1>
    <a:dk2>
      <a:srgbClr val="0000FF"/>
    </a:dk2>
    <a:lt2>
      <a:srgbClr val="00CCCC"/>
    </a:lt2>
    <a:accent1>
      <a:srgbClr val="B2B2B2"/>
    </a:accent1>
    <a:accent2>
      <a:srgbClr val="FF9933"/>
    </a:accent2>
    <a:accent3>
      <a:srgbClr val="AAAAFF"/>
    </a:accent3>
    <a:accent4>
      <a:srgbClr val="BDBDBD"/>
    </a:accent4>
    <a:accent5>
      <a:srgbClr val="D5D5D5"/>
    </a:accent5>
    <a:accent6>
      <a:srgbClr val="E78A2D"/>
    </a:accent6>
    <a:hlink>
      <a:srgbClr val="CC00CC"/>
    </a:hlink>
    <a:folHlink>
      <a:srgbClr val="99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Designs\Sparkle.pot</Template>
  <TotalTime>5325</TotalTime>
  <Words>3883</Words>
  <Application>Microsoft Office PowerPoint</Application>
  <PresentationFormat>On-screen Show (4:3)</PresentationFormat>
  <Paragraphs>805</Paragraphs>
  <Slides>172</Slides>
  <Notes>81</Notes>
  <HiddenSlides>94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3" baseType="lpstr">
      <vt:lpstr>Sparkle</vt:lpstr>
      <vt:lpstr>Today lecture Content</vt:lpstr>
      <vt:lpstr>Today lecture Content</vt:lpstr>
      <vt:lpstr>RHINOSINUSITIS</vt:lpstr>
      <vt:lpstr>At glance</vt:lpstr>
      <vt:lpstr>Slide 5</vt:lpstr>
      <vt:lpstr>Skull </vt:lpstr>
      <vt:lpstr>Four Pairs PNS </vt:lpstr>
      <vt:lpstr>LATERAL NASAL WALL</vt:lpstr>
      <vt:lpstr>OMC</vt:lpstr>
      <vt:lpstr>Cadaveric Coronal Section</vt:lpstr>
      <vt:lpstr>Slide 11</vt:lpstr>
      <vt:lpstr>Physiology</vt:lpstr>
      <vt:lpstr>Nasal mucosa Histology Ciliary Pattern in Sinuses Mucosa</vt:lpstr>
      <vt:lpstr>The Ethmoid Sinus</vt:lpstr>
      <vt:lpstr>The Ethmoid Sinus, continued</vt:lpstr>
      <vt:lpstr>The Ethmoid Sinus, continued</vt:lpstr>
      <vt:lpstr>The Maxillary Sinuses</vt:lpstr>
      <vt:lpstr>Maxillary Sinuses, Continued</vt:lpstr>
      <vt:lpstr>Maxillary Sinus, continued</vt:lpstr>
      <vt:lpstr>Frontal Sinus</vt:lpstr>
      <vt:lpstr>Frontal Sinus, continued</vt:lpstr>
      <vt:lpstr>Sphenoid Sinuses</vt:lpstr>
      <vt:lpstr>Sphenoid Sinuses, continued</vt:lpstr>
      <vt:lpstr>Sphenoid Sinuses, continued</vt:lpstr>
      <vt:lpstr>Pathophysiology of Rhinosinusitis</vt:lpstr>
      <vt:lpstr>Slide 26</vt:lpstr>
      <vt:lpstr>Slide 27</vt:lpstr>
      <vt:lpstr>Pathophysiology of Rhinosinusitis, </vt:lpstr>
      <vt:lpstr>Normal Function of PNS </vt:lpstr>
      <vt:lpstr>Slide 30</vt:lpstr>
      <vt:lpstr>Acute and Chronic rhinosinusitis </vt:lpstr>
      <vt:lpstr>Slide 32</vt:lpstr>
      <vt:lpstr>Definitions</vt:lpstr>
      <vt:lpstr>Clinical Presentation</vt:lpstr>
      <vt:lpstr>Acute Rhinosinusitis</vt:lpstr>
      <vt:lpstr>Acute Rhinosinusitis</vt:lpstr>
      <vt:lpstr>Diagnosis of Chronic Rhinosinusitis</vt:lpstr>
      <vt:lpstr>Diagnosis</vt:lpstr>
      <vt:lpstr>Signs</vt:lpstr>
      <vt:lpstr>Strong History of Sinusitis</vt:lpstr>
      <vt:lpstr>Nasal Exam</vt:lpstr>
      <vt:lpstr>Nasal Endoscopy </vt:lpstr>
      <vt:lpstr>Endoscopy landmarks</vt:lpstr>
      <vt:lpstr>Endoscopy Finding</vt:lpstr>
      <vt:lpstr>Examination Continue</vt:lpstr>
      <vt:lpstr>Radiography</vt:lpstr>
      <vt:lpstr>Plain Radiography</vt:lpstr>
      <vt:lpstr>Plain Radiography</vt:lpstr>
      <vt:lpstr>Plain Radiography</vt:lpstr>
      <vt:lpstr>Computed Tomography </vt:lpstr>
      <vt:lpstr>CT Scan and Plain X Ray</vt:lpstr>
      <vt:lpstr>Slide 52</vt:lpstr>
      <vt:lpstr>Coronal CT Scan</vt:lpstr>
      <vt:lpstr>Coronal CT Scan</vt:lpstr>
      <vt:lpstr>Sagital CT Scan</vt:lpstr>
      <vt:lpstr>Anatomic Variation</vt:lpstr>
      <vt:lpstr>Concha Bullosa</vt:lpstr>
      <vt:lpstr>MRI</vt:lpstr>
      <vt:lpstr>Slide 59</vt:lpstr>
      <vt:lpstr>Axail CT Scan</vt:lpstr>
      <vt:lpstr>Indications</vt:lpstr>
      <vt:lpstr>Axial and Coronal CT SCAN </vt:lpstr>
      <vt:lpstr>Slide 63</vt:lpstr>
      <vt:lpstr>CRS Coronal CT Scan</vt:lpstr>
      <vt:lpstr>MRI  PNS  Indicated for Disease Extension</vt:lpstr>
      <vt:lpstr>MRI Indicated for Disease Extension</vt:lpstr>
      <vt:lpstr>Sinus Swab &amp; Aspirate</vt:lpstr>
      <vt:lpstr>Microbiology in Acute sinusitis Sinus Swab &amp; Aspirate</vt:lpstr>
      <vt:lpstr>Microbiology in Chronic Sinusitis</vt:lpstr>
      <vt:lpstr>Medical Management</vt:lpstr>
      <vt:lpstr>Medical Management</vt:lpstr>
      <vt:lpstr>Recalcitrant Rhinosinusitis</vt:lpstr>
      <vt:lpstr>Antimicrobial</vt:lpstr>
      <vt:lpstr>Medical Management</vt:lpstr>
      <vt:lpstr>Medical Management</vt:lpstr>
      <vt:lpstr>Medical Management</vt:lpstr>
      <vt:lpstr>Complications or severe illness</vt:lpstr>
      <vt:lpstr>Medical Management</vt:lpstr>
      <vt:lpstr>Medical Management</vt:lpstr>
      <vt:lpstr>Surgical Management</vt:lpstr>
      <vt:lpstr>Surgical Management</vt:lpstr>
      <vt:lpstr>Surgical Approach old</vt:lpstr>
      <vt:lpstr>Functional Endoscopic Sinus Surgery (FESS)</vt:lpstr>
      <vt:lpstr>Computer Assisted Surgery</vt:lpstr>
      <vt:lpstr>Slide 85</vt:lpstr>
      <vt:lpstr>STEPS Of FESS</vt:lpstr>
      <vt:lpstr>CADAVERIC HANDON</vt:lpstr>
      <vt:lpstr>CADAVERIC HANDON</vt:lpstr>
      <vt:lpstr>Slide 89</vt:lpstr>
      <vt:lpstr>Slide 90</vt:lpstr>
      <vt:lpstr>Slide 91</vt:lpstr>
      <vt:lpstr>Power Instrument</vt:lpstr>
      <vt:lpstr>FESS</vt:lpstr>
      <vt:lpstr>STEPS Of FESS</vt:lpstr>
      <vt:lpstr>Extended FESS</vt:lpstr>
      <vt:lpstr>• Postoperative Care:  </vt:lpstr>
      <vt:lpstr>Excellent results</vt:lpstr>
      <vt:lpstr>FESS Orbital Complications</vt:lpstr>
      <vt:lpstr>Slide 99</vt:lpstr>
      <vt:lpstr>Retrobulbar Hematoma</vt:lpstr>
      <vt:lpstr>Slide 101</vt:lpstr>
      <vt:lpstr>Rx</vt:lpstr>
      <vt:lpstr>FESS</vt:lpstr>
      <vt:lpstr>FESS Indications</vt:lpstr>
      <vt:lpstr>FESS</vt:lpstr>
      <vt:lpstr>CADAVERIC HANDON</vt:lpstr>
      <vt:lpstr>Balloon Sinoplasty</vt:lpstr>
      <vt:lpstr>Slide 108</vt:lpstr>
      <vt:lpstr>Turbinate Hypertrophy</vt:lpstr>
      <vt:lpstr>Turbinate traetment</vt:lpstr>
      <vt:lpstr>Sinusitis Complications</vt:lpstr>
      <vt:lpstr>Orbital Complications</vt:lpstr>
      <vt:lpstr>Complications:  Orbital</vt:lpstr>
      <vt:lpstr>Slide 114</vt:lpstr>
      <vt:lpstr>Slide 115</vt:lpstr>
      <vt:lpstr>Slide 116</vt:lpstr>
      <vt:lpstr>Complications</vt:lpstr>
      <vt:lpstr>Slide 118</vt:lpstr>
      <vt:lpstr>Complications</vt:lpstr>
      <vt:lpstr>Slide 120</vt:lpstr>
      <vt:lpstr>Slide 121</vt:lpstr>
      <vt:lpstr>Complications</vt:lpstr>
      <vt:lpstr>Slide 123</vt:lpstr>
      <vt:lpstr>Complications</vt:lpstr>
      <vt:lpstr>Complications</vt:lpstr>
      <vt:lpstr>Complications treatment</vt:lpstr>
      <vt:lpstr>Case Presentation</vt:lpstr>
      <vt:lpstr>Complications:  Orbital</vt:lpstr>
      <vt:lpstr>Complications:  Orbital</vt:lpstr>
      <vt:lpstr>Complications:  Orbital</vt:lpstr>
      <vt:lpstr>Complications:  Cavernous Sinus Thrombosis</vt:lpstr>
      <vt:lpstr>Intracranial Complications </vt:lpstr>
      <vt:lpstr>Subdural Abscesses</vt:lpstr>
      <vt:lpstr> Mucoceles</vt:lpstr>
      <vt:lpstr>Complications:  Mucoceles</vt:lpstr>
      <vt:lpstr>Complications:  Mucoceles</vt:lpstr>
      <vt:lpstr>Other Complications</vt:lpstr>
      <vt:lpstr>Fungal Sinusitis</vt:lpstr>
      <vt:lpstr>Fungal Sinusitis</vt:lpstr>
      <vt:lpstr>Fungal Sinusitis - Classification</vt:lpstr>
      <vt:lpstr>History</vt:lpstr>
      <vt:lpstr>Examination</vt:lpstr>
      <vt:lpstr>Allergic fungal sinusitis</vt:lpstr>
      <vt:lpstr>Allergic Fungal Sinusitis Criteria </vt:lpstr>
      <vt:lpstr>Bent and Kuhn Criteria (6) Hypersensitivity</vt:lpstr>
      <vt:lpstr>  Nasal Polyps</vt:lpstr>
      <vt:lpstr>CT Scan Features</vt:lpstr>
      <vt:lpstr>Allergic Fungal Sinusitis</vt:lpstr>
      <vt:lpstr>Coronal CT Scan  Hetrogenocity</vt:lpstr>
      <vt:lpstr> AFS &amp; Skull Base Erosion</vt:lpstr>
      <vt:lpstr>Unilateral Pathology</vt:lpstr>
      <vt:lpstr>Pathology Extensions</vt:lpstr>
      <vt:lpstr>Presentation</vt:lpstr>
      <vt:lpstr>Mucin</vt:lpstr>
      <vt:lpstr>Positive Fungal Stain or Culture</vt:lpstr>
      <vt:lpstr>Radiology of AFS (CT, MRI)</vt:lpstr>
      <vt:lpstr> AFS Treatment</vt:lpstr>
      <vt:lpstr>Recurrence</vt:lpstr>
      <vt:lpstr>Unilateral Nasal Mass </vt:lpstr>
      <vt:lpstr>FUNGAL BALL</vt:lpstr>
      <vt:lpstr>Acute Fungal Sinusitis</vt:lpstr>
      <vt:lpstr>Acute Fungal Sinusitis, continued</vt:lpstr>
      <vt:lpstr>Acute Fungal Sinusitis, continued</vt:lpstr>
      <vt:lpstr>Invasive fungal sinusitis</vt:lpstr>
      <vt:lpstr>Treatment</vt:lpstr>
      <vt:lpstr>At glance</vt:lpstr>
      <vt:lpstr>Allergy and Rhinosinusitis</vt:lpstr>
      <vt:lpstr>Allergy Diagnosis</vt:lpstr>
      <vt:lpstr>Allergy Diagnosis</vt:lpstr>
      <vt:lpstr>Allergy Diagnosis</vt:lpstr>
      <vt:lpstr>Allergy Treatment</vt:lpstr>
      <vt:lpstr>Asthma and Rhinosinusitis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SINUSITIS</dc:title>
  <dc:creator>UTMB</dc:creator>
  <cp:lastModifiedBy>class2</cp:lastModifiedBy>
  <cp:revision>290</cp:revision>
  <dcterms:created xsi:type="dcterms:W3CDTF">1997-03-16T17:31:18Z</dcterms:created>
  <dcterms:modified xsi:type="dcterms:W3CDTF">2007-05-23T23:27:11Z</dcterms:modified>
</cp:coreProperties>
</file>