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63"/>
  </p:notesMasterIdLst>
  <p:sldIdLst>
    <p:sldId id="474" r:id="rId3"/>
    <p:sldId id="411" r:id="rId4"/>
    <p:sldId id="258" r:id="rId5"/>
    <p:sldId id="259" r:id="rId6"/>
    <p:sldId id="487" r:id="rId7"/>
    <p:sldId id="261" r:id="rId8"/>
    <p:sldId id="590" r:id="rId9"/>
    <p:sldId id="586" r:id="rId10"/>
    <p:sldId id="587" r:id="rId11"/>
    <p:sldId id="588" r:id="rId12"/>
    <p:sldId id="592" r:id="rId13"/>
    <p:sldId id="591" r:id="rId14"/>
    <p:sldId id="263" r:id="rId15"/>
    <p:sldId id="264" r:id="rId16"/>
    <p:sldId id="555" r:id="rId17"/>
    <p:sldId id="593" r:id="rId18"/>
    <p:sldId id="265" r:id="rId19"/>
    <p:sldId id="556" r:id="rId20"/>
    <p:sldId id="266" r:id="rId21"/>
    <p:sldId id="267" r:id="rId22"/>
    <p:sldId id="268" r:id="rId23"/>
    <p:sldId id="269" r:id="rId24"/>
    <p:sldId id="564" r:id="rId25"/>
    <p:sldId id="270" r:id="rId26"/>
    <p:sldId id="562" r:id="rId27"/>
    <p:sldId id="272" r:id="rId28"/>
    <p:sldId id="273" r:id="rId29"/>
    <p:sldId id="486" r:id="rId30"/>
    <p:sldId id="274" r:id="rId31"/>
    <p:sldId id="565" r:id="rId32"/>
    <p:sldId id="275" r:id="rId33"/>
    <p:sldId id="276" r:id="rId34"/>
    <p:sldId id="488" r:id="rId35"/>
    <p:sldId id="489" r:id="rId36"/>
    <p:sldId id="490" r:id="rId37"/>
    <p:sldId id="491" r:id="rId38"/>
    <p:sldId id="279" r:id="rId39"/>
    <p:sldId id="280" r:id="rId40"/>
    <p:sldId id="281" r:id="rId41"/>
    <p:sldId id="475" r:id="rId42"/>
    <p:sldId id="476" r:id="rId43"/>
    <p:sldId id="566" r:id="rId44"/>
    <p:sldId id="583" r:id="rId45"/>
    <p:sldId id="596" r:id="rId46"/>
    <p:sldId id="285" r:id="rId47"/>
    <p:sldId id="286" r:id="rId48"/>
    <p:sldId id="287" r:id="rId49"/>
    <p:sldId id="584" r:id="rId50"/>
    <p:sldId id="291" r:id="rId51"/>
    <p:sldId id="292" r:id="rId52"/>
    <p:sldId id="293" r:id="rId53"/>
    <p:sldId id="297" r:id="rId54"/>
    <p:sldId id="299" r:id="rId55"/>
    <p:sldId id="301" r:id="rId56"/>
    <p:sldId id="395" r:id="rId57"/>
    <p:sldId id="402" r:id="rId58"/>
    <p:sldId id="366" r:id="rId59"/>
    <p:sldId id="303" r:id="rId60"/>
    <p:sldId id="304" r:id="rId61"/>
    <p:sldId id="407" r:id="rId62"/>
    <p:sldId id="412" r:id="rId63"/>
    <p:sldId id="485" r:id="rId64"/>
    <p:sldId id="414" r:id="rId65"/>
    <p:sldId id="594" r:id="rId66"/>
    <p:sldId id="416" r:id="rId67"/>
    <p:sldId id="595" r:id="rId68"/>
    <p:sldId id="419" r:id="rId69"/>
    <p:sldId id="420" r:id="rId70"/>
    <p:sldId id="496" r:id="rId71"/>
    <p:sldId id="502" r:id="rId72"/>
    <p:sldId id="500" r:id="rId73"/>
    <p:sldId id="573" r:id="rId74"/>
    <p:sldId id="574" r:id="rId75"/>
    <p:sldId id="536" r:id="rId76"/>
    <p:sldId id="501" r:id="rId77"/>
    <p:sldId id="492" r:id="rId78"/>
    <p:sldId id="635" r:id="rId79"/>
    <p:sldId id="421" r:id="rId80"/>
    <p:sldId id="503" r:id="rId81"/>
    <p:sldId id="504" r:id="rId82"/>
    <p:sldId id="505" r:id="rId83"/>
    <p:sldId id="506" r:id="rId84"/>
    <p:sldId id="507" r:id="rId85"/>
    <p:sldId id="508" r:id="rId86"/>
    <p:sldId id="424" r:id="rId87"/>
    <p:sldId id="597" r:id="rId88"/>
    <p:sldId id="602" r:id="rId89"/>
    <p:sldId id="598" r:id="rId90"/>
    <p:sldId id="600" r:id="rId91"/>
    <p:sldId id="538" r:id="rId92"/>
    <p:sldId id="483" r:id="rId93"/>
    <p:sldId id="425" r:id="rId94"/>
    <p:sldId id="426" r:id="rId95"/>
    <p:sldId id="427" r:id="rId96"/>
    <p:sldId id="428" r:id="rId97"/>
    <p:sldId id="429" r:id="rId98"/>
    <p:sldId id="430" r:id="rId99"/>
    <p:sldId id="431" r:id="rId100"/>
    <p:sldId id="432" r:id="rId101"/>
    <p:sldId id="433" r:id="rId102"/>
    <p:sldId id="636" r:id="rId103"/>
    <p:sldId id="434" r:id="rId104"/>
    <p:sldId id="515" r:id="rId105"/>
    <p:sldId id="516" r:id="rId106"/>
    <p:sldId id="517" r:id="rId107"/>
    <p:sldId id="520" r:id="rId108"/>
    <p:sldId id="518" r:id="rId109"/>
    <p:sldId id="521" r:id="rId110"/>
    <p:sldId id="522" r:id="rId111"/>
    <p:sldId id="524" r:id="rId112"/>
    <p:sldId id="523" r:id="rId113"/>
    <p:sldId id="525" r:id="rId114"/>
    <p:sldId id="519" r:id="rId115"/>
    <p:sldId id="526" r:id="rId116"/>
    <p:sldId id="529" r:id="rId117"/>
    <p:sldId id="530" r:id="rId118"/>
    <p:sldId id="531" r:id="rId119"/>
    <p:sldId id="532" r:id="rId120"/>
    <p:sldId id="535" r:id="rId121"/>
    <p:sldId id="533" r:id="rId122"/>
    <p:sldId id="443" r:id="rId123"/>
    <p:sldId id="444" r:id="rId124"/>
    <p:sldId id="445" r:id="rId125"/>
    <p:sldId id="446" r:id="rId126"/>
    <p:sldId id="447" r:id="rId127"/>
    <p:sldId id="448" r:id="rId128"/>
    <p:sldId id="449" r:id="rId129"/>
    <p:sldId id="450" r:id="rId130"/>
    <p:sldId id="451" r:id="rId131"/>
    <p:sldId id="452" r:id="rId132"/>
    <p:sldId id="633" r:id="rId133"/>
    <p:sldId id="453" r:id="rId134"/>
    <p:sldId id="634" r:id="rId135"/>
    <p:sldId id="454" r:id="rId136"/>
    <p:sldId id="455" r:id="rId137"/>
    <p:sldId id="456" r:id="rId138"/>
    <p:sldId id="610" r:id="rId139"/>
    <p:sldId id="457" r:id="rId140"/>
    <p:sldId id="603" r:id="rId141"/>
    <p:sldId id="604" r:id="rId142"/>
    <p:sldId id="605" r:id="rId143"/>
    <p:sldId id="606" r:id="rId144"/>
    <p:sldId id="611" r:id="rId145"/>
    <p:sldId id="607" r:id="rId146"/>
    <p:sldId id="458" r:id="rId147"/>
    <p:sldId id="459" r:id="rId148"/>
    <p:sldId id="460" r:id="rId149"/>
    <p:sldId id="627" r:id="rId150"/>
    <p:sldId id="628" r:id="rId151"/>
    <p:sldId id="629" r:id="rId152"/>
    <p:sldId id="630" r:id="rId153"/>
    <p:sldId id="631" r:id="rId154"/>
    <p:sldId id="632" r:id="rId155"/>
    <p:sldId id="467" r:id="rId156"/>
    <p:sldId id="468" r:id="rId157"/>
    <p:sldId id="469" r:id="rId158"/>
    <p:sldId id="470" r:id="rId159"/>
    <p:sldId id="471" r:id="rId160"/>
    <p:sldId id="472" r:id="rId161"/>
    <p:sldId id="473" r:id="rId16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05E04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9" autoAdjust="0"/>
    <p:restoredTop sz="86403" autoAdjust="0"/>
  </p:normalViewPr>
  <p:slideViewPr>
    <p:cSldViewPr>
      <p:cViewPr>
        <p:scale>
          <a:sx n="113" d="100"/>
          <a:sy n="113" d="100"/>
        </p:scale>
        <p:origin x="11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63" Type="http://schemas.openxmlformats.org/officeDocument/2006/relationships/notesMaster" Target="notesMasters/notesMaster1.xml"/><Relationship Id="rId164" Type="http://schemas.openxmlformats.org/officeDocument/2006/relationships/presProps" Target="presProps.xml"/><Relationship Id="rId165" Type="http://schemas.openxmlformats.org/officeDocument/2006/relationships/viewProps" Target="viewProps.xml"/><Relationship Id="rId166" Type="http://schemas.openxmlformats.org/officeDocument/2006/relationships/theme" Target="theme/theme1.xml"/><Relationship Id="rId167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5D671C2D-863E-4700-91E4-D0151A62AF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8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2E6FC8-28E0-471E-A906-1BBAB452578C}" type="slidenum">
              <a:rPr lang="en-US" smtClean="0">
                <a:latin typeface="Arial" charset="0"/>
                <a:cs typeface="Arial" charset="0"/>
              </a:rPr>
              <a:pPr/>
              <a:t>42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595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40931-A512-4AFF-9A13-060781DA1217}" type="slidenum">
              <a:rPr lang="ar-SA" smtClean="0"/>
              <a:pPr/>
              <a:t>94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021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1DB72-4B2A-41F7-8D28-9E4B27CBC254}" type="slidenum">
              <a:rPr lang="ar-SA" smtClean="0"/>
              <a:pPr/>
              <a:t>95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310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7C208-4780-4006-9C41-AA7299E39D88}" type="slidenum">
              <a:rPr lang="ar-SA" smtClean="0"/>
              <a:pPr/>
              <a:t>96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71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876C2-7614-4FBD-A9BB-BCDEB92209B8}" type="slidenum">
              <a:rPr lang="ar-SA" smtClean="0"/>
              <a:pPr/>
              <a:t>97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7732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448E6-EFBB-47FA-AD02-C36A740D5F01}" type="slidenum">
              <a:rPr lang="ar-SA" smtClean="0"/>
              <a:pPr/>
              <a:t>98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0195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C58A4-7B83-4992-8A79-50D7CEA715F6}" type="slidenum">
              <a:rPr lang="ar-SA" smtClean="0"/>
              <a:pPr/>
              <a:t>99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629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C89E3-3DBE-45C3-931F-9BB8B953B1D3}" type="slidenum">
              <a:rPr lang="ar-SA" smtClean="0"/>
              <a:pPr/>
              <a:t>100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5292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E8CE2-6C0A-4FC2-BE7B-9276952AEF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5708-CDF4-4EE0-BF3E-C9C8ACFD292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1F13-5AE9-435E-A20D-298A49C5541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4EA7E-597F-46A5-9F0A-CE54B9A15FB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61ED0-97F0-4FE0-A0A2-7C2BA8EA3E3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CD5A9-0BE6-4475-BD86-48C2FBC161E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2169-AA5D-426B-9AC6-846BAF1A38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2535-DBF3-4C89-BA4D-0020184781A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D3F10-8ABF-4E2F-BAAA-B9D6006951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72A20-E233-46D4-80A5-B0B524ED33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5AF12-4A23-4D78-8196-59ADEC4C06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0D557-3FD4-40D3-ABF7-9CE98F1EC6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B04D-8CA5-4F69-AC58-38E4CCE1D33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64C6D-D915-42B1-8B31-367C8FB2BF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18C6C-A3C0-4CF7-94E4-9758F339A9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3191-2A6B-4B8E-9708-3F24EB30588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37D7-44B5-4AF5-B484-3485CBE5F31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355B-6A08-40C1-882B-B609D50E7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A795C-8E5C-48DD-B36E-AADC2B915C0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050CE-CC12-4807-9105-B4AE0A6B4F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8133-7D5E-4967-897F-E4493D13A9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7DD2-56AC-49E7-BFBE-5A996CF5997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571A-E2A5-4FAD-ACA8-B9EAC1F8A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931AD-1799-4EF5-975E-5782219F92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BBF8-D467-4286-AFDD-ED80C61F94F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0E30-F4B8-4205-BB06-92062D1D112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A3C22829-776F-4861-B31D-F68978245F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02115EFC-7D85-41BF-91A2-C1D7CDE8AB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1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4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Relationship Id="rId3" Type="http://schemas.openxmlformats.org/officeDocument/2006/relationships/image" Target="../media/image10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5.pn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6.jpeg"/><Relationship Id="rId3" Type="http://schemas.openxmlformats.org/officeDocument/2006/relationships/image" Target="../media/image117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1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0.jpeg"/><Relationship Id="rId3" Type="http://schemas.openxmlformats.org/officeDocument/2006/relationships/image" Target="../media/image121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3.jpeg"/><Relationship Id="rId3" Type="http://schemas.openxmlformats.org/officeDocument/2006/relationships/image" Target="../media/image12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6" Type="http://schemas.openxmlformats.org/officeDocument/2006/relationships/image" Target="../media/image119.png"/><Relationship Id="rId7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9.jpeg"/><Relationship Id="rId3" Type="http://schemas.openxmlformats.org/officeDocument/2006/relationships/image" Target="../media/image130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edicine.com/cgi-bin/foxweb.exe/makezoom@/em/makezoom?picture=\websites\emedicine\ent\images\Large\409182Microtia5ab.jpg&amp;template=izoom2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3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Relationship Id="rId3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ar-SA" dirty="0" smtClean="0"/>
              <a:t>بسم الله الرحمن الرحيم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 glands or hair follicles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  <a:endParaRPr lang="ar-EG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53602" name="Organization Chart 3"/>
          <p:cNvGrpSpPr>
            <a:grpSpLocks noChangeAspect="1"/>
          </p:cNvGrpSpPr>
          <p:nvPr/>
        </p:nvGrpSpPr>
        <p:grpSpPr bwMode="auto">
          <a:xfrm>
            <a:off x="-26988" y="2236788"/>
            <a:ext cx="8856663" cy="3313112"/>
            <a:chOff x="-17" y="1409"/>
            <a:chExt cx="5181" cy="2443"/>
          </a:xfrm>
        </p:grpSpPr>
        <p:sp>
          <p:nvSpPr>
            <p:cNvPr id="153603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7" y="1409"/>
              <a:ext cx="5181" cy="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53604" name="_s153604"/>
            <p:cNvCxnSpPr>
              <a:cxnSpLocks noChangeShapeType="1"/>
              <a:stCxn id="153632" idx="0"/>
              <a:endCxn id="153620" idx="2"/>
            </p:cNvCxnSpPr>
            <p:nvPr/>
          </p:nvCxnSpPr>
          <p:spPr bwMode="auto">
            <a:xfrm rot="5400000" flipH="1">
              <a:off x="4410" y="1948"/>
              <a:ext cx="144" cy="50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05" name="_s153605"/>
            <p:cNvCxnSpPr>
              <a:cxnSpLocks noChangeShapeType="1"/>
              <a:stCxn id="153631" idx="0"/>
              <a:endCxn id="153620" idx="2"/>
            </p:cNvCxnSpPr>
            <p:nvPr/>
          </p:nvCxnSpPr>
          <p:spPr bwMode="auto">
            <a:xfrm rot="16200000">
              <a:off x="3906" y="1948"/>
              <a:ext cx="144" cy="504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06" name="_s153606"/>
            <p:cNvCxnSpPr>
              <a:cxnSpLocks noChangeShapeType="1"/>
              <a:stCxn id="153630" idx="1"/>
              <a:endCxn id="153623" idx="2"/>
            </p:cNvCxnSpPr>
            <p:nvPr/>
          </p:nvCxnSpPr>
          <p:spPr bwMode="auto">
            <a:xfrm rot="10800000">
              <a:off x="2719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07" name="_s153607"/>
            <p:cNvCxnSpPr>
              <a:cxnSpLocks noChangeShapeType="1"/>
              <a:stCxn id="153629" idx="1"/>
              <a:endCxn id="153623" idx="2"/>
            </p:cNvCxnSpPr>
            <p:nvPr/>
          </p:nvCxnSpPr>
          <p:spPr bwMode="auto">
            <a:xfrm rot="10800000">
              <a:off x="2719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08" name="_s153608"/>
            <p:cNvCxnSpPr>
              <a:cxnSpLocks noChangeShapeType="1"/>
              <a:stCxn id="153628" idx="1"/>
              <a:endCxn id="153622" idx="2"/>
            </p:cNvCxnSpPr>
            <p:nvPr/>
          </p:nvCxnSpPr>
          <p:spPr bwMode="auto">
            <a:xfrm rot="10800000">
              <a:off x="1566" y="2559"/>
              <a:ext cx="144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09" name="_s153609"/>
            <p:cNvCxnSpPr>
              <a:cxnSpLocks noChangeShapeType="1"/>
              <a:stCxn id="153627" idx="1"/>
              <a:endCxn id="153622" idx="2"/>
            </p:cNvCxnSpPr>
            <p:nvPr/>
          </p:nvCxnSpPr>
          <p:spPr bwMode="auto">
            <a:xfrm rot="10800000">
              <a:off x="1566" y="2559"/>
              <a:ext cx="144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0" name="_s153610"/>
            <p:cNvCxnSpPr>
              <a:cxnSpLocks noChangeShapeType="1"/>
              <a:stCxn id="153626" idx="1"/>
              <a:endCxn id="153621" idx="2"/>
            </p:cNvCxnSpPr>
            <p:nvPr/>
          </p:nvCxnSpPr>
          <p:spPr bwMode="auto">
            <a:xfrm rot="10800000">
              <a:off x="415" y="2559"/>
              <a:ext cx="143" cy="1150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1" name="_s153611"/>
            <p:cNvCxnSpPr>
              <a:cxnSpLocks noChangeShapeType="1"/>
              <a:stCxn id="153625" idx="1"/>
              <a:endCxn id="153621" idx="2"/>
            </p:cNvCxnSpPr>
            <p:nvPr/>
          </p:nvCxnSpPr>
          <p:spPr bwMode="auto">
            <a:xfrm rot="10800000">
              <a:off x="415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2" name="_s153612"/>
            <p:cNvCxnSpPr>
              <a:cxnSpLocks noChangeShapeType="1"/>
              <a:stCxn id="153624" idx="1"/>
              <a:endCxn id="153621" idx="2"/>
            </p:cNvCxnSpPr>
            <p:nvPr/>
          </p:nvCxnSpPr>
          <p:spPr bwMode="auto">
            <a:xfrm rot="10800000">
              <a:off x="415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3" name="_s153613"/>
            <p:cNvCxnSpPr>
              <a:cxnSpLocks noChangeShapeType="1"/>
              <a:stCxn id="153623" idx="0"/>
              <a:endCxn id="153619" idx="2"/>
            </p:cNvCxnSpPr>
            <p:nvPr/>
          </p:nvCxnSpPr>
          <p:spPr bwMode="auto">
            <a:xfrm rot="5400000" flipH="1">
              <a:off x="2071" y="1623"/>
              <a:ext cx="144" cy="115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4" name="_s153614"/>
            <p:cNvCxnSpPr>
              <a:cxnSpLocks noChangeShapeType="1"/>
              <a:stCxn id="153622" idx="0"/>
              <a:endCxn id="153619" idx="2"/>
            </p:cNvCxnSpPr>
            <p:nvPr/>
          </p:nvCxnSpPr>
          <p:spPr bwMode="auto">
            <a:xfrm rot="16200000">
              <a:off x="1495" y="2199"/>
              <a:ext cx="144" cy="1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5" name="_s153615"/>
            <p:cNvCxnSpPr>
              <a:cxnSpLocks noChangeShapeType="1"/>
              <a:stCxn id="153621" idx="0"/>
              <a:endCxn id="153619" idx="2"/>
            </p:cNvCxnSpPr>
            <p:nvPr/>
          </p:nvCxnSpPr>
          <p:spPr bwMode="auto">
            <a:xfrm rot="16200000">
              <a:off x="919" y="1624"/>
              <a:ext cx="144" cy="1151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6" name="_s153616"/>
            <p:cNvCxnSpPr>
              <a:cxnSpLocks noChangeShapeType="1"/>
              <a:stCxn id="153620" idx="0"/>
              <a:endCxn id="153618" idx="2"/>
            </p:cNvCxnSpPr>
            <p:nvPr/>
          </p:nvCxnSpPr>
          <p:spPr bwMode="auto">
            <a:xfrm rot="5400000" flipH="1">
              <a:off x="3492" y="1103"/>
              <a:ext cx="144" cy="1332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617" name="_s153617"/>
            <p:cNvCxnSpPr>
              <a:cxnSpLocks noChangeShapeType="1"/>
              <a:stCxn id="153619" idx="0"/>
              <a:endCxn id="153618" idx="2"/>
            </p:cNvCxnSpPr>
            <p:nvPr/>
          </p:nvCxnSpPr>
          <p:spPr bwMode="auto">
            <a:xfrm rot="16200000">
              <a:off x="2160" y="1103"/>
              <a:ext cx="144" cy="1332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618" name="_s153618"/>
            <p:cNvSpPr>
              <a:spLocks noChangeArrowheads="1"/>
            </p:cNvSpPr>
            <p:nvPr/>
          </p:nvSpPr>
          <p:spPr bwMode="auto">
            <a:xfrm>
              <a:off x="2082" y="1409"/>
              <a:ext cx="1632" cy="28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CAUSES  OF OTITIS  EXTERNA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19" name="_s153619"/>
            <p:cNvSpPr>
              <a:spLocks noChangeArrowheads="1"/>
            </p:cNvSpPr>
            <p:nvPr/>
          </p:nvSpPr>
          <p:spPr bwMode="auto">
            <a:xfrm>
              <a:off x="1135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INFECTIVE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0" name="_s153620"/>
            <p:cNvSpPr>
              <a:spLocks noChangeArrowheads="1"/>
            </p:cNvSpPr>
            <p:nvPr/>
          </p:nvSpPr>
          <p:spPr bwMode="auto">
            <a:xfrm>
              <a:off x="3798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REACTIVE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1" name="_s153621"/>
            <p:cNvSpPr>
              <a:spLocks noChangeArrowheads="1"/>
            </p:cNvSpPr>
            <p:nvPr/>
          </p:nvSpPr>
          <p:spPr bwMode="auto">
            <a:xfrm>
              <a:off x="-1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Bacterial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2" name="_s153622"/>
            <p:cNvSpPr>
              <a:spLocks noChangeArrowheads="1"/>
            </p:cNvSpPr>
            <p:nvPr/>
          </p:nvSpPr>
          <p:spPr bwMode="auto">
            <a:xfrm>
              <a:off x="1135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Fungal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3" name="_s153623"/>
            <p:cNvSpPr>
              <a:spLocks noChangeArrowheads="1"/>
            </p:cNvSpPr>
            <p:nvPr/>
          </p:nvSpPr>
          <p:spPr bwMode="auto">
            <a:xfrm>
              <a:off x="228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Viral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4" name="_s153624"/>
            <p:cNvSpPr>
              <a:spLocks noChangeArrowheads="1"/>
            </p:cNvSpPr>
            <p:nvPr/>
          </p:nvSpPr>
          <p:spPr bwMode="auto">
            <a:xfrm>
              <a:off x="558" y="2703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Staph. arues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5" name="_s153625"/>
            <p:cNvSpPr>
              <a:spLocks noChangeArrowheads="1"/>
            </p:cNvSpPr>
            <p:nvPr/>
          </p:nvSpPr>
          <p:spPr bwMode="auto">
            <a:xfrm>
              <a:off x="558" y="3134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Pseudomonos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6" name="_s153626"/>
            <p:cNvSpPr>
              <a:spLocks noChangeArrowheads="1"/>
            </p:cNvSpPr>
            <p:nvPr/>
          </p:nvSpPr>
          <p:spPr bwMode="auto">
            <a:xfrm>
              <a:off x="558" y="3565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Others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7" name="_s153627"/>
            <p:cNvSpPr>
              <a:spLocks noChangeArrowheads="1"/>
            </p:cNvSpPr>
            <p:nvPr/>
          </p:nvSpPr>
          <p:spPr bwMode="auto">
            <a:xfrm>
              <a:off x="1710" y="2703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Aspirigillus Niger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8" name="_s153628"/>
            <p:cNvSpPr>
              <a:spLocks noChangeArrowheads="1"/>
            </p:cNvSpPr>
            <p:nvPr/>
          </p:nvSpPr>
          <p:spPr bwMode="auto">
            <a:xfrm>
              <a:off x="1710" y="3134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Candida Albicans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29" name="_s153629"/>
            <p:cNvSpPr>
              <a:spLocks noChangeArrowheads="1"/>
            </p:cNvSpPr>
            <p:nvPr/>
          </p:nvSpPr>
          <p:spPr bwMode="auto">
            <a:xfrm>
              <a:off x="2862" y="2703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Herpes zoster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30" name="_s153630"/>
            <p:cNvSpPr>
              <a:spLocks noChangeArrowheads="1"/>
            </p:cNvSpPr>
            <p:nvPr/>
          </p:nvSpPr>
          <p:spPr bwMode="auto">
            <a:xfrm>
              <a:off x="2862" y="3134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Others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31" name="_s153631"/>
            <p:cNvSpPr>
              <a:spLocks noChangeArrowheads="1"/>
            </p:cNvSpPr>
            <p:nvPr/>
          </p:nvSpPr>
          <p:spPr bwMode="auto">
            <a:xfrm>
              <a:off x="3294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Eczematous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3632" name="_s153632"/>
            <p:cNvSpPr>
              <a:spLocks noChangeArrowheads="1"/>
            </p:cNvSpPr>
            <p:nvPr/>
          </p:nvSpPr>
          <p:spPr bwMode="auto">
            <a:xfrm>
              <a:off x="4301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Seborrheic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Predisposing Factors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trauma from scratching the canal with 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cotton swab</a:t>
            </a:r>
            <a:r>
              <a:rPr lang="en-US" dirty="0" smtClean="0"/>
              <a:t>, fingernail ….etc</a:t>
            </a:r>
          </a:p>
          <a:p>
            <a:r>
              <a:rPr lang="en-US" dirty="0" smtClean="0"/>
              <a:t>Frequent swimming</a:t>
            </a:r>
          </a:p>
          <a:p>
            <a:r>
              <a:rPr lang="en-US" dirty="0" smtClean="0"/>
              <a:t>Warm and humid climate</a:t>
            </a:r>
          </a:p>
          <a:p>
            <a:r>
              <a:rPr lang="en-US" dirty="0" smtClean="0"/>
              <a:t>Use of hearing aids or earplugs</a:t>
            </a:r>
          </a:p>
          <a:p>
            <a:r>
              <a:rPr lang="en-US" dirty="0" smtClean="0"/>
              <a:t>Diabetes or an </a:t>
            </a:r>
            <a:r>
              <a:rPr lang="en-US" dirty="0" err="1" smtClean="0"/>
              <a:t>immunocompromised</a:t>
            </a:r>
            <a:r>
              <a:rPr lang="en-US" dirty="0" smtClean="0"/>
              <a:t> state</a:t>
            </a:r>
          </a:p>
          <a:p>
            <a:r>
              <a:rPr lang="en-US" dirty="0" smtClean="0"/>
              <a:t>Skin conditions: </a:t>
            </a:r>
            <a:r>
              <a:rPr lang="en-US" dirty="0" err="1" smtClean="0"/>
              <a:t>eczema,seborrhea</a:t>
            </a:r>
            <a:r>
              <a:rPr lang="en-US" dirty="0" smtClean="0"/>
              <a:t>, etc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Clinical features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Itching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Pain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Tenderness and swelling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err="1" smtClean="0">
                <a:solidFill>
                  <a:srgbClr val="00B050"/>
                </a:solidFill>
              </a:rPr>
              <a:t>Otorrhea</a:t>
            </a:r>
            <a:endParaRPr lang="en-US" dirty="0" smtClean="0">
              <a:solidFill>
                <a:srgbClr val="00B05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dirty="0" smtClean="0"/>
              <a:t>? </a:t>
            </a:r>
            <a:r>
              <a:rPr lang="en-US" dirty="0" smtClean="0"/>
              <a:t>Deafness (in case of 100% obstruction)</a:t>
            </a:r>
            <a:endParaRPr lang="en-US" dirty="0" smtClean="0"/>
          </a:p>
          <a:p>
            <a:pPr eaLnBrk="1" hangingPunct="1">
              <a:lnSpc>
                <a:spcPct val="150000"/>
              </a:lnSpc>
            </a:pPr>
            <a:r>
              <a:rPr lang="en-US" dirty="0" smtClean="0"/>
              <a:t>Changes in the lumen and skin of EAM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316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204864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uiExpand="1" build="p" bldLvl="2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otomyc2"/>
          <p:cNvPicPr>
            <a:picLocks noChangeAspect="1" noChangeArrowheads="1"/>
          </p:cNvPicPr>
          <p:nvPr/>
        </p:nvPicPr>
        <p:blipFill>
          <a:blip r:embed="rId2" cstate="print"/>
          <a:srcRect l="7301" r="3186"/>
          <a:stretch>
            <a:fillRect/>
          </a:stretch>
        </p:blipFill>
        <p:spPr bwMode="auto">
          <a:xfrm>
            <a:off x="467544" y="3717032"/>
            <a:ext cx="23762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icture28"/>
          <p:cNvPicPr>
            <a:picLocks noChangeAspect="1" noChangeArrowheads="1"/>
          </p:cNvPicPr>
          <p:nvPr/>
        </p:nvPicPr>
        <p:blipFill>
          <a:blip r:embed="rId3" cstate="print"/>
          <a:srcRect t="2666"/>
          <a:stretch>
            <a:fillRect/>
          </a:stretch>
        </p:blipFill>
        <p:spPr>
          <a:xfrm>
            <a:off x="6300192" y="3789040"/>
            <a:ext cx="2664296" cy="2629385"/>
          </a:xfrm>
          <a:prstGeom prst="rect">
            <a:avLst/>
          </a:prstGeom>
          <a:noFill/>
        </p:spPr>
      </p:pic>
      <p:pic>
        <p:nvPicPr>
          <p:cNvPr id="6" name="Picture 7" descr="35"/>
          <p:cNvPicPr>
            <a:picLocks noChangeAspect="1" noChangeArrowheads="1"/>
          </p:cNvPicPr>
          <p:nvPr/>
        </p:nvPicPr>
        <p:blipFill>
          <a:blip r:embed="rId4" cstate="print"/>
          <a:srcRect l="4454" r="6460" b="4762"/>
          <a:stretch>
            <a:fillRect/>
          </a:stretch>
        </p:blipFill>
        <p:spPr bwMode="auto">
          <a:xfrm>
            <a:off x="3309742" y="3717032"/>
            <a:ext cx="28803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7" y="1628800"/>
            <a:ext cx="2439087" cy="18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7" descr="EarOtitisMedia1"/>
          <p:cNvPicPr>
            <a:picLocks noChangeAspect="1" noChangeArrowheads="1"/>
          </p:cNvPicPr>
          <p:nvPr/>
        </p:nvPicPr>
        <p:blipFill>
          <a:blip r:embed="rId2" cstate="print"/>
          <a:srcRect b="2055"/>
          <a:stretch>
            <a:fillRect/>
          </a:stretch>
        </p:blipFill>
        <p:spPr bwMode="auto">
          <a:xfrm>
            <a:off x="5004048" y="3284984"/>
            <a:ext cx="347662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96952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 glands or hair follicles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+mj-lt"/>
                <a:cs typeface="Times New Roman" pitchFamily="18" charset="0"/>
              </a:rPr>
              <a:t>Develops after Birth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+mj-lt"/>
                <a:cs typeface="Times New Roman" pitchFamily="18" charset="0"/>
              </a:rPr>
              <a:t>Present at birth</a:t>
            </a:r>
            <a:endParaRPr lang="ar-EG" sz="2400" dirty="0" smtClean="0">
              <a:latin typeface="+mj-lt"/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5724128" y="2060848"/>
          <a:ext cx="2990850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07" name="Photo Editor Photo" r:id="rId3" imgW="1905098" imgH="2635385" progId="">
                  <p:embed/>
                </p:oleObj>
              </mc:Choice>
              <mc:Fallback>
                <p:oleObj name="Photo Editor Photo" r:id="rId3" imgW="1905098" imgH="263538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2060848"/>
                        <a:ext cx="2990850" cy="413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6228184" y="1484784"/>
          <a:ext cx="2592288" cy="3474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5" name="Photo Editor Photo" r:id="rId3" imgW="3790476" imgH="5080261" progId="">
                  <p:embed/>
                </p:oleObj>
              </mc:Choice>
              <mc:Fallback>
                <p:oleObj name="Photo Editor Photo" r:id="rId3" imgW="3790476" imgH="5080261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1484784"/>
                        <a:ext cx="2592288" cy="3474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</p:txBody>
      </p:sp>
      <p:pic>
        <p:nvPicPr>
          <p:cNvPr id="84997" name="Picture 5" descr="head-otitis-extern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916832"/>
            <a:ext cx="3635574" cy="2727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  <p:pic>
        <p:nvPicPr>
          <p:cNvPr id="84999" name="Picture 7" descr="Picture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2"/>
            <a:ext cx="3929062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  <p:pic>
        <p:nvPicPr>
          <p:cNvPr id="10" name="Picture 8" descr="Picture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8800"/>
            <a:ext cx="3702050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 l="6302" t="5859"/>
          <a:stretch>
            <a:fillRect/>
          </a:stretch>
        </p:blipFill>
        <p:spPr bwMode="auto">
          <a:xfrm>
            <a:off x="467544" y="2564904"/>
            <a:ext cx="3572031" cy="257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5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36912"/>
            <a:ext cx="3617551" cy="251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Systemic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Surgery may be required in chronic cases</a:t>
            </a:r>
          </a:p>
        </p:txBody>
      </p:sp>
      <p:pic>
        <p:nvPicPr>
          <p:cNvPr id="84996" name="Picture 4" descr="Picture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0425" y="1844675"/>
            <a:ext cx="2424113" cy="3265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Acute necrotizing (malignant) </a:t>
            </a:r>
            <a:r>
              <a:rPr lang="en-US" sz="4000" dirty="0" err="1" smtClean="0"/>
              <a:t>otitis</a:t>
            </a:r>
            <a:r>
              <a:rPr lang="en-US" sz="4000" dirty="0" smtClean="0"/>
              <a:t> </a:t>
            </a:r>
            <a:r>
              <a:rPr lang="en-US" sz="4000" dirty="0" err="1" smtClean="0"/>
              <a:t>externa</a:t>
            </a:r>
            <a:endParaRPr lang="en-US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An acute </a:t>
            </a:r>
            <a:r>
              <a:rPr lang="en-US" smtClean="0">
                <a:solidFill>
                  <a:srgbClr val="FF0000"/>
                </a:solidFill>
              </a:rPr>
              <a:t>Pseudomonas</a:t>
            </a:r>
            <a:r>
              <a:rPr lang="en-US" smtClean="0"/>
              <a:t> infection of the skin of the external ear canal which has </a:t>
            </a:r>
            <a:r>
              <a:rPr lang="en-US" smtClean="0">
                <a:solidFill>
                  <a:srgbClr val="FF0000"/>
                </a:solidFill>
              </a:rPr>
              <a:t>spread to the adjacent bone</a:t>
            </a:r>
            <a:r>
              <a:rPr lang="en-US" smtClean="0"/>
              <a:t>. It occurs mostly in </a:t>
            </a:r>
            <a:r>
              <a:rPr lang="en-US" smtClean="0">
                <a:solidFill>
                  <a:srgbClr val="FF0000"/>
                </a:solidFill>
              </a:rPr>
              <a:t>elderly diabetic</a:t>
            </a:r>
            <a:r>
              <a:rPr lang="en-US" smtClean="0"/>
              <a:t> patients.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Complications</a:t>
            </a:r>
          </a:p>
        </p:txBody>
      </p:sp>
      <p:pic>
        <p:nvPicPr>
          <p:cNvPr id="87043" name="Picture 3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600200"/>
            <a:ext cx="460533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DIAGNOSIS</a:t>
            </a:r>
          </a:p>
        </p:txBody>
      </p:sp>
      <p:sp>
        <p:nvSpPr>
          <p:cNvPr id="14337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545311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Diabetes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Advanced age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Severe </a:t>
            </a:r>
            <a:r>
              <a:rPr lang="en-US" sz="2800" dirty="0" err="1" smtClean="0"/>
              <a:t>otalgia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Granulation tissue &amp; </a:t>
            </a:r>
            <a:r>
              <a:rPr lang="en-US" sz="2800" dirty="0" err="1" smtClean="0"/>
              <a:t>sequestra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Cranial nerve involvement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Radiology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143367" name="Picture 7" descr="Picture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2276872"/>
            <a:ext cx="2819400" cy="2857500"/>
          </a:xfrm>
        </p:spPr>
      </p:pic>
      <p:pic>
        <p:nvPicPr>
          <p:cNvPr id="5" name="Picture 8" descr="http://eac.hawkelibrary.com/new/main.php?g2_view=core.DownloadItem&amp;g2_itemId=725&amp;g2_serialNumber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1544" y="1772816"/>
            <a:ext cx="3342456" cy="3317388"/>
          </a:xfrm>
          <a:prstGeom prst="rect">
            <a:avLst/>
          </a:prstGeom>
          <a:noFill/>
        </p:spPr>
      </p:pic>
      <p:pic>
        <p:nvPicPr>
          <p:cNvPr id="6" name="Picture 2" descr="https://encrypted-tbn1.gstatic.com/images?q=tbn:ANd9GcRmggdn8-vyB6W-1Uq6OcxqeXFstX6q9ZOaqm7sfz9S3BJ7g5AV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16832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alignant OE"/>
          <p:cNvPicPr>
            <a:picLocks noChangeAspect="1" noChangeArrowheads="1"/>
          </p:cNvPicPr>
          <p:nvPr/>
        </p:nvPicPr>
        <p:blipFill>
          <a:blip r:embed="rId2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755650" y="549275"/>
            <a:ext cx="3665538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91001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 smtClean="0"/>
              <a:t>Control of diabetes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Anti Pseudomonas antibiotics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Local treatment and debridement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The role of surgery remains controversial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MISCELLANEOUS CONDITIONS OF THE EXTERNAL EAR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40000"/>
              </a:lnSpc>
            </a:pPr>
            <a:r>
              <a:rPr lang="en-US" smtClean="0"/>
              <a:t>Mixture of ceruminous and sebaceous glands secretion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Normally is expelled from the canal aided by movements of the jaw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When accumulated it may cause deafness, earache or tinnitus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444875"/>
            <a:ext cx="319246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Picture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290513"/>
            <a:ext cx="3113088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 descr="Picture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400" y="3338513"/>
            <a:ext cx="302577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6894" t="4000" r="5876" b="6384"/>
          <a:stretch>
            <a:fillRect/>
          </a:stretch>
        </p:blipFill>
        <p:spPr bwMode="auto">
          <a:xfrm>
            <a:off x="827584" y="404664"/>
            <a:ext cx="32403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Treatment is by removal using syringing, suction or instrumentation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External Ear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>
                <a:solidFill>
                  <a:srgbClr val="FFCC00"/>
                </a:solidFill>
              </a:rPr>
              <a:t>Middle Ear Cleft</a:t>
            </a:r>
            <a:endParaRPr lang="en-US" smtClean="0">
              <a:solidFill>
                <a:schemeClr val="tx2"/>
              </a:solidFill>
            </a:endParaRP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Inner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644008" y="1556792"/>
          <a:ext cx="3024336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9" name="Bitmap Image" r:id="rId3" imgW="4229690" imgH="2324424" progId="PBrush">
                  <p:embed/>
                </p:oleObj>
              </mc:Choice>
              <mc:Fallback>
                <p:oleObj name="Bitmap Image" r:id="rId3" imgW="4229690" imgH="232442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556792"/>
                        <a:ext cx="3024336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" name="Picture 7" descr="CerumenSpuehl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933056"/>
            <a:ext cx="3240975" cy="243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 descr="cerumen-remov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005064"/>
            <a:ext cx="3024336" cy="243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67010" t="16190" b="48648"/>
          <a:stretch>
            <a:fillRect/>
          </a:stretch>
        </p:blipFill>
        <p:spPr bwMode="auto">
          <a:xfrm>
            <a:off x="1187624" y="1484784"/>
            <a:ext cx="31906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50" y="714375"/>
            <a:ext cx="59563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43063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7145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50" y="742950"/>
            <a:ext cx="59563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KERATOSIS  OBTURANS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27688" cy="4525963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Accumulation of desquamated epithelium in the </a:t>
            </a:r>
            <a:r>
              <a:rPr lang="en-US" sz="2800" smtClean="0">
                <a:solidFill>
                  <a:schemeClr val="tx2"/>
                </a:solidFill>
              </a:rPr>
              <a:t>bony</a:t>
            </a:r>
            <a:r>
              <a:rPr lang="en-US" sz="2800" smtClean="0"/>
              <a:t> canal 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It may be associated with sinusitis, bronchiectasis or primary ciliary dyskinesia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Usually cause deafness and pain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Treatment is  periodic removal</a:t>
            </a:r>
          </a:p>
        </p:txBody>
      </p:sp>
      <p:graphicFrame>
        <p:nvGraphicFramePr>
          <p:cNvPr id="97288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56325" y="1052513"/>
          <a:ext cx="2689225" cy="271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3" name="Photo Editor Photo" r:id="rId3" imgW="1905098" imgH="1924149" progId="">
                  <p:embed/>
                </p:oleObj>
              </mc:Choice>
              <mc:Fallback>
                <p:oleObj name="Photo Editor Photo" r:id="rId3" imgW="1905098" imgH="1924149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052513"/>
                        <a:ext cx="2689225" cy="271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5471" t="6487" r="11185" b="8632"/>
          <a:stretch>
            <a:fillRect/>
          </a:stretch>
        </p:blipFill>
        <p:spPr bwMode="auto">
          <a:xfrm>
            <a:off x="6228184" y="4149080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ACUTE OTITIS MEDIA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200000"/>
              </a:lnSpc>
              <a:buFontTx/>
              <a:buNone/>
            </a:pPr>
            <a:r>
              <a:rPr lang="en-US" smtClean="0"/>
              <a:t>Acute infection of the mucous membrane lining of the </a:t>
            </a:r>
            <a:r>
              <a:rPr lang="en-US" smtClean="0">
                <a:solidFill>
                  <a:schemeClr val="tx2"/>
                </a:solidFill>
              </a:rPr>
              <a:t>middle ear cleft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2051720" y="3573016"/>
            <a:ext cx="4608512" cy="282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PREDISPOSING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</p:txBody>
      </p:sp>
      <p:pic>
        <p:nvPicPr>
          <p:cNvPr id="9830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2063" y="2000250"/>
            <a:ext cx="3816350" cy="2443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MIDDLE EAR CLEFT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Eustachian tube (</a:t>
            </a:r>
            <a:r>
              <a:rPr lang="en-US" sz="2800" dirty="0" err="1" smtClean="0"/>
              <a:t>Pharyngo</a:t>
            </a:r>
            <a:r>
              <a:rPr lang="en-US" sz="2800" dirty="0" smtClean="0"/>
              <a:t>-tympanic) 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Tympanum (Middle Ear Cavity)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Mastoid </a:t>
            </a:r>
            <a:r>
              <a:rPr lang="en-US" sz="2800" dirty="0" err="1" smtClean="0"/>
              <a:t>Antrum</a:t>
            </a:r>
            <a:r>
              <a:rPr lang="en-US" sz="2800" dirty="0" smtClean="0"/>
              <a:t> and  Air Cells</a:t>
            </a:r>
          </a:p>
        </p:txBody>
      </p:sp>
      <p:pic>
        <p:nvPicPr>
          <p:cNvPr id="25604" name="Picture 4" descr="Picture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52963" y="2354263"/>
            <a:ext cx="4033837" cy="301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 l="20299" t="9614" r="-5595"/>
          <a:stretch>
            <a:fillRect/>
          </a:stretch>
        </p:blipFill>
        <p:spPr bwMode="auto">
          <a:xfrm>
            <a:off x="5292080" y="3212976"/>
            <a:ext cx="3384376" cy="20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3212976"/>
            <a:ext cx="4325094" cy="2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Crowded living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Crowded living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Heredity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Crowded living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Heredity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Associated conditions: cleft palate, immunodeficiency, ciliary dyskinesia, Down syndrome, and cystic fibrosis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ROUTE OF INFECTION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Eustachian tube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External auditory canal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Blood borne</a:t>
            </a:r>
            <a:r>
              <a:rPr lang="en-US" smtClean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BACTERIOLOGY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tx2"/>
                </a:solidFill>
              </a:rPr>
              <a:t>Streptococcus pneumonia</a:t>
            </a:r>
          </a:p>
          <a:p>
            <a:pPr eaLnBrk="1" hangingPunct="1">
              <a:lnSpc>
                <a:spcPct val="140000"/>
              </a:lnSpc>
            </a:pPr>
            <a:r>
              <a:rPr lang="en-US" dirty="0" err="1" smtClean="0">
                <a:solidFill>
                  <a:schemeClr val="tx2"/>
                </a:solidFill>
              </a:rPr>
              <a:t>Haemophilus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influenzae</a:t>
            </a:r>
            <a:endParaRPr lang="en-US" dirty="0" smtClean="0"/>
          </a:p>
          <a:p>
            <a:pPr eaLnBrk="1" hangingPunct="1">
              <a:lnSpc>
                <a:spcPct val="140000"/>
              </a:lnSpc>
            </a:pPr>
            <a:r>
              <a:rPr lang="en-US" dirty="0" err="1" smtClean="0"/>
              <a:t>Branhamella</a:t>
            </a:r>
            <a:r>
              <a:rPr lang="en-US" dirty="0" smtClean="0"/>
              <a:t> </a:t>
            </a:r>
            <a:r>
              <a:rPr lang="en-US" dirty="0" err="1" smtClean="0"/>
              <a:t>catarrhalis</a:t>
            </a:r>
            <a:endParaRPr lang="en-US" dirty="0" smtClean="0"/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Streptococcus </a:t>
            </a:r>
            <a:r>
              <a:rPr lang="en-US" sz="2800" dirty="0" err="1" smtClean="0"/>
              <a:t>pyogens</a:t>
            </a:r>
            <a:endParaRPr lang="en-US" sz="2800" dirty="0" smtClean="0"/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Staphylococcus </a:t>
            </a:r>
            <a:r>
              <a:rPr lang="en-US" sz="2800" dirty="0" err="1" smtClean="0"/>
              <a:t>aureus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PATHOLOGY</a:t>
            </a:r>
          </a:p>
        </p:txBody>
      </p:sp>
      <p:graphicFrame>
        <p:nvGraphicFramePr>
          <p:cNvPr id="1229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403350" y="1773238"/>
          <a:ext cx="6799263" cy="388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7" name="Image" r:id="rId3" imgW="6107937" imgH="3492063" progId="">
                  <p:embed/>
                </p:oleObj>
              </mc:Choice>
              <mc:Fallback>
                <p:oleObj name="Image" r:id="rId3" imgW="6107937" imgH="349206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73238"/>
                        <a:ext cx="6799263" cy="388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857375"/>
            <a:ext cx="3781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755576" y="476672"/>
            <a:ext cx="7620000" cy="58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" name="Picture 4" descr="Picture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2643188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rade1-190-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92896"/>
            <a:ext cx="29559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Discomfort, </a:t>
            </a:r>
            <a:r>
              <a:rPr lang="en-US" sz="2400" dirty="0" err="1" smtClean="0">
                <a:solidFill>
                  <a:schemeClr val="tx2"/>
                </a:solidFill>
              </a:rPr>
              <a:t>autophony</a:t>
            </a:r>
            <a:r>
              <a:rPr lang="en-US" sz="2400" dirty="0" smtClean="0">
                <a:solidFill>
                  <a:schemeClr val="tx2"/>
                </a:solidFill>
              </a:rPr>
              <a:t>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Suppurative</a:t>
            </a:r>
            <a:r>
              <a:rPr lang="en-US" sz="2800" dirty="0" smtClean="0"/>
              <a:t>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Otorrhea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Temp &amp; earache subside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Resolution</a:t>
            </a:r>
            <a:endParaRPr lang="en-US" sz="2000" dirty="0" smtClean="0"/>
          </a:p>
        </p:txBody>
      </p:sp>
      <p:pic>
        <p:nvPicPr>
          <p:cNvPr id="356356" name="Picture 4" descr="http://otitismedia.hawkelibrary.com/albums/aom/3_2_CSOM_Otorrh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060848"/>
            <a:ext cx="333365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Discomfort, </a:t>
            </a:r>
            <a:r>
              <a:rPr lang="en-US" sz="2400" dirty="0" err="1" smtClean="0">
                <a:solidFill>
                  <a:schemeClr val="tx2"/>
                </a:solidFill>
              </a:rPr>
              <a:t>autophony</a:t>
            </a:r>
            <a:r>
              <a:rPr lang="en-US" sz="2400" dirty="0" smtClean="0">
                <a:solidFill>
                  <a:schemeClr val="tx2"/>
                </a:solidFill>
              </a:rPr>
              <a:t>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Suppurative</a:t>
            </a:r>
            <a:r>
              <a:rPr lang="en-US" sz="2800" dirty="0" smtClean="0"/>
              <a:t>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Otorrhea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Temp &amp; earache subside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Resolution</a:t>
            </a:r>
            <a:endParaRPr lang="en-US" sz="2000" dirty="0" smtClean="0"/>
          </a:p>
        </p:txBody>
      </p:sp>
      <p:pic>
        <p:nvPicPr>
          <p:cNvPr id="5" name="Picture 11" descr="Picture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428875"/>
            <a:ext cx="29797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2500313"/>
            <a:ext cx="25717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icture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000500"/>
            <a:ext cx="26638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 descr="Picture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785813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 descr="Picture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857625"/>
            <a:ext cx="2971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 descr="Picture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37038"/>
            <a:ext cx="27432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714375"/>
            <a:ext cx="285908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 descr="http://pedsohns.ucsf.edu/upload/medialibrary/170/1702dc05ab0a049c47d2ffd7fe093538.png"/>
          <p:cNvPicPr>
            <a:picLocks noChangeAspect="1" noChangeArrowheads="1"/>
          </p:cNvPicPr>
          <p:nvPr/>
        </p:nvPicPr>
        <p:blipFill>
          <a:blip r:embed="rId7" cstate="print"/>
          <a:srcRect l="21277" t="13402" r="17021" b="9451"/>
          <a:stretch>
            <a:fillRect/>
          </a:stretch>
        </p:blipFill>
        <p:spPr bwMode="auto">
          <a:xfrm>
            <a:off x="3635896" y="764704"/>
            <a:ext cx="266429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 algn="just" eaLnBrk="1" hangingPunct="1"/>
            <a:r>
              <a:rPr lang="en-US" sz="2800" smtClean="0"/>
              <a:t>Symptomatic</a:t>
            </a:r>
          </a:p>
          <a:p>
            <a:pPr algn="just" eaLnBrk="1" hangingPunct="1"/>
            <a:r>
              <a:rPr lang="en-US" sz="2800" smtClean="0"/>
              <a:t>Antimicrobials </a:t>
            </a:r>
          </a:p>
          <a:p>
            <a:pPr lvl="1" algn="just" eaLnBrk="1" hangingPunct="1"/>
            <a:r>
              <a:rPr lang="en-US" sz="2400" smtClean="0"/>
              <a:t>Amoxycillin/clavulanic acid</a:t>
            </a:r>
          </a:p>
          <a:p>
            <a:pPr lvl="1" algn="just" eaLnBrk="1" hangingPunct="1"/>
            <a:r>
              <a:rPr lang="en-US" sz="2400" smtClean="0"/>
              <a:t>Tri-methoprim-sulphamethoxazole</a:t>
            </a:r>
          </a:p>
          <a:p>
            <a:pPr lvl="1" algn="just" eaLnBrk="1" hangingPunct="1"/>
            <a:r>
              <a:rPr lang="en-US" sz="2400" smtClean="0"/>
              <a:t>Cefaclor, cefixime</a:t>
            </a:r>
          </a:p>
          <a:p>
            <a:pPr lvl="1" algn="just" eaLnBrk="1" hangingPunct="1"/>
            <a:r>
              <a:rPr lang="en-US" sz="2400" smtClean="0"/>
              <a:t>Erythromycin-sulfisoxazole</a:t>
            </a:r>
          </a:p>
          <a:p>
            <a:pPr algn="just" eaLnBrk="1" hangingPunct="1"/>
            <a:r>
              <a:rPr lang="en-US" sz="2800" smtClean="0"/>
              <a:t>Decongestant</a:t>
            </a:r>
          </a:p>
          <a:p>
            <a:pPr algn="just" eaLnBrk="1" hangingPunct="1"/>
            <a:r>
              <a:rPr lang="en-US" sz="2800" smtClean="0"/>
              <a:t>Myringotomy</a:t>
            </a:r>
          </a:p>
          <a:p>
            <a:pPr algn="just" eaLnBrk="1" hangingPunct="1"/>
            <a:r>
              <a:rPr lang="en-US" sz="2800" smtClean="0"/>
              <a:t>Ear toilet and local antibiotics</a:t>
            </a:r>
          </a:p>
        </p:txBody>
      </p:sp>
      <p:sp>
        <p:nvSpPr>
          <p:cNvPr id="5837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6" descr="http://rds.yahoo.com/_ylt=A9gnMiblKNhG6t4Adi2jzbkF/SIG=13f6kf12p/EXP=1188657765/**http%3A/www.mercksource.com/ppdocs/us/common/dorlands/dorland/chapters/images/w0146_m_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1785938"/>
            <a:ext cx="3838575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rds.yahoo.com/_ylt=A9gnMijaKdhGWFkBJy6jzbkF/SIG=125ebg5ef/EXP=1188658010/**http%3A/www.rcsullivan.com/www/wyeth-ayerst/25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357813" y="1806575"/>
            <a:ext cx="31829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RECURRENT ACUTE OTITIS MEDIA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or more attacks over a 6-months period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7705725" cy="15414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Long-term low dose antimicrobials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Ventilation tube insertion</a:t>
            </a:r>
            <a:endParaRPr lang="en-US" sz="2800" smtClean="0"/>
          </a:p>
        </p:txBody>
      </p:sp>
      <p:pic>
        <p:nvPicPr>
          <p:cNvPr id="114694" name="Picture 6" descr="ear-tube-c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573463"/>
            <a:ext cx="2876550" cy="2952750"/>
          </a:xfrm>
          <a:noFill/>
        </p:spPr>
      </p:pic>
      <p:pic>
        <p:nvPicPr>
          <p:cNvPr id="114695" name="Picture 7" descr="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789363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icture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3960812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OFFICE HOURS</a:t>
            </a:r>
            <a:br>
              <a:rPr lang="en-US" smtClean="0"/>
            </a:br>
            <a:r>
              <a:rPr lang="en-US" smtClean="0"/>
              <a:t>Prof. YOUSRY EL-SAYED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Flat 407 - Building 5 - King Abdel-Aziz University Hospital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Mondays from 11 am to 1 pm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Thursdays 11 am to 1 pm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rgbClr val="FFCC00"/>
                </a:solidFill>
              </a:rPr>
              <a:t>Eustachian (Pharyngo-Tympanic) Tube</a:t>
            </a:r>
            <a:endParaRPr lang="en-US" smtClean="0"/>
          </a:p>
        </p:txBody>
      </p:sp>
      <p:pic>
        <p:nvPicPr>
          <p:cNvPr id="347138" name="Picture 2" descr="نتيجة بحث الصور عن ‪eustachian tube anatom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559674"/>
            <a:ext cx="5760640" cy="4298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</a:t>
            </a:r>
          </a:p>
        </p:txBody>
      </p:sp>
      <p:sp>
        <p:nvSpPr>
          <p:cNvPr id="645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rgbClr val="FFCC00"/>
                </a:solidFill>
              </a:rPr>
              <a:t>Eustachian (Pharyngo-Tympanic) Tube</a:t>
            </a:r>
            <a:endParaRPr lang="en-US" smtClean="0"/>
          </a:p>
        </p:txBody>
      </p:sp>
      <p:pic>
        <p:nvPicPr>
          <p:cNvPr id="12292" name="Picture 4" descr="Picture8"/>
          <p:cNvPicPr>
            <a:picLocks noChangeAspect="1" noChangeArrowheads="1"/>
          </p:cNvPicPr>
          <p:nvPr/>
        </p:nvPicPr>
        <p:blipFill>
          <a:blip r:embed="rId2" cstate="print"/>
          <a:srcRect b="14055"/>
          <a:stretch>
            <a:fillRect/>
          </a:stretch>
        </p:blipFill>
        <p:spPr bwMode="auto">
          <a:xfrm>
            <a:off x="3492500" y="3068638"/>
            <a:ext cx="2814638" cy="201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Pictur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075" y="2852738"/>
            <a:ext cx="27019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b="4641"/>
          <a:stretch>
            <a:fillRect/>
          </a:stretch>
        </p:blipFill>
        <p:spPr bwMode="auto">
          <a:xfrm>
            <a:off x="467544" y="2564904"/>
            <a:ext cx="2880320" cy="343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1038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/>
              <a:t>Eustachian (Pharyngo-Tympanic) tube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rgbClr val="FFCC00"/>
                </a:solidFill>
              </a:rPr>
              <a:t>Tympanic cavity (Middle ear cavity)</a:t>
            </a:r>
          </a:p>
        </p:txBody>
      </p:sp>
      <p:pic>
        <p:nvPicPr>
          <p:cNvPr id="27652" name="Picture 4" descr="Picture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1773238"/>
            <a:ext cx="3995737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Gross applied anatomy of the ear</a:t>
            </a:r>
          </a:p>
          <a:p>
            <a:r>
              <a:rPr lang="en-US" smtClean="0"/>
              <a:t>Nerve supply of the external and middle ears and the principles of referred earache </a:t>
            </a:r>
          </a:p>
          <a:p>
            <a:r>
              <a:rPr lang="en-US" smtClean="0"/>
              <a:t>Central connection of the vestibulo- cochlear nerve</a:t>
            </a:r>
          </a:p>
          <a:p>
            <a:r>
              <a:rPr lang="en-US" smtClean="0"/>
              <a:t>Physiology of the external, middle and inner 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Medial wall</a:t>
            </a:r>
          </a:p>
        </p:txBody>
      </p:sp>
      <p:pic>
        <p:nvPicPr>
          <p:cNvPr id="28676" name="Picture 4" descr="Picture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25" y="1820863"/>
            <a:ext cx="3971925" cy="4083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WALLS OF TYMPANIC CAVITY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339975" cy="4525963"/>
          </a:xfrm>
        </p:spPr>
        <p:txBody>
          <a:bodyPr/>
          <a:lstStyle/>
          <a:p>
            <a:pPr marL="533400" indent="-533400" eaLnBrk="1" hangingPunct="1">
              <a:lnSpc>
                <a:spcPct val="210000"/>
              </a:lnSpc>
            </a:pPr>
            <a:r>
              <a:rPr lang="en-US" sz="2800" smtClean="0"/>
              <a:t>Roof</a:t>
            </a:r>
            <a:endParaRPr lang="ar-SA" sz="2800" smtClean="0"/>
          </a:p>
          <a:p>
            <a:pPr marL="533400" indent="-533400"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</p:txBody>
      </p:sp>
      <p:pic>
        <p:nvPicPr>
          <p:cNvPr id="15366" name="Picture 6" descr="Picture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51275" y="1268413"/>
            <a:ext cx="4881563" cy="3159125"/>
          </a:xfrm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156325" y="148431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Tegmen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4713288"/>
            <a:ext cx="22145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153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Posterior wall</a:t>
            </a:r>
          </a:p>
        </p:txBody>
      </p:sp>
      <p:pic>
        <p:nvPicPr>
          <p:cNvPr id="16388" name="Picture 4" descr="Picture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2133600"/>
            <a:ext cx="4033837" cy="2782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WALLS OF TYMPANIC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>
                <a:solidFill>
                  <a:schemeClr val="tx2"/>
                </a:solidFill>
              </a:rPr>
              <a:t>Lateral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 r="23540" b="21600"/>
          <a:stretch>
            <a:fillRect/>
          </a:stretch>
        </p:blipFill>
        <p:spPr bwMode="auto">
          <a:xfrm>
            <a:off x="4427984" y="1628800"/>
            <a:ext cx="4369668" cy="417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>
                <a:solidFill>
                  <a:schemeClr val="tx2"/>
                </a:solidFill>
              </a:rPr>
              <a:t>Lateral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17420" name="Picture 12" descr="Normal T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3285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60232" y="24928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Membrana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Flaccida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40050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Membrana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tensa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762000" y="504825"/>
            <a:ext cx="7620000" cy="558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44208" y="1412776"/>
            <a:ext cx="1793776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>
                <a:solidFill>
                  <a:schemeClr val="tx2"/>
                </a:solidFill>
              </a:rPr>
              <a:t>Medial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5" name="Picture 3" descr="C8B07F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16832"/>
            <a:ext cx="4807533" cy="328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ture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8763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lassconnection.s3.amazonaws.com/33/flashcards/602033/jpg/cn_vii_-_facial_nerve_branches_(edit)131690783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5381625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smtClean="0"/>
              <a:t>Eustachian (Pharyngo-tympanic) Tube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/>
              <a:t>Tympanic (Middle Ear) Cavity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>
                <a:solidFill>
                  <a:schemeClr val="tx2"/>
                </a:solidFill>
              </a:rPr>
              <a:t>Mastoid antrum and  air cells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t="7383"/>
          <a:stretch>
            <a:fillRect/>
          </a:stretch>
        </p:blipFill>
        <p:spPr bwMode="auto">
          <a:xfrm>
            <a:off x="1403648" y="1628800"/>
            <a:ext cx="6624736" cy="416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1475656" y="1916832"/>
            <a:ext cx="5754216" cy="444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Mastoid </a:t>
            </a:r>
            <a:r>
              <a:rPr lang="en-US" dirty="0" err="1" smtClean="0"/>
              <a:t>Antrum</a:t>
            </a:r>
            <a:r>
              <a:rPr lang="en-US" dirty="0" smtClean="0"/>
              <a:t> &amp; Air cells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Mastoid </a:t>
            </a:r>
            <a:r>
              <a:rPr lang="en-US" dirty="0" err="1" smtClean="0"/>
              <a:t>Antrum</a:t>
            </a:r>
            <a:r>
              <a:rPr lang="en-US" dirty="0" smtClean="0"/>
              <a:t> &amp; Air cells</a:t>
            </a:r>
          </a:p>
        </p:txBody>
      </p:sp>
      <p:pic>
        <p:nvPicPr>
          <p:cNvPr id="37891" name="Picture 3" descr="Picture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2200" y="1600200"/>
            <a:ext cx="695801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Mastoid Antrum &amp; Air cells</a:t>
            </a:r>
          </a:p>
        </p:txBody>
      </p:sp>
      <p:pic>
        <p:nvPicPr>
          <p:cNvPr id="23555" name="Picture 3" descr="Picture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41211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ict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92375"/>
            <a:ext cx="41910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pPr lvl="1"/>
            <a:r>
              <a:rPr lang="en-US" dirty="0" err="1" smtClean="0"/>
              <a:t>Malleus</a:t>
            </a:r>
            <a:r>
              <a:rPr lang="en-US" dirty="0" smtClean="0"/>
              <a:t>, </a:t>
            </a:r>
            <a:r>
              <a:rPr lang="en-US" dirty="0" err="1" smtClean="0"/>
              <a:t>Incus</a:t>
            </a:r>
            <a:r>
              <a:rPr lang="en-US" dirty="0" smtClean="0"/>
              <a:t> &amp; Stapes</a:t>
            </a:r>
            <a:endParaRPr lang="en-US" dirty="0"/>
          </a:p>
        </p:txBody>
      </p:sp>
      <p:pic>
        <p:nvPicPr>
          <p:cNvPr id="5" name="Picture 8" descr="Pictur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56361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ossi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3747117" cy="259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pPr lvl="1"/>
            <a:r>
              <a:rPr lang="en-US" dirty="0" smtClean="0"/>
              <a:t>Tensor tympani</a:t>
            </a:r>
          </a:p>
          <a:p>
            <a:pPr lvl="1"/>
            <a:r>
              <a:rPr lang="en-US" dirty="0" err="1" smtClean="0"/>
              <a:t>Stapedius</a:t>
            </a:r>
            <a:endParaRPr lang="en-US" dirty="0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76872"/>
            <a:ext cx="5115825" cy="387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 bwMode="auto">
          <a:xfrm flipH="1">
            <a:off x="7524328" y="3212976"/>
            <a:ext cx="216024" cy="504056"/>
          </a:xfrm>
          <a:prstGeom prst="downArrow">
            <a:avLst/>
          </a:prstGeom>
          <a:solidFill>
            <a:schemeClr val="tx2">
              <a:lumMod val="1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flipH="1">
            <a:off x="5796136" y="4005064"/>
            <a:ext cx="216024" cy="432048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r>
              <a:rPr lang="en-US" dirty="0" smtClean="0"/>
              <a:t>Nerves</a:t>
            </a:r>
          </a:p>
          <a:p>
            <a:pPr lvl="1"/>
            <a:r>
              <a:rPr lang="en-US" dirty="0" smtClean="0"/>
              <a:t>Tympanic plexus</a:t>
            </a:r>
          </a:p>
          <a:p>
            <a:pPr lvl="1"/>
            <a:r>
              <a:rPr lang="en-US" dirty="0" err="1" smtClean="0"/>
              <a:t>Chorda</a:t>
            </a:r>
            <a:r>
              <a:rPr lang="en-US" dirty="0" smtClean="0"/>
              <a:t> tympani</a:t>
            </a:r>
          </a:p>
        </p:txBody>
      </p:sp>
      <p:pic>
        <p:nvPicPr>
          <p:cNvPr id="5" name="Picture 2" descr="http://classconnection.s3.amazonaws.com/33/flashcards/602033/jpg/cn_vii_-_facial_nerve_branches_(edit)131690783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060848"/>
            <a:ext cx="4644008" cy="3517940"/>
          </a:xfrm>
          <a:prstGeom prst="rect">
            <a:avLst/>
          </a:prstGeom>
          <a:noFill/>
        </p:spPr>
      </p:pic>
      <p:sp>
        <p:nvSpPr>
          <p:cNvPr id="6" name="Up Arrow 5"/>
          <p:cNvSpPr/>
          <p:nvPr/>
        </p:nvSpPr>
        <p:spPr bwMode="auto">
          <a:xfrm>
            <a:off x="6876256" y="4221088"/>
            <a:ext cx="360040" cy="504056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796136" y="3717032"/>
            <a:ext cx="504056" cy="288032"/>
          </a:xfrm>
          <a:prstGeom prst="right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ure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3282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LINING OF MIDDLE EAR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160000"/>
              </a:lnSpc>
              <a:buFontTx/>
              <a:buNone/>
            </a:pPr>
            <a:r>
              <a:rPr lang="en-US" smtClean="0"/>
              <a:t>Mucous membrane : ciliated columnar anteriorly and cuboidal or flat elsewhere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SENSARY SUPPLY OF MIDDLE AND EXTERNAL EAR </a:t>
            </a: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Cervical II &amp; III ( great auricular and lessor occipital)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V  cranial nerve ( </a:t>
            </a:r>
            <a:r>
              <a:rPr lang="en-US" dirty="0" err="1" smtClean="0"/>
              <a:t>auriculotemporal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IX cranial nerve (tympanic or Jacobson’s) 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X cranial nerve ( auricular or Arnold’s)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? VII cranial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EXTERNAL EAR</a:t>
            </a:r>
          </a:p>
        </p:txBody>
      </p:sp>
      <p:pic>
        <p:nvPicPr>
          <p:cNvPr id="6149" name="Picture 5" descr="Pictur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73238"/>
            <a:ext cx="6757987" cy="4525962"/>
          </a:xfrm>
          <a:noFill/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4213" y="35734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1188" y="2852738"/>
            <a:ext cx="1800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Auricle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484438" y="3860800"/>
            <a:ext cx="280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External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Referred Earache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Pain in the ear due to a disease in an area supplied by a nerve that also supply the ear.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Referred Earache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8329613" cy="52149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Cervical II &amp; III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Cervical spondylosis, neck injury etc.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V 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</a:rPr>
              <a:t>Dental infections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sinonasal</a:t>
            </a:r>
            <a:r>
              <a:rPr lang="en-US" dirty="0" smtClean="0">
                <a:solidFill>
                  <a:srgbClr val="FFFF00"/>
                </a:solidFill>
              </a:rPr>
              <a:t> diseases etc.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IX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Tonsillitis, </a:t>
            </a:r>
            <a:r>
              <a:rPr lang="en-US" dirty="0" smtClean="0">
                <a:solidFill>
                  <a:srgbClr val="FF0000"/>
                </a:solidFill>
              </a:rPr>
              <a:t>post-tonsillectomy</a:t>
            </a:r>
            <a:r>
              <a:rPr lang="en-US" dirty="0" smtClean="0">
                <a:solidFill>
                  <a:srgbClr val="FFFF00"/>
                </a:solidFill>
              </a:rPr>
              <a:t>, carcinoma etc.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Tumors of </a:t>
            </a:r>
            <a:r>
              <a:rPr lang="en-US" dirty="0" err="1" smtClean="0">
                <a:solidFill>
                  <a:srgbClr val="FFFF00"/>
                </a:solidFill>
              </a:rPr>
              <a:t>hpopharynx</a:t>
            </a:r>
            <a:r>
              <a:rPr lang="en-US" dirty="0" smtClean="0">
                <a:solidFill>
                  <a:srgbClr val="FFFF00"/>
                </a:solidFill>
              </a:rPr>
              <a:t>, larynx &amp; esophagus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8B07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6546304" cy="447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INNER 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INNER EAR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Bony Labyrinth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Membranous Labyrinth</a:t>
            </a:r>
            <a:endParaRPr lang="en-US" dirty="0"/>
          </a:p>
        </p:txBody>
      </p:sp>
      <p:pic>
        <p:nvPicPr>
          <p:cNvPr id="3" name="Picture 5" descr="Pictur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flipH="1">
            <a:off x="251520" y="2348880"/>
            <a:ext cx="4382089" cy="3323084"/>
          </a:xfrm>
          <a:prstGeom prst="rect">
            <a:avLst/>
          </a:prstGeom>
          <a:noFill/>
        </p:spPr>
      </p:pic>
      <p:pic>
        <p:nvPicPr>
          <p:cNvPr id="4" name="Picture 4" descr="membranouslabyrin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2276872"/>
            <a:ext cx="3900636" cy="338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https://embryology.med.unsw.edu.au/embryology/images/thumb/7/75/Gray0924.jpg/300px-Gray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4784"/>
            <a:ext cx="5328592" cy="4085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CONTENTS OF MEMBRANOUS LABYRINTH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Endolymph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Sensory epithelium</a:t>
            </a:r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Cochlea</a:t>
            </a:r>
            <a:r>
              <a:rPr lang="en-US" sz="1800" smtClean="0"/>
              <a:t>: </a:t>
            </a:r>
            <a:r>
              <a:rPr lang="en-US" sz="1800" i="1" smtClean="0">
                <a:solidFill>
                  <a:schemeClr val="hlink"/>
                </a:solidFill>
              </a:rPr>
              <a:t>organ of Corti</a:t>
            </a:r>
            <a:endParaRPr lang="en-US" sz="1800" i="1" smtClean="0"/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Utricle &amp; saccule</a:t>
            </a:r>
            <a:r>
              <a:rPr lang="en-US" sz="1800" smtClean="0"/>
              <a:t>:</a:t>
            </a:r>
            <a:r>
              <a:rPr lang="en-US" sz="1800" i="1" smtClean="0">
                <a:solidFill>
                  <a:schemeClr val="hlink"/>
                </a:solidFill>
              </a:rPr>
              <a:t> maculae</a:t>
            </a:r>
            <a:endParaRPr lang="en-US" sz="1800" smtClean="0"/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Semicircular canals</a:t>
            </a:r>
            <a:r>
              <a:rPr lang="en-US" sz="1800" smtClean="0"/>
              <a:t>:</a:t>
            </a:r>
            <a:r>
              <a:rPr lang="en-US" sz="1800" smtClean="0">
                <a:solidFill>
                  <a:srgbClr val="FFCC00"/>
                </a:solidFill>
              </a:rPr>
              <a:t> </a:t>
            </a:r>
            <a:r>
              <a:rPr lang="en-US" sz="1800" i="1" smtClean="0">
                <a:solidFill>
                  <a:schemeClr val="hlink"/>
                </a:solidFill>
              </a:rPr>
              <a:t>cristae</a:t>
            </a:r>
            <a:endParaRPr lang="en-US" sz="2400" smtClean="0"/>
          </a:p>
        </p:txBody>
      </p:sp>
      <p:pic>
        <p:nvPicPr>
          <p:cNvPr id="32772" name="Picture 4" descr="mso1514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0" y="1905000"/>
            <a:ext cx="282575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INNER EAR SENSORY EPITHELIUM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4932363" cy="4953000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Cochlea</a:t>
            </a:r>
            <a:r>
              <a:rPr lang="en-US" sz="2400" smtClean="0"/>
              <a:t>: </a:t>
            </a:r>
            <a:r>
              <a:rPr lang="en-US" sz="2400" i="1" smtClean="0">
                <a:solidFill>
                  <a:schemeClr val="hlink"/>
                </a:solidFill>
              </a:rPr>
              <a:t>organ of Corti</a:t>
            </a:r>
          </a:p>
          <a:p>
            <a:pPr eaLnBrk="1" hangingPunct="1">
              <a:lnSpc>
                <a:spcPct val="220000"/>
              </a:lnSpc>
            </a:pPr>
            <a:endParaRPr lang="en-US" sz="2400" i="1" smtClean="0"/>
          </a:p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Utricle &amp; saccule</a:t>
            </a:r>
            <a:r>
              <a:rPr lang="en-US" sz="2400" smtClean="0"/>
              <a:t>:</a:t>
            </a:r>
            <a:r>
              <a:rPr lang="en-US" sz="2400" i="1" smtClean="0">
                <a:solidFill>
                  <a:schemeClr val="hlink"/>
                </a:solidFill>
              </a:rPr>
              <a:t> maculae</a:t>
            </a:r>
          </a:p>
          <a:p>
            <a:pPr eaLnBrk="1" hangingPunct="1">
              <a:lnSpc>
                <a:spcPct val="220000"/>
              </a:lnSpc>
            </a:pPr>
            <a:endParaRPr lang="en-US" sz="2400" smtClean="0"/>
          </a:p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Semicircular canals</a:t>
            </a:r>
            <a:r>
              <a:rPr lang="en-US" sz="2400" smtClean="0"/>
              <a:t>:</a:t>
            </a:r>
            <a:r>
              <a:rPr lang="en-US" sz="2400" smtClean="0">
                <a:solidFill>
                  <a:srgbClr val="FFCC00"/>
                </a:solidFill>
              </a:rPr>
              <a:t> </a:t>
            </a:r>
            <a:r>
              <a:rPr lang="en-US" sz="2400" i="1" smtClean="0">
                <a:solidFill>
                  <a:schemeClr val="hlink"/>
                </a:solidFill>
              </a:rPr>
              <a:t>cristae</a:t>
            </a:r>
            <a:endParaRPr lang="en-US" smtClean="0"/>
          </a:p>
        </p:txBody>
      </p:sp>
      <p:pic>
        <p:nvPicPr>
          <p:cNvPr id="33796" name="Picture 4" descr="Picture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4789488"/>
            <a:ext cx="3122613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Picture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1100" y="1341438"/>
            <a:ext cx="288290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Picture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188" y="3213100"/>
            <a:ext cx="39608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vestibulo</a:t>
            </a:r>
            <a:r>
              <a:rPr lang="en-US" dirty="0" smtClean="0"/>
              <a:t>-cochlear nerve</a:t>
            </a:r>
          </a:p>
        </p:txBody>
      </p:sp>
      <p:pic>
        <p:nvPicPr>
          <p:cNvPr id="34819" name="Picture 3" descr="Picture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79550"/>
            <a:ext cx="6500813" cy="5045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Connections</a:t>
            </a:r>
            <a:endParaRPr lang="en-US" dirty="0"/>
          </a:p>
        </p:txBody>
      </p:sp>
      <p:pic>
        <p:nvPicPr>
          <p:cNvPr id="4" name="Picture 3" descr="Picture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340768"/>
            <a:ext cx="2544763" cy="5076825"/>
          </a:xfrm>
          <a:prstGeom prst="rect">
            <a:avLst/>
          </a:prstGeom>
          <a:noFill/>
        </p:spPr>
      </p:pic>
      <p:pic>
        <p:nvPicPr>
          <p:cNvPr id="5" name="Picture 3" descr="Picture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70847" y="1412776"/>
            <a:ext cx="4873153" cy="4889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PHYSIOLOGY OF THE EAR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auricle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1" t="3767" r="6321" b="5052"/>
          <a:stretch>
            <a:fillRect/>
          </a:stretch>
        </p:blipFill>
        <p:spPr bwMode="auto">
          <a:xfrm>
            <a:off x="4644008" y="1484784"/>
            <a:ext cx="33785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3473" name="Picture 1"/>
          <p:cNvPicPr>
            <a:picLocks noChangeAspect="1" noChangeArrowheads="1"/>
          </p:cNvPicPr>
          <p:nvPr/>
        </p:nvPicPr>
        <p:blipFill>
          <a:blip r:embed="rId3" cstate="print"/>
          <a:srcRect l="21117" t="4057" b="67542"/>
          <a:stretch>
            <a:fillRect/>
          </a:stretch>
        </p:blipFill>
        <p:spPr bwMode="auto">
          <a:xfrm flipH="1">
            <a:off x="591918" y="1484784"/>
            <a:ext cx="371168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4048" y="309997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of </a:t>
            </a:r>
            <a:r>
              <a:rPr lang="en-US" dirty="0" err="1" smtClean="0"/>
              <a:t>Inesion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EXTERNAL EAR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mtClean="0"/>
              <a:t>Protection of the middle ear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Curvature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Cerumen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/>
              <a:t>Auditory functions: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Sound conduction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Increase sound pressure by the resonance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3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FUNCTIONS OF THE EUSTACHIAN TUBE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10000"/>
              </a:lnSpc>
            </a:pPr>
            <a:endParaRPr lang="en-US" smtClean="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916238" y="5805488"/>
            <a:ext cx="275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573405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Protection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156325" y="5805488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Drainage</a:t>
            </a:r>
          </a:p>
        </p:txBody>
      </p:sp>
      <p:pic>
        <p:nvPicPr>
          <p:cNvPr id="40967" name="Picture 7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1916113"/>
            <a:ext cx="28606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916113"/>
            <a:ext cx="302101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113"/>
            <a:ext cx="27432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</p:txBody>
      </p:sp>
      <p:pic>
        <p:nvPicPr>
          <p:cNvPr id="45060" name="Picture 4" descr="Picture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3141663"/>
            <a:ext cx="3708400" cy="2809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Protection to the inner ear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stapedial 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ea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39763"/>
            <a:ext cx="8726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50825" y="3357563"/>
            <a:ext cx="7848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Vestibular Function</a:t>
            </a:r>
            <a:r>
              <a:rPr 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l" rtl="0" eaLnBrk="0" hangingPunct="0">
              <a:spcBef>
                <a:spcPct val="50000"/>
              </a:spcBef>
              <a:buFontTx/>
              <a:buChar char="–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  Participate in maintaining body balance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732588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4724400" y="5334000"/>
            <a:ext cx="29718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Postural muscles</a:t>
            </a: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533400" y="5334000"/>
            <a:ext cx="25146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Ocular muscles</a:t>
            </a: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>
            <a:off x="2514600" y="44958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4495800" y="4419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6781800" y="4495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OUTPUT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62000" y="57150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Perichondritis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05400" y="5791200"/>
            <a:ext cx="289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Erysipelas </a:t>
            </a:r>
          </a:p>
        </p:txBody>
      </p:sp>
      <p:pic>
        <p:nvPicPr>
          <p:cNvPr id="8196" name="Picture 4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301466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052513"/>
            <a:ext cx="29749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25" y="1700213"/>
            <a:ext cx="8956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Diseases of External Ear &amp; AOM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Recognize the congenital anomalies of the external ear</a:t>
            </a:r>
          </a:p>
          <a:p>
            <a:r>
              <a:rPr lang="en-US" smtClean="0"/>
              <a:t>Diagnose and treat wax accumulation</a:t>
            </a:r>
          </a:p>
          <a:p>
            <a:r>
              <a:rPr lang="en-US" smtClean="0"/>
              <a:t>Diagnose and treat the common external ear inflammatory conditions</a:t>
            </a:r>
          </a:p>
          <a:p>
            <a:r>
              <a:rPr lang="en-US" smtClean="0"/>
              <a:t>Discuss  the pathology, clinical features and management of AOM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the ear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467544" y="4653136"/>
            <a:ext cx="8147248" cy="190507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External and Middle ears  from the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and 2 </a:t>
            </a:r>
            <a:r>
              <a:rPr lang="en-US" sz="2800" baseline="30000" dirty="0" err="1" smtClean="0"/>
              <a:t>nd</a:t>
            </a:r>
            <a:r>
              <a:rPr lang="en-US" sz="2800" dirty="0" smtClean="0"/>
              <a:t> pharyngeal </a:t>
            </a:r>
            <a:r>
              <a:rPr lang="en-US" sz="2800" dirty="0" smtClean="0">
                <a:solidFill>
                  <a:schemeClr val="tx2"/>
                </a:solidFill>
              </a:rPr>
              <a:t>arches.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>
                <a:solidFill>
                  <a:schemeClr val="tx2"/>
                </a:solidFill>
              </a:rPr>
              <a:t>Inner ear from the hind brain</a:t>
            </a:r>
          </a:p>
          <a:p>
            <a:endParaRPr lang="en-US" dirty="0"/>
          </a:p>
        </p:txBody>
      </p:sp>
      <p:pic>
        <p:nvPicPr>
          <p:cNvPr id="8" name="Picture 8" descr="embyrolog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5776367" cy="3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lick to see larger pictur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00213"/>
            <a:ext cx="3490913" cy="4083050"/>
          </a:xfrm>
        </p:spPr>
      </p:pic>
      <p:pic>
        <p:nvPicPr>
          <p:cNvPr id="175108" name="Picture 4" descr="embyrology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844675"/>
            <a:ext cx="50038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http://image.slidesharecdn.com/earfinal-111027044608-phpapp01/95/ear-final-11-728.jpg?cb=1319690834"/>
          <p:cNvPicPr>
            <a:picLocks noChangeAspect="1" noChangeArrowheads="1"/>
          </p:cNvPicPr>
          <p:nvPr/>
        </p:nvPicPr>
        <p:blipFill>
          <a:blip r:embed="rId2" cstate="print"/>
          <a:srcRect b="48770"/>
          <a:stretch>
            <a:fillRect/>
          </a:stretch>
        </p:blipFill>
        <p:spPr bwMode="auto">
          <a:xfrm>
            <a:off x="1187624" y="2204864"/>
            <a:ext cx="6934200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DISEASES OF THE EXTERNAL EAR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36912"/>
            <a:ext cx="2640318" cy="336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4"/>
            <a:ext cx="2586980" cy="3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8" name="Picture 11" descr="Pictur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643063"/>
            <a:ext cx="29575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3"/>
            <a:ext cx="3240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1794" name="Picture 2" descr="https://s3.amazonaws.com/hcplive/v1_media/_upload_image/_thumbnails/preauricular%20sinus%20Stulberg.jpeg"/>
          <p:cNvPicPr>
            <a:picLocks noChangeAspect="1" noChangeArrowheads="1"/>
          </p:cNvPicPr>
          <p:nvPr/>
        </p:nvPicPr>
        <p:blipFill>
          <a:blip r:embed="rId2" cstate="print"/>
          <a:srcRect l="-167" t="-445" r="28101"/>
          <a:stretch>
            <a:fillRect/>
          </a:stretch>
        </p:blipFill>
        <p:spPr bwMode="auto">
          <a:xfrm>
            <a:off x="5220072" y="1772816"/>
            <a:ext cx="3088334" cy="32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16832"/>
            <a:ext cx="29241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058" b="9428"/>
          <a:stretch>
            <a:fillRect/>
          </a:stretch>
        </p:blipFill>
        <p:spPr bwMode="auto">
          <a:xfrm>
            <a:off x="5868144" y="1268760"/>
            <a:ext cx="2972172" cy="482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http://www.surgjournal.com/cms/attachment/2005307199/2022774781/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962775" cy="579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288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Protruding ear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4" name="Picture 13" descr="Picture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132856"/>
            <a:ext cx="31430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41" t="3767" r="6321" b="5052"/>
          <a:stretch>
            <a:fillRect/>
          </a:stretch>
        </p:blipFill>
        <p:spPr bwMode="auto">
          <a:xfrm>
            <a:off x="6588224" y="2060848"/>
            <a:ext cx="2555776" cy="35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0767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72816"/>
            <a:ext cx="24669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Otoplasty before"/>
          <p:cNvPicPr>
            <a:picLocks noChangeAspect="1" noChangeArrowheads="1"/>
          </p:cNvPicPr>
          <p:nvPr/>
        </p:nvPicPr>
        <p:blipFill>
          <a:blip r:embed="rId2" cstate="print"/>
          <a:srcRect l="7539" t="6412" r="5408" b="5975"/>
          <a:stretch>
            <a:fillRect/>
          </a:stretch>
        </p:blipFill>
        <p:spPr bwMode="auto">
          <a:xfrm>
            <a:off x="1357313" y="1428750"/>
            <a:ext cx="27860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otoplasty after"/>
          <p:cNvPicPr>
            <a:picLocks noChangeAspect="1" noChangeArrowheads="1"/>
          </p:cNvPicPr>
          <p:nvPr/>
        </p:nvPicPr>
        <p:blipFill>
          <a:blip r:embed="rId3" cstate="print"/>
          <a:srcRect l="5185" t="6381" r="5925" b="4910"/>
          <a:stretch>
            <a:fillRect/>
          </a:stretch>
        </p:blipFill>
        <p:spPr bwMode="auto">
          <a:xfrm>
            <a:off x="4786313" y="1428750"/>
            <a:ext cx="28575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Laceration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896"/>
            <a:ext cx="3077207" cy="377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http://accessemergencymedicine.com/loadBinary.aspx?fileName=knoo3_c018f018t.jpg"/>
          <p:cNvPicPr>
            <a:picLocks noChangeAspect="1" noChangeArrowheads="1"/>
          </p:cNvPicPr>
          <p:nvPr/>
        </p:nvPicPr>
        <p:blipFill>
          <a:blip r:embed="rId3" cstate="print"/>
          <a:srcRect l="18957" r="20014"/>
          <a:stretch>
            <a:fillRect/>
          </a:stretch>
        </p:blipFill>
        <p:spPr bwMode="auto">
          <a:xfrm>
            <a:off x="827584" y="2564904"/>
            <a:ext cx="2664296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ars.els-cdn.com/content/image/1-s2.0-S2212440312002076-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33600"/>
            <a:ext cx="41878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uman b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295400"/>
            <a:ext cx="83042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Hematoma </a:t>
            </a:r>
            <a:r>
              <a:rPr lang="en-US" dirty="0" err="1" smtClean="0"/>
              <a:t>auris</a:t>
            </a:r>
            <a:endParaRPr lang="en-US" dirty="0" smtClean="0"/>
          </a:p>
        </p:txBody>
      </p:sp>
      <p:pic>
        <p:nvPicPr>
          <p:cNvPr id="62469" name="Picture 5" descr="Pictur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249555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03463"/>
            <a:ext cx="330200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pic>
        <p:nvPicPr>
          <p:cNvPr id="4" name="Picture 4" descr="Picture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981200"/>
            <a:ext cx="2422525" cy="3811588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9316" b="3288"/>
          <a:stretch>
            <a:fillRect/>
          </a:stretch>
        </p:blipFill>
        <p:spPr bwMode="auto">
          <a:xfrm>
            <a:off x="5181600" y="22098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>
                <a:solidFill>
                  <a:srgbClr val="00B050"/>
                </a:solidFill>
              </a:rPr>
              <a:t>Fever, pain, redness and swelling</a:t>
            </a:r>
            <a:r>
              <a:rPr lang="en-US" sz="800" dirty="0" smtClean="0">
                <a:solidFill>
                  <a:srgbClr val="00B05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Fever, pain, redness and swelling</a:t>
            </a:r>
            <a:r>
              <a:rPr lang="en-US" sz="800" dirty="0" smtClean="0"/>
              <a:t>.</a:t>
            </a:r>
          </a:p>
        </p:txBody>
      </p:sp>
      <p:pic>
        <p:nvPicPr>
          <p:cNvPr id="64517" name="Picture 5" descr="Auricle_Perichondritis_"/>
          <p:cNvPicPr>
            <a:picLocks noChangeAspect="1" noChangeArrowheads="1"/>
          </p:cNvPicPr>
          <p:nvPr/>
        </p:nvPicPr>
        <p:blipFill>
          <a:blip r:embed="rId2" cstate="print"/>
          <a:srcRect l="20860" t="6628"/>
          <a:stretch>
            <a:fillRect/>
          </a:stretch>
        </p:blipFill>
        <p:spPr bwMode="auto">
          <a:xfrm>
            <a:off x="6012160" y="1916832"/>
            <a:ext cx="268605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Fever, pain, redness and swelling</a:t>
            </a:r>
            <a:r>
              <a:rPr lang="en-US" sz="800" dirty="0" smtClean="0"/>
              <a:t>.</a:t>
            </a:r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132856"/>
            <a:ext cx="2705089" cy="26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Fever, pain, redness and swelling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800" dirty="0" smtClean="0"/>
              <a:t>.</a:t>
            </a:r>
          </a:p>
        </p:txBody>
      </p:sp>
      <p:pic>
        <p:nvPicPr>
          <p:cNvPr id="64519" name="Picture 7" descr="AURICULAR_ABSCESSGG"/>
          <p:cNvPicPr>
            <a:picLocks noChangeAspect="1" noChangeArrowheads="1"/>
          </p:cNvPicPr>
          <p:nvPr/>
        </p:nvPicPr>
        <p:blipFill>
          <a:blip r:embed="rId2" cstate="print"/>
          <a:srcRect r="21690" b="15300"/>
          <a:stretch>
            <a:fillRect/>
          </a:stretch>
        </p:blipFill>
        <p:spPr bwMode="auto">
          <a:xfrm>
            <a:off x="5796136" y="1628800"/>
            <a:ext cx="30718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Usually follow trauma (hematoma auris, surgical, frostbite, burn) or otitis externa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Fever, pain, redness and swelling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Treatment is by antibiotics</a:t>
            </a:r>
            <a:r>
              <a:rPr lang="en-US" sz="800" smtClean="0"/>
              <a:t>   </a:t>
            </a:r>
          </a:p>
          <a:p>
            <a:pPr algn="just" eaLnBrk="1" hangingPunct="1">
              <a:lnSpc>
                <a:spcPct val="110000"/>
              </a:lnSpc>
              <a:buFontTx/>
              <a:buNone/>
            </a:pPr>
            <a:r>
              <a:rPr lang="en-US" sz="800" smtClean="0"/>
              <a:t>   .</a:t>
            </a:r>
          </a:p>
        </p:txBody>
      </p:sp>
      <p:pic>
        <p:nvPicPr>
          <p:cNvPr id="64517" name="Picture 5" descr="Auricle_Perichondritis_"/>
          <p:cNvPicPr>
            <a:picLocks noChangeAspect="1" noChangeArrowheads="1"/>
          </p:cNvPicPr>
          <p:nvPr/>
        </p:nvPicPr>
        <p:blipFill>
          <a:blip r:embed="rId2" cstate="print"/>
          <a:srcRect l="20860" t="6628"/>
          <a:stretch>
            <a:fillRect/>
          </a:stretch>
        </p:blipFill>
        <p:spPr bwMode="auto">
          <a:xfrm>
            <a:off x="6072188" y="1714500"/>
            <a:ext cx="268605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AURICULAR_ABSCESSGG"/>
          <p:cNvPicPr>
            <a:picLocks noChangeAspect="1" noChangeArrowheads="1"/>
          </p:cNvPicPr>
          <p:nvPr/>
        </p:nvPicPr>
        <p:blipFill>
          <a:blip r:embed="rId3" cstate="print"/>
          <a:srcRect r="21690" b="15300"/>
          <a:stretch>
            <a:fillRect/>
          </a:stretch>
        </p:blipFill>
        <p:spPr bwMode="auto">
          <a:xfrm>
            <a:off x="5796136" y="1484784"/>
            <a:ext cx="30718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142984"/>
            <a:ext cx="4852999" cy="48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OTITIS EXTERNA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dirty="0" smtClean="0"/>
              <a:t> An acute or chronic infection of the whole or a part of the skin of the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external ear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47458" name="Organization Chart 3"/>
          <p:cNvGrpSpPr>
            <a:grpSpLocks noChangeAspect="1"/>
          </p:cNvGrpSpPr>
          <p:nvPr/>
        </p:nvGrpSpPr>
        <p:grpSpPr bwMode="auto">
          <a:xfrm>
            <a:off x="-26988" y="2236788"/>
            <a:ext cx="8856663" cy="3313112"/>
            <a:chOff x="-17" y="1409"/>
            <a:chExt cx="5179" cy="2443"/>
          </a:xfrm>
        </p:grpSpPr>
        <p:sp>
          <p:nvSpPr>
            <p:cNvPr id="147459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7" y="1409"/>
              <a:ext cx="5179" cy="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47460" name="_s147460"/>
            <p:cNvCxnSpPr>
              <a:cxnSpLocks noChangeShapeType="1"/>
              <a:stCxn id="147488" idx="0"/>
              <a:endCxn id="147476" idx="2"/>
            </p:cNvCxnSpPr>
            <p:nvPr/>
          </p:nvCxnSpPr>
          <p:spPr bwMode="auto">
            <a:xfrm rot="5400000" flipH="1">
              <a:off x="4407" y="1948"/>
              <a:ext cx="144" cy="50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1" name="_s147461"/>
            <p:cNvCxnSpPr>
              <a:cxnSpLocks noChangeShapeType="1"/>
              <a:stCxn id="147487" idx="0"/>
              <a:endCxn id="147476" idx="2"/>
            </p:cNvCxnSpPr>
            <p:nvPr/>
          </p:nvCxnSpPr>
          <p:spPr bwMode="auto">
            <a:xfrm rot="16200000">
              <a:off x="3904" y="1948"/>
              <a:ext cx="144" cy="50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2" name="_s147462"/>
            <p:cNvCxnSpPr>
              <a:cxnSpLocks noChangeShapeType="1"/>
              <a:stCxn id="147486" idx="1"/>
              <a:endCxn id="147479" idx="2"/>
            </p:cNvCxnSpPr>
            <p:nvPr/>
          </p:nvCxnSpPr>
          <p:spPr bwMode="auto">
            <a:xfrm rot="10800000">
              <a:off x="2717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3" name="_s147463"/>
            <p:cNvCxnSpPr>
              <a:cxnSpLocks noChangeShapeType="1"/>
              <a:stCxn id="147485" idx="1"/>
              <a:endCxn id="147479" idx="2"/>
            </p:cNvCxnSpPr>
            <p:nvPr/>
          </p:nvCxnSpPr>
          <p:spPr bwMode="auto">
            <a:xfrm rot="10800000">
              <a:off x="2717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4" name="_s147464"/>
            <p:cNvCxnSpPr>
              <a:cxnSpLocks noChangeShapeType="1"/>
              <a:stCxn id="147484" idx="1"/>
              <a:endCxn id="147478" idx="2"/>
            </p:cNvCxnSpPr>
            <p:nvPr/>
          </p:nvCxnSpPr>
          <p:spPr bwMode="auto">
            <a:xfrm rot="10800000">
              <a:off x="1566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5" name="_s147465"/>
            <p:cNvCxnSpPr>
              <a:cxnSpLocks noChangeShapeType="1"/>
              <a:stCxn id="147483" idx="1"/>
              <a:endCxn id="147478" idx="2"/>
            </p:cNvCxnSpPr>
            <p:nvPr/>
          </p:nvCxnSpPr>
          <p:spPr bwMode="auto">
            <a:xfrm rot="10800000">
              <a:off x="1566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6" name="_s147466"/>
            <p:cNvCxnSpPr>
              <a:cxnSpLocks noChangeShapeType="1"/>
              <a:stCxn id="147482" idx="1"/>
              <a:endCxn id="147477" idx="2"/>
            </p:cNvCxnSpPr>
            <p:nvPr/>
          </p:nvCxnSpPr>
          <p:spPr bwMode="auto">
            <a:xfrm rot="10800000">
              <a:off x="415" y="2559"/>
              <a:ext cx="143" cy="1150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7" name="_s147467"/>
            <p:cNvCxnSpPr>
              <a:cxnSpLocks noChangeShapeType="1"/>
              <a:stCxn id="147481" idx="1"/>
              <a:endCxn id="147477" idx="2"/>
            </p:cNvCxnSpPr>
            <p:nvPr/>
          </p:nvCxnSpPr>
          <p:spPr bwMode="auto">
            <a:xfrm rot="10800000">
              <a:off x="415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8" name="_s147468"/>
            <p:cNvCxnSpPr>
              <a:cxnSpLocks noChangeShapeType="1"/>
              <a:stCxn id="147480" idx="1"/>
              <a:endCxn id="147477" idx="2"/>
            </p:cNvCxnSpPr>
            <p:nvPr/>
          </p:nvCxnSpPr>
          <p:spPr bwMode="auto">
            <a:xfrm rot="10800000">
              <a:off x="415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69" name="_s147469"/>
            <p:cNvCxnSpPr>
              <a:cxnSpLocks noChangeShapeType="1"/>
              <a:stCxn id="147479" idx="0"/>
              <a:endCxn id="147475" idx="2"/>
            </p:cNvCxnSpPr>
            <p:nvPr/>
          </p:nvCxnSpPr>
          <p:spPr bwMode="auto">
            <a:xfrm rot="5400000" flipH="1">
              <a:off x="2070" y="1624"/>
              <a:ext cx="144" cy="1151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70" name="_s147470"/>
            <p:cNvCxnSpPr>
              <a:cxnSpLocks noChangeShapeType="1"/>
              <a:stCxn id="147478" idx="0"/>
              <a:endCxn id="147475" idx="2"/>
            </p:cNvCxnSpPr>
            <p:nvPr/>
          </p:nvCxnSpPr>
          <p:spPr bwMode="auto">
            <a:xfrm rot="16200000">
              <a:off x="1495" y="2199"/>
              <a:ext cx="144" cy="1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71" name="_s147471"/>
            <p:cNvCxnSpPr>
              <a:cxnSpLocks noChangeShapeType="1"/>
              <a:stCxn id="147477" idx="0"/>
              <a:endCxn id="147475" idx="2"/>
            </p:cNvCxnSpPr>
            <p:nvPr/>
          </p:nvCxnSpPr>
          <p:spPr bwMode="auto">
            <a:xfrm rot="16200000">
              <a:off x="919" y="1624"/>
              <a:ext cx="144" cy="1151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72" name="_s147472"/>
            <p:cNvCxnSpPr>
              <a:cxnSpLocks noChangeShapeType="1"/>
              <a:stCxn id="147476" idx="0"/>
              <a:endCxn id="147474" idx="2"/>
            </p:cNvCxnSpPr>
            <p:nvPr/>
          </p:nvCxnSpPr>
          <p:spPr bwMode="auto">
            <a:xfrm rot="5400000" flipH="1">
              <a:off x="3490" y="1103"/>
              <a:ext cx="144" cy="1331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473" name="_s147473"/>
            <p:cNvCxnSpPr>
              <a:cxnSpLocks noChangeShapeType="1"/>
              <a:stCxn id="147475" idx="0"/>
              <a:endCxn id="147474" idx="2"/>
            </p:cNvCxnSpPr>
            <p:nvPr/>
          </p:nvCxnSpPr>
          <p:spPr bwMode="auto">
            <a:xfrm rot="16200000">
              <a:off x="2159" y="1104"/>
              <a:ext cx="144" cy="1330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474" name="_s147474"/>
            <p:cNvSpPr>
              <a:spLocks noChangeArrowheads="1"/>
            </p:cNvSpPr>
            <p:nvPr/>
          </p:nvSpPr>
          <p:spPr bwMode="auto">
            <a:xfrm>
              <a:off x="2080" y="1409"/>
              <a:ext cx="1632" cy="28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CAUSES  OF OTITIS  EXTERNA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7475" name="_s147475"/>
            <p:cNvSpPr>
              <a:spLocks noChangeArrowheads="1"/>
            </p:cNvSpPr>
            <p:nvPr/>
          </p:nvSpPr>
          <p:spPr bwMode="auto">
            <a:xfrm>
              <a:off x="1134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76" name="_s147476"/>
            <p:cNvSpPr>
              <a:spLocks noChangeArrowheads="1"/>
            </p:cNvSpPr>
            <p:nvPr/>
          </p:nvSpPr>
          <p:spPr bwMode="auto">
            <a:xfrm>
              <a:off x="3796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77" name="_s147477"/>
            <p:cNvSpPr>
              <a:spLocks noChangeArrowheads="1"/>
            </p:cNvSpPr>
            <p:nvPr/>
          </p:nvSpPr>
          <p:spPr bwMode="auto">
            <a:xfrm>
              <a:off x="-1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78" name="_s147478"/>
            <p:cNvSpPr>
              <a:spLocks noChangeArrowheads="1"/>
            </p:cNvSpPr>
            <p:nvPr/>
          </p:nvSpPr>
          <p:spPr bwMode="auto">
            <a:xfrm>
              <a:off x="1134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79" name="_s147479"/>
            <p:cNvSpPr>
              <a:spLocks noChangeArrowheads="1"/>
            </p:cNvSpPr>
            <p:nvPr/>
          </p:nvSpPr>
          <p:spPr bwMode="auto">
            <a:xfrm>
              <a:off x="2285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0" name="_s147480"/>
            <p:cNvSpPr>
              <a:spLocks noChangeArrowheads="1"/>
            </p:cNvSpPr>
            <p:nvPr/>
          </p:nvSpPr>
          <p:spPr bwMode="auto">
            <a:xfrm>
              <a:off x="558" y="2703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1" name="_s147481"/>
            <p:cNvSpPr>
              <a:spLocks noChangeArrowheads="1"/>
            </p:cNvSpPr>
            <p:nvPr/>
          </p:nvSpPr>
          <p:spPr bwMode="auto">
            <a:xfrm>
              <a:off x="558" y="3134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2" name="_s147482"/>
            <p:cNvSpPr>
              <a:spLocks noChangeArrowheads="1"/>
            </p:cNvSpPr>
            <p:nvPr/>
          </p:nvSpPr>
          <p:spPr bwMode="auto">
            <a:xfrm>
              <a:off x="558" y="3565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3" name="_s147483"/>
            <p:cNvSpPr>
              <a:spLocks noChangeArrowheads="1"/>
            </p:cNvSpPr>
            <p:nvPr/>
          </p:nvSpPr>
          <p:spPr bwMode="auto">
            <a:xfrm>
              <a:off x="1709" y="2703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4" name="_s147484"/>
            <p:cNvSpPr>
              <a:spLocks noChangeArrowheads="1"/>
            </p:cNvSpPr>
            <p:nvPr/>
          </p:nvSpPr>
          <p:spPr bwMode="auto">
            <a:xfrm>
              <a:off x="1709" y="3134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5" name="_s147485"/>
            <p:cNvSpPr>
              <a:spLocks noChangeArrowheads="1"/>
            </p:cNvSpPr>
            <p:nvPr/>
          </p:nvSpPr>
          <p:spPr bwMode="auto">
            <a:xfrm>
              <a:off x="2860" y="2703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6" name="_s147486"/>
            <p:cNvSpPr>
              <a:spLocks noChangeArrowheads="1"/>
            </p:cNvSpPr>
            <p:nvPr/>
          </p:nvSpPr>
          <p:spPr bwMode="auto">
            <a:xfrm>
              <a:off x="2860" y="3134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7" name="_s147487"/>
            <p:cNvSpPr>
              <a:spLocks noChangeArrowheads="1"/>
            </p:cNvSpPr>
            <p:nvPr/>
          </p:nvSpPr>
          <p:spPr bwMode="auto">
            <a:xfrm>
              <a:off x="3292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88" name="_s147488"/>
            <p:cNvSpPr>
              <a:spLocks noChangeArrowheads="1"/>
            </p:cNvSpPr>
            <p:nvPr/>
          </p:nvSpPr>
          <p:spPr bwMode="auto">
            <a:xfrm>
              <a:off x="4299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48482" name="Organization Chart 3"/>
          <p:cNvGrpSpPr>
            <a:grpSpLocks noChangeAspect="1"/>
          </p:cNvGrpSpPr>
          <p:nvPr/>
        </p:nvGrpSpPr>
        <p:grpSpPr bwMode="auto">
          <a:xfrm>
            <a:off x="-26988" y="2236788"/>
            <a:ext cx="8856663" cy="3313112"/>
            <a:chOff x="-17" y="1409"/>
            <a:chExt cx="5181" cy="2434"/>
          </a:xfrm>
        </p:grpSpPr>
        <p:sp>
          <p:nvSpPr>
            <p:cNvPr id="148483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7" y="1409"/>
              <a:ext cx="5181" cy="243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48484" name="_s148484"/>
            <p:cNvCxnSpPr>
              <a:cxnSpLocks noChangeShapeType="1"/>
              <a:stCxn id="148512" idx="0"/>
              <a:endCxn id="148500" idx="2"/>
            </p:cNvCxnSpPr>
            <p:nvPr/>
          </p:nvCxnSpPr>
          <p:spPr bwMode="auto">
            <a:xfrm rot="5400000" flipH="1">
              <a:off x="4409" y="1948"/>
              <a:ext cx="145" cy="50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85" name="_s148485"/>
            <p:cNvCxnSpPr>
              <a:cxnSpLocks noChangeShapeType="1"/>
              <a:stCxn id="148511" idx="0"/>
              <a:endCxn id="148500" idx="2"/>
            </p:cNvCxnSpPr>
            <p:nvPr/>
          </p:nvCxnSpPr>
          <p:spPr bwMode="auto">
            <a:xfrm rot="16200000">
              <a:off x="3905" y="1948"/>
              <a:ext cx="145" cy="504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86" name="_s148486"/>
            <p:cNvCxnSpPr>
              <a:cxnSpLocks noChangeShapeType="1"/>
              <a:stCxn id="148510" idx="1"/>
              <a:endCxn id="148503" idx="2"/>
            </p:cNvCxnSpPr>
            <p:nvPr/>
          </p:nvCxnSpPr>
          <p:spPr bwMode="auto">
            <a:xfrm rot="10800000">
              <a:off x="2719" y="2559"/>
              <a:ext cx="143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87" name="_s148487"/>
            <p:cNvCxnSpPr>
              <a:cxnSpLocks noChangeShapeType="1"/>
              <a:stCxn id="148509" idx="1"/>
              <a:endCxn id="148503" idx="2"/>
            </p:cNvCxnSpPr>
            <p:nvPr/>
          </p:nvCxnSpPr>
          <p:spPr bwMode="auto">
            <a:xfrm rot="10800000">
              <a:off x="2719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88" name="_s148488"/>
            <p:cNvCxnSpPr>
              <a:cxnSpLocks noChangeShapeType="1"/>
              <a:stCxn id="148508" idx="1"/>
              <a:endCxn id="148502" idx="2"/>
            </p:cNvCxnSpPr>
            <p:nvPr/>
          </p:nvCxnSpPr>
          <p:spPr bwMode="auto">
            <a:xfrm rot="10800000">
              <a:off x="1566" y="2559"/>
              <a:ext cx="144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89" name="_s148489"/>
            <p:cNvCxnSpPr>
              <a:cxnSpLocks noChangeShapeType="1"/>
              <a:stCxn id="148507" idx="1"/>
              <a:endCxn id="148502" idx="2"/>
            </p:cNvCxnSpPr>
            <p:nvPr/>
          </p:nvCxnSpPr>
          <p:spPr bwMode="auto">
            <a:xfrm rot="10800000">
              <a:off x="1566" y="2559"/>
              <a:ext cx="144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0" name="_s148490"/>
            <p:cNvCxnSpPr>
              <a:cxnSpLocks noChangeShapeType="1"/>
              <a:stCxn id="148506" idx="1"/>
              <a:endCxn id="148501" idx="2"/>
            </p:cNvCxnSpPr>
            <p:nvPr/>
          </p:nvCxnSpPr>
          <p:spPr bwMode="auto">
            <a:xfrm rot="10800000">
              <a:off x="415" y="2559"/>
              <a:ext cx="143" cy="1142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1" name="_s148491"/>
            <p:cNvCxnSpPr>
              <a:cxnSpLocks noChangeShapeType="1"/>
              <a:stCxn id="148505" idx="1"/>
              <a:endCxn id="148501" idx="2"/>
            </p:cNvCxnSpPr>
            <p:nvPr/>
          </p:nvCxnSpPr>
          <p:spPr bwMode="auto">
            <a:xfrm rot="10800000">
              <a:off x="415" y="2559"/>
              <a:ext cx="143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2" name="_s148492"/>
            <p:cNvCxnSpPr>
              <a:cxnSpLocks noChangeShapeType="1"/>
              <a:stCxn id="148504" idx="1"/>
              <a:endCxn id="148501" idx="2"/>
            </p:cNvCxnSpPr>
            <p:nvPr/>
          </p:nvCxnSpPr>
          <p:spPr bwMode="auto">
            <a:xfrm rot="10800000">
              <a:off x="415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3" name="_s148493"/>
            <p:cNvCxnSpPr>
              <a:cxnSpLocks noChangeShapeType="1"/>
              <a:stCxn id="148503" idx="0"/>
              <a:endCxn id="148499" idx="2"/>
            </p:cNvCxnSpPr>
            <p:nvPr/>
          </p:nvCxnSpPr>
          <p:spPr bwMode="auto">
            <a:xfrm rot="5400000" flipH="1">
              <a:off x="2070" y="1623"/>
              <a:ext cx="145" cy="115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4" name="_s148494"/>
            <p:cNvCxnSpPr>
              <a:cxnSpLocks noChangeShapeType="1"/>
              <a:stCxn id="148502" idx="0"/>
              <a:endCxn id="148499" idx="2"/>
            </p:cNvCxnSpPr>
            <p:nvPr/>
          </p:nvCxnSpPr>
          <p:spPr bwMode="auto">
            <a:xfrm rot="16200000">
              <a:off x="1494" y="2199"/>
              <a:ext cx="145" cy="1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5" name="_s148495"/>
            <p:cNvCxnSpPr>
              <a:cxnSpLocks noChangeShapeType="1"/>
              <a:stCxn id="148501" idx="0"/>
              <a:endCxn id="148499" idx="2"/>
            </p:cNvCxnSpPr>
            <p:nvPr/>
          </p:nvCxnSpPr>
          <p:spPr bwMode="auto">
            <a:xfrm rot="16200000">
              <a:off x="918" y="1624"/>
              <a:ext cx="145" cy="115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6" name="_s148496"/>
            <p:cNvCxnSpPr>
              <a:cxnSpLocks noChangeShapeType="1"/>
              <a:stCxn id="148500" idx="0"/>
              <a:endCxn id="148498" idx="2"/>
            </p:cNvCxnSpPr>
            <p:nvPr/>
          </p:nvCxnSpPr>
          <p:spPr bwMode="auto">
            <a:xfrm rot="5400000" flipH="1">
              <a:off x="3492" y="1103"/>
              <a:ext cx="144" cy="1332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497" name="_s148497"/>
            <p:cNvCxnSpPr>
              <a:cxnSpLocks noChangeShapeType="1"/>
              <a:stCxn id="148499" idx="0"/>
              <a:endCxn id="148498" idx="2"/>
            </p:cNvCxnSpPr>
            <p:nvPr/>
          </p:nvCxnSpPr>
          <p:spPr bwMode="auto">
            <a:xfrm rot="16200000">
              <a:off x="2160" y="1103"/>
              <a:ext cx="144" cy="1332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498" name="_s148498"/>
            <p:cNvSpPr>
              <a:spLocks noChangeArrowheads="1"/>
            </p:cNvSpPr>
            <p:nvPr/>
          </p:nvSpPr>
          <p:spPr bwMode="auto">
            <a:xfrm>
              <a:off x="2082" y="1409"/>
              <a:ext cx="1632" cy="28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CAUSES  OF OTITIS  EXTERNA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8499" name="_s148499"/>
            <p:cNvSpPr>
              <a:spLocks noChangeArrowheads="1"/>
            </p:cNvSpPr>
            <p:nvPr/>
          </p:nvSpPr>
          <p:spPr bwMode="auto">
            <a:xfrm>
              <a:off x="1135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INFECTIVE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8500" name="_s148500"/>
            <p:cNvSpPr>
              <a:spLocks noChangeArrowheads="1"/>
            </p:cNvSpPr>
            <p:nvPr/>
          </p:nvSpPr>
          <p:spPr bwMode="auto">
            <a:xfrm>
              <a:off x="3798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REACTIVE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8501" name="_s148501"/>
            <p:cNvSpPr>
              <a:spLocks noChangeArrowheads="1"/>
            </p:cNvSpPr>
            <p:nvPr/>
          </p:nvSpPr>
          <p:spPr bwMode="auto">
            <a:xfrm>
              <a:off x="-1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2" name="_s148502"/>
            <p:cNvSpPr>
              <a:spLocks noChangeArrowheads="1"/>
            </p:cNvSpPr>
            <p:nvPr/>
          </p:nvSpPr>
          <p:spPr bwMode="auto">
            <a:xfrm>
              <a:off x="1135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3" name="_s148503"/>
            <p:cNvSpPr>
              <a:spLocks noChangeArrowheads="1"/>
            </p:cNvSpPr>
            <p:nvPr/>
          </p:nvSpPr>
          <p:spPr bwMode="auto">
            <a:xfrm>
              <a:off x="228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4" name="_s148504"/>
            <p:cNvSpPr>
              <a:spLocks noChangeArrowheads="1"/>
            </p:cNvSpPr>
            <p:nvPr/>
          </p:nvSpPr>
          <p:spPr bwMode="auto">
            <a:xfrm>
              <a:off x="558" y="2703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5" name="_s148505"/>
            <p:cNvSpPr>
              <a:spLocks noChangeArrowheads="1"/>
            </p:cNvSpPr>
            <p:nvPr/>
          </p:nvSpPr>
          <p:spPr bwMode="auto">
            <a:xfrm>
              <a:off x="558" y="3131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6" name="_s148506"/>
            <p:cNvSpPr>
              <a:spLocks noChangeArrowheads="1"/>
            </p:cNvSpPr>
            <p:nvPr/>
          </p:nvSpPr>
          <p:spPr bwMode="auto">
            <a:xfrm>
              <a:off x="558" y="3559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7" name="_s148507"/>
            <p:cNvSpPr>
              <a:spLocks noChangeArrowheads="1"/>
            </p:cNvSpPr>
            <p:nvPr/>
          </p:nvSpPr>
          <p:spPr bwMode="auto">
            <a:xfrm>
              <a:off x="1710" y="2703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8" name="_s148508"/>
            <p:cNvSpPr>
              <a:spLocks noChangeArrowheads="1"/>
            </p:cNvSpPr>
            <p:nvPr/>
          </p:nvSpPr>
          <p:spPr bwMode="auto">
            <a:xfrm>
              <a:off x="1710" y="3131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09" name="_s148509"/>
            <p:cNvSpPr>
              <a:spLocks noChangeArrowheads="1"/>
            </p:cNvSpPr>
            <p:nvPr/>
          </p:nvSpPr>
          <p:spPr bwMode="auto">
            <a:xfrm>
              <a:off x="2862" y="2703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10" name="_s148510"/>
            <p:cNvSpPr>
              <a:spLocks noChangeArrowheads="1"/>
            </p:cNvSpPr>
            <p:nvPr/>
          </p:nvSpPr>
          <p:spPr bwMode="auto">
            <a:xfrm>
              <a:off x="2862" y="3131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11" name="_s148511"/>
            <p:cNvSpPr>
              <a:spLocks noChangeArrowheads="1"/>
            </p:cNvSpPr>
            <p:nvPr/>
          </p:nvSpPr>
          <p:spPr bwMode="auto">
            <a:xfrm>
              <a:off x="3294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12" name="_s148512"/>
            <p:cNvSpPr>
              <a:spLocks noChangeArrowheads="1"/>
            </p:cNvSpPr>
            <p:nvPr/>
          </p:nvSpPr>
          <p:spPr bwMode="auto">
            <a:xfrm>
              <a:off x="4301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49506" name="Organization Chart 3"/>
          <p:cNvGrpSpPr>
            <a:grpSpLocks noChangeAspect="1"/>
          </p:cNvGrpSpPr>
          <p:nvPr/>
        </p:nvGrpSpPr>
        <p:grpSpPr bwMode="auto">
          <a:xfrm>
            <a:off x="-26988" y="2236788"/>
            <a:ext cx="8856663" cy="3313112"/>
            <a:chOff x="-17" y="1409"/>
            <a:chExt cx="5179" cy="2443"/>
          </a:xfrm>
        </p:grpSpPr>
        <p:sp>
          <p:nvSpPr>
            <p:cNvPr id="149507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7" y="1409"/>
              <a:ext cx="5179" cy="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49508" name="_s149508"/>
            <p:cNvCxnSpPr>
              <a:cxnSpLocks noChangeShapeType="1"/>
              <a:stCxn id="149536" idx="0"/>
              <a:endCxn id="149524" idx="2"/>
            </p:cNvCxnSpPr>
            <p:nvPr/>
          </p:nvCxnSpPr>
          <p:spPr bwMode="auto">
            <a:xfrm rot="5400000" flipH="1">
              <a:off x="4407" y="1948"/>
              <a:ext cx="144" cy="50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09" name="_s149509"/>
            <p:cNvCxnSpPr>
              <a:cxnSpLocks noChangeShapeType="1"/>
              <a:stCxn id="149535" idx="0"/>
              <a:endCxn id="149524" idx="2"/>
            </p:cNvCxnSpPr>
            <p:nvPr/>
          </p:nvCxnSpPr>
          <p:spPr bwMode="auto">
            <a:xfrm rot="16200000">
              <a:off x="3904" y="1948"/>
              <a:ext cx="144" cy="50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0" name="_s149510"/>
            <p:cNvCxnSpPr>
              <a:cxnSpLocks noChangeShapeType="1"/>
              <a:stCxn id="149534" idx="1"/>
              <a:endCxn id="149527" idx="2"/>
            </p:cNvCxnSpPr>
            <p:nvPr/>
          </p:nvCxnSpPr>
          <p:spPr bwMode="auto">
            <a:xfrm rot="10800000">
              <a:off x="2717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1" name="_s149511"/>
            <p:cNvCxnSpPr>
              <a:cxnSpLocks noChangeShapeType="1"/>
              <a:stCxn id="149533" idx="1"/>
              <a:endCxn id="149527" idx="2"/>
            </p:cNvCxnSpPr>
            <p:nvPr/>
          </p:nvCxnSpPr>
          <p:spPr bwMode="auto">
            <a:xfrm rot="10800000">
              <a:off x="2717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2" name="_s149512"/>
            <p:cNvCxnSpPr>
              <a:cxnSpLocks noChangeShapeType="1"/>
              <a:stCxn id="149532" idx="1"/>
              <a:endCxn id="149526" idx="2"/>
            </p:cNvCxnSpPr>
            <p:nvPr/>
          </p:nvCxnSpPr>
          <p:spPr bwMode="auto">
            <a:xfrm rot="10800000">
              <a:off x="1566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3" name="_s149513"/>
            <p:cNvCxnSpPr>
              <a:cxnSpLocks noChangeShapeType="1"/>
              <a:stCxn id="149531" idx="1"/>
              <a:endCxn id="149526" idx="2"/>
            </p:cNvCxnSpPr>
            <p:nvPr/>
          </p:nvCxnSpPr>
          <p:spPr bwMode="auto">
            <a:xfrm rot="10800000">
              <a:off x="1566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4" name="_s149514"/>
            <p:cNvCxnSpPr>
              <a:cxnSpLocks noChangeShapeType="1"/>
              <a:stCxn id="149530" idx="1"/>
              <a:endCxn id="149525" idx="2"/>
            </p:cNvCxnSpPr>
            <p:nvPr/>
          </p:nvCxnSpPr>
          <p:spPr bwMode="auto">
            <a:xfrm rot="10800000">
              <a:off x="415" y="2559"/>
              <a:ext cx="143" cy="1150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5" name="_s149515"/>
            <p:cNvCxnSpPr>
              <a:cxnSpLocks noChangeShapeType="1"/>
              <a:stCxn id="149529" idx="1"/>
              <a:endCxn id="149525" idx="2"/>
            </p:cNvCxnSpPr>
            <p:nvPr/>
          </p:nvCxnSpPr>
          <p:spPr bwMode="auto">
            <a:xfrm rot="10800000">
              <a:off x="415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6" name="_s149516"/>
            <p:cNvCxnSpPr>
              <a:cxnSpLocks noChangeShapeType="1"/>
              <a:stCxn id="149528" idx="1"/>
              <a:endCxn id="149525" idx="2"/>
            </p:cNvCxnSpPr>
            <p:nvPr/>
          </p:nvCxnSpPr>
          <p:spPr bwMode="auto">
            <a:xfrm rot="10800000">
              <a:off x="415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7" name="_s149517"/>
            <p:cNvCxnSpPr>
              <a:cxnSpLocks noChangeShapeType="1"/>
              <a:stCxn id="149527" idx="0"/>
              <a:endCxn id="149523" idx="2"/>
            </p:cNvCxnSpPr>
            <p:nvPr/>
          </p:nvCxnSpPr>
          <p:spPr bwMode="auto">
            <a:xfrm rot="5400000" flipH="1">
              <a:off x="2070" y="1624"/>
              <a:ext cx="144" cy="1151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8" name="_s149518"/>
            <p:cNvCxnSpPr>
              <a:cxnSpLocks noChangeShapeType="1"/>
              <a:stCxn id="149526" idx="0"/>
              <a:endCxn id="149523" idx="2"/>
            </p:cNvCxnSpPr>
            <p:nvPr/>
          </p:nvCxnSpPr>
          <p:spPr bwMode="auto">
            <a:xfrm rot="16200000">
              <a:off x="1495" y="2199"/>
              <a:ext cx="144" cy="1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19" name="_s149519"/>
            <p:cNvCxnSpPr>
              <a:cxnSpLocks noChangeShapeType="1"/>
              <a:stCxn id="149525" idx="0"/>
              <a:endCxn id="149523" idx="2"/>
            </p:cNvCxnSpPr>
            <p:nvPr/>
          </p:nvCxnSpPr>
          <p:spPr bwMode="auto">
            <a:xfrm rot="16200000">
              <a:off x="919" y="1624"/>
              <a:ext cx="144" cy="1151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20" name="_s149520"/>
            <p:cNvCxnSpPr>
              <a:cxnSpLocks noChangeShapeType="1"/>
              <a:stCxn id="149524" idx="0"/>
              <a:endCxn id="149522" idx="2"/>
            </p:cNvCxnSpPr>
            <p:nvPr/>
          </p:nvCxnSpPr>
          <p:spPr bwMode="auto">
            <a:xfrm rot="5400000" flipH="1">
              <a:off x="3490" y="1103"/>
              <a:ext cx="144" cy="1331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521" name="_s149521"/>
            <p:cNvCxnSpPr>
              <a:cxnSpLocks noChangeShapeType="1"/>
              <a:stCxn id="149523" idx="0"/>
              <a:endCxn id="149522" idx="2"/>
            </p:cNvCxnSpPr>
            <p:nvPr/>
          </p:nvCxnSpPr>
          <p:spPr bwMode="auto">
            <a:xfrm rot="16200000">
              <a:off x="2159" y="1104"/>
              <a:ext cx="144" cy="1330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9522" name="_s149522"/>
            <p:cNvSpPr>
              <a:spLocks noChangeArrowheads="1"/>
            </p:cNvSpPr>
            <p:nvPr/>
          </p:nvSpPr>
          <p:spPr bwMode="auto">
            <a:xfrm>
              <a:off x="2080" y="1409"/>
              <a:ext cx="1632" cy="28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CAUSES  OF OTITIS  EXTERNA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9523" name="_s149523"/>
            <p:cNvSpPr>
              <a:spLocks noChangeArrowheads="1"/>
            </p:cNvSpPr>
            <p:nvPr/>
          </p:nvSpPr>
          <p:spPr bwMode="auto">
            <a:xfrm>
              <a:off x="1134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INFECTIVE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9524" name="_s149524"/>
            <p:cNvSpPr>
              <a:spLocks noChangeArrowheads="1"/>
            </p:cNvSpPr>
            <p:nvPr/>
          </p:nvSpPr>
          <p:spPr bwMode="auto">
            <a:xfrm>
              <a:off x="3796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REACTIVE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9525" name="_s149525"/>
            <p:cNvSpPr>
              <a:spLocks noChangeArrowheads="1"/>
            </p:cNvSpPr>
            <p:nvPr/>
          </p:nvSpPr>
          <p:spPr bwMode="auto">
            <a:xfrm>
              <a:off x="-1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Bacterial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9526" name="_s149526"/>
            <p:cNvSpPr>
              <a:spLocks noChangeArrowheads="1"/>
            </p:cNvSpPr>
            <p:nvPr/>
          </p:nvSpPr>
          <p:spPr bwMode="auto">
            <a:xfrm>
              <a:off x="1134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Fungal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9527" name="_s149527"/>
            <p:cNvSpPr>
              <a:spLocks noChangeArrowheads="1"/>
            </p:cNvSpPr>
            <p:nvPr/>
          </p:nvSpPr>
          <p:spPr bwMode="auto">
            <a:xfrm>
              <a:off x="2285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Viral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9528" name="_s149528"/>
            <p:cNvSpPr>
              <a:spLocks noChangeArrowheads="1"/>
            </p:cNvSpPr>
            <p:nvPr/>
          </p:nvSpPr>
          <p:spPr bwMode="auto">
            <a:xfrm>
              <a:off x="558" y="2703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29" name="_s149529"/>
            <p:cNvSpPr>
              <a:spLocks noChangeArrowheads="1"/>
            </p:cNvSpPr>
            <p:nvPr/>
          </p:nvSpPr>
          <p:spPr bwMode="auto">
            <a:xfrm>
              <a:off x="558" y="3134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0" name="_s149530"/>
            <p:cNvSpPr>
              <a:spLocks noChangeArrowheads="1"/>
            </p:cNvSpPr>
            <p:nvPr/>
          </p:nvSpPr>
          <p:spPr bwMode="auto">
            <a:xfrm>
              <a:off x="558" y="3565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1" name="_s149531"/>
            <p:cNvSpPr>
              <a:spLocks noChangeArrowheads="1"/>
            </p:cNvSpPr>
            <p:nvPr/>
          </p:nvSpPr>
          <p:spPr bwMode="auto">
            <a:xfrm>
              <a:off x="1709" y="2703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2" name="_s149532"/>
            <p:cNvSpPr>
              <a:spLocks noChangeArrowheads="1"/>
            </p:cNvSpPr>
            <p:nvPr/>
          </p:nvSpPr>
          <p:spPr bwMode="auto">
            <a:xfrm>
              <a:off x="1709" y="3134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3" name="_s149533"/>
            <p:cNvSpPr>
              <a:spLocks noChangeArrowheads="1"/>
            </p:cNvSpPr>
            <p:nvPr/>
          </p:nvSpPr>
          <p:spPr bwMode="auto">
            <a:xfrm>
              <a:off x="2860" y="2703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4" name="_s149534"/>
            <p:cNvSpPr>
              <a:spLocks noChangeArrowheads="1"/>
            </p:cNvSpPr>
            <p:nvPr/>
          </p:nvSpPr>
          <p:spPr bwMode="auto">
            <a:xfrm>
              <a:off x="2860" y="3134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5" name="_s149535"/>
            <p:cNvSpPr>
              <a:spLocks noChangeArrowheads="1"/>
            </p:cNvSpPr>
            <p:nvPr/>
          </p:nvSpPr>
          <p:spPr bwMode="auto">
            <a:xfrm>
              <a:off x="3292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36" name="_s149536"/>
            <p:cNvSpPr>
              <a:spLocks noChangeArrowheads="1"/>
            </p:cNvSpPr>
            <p:nvPr/>
          </p:nvSpPr>
          <p:spPr bwMode="auto">
            <a:xfrm>
              <a:off x="4299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50530" name="Organization Chart 3"/>
          <p:cNvGrpSpPr>
            <a:grpSpLocks noChangeAspect="1"/>
          </p:cNvGrpSpPr>
          <p:nvPr/>
        </p:nvGrpSpPr>
        <p:grpSpPr bwMode="auto">
          <a:xfrm>
            <a:off x="-26988" y="2236788"/>
            <a:ext cx="8856663" cy="3313112"/>
            <a:chOff x="-17" y="1409"/>
            <a:chExt cx="5179" cy="2434"/>
          </a:xfrm>
        </p:grpSpPr>
        <p:sp>
          <p:nvSpPr>
            <p:cNvPr id="150531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7" y="1409"/>
              <a:ext cx="5179" cy="243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50532" name="_s150532"/>
            <p:cNvCxnSpPr>
              <a:cxnSpLocks noChangeShapeType="1"/>
              <a:stCxn id="150560" idx="0"/>
              <a:endCxn id="150548" idx="2"/>
            </p:cNvCxnSpPr>
            <p:nvPr/>
          </p:nvCxnSpPr>
          <p:spPr bwMode="auto">
            <a:xfrm rot="5400000" flipH="1">
              <a:off x="4406" y="1948"/>
              <a:ext cx="145" cy="50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33" name="_s150533"/>
            <p:cNvCxnSpPr>
              <a:cxnSpLocks noChangeShapeType="1"/>
              <a:stCxn id="150559" idx="0"/>
              <a:endCxn id="150548" idx="2"/>
            </p:cNvCxnSpPr>
            <p:nvPr/>
          </p:nvCxnSpPr>
          <p:spPr bwMode="auto">
            <a:xfrm rot="16200000">
              <a:off x="3903" y="1948"/>
              <a:ext cx="145" cy="50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34" name="_s150534"/>
            <p:cNvCxnSpPr>
              <a:cxnSpLocks noChangeShapeType="1"/>
              <a:stCxn id="150558" idx="1"/>
              <a:endCxn id="150551" idx="2"/>
            </p:cNvCxnSpPr>
            <p:nvPr/>
          </p:nvCxnSpPr>
          <p:spPr bwMode="auto">
            <a:xfrm rot="10800000">
              <a:off x="2717" y="2559"/>
              <a:ext cx="143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35" name="_s150535"/>
            <p:cNvCxnSpPr>
              <a:cxnSpLocks noChangeShapeType="1"/>
              <a:stCxn id="150557" idx="1"/>
              <a:endCxn id="150551" idx="2"/>
            </p:cNvCxnSpPr>
            <p:nvPr/>
          </p:nvCxnSpPr>
          <p:spPr bwMode="auto">
            <a:xfrm rot="10800000">
              <a:off x="2717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36" name="_s150536"/>
            <p:cNvCxnSpPr>
              <a:cxnSpLocks noChangeShapeType="1"/>
              <a:stCxn id="150556" idx="1"/>
              <a:endCxn id="150550" idx="2"/>
            </p:cNvCxnSpPr>
            <p:nvPr/>
          </p:nvCxnSpPr>
          <p:spPr bwMode="auto">
            <a:xfrm rot="10800000">
              <a:off x="1566" y="2559"/>
              <a:ext cx="143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37" name="_s150537"/>
            <p:cNvCxnSpPr>
              <a:cxnSpLocks noChangeShapeType="1"/>
              <a:stCxn id="150555" idx="1"/>
              <a:endCxn id="150550" idx="2"/>
            </p:cNvCxnSpPr>
            <p:nvPr/>
          </p:nvCxnSpPr>
          <p:spPr bwMode="auto">
            <a:xfrm rot="10800000">
              <a:off x="1566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38" name="_s150538"/>
            <p:cNvCxnSpPr>
              <a:cxnSpLocks noChangeShapeType="1"/>
              <a:stCxn id="150554" idx="1"/>
              <a:endCxn id="150549" idx="2"/>
            </p:cNvCxnSpPr>
            <p:nvPr/>
          </p:nvCxnSpPr>
          <p:spPr bwMode="auto">
            <a:xfrm rot="10800000">
              <a:off x="415" y="2559"/>
              <a:ext cx="143" cy="1142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39" name="_s150539"/>
            <p:cNvCxnSpPr>
              <a:cxnSpLocks noChangeShapeType="1"/>
              <a:stCxn id="150553" idx="1"/>
              <a:endCxn id="150549" idx="2"/>
            </p:cNvCxnSpPr>
            <p:nvPr/>
          </p:nvCxnSpPr>
          <p:spPr bwMode="auto">
            <a:xfrm rot="10800000">
              <a:off x="415" y="2559"/>
              <a:ext cx="143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40" name="_s150540"/>
            <p:cNvCxnSpPr>
              <a:cxnSpLocks noChangeShapeType="1"/>
              <a:stCxn id="150552" idx="1"/>
              <a:endCxn id="150549" idx="2"/>
            </p:cNvCxnSpPr>
            <p:nvPr/>
          </p:nvCxnSpPr>
          <p:spPr bwMode="auto">
            <a:xfrm rot="10800000">
              <a:off x="415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41" name="_s150541"/>
            <p:cNvCxnSpPr>
              <a:cxnSpLocks noChangeShapeType="1"/>
              <a:stCxn id="150551" idx="0"/>
              <a:endCxn id="150547" idx="2"/>
            </p:cNvCxnSpPr>
            <p:nvPr/>
          </p:nvCxnSpPr>
          <p:spPr bwMode="auto">
            <a:xfrm rot="5400000" flipH="1">
              <a:off x="2069" y="1624"/>
              <a:ext cx="145" cy="115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42" name="_s150542"/>
            <p:cNvCxnSpPr>
              <a:cxnSpLocks noChangeShapeType="1"/>
              <a:stCxn id="150550" idx="0"/>
              <a:endCxn id="150547" idx="2"/>
            </p:cNvCxnSpPr>
            <p:nvPr/>
          </p:nvCxnSpPr>
          <p:spPr bwMode="auto">
            <a:xfrm rot="16200000">
              <a:off x="1494" y="2199"/>
              <a:ext cx="145" cy="1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43" name="_s150543"/>
            <p:cNvCxnSpPr>
              <a:cxnSpLocks noChangeShapeType="1"/>
              <a:stCxn id="150549" idx="0"/>
              <a:endCxn id="150547" idx="2"/>
            </p:cNvCxnSpPr>
            <p:nvPr/>
          </p:nvCxnSpPr>
          <p:spPr bwMode="auto">
            <a:xfrm rot="16200000">
              <a:off x="918" y="1624"/>
              <a:ext cx="145" cy="115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44" name="_s150544"/>
            <p:cNvCxnSpPr>
              <a:cxnSpLocks noChangeShapeType="1"/>
              <a:stCxn id="150548" idx="0"/>
              <a:endCxn id="150546" idx="2"/>
            </p:cNvCxnSpPr>
            <p:nvPr/>
          </p:nvCxnSpPr>
          <p:spPr bwMode="auto">
            <a:xfrm rot="5400000" flipH="1">
              <a:off x="3490" y="1103"/>
              <a:ext cx="144" cy="1331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545" name="_s150545"/>
            <p:cNvCxnSpPr>
              <a:cxnSpLocks noChangeShapeType="1"/>
              <a:stCxn id="150547" idx="0"/>
              <a:endCxn id="150546" idx="2"/>
            </p:cNvCxnSpPr>
            <p:nvPr/>
          </p:nvCxnSpPr>
          <p:spPr bwMode="auto">
            <a:xfrm rot="16200000">
              <a:off x="2159" y="1104"/>
              <a:ext cx="144" cy="1330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0546" name="_s150546"/>
            <p:cNvSpPr>
              <a:spLocks noChangeArrowheads="1"/>
            </p:cNvSpPr>
            <p:nvPr/>
          </p:nvSpPr>
          <p:spPr bwMode="auto">
            <a:xfrm>
              <a:off x="2080" y="1409"/>
              <a:ext cx="1632" cy="28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CAUSES  OF OTITIS  EXTERNA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47" name="_s150547"/>
            <p:cNvSpPr>
              <a:spLocks noChangeArrowheads="1"/>
            </p:cNvSpPr>
            <p:nvPr/>
          </p:nvSpPr>
          <p:spPr bwMode="auto">
            <a:xfrm>
              <a:off x="1134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INFECTIVE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48" name="_s150548"/>
            <p:cNvSpPr>
              <a:spLocks noChangeArrowheads="1"/>
            </p:cNvSpPr>
            <p:nvPr/>
          </p:nvSpPr>
          <p:spPr bwMode="auto">
            <a:xfrm>
              <a:off x="3796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REACTIVE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49" name="_s150549"/>
            <p:cNvSpPr>
              <a:spLocks noChangeArrowheads="1"/>
            </p:cNvSpPr>
            <p:nvPr/>
          </p:nvSpPr>
          <p:spPr bwMode="auto">
            <a:xfrm>
              <a:off x="-1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Bacterial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50" name="_s150550"/>
            <p:cNvSpPr>
              <a:spLocks noChangeArrowheads="1"/>
            </p:cNvSpPr>
            <p:nvPr/>
          </p:nvSpPr>
          <p:spPr bwMode="auto">
            <a:xfrm>
              <a:off x="1134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Fungal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51" name="_s150551"/>
            <p:cNvSpPr>
              <a:spLocks noChangeArrowheads="1"/>
            </p:cNvSpPr>
            <p:nvPr/>
          </p:nvSpPr>
          <p:spPr bwMode="auto">
            <a:xfrm>
              <a:off x="2285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Viral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52" name="_s150552"/>
            <p:cNvSpPr>
              <a:spLocks noChangeArrowheads="1"/>
            </p:cNvSpPr>
            <p:nvPr/>
          </p:nvSpPr>
          <p:spPr bwMode="auto">
            <a:xfrm>
              <a:off x="558" y="2703"/>
              <a:ext cx="863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3" name="_s150553"/>
            <p:cNvSpPr>
              <a:spLocks noChangeArrowheads="1"/>
            </p:cNvSpPr>
            <p:nvPr/>
          </p:nvSpPr>
          <p:spPr bwMode="auto">
            <a:xfrm>
              <a:off x="558" y="3131"/>
              <a:ext cx="863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4" name="_s150554"/>
            <p:cNvSpPr>
              <a:spLocks noChangeArrowheads="1"/>
            </p:cNvSpPr>
            <p:nvPr/>
          </p:nvSpPr>
          <p:spPr bwMode="auto">
            <a:xfrm>
              <a:off x="558" y="3559"/>
              <a:ext cx="863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5" name="_s150555"/>
            <p:cNvSpPr>
              <a:spLocks noChangeArrowheads="1"/>
            </p:cNvSpPr>
            <p:nvPr/>
          </p:nvSpPr>
          <p:spPr bwMode="auto">
            <a:xfrm>
              <a:off x="1709" y="2703"/>
              <a:ext cx="863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6" name="_s150556"/>
            <p:cNvSpPr>
              <a:spLocks noChangeArrowheads="1"/>
            </p:cNvSpPr>
            <p:nvPr/>
          </p:nvSpPr>
          <p:spPr bwMode="auto">
            <a:xfrm>
              <a:off x="1709" y="3131"/>
              <a:ext cx="863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7" name="_s150557"/>
            <p:cNvSpPr>
              <a:spLocks noChangeArrowheads="1"/>
            </p:cNvSpPr>
            <p:nvPr/>
          </p:nvSpPr>
          <p:spPr bwMode="auto">
            <a:xfrm>
              <a:off x="2860" y="2703"/>
              <a:ext cx="863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8" name="_s150558"/>
            <p:cNvSpPr>
              <a:spLocks noChangeArrowheads="1"/>
            </p:cNvSpPr>
            <p:nvPr/>
          </p:nvSpPr>
          <p:spPr bwMode="auto">
            <a:xfrm>
              <a:off x="2860" y="3131"/>
              <a:ext cx="863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9" name="_s150559"/>
            <p:cNvSpPr>
              <a:spLocks noChangeArrowheads="1"/>
            </p:cNvSpPr>
            <p:nvPr/>
          </p:nvSpPr>
          <p:spPr bwMode="auto">
            <a:xfrm>
              <a:off x="3292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Eczematous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60" name="_s150560"/>
            <p:cNvSpPr>
              <a:spLocks noChangeArrowheads="1"/>
            </p:cNvSpPr>
            <p:nvPr/>
          </p:nvSpPr>
          <p:spPr bwMode="auto">
            <a:xfrm>
              <a:off x="4299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Seborrheic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51554" name="Organization Chart 3"/>
          <p:cNvGrpSpPr>
            <a:grpSpLocks noChangeAspect="1"/>
          </p:cNvGrpSpPr>
          <p:nvPr/>
        </p:nvGrpSpPr>
        <p:grpSpPr bwMode="auto">
          <a:xfrm>
            <a:off x="-26988" y="2236788"/>
            <a:ext cx="8856663" cy="3313112"/>
            <a:chOff x="-17" y="1409"/>
            <a:chExt cx="5181" cy="2434"/>
          </a:xfrm>
        </p:grpSpPr>
        <p:sp>
          <p:nvSpPr>
            <p:cNvPr id="151555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7" y="1409"/>
              <a:ext cx="5181" cy="243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51556" name="_s151556"/>
            <p:cNvCxnSpPr>
              <a:cxnSpLocks noChangeShapeType="1"/>
              <a:stCxn id="151584" idx="0"/>
              <a:endCxn id="151572" idx="2"/>
            </p:cNvCxnSpPr>
            <p:nvPr/>
          </p:nvCxnSpPr>
          <p:spPr bwMode="auto">
            <a:xfrm rot="5400000" flipH="1">
              <a:off x="4409" y="1948"/>
              <a:ext cx="145" cy="50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57" name="_s151557"/>
            <p:cNvCxnSpPr>
              <a:cxnSpLocks noChangeShapeType="1"/>
              <a:stCxn id="151583" idx="0"/>
              <a:endCxn id="151572" idx="2"/>
            </p:cNvCxnSpPr>
            <p:nvPr/>
          </p:nvCxnSpPr>
          <p:spPr bwMode="auto">
            <a:xfrm rot="16200000">
              <a:off x="3905" y="1948"/>
              <a:ext cx="145" cy="504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58" name="_s151558"/>
            <p:cNvCxnSpPr>
              <a:cxnSpLocks noChangeShapeType="1"/>
              <a:stCxn id="151582" idx="1"/>
              <a:endCxn id="151575" idx="2"/>
            </p:cNvCxnSpPr>
            <p:nvPr/>
          </p:nvCxnSpPr>
          <p:spPr bwMode="auto">
            <a:xfrm rot="10800000">
              <a:off x="2719" y="2559"/>
              <a:ext cx="143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59" name="_s151559"/>
            <p:cNvCxnSpPr>
              <a:cxnSpLocks noChangeShapeType="1"/>
              <a:stCxn id="151581" idx="1"/>
              <a:endCxn id="151575" idx="2"/>
            </p:cNvCxnSpPr>
            <p:nvPr/>
          </p:nvCxnSpPr>
          <p:spPr bwMode="auto">
            <a:xfrm rot="10800000">
              <a:off x="2719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0" name="_s151560"/>
            <p:cNvCxnSpPr>
              <a:cxnSpLocks noChangeShapeType="1"/>
              <a:stCxn id="151580" idx="1"/>
              <a:endCxn id="151574" idx="2"/>
            </p:cNvCxnSpPr>
            <p:nvPr/>
          </p:nvCxnSpPr>
          <p:spPr bwMode="auto">
            <a:xfrm rot="10800000">
              <a:off x="1566" y="2559"/>
              <a:ext cx="144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1" name="_s151561"/>
            <p:cNvCxnSpPr>
              <a:cxnSpLocks noChangeShapeType="1"/>
              <a:stCxn id="151579" idx="1"/>
              <a:endCxn id="151574" idx="2"/>
            </p:cNvCxnSpPr>
            <p:nvPr/>
          </p:nvCxnSpPr>
          <p:spPr bwMode="auto">
            <a:xfrm rot="10800000">
              <a:off x="1566" y="2559"/>
              <a:ext cx="144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2" name="_s151562"/>
            <p:cNvCxnSpPr>
              <a:cxnSpLocks noChangeShapeType="1"/>
              <a:stCxn id="151578" idx="1"/>
              <a:endCxn id="151573" idx="2"/>
            </p:cNvCxnSpPr>
            <p:nvPr/>
          </p:nvCxnSpPr>
          <p:spPr bwMode="auto">
            <a:xfrm rot="10800000">
              <a:off x="415" y="2559"/>
              <a:ext cx="143" cy="1142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3" name="_s151563"/>
            <p:cNvCxnSpPr>
              <a:cxnSpLocks noChangeShapeType="1"/>
              <a:stCxn id="151577" idx="1"/>
              <a:endCxn id="151573" idx="2"/>
            </p:cNvCxnSpPr>
            <p:nvPr/>
          </p:nvCxnSpPr>
          <p:spPr bwMode="auto">
            <a:xfrm rot="10800000">
              <a:off x="415" y="2559"/>
              <a:ext cx="143" cy="715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4" name="_s151564"/>
            <p:cNvCxnSpPr>
              <a:cxnSpLocks noChangeShapeType="1"/>
              <a:stCxn id="151576" idx="1"/>
              <a:endCxn id="151573" idx="2"/>
            </p:cNvCxnSpPr>
            <p:nvPr/>
          </p:nvCxnSpPr>
          <p:spPr bwMode="auto">
            <a:xfrm rot="10800000">
              <a:off x="415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5" name="_s151565"/>
            <p:cNvCxnSpPr>
              <a:cxnSpLocks noChangeShapeType="1"/>
              <a:stCxn id="151575" idx="0"/>
              <a:endCxn id="151571" idx="2"/>
            </p:cNvCxnSpPr>
            <p:nvPr/>
          </p:nvCxnSpPr>
          <p:spPr bwMode="auto">
            <a:xfrm rot="5400000" flipH="1">
              <a:off x="2070" y="1623"/>
              <a:ext cx="145" cy="115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6" name="_s151566"/>
            <p:cNvCxnSpPr>
              <a:cxnSpLocks noChangeShapeType="1"/>
              <a:stCxn id="151574" idx="0"/>
              <a:endCxn id="151571" idx="2"/>
            </p:cNvCxnSpPr>
            <p:nvPr/>
          </p:nvCxnSpPr>
          <p:spPr bwMode="auto">
            <a:xfrm rot="16200000">
              <a:off x="1494" y="2199"/>
              <a:ext cx="145" cy="1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7" name="_s151567"/>
            <p:cNvCxnSpPr>
              <a:cxnSpLocks noChangeShapeType="1"/>
              <a:stCxn id="151573" idx="0"/>
              <a:endCxn id="151571" idx="2"/>
            </p:cNvCxnSpPr>
            <p:nvPr/>
          </p:nvCxnSpPr>
          <p:spPr bwMode="auto">
            <a:xfrm rot="16200000">
              <a:off x="918" y="1624"/>
              <a:ext cx="145" cy="115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8" name="_s151568"/>
            <p:cNvCxnSpPr>
              <a:cxnSpLocks noChangeShapeType="1"/>
              <a:stCxn id="151572" idx="0"/>
              <a:endCxn id="151570" idx="2"/>
            </p:cNvCxnSpPr>
            <p:nvPr/>
          </p:nvCxnSpPr>
          <p:spPr bwMode="auto">
            <a:xfrm rot="5400000" flipH="1">
              <a:off x="3492" y="1103"/>
              <a:ext cx="144" cy="1332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9" name="_s151569"/>
            <p:cNvCxnSpPr>
              <a:cxnSpLocks noChangeShapeType="1"/>
              <a:stCxn id="151571" idx="0"/>
              <a:endCxn id="151570" idx="2"/>
            </p:cNvCxnSpPr>
            <p:nvPr/>
          </p:nvCxnSpPr>
          <p:spPr bwMode="auto">
            <a:xfrm rot="16200000">
              <a:off x="2160" y="1103"/>
              <a:ext cx="144" cy="1332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570" name="_s151570"/>
            <p:cNvSpPr>
              <a:spLocks noChangeArrowheads="1"/>
            </p:cNvSpPr>
            <p:nvPr/>
          </p:nvSpPr>
          <p:spPr bwMode="auto">
            <a:xfrm>
              <a:off x="2082" y="1409"/>
              <a:ext cx="1632" cy="28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CAUSES  OF OTITIS  EXTERNA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1" name="_s151571"/>
            <p:cNvSpPr>
              <a:spLocks noChangeArrowheads="1"/>
            </p:cNvSpPr>
            <p:nvPr/>
          </p:nvSpPr>
          <p:spPr bwMode="auto">
            <a:xfrm>
              <a:off x="1135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INFECTIVE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2" name="_s151572"/>
            <p:cNvSpPr>
              <a:spLocks noChangeArrowheads="1"/>
            </p:cNvSpPr>
            <p:nvPr/>
          </p:nvSpPr>
          <p:spPr bwMode="auto">
            <a:xfrm>
              <a:off x="3798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REACTIVE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3" name="_s151573"/>
            <p:cNvSpPr>
              <a:spLocks noChangeArrowheads="1"/>
            </p:cNvSpPr>
            <p:nvPr/>
          </p:nvSpPr>
          <p:spPr bwMode="auto">
            <a:xfrm>
              <a:off x="-1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Bacterial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4" name="_s151574"/>
            <p:cNvSpPr>
              <a:spLocks noChangeArrowheads="1"/>
            </p:cNvSpPr>
            <p:nvPr/>
          </p:nvSpPr>
          <p:spPr bwMode="auto">
            <a:xfrm>
              <a:off x="1135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Fungal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5" name="_s151575"/>
            <p:cNvSpPr>
              <a:spLocks noChangeArrowheads="1"/>
            </p:cNvSpPr>
            <p:nvPr/>
          </p:nvSpPr>
          <p:spPr bwMode="auto">
            <a:xfrm>
              <a:off x="228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Viral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6" name="_s151576"/>
            <p:cNvSpPr>
              <a:spLocks noChangeArrowheads="1"/>
            </p:cNvSpPr>
            <p:nvPr/>
          </p:nvSpPr>
          <p:spPr bwMode="auto">
            <a:xfrm>
              <a:off x="558" y="2703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Staph. arues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7" name="_s151577"/>
            <p:cNvSpPr>
              <a:spLocks noChangeArrowheads="1"/>
            </p:cNvSpPr>
            <p:nvPr/>
          </p:nvSpPr>
          <p:spPr bwMode="auto">
            <a:xfrm>
              <a:off x="558" y="3131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Pseudomonos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8" name="_s151578"/>
            <p:cNvSpPr>
              <a:spLocks noChangeArrowheads="1"/>
            </p:cNvSpPr>
            <p:nvPr/>
          </p:nvSpPr>
          <p:spPr bwMode="auto">
            <a:xfrm>
              <a:off x="558" y="3559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Others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79" name="_s151579"/>
            <p:cNvSpPr>
              <a:spLocks noChangeArrowheads="1"/>
            </p:cNvSpPr>
            <p:nvPr/>
          </p:nvSpPr>
          <p:spPr bwMode="auto">
            <a:xfrm>
              <a:off x="1710" y="2703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580" name="_s151580"/>
            <p:cNvSpPr>
              <a:spLocks noChangeArrowheads="1"/>
            </p:cNvSpPr>
            <p:nvPr/>
          </p:nvSpPr>
          <p:spPr bwMode="auto">
            <a:xfrm>
              <a:off x="1710" y="3131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581" name="_s151581"/>
            <p:cNvSpPr>
              <a:spLocks noChangeArrowheads="1"/>
            </p:cNvSpPr>
            <p:nvPr/>
          </p:nvSpPr>
          <p:spPr bwMode="auto">
            <a:xfrm>
              <a:off x="2862" y="2703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582" name="_s151582"/>
            <p:cNvSpPr>
              <a:spLocks noChangeArrowheads="1"/>
            </p:cNvSpPr>
            <p:nvPr/>
          </p:nvSpPr>
          <p:spPr bwMode="auto">
            <a:xfrm>
              <a:off x="2862" y="3131"/>
              <a:ext cx="864" cy="284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583" name="_s151583"/>
            <p:cNvSpPr>
              <a:spLocks noChangeArrowheads="1"/>
            </p:cNvSpPr>
            <p:nvPr/>
          </p:nvSpPr>
          <p:spPr bwMode="auto">
            <a:xfrm>
              <a:off x="3294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Eczematous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1584" name="_s151584"/>
            <p:cNvSpPr>
              <a:spLocks noChangeArrowheads="1"/>
            </p:cNvSpPr>
            <p:nvPr/>
          </p:nvSpPr>
          <p:spPr bwMode="auto">
            <a:xfrm>
              <a:off x="4301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Seborrheic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52578" name="Organization Chart 3"/>
          <p:cNvGrpSpPr>
            <a:grpSpLocks noChangeAspect="1"/>
          </p:cNvGrpSpPr>
          <p:nvPr/>
        </p:nvGrpSpPr>
        <p:grpSpPr bwMode="auto">
          <a:xfrm>
            <a:off x="-26988" y="2236788"/>
            <a:ext cx="8856663" cy="3313112"/>
            <a:chOff x="-17" y="1409"/>
            <a:chExt cx="5181" cy="2443"/>
          </a:xfrm>
        </p:grpSpPr>
        <p:sp>
          <p:nvSpPr>
            <p:cNvPr id="152579" name="AutoShape 4"/>
            <p:cNvSpPr>
              <a:spLocks noChangeAspect="1" noChangeArrowheads="1" noTextEdit="1"/>
            </p:cNvSpPr>
            <p:nvPr/>
          </p:nvSpPr>
          <p:spPr bwMode="auto">
            <a:xfrm>
              <a:off x="-17" y="1409"/>
              <a:ext cx="5181" cy="24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52580" name="_s152580"/>
            <p:cNvCxnSpPr>
              <a:cxnSpLocks noChangeShapeType="1"/>
              <a:stCxn id="152608" idx="0"/>
              <a:endCxn id="152596" idx="2"/>
            </p:cNvCxnSpPr>
            <p:nvPr/>
          </p:nvCxnSpPr>
          <p:spPr bwMode="auto">
            <a:xfrm rot="5400000" flipH="1">
              <a:off x="4410" y="1948"/>
              <a:ext cx="144" cy="50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1" name="_s152581"/>
            <p:cNvCxnSpPr>
              <a:cxnSpLocks noChangeShapeType="1"/>
              <a:stCxn id="152607" idx="0"/>
              <a:endCxn id="152596" idx="2"/>
            </p:cNvCxnSpPr>
            <p:nvPr/>
          </p:nvCxnSpPr>
          <p:spPr bwMode="auto">
            <a:xfrm rot="16200000">
              <a:off x="3906" y="1948"/>
              <a:ext cx="144" cy="504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2" name="_s152582"/>
            <p:cNvCxnSpPr>
              <a:cxnSpLocks noChangeShapeType="1"/>
              <a:stCxn id="152606" idx="1"/>
              <a:endCxn id="152599" idx="2"/>
            </p:cNvCxnSpPr>
            <p:nvPr/>
          </p:nvCxnSpPr>
          <p:spPr bwMode="auto">
            <a:xfrm rot="10800000">
              <a:off x="2719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3" name="_s152583"/>
            <p:cNvCxnSpPr>
              <a:cxnSpLocks noChangeShapeType="1"/>
              <a:stCxn id="152605" idx="1"/>
              <a:endCxn id="152599" idx="2"/>
            </p:cNvCxnSpPr>
            <p:nvPr/>
          </p:nvCxnSpPr>
          <p:spPr bwMode="auto">
            <a:xfrm rot="10800000">
              <a:off x="2719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4" name="_s152584"/>
            <p:cNvCxnSpPr>
              <a:cxnSpLocks noChangeShapeType="1"/>
              <a:stCxn id="152604" idx="1"/>
              <a:endCxn id="152598" idx="2"/>
            </p:cNvCxnSpPr>
            <p:nvPr/>
          </p:nvCxnSpPr>
          <p:spPr bwMode="auto">
            <a:xfrm rot="10800000">
              <a:off x="1566" y="2559"/>
              <a:ext cx="144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5" name="_s152585"/>
            <p:cNvCxnSpPr>
              <a:cxnSpLocks noChangeShapeType="1"/>
              <a:stCxn id="152603" idx="1"/>
              <a:endCxn id="152598" idx="2"/>
            </p:cNvCxnSpPr>
            <p:nvPr/>
          </p:nvCxnSpPr>
          <p:spPr bwMode="auto">
            <a:xfrm rot="10800000">
              <a:off x="1566" y="2559"/>
              <a:ext cx="144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6" name="_s152586"/>
            <p:cNvCxnSpPr>
              <a:cxnSpLocks noChangeShapeType="1"/>
              <a:stCxn id="152602" idx="1"/>
              <a:endCxn id="152597" idx="2"/>
            </p:cNvCxnSpPr>
            <p:nvPr/>
          </p:nvCxnSpPr>
          <p:spPr bwMode="auto">
            <a:xfrm rot="10800000">
              <a:off x="415" y="2559"/>
              <a:ext cx="143" cy="1150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7" name="_s152587"/>
            <p:cNvCxnSpPr>
              <a:cxnSpLocks noChangeShapeType="1"/>
              <a:stCxn id="152601" idx="1"/>
              <a:endCxn id="152597" idx="2"/>
            </p:cNvCxnSpPr>
            <p:nvPr/>
          </p:nvCxnSpPr>
          <p:spPr bwMode="auto">
            <a:xfrm rot="10800000">
              <a:off x="415" y="2559"/>
              <a:ext cx="143" cy="719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8" name="_s152588"/>
            <p:cNvCxnSpPr>
              <a:cxnSpLocks noChangeShapeType="1"/>
              <a:stCxn id="152600" idx="1"/>
              <a:endCxn id="152597" idx="2"/>
            </p:cNvCxnSpPr>
            <p:nvPr/>
          </p:nvCxnSpPr>
          <p:spPr bwMode="auto">
            <a:xfrm rot="10800000">
              <a:off x="415" y="2559"/>
              <a:ext cx="143" cy="287"/>
            </a:xfrm>
            <a:prstGeom prst="bentConnector2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89" name="_s152589"/>
            <p:cNvCxnSpPr>
              <a:cxnSpLocks noChangeShapeType="1"/>
              <a:stCxn id="152599" idx="0"/>
              <a:endCxn id="152595" idx="2"/>
            </p:cNvCxnSpPr>
            <p:nvPr/>
          </p:nvCxnSpPr>
          <p:spPr bwMode="auto">
            <a:xfrm rot="5400000" flipH="1">
              <a:off x="2071" y="1623"/>
              <a:ext cx="144" cy="1153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90" name="_s152590"/>
            <p:cNvCxnSpPr>
              <a:cxnSpLocks noChangeShapeType="1"/>
              <a:stCxn id="152598" idx="0"/>
              <a:endCxn id="152595" idx="2"/>
            </p:cNvCxnSpPr>
            <p:nvPr/>
          </p:nvCxnSpPr>
          <p:spPr bwMode="auto">
            <a:xfrm rot="16200000">
              <a:off x="1495" y="2199"/>
              <a:ext cx="144" cy="1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91" name="_s152591"/>
            <p:cNvCxnSpPr>
              <a:cxnSpLocks noChangeShapeType="1"/>
              <a:stCxn id="152597" idx="0"/>
              <a:endCxn id="152595" idx="2"/>
            </p:cNvCxnSpPr>
            <p:nvPr/>
          </p:nvCxnSpPr>
          <p:spPr bwMode="auto">
            <a:xfrm rot="16200000">
              <a:off x="919" y="1624"/>
              <a:ext cx="144" cy="1151"/>
            </a:xfrm>
            <a:prstGeom prst="bentConnector3">
              <a:avLst>
                <a:gd name="adj1" fmla="val 5040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92" name="_s152592"/>
            <p:cNvCxnSpPr>
              <a:cxnSpLocks noChangeShapeType="1"/>
              <a:stCxn id="152596" idx="0"/>
              <a:endCxn id="152594" idx="2"/>
            </p:cNvCxnSpPr>
            <p:nvPr/>
          </p:nvCxnSpPr>
          <p:spPr bwMode="auto">
            <a:xfrm rot="5400000" flipH="1">
              <a:off x="3492" y="1103"/>
              <a:ext cx="144" cy="1332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593" name="_s152593"/>
            <p:cNvCxnSpPr>
              <a:cxnSpLocks noChangeShapeType="1"/>
              <a:stCxn id="152595" idx="0"/>
              <a:endCxn id="152594" idx="2"/>
            </p:cNvCxnSpPr>
            <p:nvPr/>
          </p:nvCxnSpPr>
          <p:spPr bwMode="auto">
            <a:xfrm rot="16200000">
              <a:off x="2160" y="1103"/>
              <a:ext cx="144" cy="1332"/>
            </a:xfrm>
            <a:prstGeom prst="bentConnector3">
              <a:avLst>
                <a:gd name="adj1" fmla="val 49593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594" name="_s152594"/>
            <p:cNvSpPr>
              <a:spLocks noChangeArrowheads="1"/>
            </p:cNvSpPr>
            <p:nvPr/>
          </p:nvSpPr>
          <p:spPr bwMode="auto">
            <a:xfrm>
              <a:off x="2082" y="1409"/>
              <a:ext cx="1632" cy="288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CAUSES  OF OTITIS  EXTERNA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595" name="_s152595"/>
            <p:cNvSpPr>
              <a:spLocks noChangeArrowheads="1"/>
            </p:cNvSpPr>
            <p:nvPr/>
          </p:nvSpPr>
          <p:spPr bwMode="auto">
            <a:xfrm>
              <a:off x="1135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INFECTIVE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596" name="_s152596"/>
            <p:cNvSpPr>
              <a:spLocks noChangeArrowheads="1"/>
            </p:cNvSpPr>
            <p:nvPr/>
          </p:nvSpPr>
          <p:spPr bwMode="auto">
            <a:xfrm>
              <a:off x="3798" y="1841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REACTIVE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597" name="_s152597"/>
            <p:cNvSpPr>
              <a:spLocks noChangeArrowheads="1"/>
            </p:cNvSpPr>
            <p:nvPr/>
          </p:nvSpPr>
          <p:spPr bwMode="auto">
            <a:xfrm>
              <a:off x="-1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Bacterial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598" name="_s152598"/>
            <p:cNvSpPr>
              <a:spLocks noChangeArrowheads="1"/>
            </p:cNvSpPr>
            <p:nvPr/>
          </p:nvSpPr>
          <p:spPr bwMode="auto">
            <a:xfrm>
              <a:off x="1135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Fungal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599" name="_s152599"/>
            <p:cNvSpPr>
              <a:spLocks noChangeArrowheads="1"/>
            </p:cNvSpPr>
            <p:nvPr/>
          </p:nvSpPr>
          <p:spPr bwMode="auto">
            <a:xfrm>
              <a:off x="2287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Viral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600" name="_s152600"/>
            <p:cNvSpPr>
              <a:spLocks noChangeArrowheads="1"/>
            </p:cNvSpPr>
            <p:nvPr/>
          </p:nvSpPr>
          <p:spPr bwMode="auto">
            <a:xfrm>
              <a:off x="558" y="2703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Staph. arues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601" name="_s152601"/>
            <p:cNvSpPr>
              <a:spLocks noChangeArrowheads="1"/>
            </p:cNvSpPr>
            <p:nvPr/>
          </p:nvSpPr>
          <p:spPr bwMode="auto">
            <a:xfrm>
              <a:off x="558" y="3134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Pseudomonos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602" name="_s152602"/>
            <p:cNvSpPr>
              <a:spLocks noChangeArrowheads="1"/>
            </p:cNvSpPr>
            <p:nvPr/>
          </p:nvSpPr>
          <p:spPr bwMode="auto">
            <a:xfrm>
              <a:off x="558" y="3565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Others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603" name="_s152603"/>
            <p:cNvSpPr>
              <a:spLocks noChangeArrowheads="1"/>
            </p:cNvSpPr>
            <p:nvPr/>
          </p:nvSpPr>
          <p:spPr bwMode="auto">
            <a:xfrm>
              <a:off x="1710" y="2703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Aspirigillus Niger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604" name="_s152604"/>
            <p:cNvSpPr>
              <a:spLocks noChangeArrowheads="1"/>
            </p:cNvSpPr>
            <p:nvPr/>
          </p:nvSpPr>
          <p:spPr bwMode="auto">
            <a:xfrm>
              <a:off x="1710" y="3134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Candida Albicans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605" name="_s152605"/>
            <p:cNvSpPr>
              <a:spLocks noChangeArrowheads="1"/>
            </p:cNvSpPr>
            <p:nvPr/>
          </p:nvSpPr>
          <p:spPr bwMode="auto">
            <a:xfrm>
              <a:off x="2862" y="2703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606" name="_s152606"/>
            <p:cNvSpPr>
              <a:spLocks noChangeArrowheads="1"/>
            </p:cNvSpPr>
            <p:nvPr/>
          </p:nvSpPr>
          <p:spPr bwMode="auto">
            <a:xfrm>
              <a:off x="2862" y="3134"/>
              <a:ext cx="864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65179" tIns="32589" rIns="65179" bIns="32589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607" name="_s152607"/>
            <p:cNvSpPr>
              <a:spLocks noChangeArrowheads="1"/>
            </p:cNvSpPr>
            <p:nvPr/>
          </p:nvSpPr>
          <p:spPr bwMode="auto">
            <a:xfrm>
              <a:off x="3294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Eczematous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2608" name="_s152608"/>
            <p:cNvSpPr>
              <a:spLocks noChangeArrowheads="1"/>
            </p:cNvSpPr>
            <p:nvPr/>
          </p:nvSpPr>
          <p:spPr bwMode="auto">
            <a:xfrm>
              <a:off x="4301" y="2272"/>
              <a:ext cx="863" cy="28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50187" tIns="25094" rIns="50187" bIns="2509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Seborrheic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1917</Words>
  <Application>Microsoft Macintosh PowerPoint</Application>
  <PresentationFormat>On-screen Show (4:3)</PresentationFormat>
  <Paragraphs>608</Paragraphs>
  <Slides>160</Slides>
  <Notes>8</Notes>
  <HiddenSlides>10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160</vt:i4>
      </vt:variant>
    </vt:vector>
  </HeadingPairs>
  <TitlesOfParts>
    <vt:vector size="167" baseType="lpstr">
      <vt:lpstr>Arial</vt:lpstr>
      <vt:lpstr>Times New Roman</vt:lpstr>
      <vt:lpstr>Default Design</vt:lpstr>
      <vt:lpstr>1_Default Design</vt:lpstr>
      <vt:lpstr>Photo Editor Photo</vt:lpstr>
      <vt:lpstr>Bitmap Image</vt:lpstr>
      <vt:lpstr>Image</vt:lpstr>
      <vt:lpstr>بسم الله الرحمن الرحيم </vt:lpstr>
      <vt:lpstr>Objectives </vt:lpstr>
      <vt:lpstr>ANATOMY OF THE EAR</vt:lpstr>
      <vt:lpstr>EXTERNAL EAR</vt:lpstr>
      <vt:lpstr>The auricle</vt:lpstr>
      <vt:lpstr>PowerPoint Presentation</vt:lpstr>
      <vt:lpstr>The External Auditory Canal</vt:lpstr>
      <vt:lpstr>The External Auditory Canal</vt:lpstr>
      <vt:lpstr>The External Auditory Canal</vt:lpstr>
      <vt:lpstr>The External Auditory Canal</vt:lpstr>
      <vt:lpstr>The External Auditory Canal</vt:lpstr>
      <vt:lpstr>PowerPoint Presentation</vt:lpstr>
      <vt:lpstr>ANATOMY OF THE EAR</vt:lpstr>
      <vt:lpstr>MIDDLE EAR CLEFT</vt:lpstr>
      <vt:lpstr>PowerPoint Presentation</vt:lpstr>
      <vt:lpstr>MIDDLE EAR CLEFT</vt:lpstr>
      <vt:lpstr>MIDDLE EAR CLEFT</vt:lpstr>
      <vt:lpstr>PowerPoint Presentation</vt:lpstr>
      <vt:lpstr>MIDDLE EAR CLEFT</vt:lpstr>
      <vt:lpstr>WALLS OF TYMPANIC CAVITY</vt:lpstr>
      <vt:lpstr>WALLS OF TYMPANIC CAVITY</vt:lpstr>
      <vt:lpstr>WALLS OF TYMPANIC CAVITY</vt:lpstr>
      <vt:lpstr>WALLS OF TYMPANIC CAVITY</vt:lpstr>
      <vt:lpstr>WALLS OF TYMPANIC CAVITY</vt:lpstr>
      <vt:lpstr>PowerPoint Presentation</vt:lpstr>
      <vt:lpstr>WALLS OF TYMPANIC CAVITY</vt:lpstr>
      <vt:lpstr>PowerPoint Presentation</vt:lpstr>
      <vt:lpstr>PowerPoint Presentation</vt:lpstr>
      <vt:lpstr>MIDDLE EAR CLEFT</vt:lpstr>
      <vt:lpstr>Mastoid Antrum &amp; Air cells</vt:lpstr>
      <vt:lpstr>Mastoid Antrum &amp; Air cells</vt:lpstr>
      <vt:lpstr>Mastoid Antrum &amp; Air cells</vt:lpstr>
      <vt:lpstr>CONTENTS OF MIDDLE EAR CAVITY</vt:lpstr>
      <vt:lpstr>CONTENTS OF MIDDLE EAR CAVITY</vt:lpstr>
      <vt:lpstr>CONTENTS OF MIDDLE EAR CAVITY</vt:lpstr>
      <vt:lpstr>CONTENTS OF MIDDLE EAR CAVITY</vt:lpstr>
      <vt:lpstr>PowerPoint Presentation</vt:lpstr>
      <vt:lpstr>LINING OF MIDDLE EAR </vt:lpstr>
      <vt:lpstr>SENSARY SUPPLY OF MIDDLE AND EXTERNAL EAR </vt:lpstr>
      <vt:lpstr>Referred Earache</vt:lpstr>
      <vt:lpstr>Referred Earache </vt:lpstr>
      <vt:lpstr>ANATOMY OF INNER EAR</vt:lpstr>
      <vt:lpstr>ANATOMY INNER EAR</vt:lpstr>
      <vt:lpstr>PowerPoint Presentation</vt:lpstr>
      <vt:lpstr>CONTENTS OF MEMBRANOUS LABYRINTH</vt:lpstr>
      <vt:lpstr>INNER EAR SENSORY EPITHELIUM</vt:lpstr>
      <vt:lpstr>The vestibulo-cochlear nerve</vt:lpstr>
      <vt:lpstr>Central Connections</vt:lpstr>
      <vt:lpstr>PHYSIOLOGY OF THE EAR</vt:lpstr>
      <vt:lpstr>FUNCIONS OF THE EXTERNAL EAR</vt:lpstr>
      <vt:lpstr>FUNCTIONS OF THE EUSTACHIAN TUBE</vt:lpstr>
      <vt:lpstr>FUNCIONS OF THE MIDDLE EAR</vt:lpstr>
      <vt:lpstr>FUNCIONS OF THE MIDDLE EAR</vt:lpstr>
      <vt:lpstr>FUNCIONS OF THE INNER  EAR</vt:lpstr>
      <vt:lpstr>PowerPoint Presentation</vt:lpstr>
      <vt:lpstr>FUNCIONS OF THE INNER  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Diseases of External Ear &amp; AOM</vt:lpstr>
      <vt:lpstr>Objectives</vt:lpstr>
      <vt:lpstr>Development of the ear</vt:lpstr>
      <vt:lpstr>PowerPoint Presentation</vt:lpstr>
      <vt:lpstr>PowerPoint Presentation</vt:lpstr>
      <vt:lpstr>DISEASES OF THE EXTERNAL EAR</vt:lpstr>
      <vt:lpstr>CONGENITAL MALFORMATIONS</vt:lpstr>
      <vt:lpstr>CONGENITAL MALFORMATIONS</vt:lpstr>
      <vt:lpstr>CONGENITAL MALFORMATIONS</vt:lpstr>
      <vt:lpstr>CONGENITAL MALFORMATIONS</vt:lpstr>
      <vt:lpstr>CONGENITAL MALFORMATIONS</vt:lpstr>
      <vt:lpstr>CONGENITAL MALFORMATIONS</vt:lpstr>
      <vt:lpstr>PowerPoint Presentation</vt:lpstr>
      <vt:lpstr>CONGENITAL MALFORMATIONS</vt:lpstr>
      <vt:lpstr>CONGENITAL MALFORMATIONS</vt:lpstr>
      <vt:lpstr>PowerPoint Presentation</vt:lpstr>
      <vt:lpstr>PowerPoint Presentation</vt:lpstr>
      <vt:lpstr>Trauma to the Auricle</vt:lpstr>
      <vt:lpstr>PowerPoint Presentation</vt:lpstr>
      <vt:lpstr>PowerPoint Presentation</vt:lpstr>
      <vt:lpstr>Trauma to the auricle</vt:lpstr>
      <vt:lpstr>Complication</vt:lpstr>
      <vt:lpstr>Treatment</vt:lpstr>
      <vt:lpstr>PERICHONDRITIS OF THE PINNA</vt:lpstr>
      <vt:lpstr>PERICHONDRITIS OF THE PINNA</vt:lpstr>
      <vt:lpstr>PERICHONDRITIS OF THE PINNA</vt:lpstr>
      <vt:lpstr>PERICHONDRITIS OF THE PINNA</vt:lpstr>
      <vt:lpstr>PERICHONDRITIS OF THE PINNA</vt:lpstr>
      <vt:lpstr>Complication</vt:lpstr>
      <vt:lpstr>PowerPoint Presentation</vt:lpstr>
      <vt:lpstr>OTITIS EXTERNA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Predisposing Factors</vt:lpstr>
      <vt:lpstr>Clinical features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Acute necrotizing (malignant) otitis externa</vt:lpstr>
      <vt:lpstr>Complications</vt:lpstr>
      <vt:lpstr>DIAGNOSIS</vt:lpstr>
      <vt:lpstr>PowerPoint Presentation</vt:lpstr>
      <vt:lpstr>TREATMENT</vt:lpstr>
      <vt:lpstr>MISCELLANEOUS CONDITIONS OF THE EXTERNAL EAR</vt:lpstr>
      <vt:lpstr>WAX</vt:lpstr>
      <vt:lpstr>PowerPoint Presentation</vt:lpstr>
      <vt:lpstr>WAX</vt:lpstr>
      <vt:lpstr>PowerPoint Presentation</vt:lpstr>
      <vt:lpstr>PowerPoint Presentation</vt:lpstr>
      <vt:lpstr>PowerPoint Presentation</vt:lpstr>
      <vt:lpstr>PowerPoint Presentation</vt:lpstr>
      <vt:lpstr>KERATOSIS  OBTURANS</vt:lpstr>
      <vt:lpstr>ACUTE OTITIS MEDIA</vt:lpstr>
      <vt:lpstr>DEFINITION</vt:lpstr>
      <vt:lpstr>PREDISPOSING FACTORS</vt:lpstr>
      <vt:lpstr>PREDISPOSING FACTORS</vt:lpstr>
      <vt:lpstr>PREDISPOSING FACTORS</vt:lpstr>
      <vt:lpstr>PREDISPOSING FACTORS</vt:lpstr>
      <vt:lpstr>PREDISPOSING FACTORS</vt:lpstr>
      <vt:lpstr>PREDISPOSING FACTORS</vt:lpstr>
      <vt:lpstr>PREDISPOSING FACTORS</vt:lpstr>
      <vt:lpstr>PREDISPOSING FACTORS</vt:lpstr>
      <vt:lpstr>ROUTE OF INFECTION</vt:lpstr>
      <vt:lpstr>BACTERIOLOGY</vt:lpstr>
      <vt:lpstr>PATHOLOGY</vt:lpstr>
      <vt:lpstr>CLINICAL  PICTURE</vt:lpstr>
      <vt:lpstr>CLINICAL  PICTURE</vt:lpstr>
      <vt:lpstr>CLINICAL  PICTURE</vt:lpstr>
      <vt:lpstr>CLINICAL  PICTURE</vt:lpstr>
      <vt:lpstr>CLINICAL  PICTURE</vt:lpstr>
      <vt:lpstr>PowerPoint Presentation</vt:lpstr>
      <vt:lpstr>TREATMENT</vt:lpstr>
      <vt:lpstr>RECURRENT ACUTE OTITIS MEDIA</vt:lpstr>
      <vt:lpstr>DEFINITION</vt:lpstr>
      <vt:lpstr>TREATMENT</vt:lpstr>
      <vt:lpstr>PowerPoint Presentation</vt:lpstr>
      <vt:lpstr>OFFICE HOURS Prof. YOUSRY EL-SAYED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El-Sayed</dc:creator>
  <cp:lastModifiedBy>عبدالرحمن الشيبان .</cp:lastModifiedBy>
  <cp:revision>198</cp:revision>
  <dcterms:created xsi:type="dcterms:W3CDTF">2003-09-14T18:56:00Z</dcterms:created>
  <dcterms:modified xsi:type="dcterms:W3CDTF">2015-10-04T15:14:17Z</dcterms:modified>
</cp:coreProperties>
</file>