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65" r:id="rId2"/>
    <p:sldId id="285" r:id="rId3"/>
    <p:sldId id="286" r:id="rId4"/>
    <p:sldId id="287" r:id="rId5"/>
    <p:sldId id="288" r:id="rId6"/>
    <p:sldId id="282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90" r:id="rId18"/>
    <p:sldId id="279" r:id="rId19"/>
    <p:sldId id="291" r:id="rId20"/>
    <p:sldId id="289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6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960C2F5-4435-4399-B292-B96050CC00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41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900C09C-5037-4D2B-AFED-83DD196EFE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6709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C458-8522-4B71-B0F7-4C706E8338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AA73-5EAF-4469-B65B-A6DFAB0CC54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557D-CEC7-4F3C-87F3-47A04A1B76E0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5266-DC8C-4BCE-90B7-7FC31A704F4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2C8B-819F-494A-8F03-9B81978D720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9BE4-23DE-4371-B74C-50E19800FE83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0746-B111-4080-AE97-92EF71497B5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5805-0C86-463E-B3C2-44BB68B829C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6A9D-0F51-40C4-82D1-7EECA184300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E8F7-07B5-4055-A079-EF379EA62B2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B05B-B627-44D0-8CD0-E09A8689ED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67A8-2D20-4FDB-9C19-CBD160F89DDB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8A32-F76B-420D-B2D0-96B019DDEFB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D58F-2AB9-4FF4-9A78-0F5A6A8FACC8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42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66"/>
                </a:solidFill>
                <a:latin typeface="Tahoma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D3924E6-4A5A-4834-ACD5-6516FFAA6811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  <p:pic>
        <p:nvPicPr>
          <p:cNvPr id="5126" name="Picture 6" descr="j031544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transition spd="slow">
    <p:rand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ORL 432 Objectives</a:t>
            </a:r>
          </a:p>
        </p:txBody>
      </p:sp>
      <p:grpSp>
        <p:nvGrpSpPr>
          <p:cNvPr id="7171" name="Organization Chart 2"/>
          <p:cNvGrpSpPr>
            <a:grpSpLocks noChangeAspect="1"/>
          </p:cNvGrpSpPr>
          <p:nvPr/>
        </p:nvGrpSpPr>
        <p:grpSpPr bwMode="auto">
          <a:xfrm>
            <a:off x="1295400" y="1828800"/>
            <a:ext cx="7669213" cy="4114800"/>
            <a:chOff x="1134" y="1272"/>
            <a:chExt cx="2880" cy="720"/>
          </a:xfrm>
        </p:grpSpPr>
        <p:sp>
          <p:nvSpPr>
            <p:cNvPr id="71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4" y="1272"/>
              <a:ext cx="28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73" name="_s1028"/>
            <p:cNvCxnSpPr>
              <a:cxnSpLocks noChangeShapeType="1"/>
              <a:stCxn id="7179" idx="0"/>
              <a:endCxn id="7176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74" name="_s1029"/>
            <p:cNvCxnSpPr>
              <a:cxnSpLocks noChangeShapeType="1"/>
              <a:stCxn id="7178" idx="0"/>
              <a:endCxn id="7176" idx="2"/>
            </p:cNvCxnSpPr>
            <p:nvPr/>
          </p:nvCxnSpPr>
          <p:spPr bwMode="auto">
            <a:xfrm rot="-54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5" name="_s1030"/>
            <p:cNvCxnSpPr>
              <a:cxnSpLocks noChangeShapeType="1"/>
              <a:stCxn id="7177" idx="0"/>
              <a:endCxn id="7176" idx="2"/>
            </p:cNvCxnSpPr>
            <p:nvPr/>
          </p:nvCxnSpPr>
          <p:spPr bwMode="auto">
            <a:xfrm rot="-5400000">
              <a:off x="1998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176" name="_s1031" descr="White marble"/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b="1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TEACHING</a:t>
              </a:r>
            </a:p>
            <a:p>
              <a:pPr algn="ctr"/>
              <a:r>
                <a:rPr lang="en-US" sz="3200" b="1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 STUDENTS</a:t>
              </a:r>
            </a:p>
          </p:txBody>
        </p:sp>
        <p:sp>
          <p:nvSpPr>
            <p:cNvPr id="7177" name="_s1032" descr="Bouquet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THEORITICAL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 SKILLS</a:t>
              </a:r>
            </a:p>
          </p:txBody>
        </p:sp>
        <p:sp>
          <p:nvSpPr>
            <p:cNvPr id="7178" name="_s1033" descr="Bouquet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CLINICAL 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7179" name="_s1034" descr="Bouquet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OPERATIVE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5200" cy="4525963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How to Examine ear, nose, throat, head &amp; neck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Common ENT symptoms &amp; signs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I.     CLINICS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II.   ROUNDS (Pre and Post-Op)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III. OPERATIVE SESSION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IV.  AUDIOLOGY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V.    COMMUNICATION DISORDERS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       (SPEECH)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7467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 CLINICAL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I. CLINICS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History taking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I –  Clinic 1, 2 &amp; 3 :Ground floor- Level 1, 	                                           Clinic 4: Building 5 - primary care 3</a:t>
            </a:r>
            <a:r>
              <a:rPr lang="en-US" baseline="30000" dirty="0" smtClean="0">
                <a:ea typeface="ＭＳ Ｐゴシック" pitchFamily="34" charset="-128"/>
              </a:rPr>
              <a:t>rd</a:t>
            </a:r>
            <a:r>
              <a:rPr lang="en-US" dirty="0" smtClean="0">
                <a:ea typeface="ＭＳ Ｐゴシック" pitchFamily="34" charset="-128"/>
              </a:rPr>
              <a:t> floor Male &amp;Female sides.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144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CLINICAL ACTIVITIES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II. ROUNDS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I : 6th floor</a:t>
            </a:r>
          </a:p>
          <a:p>
            <a:pPr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                 6A (Male);  6B (Female)    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Pre-operative rounds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Discussion of diseases, complications, outcome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   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III. OPERATIVE SESSIONS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 see common surgical procedures and instruments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floor- Building I.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858000" cy="884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CLINICAL ACTIVITIES</a:t>
            </a:r>
            <a:b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</a:br>
            <a:endParaRPr lang="ar-SA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5334000" cy="3581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IV. AUDIOLOGY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Audiology &amp; Vestibular tests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Audiometry reading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5- Ground 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  </a:t>
            </a:r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IV. COMMUNICATION DISORDERS (SPEECH DISORDERS)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Observe voice disorders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5- second 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F80881-73B4-4E2F-9515-7B6298B0AA5F}" type="slidenum">
              <a:rPr lang="ar-SA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2"/>
            <a:ext cx="9144000" cy="68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580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867400"/>
          </a:xfrm>
        </p:spPr>
        <p:txBody>
          <a:bodyPr/>
          <a:lstStyle/>
          <a:p>
            <a:pPr eaLnBrk="1" hangingPunct="1"/>
            <a:r>
              <a:rPr lang="en-US" sz="5000" b="1" smtClean="0">
                <a:ea typeface="ＭＳ Ｐゴシック" pitchFamily="34" charset="-128"/>
              </a:rPr>
              <a:t>Lectures (40%)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26 lectures 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e.g.    </a:t>
            </a:r>
            <a:r>
              <a:rPr lang="en-US" sz="3000" b="1" u="sng" smtClean="0">
                <a:solidFill>
                  <a:srgbClr val="FF0000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            26 X 40 = 1.54% per lecture</a:t>
            </a:r>
          </a:p>
          <a:p>
            <a:pPr eaLnBrk="1" hangingPunct="1">
              <a:buFontTx/>
              <a:buNone/>
            </a:pPr>
            <a:endParaRPr lang="en-US" sz="1400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5000" b="1" smtClean="0">
                <a:ea typeface="ＭＳ Ｐゴシック" pitchFamily="34" charset="-128"/>
              </a:rPr>
              <a:t>Clinical Session (60%)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14 sessions (7days : am &amp; pm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e.g.      </a:t>
            </a:r>
            <a:r>
              <a:rPr lang="en-US" sz="3000" b="1" u="sng" smtClean="0">
                <a:solidFill>
                  <a:srgbClr val="FF0000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            14 X 60 = 4.29% per session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58000" cy="990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pPr eaLnBrk="1" hangingPunct="1"/>
            <a:r>
              <a:rPr lang="en-US" sz="5400" b="1" smtClean="0">
                <a:ea typeface="ＭＳ Ｐゴシック" pitchFamily="34" charset="-128"/>
              </a:rPr>
              <a:t>20	%</a:t>
            </a:r>
            <a:r>
              <a:rPr lang="en-US" sz="3600" b="1" smtClean="0">
                <a:ea typeface="ＭＳ Ｐゴシック" pitchFamily="34" charset="-128"/>
              </a:rPr>
              <a:t>		</a:t>
            </a:r>
            <a:r>
              <a:rPr lang="en-US" sz="3600" b="1" smtClean="0">
                <a:solidFill>
                  <a:srgbClr val="FFC000"/>
                </a:solidFill>
                <a:ea typeface="ＭＳ Ｐゴシック" pitchFamily="34" charset="-128"/>
              </a:rPr>
              <a:t>WARNING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 - 1 full day lecture (5 lectures)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 - 1 &amp; 1/2 days clinical activities</a:t>
            </a:r>
          </a:p>
          <a:p>
            <a:pPr eaLnBrk="1" hangingPunct="1"/>
            <a:r>
              <a:rPr lang="en-US" sz="5400" b="1" smtClean="0">
                <a:ea typeface="ＭＳ Ｐゴシック" pitchFamily="34" charset="-128"/>
              </a:rPr>
              <a:t>25	%</a:t>
            </a:r>
            <a:r>
              <a:rPr lang="en-US" sz="3600" b="1" smtClean="0">
                <a:ea typeface="ＭＳ Ｐゴシック" pitchFamily="34" charset="-128"/>
              </a:rPr>
              <a:t>	- </a:t>
            </a: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No EXAMINATION </a:t>
            </a:r>
            <a:r>
              <a:rPr lang="en-US" sz="3600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-1 &amp; 1/2 full day lecture; (8 lectures)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- 1 &amp;1/2 days</a:t>
            </a: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AU" sz="1500" smtClean="0">
                <a:ea typeface="ＭＳ Ｐゴシック" pitchFamily="34" charset="-128"/>
              </a:rPr>
              <a:t>Summary of the main learning outcomes for students enrolled in the course.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US" sz="1500" b="1" smtClean="0">
                <a:ea typeface="ＭＳ Ｐゴシック" pitchFamily="34" charset="-128"/>
              </a:rPr>
              <a:t> 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the basic ENT anatomy and physiology.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recognize assessment and management of common ENT diseases, include ability to obtain patients</a:t>
            </a:r>
            <a:r>
              <a:rPr lang="en-US" altLang="en-US" sz="1500" b="1" smtClean="0">
                <a:ea typeface="ＭＳ Ｐゴシック" pitchFamily="34" charset="-128"/>
              </a:rPr>
              <a:t>’</a:t>
            </a:r>
            <a:r>
              <a:rPr lang="en-US" sz="1500" b="1" smtClean="0">
                <a:ea typeface="ＭＳ Ｐゴシック" pitchFamily="34" charset="-128"/>
              </a:rPr>
              <a:t> history, perform comprehensive physical and mental status assessment, interprets findings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how to handle common ENT emergencies.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handle simple ENT diagnostic instruments.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be aware of common ENT operations.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create an interest for further post-graduate study in ENT.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Enable to acquire and practice the code of medical ethics and demonstrates good and ideal attitude towards patients and their families, with the colleagues and other Staff and Sectors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learn not only the theoretical and clinical aspects of the course but to mold as an ideal instruments in the line of medical profession includes communication and inter-relationship with colleagues and other Staff</a:t>
            </a:r>
            <a:r>
              <a:rPr lang="en-US" sz="1500" smtClean="0">
                <a:ea typeface="ＭＳ Ｐゴシック" pitchFamily="34" charset="-128"/>
              </a:rPr>
              <a:t> </a:t>
            </a:r>
            <a:endParaRPr lang="en-US" sz="15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tx1"/>
                </a:solidFill>
                <a:ea typeface="ＭＳ Ｐゴシック" pitchFamily="34" charset="-128"/>
              </a:rPr>
              <a:t>EXAMINATION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11</a:t>
            </a:r>
            <a:r>
              <a:rPr lang="en-US" baseline="30000" smtClean="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 Week of each Cycle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077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10 Marks - Clinical assessment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        (</a:t>
            </a:r>
            <a:r>
              <a:rPr lang="en-US" sz="2600" dirty="0" smtClean="0">
                <a:ea typeface="ＭＳ Ｐゴシック" pitchFamily="34" charset="-128"/>
              </a:rPr>
              <a:t>on the practical/clinical session/course)</a:t>
            </a:r>
          </a:p>
          <a:p>
            <a:pPr eaLnBrk="1" hangingPunct="1">
              <a:buFontTx/>
              <a:buNone/>
            </a:pPr>
            <a:endParaRPr lang="en-US" sz="15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30 Marks - MCQ (Scenario based) – </a:t>
            </a:r>
            <a:r>
              <a:rPr lang="en-US" dirty="0">
                <a:ea typeface="ＭＳ Ｐゴシック" pitchFamily="34" charset="-128"/>
              </a:rPr>
              <a:t>Thursday 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40 Marks - Short answer questions (SAQ)- Thursday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20 Marks - OSCE – Oral </a:t>
            </a:r>
            <a:r>
              <a:rPr lang="en-US" sz="2600" dirty="0" smtClean="0">
                <a:ea typeface="ＭＳ Ｐゴシック" pitchFamily="34" charset="-128"/>
              </a:rPr>
              <a:t>(Wednesday)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[CELL PHONES ARE </a:t>
            </a:r>
            <a:r>
              <a:rPr lang="en-US" sz="2000" u="sng" dirty="0" smtClean="0">
                <a:solidFill>
                  <a:srgbClr val="FF0000"/>
                </a:solidFill>
                <a:ea typeface="ＭＳ Ｐゴシック" pitchFamily="34" charset="-128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ALLOWED]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b="1" dirty="0" smtClean="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Complaints From Students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Complaints concerning lectures, clinical activities, attendance &amp; examination should be put in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writing</a:t>
            </a: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and forwarded  to the Undergraduate Director. 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Office hours: Audiology clinic, building 5, ground floor, </a:t>
            </a:r>
            <a:r>
              <a:rPr lang="en-US" dirty="0" err="1" smtClean="0">
                <a:ea typeface="ＭＳ Ｐゴシック" pitchFamily="34" charset="-128"/>
              </a:rPr>
              <a:t>appt</a:t>
            </a:r>
            <a:r>
              <a:rPr lang="en-US" dirty="0" smtClean="0">
                <a:ea typeface="ＭＳ Ｐゴシック" pitchFamily="34" charset="-128"/>
              </a:rPr>
              <a:t> # 10. Monday &amp; Tuesday (10-12).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Coordinate also with </a:t>
            </a:r>
            <a:r>
              <a:rPr lang="en-US" dirty="0" err="1" smtClean="0">
                <a:ea typeface="ＭＳ Ｐゴシック" pitchFamily="34" charset="-128"/>
              </a:rPr>
              <a:t>Tonet</a:t>
            </a:r>
            <a:r>
              <a:rPr lang="en-US" dirty="0" smtClean="0">
                <a:ea typeface="ＭＳ Ｐゴシック" pitchFamily="34" charset="-128"/>
              </a:rPr>
              <a:t> and </a:t>
            </a:r>
            <a:r>
              <a:rPr lang="en-US" dirty="0" err="1" smtClean="0">
                <a:ea typeface="ＭＳ Ｐゴシック" pitchFamily="34" charset="-128"/>
              </a:rPr>
              <a:t>Shaza</a:t>
            </a:r>
            <a:r>
              <a:rPr lang="en-US" dirty="0" smtClean="0">
                <a:ea typeface="ＭＳ Ｐゴシック" pitchFamily="34" charset="-128"/>
              </a:rPr>
              <a:t> in building 1, 4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floor.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8229600" cy="1143000"/>
          </a:xfrm>
        </p:spPr>
        <p:txBody>
          <a:bodyPr/>
          <a:lstStyle/>
          <a:p>
            <a:r>
              <a:rPr lang="en-GB" sz="2800" smtClean="0">
                <a:solidFill>
                  <a:srgbClr val="FF0000"/>
                </a:solidFill>
                <a:ea typeface="ＭＳ Ｐゴシック" pitchFamily="34" charset="-128"/>
              </a:rPr>
              <a:t>Theoretical and Practical Activities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in</a:t>
            </a:r>
            <a:b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ORL COURSE 432</a:t>
            </a:r>
            <a:endParaRPr lang="en-US" sz="28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125538" y="1408113"/>
          <a:ext cx="6442075" cy="5416550"/>
        </p:xfrm>
        <a:graphic>
          <a:graphicData uri="http://schemas.openxmlformats.org/presentationml/2006/ole">
            <p:oleObj spid="_x0000_s1031" name="Document" r:id="rId3" imgW="6454800" imgH="5421600" progId="Word.Document.12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276225" y="274638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ea typeface="ＭＳ Ｐゴシック" pitchFamily="34" charset="-128"/>
              </a:rPr>
              <a:t>Lectures content, new format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ea typeface="ＭＳ Ｐゴシック" pitchFamily="34" charset="-128"/>
              </a:rPr>
              <a:t>Lectures content, new format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COURSE STRUCTURE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1 st Cycle</a:t>
            </a:r>
            <a:r>
              <a:rPr lang="en-US" b="1" smtClean="0">
                <a:ea typeface="ＭＳ Ｐゴシック" pitchFamily="34" charset="-128"/>
              </a:rPr>
              <a:t>	</a:t>
            </a: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5 Weeks   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2 nd Cycle</a:t>
            </a: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FFC000"/>
                </a:solidFill>
                <a:ea typeface="ＭＳ Ｐゴシック" pitchFamily="34" charset="-128"/>
              </a:rPr>
              <a:t>Female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 5 Weeks</a:t>
            </a: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3 rd Cycle</a:t>
            </a: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 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 5 Weeks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Note that at its 11</a:t>
            </a:r>
            <a:r>
              <a:rPr lang="en-US" sz="2000" b="1" baseline="30000" smtClean="0">
                <a:ea typeface="ＭＳ Ｐゴシック" pitchFamily="34" charset="-128"/>
              </a:rPr>
              <a:t>th</a:t>
            </a:r>
            <a:r>
              <a:rPr lang="en-US" sz="2000" b="1" smtClean="0">
                <a:ea typeface="ＭＳ Ｐゴシック" pitchFamily="34" charset="-128"/>
              </a:rPr>
              <a:t> week of each Cycle will be the examination days –Written (MCQ, SAQ) 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                                      Oral (OSCE)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  <a:ea typeface="ＭＳ Ｐゴシック" pitchFamily="34" charset="-128"/>
              </a:rPr>
              <a:t>Summer Course</a:t>
            </a:r>
            <a:r>
              <a:rPr lang="en-US" smtClean="0">
                <a:ea typeface="ＭＳ Ｐゴシック" pitchFamily="34" charset="-128"/>
              </a:rPr>
              <a:t>	4 weeks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STUDENT</a:t>
            </a:r>
            <a:r>
              <a:rPr lang="ja-JP" altLang="en-US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tx1"/>
                </a:solidFill>
                <a:ea typeface="ＭＳ Ｐゴシック" pitchFamily="34" charset="-128"/>
              </a:rPr>
              <a:t>S GROUPING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45375" cy="4775262"/>
        </p:xfrm>
        <a:graphic>
          <a:graphicData uri="http://schemas.openxmlformats.org/drawingml/2006/table">
            <a:tbl>
              <a:tblPr/>
              <a:tblGrid>
                <a:gridCol w="3475038"/>
                <a:gridCol w="3970337"/>
              </a:tblGrid>
              <a:tr h="262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ENT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–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WEEKS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OPHTHA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          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5943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ACADEMIC  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Lectures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First TWO WEEKS</a:t>
            </a:r>
          </a:p>
          <a:p>
            <a:pPr lvl="1" eaLnBrk="1" hangingPunct="1">
              <a:buFontTx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Clinics		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Rounds (Pre &amp; Post	 Operation)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Operative session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Communication Disorders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Audiology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315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ACADAEMIC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Lectures: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Theoretical aspects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Building  4 For 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Main Building 1,4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Floor For Female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First two weeks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From 8 AM – 4 PM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WHOLE Group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tors presentation sample with media">
  <a:themeElements>
    <a:clrScheme name="Doctors presentation sample with me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ctors presentation sample with med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tors presentation sample with me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Doctors presentation sample with media</Template>
  <TotalTime>284</TotalTime>
  <Words>459</Words>
  <Application>Microsoft Office PowerPoint</Application>
  <PresentationFormat>On-screen Show (4:3)</PresentationFormat>
  <Paragraphs>149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Doctors presentation sample with media</vt:lpstr>
      <vt:lpstr>Document</vt:lpstr>
      <vt:lpstr>ORL 432 Objectives</vt:lpstr>
      <vt:lpstr>COURSE Objectives</vt:lpstr>
      <vt:lpstr>Theoretical and Practical Activities in  ORL COURSE 432</vt:lpstr>
      <vt:lpstr>Lectures content, new format</vt:lpstr>
      <vt:lpstr>Lectures content, new format</vt:lpstr>
      <vt:lpstr>COURSE STRUCTURE</vt:lpstr>
      <vt:lpstr>STUDENT’S GROUPING</vt:lpstr>
      <vt:lpstr>ACTIVITIES</vt:lpstr>
      <vt:lpstr>ACTIVITIES</vt:lpstr>
      <vt:lpstr>CLINICAL ACTIVITIES</vt:lpstr>
      <vt:lpstr>Slide 11</vt:lpstr>
      <vt:lpstr>Slide 12</vt:lpstr>
      <vt:lpstr>Slide 13</vt:lpstr>
      <vt:lpstr>Slide 14</vt:lpstr>
      <vt:lpstr>CLINICAL ACTIVITIES </vt:lpstr>
      <vt:lpstr>Slide 16</vt:lpstr>
      <vt:lpstr>Slide 17</vt:lpstr>
      <vt:lpstr>ATTENDANCE</vt:lpstr>
      <vt:lpstr>ATTENDANCE</vt:lpstr>
      <vt:lpstr>EXAMINATION 11th Week of each Cycle</vt:lpstr>
      <vt:lpstr>Complaints From Students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Health Education Seminar</dc:title>
  <dc:creator>User</dc:creator>
  <cp:lastModifiedBy>class2</cp:lastModifiedBy>
  <cp:revision>58</cp:revision>
  <dcterms:created xsi:type="dcterms:W3CDTF">2006-03-24T17:29:02Z</dcterms:created>
  <dcterms:modified xsi:type="dcterms:W3CDTF">2007-05-20T23:05:22Z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TC011628171033</vt:lpwstr>
  </property>
</Properties>
</file>