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1" r:id="rId2"/>
    <p:sldMasterId id="2147483793" r:id="rId3"/>
    <p:sldMasterId id="2147483805" r:id="rId4"/>
  </p:sldMasterIdLst>
  <p:notesMasterIdLst>
    <p:notesMasterId r:id="rId150"/>
  </p:notesMasterIdLst>
  <p:sldIdLst>
    <p:sldId id="256" r:id="rId5"/>
    <p:sldId id="395" r:id="rId6"/>
    <p:sldId id="257" r:id="rId7"/>
    <p:sldId id="258" r:id="rId8"/>
    <p:sldId id="259" r:id="rId9"/>
    <p:sldId id="260" r:id="rId10"/>
    <p:sldId id="261" r:id="rId11"/>
    <p:sldId id="262" r:id="rId12"/>
    <p:sldId id="263" r:id="rId13"/>
    <p:sldId id="264" r:id="rId14"/>
    <p:sldId id="265" r:id="rId15"/>
    <p:sldId id="266"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267" r:id="rId32"/>
    <p:sldId id="269" r:id="rId33"/>
    <p:sldId id="270" r:id="rId34"/>
    <p:sldId id="271" r:id="rId35"/>
    <p:sldId id="272" r:id="rId36"/>
    <p:sldId id="273" r:id="rId37"/>
    <p:sldId id="274" r:id="rId38"/>
    <p:sldId id="275" r:id="rId39"/>
    <p:sldId id="276" r:id="rId40"/>
    <p:sldId id="277" r:id="rId41"/>
    <p:sldId id="278" r:id="rId42"/>
    <p:sldId id="280" r:id="rId43"/>
    <p:sldId id="281" r:id="rId44"/>
    <p:sldId id="282" r:id="rId45"/>
    <p:sldId id="283" r:id="rId46"/>
    <p:sldId id="284" r:id="rId47"/>
    <p:sldId id="285" r:id="rId48"/>
    <p:sldId id="286" r:id="rId49"/>
    <p:sldId id="287" r:id="rId50"/>
    <p:sldId id="288"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46" r:id="rId64"/>
    <p:sldId id="302" r:id="rId65"/>
    <p:sldId id="303" r:id="rId66"/>
    <p:sldId id="304" r:id="rId67"/>
    <p:sldId id="306" r:id="rId68"/>
    <p:sldId id="308" r:id="rId69"/>
    <p:sldId id="309" r:id="rId70"/>
    <p:sldId id="310" r:id="rId71"/>
    <p:sldId id="311" r:id="rId72"/>
    <p:sldId id="312" r:id="rId73"/>
    <p:sldId id="315" r:id="rId74"/>
    <p:sldId id="316" r:id="rId75"/>
    <p:sldId id="317" r:id="rId76"/>
    <p:sldId id="318" r:id="rId77"/>
    <p:sldId id="319" r:id="rId78"/>
    <p:sldId id="320" r:id="rId79"/>
    <p:sldId id="412" r:id="rId80"/>
    <p:sldId id="413" r:id="rId81"/>
    <p:sldId id="414" r:id="rId82"/>
    <p:sldId id="321" r:id="rId83"/>
    <p:sldId id="322" r:id="rId84"/>
    <p:sldId id="393" r:id="rId85"/>
    <p:sldId id="390" r:id="rId86"/>
    <p:sldId id="391" r:id="rId87"/>
    <p:sldId id="389" r:id="rId88"/>
    <p:sldId id="392" r:id="rId89"/>
    <p:sldId id="324" r:id="rId90"/>
    <p:sldId id="323" r:id="rId91"/>
    <p:sldId id="388" r:id="rId92"/>
    <p:sldId id="329" r:id="rId93"/>
    <p:sldId id="330" r:id="rId94"/>
    <p:sldId id="331" r:id="rId95"/>
    <p:sldId id="332" r:id="rId96"/>
    <p:sldId id="333" r:id="rId97"/>
    <p:sldId id="335" r:id="rId98"/>
    <p:sldId id="336" r:id="rId99"/>
    <p:sldId id="337" r:id="rId100"/>
    <p:sldId id="338" r:id="rId101"/>
    <p:sldId id="339" r:id="rId102"/>
    <p:sldId id="340" r:id="rId103"/>
    <p:sldId id="341" r:id="rId104"/>
    <p:sldId id="342" r:id="rId105"/>
    <p:sldId id="343" r:id="rId106"/>
    <p:sldId id="344" r:id="rId107"/>
    <p:sldId id="345" r:id="rId108"/>
    <p:sldId id="347" r:id="rId109"/>
    <p:sldId id="348" r:id="rId110"/>
    <p:sldId id="349" r:id="rId111"/>
    <p:sldId id="350" r:id="rId112"/>
    <p:sldId id="351" r:id="rId113"/>
    <p:sldId id="352" r:id="rId114"/>
    <p:sldId id="354" r:id="rId115"/>
    <p:sldId id="353" r:id="rId116"/>
    <p:sldId id="355"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2" r:id="rId134"/>
    <p:sldId id="373" r:id="rId135"/>
    <p:sldId id="374" r:id="rId136"/>
    <p:sldId id="375" r:id="rId137"/>
    <p:sldId id="376" r:id="rId138"/>
    <p:sldId id="377" r:id="rId139"/>
    <p:sldId id="378" r:id="rId140"/>
    <p:sldId id="379" r:id="rId141"/>
    <p:sldId id="380" r:id="rId142"/>
    <p:sldId id="381" r:id="rId143"/>
    <p:sldId id="382" r:id="rId144"/>
    <p:sldId id="383" r:id="rId145"/>
    <p:sldId id="384" r:id="rId146"/>
    <p:sldId id="385" r:id="rId147"/>
    <p:sldId id="386" r:id="rId148"/>
    <p:sldId id="387" r:id="rId1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63747-E6F0-43A4-8201-2B493FD1BFD4}" type="datetimeFigureOut">
              <a:rPr lang="en-US" smtClean="0"/>
              <a:pPr/>
              <a:t>5/21/2007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F042-B80F-4132-B84A-0CAB194A299C}" type="slidenum">
              <a:rPr lang="en-US" smtClean="0"/>
              <a:pPr/>
              <a:t>‹#›</a:t>
            </a:fld>
            <a:endParaRPr lang="en-US" dirty="0"/>
          </a:p>
        </p:txBody>
      </p:sp>
    </p:spTree>
    <p:extLst>
      <p:ext uri="{BB962C8B-B14F-4D97-AF65-F5344CB8AC3E}">
        <p14:creationId xmlns:p14="http://schemas.microsoft.com/office/powerpoint/2010/main" xmlns="" val="321096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D912C1-C42E-4B10-ADCC-67AAB76130D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853A86-EB0B-41C1-91A6-15B5A4C5896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9016A1-39EC-4331-B158-717A10B3A8F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7151B-8871-47E4-B03B-91EA2FDF9C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0598031-2E4D-4459-9977-10F7E8CD40BA}"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EDC96F-4861-4623-BC91-A4D8CE6423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3658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242908A-E5B1-403B-BEBB-C609F1F4D672}"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BF9D51-4A98-424B-86FB-B0C811A33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3201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95D4C3-3C95-47B7-8660-47867D280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53403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B8762F-54DE-4AAB-9BF3-22A6ED532C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7428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A52217-F4A2-492D-A15F-8DD94FE4E6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473506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896C2BA-3E69-45C4-B8E8-97B30AFE15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6666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CB8479-B1E4-4C00-9AED-DBD2E89143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67127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2CA315-A3B5-4E2F-9CAE-448D9DA52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5031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2540DF-3825-4DF1-A0DC-74480FFF53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021771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7D467F-8A15-4D7F-A481-045FDBE021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012670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7C26E0-5A84-4A90-A9DC-93F89AEA3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5051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D3D00D-313F-49F2-887E-C9E6E87BBE2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5/21/2007</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322779992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7761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5/21/2007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143148935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39146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680431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827665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378583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784940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xmlns="" val="63332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45729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98596D-B68A-4752-8F50-DB19E8B1C2BF}"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676183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5/21/2007</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338146924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799325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5/21/2007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223891407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883590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67150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75876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482729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275895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xmlns="" val="137419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4D77F9-A4D5-4479-A7C9-07B2536046C4}"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790005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5/21/2007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47051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9BBCA0-FCD7-415E-B513-F51D3CF2A22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BB885EB-1739-424D-8943-D0D14EFDD45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B5D4EE-6976-4D37-9A65-DA9EFD890926}"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1DDF8F7E-319C-4FA0-ABC3-E061991E483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7A5C4F5-475B-40BE-B0F3-CAAA0AACAE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3707F2-07A4-4721-BFE8-A3673125F968}" type="slidenum">
              <a:rPr lang="en-US">
                <a:solidFill>
                  <a:srgbClr val="000000"/>
                </a:solidFill>
                <a:latin typeface="Arial" charset="0"/>
                <a:cs typeface="Arial" charset="0"/>
              </a: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xmlns="" val="303699105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2AB64ACC-B06B-4922-8B8E-6669D46CF459}" type="datetimeFigureOut">
              <a:rPr lang="en-US" smtClean="0">
                <a:solidFill>
                  <a:srgbClr val="04617B">
                    <a:shade val="90000"/>
                  </a:srgbClr>
                </a:solidFill>
                <a:latin typeface="Constantia"/>
                <a:cs typeface="+mn-cs"/>
              </a:rPr>
              <a:pPr fontAlgn="auto">
                <a:spcBef>
                  <a:spcPts val="0"/>
                </a:spcBef>
                <a:spcAft>
                  <a:spcPts val="0"/>
                </a:spcAft>
              </a:pPr>
              <a:t>5/21/2007</a:t>
            </a:fld>
            <a:endParaRPr lang="en-US" dirty="0">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EFE79C5B-2827-47B4-8910-8CF678E8F7BD}" type="slidenum">
              <a:rPr lang="en-US" smtClean="0">
                <a:solidFill>
                  <a:srgbClr val="04617B">
                    <a:shade val="90000"/>
                  </a:srgbClr>
                </a:solidFill>
                <a:latin typeface="Constantia"/>
                <a:cs typeface="+mn-cs"/>
              </a:rPr>
              <a:pPr fontAlgn="auto">
                <a:spcBef>
                  <a:spcPts val="0"/>
                </a:spcBef>
                <a:spcAft>
                  <a:spcPts val="0"/>
                </a:spcAft>
              </a:pPr>
              <a:t>‹#›</a:t>
            </a:fld>
            <a:endParaRPr lang="en-US" dirty="0">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grpSp>
    </p:spTree>
    <p:extLst>
      <p:ext uri="{BB962C8B-B14F-4D97-AF65-F5344CB8AC3E}">
        <p14:creationId xmlns:p14="http://schemas.microsoft.com/office/powerpoint/2010/main" xmlns="" val="409192604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2AB64ACC-B06B-4922-8B8E-6669D46CF459}" type="datetimeFigureOut">
              <a:rPr lang="en-US" smtClean="0">
                <a:solidFill>
                  <a:srgbClr val="04617B">
                    <a:shade val="90000"/>
                  </a:srgbClr>
                </a:solidFill>
                <a:latin typeface="Constantia"/>
                <a:cs typeface="+mn-cs"/>
              </a:rPr>
              <a:pPr fontAlgn="auto">
                <a:spcBef>
                  <a:spcPts val="0"/>
                </a:spcBef>
                <a:spcAft>
                  <a:spcPts val="0"/>
                </a:spcAft>
              </a:pPr>
              <a:t>5/21/2007</a:t>
            </a:fld>
            <a:endParaRPr lang="en-US" dirty="0">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EFE79C5B-2827-47B4-8910-8CF678E8F7BD}" type="slidenum">
              <a:rPr lang="en-US" smtClean="0">
                <a:solidFill>
                  <a:srgbClr val="04617B">
                    <a:shade val="90000"/>
                  </a:srgbClr>
                </a:solidFill>
                <a:latin typeface="Constantia"/>
                <a:cs typeface="+mn-cs"/>
              </a:rPr>
              <a:pPr fontAlgn="auto">
                <a:spcBef>
                  <a:spcPts val="0"/>
                </a:spcBef>
                <a:spcAft>
                  <a:spcPts val="0"/>
                </a:spcAft>
              </a:pPr>
              <a:t>‹#›</a:t>
            </a:fld>
            <a:endParaRPr lang="en-US" dirty="0">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grpSp>
    </p:spTree>
    <p:extLst>
      <p:ext uri="{BB962C8B-B14F-4D97-AF65-F5344CB8AC3E}">
        <p14:creationId xmlns:p14="http://schemas.microsoft.com/office/powerpoint/2010/main" xmlns="" val="208645232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6.xml"/><Relationship Id="rId1" Type="http://schemas.openxmlformats.org/officeDocument/2006/relationships/video" Target="file:///C:\Documents%20and%20Settings\Osama\My%20Documents\V1.MPG" TargetMode="External"/><Relationship Id="rId4" Type="http://schemas.openxmlformats.org/officeDocument/2006/relationships/image" Target="../media/image57.png"/></Relationships>
</file>

<file path=ppt/slides/_rels/slide1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61.png"/></Relationships>
</file>

<file path=ppt/slides/_rels/slide1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6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7.xml"/><Relationship Id="rId1" Type="http://schemas.openxmlformats.org/officeDocument/2006/relationships/video" Target="file:///C:\Documents%20and%20Settings\Osama\My%20Documents\t1.MPG"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1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5/5f/Earwax_on_swab.jpg"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search.yahoo.com/search/%20http:/images.search.yahoo.com/search/images/view?back=http://images.search.yahoo.com/search/images?p=Cholesteatoma&amp;fr=yfp-t-501&amp;toggle=1&amp;ei=UTF-8&amp;fr2=tab-web&amp;w=495&amp;h=478&amp;imgurl=www.entorg.net/Ear_Photos/cholesteatoma-10052002.JPG&amp;rurl=http://www.entorg.net/eardrum_and_middle_ear.htm&amp;size=21.0kB&amp;name=cholesteatoma-10052002.JPG&amp;p=Cholesteatoma&amp;type=jpeg&amp;no=5&amp;tt=284&amp;oid=320b18157ba380aa&amp;ei=UTF-8"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Hearing Disorders </a:t>
            </a:r>
          </a:p>
        </p:txBody>
      </p:sp>
      <p:sp>
        <p:nvSpPr>
          <p:cNvPr id="3075" name="Rectangle 3"/>
          <p:cNvSpPr>
            <a:spLocks noGrp="1" noChangeArrowheads="1"/>
          </p:cNvSpPr>
          <p:nvPr>
            <p:ph type="subTitle" idx="1"/>
          </p:nvPr>
        </p:nvSpPr>
        <p:spPr/>
        <p:txBody>
          <a:bodyPr>
            <a:normAutofit/>
          </a:bodyPr>
          <a:lstStyle/>
          <a:p>
            <a:pPr eaLnBrk="1" hangingPunct="1"/>
            <a:r>
              <a:rPr lang="en-US" dirty="0" smtClean="0"/>
              <a:t>Murad Al-momani, Ph.D., CCC-A, FAAA</a:t>
            </a:r>
          </a:p>
          <a:p>
            <a:pPr eaLnBrk="1" hangingPunct="1"/>
            <a:r>
              <a:rPr lang="en-US" dirty="0" smtClean="0"/>
              <a:t>American Board of Audiology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Sensorineural Hearing loss</a:t>
            </a:r>
          </a:p>
        </p:txBody>
      </p:sp>
      <p:sp>
        <p:nvSpPr>
          <p:cNvPr id="11267" name="Rectangle 3"/>
          <p:cNvSpPr>
            <a:spLocks noGrp="1" noChangeArrowheads="1"/>
          </p:cNvSpPr>
          <p:nvPr>
            <p:ph idx="1"/>
          </p:nvPr>
        </p:nvSpPr>
        <p:spPr/>
        <p:txBody>
          <a:bodyPr/>
          <a:lstStyle/>
          <a:p>
            <a:pPr eaLnBrk="1" hangingPunct="1"/>
            <a:r>
              <a:rPr lang="en-US" b="1" dirty="0" smtClean="0"/>
              <a:t>Sensorineural hearing loss</a:t>
            </a:r>
            <a:r>
              <a:rPr lang="en-US" dirty="0" smtClean="0"/>
              <a:t> is a type of hearing loss in which the root cause lies in the vestibulocochlear nerve (Cranial nerve VIII), the inner ear, or central processing centers of the brain.</a:t>
            </a:r>
            <a:br>
              <a:rPr lang="en-US" dirty="0" smtClean="0"/>
            </a:b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 y="914401"/>
            <a:ext cx="8991600" cy="5333999"/>
            <a:chOff x="883" y="538"/>
            <a:chExt cx="3958" cy="3295"/>
          </a:xfrm>
        </p:grpSpPr>
        <p:pic>
          <p:nvPicPr>
            <p:cNvPr id="215046" name="Picture 6" descr="picture.pic                                                    00001215 Documents                      AD73327B:"/>
            <p:cNvPicPr>
              <a:picLocks noChangeAspect="1" noChangeArrowheads="1"/>
            </p:cNvPicPr>
            <p:nvPr/>
          </p:nvPicPr>
          <p:blipFill>
            <a:blip r:embed="rId2" cstate="print"/>
            <a:srcRect/>
            <a:stretch>
              <a:fillRect/>
            </a:stretch>
          </p:blipFill>
          <p:spPr bwMode="auto">
            <a:xfrm>
              <a:off x="1052" y="538"/>
              <a:ext cx="3789" cy="3295"/>
            </a:xfrm>
            <a:prstGeom prst="rect">
              <a:avLst/>
            </a:prstGeom>
            <a:noFill/>
          </p:spPr>
        </p:pic>
        <p:sp>
          <p:nvSpPr>
            <p:cNvPr id="215047" name="Text Box 7"/>
            <p:cNvSpPr txBox="1">
              <a:spLocks noChangeArrowheads="1"/>
            </p:cNvSpPr>
            <p:nvPr/>
          </p:nvSpPr>
          <p:spPr bwMode="auto">
            <a:xfrm>
              <a:off x="2269" y="329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(6 kHz)</a:t>
              </a:r>
              <a:endParaRPr lang="en-US" altLang="en-US" sz="2800" u="none" dirty="0"/>
            </a:p>
          </p:txBody>
        </p:sp>
        <p:sp>
          <p:nvSpPr>
            <p:cNvPr id="215048" name="Text Box 8"/>
            <p:cNvSpPr txBox="1">
              <a:spLocks noChangeArrowheads="1"/>
            </p:cNvSpPr>
            <p:nvPr/>
          </p:nvSpPr>
          <p:spPr bwMode="auto">
            <a:xfrm>
              <a:off x="883" y="1900"/>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(2 kHz)</a:t>
              </a:r>
              <a:endParaRPr lang="en-US" altLang="en-US" sz="2800" u="none" dirty="0">
                <a:solidFill>
                  <a:srgbClr val="000000"/>
                </a:solidFill>
              </a:endParaRPr>
            </a:p>
          </p:txBody>
        </p:sp>
        <p:sp>
          <p:nvSpPr>
            <p:cNvPr id="215049" name="Text Box 9"/>
            <p:cNvSpPr txBox="1">
              <a:spLocks noChangeArrowheads="1"/>
            </p:cNvSpPr>
            <p:nvPr/>
          </p:nvSpPr>
          <p:spPr bwMode="auto">
            <a:xfrm>
              <a:off x="1089" y="266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(1 kHz)</a:t>
              </a:r>
              <a:endParaRPr lang="en-US" altLang="en-US" sz="2800" u="none" dirty="0">
                <a:solidFill>
                  <a:srgbClr val="000000"/>
                </a:solidFill>
              </a:endParaRPr>
            </a:p>
          </p:txBody>
        </p:sp>
      </p:grpSp>
      <p:sp>
        <p:nvSpPr>
          <p:cNvPr id="215050" name="Text Box 10"/>
          <p:cNvSpPr txBox="1">
            <a:spLocks noChangeArrowheads="1"/>
          </p:cNvSpPr>
          <p:nvPr/>
        </p:nvSpPr>
        <p:spPr bwMode="auto">
          <a:xfrm>
            <a:off x="1204913" y="203200"/>
            <a:ext cx="6891337" cy="519113"/>
          </a:xfrm>
          <a:prstGeom prst="rect">
            <a:avLst/>
          </a:prstGeom>
          <a:noFill/>
          <a:ln w="12700">
            <a:noFill/>
            <a:miter lim="800000"/>
            <a:headEnd/>
            <a:tailEnd/>
          </a:ln>
          <a:effectLst/>
        </p:spPr>
        <p:txBody>
          <a:bodyPr wrap="none">
            <a:spAutoFit/>
          </a:bodyPr>
          <a:lstStyle/>
          <a:p>
            <a:r>
              <a:rPr lang="en-US" altLang="en-US" sz="2800" b="1" u="none" dirty="0"/>
              <a:t>Cross Section: Human Auditory Meatus</a:t>
            </a:r>
            <a:endParaRPr lang="en-US" altLang="en-US" sz="3200" u="none"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86800" cy="990600"/>
          </a:xfrm>
          <a:noFill/>
          <a:ln/>
        </p:spPr>
        <p:txBody>
          <a:bodyPr>
            <a:normAutofit fontScale="90000"/>
          </a:bodyPr>
          <a:lstStyle/>
          <a:p>
            <a:r>
              <a:rPr lang="en-US" altLang="en-US" sz="3200" dirty="0">
                <a:solidFill>
                  <a:schemeClr val="tx1"/>
                </a:solidFill>
              </a:rPr>
              <a:t>Cross-section of Internal</a:t>
            </a:r>
            <a:r>
              <a:rPr lang="en-US" altLang="en-US" dirty="0">
                <a:solidFill>
                  <a:schemeClr val="tx1"/>
                </a:solidFill>
              </a:rPr>
              <a:t> Auditory Canal (IAC)</a:t>
            </a:r>
          </a:p>
        </p:txBody>
      </p:sp>
      <p:sp>
        <p:nvSpPr>
          <p:cNvPr id="6147" name="Oval 3"/>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6148" name="Oval 4"/>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49" name="Oval 5"/>
          <p:cNvSpPr>
            <a:spLocks noChangeArrowheads="1"/>
          </p:cNvSpPr>
          <p:nvPr/>
        </p:nvSpPr>
        <p:spPr bwMode="auto">
          <a:xfrm>
            <a:off x="4838700" y="17145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0" name="Oval 6"/>
          <p:cNvSpPr>
            <a:spLocks noChangeArrowheads="1"/>
          </p:cNvSpPr>
          <p:nvPr/>
        </p:nvSpPr>
        <p:spPr bwMode="auto">
          <a:xfrm>
            <a:off x="506730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1" name="Oval 7"/>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2" name="Line 8"/>
          <p:cNvSpPr>
            <a:spLocks noChangeShapeType="1"/>
          </p:cNvSpPr>
          <p:nvPr/>
        </p:nvSpPr>
        <p:spPr bwMode="auto">
          <a:xfrm flipH="1" flipV="1">
            <a:off x="1333500" y="1943100"/>
            <a:ext cx="1371600" cy="381000"/>
          </a:xfrm>
          <a:prstGeom prst="line">
            <a:avLst/>
          </a:prstGeom>
          <a:noFill/>
          <a:ln w="76200">
            <a:solidFill>
              <a:srgbClr val="FF5008"/>
            </a:solidFill>
            <a:round/>
            <a:headEnd type="triangle" w="med" len="med"/>
            <a:tailEnd/>
          </a:ln>
          <a:effectLst/>
        </p:spPr>
        <p:txBody>
          <a:bodyPr wrap="none" anchor="ctr"/>
          <a:lstStyle/>
          <a:p>
            <a:endParaRPr lang="en-US" dirty="0"/>
          </a:p>
        </p:txBody>
      </p:sp>
      <p:sp>
        <p:nvSpPr>
          <p:cNvPr id="6153"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6154"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6155" name="Line 11"/>
          <p:cNvSpPr>
            <a:spLocks noChangeShapeType="1"/>
          </p:cNvSpPr>
          <p:nvPr/>
        </p:nvSpPr>
        <p:spPr bwMode="auto">
          <a:xfrm flipV="1">
            <a:off x="1714500" y="4978400"/>
            <a:ext cx="1101725" cy="4699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6" name="Rectangle 1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6157" name="Line 13"/>
          <p:cNvSpPr>
            <a:spLocks noChangeShapeType="1"/>
          </p:cNvSpPr>
          <p:nvPr/>
        </p:nvSpPr>
        <p:spPr bwMode="auto">
          <a:xfrm flipH="1">
            <a:off x="6515100" y="1790700"/>
            <a:ext cx="1219200" cy="3810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8" name="Rectangle 14"/>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6159" name="Line 15"/>
          <p:cNvSpPr>
            <a:spLocks noChangeShapeType="1"/>
          </p:cNvSpPr>
          <p:nvPr/>
        </p:nvSpPr>
        <p:spPr bwMode="auto">
          <a:xfrm flipH="1" flipV="1">
            <a:off x="6527800" y="4851400"/>
            <a:ext cx="660400" cy="660400"/>
          </a:xfrm>
          <a:prstGeom prst="line">
            <a:avLst/>
          </a:prstGeom>
          <a:noFill/>
          <a:ln w="66675">
            <a:solidFill>
              <a:srgbClr val="FF5008"/>
            </a:solidFill>
            <a:round/>
            <a:headEnd/>
            <a:tailEnd type="triangle" w="med" len="med"/>
          </a:ln>
          <a:effectLst/>
        </p:spPr>
        <p:txBody>
          <a:bodyPr wrap="none" anchor="ctr"/>
          <a:lstStyle/>
          <a:p>
            <a:endParaRPr lang="en-US" dirty="0"/>
          </a:p>
        </p:txBody>
      </p:sp>
      <p:sp>
        <p:nvSpPr>
          <p:cNvPr id="6160" name="Oval 16"/>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1" name="Oval 17"/>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2" name="Oval 18"/>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3" name="Oval 19"/>
          <p:cNvSpPr>
            <a:spLocks noChangeArrowheads="1"/>
          </p:cNvSpPr>
          <p:nvPr/>
        </p:nvSpPr>
        <p:spPr bwMode="auto">
          <a:xfrm>
            <a:off x="3735388" y="44323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4" name="Oval 20"/>
          <p:cNvSpPr>
            <a:spLocks noChangeArrowheads="1"/>
          </p:cNvSpPr>
          <p:nvPr/>
        </p:nvSpPr>
        <p:spPr bwMode="auto">
          <a:xfrm>
            <a:off x="3898900" y="45847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5" name="Oval 21"/>
          <p:cNvSpPr>
            <a:spLocks noChangeArrowheads="1"/>
          </p:cNvSpPr>
          <p:nvPr/>
        </p:nvSpPr>
        <p:spPr bwMode="auto">
          <a:xfrm>
            <a:off x="4051300"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6" name="Oval 22"/>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7" name="Oval 23"/>
          <p:cNvSpPr>
            <a:spLocks noChangeArrowheads="1"/>
          </p:cNvSpPr>
          <p:nvPr/>
        </p:nvSpPr>
        <p:spPr bwMode="auto">
          <a:xfrm>
            <a:off x="4113213" y="49228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8" name="Oval 24"/>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9" name="Oval 25"/>
          <p:cNvSpPr>
            <a:spLocks noChangeArrowheads="1"/>
          </p:cNvSpPr>
          <p:nvPr/>
        </p:nvSpPr>
        <p:spPr bwMode="auto">
          <a:xfrm>
            <a:off x="4300538" y="50434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0" name="Oval 26"/>
          <p:cNvSpPr>
            <a:spLocks noChangeArrowheads="1"/>
          </p:cNvSpPr>
          <p:nvPr/>
        </p:nvSpPr>
        <p:spPr bwMode="auto">
          <a:xfrm>
            <a:off x="4130675" y="51530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1" name="Oval 27"/>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2" name="Oval 28"/>
          <p:cNvSpPr>
            <a:spLocks noChangeArrowheads="1"/>
          </p:cNvSpPr>
          <p:nvPr/>
        </p:nvSpPr>
        <p:spPr bwMode="auto">
          <a:xfrm>
            <a:off x="4267200" y="4751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3" name="Oval 29"/>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4" name="Oval 30"/>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5" name="Oval 31"/>
          <p:cNvSpPr>
            <a:spLocks noChangeArrowheads="1"/>
          </p:cNvSpPr>
          <p:nvPr/>
        </p:nvSpPr>
        <p:spPr bwMode="auto">
          <a:xfrm>
            <a:off x="4138613" y="4554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6" name="Oval 32"/>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7" name="Oval 33"/>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8" name="Oval 34"/>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9" name="Oval 35"/>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0" name="Oval 36"/>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1" name="Oval 37"/>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2" name="Oval 38"/>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3" name="Oval 39"/>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4" name="Oval 40"/>
          <p:cNvSpPr>
            <a:spLocks noChangeArrowheads="1"/>
          </p:cNvSpPr>
          <p:nvPr/>
        </p:nvSpPr>
        <p:spPr bwMode="auto">
          <a:xfrm>
            <a:off x="3489325" y="3595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5" name="Oval 41"/>
          <p:cNvSpPr>
            <a:spLocks noChangeArrowheads="1"/>
          </p:cNvSpPr>
          <p:nvPr/>
        </p:nvSpPr>
        <p:spPr bwMode="auto">
          <a:xfrm>
            <a:off x="3287713" y="3673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6" name="Oval 42"/>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7" name="Oval 43"/>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8" name="Oval 44"/>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9" name="Oval 45"/>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0" name="Oval 46"/>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1" name="Oval 47"/>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2" name="Oval 48"/>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3" name="Oval 49"/>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4" name="Oval 50"/>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5" name="Oval 51"/>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6" name="Oval 52"/>
          <p:cNvSpPr>
            <a:spLocks noChangeArrowheads="1"/>
          </p:cNvSpPr>
          <p:nvPr/>
        </p:nvSpPr>
        <p:spPr bwMode="auto">
          <a:xfrm>
            <a:off x="3444875" y="3832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7" name="Oval 53"/>
          <p:cNvSpPr>
            <a:spLocks noChangeArrowheads="1"/>
          </p:cNvSpPr>
          <p:nvPr/>
        </p:nvSpPr>
        <p:spPr bwMode="auto">
          <a:xfrm>
            <a:off x="3670300" y="3763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8" name="Oval 54"/>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9" name="Oval 55"/>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0" name="Oval 56"/>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1" name="Oval 57"/>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2" name="Oval 58"/>
          <p:cNvSpPr>
            <a:spLocks noChangeArrowheads="1"/>
          </p:cNvSpPr>
          <p:nvPr/>
        </p:nvSpPr>
        <p:spPr bwMode="auto">
          <a:xfrm>
            <a:off x="3619500" y="39957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3" name="Oval 59"/>
          <p:cNvSpPr>
            <a:spLocks noChangeArrowheads="1"/>
          </p:cNvSpPr>
          <p:nvPr/>
        </p:nvSpPr>
        <p:spPr bwMode="auto">
          <a:xfrm>
            <a:off x="3822700" y="39830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4" name="Oval 60"/>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5" name="Oval 61"/>
          <p:cNvSpPr>
            <a:spLocks noChangeArrowheads="1"/>
          </p:cNvSpPr>
          <p:nvPr/>
        </p:nvSpPr>
        <p:spPr bwMode="auto">
          <a:xfrm>
            <a:off x="4181475" y="42418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6" name="Oval 62"/>
          <p:cNvSpPr>
            <a:spLocks noChangeArrowheads="1"/>
          </p:cNvSpPr>
          <p:nvPr/>
        </p:nvSpPr>
        <p:spPr bwMode="auto">
          <a:xfrm>
            <a:off x="4260850" y="4398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7" name="Oval 63"/>
          <p:cNvSpPr>
            <a:spLocks noChangeArrowheads="1"/>
          </p:cNvSpPr>
          <p:nvPr/>
        </p:nvSpPr>
        <p:spPr bwMode="auto">
          <a:xfrm>
            <a:off x="3968750" y="43894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8" name="Oval 64"/>
          <p:cNvSpPr>
            <a:spLocks noChangeArrowheads="1"/>
          </p:cNvSpPr>
          <p:nvPr/>
        </p:nvSpPr>
        <p:spPr bwMode="auto">
          <a:xfrm>
            <a:off x="3822700" y="42084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9" name="Oval 65"/>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0" name="Oval 66"/>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1" name="Oval 67"/>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2" name="Oval 68"/>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3" name="Oval 69"/>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4" name="Oval 70"/>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5" name="Oval 71"/>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6" name="Oval 72"/>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7" name="Oval 73"/>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8" name="Oval 74"/>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9" name="Oval 75"/>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0" name="Oval 76"/>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1" name="Oval 77"/>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2" name="Oval 78"/>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3" name="Oval 79"/>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4" name="Oval 80"/>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5" name="Oval 81"/>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6" name="Oval 82"/>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7" name="Oval 83"/>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8" name="Oval 84"/>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9" name="Oval 85"/>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0" name="Oval 86"/>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1" name="Oval 87"/>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2" name="Oval 88"/>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3" name="Oval 89"/>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4" name="Oval 90"/>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5" name="Oval 91"/>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6" name="Oval 92"/>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7" name="Oval 93"/>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8" name="Oval 94"/>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9" name="Oval 95"/>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0" name="Oval 96"/>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1" name="Oval 97"/>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2" name="Oval 98"/>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3" name="Oval 99"/>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4" name="Oval 100"/>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5" name="Oval 101"/>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6" name="Oval 102"/>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7" name="Oval 103"/>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8" name="Oval 104"/>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9" name="Oval 105"/>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0" name="Oval 106"/>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1" name="Oval 107"/>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2" name="Oval 108"/>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3" name="Oval 109"/>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4" name="Oval 110"/>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5" name="Oval 111"/>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6" name="Oval 112"/>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7" name="Oval 113"/>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8" name="Oval 114"/>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9" name="Oval 115"/>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0" name="Oval 116"/>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1" name="Oval 117"/>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2" name="Oval 118"/>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3" name="Oval 119"/>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4" name="Oval 120"/>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5" name="Oval 121"/>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6" name="Oval 122"/>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7" name="Oval 123"/>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8" name="Oval 124"/>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9" name="Oval 125"/>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0" name="Oval 126"/>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1" name="Oval 127"/>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2" name="Oval 128"/>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3" name="Oval 129"/>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4" name="Oval 130"/>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5" name="Oval 131"/>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6" name="Oval 132"/>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7" name="Oval 133"/>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8" name="Oval 134"/>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9" name="Oval 135"/>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0" name="Oval 136"/>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1" name="Oval 137"/>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2" name="Oval 138"/>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3" name="Oval 139"/>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4" name="Oval 140"/>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5" name="Oval 141"/>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6" name="Oval 142"/>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7" name="Oval 143"/>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8" name="Oval 144"/>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9" name="Oval 145"/>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0" name="Oval 146"/>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1" name="Oval 147"/>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2" name="Oval 148"/>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3" name="Oval 149"/>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4" name="Oval 150"/>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5" name="Oval 151"/>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6" name="Oval 152"/>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7" name="Oval 153"/>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8" name="Oval 154"/>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9" name="Oval 155"/>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0" name="Oval 156"/>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1" name="Oval 157"/>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2" name="Oval 158"/>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3" name="Oval 159"/>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4" name="Oval 160"/>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5" name="Oval 161"/>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6" name="Oval 162"/>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7" name="Oval 163"/>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8" name="Oval 164"/>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9" name="Oval 165"/>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0" name="Oval 166"/>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1" name="Oval 167"/>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2" name="Oval 168"/>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3" name="Oval 169"/>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4" name="Oval 170"/>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5" name="Oval 171"/>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6" name="Oval 172"/>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7" name="Oval 173"/>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8" name="Oval 174"/>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9" name="Oval 175"/>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0" name="Oval 176"/>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1" name="Oval 177"/>
          <p:cNvSpPr>
            <a:spLocks noChangeArrowheads="1"/>
          </p:cNvSpPr>
          <p:nvPr/>
        </p:nvSpPr>
        <p:spPr bwMode="auto">
          <a:xfrm>
            <a:off x="5486400" y="4267200"/>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2"/>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131075" name="Oval 3"/>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6" name="Rectangle 4"/>
          <p:cNvSpPr>
            <a:spLocks noGrp="1" noChangeArrowheads="1"/>
          </p:cNvSpPr>
          <p:nvPr>
            <p:ph type="title"/>
          </p:nvPr>
        </p:nvSpPr>
        <p:spPr>
          <a:xfrm>
            <a:off x="254000" y="25400"/>
            <a:ext cx="8686800" cy="990600"/>
          </a:xfrm>
          <a:noFill/>
          <a:ln/>
        </p:spPr>
        <p:txBody>
          <a:bodyPr/>
          <a:lstStyle/>
          <a:p>
            <a:r>
              <a:rPr lang="en-US" altLang="en-US" sz="3200" dirty="0">
                <a:solidFill>
                  <a:schemeClr val="tx1"/>
                </a:solidFill>
              </a:rPr>
              <a:t>Medium or Large Tumor in </a:t>
            </a:r>
            <a:r>
              <a:rPr lang="en-US" altLang="en-US" dirty="0">
                <a:solidFill>
                  <a:schemeClr val="tx1"/>
                </a:solidFill>
              </a:rPr>
              <a:t>IAC</a:t>
            </a:r>
          </a:p>
        </p:txBody>
      </p:sp>
      <p:sp>
        <p:nvSpPr>
          <p:cNvPr id="131077" name="Oval 5"/>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8" name="Oval 6"/>
          <p:cNvSpPr>
            <a:spLocks noChangeArrowheads="1"/>
          </p:cNvSpPr>
          <p:nvPr/>
        </p:nvSpPr>
        <p:spPr bwMode="auto">
          <a:xfrm>
            <a:off x="4800600" y="17526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9" name="Oval 7"/>
          <p:cNvSpPr>
            <a:spLocks noChangeArrowheads="1"/>
          </p:cNvSpPr>
          <p:nvPr/>
        </p:nvSpPr>
        <p:spPr bwMode="auto">
          <a:xfrm>
            <a:off x="504825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80" name="Line 8"/>
          <p:cNvSpPr>
            <a:spLocks noChangeShapeType="1"/>
          </p:cNvSpPr>
          <p:nvPr/>
        </p:nvSpPr>
        <p:spPr bwMode="auto">
          <a:xfrm flipH="1" flipV="1">
            <a:off x="1346200" y="1955800"/>
            <a:ext cx="1346200" cy="355600"/>
          </a:xfrm>
          <a:prstGeom prst="line">
            <a:avLst/>
          </a:prstGeom>
          <a:noFill/>
          <a:ln w="50800">
            <a:solidFill>
              <a:srgbClr val="FF5008"/>
            </a:solidFill>
            <a:round/>
            <a:headEnd type="triangle" w="med" len="med"/>
            <a:tailEnd/>
          </a:ln>
          <a:effectLst/>
        </p:spPr>
        <p:txBody>
          <a:bodyPr wrap="none" anchor="ctr"/>
          <a:lstStyle/>
          <a:p>
            <a:endParaRPr lang="en-US" dirty="0"/>
          </a:p>
        </p:txBody>
      </p:sp>
      <p:sp>
        <p:nvSpPr>
          <p:cNvPr id="131081"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131082"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131083" name="Line 11"/>
          <p:cNvSpPr>
            <a:spLocks noChangeShapeType="1"/>
          </p:cNvSpPr>
          <p:nvPr/>
        </p:nvSpPr>
        <p:spPr bwMode="auto">
          <a:xfrm flipV="1">
            <a:off x="1701800" y="4991100"/>
            <a:ext cx="1127125" cy="4445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4" name="Line 12"/>
          <p:cNvSpPr>
            <a:spLocks noChangeShapeType="1"/>
          </p:cNvSpPr>
          <p:nvPr/>
        </p:nvSpPr>
        <p:spPr bwMode="auto">
          <a:xfrm flipH="1">
            <a:off x="6527800" y="1778000"/>
            <a:ext cx="1193800" cy="406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5" name="Line 13"/>
          <p:cNvSpPr>
            <a:spLocks noChangeShapeType="1"/>
          </p:cNvSpPr>
          <p:nvPr/>
        </p:nvSpPr>
        <p:spPr bwMode="auto">
          <a:xfrm flipH="1" flipV="1">
            <a:off x="6527800" y="4851400"/>
            <a:ext cx="660400" cy="660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6" name="Oval 14"/>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7" name="Oval 15"/>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8" name="Oval 16"/>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2" name="Oval 20"/>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4" name="Oval 22"/>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7" name="Oval 25"/>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9" name="Oval 27"/>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0" name="Oval 28"/>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2" name="Oval 30"/>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3" name="Oval 31"/>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4" name="Oval 32"/>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5" name="Oval 33"/>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6" name="Oval 34"/>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7" name="Oval 35"/>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8" name="Oval 36"/>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9" name="Oval 37"/>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2" name="Oval 40"/>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3" name="Oval 41"/>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4" name="Oval 42"/>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5" name="Oval 43"/>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6" name="Oval 44"/>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7" name="Oval 45"/>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8" name="Oval 46"/>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9" name="Oval 47"/>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0" name="Oval 48"/>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1" name="Oval 49"/>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4" name="Oval 52"/>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5" name="Oval 53"/>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6" name="Oval 54"/>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7" name="Oval 55"/>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0" name="Oval 58"/>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1" name="Oval 59"/>
          <p:cNvSpPr>
            <a:spLocks noChangeArrowheads="1"/>
          </p:cNvSpPr>
          <p:nvPr/>
        </p:nvSpPr>
        <p:spPr bwMode="auto">
          <a:xfrm>
            <a:off x="4181475" y="4241800"/>
            <a:ext cx="203200" cy="203200"/>
          </a:xfrm>
          <a:prstGeom prst="ellipse">
            <a:avLst/>
          </a:prstGeom>
          <a:solidFill>
            <a:srgbClr val="037C03"/>
          </a:solidFill>
          <a:ln w="25400">
            <a:solidFill>
              <a:srgbClr val="232323"/>
            </a:solidFill>
            <a:round/>
            <a:headEnd/>
            <a:tailEnd/>
          </a:ln>
          <a:effectLst/>
        </p:spPr>
        <p:txBody>
          <a:bodyPr wrap="none" anchor="ctr"/>
          <a:lstStyle/>
          <a:p>
            <a:endParaRPr lang="en-US" dirty="0"/>
          </a:p>
        </p:txBody>
      </p:sp>
      <p:grpSp>
        <p:nvGrpSpPr>
          <p:cNvPr id="2" name="Group 189"/>
          <p:cNvGrpSpPr>
            <a:grpSpLocks/>
          </p:cNvGrpSpPr>
          <p:nvPr/>
        </p:nvGrpSpPr>
        <p:grpSpPr bwMode="auto">
          <a:xfrm>
            <a:off x="3287713" y="3595688"/>
            <a:ext cx="1216025" cy="1760537"/>
            <a:chOff x="2071" y="2265"/>
            <a:chExt cx="766" cy="1109"/>
          </a:xfrm>
        </p:grpSpPr>
        <p:sp>
          <p:nvSpPr>
            <p:cNvPr id="131091" name="Oval 19" descr="Large confetti"/>
            <p:cNvSpPr>
              <a:spLocks noChangeArrowheads="1"/>
            </p:cNvSpPr>
            <p:nvPr/>
          </p:nvSpPr>
          <p:spPr bwMode="auto">
            <a:xfrm>
              <a:off x="2552" y="298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2" name="Oval 50" descr="Large confetti"/>
            <p:cNvSpPr>
              <a:spLocks noChangeArrowheads="1"/>
            </p:cNvSpPr>
            <p:nvPr/>
          </p:nvSpPr>
          <p:spPr bwMode="auto">
            <a:xfrm>
              <a:off x="2170" y="24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nvGrpSpPr>
            <p:cNvPr id="3" name="Group 188" descr="Large confetti"/>
            <p:cNvGrpSpPr>
              <a:grpSpLocks/>
            </p:cNvGrpSpPr>
            <p:nvPr/>
          </p:nvGrpSpPr>
          <p:grpSpPr bwMode="auto">
            <a:xfrm>
              <a:off x="2071" y="2265"/>
              <a:ext cx="766" cy="1109"/>
              <a:chOff x="2071" y="2265"/>
              <a:chExt cx="766" cy="1109"/>
            </a:xfrm>
          </p:grpSpPr>
          <p:sp>
            <p:nvSpPr>
              <p:cNvPr id="131089" name="Oval 17" descr="Large confetti"/>
              <p:cNvSpPr>
                <a:spLocks noChangeArrowheads="1"/>
              </p:cNvSpPr>
              <p:nvPr/>
            </p:nvSpPr>
            <p:spPr bwMode="auto">
              <a:xfrm>
                <a:off x="2353" y="2792"/>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0" name="Oval 18" descr="Large confetti"/>
              <p:cNvSpPr>
                <a:spLocks noChangeArrowheads="1"/>
              </p:cNvSpPr>
              <p:nvPr/>
            </p:nvSpPr>
            <p:spPr bwMode="auto">
              <a:xfrm>
                <a:off x="2456" y="2888"/>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3" name="Oval 21" descr="Large confetti"/>
              <p:cNvSpPr>
                <a:spLocks noChangeArrowheads="1"/>
              </p:cNvSpPr>
              <p:nvPr/>
            </p:nvSpPr>
            <p:spPr bwMode="auto">
              <a:xfrm>
                <a:off x="2591" y="310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5" name="Oval 23" descr="Large confetti"/>
              <p:cNvSpPr>
                <a:spLocks noChangeArrowheads="1"/>
              </p:cNvSpPr>
              <p:nvPr/>
            </p:nvSpPr>
            <p:spPr bwMode="auto">
              <a:xfrm>
                <a:off x="2709" y="317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6" name="Oval 24" descr="Large confetti"/>
              <p:cNvSpPr>
                <a:spLocks noChangeArrowheads="1"/>
              </p:cNvSpPr>
              <p:nvPr/>
            </p:nvSpPr>
            <p:spPr bwMode="auto">
              <a:xfrm>
                <a:off x="2602" y="3246"/>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8" name="Oval 26" descr="Large confetti"/>
              <p:cNvSpPr>
                <a:spLocks noChangeArrowheads="1"/>
              </p:cNvSpPr>
              <p:nvPr/>
            </p:nvSpPr>
            <p:spPr bwMode="auto">
              <a:xfrm>
                <a:off x="2688" y="2993"/>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01" name="Oval 29" descr="Large confetti"/>
              <p:cNvSpPr>
                <a:spLocks noChangeArrowheads="1"/>
              </p:cNvSpPr>
              <p:nvPr/>
            </p:nvSpPr>
            <p:spPr bwMode="auto">
              <a:xfrm>
                <a:off x="2607" y="286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0" name="Oval 38" descr="Large confetti"/>
              <p:cNvSpPr>
                <a:spLocks noChangeArrowheads="1"/>
              </p:cNvSpPr>
              <p:nvPr/>
            </p:nvSpPr>
            <p:spPr bwMode="auto">
              <a:xfrm>
                <a:off x="2198" y="22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1" name="Oval 39" descr="Large confetti"/>
              <p:cNvSpPr>
                <a:spLocks noChangeArrowheads="1"/>
              </p:cNvSpPr>
              <p:nvPr/>
            </p:nvSpPr>
            <p:spPr bwMode="auto">
              <a:xfrm>
                <a:off x="2071" y="23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3" name="Oval 51" descr="Large confetti"/>
              <p:cNvSpPr>
                <a:spLocks noChangeArrowheads="1"/>
              </p:cNvSpPr>
              <p:nvPr/>
            </p:nvSpPr>
            <p:spPr bwMode="auto">
              <a:xfrm>
                <a:off x="2312" y="23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8" name="Oval 56" descr="Large confetti"/>
              <p:cNvSpPr>
                <a:spLocks noChangeArrowheads="1"/>
              </p:cNvSpPr>
              <p:nvPr/>
            </p:nvSpPr>
            <p:spPr bwMode="auto">
              <a:xfrm>
                <a:off x="2280" y="251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9" name="Oval 57" descr="Large confetti"/>
              <p:cNvSpPr>
                <a:spLocks noChangeArrowheads="1"/>
              </p:cNvSpPr>
              <p:nvPr/>
            </p:nvSpPr>
            <p:spPr bwMode="auto">
              <a:xfrm>
                <a:off x="2408" y="250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2" name="Oval 60" descr="Large confetti"/>
              <p:cNvSpPr>
                <a:spLocks noChangeArrowheads="1"/>
              </p:cNvSpPr>
              <p:nvPr/>
            </p:nvSpPr>
            <p:spPr bwMode="auto">
              <a:xfrm>
                <a:off x="2684" y="27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3" name="Oval 61" descr="Large confetti"/>
              <p:cNvSpPr>
                <a:spLocks noChangeArrowheads="1"/>
              </p:cNvSpPr>
              <p:nvPr/>
            </p:nvSpPr>
            <p:spPr bwMode="auto">
              <a:xfrm>
                <a:off x="2500" y="27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4" name="Oval 62" descr="Large confetti"/>
              <p:cNvSpPr>
                <a:spLocks noChangeArrowheads="1"/>
              </p:cNvSpPr>
              <p:nvPr/>
            </p:nvSpPr>
            <p:spPr bwMode="auto">
              <a:xfrm>
                <a:off x="2408" y="265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grpSp>
      <p:sp>
        <p:nvSpPr>
          <p:cNvPr id="131135" name="Oval 63"/>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6" name="Oval 64"/>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7" name="Oval 65"/>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8" name="Oval 66"/>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9" name="Oval 67"/>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0" name="Oval 68"/>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1" name="Oval 69"/>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2" name="Oval 70"/>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3" name="Oval 71"/>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4" name="Oval 72"/>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5" name="Oval 73"/>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6" name="Oval 74"/>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7" name="Oval 75"/>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8" name="Oval 76"/>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9" name="Oval 77"/>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0" name="Oval 78"/>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1" name="Oval 79"/>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2" name="Oval 80"/>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3" name="Oval 81"/>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4" name="Oval 82"/>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5" name="Oval 83"/>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6" name="Oval 84"/>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7" name="Oval 85"/>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8" name="Oval 86"/>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9" name="Oval 87"/>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0" name="Oval 88"/>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1" name="Oval 89"/>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2" name="Oval 90"/>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3" name="Oval 91"/>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4" name="Oval 92"/>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5" name="Oval 93"/>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6" name="Oval 94"/>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7" name="Oval 95"/>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8" name="Oval 96"/>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9" name="Oval 97"/>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0" name="Oval 98"/>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1" name="Oval 99"/>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2" name="Oval 100"/>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3" name="Oval 101"/>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4" name="Oval 102"/>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5" name="Oval 103"/>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6" name="Oval 104"/>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7" name="Oval 105"/>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8" name="Oval 106"/>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9" name="Oval 107"/>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0" name="Oval 108"/>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1" name="Oval 109"/>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2" name="Oval 110"/>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3" name="Oval 111"/>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4" name="Oval 112"/>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5" name="Oval 113"/>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6" name="Oval 114"/>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7" name="Oval 115"/>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8" name="Oval 116"/>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9" name="Oval 117"/>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0" name="Oval 118"/>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1" name="Oval 119"/>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2" name="Oval 120"/>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3" name="Oval 121"/>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4" name="Oval 122"/>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5" name="Oval 123"/>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6" name="Oval 124"/>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7" name="Oval 125"/>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8" name="Oval 126"/>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9" name="Oval 127"/>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0" name="Oval 128"/>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1" name="Oval 129"/>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2" name="Oval 130"/>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3" name="Oval 131"/>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4" name="Oval 132"/>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5" name="Oval 133"/>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6" name="Oval 134"/>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7" name="Oval 135"/>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8" name="Oval 136"/>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9" name="Oval 137"/>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0" name="Oval 138"/>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1" name="Oval 139"/>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2" name="Oval 140"/>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3" name="Oval 141"/>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4" name="Oval 142"/>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5" name="Oval 143"/>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6" name="Oval 144"/>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7" name="Oval 145"/>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8" name="Oval 146"/>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9" name="Oval 147"/>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0" name="Oval 148"/>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1" name="Oval 149"/>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2" name="Oval 150"/>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3" name="Oval 151"/>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4" name="Oval 152"/>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5" name="Oval 153"/>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6" name="Oval 154"/>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7" name="Oval 155"/>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8" name="Oval 156"/>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9" name="Oval 157"/>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0" name="Oval 158"/>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1" name="Oval 159"/>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2" name="Oval 160"/>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3" name="Oval 161"/>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4" name="Oval 162"/>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5" name="Oval 163"/>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6" name="Oval 164"/>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7" name="Oval 165"/>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8" name="Oval 166"/>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9" name="Oval 167"/>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0" name="Oval 168"/>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1" name="Oval 169"/>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2" name="Oval 170"/>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3" name="Oval 171"/>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4" name="Oval 172"/>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5" name="Oval 173"/>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6" name="Oval 174"/>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7" name="Oval 175"/>
          <p:cNvSpPr>
            <a:spLocks noChangeArrowheads="1"/>
          </p:cNvSpPr>
          <p:nvPr/>
        </p:nvSpPr>
        <p:spPr bwMode="auto">
          <a:xfrm>
            <a:off x="5514975" y="4264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8" name="Freeform 176"/>
          <p:cNvSpPr>
            <a:spLocks/>
          </p:cNvSpPr>
          <p:nvPr/>
        </p:nvSpPr>
        <p:spPr bwMode="auto">
          <a:xfrm>
            <a:off x="3695700" y="3600450"/>
            <a:ext cx="820738" cy="1697038"/>
          </a:xfrm>
          <a:custGeom>
            <a:avLst/>
            <a:gdLst/>
            <a:ahLst/>
            <a:cxnLst>
              <a:cxn ang="0">
                <a:pos x="36" y="0"/>
              </a:cxn>
              <a:cxn ang="0">
                <a:pos x="24" y="24"/>
              </a:cxn>
              <a:cxn ang="0">
                <a:pos x="0" y="36"/>
              </a:cxn>
              <a:cxn ang="0">
                <a:pos x="0" y="60"/>
              </a:cxn>
              <a:cxn ang="0">
                <a:pos x="24" y="84"/>
              </a:cxn>
              <a:cxn ang="0">
                <a:pos x="24" y="108"/>
              </a:cxn>
              <a:cxn ang="0">
                <a:pos x="36" y="132"/>
              </a:cxn>
              <a:cxn ang="0">
                <a:pos x="60" y="156"/>
              </a:cxn>
              <a:cxn ang="0">
                <a:pos x="60" y="180"/>
              </a:cxn>
              <a:cxn ang="0">
                <a:pos x="72" y="204"/>
              </a:cxn>
              <a:cxn ang="0">
                <a:pos x="84" y="228"/>
              </a:cxn>
              <a:cxn ang="0">
                <a:pos x="96" y="252"/>
              </a:cxn>
              <a:cxn ang="0">
                <a:pos x="120" y="264"/>
              </a:cxn>
              <a:cxn ang="0">
                <a:pos x="132" y="288"/>
              </a:cxn>
              <a:cxn ang="0">
                <a:pos x="144" y="312"/>
              </a:cxn>
              <a:cxn ang="0">
                <a:pos x="168" y="324"/>
              </a:cxn>
              <a:cxn ang="0">
                <a:pos x="192" y="348"/>
              </a:cxn>
              <a:cxn ang="0">
                <a:pos x="216" y="372"/>
              </a:cxn>
              <a:cxn ang="0">
                <a:pos x="228" y="396"/>
              </a:cxn>
              <a:cxn ang="0">
                <a:pos x="252" y="408"/>
              </a:cxn>
              <a:cxn ang="0">
                <a:pos x="276" y="420"/>
              </a:cxn>
              <a:cxn ang="0">
                <a:pos x="300" y="444"/>
              </a:cxn>
              <a:cxn ang="0">
                <a:pos x="324" y="468"/>
              </a:cxn>
              <a:cxn ang="0">
                <a:pos x="348" y="480"/>
              </a:cxn>
              <a:cxn ang="0">
                <a:pos x="360" y="504"/>
              </a:cxn>
              <a:cxn ang="0">
                <a:pos x="384" y="504"/>
              </a:cxn>
              <a:cxn ang="0">
                <a:pos x="384" y="528"/>
              </a:cxn>
              <a:cxn ang="0">
                <a:pos x="396" y="552"/>
              </a:cxn>
              <a:cxn ang="0">
                <a:pos x="420" y="588"/>
              </a:cxn>
              <a:cxn ang="0">
                <a:pos x="420" y="612"/>
              </a:cxn>
              <a:cxn ang="0">
                <a:pos x="432" y="636"/>
              </a:cxn>
              <a:cxn ang="0">
                <a:pos x="432" y="660"/>
              </a:cxn>
              <a:cxn ang="0">
                <a:pos x="444" y="684"/>
              </a:cxn>
              <a:cxn ang="0">
                <a:pos x="444" y="708"/>
              </a:cxn>
              <a:cxn ang="0">
                <a:pos x="456" y="732"/>
              </a:cxn>
              <a:cxn ang="0">
                <a:pos x="444" y="756"/>
              </a:cxn>
              <a:cxn ang="0">
                <a:pos x="456" y="780"/>
              </a:cxn>
              <a:cxn ang="0">
                <a:pos x="468" y="804"/>
              </a:cxn>
              <a:cxn ang="0">
                <a:pos x="480" y="828"/>
              </a:cxn>
              <a:cxn ang="0">
                <a:pos x="504" y="888"/>
              </a:cxn>
              <a:cxn ang="0">
                <a:pos x="504" y="912"/>
              </a:cxn>
              <a:cxn ang="0">
                <a:pos x="504" y="936"/>
              </a:cxn>
              <a:cxn ang="0">
                <a:pos x="492" y="960"/>
              </a:cxn>
              <a:cxn ang="0">
                <a:pos x="492" y="996"/>
              </a:cxn>
              <a:cxn ang="0">
                <a:pos x="480" y="1020"/>
              </a:cxn>
              <a:cxn ang="0">
                <a:pos x="480" y="1044"/>
              </a:cxn>
              <a:cxn ang="0">
                <a:pos x="480" y="1068"/>
              </a:cxn>
              <a:cxn ang="0">
                <a:pos x="504" y="1056"/>
              </a:cxn>
              <a:cxn ang="0">
                <a:pos x="516" y="1056"/>
              </a:cxn>
              <a:cxn ang="0">
                <a:pos x="516" y="1056"/>
              </a:cxn>
            </a:cxnLst>
            <a:rect l="0" t="0" r="r" b="b"/>
            <a:pathLst>
              <a:path w="517" h="1069">
                <a:moveTo>
                  <a:pt x="36" y="0"/>
                </a:moveTo>
                <a:lnTo>
                  <a:pt x="24" y="24"/>
                </a:lnTo>
                <a:lnTo>
                  <a:pt x="0" y="36"/>
                </a:lnTo>
                <a:lnTo>
                  <a:pt x="0" y="60"/>
                </a:lnTo>
                <a:lnTo>
                  <a:pt x="24" y="84"/>
                </a:lnTo>
                <a:lnTo>
                  <a:pt x="24" y="108"/>
                </a:lnTo>
                <a:lnTo>
                  <a:pt x="36" y="132"/>
                </a:lnTo>
                <a:lnTo>
                  <a:pt x="60" y="156"/>
                </a:lnTo>
                <a:lnTo>
                  <a:pt x="60" y="180"/>
                </a:lnTo>
                <a:lnTo>
                  <a:pt x="72" y="204"/>
                </a:lnTo>
                <a:lnTo>
                  <a:pt x="84" y="228"/>
                </a:lnTo>
                <a:lnTo>
                  <a:pt x="96" y="252"/>
                </a:lnTo>
                <a:lnTo>
                  <a:pt x="120" y="264"/>
                </a:lnTo>
                <a:lnTo>
                  <a:pt x="132" y="288"/>
                </a:lnTo>
                <a:lnTo>
                  <a:pt x="144" y="312"/>
                </a:lnTo>
                <a:lnTo>
                  <a:pt x="168" y="324"/>
                </a:lnTo>
                <a:lnTo>
                  <a:pt x="192" y="348"/>
                </a:lnTo>
                <a:lnTo>
                  <a:pt x="216" y="372"/>
                </a:lnTo>
                <a:lnTo>
                  <a:pt x="228" y="396"/>
                </a:lnTo>
                <a:lnTo>
                  <a:pt x="252" y="408"/>
                </a:lnTo>
                <a:lnTo>
                  <a:pt x="276" y="420"/>
                </a:lnTo>
                <a:lnTo>
                  <a:pt x="300" y="444"/>
                </a:lnTo>
                <a:lnTo>
                  <a:pt x="324" y="468"/>
                </a:lnTo>
                <a:lnTo>
                  <a:pt x="348" y="480"/>
                </a:lnTo>
                <a:lnTo>
                  <a:pt x="360" y="504"/>
                </a:lnTo>
                <a:lnTo>
                  <a:pt x="384" y="504"/>
                </a:lnTo>
                <a:lnTo>
                  <a:pt x="384" y="528"/>
                </a:lnTo>
                <a:lnTo>
                  <a:pt x="396" y="552"/>
                </a:lnTo>
                <a:lnTo>
                  <a:pt x="420" y="588"/>
                </a:lnTo>
                <a:lnTo>
                  <a:pt x="420" y="612"/>
                </a:lnTo>
                <a:lnTo>
                  <a:pt x="432" y="636"/>
                </a:lnTo>
                <a:lnTo>
                  <a:pt x="432" y="660"/>
                </a:lnTo>
                <a:lnTo>
                  <a:pt x="444" y="684"/>
                </a:lnTo>
                <a:lnTo>
                  <a:pt x="444" y="708"/>
                </a:lnTo>
                <a:lnTo>
                  <a:pt x="456" y="732"/>
                </a:lnTo>
                <a:lnTo>
                  <a:pt x="444" y="756"/>
                </a:lnTo>
                <a:lnTo>
                  <a:pt x="456" y="780"/>
                </a:lnTo>
                <a:lnTo>
                  <a:pt x="468" y="804"/>
                </a:lnTo>
                <a:lnTo>
                  <a:pt x="480" y="828"/>
                </a:lnTo>
                <a:lnTo>
                  <a:pt x="504" y="888"/>
                </a:lnTo>
                <a:lnTo>
                  <a:pt x="504" y="912"/>
                </a:lnTo>
                <a:lnTo>
                  <a:pt x="504" y="936"/>
                </a:lnTo>
                <a:lnTo>
                  <a:pt x="492" y="960"/>
                </a:lnTo>
                <a:lnTo>
                  <a:pt x="492" y="996"/>
                </a:lnTo>
                <a:lnTo>
                  <a:pt x="480" y="1020"/>
                </a:lnTo>
                <a:lnTo>
                  <a:pt x="480" y="1044"/>
                </a:lnTo>
                <a:lnTo>
                  <a:pt x="480" y="1068"/>
                </a:lnTo>
                <a:lnTo>
                  <a:pt x="504" y="1056"/>
                </a:lnTo>
                <a:lnTo>
                  <a:pt x="516" y="1056"/>
                </a:lnTo>
                <a:lnTo>
                  <a:pt x="516" y="1056"/>
                </a:lnTo>
              </a:path>
            </a:pathLst>
          </a:custGeom>
          <a:noFill/>
          <a:ln w="50800" cap="rnd" cmpd="sng">
            <a:pattFill prst="lgConfetti">
              <a:fgClr>
                <a:schemeClr val="tx2"/>
              </a:fgClr>
              <a:bgClr>
                <a:srgbClr val="F95AB7"/>
              </a:bgClr>
            </a:pattFill>
            <a:prstDash val="solid"/>
            <a:round/>
            <a:headEnd type="none" w="med" len="med"/>
            <a:tailEnd type="none" w="med" len="med"/>
          </a:ln>
          <a:effectLst/>
        </p:spPr>
        <p:txBody>
          <a:bodyPr/>
          <a:lstStyle/>
          <a:p>
            <a:endParaRPr lang="en-US" dirty="0"/>
          </a:p>
        </p:txBody>
      </p:sp>
      <p:sp>
        <p:nvSpPr>
          <p:cNvPr id="131249" name="Freeform 177"/>
          <p:cNvSpPr>
            <a:spLocks/>
          </p:cNvSpPr>
          <p:nvPr/>
        </p:nvSpPr>
        <p:spPr bwMode="auto">
          <a:xfrm>
            <a:off x="3733800" y="2933700"/>
            <a:ext cx="1804988" cy="2300288"/>
          </a:xfrm>
          <a:custGeom>
            <a:avLst/>
            <a:gdLst/>
            <a:ahLst/>
            <a:cxnLst>
              <a:cxn ang="0">
                <a:pos x="816" y="0"/>
              </a:cxn>
              <a:cxn ang="0">
                <a:pos x="752" y="24"/>
              </a:cxn>
              <a:cxn ang="0">
                <a:pos x="680" y="32"/>
              </a:cxn>
              <a:cxn ang="0">
                <a:pos x="616" y="32"/>
              </a:cxn>
              <a:cxn ang="0">
                <a:pos x="552" y="32"/>
              </a:cxn>
              <a:cxn ang="0">
                <a:pos x="488" y="32"/>
              </a:cxn>
              <a:cxn ang="0">
                <a:pos x="432" y="64"/>
              </a:cxn>
              <a:cxn ang="0">
                <a:pos x="376" y="112"/>
              </a:cxn>
              <a:cxn ang="0">
                <a:pos x="328" y="152"/>
              </a:cxn>
              <a:cxn ang="0">
                <a:pos x="272" y="192"/>
              </a:cxn>
              <a:cxn ang="0">
                <a:pos x="224" y="232"/>
              </a:cxn>
              <a:cxn ang="0">
                <a:pos x="176" y="264"/>
              </a:cxn>
              <a:cxn ang="0">
                <a:pos x="112" y="288"/>
              </a:cxn>
              <a:cxn ang="0">
                <a:pos x="64" y="336"/>
              </a:cxn>
              <a:cxn ang="0">
                <a:pos x="32" y="400"/>
              </a:cxn>
              <a:cxn ang="0">
                <a:pos x="0" y="448"/>
              </a:cxn>
              <a:cxn ang="0">
                <a:pos x="8" y="512"/>
              </a:cxn>
              <a:cxn ang="0">
                <a:pos x="40" y="568"/>
              </a:cxn>
              <a:cxn ang="0">
                <a:pos x="80" y="624"/>
              </a:cxn>
              <a:cxn ang="0">
                <a:pos x="112" y="688"/>
              </a:cxn>
              <a:cxn ang="0">
                <a:pos x="160" y="736"/>
              </a:cxn>
              <a:cxn ang="0">
                <a:pos x="216" y="784"/>
              </a:cxn>
              <a:cxn ang="0">
                <a:pos x="264" y="832"/>
              </a:cxn>
              <a:cxn ang="0">
                <a:pos x="328" y="880"/>
              </a:cxn>
              <a:cxn ang="0">
                <a:pos x="376" y="928"/>
              </a:cxn>
              <a:cxn ang="0">
                <a:pos x="408" y="1000"/>
              </a:cxn>
              <a:cxn ang="0">
                <a:pos x="432" y="1064"/>
              </a:cxn>
              <a:cxn ang="0">
                <a:pos x="448" y="1128"/>
              </a:cxn>
              <a:cxn ang="0">
                <a:pos x="456" y="1192"/>
              </a:cxn>
              <a:cxn ang="0">
                <a:pos x="472" y="1256"/>
              </a:cxn>
              <a:cxn ang="0">
                <a:pos x="480" y="1320"/>
              </a:cxn>
              <a:cxn ang="0">
                <a:pos x="480" y="1384"/>
              </a:cxn>
              <a:cxn ang="0">
                <a:pos x="488" y="1440"/>
              </a:cxn>
              <a:cxn ang="0">
                <a:pos x="552" y="1448"/>
              </a:cxn>
              <a:cxn ang="0">
                <a:pos x="616" y="1424"/>
              </a:cxn>
              <a:cxn ang="0">
                <a:pos x="680" y="1400"/>
              </a:cxn>
              <a:cxn ang="0">
                <a:pos x="744" y="1368"/>
              </a:cxn>
              <a:cxn ang="0">
                <a:pos x="800" y="1304"/>
              </a:cxn>
              <a:cxn ang="0">
                <a:pos x="840" y="1232"/>
              </a:cxn>
              <a:cxn ang="0">
                <a:pos x="848" y="1168"/>
              </a:cxn>
              <a:cxn ang="0">
                <a:pos x="848" y="1104"/>
              </a:cxn>
              <a:cxn ang="0">
                <a:pos x="832" y="1032"/>
              </a:cxn>
              <a:cxn ang="0">
                <a:pos x="824" y="968"/>
              </a:cxn>
              <a:cxn ang="0">
                <a:pos x="808" y="904"/>
              </a:cxn>
              <a:cxn ang="0">
                <a:pos x="800" y="840"/>
              </a:cxn>
              <a:cxn ang="0">
                <a:pos x="800" y="776"/>
              </a:cxn>
              <a:cxn ang="0">
                <a:pos x="816" y="712"/>
              </a:cxn>
              <a:cxn ang="0">
                <a:pos x="840" y="648"/>
              </a:cxn>
              <a:cxn ang="0">
                <a:pos x="864" y="584"/>
              </a:cxn>
              <a:cxn ang="0">
                <a:pos x="912" y="536"/>
              </a:cxn>
              <a:cxn ang="0">
                <a:pos x="968" y="480"/>
              </a:cxn>
              <a:cxn ang="0">
                <a:pos x="1024" y="432"/>
              </a:cxn>
              <a:cxn ang="0">
                <a:pos x="1080" y="384"/>
              </a:cxn>
              <a:cxn ang="0">
                <a:pos x="1120" y="328"/>
              </a:cxn>
              <a:cxn ang="0">
                <a:pos x="1128" y="264"/>
              </a:cxn>
              <a:cxn ang="0">
                <a:pos x="1104" y="200"/>
              </a:cxn>
              <a:cxn ang="0">
                <a:pos x="1064" y="144"/>
              </a:cxn>
              <a:cxn ang="0">
                <a:pos x="1008" y="104"/>
              </a:cxn>
              <a:cxn ang="0">
                <a:pos x="968" y="56"/>
              </a:cxn>
              <a:cxn ang="0">
                <a:pos x="904" y="48"/>
              </a:cxn>
              <a:cxn ang="0">
                <a:pos x="864" y="0"/>
              </a:cxn>
            </a:cxnLst>
            <a:rect l="0" t="0" r="r" b="b"/>
            <a:pathLst>
              <a:path w="1137" h="1449">
                <a:moveTo>
                  <a:pt x="864" y="0"/>
                </a:moveTo>
                <a:lnTo>
                  <a:pt x="848" y="0"/>
                </a:lnTo>
                <a:lnTo>
                  <a:pt x="832" y="0"/>
                </a:lnTo>
                <a:lnTo>
                  <a:pt x="816" y="0"/>
                </a:lnTo>
                <a:lnTo>
                  <a:pt x="800" y="8"/>
                </a:lnTo>
                <a:lnTo>
                  <a:pt x="784" y="16"/>
                </a:lnTo>
                <a:lnTo>
                  <a:pt x="768" y="16"/>
                </a:lnTo>
                <a:lnTo>
                  <a:pt x="752" y="24"/>
                </a:lnTo>
                <a:lnTo>
                  <a:pt x="728" y="32"/>
                </a:lnTo>
                <a:lnTo>
                  <a:pt x="712" y="32"/>
                </a:lnTo>
                <a:lnTo>
                  <a:pt x="696" y="32"/>
                </a:lnTo>
                <a:lnTo>
                  <a:pt x="680" y="32"/>
                </a:lnTo>
                <a:lnTo>
                  <a:pt x="664" y="32"/>
                </a:lnTo>
                <a:lnTo>
                  <a:pt x="648" y="32"/>
                </a:lnTo>
                <a:lnTo>
                  <a:pt x="632" y="32"/>
                </a:lnTo>
                <a:lnTo>
                  <a:pt x="616" y="32"/>
                </a:lnTo>
                <a:lnTo>
                  <a:pt x="600" y="32"/>
                </a:lnTo>
                <a:lnTo>
                  <a:pt x="584" y="32"/>
                </a:lnTo>
                <a:lnTo>
                  <a:pt x="568" y="32"/>
                </a:lnTo>
                <a:lnTo>
                  <a:pt x="552" y="32"/>
                </a:lnTo>
                <a:lnTo>
                  <a:pt x="536" y="32"/>
                </a:lnTo>
                <a:lnTo>
                  <a:pt x="520" y="32"/>
                </a:lnTo>
                <a:lnTo>
                  <a:pt x="504" y="32"/>
                </a:lnTo>
                <a:lnTo>
                  <a:pt x="488" y="32"/>
                </a:lnTo>
                <a:lnTo>
                  <a:pt x="472" y="32"/>
                </a:lnTo>
                <a:lnTo>
                  <a:pt x="456" y="40"/>
                </a:lnTo>
                <a:lnTo>
                  <a:pt x="448" y="56"/>
                </a:lnTo>
                <a:lnTo>
                  <a:pt x="432" y="64"/>
                </a:lnTo>
                <a:lnTo>
                  <a:pt x="416" y="72"/>
                </a:lnTo>
                <a:lnTo>
                  <a:pt x="408" y="88"/>
                </a:lnTo>
                <a:lnTo>
                  <a:pt x="392" y="104"/>
                </a:lnTo>
                <a:lnTo>
                  <a:pt x="376" y="112"/>
                </a:lnTo>
                <a:lnTo>
                  <a:pt x="368" y="128"/>
                </a:lnTo>
                <a:lnTo>
                  <a:pt x="352" y="128"/>
                </a:lnTo>
                <a:lnTo>
                  <a:pt x="344" y="144"/>
                </a:lnTo>
                <a:lnTo>
                  <a:pt x="328" y="152"/>
                </a:lnTo>
                <a:lnTo>
                  <a:pt x="312" y="160"/>
                </a:lnTo>
                <a:lnTo>
                  <a:pt x="296" y="168"/>
                </a:lnTo>
                <a:lnTo>
                  <a:pt x="280" y="176"/>
                </a:lnTo>
                <a:lnTo>
                  <a:pt x="272" y="192"/>
                </a:lnTo>
                <a:lnTo>
                  <a:pt x="256" y="200"/>
                </a:lnTo>
                <a:lnTo>
                  <a:pt x="248" y="216"/>
                </a:lnTo>
                <a:lnTo>
                  <a:pt x="232" y="216"/>
                </a:lnTo>
                <a:lnTo>
                  <a:pt x="224" y="232"/>
                </a:lnTo>
                <a:lnTo>
                  <a:pt x="208" y="232"/>
                </a:lnTo>
                <a:lnTo>
                  <a:pt x="200" y="248"/>
                </a:lnTo>
                <a:lnTo>
                  <a:pt x="184" y="248"/>
                </a:lnTo>
                <a:lnTo>
                  <a:pt x="176" y="264"/>
                </a:lnTo>
                <a:lnTo>
                  <a:pt x="160" y="272"/>
                </a:lnTo>
                <a:lnTo>
                  <a:pt x="144" y="272"/>
                </a:lnTo>
                <a:lnTo>
                  <a:pt x="128" y="280"/>
                </a:lnTo>
                <a:lnTo>
                  <a:pt x="112" y="288"/>
                </a:lnTo>
                <a:lnTo>
                  <a:pt x="96" y="296"/>
                </a:lnTo>
                <a:lnTo>
                  <a:pt x="80" y="312"/>
                </a:lnTo>
                <a:lnTo>
                  <a:pt x="64" y="320"/>
                </a:lnTo>
                <a:lnTo>
                  <a:pt x="64" y="336"/>
                </a:lnTo>
                <a:lnTo>
                  <a:pt x="48" y="352"/>
                </a:lnTo>
                <a:lnTo>
                  <a:pt x="48" y="368"/>
                </a:lnTo>
                <a:lnTo>
                  <a:pt x="40" y="384"/>
                </a:lnTo>
                <a:lnTo>
                  <a:pt x="32" y="400"/>
                </a:lnTo>
                <a:lnTo>
                  <a:pt x="16" y="400"/>
                </a:lnTo>
                <a:lnTo>
                  <a:pt x="8" y="416"/>
                </a:lnTo>
                <a:lnTo>
                  <a:pt x="0" y="432"/>
                </a:lnTo>
                <a:lnTo>
                  <a:pt x="0" y="448"/>
                </a:lnTo>
                <a:lnTo>
                  <a:pt x="0" y="464"/>
                </a:lnTo>
                <a:lnTo>
                  <a:pt x="0" y="480"/>
                </a:lnTo>
                <a:lnTo>
                  <a:pt x="0" y="496"/>
                </a:lnTo>
                <a:lnTo>
                  <a:pt x="8" y="512"/>
                </a:lnTo>
                <a:lnTo>
                  <a:pt x="16" y="528"/>
                </a:lnTo>
                <a:lnTo>
                  <a:pt x="32" y="536"/>
                </a:lnTo>
                <a:lnTo>
                  <a:pt x="32" y="552"/>
                </a:lnTo>
                <a:lnTo>
                  <a:pt x="40" y="568"/>
                </a:lnTo>
                <a:lnTo>
                  <a:pt x="48" y="584"/>
                </a:lnTo>
                <a:lnTo>
                  <a:pt x="56" y="600"/>
                </a:lnTo>
                <a:lnTo>
                  <a:pt x="64" y="616"/>
                </a:lnTo>
                <a:lnTo>
                  <a:pt x="80" y="624"/>
                </a:lnTo>
                <a:lnTo>
                  <a:pt x="88" y="640"/>
                </a:lnTo>
                <a:lnTo>
                  <a:pt x="96" y="656"/>
                </a:lnTo>
                <a:lnTo>
                  <a:pt x="104" y="672"/>
                </a:lnTo>
                <a:lnTo>
                  <a:pt x="112" y="688"/>
                </a:lnTo>
                <a:lnTo>
                  <a:pt x="128" y="696"/>
                </a:lnTo>
                <a:lnTo>
                  <a:pt x="144" y="704"/>
                </a:lnTo>
                <a:lnTo>
                  <a:pt x="152" y="720"/>
                </a:lnTo>
                <a:lnTo>
                  <a:pt x="160" y="736"/>
                </a:lnTo>
                <a:lnTo>
                  <a:pt x="176" y="744"/>
                </a:lnTo>
                <a:lnTo>
                  <a:pt x="192" y="760"/>
                </a:lnTo>
                <a:lnTo>
                  <a:pt x="208" y="768"/>
                </a:lnTo>
                <a:lnTo>
                  <a:pt x="216" y="784"/>
                </a:lnTo>
                <a:lnTo>
                  <a:pt x="232" y="792"/>
                </a:lnTo>
                <a:lnTo>
                  <a:pt x="240" y="808"/>
                </a:lnTo>
                <a:lnTo>
                  <a:pt x="256" y="816"/>
                </a:lnTo>
                <a:lnTo>
                  <a:pt x="264" y="832"/>
                </a:lnTo>
                <a:lnTo>
                  <a:pt x="280" y="840"/>
                </a:lnTo>
                <a:lnTo>
                  <a:pt x="296" y="856"/>
                </a:lnTo>
                <a:lnTo>
                  <a:pt x="320" y="864"/>
                </a:lnTo>
                <a:lnTo>
                  <a:pt x="328" y="880"/>
                </a:lnTo>
                <a:lnTo>
                  <a:pt x="344" y="888"/>
                </a:lnTo>
                <a:lnTo>
                  <a:pt x="352" y="904"/>
                </a:lnTo>
                <a:lnTo>
                  <a:pt x="360" y="920"/>
                </a:lnTo>
                <a:lnTo>
                  <a:pt x="376" y="928"/>
                </a:lnTo>
                <a:lnTo>
                  <a:pt x="384" y="944"/>
                </a:lnTo>
                <a:lnTo>
                  <a:pt x="392" y="960"/>
                </a:lnTo>
                <a:lnTo>
                  <a:pt x="400" y="976"/>
                </a:lnTo>
                <a:lnTo>
                  <a:pt x="408" y="1000"/>
                </a:lnTo>
                <a:lnTo>
                  <a:pt x="416" y="1016"/>
                </a:lnTo>
                <a:lnTo>
                  <a:pt x="416" y="1032"/>
                </a:lnTo>
                <a:lnTo>
                  <a:pt x="424" y="1048"/>
                </a:lnTo>
                <a:lnTo>
                  <a:pt x="432" y="1064"/>
                </a:lnTo>
                <a:lnTo>
                  <a:pt x="432" y="1080"/>
                </a:lnTo>
                <a:lnTo>
                  <a:pt x="440" y="1096"/>
                </a:lnTo>
                <a:lnTo>
                  <a:pt x="440" y="1112"/>
                </a:lnTo>
                <a:lnTo>
                  <a:pt x="448" y="1128"/>
                </a:lnTo>
                <a:lnTo>
                  <a:pt x="448" y="1144"/>
                </a:lnTo>
                <a:lnTo>
                  <a:pt x="448" y="1160"/>
                </a:lnTo>
                <a:lnTo>
                  <a:pt x="456" y="1176"/>
                </a:lnTo>
                <a:lnTo>
                  <a:pt x="456" y="1192"/>
                </a:lnTo>
                <a:lnTo>
                  <a:pt x="456" y="1208"/>
                </a:lnTo>
                <a:lnTo>
                  <a:pt x="464" y="1224"/>
                </a:lnTo>
                <a:lnTo>
                  <a:pt x="472" y="1240"/>
                </a:lnTo>
                <a:lnTo>
                  <a:pt x="472" y="1256"/>
                </a:lnTo>
                <a:lnTo>
                  <a:pt x="480" y="1272"/>
                </a:lnTo>
                <a:lnTo>
                  <a:pt x="480" y="1288"/>
                </a:lnTo>
                <a:lnTo>
                  <a:pt x="480" y="1304"/>
                </a:lnTo>
                <a:lnTo>
                  <a:pt x="480" y="1320"/>
                </a:lnTo>
                <a:lnTo>
                  <a:pt x="480" y="1336"/>
                </a:lnTo>
                <a:lnTo>
                  <a:pt x="488" y="1352"/>
                </a:lnTo>
                <a:lnTo>
                  <a:pt x="480" y="1368"/>
                </a:lnTo>
                <a:lnTo>
                  <a:pt x="480" y="1384"/>
                </a:lnTo>
                <a:lnTo>
                  <a:pt x="480" y="1400"/>
                </a:lnTo>
                <a:lnTo>
                  <a:pt x="472" y="1416"/>
                </a:lnTo>
                <a:lnTo>
                  <a:pt x="472" y="1432"/>
                </a:lnTo>
                <a:lnTo>
                  <a:pt x="488" y="1440"/>
                </a:lnTo>
                <a:lnTo>
                  <a:pt x="504" y="1448"/>
                </a:lnTo>
                <a:lnTo>
                  <a:pt x="520" y="1448"/>
                </a:lnTo>
                <a:lnTo>
                  <a:pt x="536" y="1448"/>
                </a:lnTo>
                <a:lnTo>
                  <a:pt x="552" y="1448"/>
                </a:lnTo>
                <a:lnTo>
                  <a:pt x="568" y="1440"/>
                </a:lnTo>
                <a:lnTo>
                  <a:pt x="584" y="1432"/>
                </a:lnTo>
                <a:lnTo>
                  <a:pt x="600" y="1424"/>
                </a:lnTo>
                <a:lnTo>
                  <a:pt x="616" y="1424"/>
                </a:lnTo>
                <a:lnTo>
                  <a:pt x="632" y="1416"/>
                </a:lnTo>
                <a:lnTo>
                  <a:pt x="648" y="1416"/>
                </a:lnTo>
                <a:lnTo>
                  <a:pt x="664" y="1408"/>
                </a:lnTo>
                <a:lnTo>
                  <a:pt x="680" y="1400"/>
                </a:lnTo>
                <a:lnTo>
                  <a:pt x="696" y="1392"/>
                </a:lnTo>
                <a:lnTo>
                  <a:pt x="712" y="1384"/>
                </a:lnTo>
                <a:lnTo>
                  <a:pt x="728" y="1376"/>
                </a:lnTo>
                <a:lnTo>
                  <a:pt x="744" y="1368"/>
                </a:lnTo>
                <a:lnTo>
                  <a:pt x="760" y="1360"/>
                </a:lnTo>
                <a:lnTo>
                  <a:pt x="768" y="1344"/>
                </a:lnTo>
                <a:lnTo>
                  <a:pt x="776" y="1328"/>
                </a:lnTo>
                <a:lnTo>
                  <a:pt x="800" y="1304"/>
                </a:lnTo>
                <a:lnTo>
                  <a:pt x="808" y="1288"/>
                </a:lnTo>
                <a:lnTo>
                  <a:pt x="824" y="1264"/>
                </a:lnTo>
                <a:lnTo>
                  <a:pt x="840" y="1248"/>
                </a:lnTo>
                <a:lnTo>
                  <a:pt x="840" y="1232"/>
                </a:lnTo>
                <a:lnTo>
                  <a:pt x="848" y="1216"/>
                </a:lnTo>
                <a:lnTo>
                  <a:pt x="848" y="1200"/>
                </a:lnTo>
                <a:lnTo>
                  <a:pt x="848" y="1184"/>
                </a:lnTo>
                <a:lnTo>
                  <a:pt x="848" y="1168"/>
                </a:lnTo>
                <a:lnTo>
                  <a:pt x="848" y="1152"/>
                </a:lnTo>
                <a:lnTo>
                  <a:pt x="848" y="1136"/>
                </a:lnTo>
                <a:lnTo>
                  <a:pt x="848" y="1120"/>
                </a:lnTo>
                <a:lnTo>
                  <a:pt x="848" y="1104"/>
                </a:lnTo>
                <a:lnTo>
                  <a:pt x="848" y="1088"/>
                </a:lnTo>
                <a:lnTo>
                  <a:pt x="840" y="1064"/>
                </a:lnTo>
                <a:lnTo>
                  <a:pt x="840" y="1048"/>
                </a:lnTo>
                <a:lnTo>
                  <a:pt x="832" y="1032"/>
                </a:lnTo>
                <a:lnTo>
                  <a:pt x="832" y="1016"/>
                </a:lnTo>
                <a:lnTo>
                  <a:pt x="832" y="1000"/>
                </a:lnTo>
                <a:lnTo>
                  <a:pt x="832" y="984"/>
                </a:lnTo>
                <a:lnTo>
                  <a:pt x="824" y="968"/>
                </a:lnTo>
                <a:lnTo>
                  <a:pt x="816" y="952"/>
                </a:lnTo>
                <a:lnTo>
                  <a:pt x="816" y="936"/>
                </a:lnTo>
                <a:lnTo>
                  <a:pt x="816" y="920"/>
                </a:lnTo>
                <a:lnTo>
                  <a:pt x="808" y="904"/>
                </a:lnTo>
                <a:lnTo>
                  <a:pt x="808" y="888"/>
                </a:lnTo>
                <a:lnTo>
                  <a:pt x="800" y="872"/>
                </a:lnTo>
                <a:lnTo>
                  <a:pt x="800" y="856"/>
                </a:lnTo>
                <a:lnTo>
                  <a:pt x="800" y="840"/>
                </a:lnTo>
                <a:lnTo>
                  <a:pt x="800" y="824"/>
                </a:lnTo>
                <a:lnTo>
                  <a:pt x="800" y="808"/>
                </a:lnTo>
                <a:lnTo>
                  <a:pt x="800" y="792"/>
                </a:lnTo>
                <a:lnTo>
                  <a:pt x="800" y="776"/>
                </a:lnTo>
                <a:lnTo>
                  <a:pt x="800" y="760"/>
                </a:lnTo>
                <a:lnTo>
                  <a:pt x="800" y="744"/>
                </a:lnTo>
                <a:lnTo>
                  <a:pt x="808" y="728"/>
                </a:lnTo>
                <a:lnTo>
                  <a:pt x="816" y="712"/>
                </a:lnTo>
                <a:lnTo>
                  <a:pt x="824" y="696"/>
                </a:lnTo>
                <a:lnTo>
                  <a:pt x="832" y="680"/>
                </a:lnTo>
                <a:lnTo>
                  <a:pt x="832" y="664"/>
                </a:lnTo>
                <a:lnTo>
                  <a:pt x="840" y="648"/>
                </a:lnTo>
                <a:lnTo>
                  <a:pt x="848" y="632"/>
                </a:lnTo>
                <a:lnTo>
                  <a:pt x="856" y="616"/>
                </a:lnTo>
                <a:lnTo>
                  <a:pt x="856" y="600"/>
                </a:lnTo>
                <a:lnTo>
                  <a:pt x="864" y="584"/>
                </a:lnTo>
                <a:lnTo>
                  <a:pt x="872" y="568"/>
                </a:lnTo>
                <a:lnTo>
                  <a:pt x="880" y="552"/>
                </a:lnTo>
                <a:lnTo>
                  <a:pt x="896" y="544"/>
                </a:lnTo>
                <a:lnTo>
                  <a:pt x="912" y="536"/>
                </a:lnTo>
                <a:lnTo>
                  <a:pt x="920" y="520"/>
                </a:lnTo>
                <a:lnTo>
                  <a:pt x="936" y="512"/>
                </a:lnTo>
                <a:lnTo>
                  <a:pt x="952" y="496"/>
                </a:lnTo>
                <a:lnTo>
                  <a:pt x="968" y="480"/>
                </a:lnTo>
                <a:lnTo>
                  <a:pt x="984" y="464"/>
                </a:lnTo>
                <a:lnTo>
                  <a:pt x="1000" y="456"/>
                </a:lnTo>
                <a:lnTo>
                  <a:pt x="1008" y="440"/>
                </a:lnTo>
                <a:lnTo>
                  <a:pt x="1024" y="432"/>
                </a:lnTo>
                <a:lnTo>
                  <a:pt x="1040" y="416"/>
                </a:lnTo>
                <a:lnTo>
                  <a:pt x="1056" y="416"/>
                </a:lnTo>
                <a:lnTo>
                  <a:pt x="1064" y="400"/>
                </a:lnTo>
                <a:lnTo>
                  <a:pt x="1080" y="384"/>
                </a:lnTo>
                <a:lnTo>
                  <a:pt x="1088" y="368"/>
                </a:lnTo>
                <a:lnTo>
                  <a:pt x="1104" y="360"/>
                </a:lnTo>
                <a:lnTo>
                  <a:pt x="1112" y="344"/>
                </a:lnTo>
                <a:lnTo>
                  <a:pt x="1120" y="328"/>
                </a:lnTo>
                <a:lnTo>
                  <a:pt x="1128" y="312"/>
                </a:lnTo>
                <a:lnTo>
                  <a:pt x="1136" y="296"/>
                </a:lnTo>
                <a:lnTo>
                  <a:pt x="1136" y="280"/>
                </a:lnTo>
                <a:lnTo>
                  <a:pt x="1128" y="264"/>
                </a:lnTo>
                <a:lnTo>
                  <a:pt x="1120" y="248"/>
                </a:lnTo>
                <a:lnTo>
                  <a:pt x="1120" y="232"/>
                </a:lnTo>
                <a:lnTo>
                  <a:pt x="1112" y="216"/>
                </a:lnTo>
                <a:lnTo>
                  <a:pt x="1104" y="200"/>
                </a:lnTo>
                <a:lnTo>
                  <a:pt x="1096" y="184"/>
                </a:lnTo>
                <a:lnTo>
                  <a:pt x="1080" y="176"/>
                </a:lnTo>
                <a:lnTo>
                  <a:pt x="1080" y="160"/>
                </a:lnTo>
                <a:lnTo>
                  <a:pt x="1064" y="144"/>
                </a:lnTo>
                <a:lnTo>
                  <a:pt x="1056" y="128"/>
                </a:lnTo>
                <a:lnTo>
                  <a:pt x="1040" y="120"/>
                </a:lnTo>
                <a:lnTo>
                  <a:pt x="1024" y="112"/>
                </a:lnTo>
                <a:lnTo>
                  <a:pt x="1008" y="104"/>
                </a:lnTo>
                <a:lnTo>
                  <a:pt x="1000" y="88"/>
                </a:lnTo>
                <a:lnTo>
                  <a:pt x="992" y="72"/>
                </a:lnTo>
                <a:lnTo>
                  <a:pt x="976" y="72"/>
                </a:lnTo>
                <a:lnTo>
                  <a:pt x="968" y="56"/>
                </a:lnTo>
                <a:lnTo>
                  <a:pt x="952" y="56"/>
                </a:lnTo>
                <a:lnTo>
                  <a:pt x="936" y="56"/>
                </a:lnTo>
                <a:lnTo>
                  <a:pt x="920" y="56"/>
                </a:lnTo>
                <a:lnTo>
                  <a:pt x="904" y="48"/>
                </a:lnTo>
                <a:lnTo>
                  <a:pt x="888" y="40"/>
                </a:lnTo>
                <a:lnTo>
                  <a:pt x="880" y="24"/>
                </a:lnTo>
                <a:lnTo>
                  <a:pt x="864" y="16"/>
                </a:lnTo>
                <a:lnTo>
                  <a:pt x="864" y="0"/>
                </a:lnTo>
                <a:lnTo>
                  <a:pt x="864" y="0"/>
                </a:lnTo>
              </a:path>
            </a:pathLst>
          </a:custGeom>
          <a:solidFill>
            <a:srgbClr val="000000"/>
          </a:solidFill>
          <a:ln w="12700" cap="rnd" cmpd="sng">
            <a:solidFill>
              <a:srgbClr val="232323"/>
            </a:solidFill>
            <a:prstDash val="solid"/>
            <a:round/>
            <a:headEnd type="none" w="med" len="med"/>
            <a:tailEnd type="none" w="med" len="med"/>
          </a:ln>
          <a:effectLst/>
        </p:spPr>
        <p:txBody>
          <a:bodyPr/>
          <a:lstStyle/>
          <a:p>
            <a:endParaRPr lang="en-US" dirty="0"/>
          </a:p>
        </p:txBody>
      </p:sp>
      <p:sp>
        <p:nvSpPr>
          <p:cNvPr id="131254" name="Rectangle 18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131255" name="Rectangle 183"/>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131259" name="Text Box 187"/>
          <p:cNvSpPr txBox="1">
            <a:spLocks noChangeArrowheads="1"/>
          </p:cNvSpPr>
          <p:nvPr/>
        </p:nvSpPr>
        <p:spPr bwMode="auto">
          <a:xfrm>
            <a:off x="4089400" y="3495675"/>
            <a:ext cx="750888" cy="366713"/>
          </a:xfrm>
          <a:prstGeom prst="rect">
            <a:avLst/>
          </a:prstGeom>
          <a:noFill/>
          <a:ln w="12700">
            <a:noFill/>
            <a:miter lim="800000"/>
            <a:headEnd/>
            <a:tailEnd/>
          </a:ln>
          <a:effectLst/>
        </p:spPr>
        <p:txBody>
          <a:bodyPr wrap="none">
            <a:spAutoFit/>
          </a:bodyPr>
          <a:lstStyle/>
          <a:p>
            <a:r>
              <a:rPr lang="en-US" altLang="en-US" sz="1800" u="none" dirty="0">
                <a:solidFill>
                  <a:schemeClr val="tx2"/>
                </a:solidFill>
              </a:rPr>
              <a:t>Tumor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Vestibular Testing</a:t>
            </a:r>
          </a:p>
        </p:txBody>
      </p:sp>
      <p:sp>
        <p:nvSpPr>
          <p:cNvPr id="4099" name="Rectangle 3"/>
          <p:cNvSpPr>
            <a:spLocks noGrp="1" noChangeArrowheads="1"/>
          </p:cNvSpPr>
          <p:nvPr>
            <p:ph type="body" idx="1"/>
          </p:nvPr>
        </p:nvSpPr>
        <p:spPr/>
        <p:txBody>
          <a:bodyPr/>
          <a:lstStyle/>
          <a:p>
            <a:pPr eaLnBrk="1" hangingPunct="1"/>
            <a:r>
              <a:rPr lang="en-US" dirty="0" smtClean="0"/>
              <a:t>Vestibular testing is an important tool in the management of the patient with dizziness.</a:t>
            </a:r>
          </a:p>
          <a:p>
            <a:pPr eaLnBrk="1" hangingPunct="1"/>
            <a:r>
              <a:rPr lang="en-US" dirty="0" smtClean="0"/>
              <a:t>The bedside evaluation of the dizzy patient, with a careful history and a thorough </a:t>
            </a:r>
            <a:r>
              <a:rPr lang="en-US" dirty="0" err="1" smtClean="0"/>
              <a:t>neurotologic</a:t>
            </a:r>
            <a:r>
              <a:rPr lang="en-US" smtClean="0"/>
              <a:t> diagnosis, is a crucial for making an accurate clinical diagnosis.</a:t>
            </a:r>
          </a:p>
          <a:p>
            <a:pPr eaLnBrk="1" hangingPunct="1"/>
            <a:r>
              <a:rPr lang="en-US" smtClean="0"/>
              <a:t>We do not believe that vestibular testing is to be used as a stand alone diagnostic test battery for patients with dizziness.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Background</a:t>
            </a:r>
          </a:p>
        </p:txBody>
      </p:sp>
      <p:sp>
        <p:nvSpPr>
          <p:cNvPr id="5123" name="Rectangle 3"/>
          <p:cNvSpPr>
            <a:spLocks noGrp="1" noChangeArrowheads="1"/>
          </p:cNvSpPr>
          <p:nvPr>
            <p:ph type="body" idx="1"/>
          </p:nvPr>
        </p:nvSpPr>
        <p:spPr/>
        <p:txBody>
          <a:bodyPr/>
          <a:lstStyle/>
          <a:p>
            <a:pPr eaLnBrk="1" hangingPunct="1"/>
            <a:r>
              <a:rPr lang="en-US" dirty="0" smtClean="0"/>
              <a:t>Although bedside and office examinations provide information about the status of the vestibular system, major limitations are the inability to quantify responses and to monitor the course of the illness or the results of medical and surgical management.</a:t>
            </a:r>
          </a:p>
          <a:p>
            <a:pPr eaLnBrk="1" hangingPunct="1"/>
            <a:r>
              <a:rPr lang="en-US" dirty="0" smtClean="0"/>
              <a:t>Current technologies available for assessing the vestibular system include ENG/VNG, rotational testing and </a:t>
            </a:r>
            <a:r>
              <a:rPr lang="en-US" dirty="0" err="1" smtClean="0"/>
              <a:t>posturography</a:t>
            </a:r>
            <a:r>
              <a:rPr lang="en-US" dirty="0" smtClean="0"/>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Uses of Vestibular Lab.</a:t>
            </a:r>
          </a:p>
        </p:txBody>
      </p:sp>
      <p:sp>
        <p:nvSpPr>
          <p:cNvPr id="6147" name="Rectangle 3"/>
          <p:cNvSpPr>
            <a:spLocks noGrp="1" noChangeArrowheads="1"/>
          </p:cNvSpPr>
          <p:nvPr>
            <p:ph type="body" idx="1"/>
          </p:nvPr>
        </p:nvSpPr>
        <p:spPr/>
        <p:txBody>
          <a:bodyPr/>
          <a:lstStyle/>
          <a:p>
            <a:pPr eaLnBrk="1" hangingPunct="1"/>
            <a:r>
              <a:rPr lang="en-US" smtClean="0"/>
              <a:t>Aid in establishing diagnosis</a:t>
            </a:r>
          </a:p>
          <a:p>
            <a:pPr eaLnBrk="1" hangingPunct="1"/>
            <a:r>
              <a:rPr lang="en-US" smtClean="0"/>
              <a:t>Location, central versus peripheral.</a:t>
            </a:r>
          </a:p>
          <a:p>
            <a:pPr eaLnBrk="1" hangingPunct="1"/>
            <a:r>
              <a:rPr lang="en-US" smtClean="0"/>
              <a:t>Lateralization.</a:t>
            </a:r>
          </a:p>
          <a:p>
            <a:pPr eaLnBrk="1" hangingPunct="1"/>
            <a:r>
              <a:rPr lang="en-US" smtClean="0"/>
              <a:t>Documentation.</a:t>
            </a:r>
          </a:p>
          <a:p>
            <a:pPr eaLnBrk="1" hangingPunct="1"/>
            <a:r>
              <a:rPr lang="en-US" smtClean="0"/>
              <a:t>Assist in devising treatment plan.</a:t>
            </a:r>
          </a:p>
          <a:p>
            <a:pPr eaLnBrk="1" hangingPunct="1"/>
            <a:r>
              <a:rPr lang="en-US" smtClean="0"/>
              <a:t>Aid in long term management.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ENG or VNG</a:t>
            </a:r>
          </a:p>
        </p:txBody>
      </p:sp>
      <p:sp>
        <p:nvSpPr>
          <p:cNvPr id="7171" name="Rectangle 3"/>
          <p:cNvSpPr>
            <a:spLocks noGrp="1" noChangeArrowheads="1"/>
          </p:cNvSpPr>
          <p:nvPr>
            <p:ph type="body" idx="1"/>
          </p:nvPr>
        </p:nvSpPr>
        <p:spPr/>
        <p:txBody>
          <a:bodyPr/>
          <a:lstStyle/>
          <a:p>
            <a:pPr eaLnBrk="1" hangingPunct="1"/>
            <a:r>
              <a:rPr lang="en-US" sz="2400" dirty="0" smtClean="0"/>
              <a:t>ENG/VNG is the most common method of laboratory evaluation of the vestibular system.</a:t>
            </a:r>
          </a:p>
          <a:p>
            <a:pPr eaLnBrk="1" hangingPunct="1"/>
            <a:r>
              <a:rPr lang="en-US" sz="2400" dirty="0" smtClean="0"/>
              <a:t>The exam consists of a battery of tests.</a:t>
            </a:r>
          </a:p>
          <a:p>
            <a:pPr eaLnBrk="1" hangingPunct="1"/>
            <a:r>
              <a:rPr lang="en-US" sz="2400" dirty="0" smtClean="0"/>
              <a:t>ENG monitor eye movement .</a:t>
            </a:r>
          </a:p>
          <a:p>
            <a:pPr eaLnBrk="1" hangingPunct="1"/>
            <a:r>
              <a:rPr lang="en-US" sz="2400" dirty="0" smtClean="0"/>
              <a:t>The vestibular and ocular systems are connected through the VOR. </a:t>
            </a:r>
          </a:p>
          <a:p>
            <a:pPr eaLnBrk="1" hangingPunct="1"/>
            <a:r>
              <a:rPr lang="en-US" sz="2400" dirty="0" smtClean="0"/>
              <a:t>Thus, patients with peripheral and/or central balance disorders often exhibit abnormal eye movements that can be measured and recorded.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2291" name="Rectangle 3"/>
          <p:cNvSpPr>
            <a:spLocks noGrp="1" noChangeArrowheads="1"/>
          </p:cNvSpPr>
          <p:nvPr>
            <p:ph idx="1"/>
          </p:nvPr>
        </p:nvSpPr>
        <p:spPr/>
        <p:txBody>
          <a:bodyPr>
            <a:normAutofit/>
          </a:bodyPr>
          <a:lstStyle/>
          <a:p>
            <a:pPr eaLnBrk="1" hangingPunct="1"/>
            <a:r>
              <a:rPr lang="en-US" sz="2700" dirty="0" smtClean="0"/>
              <a:t>Congenital.</a:t>
            </a:r>
          </a:p>
          <a:p>
            <a:pPr eaLnBrk="1" hangingPunct="1"/>
            <a:r>
              <a:rPr lang="en-US" sz="2700" b="1" dirty="0" smtClean="0"/>
              <a:t>Acquired:</a:t>
            </a:r>
          </a:p>
          <a:p>
            <a:pPr eaLnBrk="1" hangingPunct="1"/>
            <a:r>
              <a:rPr lang="en-US" sz="2700" dirty="0" smtClean="0"/>
              <a:t>1- Inflammatory </a:t>
            </a:r>
          </a:p>
          <a:p>
            <a:pPr lvl="1" eaLnBrk="1" hangingPunct="1"/>
            <a:r>
              <a:rPr lang="en-US" sz="2200" dirty="0" smtClean="0"/>
              <a:t>Suppurative labyrinthitis </a:t>
            </a:r>
          </a:p>
          <a:p>
            <a:pPr lvl="1" eaLnBrk="1" hangingPunct="1"/>
            <a:r>
              <a:rPr lang="en-US" sz="2200" dirty="0" smtClean="0"/>
              <a:t>Meningitis </a:t>
            </a:r>
          </a:p>
          <a:p>
            <a:pPr lvl="1" eaLnBrk="1" hangingPunct="1"/>
            <a:r>
              <a:rPr lang="en-US" sz="2200" dirty="0" smtClean="0"/>
              <a:t>Mumps </a:t>
            </a:r>
          </a:p>
          <a:p>
            <a:pPr lvl="1" eaLnBrk="1" hangingPunct="1"/>
            <a:r>
              <a:rPr lang="en-US" sz="2200" dirty="0" smtClean="0"/>
              <a:t>Measles </a:t>
            </a:r>
          </a:p>
          <a:p>
            <a:pPr lvl="1" eaLnBrk="1" hangingPunct="1"/>
            <a:r>
              <a:rPr lang="en-US" sz="2200" dirty="0" smtClean="0"/>
              <a:t>Viral </a:t>
            </a:r>
          </a:p>
          <a:p>
            <a:pPr lvl="1" eaLnBrk="1" hangingPunct="1"/>
            <a:r>
              <a:rPr lang="en-US" sz="2200" dirty="0" smtClean="0"/>
              <a:t>Syphilis </a:t>
            </a:r>
          </a:p>
          <a:p>
            <a:pPr eaLnBrk="1" hangingPunct="1"/>
            <a:endParaRPr lang="en-US" sz="27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3315" name="Rectangle 3"/>
          <p:cNvSpPr>
            <a:spLocks noGrp="1" noChangeArrowheads="1"/>
          </p:cNvSpPr>
          <p:nvPr>
            <p:ph idx="1"/>
          </p:nvPr>
        </p:nvSpPr>
        <p:spPr/>
        <p:txBody>
          <a:bodyPr>
            <a:normAutofit/>
          </a:bodyPr>
          <a:lstStyle/>
          <a:p>
            <a:pPr eaLnBrk="1" hangingPunct="1">
              <a:lnSpc>
                <a:spcPct val="80000"/>
              </a:lnSpc>
            </a:pPr>
            <a:r>
              <a:rPr lang="en-US" sz="2000" dirty="0" smtClean="0"/>
              <a:t>2- Ototoxic drugs.</a:t>
            </a:r>
          </a:p>
          <a:p>
            <a:pPr eaLnBrk="1" hangingPunct="1">
              <a:lnSpc>
                <a:spcPct val="80000"/>
              </a:lnSpc>
            </a:pPr>
            <a:endParaRPr lang="en-US" sz="2000" dirty="0" smtClean="0"/>
          </a:p>
          <a:p>
            <a:pPr eaLnBrk="1" hangingPunct="1">
              <a:lnSpc>
                <a:spcPct val="80000"/>
              </a:lnSpc>
            </a:pPr>
            <a:r>
              <a:rPr lang="en-US" sz="2000" dirty="0" smtClean="0"/>
              <a:t>3- Physical trauma - either due to a fracture of the temporal bone affecting the cochlea and middle ear.</a:t>
            </a:r>
          </a:p>
          <a:p>
            <a:pPr eaLnBrk="1" hangingPunct="1">
              <a:lnSpc>
                <a:spcPct val="80000"/>
              </a:lnSpc>
            </a:pPr>
            <a:endParaRPr lang="en-US" sz="2000" dirty="0" smtClean="0"/>
          </a:p>
          <a:p>
            <a:pPr eaLnBrk="1" hangingPunct="1">
              <a:lnSpc>
                <a:spcPct val="80000"/>
              </a:lnSpc>
            </a:pPr>
            <a:r>
              <a:rPr lang="en-US" sz="2000" dirty="0" smtClean="0"/>
              <a:t>4- Noise-induced - prolonged exposure to loud noises (&gt;90 dB) causes hearing loss which begins at 4000Hz (high frequency). The normal hearing range is from 125 Hz to 20,000 Hz.</a:t>
            </a:r>
          </a:p>
          <a:p>
            <a:pPr eaLnBrk="1" hangingPunct="1">
              <a:lnSpc>
                <a:spcPct val="80000"/>
              </a:lnSpc>
            </a:pPr>
            <a:endParaRPr lang="en-US" sz="2000" dirty="0" smtClean="0"/>
          </a:p>
          <a:p>
            <a:pPr eaLnBrk="1" hangingPunct="1">
              <a:lnSpc>
                <a:spcPct val="80000"/>
              </a:lnSpc>
            </a:pPr>
            <a:r>
              <a:rPr lang="en-US" sz="2000" dirty="0" smtClean="0"/>
              <a:t>5- Presbyacusis - age-related hearing loss that occurs in the high frequency range (4000Hz to 8000Hz). </a:t>
            </a:r>
          </a:p>
          <a:p>
            <a:pPr eaLnBrk="1" hangingPunct="1">
              <a:lnSpc>
                <a:spcPct val="80000"/>
              </a:lnSpc>
            </a:pPr>
            <a:endParaRPr lang="en-US" sz="2000" dirty="0" smtClean="0"/>
          </a:p>
          <a:p>
            <a:pPr eaLnBrk="1" hangingPunct="1">
              <a:lnSpc>
                <a:spcPct val="80000"/>
              </a:lnSpc>
            </a:pPr>
            <a:r>
              <a:rPr lang="en-US" sz="2000" dirty="0" smtClean="0"/>
              <a:t>6- Meniere's disease - causes sensorineural hearing loss in the low frequency range (125 Hz to 1000 Hz). Meniere's disesase is characterized by sudden attacks of vertigo lasting minutes to hours preceded by tinnitus, aural fullness, and fluctuating hearing loss.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 Protocols</a:t>
            </a:r>
            <a:endParaRPr lang="en-AU" dirty="0"/>
          </a:p>
        </p:txBody>
      </p:sp>
      <p:sp>
        <p:nvSpPr>
          <p:cNvPr id="3" name="Content Placeholder 2"/>
          <p:cNvSpPr>
            <a:spLocks noGrp="1"/>
          </p:cNvSpPr>
          <p:nvPr>
            <p:ph idx="1"/>
          </p:nvPr>
        </p:nvSpPr>
        <p:spPr/>
        <p:txBody>
          <a:bodyPr/>
          <a:lstStyle/>
          <a:p>
            <a:r>
              <a:rPr lang="en-AU" dirty="0" smtClean="0"/>
              <a:t>Outer to inner.</a:t>
            </a:r>
          </a:p>
          <a:p>
            <a:endParaRPr lang="en-AU" dirty="0"/>
          </a:p>
          <a:p>
            <a:r>
              <a:rPr lang="en-AU" dirty="0" smtClean="0"/>
              <a:t>Objective and subjective.</a:t>
            </a:r>
          </a:p>
          <a:p>
            <a:endParaRPr lang="en-AU" dirty="0"/>
          </a:p>
          <a:p>
            <a:r>
              <a:rPr lang="en-AU" dirty="0" smtClean="0"/>
              <a:t>Determines hearing thresholds (air/bone).</a:t>
            </a:r>
          </a:p>
          <a:p>
            <a:endParaRPr lang="en-AU" dirty="0"/>
          </a:p>
          <a:p>
            <a:r>
              <a:rPr lang="en-AU" dirty="0" smtClean="0"/>
              <a:t>Determines site of lesion.</a:t>
            </a:r>
          </a:p>
          <a:p>
            <a:endParaRPr lang="en-AU" dirty="0"/>
          </a:p>
          <a:p>
            <a:r>
              <a:rPr lang="en-AU" dirty="0" smtClean="0"/>
              <a:t>Leads to diagnosis and intervention plan.</a:t>
            </a:r>
          </a:p>
          <a:p>
            <a:endParaRPr lang="en-AU" dirty="0"/>
          </a:p>
          <a:p>
            <a:endParaRPr lang="en-AU" dirty="0"/>
          </a:p>
        </p:txBody>
      </p:sp>
    </p:spTree>
    <p:extLst>
      <p:ext uri="{BB962C8B-B14F-4D97-AF65-F5344CB8AC3E}">
        <p14:creationId xmlns:p14="http://schemas.microsoft.com/office/powerpoint/2010/main" xmlns="" val="827536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n-US" smtClean="0"/>
              <a:t>Posturography</a:t>
            </a:r>
          </a:p>
        </p:txBody>
      </p:sp>
      <p:pic>
        <p:nvPicPr>
          <p:cNvPr id="39939" name="Picture 4" descr="equi_models"/>
          <p:cNvPicPr>
            <a:picLocks noGrp="1" noChangeAspect="1" noChangeArrowheads="1"/>
          </p:cNvPicPr>
          <p:nvPr>
            <p:ph idx="1"/>
          </p:nvPr>
        </p:nvPicPr>
        <p:blipFill>
          <a:blip r:embed="rId2"/>
          <a:srcRect/>
          <a:stretch>
            <a:fillRect/>
          </a:stretch>
        </p:blipFill>
        <p:spPr>
          <a:xfrm>
            <a:off x="1676400" y="1447800"/>
            <a:ext cx="6096000" cy="5410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5"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3" name="AutoShape 7"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5" name="AutoShape 9"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7" name="AutoShape 11" descr="pull%20back%20pinna"/>
          <p:cNvSpPr>
            <a:spLocks noChangeAspect="1" noChangeArrowheads="1"/>
          </p:cNvSpPr>
          <p:nvPr/>
        </p:nvSpPr>
        <p:spPr bwMode="auto">
          <a:xfrm>
            <a:off x="4419600" y="3276600"/>
            <a:ext cx="304800" cy="304800"/>
          </a:xfrm>
          <a:prstGeom prst="rect">
            <a:avLst/>
          </a:prstGeom>
          <a:noFill/>
        </p:spPr>
        <p:txBody>
          <a:bodyPr/>
          <a:lstStyle/>
          <a:p>
            <a:endParaRPr lang="en-US">
              <a:solidFill>
                <a:srgbClr val="000000"/>
              </a:solidFill>
              <a:latin typeface="Arial" charset="0"/>
              <a:cs typeface="Arial" charset="0"/>
            </a:endParaRPr>
          </a:p>
        </p:txBody>
      </p:sp>
      <p:sp>
        <p:nvSpPr>
          <p:cNvPr id="9229" name="Rectangle 13"/>
          <p:cNvSpPr>
            <a:spLocks noGrp="1" noChangeArrowheads="1"/>
          </p:cNvSpPr>
          <p:nvPr>
            <p:ph type="title"/>
          </p:nvPr>
        </p:nvSpPr>
        <p:spPr/>
        <p:txBody>
          <a:bodyPr/>
          <a:lstStyle/>
          <a:p>
            <a:r>
              <a:rPr lang="en-US" dirty="0" err="1" smtClean="0"/>
              <a:t>Otoscopic</a:t>
            </a:r>
            <a:r>
              <a:rPr lang="en-US" dirty="0" smtClean="0"/>
              <a:t> examination </a:t>
            </a:r>
            <a:endParaRPr lang="en-US" dirty="0"/>
          </a:p>
        </p:txBody>
      </p:sp>
      <p:sp>
        <p:nvSpPr>
          <p:cNvPr id="9230" name="Rectangle 14"/>
          <p:cNvSpPr>
            <a:spLocks noGrp="1" noChangeArrowheads="1"/>
          </p:cNvSpPr>
          <p:nvPr>
            <p:ph type="body" idx="1"/>
          </p:nvPr>
        </p:nvSpPr>
        <p:spPr/>
        <p:txBody>
          <a:bodyPr/>
          <a:lstStyle/>
          <a:p>
            <a:endParaRPr lang="en-US"/>
          </a:p>
        </p:txBody>
      </p:sp>
      <p:pic>
        <p:nvPicPr>
          <p:cNvPr id="9232" name="Picture 16" descr="normal%20TM"/>
          <p:cNvPicPr>
            <a:picLocks noChangeAspect="1" noChangeArrowheads="1"/>
          </p:cNvPicPr>
          <p:nvPr/>
        </p:nvPicPr>
        <p:blipFill>
          <a:blip r:embed="rId2" cstate="print"/>
          <a:srcRect/>
          <a:stretch>
            <a:fillRect/>
          </a:stretch>
        </p:blipFill>
        <p:spPr bwMode="auto">
          <a:xfrm>
            <a:off x="0" y="1524000"/>
            <a:ext cx="9144000" cy="5334000"/>
          </a:xfrm>
          <a:prstGeom prst="rect">
            <a:avLst/>
          </a:prstGeom>
          <a:noFill/>
        </p:spPr>
      </p:pic>
    </p:spTree>
    <p:extLst>
      <p:ext uri="{BB962C8B-B14F-4D97-AF65-F5344CB8AC3E}">
        <p14:creationId xmlns:p14="http://schemas.microsoft.com/office/powerpoint/2010/main" xmlns="" val="19942741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800" smtClean="0"/>
              <a:t>Computerized Dynamic Posturography</a:t>
            </a:r>
          </a:p>
        </p:txBody>
      </p:sp>
      <p:sp>
        <p:nvSpPr>
          <p:cNvPr id="40963" name="Rectangle 3"/>
          <p:cNvSpPr>
            <a:spLocks noGrp="1" noChangeArrowheads="1"/>
          </p:cNvSpPr>
          <p:nvPr>
            <p:ph type="body" idx="1"/>
          </p:nvPr>
        </p:nvSpPr>
        <p:spPr/>
        <p:txBody>
          <a:bodyPr/>
          <a:lstStyle/>
          <a:p>
            <a:pPr eaLnBrk="1" hangingPunct="1"/>
            <a:r>
              <a:rPr lang="en-US" dirty="0" smtClean="0"/>
              <a:t>It is the most commonly used system for clinical postural assessment.</a:t>
            </a:r>
          </a:p>
          <a:p>
            <a:pPr eaLnBrk="1" hangingPunct="1"/>
            <a:r>
              <a:rPr lang="en-US" dirty="0" smtClean="0"/>
              <a:t>The subject stand on a computer-controlled movable platform with movable visual surround.</a:t>
            </a:r>
          </a:p>
          <a:p>
            <a:pPr eaLnBrk="1" hangingPunct="1"/>
            <a:r>
              <a:rPr lang="en-US" dirty="0" smtClean="0"/>
              <a:t>The platform or visual surround can be fixed or move independently.</a:t>
            </a:r>
          </a:p>
          <a:p>
            <a:pPr eaLnBrk="1" hangingPunct="1"/>
            <a:r>
              <a:rPr lang="en-US" dirty="0" smtClean="0"/>
              <a:t>Six test conditions compose the SOT battery.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sz="quarter"/>
          </p:nvPr>
        </p:nvSpPr>
        <p:spPr/>
        <p:txBody>
          <a:bodyPr/>
          <a:lstStyle/>
          <a:p>
            <a:pPr eaLnBrk="1" hangingPunct="1"/>
            <a:r>
              <a:rPr lang="en-US" smtClean="0"/>
              <a:t>The six test conditions</a:t>
            </a:r>
          </a:p>
        </p:txBody>
      </p:sp>
      <p:pic>
        <p:nvPicPr>
          <p:cNvPr id="41987" name="Picture 4" descr="sot1"/>
          <p:cNvPicPr>
            <a:picLocks noGrp="1" noChangeAspect="1" noChangeArrowheads="1"/>
          </p:cNvPicPr>
          <p:nvPr>
            <p:ph sz="quarter" idx="1"/>
          </p:nvPr>
        </p:nvPicPr>
        <p:blipFill>
          <a:blip r:embed="rId2"/>
          <a:srcRect/>
          <a:stretch>
            <a:fillRect/>
          </a:stretch>
        </p:blipFill>
        <p:spPr>
          <a:xfrm>
            <a:off x="609600" y="1447800"/>
            <a:ext cx="2667000" cy="2438400"/>
          </a:xfrm>
          <a:noFill/>
        </p:spPr>
      </p:pic>
      <p:pic>
        <p:nvPicPr>
          <p:cNvPr id="41988" name="Picture 7" descr="sot2"/>
          <p:cNvPicPr>
            <a:picLocks noGrp="1" noChangeAspect="1" noChangeArrowheads="1"/>
          </p:cNvPicPr>
          <p:nvPr>
            <p:ph sz="quarter" idx="2"/>
          </p:nvPr>
        </p:nvPicPr>
        <p:blipFill>
          <a:blip r:embed="rId3"/>
          <a:srcRect/>
          <a:stretch>
            <a:fillRect/>
          </a:stretch>
        </p:blipFill>
        <p:spPr>
          <a:xfrm>
            <a:off x="3276600" y="1447800"/>
            <a:ext cx="3048000" cy="2514600"/>
          </a:xfrm>
          <a:noFill/>
        </p:spPr>
      </p:pic>
      <p:pic>
        <p:nvPicPr>
          <p:cNvPr id="41989" name="Picture 10" descr="sot3"/>
          <p:cNvPicPr>
            <a:picLocks noGrp="1" noChangeAspect="1" noChangeArrowheads="1"/>
          </p:cNvPicPr>
          <p:nvPr>
            <p:ph sz="quarter" idx="3"/>
          </p:nvPr>
        </p:nvPicPr>
        <p:blipFill>
          <a:blip r:embed="rId4"/>
          <a:srcRect/>
          <a:stretch>
            <a:fillRect/>
          </a:stretch>
        </p:blipFill>
        <p:spPr>
          <a:xfrm>
            <a:off x="6324600" y="1524000"/>
            <a:ext cx="2819400" cy="2438400"/>
          </a:xfrm>
          <a:noFill/>
        </p:spPr>
      </p:pic>
      <p:pic>
        <p:nvPicPr>
          <p:cNvPr id="41990" name="Picture 13" descr="sot4"/>
          <p:cNvPicPr>
            <a:picLocks noGrp="1" noChangeAspect="1" noChangeArrowheads="1"/>
          </p:cNvPicPr>
          <p:nvPr>
            <p:ph sz="quarter" idx="4"/>
          </p:nvPr>
        </p:nvPicPr>
        <p:blipFill>
          <a:blip r:embed="rId5"/>
          <a:srcRect/>
          <a:stretch>
            <a:fillRect/>
          </a:stretch>
        </p:blipFill>
        <p:spPr>
          <a:xfrm>
            <a:off x="533400" y="3886200"/>
            <a:ext cx="2743200" cy="2971800"/>
          </a:xfrm>
          <a:noFill/>
        </p:spPr>
      </p:pic>
      <p:pic>
        <p:nvPicPr>
          <p:cNvPr id="41991" name="Picture 16" descr="sot5"/>
          <p:cNvPicPr>
            <a:picLocks noChangeAspect="1" noChangeArrowheads="1"/>
          </p:cNvPicPr>
          <p:nvPr/>
        </p:nvPicPr>
        <p:blipFill>
          <a:blip r:embed="rId6"/>
          <a:srcRect/>
          <a:stretch>
            <a:fillRect/>
          </a:stretch>
        </p:blipFill>
        <p:spPr bwMode="auto">
          <a:xfrm>
            <a:off x="3276600" y="3886200"/>
            <a:ext cx="3048000" cy="2971800"/>
          </a:xfrm>
          <a:prstGeom prst="rect">
            <a:avLst/>
          </a:prstGeom>
          <a:noFill/>
          <a:ln w="9525">
            <a:noFill/>
            <a:miter lim="800000"/>
            <a:headEnd/>
            <a:tailEnd/>
          </a:ln>
        </p:spPr>
      </p:pic>
      <p:pic>
        <p:nvPicPr>
          <p:cNvPr id="41992" name="Picture 17" descr="sot6"/>
          <p:cNvPicPr>
            <a:picLocks noChangeAspect="1" noChangeArrowheads="1"/>
          </p:cNvPicPr>
          <p:nvPr/>
        </p:nvPicPr>
        <p:blipFill>
          <a:blip r:embed="rId7"/>
          <a:srcRect/>
          <a:stretch>
            <a:fillRect/>
          </a:stretch>
        </p:blipFill>
        <p:spPr bwMode="auto">
          <a:xfrm>
            <a:off x="6324600" y="3962400"/>
            <a:ext cx="2819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ar-SA" smtClean="0"/>
          </a:p>
        </p:txBody>
      </p:sp>
      <p:pic>
        <p:nvPicPr>
          <p:cNvPr id="43011" name="Picture 4" descr="Picture of conditions for dynamic posturography"/>
          <p:cNvPicPr>
            <a:picLocks noGrp="1" noChangeAspect="1" noChangeArrowheads="1"/>
          </p:cNvPicPr>
          <p:nvPr>
            <p:ph idx="1"/>
          </p:nvPr>
        </p:nvPicPr>
        <p:blipFill>
          <a:blip r:embed="rId2"/>
          <a:srcRect/>
          <a:stretch>
            <a:fillRect/>
          </a:stretch>
        </p:blipFill>
        <p:spPr>
          <a:xfrm>
            <a:off x="533400" y="1524000"/>
            <a:ext cx="8610600" cy="4419600"/>
          </a:xfr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Results</a:t>
            </a:r>
          </a:p>
        </p:txBody>
      </p:sp>
      <p:pic>
        <p:nvPicPr>
          <p:cNvPr id="44035" name="Picture 4" descr="posturography2"/>
          <p:cNvPicPr>
            <a:picLocks noGrp="1" noChangeAspect="1" noChangeArrowheads="1"/>
          </p:cNvPicPr>
          <p:nvPr>
            <p:ph idx="1"/>
          </p:nvPr>
        </p:nvPicPr>
        <p:blipFill>
          <a:blip r:embed="rId2"/>
          <a:srcRect/>
          <a:stretch>
            <a:fillRect/>
          </a:stretch>
        </p:blipFill>
        <p:spPr>
          <a:xfrm>
            <a:off x="2366963" y="1524000"/>
            <a:ext cx="4867275" cy="5334000"/>
          </a:xfr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Results</a:t>
            </a:r>
          </a:p>
        </p:txBody>
      </p:sp>
      <p:pic>
        <p:nvPicPr>
          <p:cNvPr id="45059" name="Picture 4" descr="posturography3"/>
          <p:cNvPicPr>
            <a:picLocks noGrp="1" noChangeAspect="1" noChangeArrowheads="1"/>
          </p:cNvPicPr>
          <p:nvPr>
            <p:ph idx="1"/>
          </p:nvPr>
        </p:nvPicPr>
        <p:blipFill>
          <a:blip r:embed="rId2"/>
          <a:srcRect/>
          <a:stretch>
            <a:fillRect/>
          </a:stretch>
        </p:blipFill>
        <p:spPr>
          <a:xfrm>
            <a:off x="2209800" y="1524000"/>
            <a:ext cx="5105400" cy="5334000"/>
          </a:xfr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Use of posturography</a:t>
            </a:r>
          </a:p>
        </p:txBody>
      </p:sp>
      <p:sp>
        <p:nvSpPr>
          <p:cNvPr id="46083" name="Rectangle 3"/>
          <p:cNvSpPr>
            <a:spLocks noGrp="1" noChangeArrowheads="1"/>
          </p:cNvSpPr>
          <p:nvPr>
            <p:ph type="body" idx="1"/>
          </p:nvPr>
        </p:nvSpPr>
        <p:spPr/>
        <p:txBody>
          <a:bodyPr/>
          <a:lstStyle/>
          <a:p>
            <a:pPr eaLnBrk="1" hangingPunct="1"/>
            <a:r>
              <a:rPr lang="en-US" dirty="0" smtClean="0"/>
              <a:t>Evaluating patients with balance disorders.</a:t>
            </a:r>
          </a:p>
          <a:p>
            <a:pPr eaLnBrk="1" hangingPunct="1"/>
            <a:r>
              <a:rPr lang="en-US" dirty="0" smtClean="0"/>
              <a:t>Ordered for patients with vague symptoms of dizziness and unsteadiness.</a:t>
            </a:r>
          </a:p>
          <a:p>
            <a:pPr eaLnBrk="1" hangingPunct="1"/>
            <a:r>
              <a:rPr lang="en-US" dirty="0" smtClean="0"/>
              <a:t>It can be used to detect malingerers.</a:t>
            </a:r>
          </a:p>
          <a:p>
            <a:pPr eaLnBrk="1" hangingPunct="1"/>
            <a:r>
              <a:rPr lang="en-US" dirty="0" smtClean="0"/>
              <a:t>Planning and monitoring the course of postural rehabilitation.</a:t>
            </a:r>
          </a:p>
          <a:p>
            <a:pPr eaLnBrk="1" hangingPunct="1"/>
            <a:r>
              <a:rPr lang="en-US" dirty="0" smtClean="0"/>
              <a:t>Documentation of postural responses.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a:t>Important Landmarks</a:t>
            </a:r>
          </a:p>
        </p:txBody>
      </p:sp>
      <p:sp>
        <p:nvSpPr>
          <p:cNvPr id="12295" name="Rectangle 7"/>
          <p:cNvSpPr>
            <a:spLocks noGrp="1" noChangeArrowheads="1"/>
          </p:cNvSpPr>
          <p:nvPr>
            <p:ph type="body" sz="half" idx="1"/>
          </p:nvPr>
        </p:nvSpPr>
        <p:spPr/>
        <p:txBody>
          <a:bodyPr/>
          <a:lstStyle/>
          <a:p>
            <a:pPr>
              <a:lnSpc>
                <a:spcPct val="90000"/>
              </a:lnSpc>
            </a:pPr>
            <a:endParaRPr lang="en-US" sz="2000"/>
          </a:p>
        </p:txBody>
      </p:sp>
      <p:sp>
        <p:nvSpPr>
          <p:cNvPr id="12296" name="Rectangle 8"/>
          <p:cNvSpPr>
            <a:spLocks noGrp="1" noChangeArrowheads="1"/>
          </p:cNvSpPr>
          <p:nvPr>
            <p:ph type="body" sz="half" idx="2"/>
          </p:nvPr>
        </p:nvSpPr>
        <p:spPr/>
        <p:txBody>
          <a:bodyPr/>
          <a:lstStyle/>
          <a:p>
            <a:pPr>
              <a:lnSpc>
                <a:spcPct val="90000"/>
              </a:lnSpc>
            </a:pPr>
            <a:r>
              <a:rPr lang="en-US" sz="2000"/>
              <a:t>An  </a:t>
            </a:r>
            <a:r>
              <a:rPr lang="en-US" sz="2000" i="1"/>
              <a:t>annulus fibrosus</a:t>
            </a:r>
            <a:r>
              <a:rPr lang="en-US" sz="2000"/>
              <a:t> </a:t>
            </a:r>
          </a:p>
          <a:p>
            <a:pPr>
              <a:lnSpc>
                <a:spcPct val="90000"/>
              </a:lnSpc>
            </a:pPr>
            <a:r>
              <a:rPr lang="en-US" sz="2000"/>
              <a:t>Lpi  </a:t>
            </a:r>
            <a:r>
              <a:rPr lang="en-US" sz="2000" i="1"/>
              <a:t>long process of incus</a:t>
            </a:r>
            <a:r>
              <a:rPr lang="en-US" sz="2000"/>
              <a:t> - sometimes visible through a healthy translucent drum</a:t>
            </a:r>
          </a:p>
          <a:p>
            <a:pPr>
              <a:lnSpc>
                <a:spcPct val="90000"/>
              </a:lnSpc>
            </a:pPr>
            <a:r>
              <a:rPr lang="en-US" sz="2000"/>
              <a:t>Um  </a:t>
            </a:r>
            <a:r>
              <a:rPr lang="en-US" sz="2000" i="1"/>
              <a:t>umbo</a:t>
            </a:r>
            <a:r>
              <a:rPr lang="en-US" sz="2000"/>
              <a:t> - the end of the malleus handle and the centre of the drum</a:t>
            </a:r>
          </a:p>
          <a:p>
            <a:pPr>
              <a:lnSpc>
                <a:spcPct val="90000"/>
              </a:lnSpc>
            </a:pPr>
            <a:r>
              <a:rPr lang="en-US" sz="2000"/>
              <a:t>Lr  </a:t>
            </a:r>
            <a:r>
              <a:rPr lang="en-US" sz="2000" i="1"/>
              <a:t>light reflex</a:t>
            </a:r>
            <a:r>
              <a:rPr lang="en-US" sz="2000"/>
              <a:t> - antero-inferioirly</a:t>
            </a:r>
          </a:p>
          <a:p>
            <a:pPr>
              <a:lnSpc>
                <a:spcPct val="90000"/>
              </a:lnSpc>
            </a:pPr>
            <a:r>
              <a:rPr lang="en-US" sz="2000"/>
              <a:t>Lp  </a:t>
            </a:r>
            <a:r>
              <a:rPr lang="en-US" sz="2000" i="1"/>
              <a:t>Lateral process of the malleus</a:t>
            </a:r>
            <a:endParaRPr lang="en-US" sz="2000"/>
          </a:p>
          <a:p>
            <a:pPr>
              <a:lnSpc>
                <a:spcPct val="90000"/>
              </a:lnSpc>
            </a:pPr>
            <a:r>
              <a:rPr lang="en-US" sz="2000"/>
              <a:t>At  </a:t>
            </a:r>
            <a:r>
              <a:rPr lang="en-US" sz="2000" i="1"/>
              <a:t>Attic</a:t>
            </a:r>
            <a:r>
              <a:rPr lang="en-US" sz="2000"/>
              <a:t> also known as </a:t>
            </a:r>
            <a:r>
              <a:rPr lang="en-US" sz="2000" i="1"/>
              <a:t>pars flaccida</a:t>
            </a:r>
            <a:endParaRPr lang="en-US" sz="2000"/>
          </a:p>
          <a:p>
            <a:pPr>
              <a:lnSpc>
                <a:spcPct val="90000"/>
              </a:lnSpc>
            </a:pPr>
            <a:r>
              <a:rPr lang="en-US" sz="2000"/>
              <a:t>Hm  </a:t>
            </a:r>
            <a:r>
              <a:rPr lang="en-US" sz="2000" i="1"/>
              <a:t>handle of the malleus</a:t>
            </a:r>
            <a:r>
              <a:rPr lang="en-US" sz="2000"/>
              <a:t> </a:t>
            </a:r>
          </a:p>
        </p:txBody>
      </p:sp>
      <p:pic>
        <p:nvPicPr>
          <p:cNvPr id="12293" name="Picture 5" descr="annotated%20normal%20TM"/>
          <p:cNvPicPr>
            <a:picLocks noChangeAspect="1" noChangeArrowheads="1"/>
          </p:cNvPicPr>
          <p:nvPr/>
        </p:nvPicPr>
        <p:blipFill>
          <a:blip r:embed="rId2" cstate="print"/>
          <a:srcRect/>
          <a:stretch>
            <a:fillRect/>
          </a:stretch>
        </p:blipFill>
        <p:spPr bwMode="auto">
          <a:xfrm>
            <a:off x="381000" y="1524000"/>
            <a:ext cx="4114800" cy="4724400"/>
          </a:xfrm>
          <a:prstGeom prst="rect">
            <a:avLst/>
          </a:prstGeom>
          <a:noFill/>
        </p:spPr>
      </p:pic>
    </p:spTree>
    <p:extLst>
      <p:ext uri="{BB962C8B-B14F-4D97-AF65-F5344CB8AC3E}">
        <p14:creationId xmlns:p14="http://schemas.microsoft.com/office/powerpoint/2010/main" xmlns="" val="229848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a:lstStyle/>
          <a:p>
            <a:r>
              <a:rPr lang="en-US"/>
              <a:t>Abnormal TM</a:t>
            </a:r>
          </a:p>
        </p:txBody>
      </p:sp>
      <p:sp>
        <p:nvSpPr>
          <p:cNvPr id="14343" name="Rectangle 7"/>
          <p:cNvSpPr>
            <a:spLocks noGrp="1" noChangeArrowheads="1"/>
          </p:cNvSpPr>
          <p:nvPr>
            <p:ph type="body" sz="half" idx="1"/>
          </p:nvPr>
        </p:nvSpPr>
        <p:spPr/>
        <p:txBody>
          <a:bodyPr/>
          <a:lstStyle/>
          <a:p>
            <a:endParaRPr lang="en-US"/>
          </a:p>
        </p:txBody>
      </p:sp>
      <p:sp>
        <p:nvSpPr>
          <p:cNvPr id="14344" name="Rectangle 8"/>
          <p:cNvSpPr>
            <a:spLocks noGrp="1" noChangeArrowheads="1"/>
          </p:cNvSpPr>
          <p:nvPr>
            <p:ph type="body" sz="half" idx="2"/>
          </p:nvPr>
        </p:nvSpPr>
        <p:spPr/>
        <p:txBody>
          <a:bodyPr/>
          <a:lstStyle/>
          <a:p>
            <a:r>
              <a:rPr lang="en-US"/>
              <a:t>Mild retraction may be difficult to identify. The margin of the drum (annulus may become more pronounced as in this image </a:t>
            </a:r>
          </a:p>
        </p:txBody>
      </p:sp>
      <p:pic>
        <p:nvPicPr>
          <p:cNvPr id="14341" name="Picture 5" descr="DSCN1948"/>
          <p:cNvPicPr>
            <a:picLocks noChangeAspect="1" noChangeArrowheads="1"/>
          </p:cNvPicPr>
          <p:nvPr/>
        </p:nvPicPr>
        <p:blipFill>
          <a:blip r:embed="rId2" cstate="print"/>
          <a:srcRect/>
          <a:stretch>
            <a:fillRect/>
          </a:stretch>
        </p:blipFill>
        <p:spPr bwMode="auto">
          <a:xfrm>
            <a:off x="304800" y="1524000"/>
            <a:ext cx="4343400" cy="4724400"/>
          </a:xfrm>
          <a:prstGeom prst="rect">
            <a:avLst/>
          </a:prstGeom>
          <a:noFill/>
        </p:spPr>
      </p:pic>
    </p:spTree>
    <p:extLst>
      <p:ext uri="{BB962C8B-B14F-4D97-AF65-F5344CB8AC3E}">
        <p14:creationId xmlns:p14="http://schemas.microsoft.com/office/powerpoint/2010/main" xmlns="" val="185665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Abnormal TM</a:t>
            </a:r>
          </a:p>
        </p:txBody>
      </p:sp>
      <p:sp>
        <p:nvSpPr>
          <p:cNvPr id="18437" name="Rectangle 5"/>
          <p:cNvSpPr>
            <a:spLocks noGrp="1" noChangeArrowheads="1"/>
          </p:cNvSpPr>
          <p:nvPr>
            <p:ph type="body" sz="half" idx="1"/>
          </p:nvPr>
        </p:nvSpPr>
        <p:spPr/>
        <p:txBody>
          <a:bodyPr/>
          <a:lstStyle/>
          <a:p>
            <a:endParaRPr lang="en-US"/>
          </a:p>
        </p:txBody>
      </p:sp>
      <p:sp>
        <p:nvSpPr>
          <p:cNvPr id="18438" name="Rectangle 6"/>
          <p:cNvSpPr>
            <a:spLocks noGrp="1" noChangeArrowheads="1"/>
          </p:cNvSpPr>
          <p:nvPr>
            <p:ph type="body" sz="half" idx="2"/>
          </p:nvPr>
        </p:nvSpPr>
        <p:spPr/>
        <p:txBody>
          <a:bodyPr/>
          <a:lstStyle/>
          <a:p>
            <a:r>
              <a:rPr lang="en-US"/>
              <a:t>As the drum retracts so does the handle of the malleus and it may appear to be shortened on otoscopy. The lateral process will also become much more prominent than normal </a:t>
            </a:r>
          </a:p>
        </p:txBody>
      </p:sp>
      <p:pic>
        <p:nvPicPr>
          <p:cNvPr id="18440" name="Picture 8" descr="DSCN2314"/>
          <p:cNvPicPr>
            <a:picLocks noChangeAspect="1" noChangeArrowheads="1"/>
          </p:cNvPicPr>
          <p:nvPr/>
        </p:nvPicPr>
        <p:blipFill>
          <a:blip r:embed="rId2" cstate="print"/>
          <a:srcRect/>
          <a:stretch>
            <a:fillRect/>
          </a:stretch>
        </p:blipFill>
        <p:spPr bwMode="auto">
          <a:xfrm>
            <a:off x="0" y="1524000"/>
            <a:ext cx="4572000" cy="5105400"/>
          </a:xfrm>
          <a:prstGeom prst="rect">
            <a:avLst/>
          </a:prstGeom>
          <a:noFill/>
        </p:spPr>
      </p:pic>
    </p:spTree>
    <p:extLst>
      <p:ext uri="{BB962C8B-B14F-4D97-AF65-F5344CB8AC3E}">
        <p14:creationId xmlns:p14="http://schemas.microsoft.com/office/powerpoint/2010/main" xmlns="" val="213556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ABNORMAL TM</a:t>
            </a:r>
          </a:p>
        </p:txBody>
      </p:sp>
      <p:sp>
        <p:nvSpPr>
          <p:cNvPr id="20485" name="Rectangle 5"/>
          <p:cNvSpPr>
            <a:spLocks noGrp="1" noChangeArrowheads="1"/>
          </p:cNvSpPr>
          <p:nvPr>
            <p:ph type="body" sz="half" idx="1"/>
          </p:nvPr>
        </p:nvSpPr>
        <p:spPr/>
        <p:txBody>
          <a:bodyPr/>
          <a:lstStyle/>
          <a:p>
            <a:endParaRPr lang="en-US"/>
          </a:p>
        </p:txBody>
      </p:sp>
      <p:sp>
        <p:nvSpPr>
          <p:cNvPr id="20486" name="Rectangle 6"/>
          <p:cNvSpPr>
            <a:spLocks noGrp="1" noChangeArrowheads="1"/>
          </p:cNvSpPr>
          <p:nvPr>
            <p:ph type="body" sz="half" idx="2"/>
          </p:nvPr>
        </p:nvSpPr>
        <p:spPr/>
        <p:txBody>
          <a:bodyPr/>
          <a:lstStyle/>
          <a:p>
            <a:r>
              <a:rPr lang="en-US"/>
              <a:t>As the drum becomes increasingly retracted, it drapes over the ossicular chain, and the incus and stapes head may be outlined </a:t>
            </a:r>
          </a:p>
        </p:txBody>
      </p:sp>
      <p:pic>
        <p:nvPicPr>
          <p:cNvPr id="20488" name="Picture 8" descr="DSCN2386"/>
          <p:cNvPicPr>
            <a:picLocks noChangeAspect="1" noChangeArrowheads="1"/>
          </p:cNvPicPr>
          <p:nvPr/>
        </p:nvPicPr>
        <p:blipFill>
          <a:blip r:embed="rId2" cstate="print"/>
          <a:srcRect/>
          <a:stretch>
            <a:fillRect/>
          </a:stretch>
        </p:blipFill>
        <p:spPr bwMode="auto">
          <a:xfrm>
            <a:off x="0" y="1447800"/>
            <a:ext cx="4572000" cy="5181600"/>
          </a:xfrm>
          <a:prstGeom prst="rect">
            <a:avLst/>
          </a:prstGeom>
          <a:noFill/>
        </p:spPr>
      </p:pic>
    </p:spTree>
    <p:extLst>
      <p:ext uri="{BB962C8B-B14F-4D97-AF65-F5344CB8AC3E}">
        <p14:creationId xmlns:p14="http://schemas.microsoft.com/office/powerpoint/2010/main" xmlns="" val="210311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ABNORMAL TM</a:t>
            </a:r>
          </a:p>
        </p:txBody>
      </p:sp>
      <p:sp>
        <p:nvSpPr>
          <p:cNvPr id="22533" name="Rectangle 5"/>
          <p:cNvSpPr>
            <a:spLocks noGrp="1" noChangeArrowheads="1"/>
          </p:cNvSpPr>
          <p:nvPr>
            <p:ph type="body" sz="half" idx="1"/>
          </p:nvPr>
        </p:nvSpPr>
        <p:spPr/>
        <p:txBody>
          <a:bodyPr/>
          <a:lstStyle/>
          <a:p>
            <a:endParaRPr lang="en-US"/>
          </a:p>
        </p:txBody>
      </p:sp>
      <p:sp>
        <p:nvSpPr>
          <p:cNvPr id="22534" name="Rectangle 6"/>
          <p:cNvSpPr>
            <a:spLocks noGrp="1" noChangeArrowheads="1"/>
          </p:cNvSpPr>
          <p:nvPr>
            <p:ph type="body" sz="half" idx="2"/>
          </p:nvPr>
        </p:nvSpPr>
        <p:spPr/>
        <p:txBody>
          <a:bodyPr/>
          <a:lstStyle/>
          <a:p>
            <a:r>
              <a:rPr lang="en-US"/>
              <a:t>Eventually, nearly all the middle ear space may be lost and the drum comes into contact with the medial wall of the middle ear (this is known as </a:t>
            </a:r>
            <a:r>
              <a:rPr lang="en-US" i="1"/>
              <a:t>atelectasis</a:t>
            </a:r>
            <a:r>
              <a:rPr lang="en-US"/>
              <a:t>) </a:t>
            </a:r>
          </a:p>
        </p:txBody>
      </p:sp>
      <p:pic>
        <p:nvPicPr>
          <p:cNvPr id="22536" name="Picture 8" descr="atelectatic_TM"/>
          <p:cNvPicPr>
            <a:picLocks noChangeAspect="1" noChangeArrowheads="1"/>
          </p:cNvPicPr>
          <p:nvPr/>
        </p:nvPicPr>
        <p:blipFill>
          <a:blip r:embed="rId2" cstate="print"/>
          <a:srcRect/>
          <a:stretch>
            <a:fillRect/>
          </a:stretch>
        </p:blipFill>
        <p:spPr bwMode="auto">
          <a:xfrm>
            <a:off x="155575" y="1447800"/>
            <a:ext cx="4797425" cy="5410200"/>
          </a:xfrm>
          <a:prstGeom prst="rect">
            <a:avLst/>
          </a:prstGeom>
          <a:noFill/>
        </p:spPr>
      </p:pic>
    </p:spTree>
    <p:extLst>
      <p:ext uri="{BB962C8B-B14F-4D97-AF65-F5344CB8AC3E}">
        <p14:creationId xmlns:p14="http://schemas.microsoft.com/office/powerpoint/2010/main" xmlns="" val="34274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r>
              <a:rPr lang="en-US" dirty="0" smtClean="0"/>
              <a:t>By the end of this presentation, students will be able to</a:t>
            </a:r>
          </a:p>
          <a:p>
            <a:pPr lvl="1"/>
            <a:r>
              <a:rPr lang="en-US" dirty="0" smtClean="0"/>
              <a:t>Recognize type, degree and possible causes of hearing loss.</a:t>
            </a:r>
          </a:p>
          <a:p>
            <a:pPr lvl="1"/>
            <a:r>
              <a:rPr lang="en-US" dirty="0" smtClean="0"/>
              <a:t>Interpret basic audiology testing results including pure tone </a:t>
            </a:r>
            <a:r>
              <a:rPr lang="en-US" dirty="0" err="1" smtClean="0"/>
              <a:t>audiometry</a:t>
            </a:r>
            <a:r>
              <a:rPr lang="en-US" dirty="0" smtClean="0"/>
              <a:t>, </a:t>
            </a:r>
            <a:r>
              <a:rPr lang="en-US" dirty="0" err="1" smtClean="0"/>
              <a:t>Tympanometry</a:t>
            </a:r>
            <a:r>
              <a:rPr lang="en-US" dirty="0" smtClean="0"/>
              <a:t>, acoustic reflexes, speech </a:t>
            </a:r>
            <a:r>
              <a:rPr lang="en-US" dirty="0" err="1" smtClean="0"/>
              <a:t>audiometry</a:t>
            </a:r>
            <a:r>
              <a:rPr lang="en-US" dirty="0" smtClean="0"/>
              <a:t>, </a:t>
            </a:r>
            <a:r>
              <a:rPr lang="en-US" dirty="0" err="1" smtClean="0"/>
              <a:t>otoacoustic</a:t>
            </a:r>
            <a:r>
              <a:rPr lang="en-US" dirty="0" smtClean="0"/>
              <a:t> emissions and auditory brainstem response.</a:t>
            </a:r>
          </a:p>
          <a:p>
            <a:pPr lvl="1"/>
            <a:r>
              <a:rPr lang="en-US" dirty="0" smtClean="0"/>
              <a:t>Read and interpret basic vestibular and balance testing results. </a:t>
            </a:r>
            <a:endParaRPr lang="en-US" dirty="0"/>
          </a:p>
        </p:txBody>
      </p:sp>
    </p:spTree>
    <p:extLst>
      <p:ext uri="{BB962C8B-B14F-4D97-AF65-F5344CB8AC3E}">
        <p14:creationId xmlns:p14="http://schemas.microsoft.com/office/powerpoint/2010/main" xmlns="" val="94569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COLOR OF TM</a:t>
            </a:r>
          </a:p>
        </p:txBody>
      </p:sp>
      <p:sp>
        <p:nvSpPr>
          <p:cNvPr id="24581" name="Rectangle 5"/>
          <p:cNvSpPr>
            <a:spLocks noGrp="1" noChangeArrowheads="1"/>
          </p:cNvSpPr>
          <p:nvPr>
            <p:ph type="body" sz="half" idx="1"/>
          </p:nvPr>
        </p:nvSpPr>
        <p:spPr>
          <a:xfrm>
            <a:off x="533400" y="1752600"/>
            <a:ext cx="4038600" cy="4525963"/>
          </a:xfrm>
        </p:spPr>
        <p:txBody>
          <a:bodyPr/>
          <a:lstStyle/>
          <a:p>
            <a:endParaRPr lang="en-US"/>
          </a:p>
        </p:txBody>
      </p:sp>
      <p:sp>
        <p:nvSpPr>
          <p:cNvPr id="24582" name="Rectangle 6"/>
          <p:cNvSpPr>
            <a:spLocks noGrp="1" noChangeArrowheads="1"/>
          </p:cNvSpPr>
          <p:nvPr>
            <p:ph type="body" sz="half" idx="2"/>
          </p:nvPr>
        </p:nvSpPr>
        <p:spPr/>
        <p:txBody>
          <a:bodyPr/>
          <a:lstStyle/>
          <a:p>
            <a:r>
              <a:rPr lang="en-US"/>
              <a:t>Compare this drum with the normal one. It is opaque and pale. There is slight injection of blood vessels. This is one appearance of glue ear </a:t>
            </a:r>
          </a:p>
        </p:txBody>
      </p:sp>
      <p:pic>
        <p:nvPicPr>
          <p:cNvPr id="24584" name="Picture 8" descr="DSCN2510"/>
          <p:cNvPicPr>
            <a:picLocks noChangeAspect="1" noChangeArrowheads="1"/>
          </p:cNvPicPr>
          <p:nvPr/>
        </p:nvPicPr>
        <p:blipFill>
          <a:blip r:embed="rId2" cstate="print"/>
          <a:srcRect/>
          <a:stretch>
            <a:fillRect/>
          </a:stretch>
        </p:blipFill>
        <p:spPr bwMode="auto">
          <a:xfrm>
            <a:off x="0" y="1600200"/>
            <a:ext cx="4724400" cy="5257800"/>
          </a:xfrm>
          <a:prstGeom prst="rect">
            <a:avLst/>
          </a:prstGeom>
          <a:noFill/>
        </p:spPr>
      </p:pic>
    </p:spTree>
    <p:extLst>
      <p:ext uri="{BB962C8B-B14F-4D97-AF65-F5344CB8AC3E}">
        <p14:creationId xmlns:p14="http://schemas.microsoft.com/office/powerpoint/2010/main" xmlns="" val="208174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GLUE EAR</a:t>
            </a:r>
          </a:p>
        </p:txBody>
      </p:sp>
      <p:sp>
        <p:nvSpPr>
          <p:cNvPr id="26629" name="Rectangle 5"/>
          <p:cNvSpPr>
            <a:spLocks noGrp="1" noChangeArrowheads="1"/>
          </p:cNvSpPr>
          <p:nvPr>
            <p:ph type="body" sz="half" idx="1"/>
          </p:nvPr>
        </p:nvSpPr>
        <p:spPr/>
        <p:txBody>
          <a:bodyPr/>
          <a:lstStyle/>
          <a:p>
            <a:endParaRPr lang="en-US" sz="2400"/>
          </a:p>
        </p:txBody>
      </p:sp>
      <p:sp>
        <p:nvSpPr>
          <p:cNvPr id="26630" name="Rectangle 6"/>
          <p:cNvSpPr>
            <a:spLocks noGrp="1" noChangeArrowheads="1"/>
          </p:cNvSpPr>
          <p:nvPr>
            <p:ph type="body" sz="half" idx="2"/>
          </p:nvPr>
        </p:nvSpPr>
        <p:spPr/>
        <p:txBody>
          <a:bodyPr/>
          <a:lstStyle/>
          <a:p>
            <a:r>
              <a:rPr lang="en-US" sz="2400"/>
              <a:t>Glue ear may make the drum yellow or even darker than normal. Note also how retracted this drum is and how prominent the lateral process of the malleus appears. Blood in the middle ear will give the ear a blue or brown colour, this is called a </a:t>
            </a:r>
            <a:r>
              <a:rPr lang="en-US" sz="2400" i="1"/>
              <a:t>haemotympanum</a:t>
            </a:r>
            <a:r>
              <a:rPr lang="en-US" sz="2400"/>
              <a:t> </a:t>
            </a:r>
          </a:p>
        </p:txBody>
      </p:sp>
      <p:pic>
        <p:nvPicPr>
          <p:cNvPr id="26632" name="Picture 8" descr="DSCN2498"/>
          <p:cNvPicPr>
            <a:picLocks noChangeAspect="1" noChangeArrowheads="1"/>
          </p:cNvPicPr>
          <p:nvPr/>
        </p:nvPicPr>
        <p:blipFill>
          <a:blip r:embed="rId2" cstate="print"/>
          <a:srcRect/>
          <a:stretch>
            <a:fillRect/>
          </a:stretch>
        </p:blipFill>
        <p:spPr bwMode="auto">
          <a:xfrm>
            <a:off x="0" y="1524000"/>
            <a:ext cx="4572000" cy="5029200"/>
          </a:xfrm>
          <a:prstGeom prst="rect">
            <a:avLst/>
          </a:prstGeom>
          <a:noFill/>
        </p:spPr>
      </p:pic>
    </p:spTree>
    <p:extLst>
      <p:ext uri="{BB962C8B-B14F-4D97-AF65-F5344CB8AC3E}">
        <p14:creationId xmlns:p14="http://schemas.microsoft.com/office/powerpoint/2010/main" xmlns="" val="219450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t>ABNORMAL TM</a:t>
            </a:r>
          </a:p>
        </p:txBody>
      </p:sp>
      <p:sp>
        <p:nvSpPr>
          <p:cNvPr id="28677" name="Rectangle 5"/>
          <p:cNvSpPr>
            <a:spLocks noGrp="1" noChangeArrowheads="1"/>
          </p:cNvSpPr>
          <p:nvPr>
            <p:ph type="body" sz="half" idx="1"/>
          </p:nvPr>
        </p:nvSpPr>
        <p:spPr/>
        <p:txBody>
          <a:bodyPr/>
          <a:lstStyle/>
          <a:p>
            <a:pPr>
              <a:lnSpc>
                <a:spcPct val="90000"/>
              </a:lnSpc>
            </a:pPr>
            <a:endParaRPr lang="en-US" sz="2400"/>
          </a:p>
        </p:txBody>
      </p:sp>
      <p:sp>
        <p:nvSpPr>
          <p:cNvPr id="28678" name="Rectangle 6"/>
          <p:cNvSpPr>
            <a:spLocks noGrp="1" noChangeArrowheads="1"/>
          </p:cNvSpPr>
          <p:nvPr>
            <p:ph type="body" sz="half" idx="2"/>
          </p:nvPr>
        </p:nvSpPr>
        <p:spPr/>
        <p:txBody>
          <a:bodyPr/>
          <a:lstStyle/>
          <a:p>
            <a:pPr>
              <a:lnSpc>
                <a:spcPct val="90000"/>
              </a:lnSpc>
            </a:pPr>
            <a:r>
              <a:rPr lang="en-US" sz="2400"/>
              <a:t>white patches actually on the drum or within the drum itself are usually </a:t>
            </a:r>
            <a:r>
              <a:rPr lang="en-US" sz="2400" i="1"/>
              <a:t>tympanosclerosis</a:t>
            </a:r>
            <a:r>
              <a:rPr lang="en-US" sz="2400"/>
              <a:t>, which is deposition of calcium into the drum itself in response to trauma or infection. This is not normally of any consequence unless it is severe, which can lead to a mild conductive hearing loss.</a:t>
            </a:r>
          </a:p>
        </p:txBody>
      </p:sp>
      <p:pic>
        <p:nvPicPr>
          <p:cNvPr id="28680" name="Picture 8" descr="DSCN1739"/>
          <p:cNvPicPr>
            <a:picLocks noChangeAspect="1" noChangeArrowheads="1"/>
          </p:cNvPicPr>
          <p:nvPr/>
        </p:nvPicPr>
        <p:blipFill>
          <a:blip r:embed="rId2" cstate="print"/>
          <a:srcRect/>
          <a:stretch>
            <a:fillRect/>
          </a:stretch>
        </p:blipFill>
        <p:spPr bwMode="auto">
          <a:xfrm>
            <a:off x="0" y="1447800"/>
            <a:ext cx="4727575" cy="5410200"/>
          </a:xfrm>
          <a:prstGeom prst="rect">
            <a:avLst/>
          </a:prstGeom>
          <a:noFill/>
        </p:spPr>
      </p:pic>
    </p:spTree>
    <p:extLst>
      <p:ext uri="{BB962C8B-B14F-4D97-AF65-F5344CB8AC3E}">
        <p14:creationId xmlns:p14="http://schemas.microsoft.com/office/powerpoint/2010/main" xmlns="" val="292560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t>ABNORMAL TM</a:t>
            </a:r>
          </a:p>
        </p:txBody>
      </p:sp>
      <p:sp>
        <p:nvSpPr>
          <p:cNvPr id="30725" name="Rectangle 5"/>
          <p:cNvSpPr>
            <a:spLocks noGrp="1" noChangeArrowheads="1"/>
          </p:cNvSpPr>
          <p:nvPr>
            <p:ph type="body" sz="half" idx="1"/>
          </p:nvPr>
        </p:nvSpPr>
        <p:spPr/>
        <p:txBody>
          <a:bodyPr/>
          <a:lstStyle/>
          <a:p>
            <a:endParaRPr lang="en-US"/>
          </a:p>
        </p:txBody>
      </p:sp>
      <p:sp>
        <p:nvSpPr>
          <p:cNvPr id="30726" name="Rectangle 6"/>
          <p:cNvSpPr>
            <a:spLocks noGrp="1" noChangeArrowheads="1"/>
          </p:cNvSpPr>
          <p:nvPr>
            <p:ph type="body" sz="half" idx="2"/>
          </p:nvPr>
        </p:nvSpPr>
        <p:spPr/>
        <p:txBody>
          <a:bodyPr/>
          <a:lstStyle/>
          <a:p>
            <a:r>
              <a:rPr lang="en-US"/>
              <a:t>If the white patch is behind the drum, this may represent </a:t>
            </a:r>
            <a:r>
              <a:rPr lang="en-US" i="1"/>
              <a:t>cholesteatoma </a:t>
            </a:r>
            <a:r>
              <a:rPr lang="en-US"/>
              <a:t>(keratin in the middle ear). This normally needs to be treated surgically. </a:t>
            </a:r>
          </a:p>
        </p:txBody>
      </p:sp>
      <p:pic>
        <p:nvPicPr>
          <p:cNvPr id="30728" name="Picture 8" descr="DSCN1806"/>
          <p:cNvPicPr>
            <a:picLocks noChangeAspect="1" noChangeArrowheads="1"/>
          </p:cNvPicPr>
          <p:nvPr/>
        </p:nvPicPr>
        <p:blipFill>
          <a:blip r:embed="rId2" cstate="print"/>
          <a:srcRect/>
          <a:stretch>
            <a:fillRect/>
          </a:stretch>
        </p:blipFill>
        <p:spPr bwMode="auto">
          <a:xfrm>
            <a:off x="0" y="1447800"/>
            <a:ext cx="4572000" cy="5257800"/>
          </a:xfrm>
          <a:prstGeom prst="rect">
            <a:avLst/>
          </a:prstGeom>
          <a:noFill/>
        </p:spPr>
      </p:pic>
    </p:spTree>
    <p:extLst>
      <p:ext uri="{BB962C8B-B14F-4D97-AF65-F5344CB8AC3E}">
        <p14:creationId xmlns:p14="http://schemas.microsoft.com/office/powerpoint/2010/main" xmlns="" val="117676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r>
              <a:rPr lang="en-US"/>
              <a:t>ABNORMAL TM</a:t>
            </a:r>
          </a:p>
        </p:txBody>
      </p:sp>
      <p:sp>
        <p:nvSpPr>
          <p:cNvPr id="32773" name="Rectangle 5"/>
          <p:cNvSpPr>
            <a:spLocks noGrp="1" noChangeArrowheads="1"/>
          </p:cNvSpPr>
          <p:nvPr>
            <p:ph type="body" sz="half" idx="1"/>
          </p:nvPr>
        </p:nvSpPr>
        <p:spPr/>
        <p:txBody>
          <a:bodyPr/>
          <a:lstStyle/>
          <a:p>
            <a:endParaRPr lang="en-US"/>
          </a:p>
        </p:txBody>
      </p:sp>
      <p:sp>
        <p:nvSpPr>
          <p:cNvPr id="32774" name="Rectangle 6"/>
          <p:cNvSpPr>
            <a:spLocks noGrp="1" noChangeArrowheads="1"/>
          </p:cNvSpPr>
          <p:nvPr>
            <p:ph type="body" sz="half" idx="2"/>
          </p:nvPr>
        </p:nvSpPr>
        <p:spPr/>
        <p:txBody>
          <a:bodyPr/>
          <a:lstStyle/>
          <a:p>
            <a:r>
              <a:rPr lang="en-US"/>
              <a:t>This small red lesion at the tip of the malleus handle is a vascular lesion called a </a:t>
            </a:r>
            <a:r>
              <a:rPr lang="en-US" i="1"/>
              <a:t>glomus tumour</a:t>
            </a:r>
            <a:r>
              <a:rPr lang="en-US"/>
              <a:t>. This might cause pulsatile tinnitus, but is rare. This needs surgical treatment </a:t>
            </a:r>
          </a:p>
        </p:txBody>
      </p:sp>
      <p:pic>
        <p:nvPicPr>
          <p:cNvPr id="32776" name="Picture 8" descr="glomus_tympanicum"/>
          <p:cNvPicPr>
            <a:picLocks noChangeAspect="1" noChangeArrowheads="1"/>
          </p:cNvPicPr>
          <p:nvPr/>
        </p:nvPicPr>
        <p:blipFill>
          <a:blip r:embed="rId2" cstate="print"/>
          <a:srcRect/>
          <a:stretch>
            <a:fillRect/>
          </a:stretch>
        </p:blipFill>
        <p:spPr bwMode="auto">
          <a:xfrm>
            <a:off x="0" y="1447800"/>
            <a:ext cx="4648200" cy="5410200"/>
          </a:xfrm>
          <a:prstGeom prst="rect">
            <a:avLst/>
          </a:prstGeom>
          <a:noFill/>
        </p:spPr>
      </p:pic>
    </p:spTree>
    <p:extLst>
      <p:ext uri="{BB962C8B-B14F-4D97-AF65-F5344CB8AC3E}">
        <p14:creationId xmlns:p14="http://schemas.microsoft.com/office/powerpoint/2010/main" xmlns="" val="243620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t>ABNORMAL TM</a:t>
            </a:r>
          </a:p>
        </p:txBody>
      </p:sp>
      <p:sp>
        <p:nvSpPr>
          <p:cNvPr id="34821" name="Rectangle 5"/>
          <p:cNvSpPr>
            <a:spLocks noGrp="1" noChangeArrowheads="1"/>
          </p:cNvSpPr>
          <p:nvPr>
            <p:ph type="body" sz="half" idx="1"/>
          </p:nvPr>
        </p:nvSpPr>
        <p:spPr/>
        <p:txBody>
          <a:bodyPr/>
          <a:lstStyle/>
          <a:p>
            <a:endParaRPr lang="en-US"/>
          </a:p>
        </p:txBody>
      </p:sp>
      <p:sp>
        <p:nvSpPr>
          <p:cNvPr id="34822" name="Rectangle 6"/>
          <p:cNvSpPr>
            <a:spLocks noGrp="1" noChangeArrowheads="1"/>
          </p:cNvSpPr>
          <p:nvPr>
            <p:ph type="body" sz="half" idx="2"/>
          </p:nvPr>
        </p:nvSpPr>
        <p:spPr/>
        <p:txBody>
          <a:bodyPr/>
          <a:lstStyle/>
          <a:p>
            <a:r>
              <a:rPr lang="en-US"/>
              <a:t>This red bulge in the canal is another glomus tumour (</a:t>
            </a:r>
            <a:r>
              <a:rPr lang="en-US" i="1"/>
              <a:t>glomus jugulare</a:t>
            </a:r>
            <a:r>
              <a:rPr lang="en-US"/>
              <a:t>). this is the tip of a much larger lesion involving the temporal bone </a:t>
            </a:r>
          </a:p>
        </p:txBody>
      </p:sp>
      <p:pic>
        <p:nvPicPr>
          <p:cNvPr id="34824" name="Picture 8" descr="DSCN1734_glom_jug"/>
          <p:cNvPicPr>
            <a:picLocks noChangeAspect="1" noChangeArrowheads="1"/>
          </p:cNvPicPr>
          <p:nvPr/>
        </p:nvPicPr>
        <p:blipFill>
          <a:blip r:embed="rId2" cstate="print"/>
          <a:srcRect/>
          <a:stretch>
            <a:fillRect/>
          </a:stretch>
        </p:blipFill>
        <p:spPr bwMode="auto">
          <a:xfrm>
            <a:off x="0" y="1524000"/>
            <a:ext cx="4572000" cy="5181600"/>
          </a:xfrm>
          <a:prstGeom prst="rect">
            <a:avLst/>
          </a:prstGeom>
          <a:noFill/>
        </p:spPr>
      </p:pic>
    </p:spTree>
    <p:extLst>
      <p:ext uri="{BB962C8B-B14F-4D97-AF65-F5344CB8AC3E}">
        <p14:creationId xmlns:p14="http://schemas.microsoft.com/office/powerpoint/2010/main" xmlns="" val="421819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PERFORATION</a:t>
            </a:r>
          </a:p>
        </p:txBody>
      </p:sp>
      <p:sp>
        <p:nvSpPr>
          <p:cNvPr id="36869" name="Rectangle 5"/>
          <p:cNvSpPr>
            <a:spLocks noGrp="1" noChangeArrowheads="1"/>
          </p:cNvSpPr>
          <p:nvPr>
            <p:ph type="body" sz="half" idx="1"/>
          </p:nvPr>
        </p:nvSpPr>
        <p:spPr/>
        <p:txBody>
          <a:bodyPr/>
          <a:lstStyle/>
          <a:p>
            <a:endParaRPr lang="en-US"/>
          </a:p>
        </p:txBody>
      </p:sp>
      <p:sp>
        <p:nvSpPr>
          <p:cNvPr id="36870" name="Rectangle 6"/>
          <p:cNvSpPr>
            <a:spLocks noGrp="1" noChangeArrowheads="1"/>
          </p:cNvSpPr>
          <p:nvPr>
            <p:ph type="body" sz="half" idx="2"/>
          </p:nvPr>
        </p:nvSpPr>
        <p:spPr/>
        <p:txBody>
          <a:bodyPr/>
          <a:lstStyle/>
          <a:p>
            <a:r>
              <a:rPr lang="en-US"/>
              <a:t>Safe perforation of the anterior part of the drum. A common cause of perforations in this position is a persistent defect after the extrusion of a grommet </a:t>
            </a:r>
          </a:p>
        </p:txBody>
      </p:sp>
      <p:pic>
        <p:nvPicPr>
          <p:cNvPr id="36872" name="Picture 8" descr="DSCN2204"/>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spTree>
    <p:extLst>
      <p:ext uri="{BB962C8B-B14F-4D97-AF65-F5344CB8AC3E}">
        <p14:creationId xmlns:p14="http://schemas.microsoft.com/office/powerpoint/2010/main" xmlns="" val="322257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t>VENT TUBE</a:t>
            </a:r>
          </a:p>
        </p:txBody>
      </p:sp>
      <p:sp>
        <p:nvSpPr>
          <p:cNvPr id="38917" name="Rectangle 5"/>
          <p:cNvSpPr>
            <a:spLocks noGrp="1" noChangeArrowheads="1"/>
          </p:cNvSpPr>
          <p:nvPr>
            <p:ph type="body" sz="half" idx="1"/>
          </p:nvPr>
        </p:nvSpPr>
        <p:spPr/>
        <p:txBody>
          <a:bodyPr/>
          <a:lstStyle/>
          <a:p>
            <a:endParaRPr lang="en-US" sz="2400"/>
          </a:p>
        </p:txBody>
      </p:sp>
      <p:sp>
        <p:nvSpPr>
          <p:cNvPr id="38918" name="Rectangle 6"/>
          <p:cNvSpPr>
            <a:spLocks noGrp="1" noChangeArrowheads="1"/>
          </p:cNvSpPr>
          <p:nvPr>
            <p:ph type="body" sz="half" idx="2"/>
          </p:nvPr>
        </p:nvSpPr>
        <p:spPr/>
        <p:txBody>
          <a:bodyPr/>
          <a:lstStyle/>
          <a:p>
            <a:r>
              <a:rPr lang="en-US" sz="2400"/>
              <a:t>This is a grommet (ventilating tube) in the correct position in the drum. The hole in the middle should be clear of debris. Note a small dried crust above the grommet which is unimportant and may be a small clot remaining from surgery </a:t>
            </a:r>
          </a:p>
        </p:txBody>
      </p:sp>
      <p:pic>
        <p:nvPicPr>
          <p:cNvPr id="38920" name="Picture 8" descr="DSCN2540"/>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spTree>
    <p:extLst>
      <p:ext uri="{BB962C8B-B14F-4D97-AF65-F5344CB8AC3E}">
        <p14:creationId xmlns:p14="http://schemas.microsoft.com/office/powerpoint/2010/main" xmlns="" val="126570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Clinical applications of tympanometry </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Hearing loss</a:t>
            </a:r>
          </a:p>
        </p:txBody>
      </p:sp>
      <p:sp>
        <p:nvSpPr>
          <p:cNvPr id="4099" name="Rectangle 8"/>
          <p:cNvSpPr>
            <a:spLocks noGrp="1" noChangeArrowheads="1"/>
          </p:cNvSpPr>
          <p:nvPr>
            <p:ph idx="1"/>
          </p:nvPr>
        </p:nvSpPr>
        <p:spPr/>
        <p:txBody>
          <a:bodyPr>
            <a:normAutofit/>
          </a:bodyPr>
          <a:lstStyle/>
          <a:p>
            <a:pPr eaLnBrk="1" hangingPunct="1"/>
            <a:r>
              <a:rPr lang="en-US" sz="2400" dirty="0" smtClean="0"/>
              <a:t>Hearing loss is defined as having one or more frequencies out of the normal hearing range and it has degrees.</a:t>
            </a:r>
          </a:p>
          <a:p>
            <a:pPr eaLnBrk="1" hangingPunct="1"/>
            <a:endParaRPr lang="en-US" sz="2400" dirty="0" smtClean="0"/>
          </a:p>
          <a:p>
            <a:pPr eaLnBrk="1" hangingPunct="1"/>
            <a:r>
              <a:rPr lang="en-US" sz="2400" dirty="0" smtClean="0"/>
              <a:t>The more sever the hearing loss is, the more effect will be on the overall functioning of the individual with hearing loss.</a:t>
            </a:r>
          </a:p>
          <a:p>
            <a:pPr eaLnBrk="1" hangingPunct="1"/>
            <a:endParaRPr lang="en-US" sz="2400" dirty="0" smtClean="0"/>
          </a:p>
          <a:p>
            <a:pPr eaLnBrk="1" hangingPunct="1"/>
            <a:r>
              <a:rPr lang="en-US" sz="2400" dirty="0" smtClean="0"/>
              <a:t>But, even slight hearing loss can impede the development and acquisition of the normal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tympanogram.</a:t>
            </a:r>
          </a:p>
          <a:p>
            <a:pPr eaLnBrk="1" hangingPunct="1">
              <a:lnSpc>
                <a:spcPct val="80000"/>
              </a:lnSpc>
            </a:pPr>
            <a:endParaRPr lang="en-US" sz="2400" dirty="0" smtClean="0"/>
          </a:p>
          <a:p>
            <a:pPr eaLnBrk="1" hangingPunct="1">
              <a:lnSpc>
                <a:spcPct val="80000"/>
              </a:lnSpc>
            </a:pPr>
            <a:r>
              <a:rPr lang="en-US" sz="2400" dirty="0" smtClean="0"/>
              <a:t>The width of the tympanogram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tympanogram,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Types of Hearing loss</a:t>
            </a:r>
          </a:p>
        </p:txBody>
      </p:sp>
      <p:sp>
        <p:nvSpPr>
          <p:cNvPr id="5123" name="Rectangle 3"/>
          <p:cNvSpPr>
            <a:spLocks noGrp="1" noChangeArrowheads="1"/>
          </p:cNvSpPr>
          <p:nvPr>
            <p:ph idx="1"/>
          </p:nvPr>
        </p:nvSpPr>
        <p:spPr/>
        <p:txBody>
          <a:bodyPr/>
          <a:lstStyle/>
          <a:p>
            <a:pPr eaLnBrk="1" hangingPunct="1"/>
            <a:r>
              <a:rPr lang="en-US" dirty="0" smtClean="0"/>
              <a:t>Conductive hearing loss: a failure in the efficient conduction of sound waves through the outer ear, tympanic membrane (eardrum) or middle ears (ossicles).</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eaLnBrk="1" hangingPunct="1"/>
            <a:r>
              <a:rPr lang="en-US" dirty="0" smtClean="0"/>
              <a:t>Causes of conductive hearing loss</a:t>
            </a:r>
          </a:p>
        </p:txBody>
      </p:sp>
      <p:sp>
        <p:nvSpPr>
          <p:cNvPr id="6147" name="Rectangle 6"/>
          <p:cNvSpPr>
            <a:spLocks noGrp="1" noChangeArrowheads="1"/>
          </p:cNvSpPr>
          <p:nvPr>
            <p:ph sz="half" idx="1"/>
          </p:nvPr>
        </p:nvSpPr>
        <p:spPr>
          <a:xfrm>
            <a:off x="762000" y="1905000"/>
            <a:ext cx="3770313" cy="4038600"/>
          </a:xfrm>
        </p:spPr>
        <p:txBody>
          <a:bodyPr/>
          <a:lstStyle/>
          <a:p>
            <a:pPr eaLnBrk="1" hangingPunct="1">
              <a:lnSpc>
                <a:spcPct val="80000"/>
              </a:lnSpc>
            </a:pPr>
            <a:endParaRPr lang="en-US" sz="1800" dirty="0" smtClean="0"/>
          </a:p>
        </p:txBody>
      </p:sp>
      <p:sp>
        <p:nvSpPr>
          <p:cNvPr id="6148" name="Rectangle 7"/>
          <p:cNvSpPr>
            <a:spLocks noGrp="1" noChangeArrowheads="1"/>
          </p:cNvSpPr>
          <p:nvPr>
            <p:ph type="body" sz="half" idx="2"/>
          </p:nvPr>
        </p:nvSpPr>
        <p:spPr>
          <a:xfrm>
            <a:off x="4687888" y="1905000"/>
            <a:ext cx="3770312" cy="4038600"/>
          </a:xfrm>
        </p:spPr>
        <p:txBody>
          <a:bodyPr>
            <a:normAutofit/>
          </a:bodyPr>
          <a:lstStyle/>
          <a:p>
            <a:pPr eaLnBrk="1" hangingPunct="1">
              <a:lnSpc>
                <a:spcPct val="80000"/>
              </a:lnSpc>
            </a:pPr>
            <a:r>
              <a:rPr lang="en-US" sz="1800" b="1" dirty="0" smtClean="0"/>
              <a:t>Earwax</a:t>
            </a:r>
            <a:r>
              <a:rPr lang="en-US" sz="1800" dirty="0" smtClean="0"/>
              <a:t>, also known by the medical term </a:t>
            </a:r>
            <a:r>
              <a:rPr lang="en-US" sz="1800" b="1" dirty="0" smtClean="0"/>
              <a:t>cerumen</a:t>
            </a:r>
            <a:r>
              <a:rPr lang="en-US" sz="1800" dirty="0" smtClean="0"/>
              <a:t>, is a yellowish, waxy substance secreted in the ear canal of humans and many other mammals. </a:t>
            </a:r>
          </a:p>
          <a:p>
            <a:pPr eaLnBrk="1" hangingPunct="1">
              <a:lnSpc>
                <a:spcPct val="80000"/>
              </a:lnSpc>
            </a:pPr>
            <a:endParaRPr lang="en-US" sz="1800" dirty="0" smtClean="0"/>
          </a:p>
          <a:p>
            <a:pPr eaLnBrk="1" hangingPunct="1">
              <a:lnSpc>
                <a:spcPct val="80000"/>
              </a:lnSpc>
            </a:pPr>
            <a:r>
              <a:rPr lang="en-US" sz="1800" dirty="0" smtClean="0"/>
              <a:t>It plays an important role in the human ear canal, assisting in cleaning and lubrication, and also provides some protection from bacteria, fungi, and insects. </a:t>
            </a:r>
          </a:p>
          <a:p>
            <a:pPr eaLnBrk="1" hangingPunct="1">
              <a:lnSpc>
                <a:spcPct val="80000"/>
              </a:lnSpc>
            </a:pPr>
            <a:endParaRPr lang="en-US" sz="1800" dirty="0" smtClean="0"/>
          </a:p>
          <a:p>
            <a:pPr eaLnBrk="1" hangingPunct="1">
              <a:lnSpc>
                <a:spcPct val="80000"/>
              </a:lnSpc>
            </a:pPr>
            <a:r>
              <a:rPr lang="en-US" sz="1800" dirty="0" smtClean="0"/>
              <a:t>Excess or impacted cerumen can press against the eardrum and/or occlude the external auditory canal and impair hearing </a:t>
            </a:r>
          </a:p>
        </p:txBody>
      </p:sp>
      <p:pic>
        <p:nvPicPr>
          <p:cNvPr id="6149" name="Picture 5" descr="Image:Earwax on swab.jpg">
            <a:hlinkClick r:id="rId2"/>
          </p:cNvPr>
          <p:cNvPicPr>
            <a:picLocks noChangeAspect="1" noChangeArrowheads="1"/>
          </p:cNvPicPr>
          <p:nvPr/>
        </p:nvPicPr>
        <p:blipFill>
          <a:blip r:embed="rId3" cstate="print"/>
          <a:srcRect/>
          <a:stretch>
            <a:fillRect/>
          </a:stretch>
        </p:blipFill>
        <p:spPr bwMode="auto">
          <a:xfrm>
            <a:off x="152400" y="1752600"/>
            <a:ext cx="441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4294967295"/>
          </p:nvPr>
        </p:nvSpPr>
        <p:spPr>
          <a:xfrm>
            <a:off x="4686300" y="152400"/>
            <a:ext cx="4457700" cy="6705600"/>
          </a:xfrm>
        </p:spPr>
        <p:txBody>
          <a:bodyPr/>
          <a:lstStyle/>
          <a:p>
            <a:pPr eaLnBrk="1" hangingPunct="1"/>
            <a:r>
              <a:rPr lang="en-US" sz="2300" b="1" dirty="0" smtClean="0"/>
              <a:t>Otitis media</a:t>
            </a:r>
            <a:r>
              <a:rPr lang="en-US" sz="2300" dirty="0" smtClean="0"/>
              <a:t> is an inflammation of the middle ear: the space behind the ear drum.</a:t>
            </a:r>
          </a:p>
          <a:p>
            <a:pPr eaLnBrk="1" hangingPunct="1"/>
            <a:r>
              <a:rPr lang="en-US" sz="2300" dirty="0" smtClean="0"/>
              <a:t> Otitis media is very common in childhood, and includes acute and chronic conditions; all of which involve inflammation of the ear drum (tympanic membrane), and are usually associated with a buildup of fluid in the space behind the ear drum (middle ear space).</a:t>
            </a:r>
          </a:p>
        </p:txBody>
      </p:sp>
      <p:pic>
        <p:nvPicPr>
          <p:cNvPr id="7171" name="Picture 9" descr="20050222-otitis-media"/>
          <p:cNvPicPr>
            <a:picLocks noChangeAspect="1" noChangeArrowheads="1"/>
          </p:cNvPicPr>
          <p:nvPr/>
        </p:nvPicPr>
        <p:blipFill>
          <a:blip r:embed="rId2" cstate="print"/>
          <a:srcRect/>
          <a:stretch>
            <a:fillRect/>
          </a:stretch>
        </p:blipFill>
        <p:spPr bwMode="auto">
          <a:xfrm>
            <a:off x="0" y="0"/>
            <a:ext cx="4648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400" dirty="0" smtClean="0"/>
              <a:t>Speech audiometry</a:t>
            </a:r>
            <a:endParaRPr lang="en-US" sz="4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dirty="0" smtClean="0"/>
              <a:t>Why we need to assess speech sensitivity?</a:t>
            </a:r>
          </a:p>
        </p:txBody>
      </p:sp>
      <p:sp>
        <p:nvSpPr>
          <p:cNvPr id="24579" name="Rectangle 3"/>
          <p:cNvSpPr>
            <a:spLocks noGrp="1" noChangeArrowheads="1"/>
          </p:cNvSpPr>
          <p:nvPr>
            <p:ph idx="1"/>
          </p:nvPr>
        </p:nvSpPr>
        <p:spPr/>
        <p:txBody>
          <a:bodyPr>
            <a:normAutofit/>
          </a:bodyPr>
          <a:lstStyle/>
          <a:p>
            <a:pPr eaLnBrk="1" hangingPunct="1"/>
            <a:r>
              <a:rPr lang="en-US" sz="2700" dirty="0" smtClean="0"/>
              <a:t>The most important sounds that are important for humans are those related to speech.</a:t>
            </a:r>
          </a:p>
          <a:p>
            <a:pPr eaLnBrk="1" hangingPunct="1"/>
            <a:endParaRPr lang="en-US" sz="2700" dirty="0" smtClean="0"/>
          </a:p>
          <a:p>
            <a:pPr eaLnBrk="1" hangingPunct="1"/>
            <a:r>
              <a:rPr lang="en-US" sz="2700" dirty="0" smtClean="0"/>
              <a:t>PTA does not give the clear picture about how the pt respond to speech signals.</a:t>
            </a:r>
          </a:p>
          <a:p>
            <a:pPr eaLnBrk="1" hangingPunct="1"/>
            <a:endParaRPr lang="en-US" sz="2700" dirty="0" smtClean="0"/>
          </a:p>
          <a:p>
            <a:pPr eaLnBrk="1" hangingPunct="1"/>
            <a:r>
              <a:rPr lang="en-US" sz="2700" dirty="0" smtClean="0"/>
              <a:t>Some times, one might have normal sensitivity thresholds to PTA but the reception and recognition to speech signal is deteriorated like in retrocochlear lesions.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Speech audiometry</a:t>
            </a:r>
          </a:p>
        </p:txBody>
      </p:sp>
      <p:sp>
        <p:nvSpPr>
          <p:cNvPr id="25603" name="Rectangle 3"/>
          <p:cNvSpPr>
            <a:spLocks noGrp="1" noChangeArrowheads="1"/>
          </p:cNvSpPr>
          <p:nvPr>
            <p:ph idx="1"/>
          </p:nvPr>
        </p:nvSpPr>
        <p:spPr/>
        <p:txBody>
          <a:bodyPr>
            <a:normAutofit/>
          </a:bodyPr>
          <a:lstStyle/>
          <a:p>
            <a:pPr eaLnBrk="1" hangingPunct="1">
              <a:lnSpc>
                <a:spcPct val="90000"/>
              </a:lnSpc>
            </a:pPr>
            <a:r>
              <a:rPr lang="en-US" sz="2800" dirty="0" smtClean="0"/>
              <a:t>We need to know how sensitive our hearing to speech signals.</a:t>
            </a:r>
          </a:p>
          <a:p>
            <a:pPr eaLnBrk="1" hangingPunct="1">
              <a:lnSpc>
                <a:spcPct val="90000"/>
              </a:lnSpc>
            </a:pPr>
            <a:endParaRPr lang="en-US" sz="2800" dirty="0" smtClean="0"/>
          </a:p>
          <a:p>
            <a:pPr eaLnBrk="1" hangingPunct="1">
              <a:lnSpc>
                <a:spcPct val="90000"/>
              </a:lnSpc>
            </a:pPr>
            <a:r>
              <a:rPr lang="en-US" sz="2800" dirty="0" smtClean="0"/>
              <a:t>Sensitivity measures are threshold measures that typically are referred to as the speech-recognition-thresholds (SRT) and speech detection threshold (SDT).</a:t>
            </a:r>
          </a:p>
          <a:p>
            <a:pPr eaLnBrk="1" hangingPunct="1">
              <a:lnSpc>
                <a:spcPct val="90000"/>
              </a:lnSpc>
            </a:pPr>
            <a:endParaRPr lang="en-US" sz="2800" dirty="0" smtClean="0"/>
          </a:p>
          <a:p>
            <a:pPr eaLnBrk="1" hangingPunct="1">
              <a:lnSpc>
                <a:spcPct val="90000"/>
              </a:lnSpc>
            </a:pPr>
            <a:r>
              <a:rPr lang="en-US" sz="2800" dirty="0" smtClean="0"/>
              <a:t>Acuity measures are supra-threshold measures that typically are referred to as the speech-recognition score or word recognition performance.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Speech audiometry</a:t>
            </a:r>
          </a:p>
        </p:txBody>
      </p:sp>
      <p:sp>
        <p:nvSpPr>
          <p:cNvPr id="26627" name="Rectangle 3"/>
          <p:cNvSpPr>
            <a:spLocks noGrp="1" noChangeArrowheads="1"/>
          </p:cNvSpPr>
          <p:nvPr>
            <p:ph idx="1"/>
          </p:nvPr>
        </p:nvSpPr>
        <p:spPr/>
        <p:txBody>
          <a:bodyPr/>
          <a:lstStyle/>
          <a:p>
            <a:pPr eaLnBrk="1" hangingPunct="1">
              <a:lnSpc>
                <a:spcPct val="90000"/>
              </a:lnSpc>
            </a:pPr>
            <a:r>
              <a:rPr lang="en-US" dirty="0" smtClean="0"/>
              <a:t>SRT means the dB HL level at which a certain percent correct recognition of words (usually 50%).</a:t>
            </a:r>
          </a:p>
          <a:p>
            <a:pPr eaLnBrk="1" hangingPunct="1">
              <a:lnSpc>
                <a:spcPct val="90000"/>
              </a:lnSpc>
            </a:pPr>
            <a:endParaRPr lang="en-US" dirty="0" smtClean="0"/>
          </a:p>
          <a:p>
            <a:pPr eaLnBrk="1" hangingPunct="1">
              <a:lnSpc>
                <a:spcPct val="90000"/>
              </a:lnSpc>
            </a:pPr>
            <a:r>
              <a:rPr lang="en-US" dirty="0" smtClean="0"/>
              <a:t>In speech recognition, we are concerned in what a percent score (80%, 70%, 90%, 100% or so forth) does the pt have when we increase the intensity (dB HL) of the speech signal above the threshold (SRT).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SRT and SDT</a:t>
            </a:r>
          </a:p>
        </p:txBody>
      </p:sp>
      <p:sp>
        <p:nvSpPr>
          <p:cNvPr id="28675" name="Rectangle 3"/>
          <p:cNvSpPr>
            <a:spLocks noGrp="1" noChangeArrowheads="1"/>
          </p:cNvSpPr>
          <p:nvPr>
            <p:ph idx="1"/>
          </p:nvPr>
        </p:nvSpPr>
        <p:spPr/>
        <p:txBody>
          <a:bodyPr>
            <a:normAutofit/>
          </a:bodyPr>
          <a:lstStyle/>
          <a:p>
            <a:pPr eaLnBrk="1" hangingPunct="1">
              <a:lnSpc>
                <a:spcPct val="90000"/>
              </a:lnSpc>
            </a:pPr>
            <a:r>
              <a:rPr lang="en-US" sz="2400" dirty="0" smtClean="0"/>
              <a:t>SRT and PTA average should be in agreement.</a:t>
            </a:r>
          </a:p>
          <a:p>
            <a:pPr eaLnBrk="1" hangingPunct="1">
              <a:lnSpc>
                <a:spcPct val="90000"/>
              </a:lnSpc>
            </a:pPr>
            <a:endParaRPr lang="en-US" sz="2400" dirty="0" smtClean="0"/>
          </a:p>
          <a:p>
            <a:pPr eaLnBrk="1" hangingPunct="1">
              <a:lnSpc>
                <a:spcPct val="90000"/>
              </a:lnSpc>
            </a:pPr>
            <a:r>
              <a:rPr lang="en-US" sz="2400" dirty="0" smtClean="0"/>
              <a:t>Studies have found that PTA average (500, 1000, and 2000 Hz) and SRT should be + or – 6dB from each others.  </a:t>
            </a:r>
          </a:p>
          <a:p>
            <a:pPr marL="118872" indent="0" eaLnBrk="1" hangingPunct="1">
              <a:lnSpc>
                <a:spcPct val="90000"/>
              </a:lnSpc>
              <a:buNone/>
            </a:pPr>
            <a:endParaRPr lang="en-US" sz="2400" dirty="0" smtClean="0"/>
          </a:p>
          <a:p>
            <a:pPr eaLnBrk="1" hangingPunct="1">
              <a:lnSpc>
                <a:spcPct val="90000"/>
              </a:lnSpc>
            </a:pPr>
            <a:r>
              <a:rPr lang="en-US" sz="2400" dirty="0" smtClean="0"/>
              <a:t>Some times SRT are worse than the PTA average like in cases of when there is islands of normal hearing in the audiogram especially at high frequencies. Also in cases of tumors around the auditory nerve, SRT are worse than PTA average.</a:t>
            </a:r>
          </a:p>
          <a:p>
            <a:pPr eaLnBrk="1" hangingPunct="1">
              <a:lnSpc>
                <a:spcPct val="90000"/>
              </a:lnSpc>
            </a:pPr>
            <a:endParaRPr lang="en-US" sz="2400" dirty="0" smtClean="0"/>
          </a:p>
          <a:p>
            <a:pPr eaLnBrk="1" hangingPunct="1">
              <a:lnSpc>
                <a:spcPct val="90000"/>
              </a:lnSpc>
            </a:pPr>
            <a:r>
              <a:rPr lang="en-US" sz="2400" dirty="0" smtClean="0"/>
              <a:t>SRT might be better than PTA in cases of functional hearing loss.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Speech or word recognition scores</a:t>
            </a:r>
          </a:p>
        </p:txBody>
      </p:sp>
      <p:sp>
        <p:nvSpPr>
          <p:cNvPr id="30723" name="Rectangle 3"/>
          <p:cNvSpPr>
            <a:spLocks noGrp="1" noChangeArrowheads="1"/>
          </p:cNvSpPr>
          <p:nvPr>
            <p:ph idx="1"/>
          </p:nvPr>
        </p:nvSpPr>
        <p:spPr/>
        <p:txBody>
          <a:bodyPr>
            <a:normAutofit/>
          </a:bodyPr>
          <a:lstStyle/>
          <a:p>
            <a:pPr eaLnBrk="1" hangingPunct="1">
              <a:lnSpc>
                <a:spcPct val="80000"/>
              </a:lnSpc>
            </a:pPr>
            <a:r>
              <a:rPr lang="en-US" sz="2800" dirty="0" smtClean="0"/>
              <a:t>Usually conductive hearing loss does not affect speech discrimination scores (usually scores will be excellent, above 90%).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Cochlear lesions affect this score significantly (usually scores rarely are above 80%).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Retro-cochlear lesion affect the scores too sever.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Otoacoustic Emission</a:t>
            </a:r>
          </a:p>
        </p:txBody>
      </p:sp>
      <p:sp>
        <p:nvSpPr>
          <p:cNvPr id="2051" name="Rectangle 3"/>
          <p:cNvSpPr>
            <a:spLocks noGrp="1" noChangeArrowheads="1"/>
          </p:cNvSpPr>
          <p:nvPr>
            <p:ph type="subTitle" idx="1"/>
          </p:nvPr>
        </p:nvSpPr>
        <p:spPr/>
        <p:txBody>
          <a:bodyPr/>
          <a:lstStyle/>
          <a:p>
            <a:pPr eaLnBrk="1" hangingPunct="1">
              <a:defRPr/>
            </a:pPr>
            <a:r>
              <a:rPr lang="en-US" dirty="0" smtClean="0"/>
              <a:t>Murad Al-momani, Ph.D., CCC-A, FAAA</a:t>
            </a:r>
          </a:p>
          <a:p>
            <a:pPr eaLnBrk="1" hangingPunct="1">
              <a:defRPr/>
            </a:pPr>
            <a:r>
              <a:rPr lang="en-US" dirty="0" smtClean="0"/>
              <a:t>American Board in Audiology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OAE</a:t>
            </a:r>
          </a:p>
        </p:txBody>
      </p:sp>
      <p:sp>
        <p:nvSpPr>
          <p:cNvPr id="10243" name="Rectangle 3"/>
          <p:cNvSpPr>
            <a:spLocks noGrp="1" noChangeArrowheads="1"/>
          </p:cNvSpPr>
          <p:nvPr>
            <p:ph idx="1"/>
          </p:nvPr>
        </p:nvSpPr>
        <p:spPr/>
        <p:txBody>
          <a:bodyPr>
            <a:noAutofit/>
          </a:bodyPr>
          <a:lstStyle/>
          <a:p>
            <a:pPr eaLnBrk="1" hangingPunct="1">
              <a:defRPr/>
            </a:pPr>
            <a:r>
              <a:rPr lang="en-US" sz="2400" dirty="0" smtClean="0"/>
              <a:t>EOAEs are recorded as a result of the introduction of acoustic stimulation.</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first type is called transient EOAE (TEOAE): which appears as a result using a click stimulus.</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second type is the distortion product EOAE (DPOAE): is a response occurring when two pure tones of different frequencies are presented simultaneously in EAC. The DPOAE is generated at frequencies that are different than both frequencies.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US" dirty="0" smtClean="0"/>
          </a:p>
        </p:txBody>
      </p:sp>
      <p:sp>
        <p:nvSpPr>
          <p:cNvPr id="8195"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8196" name="Rectangle 6"/>
          <p:cNvSpPr>
            <a:spLocks noGrp="1" noChangeArrowheads="1"/>
          </p:cNvSpPr>
          <p:nvPr>
            <p:ph type="body" sz="half" idx="2"/>
          </p:nvPr>
        </p:nvSpPr>
        <p:spPr>
          <a:xfrm>
            <a:off x="4686300" y="152400"/>
            <a:ext cx="4457700" cy="6477000"/>
          </a:xfrm>
        </p:spPr>
        <p:txBody>
          <a:bodyPr>
            <a:normAutofit/>
          </a:bodyPr>
          <a:lstStyle/>
          <a:p>
            <a:pPr eaLnBrk="1" hangingPunct="1"/>
            <a:endParaRPr lang="en-US" sz="2700" dirty="0" smtClean="0"/>
          </a:p>
          <a:p>
            <a:pPr eaLnBrk="1" hangingPunct="1"/>
            <a:endParaRPr lang="en-US" sz="2700" dirty="0" smtClean="0"/>
          </a:p>
          <a:p>
            <a:pPr eaLnBrk="1" hangingPunct="1"/>
            <a:endParaRPr lang="en-US" sz="2700" dirty="0" smtClean="0"/>
          </a:p>
          <a:p>
            <a:pPr eaLnBrk="1" hangingPunct="1"/>
            <a:endParaRPr lang="en-US" sz="2700" dirty="0" smtClean="0"/>
          </a:p>
          <a:p>
            <a:pPr eaLnBrk="1" hangingPunct="1"/>
            <a:r>
              <a:rPr lang="en-US" sz="2700" dirty="0" smtClean="0"/>
              <a:t>Rupture or perforation (hole) of the eardrum can occur in infection, trauma (e.g. by trying to clean the ear with sharp instruments), explosion or loud noise. </a:t>
            </a:r>
          </a:p>
        </p:txBody>
      </p:sp>
      <p:pic>
        <p:nvPicPr>
          <p:cNvPr id="8197" name="Picture 8" descr="perpolyp"/>
          <p:cNvPicPr>
            <a:picLocks noChangeAspect="1" noChangeArrowheads="1"/>
          </p:cNvPicPr>
          <p:nvPr/>
        </p:nvPicPr>
        <p:blipFill>
          <a:blip r:embed="rId2" cstate="print"/>
          <a:srcRect/>
          <a:stretch>
            <a:fillRect/>
          </a:stretch>
        </p:blipFill>
        <p:spPr bwMode="auto">
          <a:xfrm>
            <a:off x="0" y="152400"/>
            <a:ext cx="4800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TEOAE</a:t>
            </a:r>
          </a:p>
        </p:txBody>
      </p:sp>
      <p:pic>
        <p:nvPicPr>
          <p:cNvPr id="10243" name="Picture 4" descr="f0111106"/>
          <p:cNvPicPr>
            <a:picLocks noGrp="1" noChangeAspect="1" noChangeArrowheads="1"/>
          </p:cNvPicPr>
          <p:nvPr>
            <p:ph idx="1"/>
          </p:nvPr>
        </p:nvPicPr>
        <p:blipFill>
          <a:blip r:embed="rId2" cstate="print"/>
          <a:srcRect/>
          <a:stretch>
            <a:fillRect/>
          </a:stretch>
        </p:blipFill>
        <p:spPr>
          <a:xfrm>
            <a:off x="0" y="1"/>
            <a:ext cx="9144000" cy="68580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TEOAE</a:t>
            </a:r>
          </a:p>
        </p:txBody>
      </p:sp>
      <p:pic>
        <p:nvPicPr>
          <p:cNvPr id="11267" name="Picture 4" descr="S15"/>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DPOAE</a:t>
            </a:r>
          </a:p>
        </p:txBody>
      </p:sp>
      <p:pic>
        <p:nvPicPr>
          <p:cNvPr id="12291" name="Picture 4" descr="4-3-2-5"/>
          <p:cNvPicPr>
            <a:picLocks noGrp="1" noChangeAspect="1" noChangeArrowheads="1"/>
          </p:cNvPicPr>
          <p:nvPr>
            <p:ph idx="1"/>
          </p:nvPr>
        </p:nvPicPr>
        <p:blipFill>
          <a:blip r:embed="rId2" cstate="print"/>
          <a:stretch>
            <a:fillRect/>
          </a:stretch>
        </p:blipFill>
        <p:spPr>
          <a:xfrm>
            <a:off x="381000" y="1676400"/>
            <a:ext cx="8534399" cy="5029200"/>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oae.it/guest_editorials/2005/editorial%20SUPPRESSION_files/Suppr_example.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544225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Medial Olivocochlear efferent pathway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stimulation of the medial efferents alters IHCs sensitivity indirectly by altering the micromechanical properties of the OHCs.</a:t>
            </a:r>
          </a:p>
          <a:p>
            <a:endParaRPr lang="en-US" dirty="0" smtClean="0"/>
          </a:p>
          <a:p>
            <a:r>
              <a:rPr lang="en-US" dirty="0" smtClean="0"/>
              <a:t>length, tension and the stiffness of the OHCs along their longitudinal axis are under the control of the MOC bundle, thus enhancing the auditory sensitivity, especially for low level stimuli at 30-40 dB SL.</a:t>
            </a:r>
          </a:p>
          <a:p>
            <a:endParaRPr lang="en-US" dirty="0" smtClean="0"/>
          </a:p>
          <a:p>
            <a:r>
              <a:rPr lang="en-US" dirty="0" smtClean="0"/>
              <a:t>medial efferent system enhances the frequency resolving capacity and the vowel discrimination, especially in a background of noisy environment </a:t>
            </a:r>
            <a:endParaRPr lang="en-US" dirty="0"/>
          </a:p>
        </p:txBody>
      </p:sp>
    </p:spTree>
    <p:extLst>
      <p:ext uri="{BB962C8B-B14F-4D97-AF65-F5344CB8AC3E}">
        <p14:creationId xmlns:p14="http://schemas.microsoft.com/office/powerpoint/2010/main" xmlns="" val="1316022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Medial Olivocochlear efferent pathway</a:t>
            </a:r>
            <a:endParaRPr lang="en-US" dirty="0"/>
          </a:p>
        </p:txBody>
      </p:sp>
      <p:sp>
        <p:nvSpPr>
          <p:cNvPr id="3" name="Content Placeholder 2"/>
          <p:cNvSpPr>
            <a:spLocks noGrp="1"/>
          </p:cNvSpPr>
          <p:nvPr>
            <p:ph idx="1"/>
          </p:nvPr>
        </p:nvSpPr>
        <p:spPr/>
        <p:txBody>
          <a:bodyPr/>
          <a:lstStyle/>
          <a:p>
            <a:r>
              <a:rPr lang="en-US" dirty="0" smtClean="0"/>
              <a:t>Since the medial olivocochlear bundle is mainly inhibitory, there has been already suggestions that dysfunction of the efferent auditory system, at any level from auditory cortex to cochlea, may be a basis for tinnitus generation, especially in noise-induced tinnitus cases.</a:t>
            </a:r>
          </a:p>
          <a:p>
            <a:endParaRPr lang="en-US" dirty="0" smtClean="0"/>
          </a:p>
          <a:p>
            <a:r>
              <a:rPr lang="en-US" dirty="0" smtClean="0"/>
              <a:t>It has been also suggested that hyperacusis might be associated with dysfunction of the efferent system.</a:t>
            </a:r>
            <a:endParaRPr lang="en-US" dirty="0"/>
          </a:p>
        </p:txBody>
      </p:sp>
    </p:spTree>
    <p:extLst>
      <p:ext uri="{BB962C8B-B14F-4D97-AF65-F5344CB8AC3E}">
        <p14:creationId xmlns:p14="http://schemas.microsoft.com/office/powerpoint/2010/main" xmlns="" val="2591065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endParaRPr lang="en-US" dirty="0" smtClean="0"/>
          </a:p>
        </p:txBody>
      </p:sp>
      <p:sp>
        <p:nvSpPr>
          <p:cNvPr id="9219"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9220" name="Rectangle 6"/>
          <p:cNvSpPr>
            <a:spLocks noGrp="1" noChangeArrowheads="1"/>
          </p:cNvSpPr>
          <p:nvPr>
            <p:ph type="body" sz="half" idx="2"/>
          </p:nvPr>
        </p:nvSpPr>
        <p:spPr>
          <a:xfrm>
            <a:off x="4686300" y="228600"/>
            <a:ext cx="4305300" cy="6096000"/>
          </a:xfrm>
        </p:spPr>
        <p:txBody>
          <a:bodyPr/>
          <a:lstStyle/>
          <a:p>
            <a:pPr eaLnBrk="1" hangingPunct="1"/>
            <a:endParaRPr lang="en-US" sz="2700" b="1" dirty="0" smtClean="0"/>
          </a:p>
          <a:p>
            <a:pPr eaLnBrk="1" hangingPunct="1"/>
            <a:endParaRPr lang="en-US" sz="2700" b="1" dirty="0" smtClean="0"/>
          </a:p>
          <a:p>
            <a:pPr eaLnBrk="1" hangingPunct="1"/>
            <a:endParaRPr lang="en-US" sz="2700" b="1" dirty="0" smtClean="0"/>
          </a:p>
          <a:p>
            <a:pPr eaLnBrk="1" hangingPunct="1"/>
            <a:r>
              <a:rPr lang="en-US" sz="2700" b="1" dirty="0" smtClean="0"/>
              <a:t>Cholesteatoma</a:t>
            </a:r>
            <a:r>
              <a:rPr lang="en-US" sz="2700" dirty="0" smtClean="0"/>
              <a:t> is a destructive and expanding sac in the middle ear and/or mastoid process. There are two types: congenital and acquired. </a:t>
            </a:r>
          </a:p>
        </p:txBody>
      </p:sp>
      <p:pic>
        <p:nvPicPr>
          <p:cNvPr id="9221" name="Picture 8" descr="Go to fullsize image">
            <a:hlinkClick r:id="rId2"/>
          </p:cNvPr>
          <p:cNvPicPr>
            <a:picLocks noChangeAspect="1" noChangeArrowheads="1"/>
          </p:cNvPicPr>
          <p:nvPr/>
        </p:nvPicPr>
        <p:blipFill>
          <a:blip r:embed="rId3" cstate="print"/>
          <a:srcRect/>
          <a:stretch>
            <a:fillRect/>
          </a:stretch>
        </p:blipFill>
        <p:spPr bwMode="auto">
          <a:xfrm>
            <a:off x="152400" y="228600"/>
            <a:ext cx="4648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ttp://neurologiclabs.com/wp-content/uploads/2013/12/ABR.jpg"/>
          <p:cNvPicPr>
            <a:picLocks noGrp="1"/>
          </p:cNvPicPr>
          <p:nvPr>
            <p:ph idx="1"/>
          </p:nvPr>
        </p:nvPicPr>
        <p:blipFill>
          <a:blip r:embed="rId2"/>
          <a:srcRect/>
          <a:stretch>
            <a:fillRect/>
          </a:stretch>
        </p:blipFill>
        <p:spPr bwMode="auto">
          <a:xfrm>
            <a:off x="0" y="0"/>
            <a:ext cx="9143999" cy="66294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firstyears.org/c3/abr.gif"/>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encrypted-tbn0.gstatic.com/images?q=tbn:ANd9GcTMWtL3roVyKPNtmGh9dFRC460H2YaRsUd16IZGz1l-4wJMO_9T"/>
          <p:cNvPicPr>
            <a:picLocks noGrp="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online.uncg.edu/courses/csd557/images/unit1/wave3.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neuroreille.com/promenade/english/audiometry/ex_ptw/e_seuil.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http://www.thebarrow.org/stellent/groups/public/@xinternet_con_bni/documents/webcontent/bqjpg248.jpg"/>
          <p:cNvPicPr>
            <a:picLocks noGrp="1"/>
          </p:cNvPicPr>
          <p:nvPr>
            <p:ph idx="1"/>
          </p:nvPr>
        </p:nvPicPr>
        <p:blipFill>
          <a:blip r:embed="rId2"/>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audgendb.chop.edu/wp-content/uploads/2010/11/ABR-WaveForm2.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endParaRPr lang="en-US" dirty="0" smtClean="0"/>
          </a:p>
        </p:txBody>
      </p:sp>
      <p:sp>
        <p:nvSpPr>
          <p:cNvPr id="10243" name="Rectangle 5"/>
          <p:cNvSpPr>
            <a:spLocks noGrp="1" noChangeArrowheads="1"/>
          </p:cNvSpPr>
          <p:nvPr>
            <p:ph sz="half" idx="1"/>
          </p:nvPr>
        </p:nvSpPr>
        <p:spPr>
          <a:xfrm>
            <a:off x="762000" y="1905000"/>
            <a:ext cx="3770313" cy="4038600"/>
          </a:xfrm>
        </p:spPr>
        <p:txBody>
          <a:bodyPr/>
          <a:lstStyle/>
          <a:p>
            <a:pPr eaLnBrk="1" hangingPunct="1">
              <a:buFont typeface="Wingdings" pitchFamily="2" charset="2"/>
              <a:buNone/>
            </a:pPr>
            <a:endParaRPr lang="en-US" sz="2700" dirty="0" smtClean="0"/>
          </a:p>
        </p:txBody>
      </p:sp>
      <p:sp>
        <p:nvSpPr>
          <p:cNvPr id="10244" name="Rectangle 6"/>
          <p:cNvSpPr>
            <a:spLocks noGrp="1" noChangeArrowheads="1"/>
          </p:cNvSpPr>
          <p:nvPr>
            <p:ph type="body" sz="half" idx="2"/>
          </p:nvPr>
        </p:nvSpPr>
        <p:spPr>
          <a:xfrm>
            <a:off x="4686300" y="1676400"/>
            <a:ext cx="3771900" cy="4267200"/>
          </a:xfrm>
        </p:spPr>
        <p:txBody>
          <a:bodyPr>
            <a:normAutofit/>
          </a:bodyPr>
          <a:lstStyle/>
          <a:p>
            <a:pPr eaLnBrk="1" hangingPunct="1"/>
            <a:r>
              <a:rPr lang="en-US" sz="2700" b="1" dirty="0" smtClean="0"/>
              <a:t>Otosclerosis</a:t>
            </a:r>
            <a:r>
              <a:rPr lang="en-US" sz="2700" dirty="0" smtClean="0"/>
              <a:t> is a progressive degenerative condition of the temporal bone which can result in hearing. </a:t>
            </a:r>
          </a:p>
        </p:txBody>
      </p:sp>
      <p:pic>
        <p:nvPicPr>
          <p:cNvPr id="10245" name="Picture 8" descr="stapes%20fixation%2075d"/>
          <p:cNvPicPr>
            <a:picLocks noChangeAspect="1" noChangeArrowheads="1"/>
          </p:cNvPicPr>
          <p:nvPr/>
        </p:nvPicPr>
        <p:blipFill>
          <a:blip r:embed="rId2" cstate="print"/>
          <a:srcRect/>
          <a:stretch>
            <a:fillRect/>
          </a:stretch>
        </p:blipFill>
        <p:spPr bwMode="auto">
          <a:xfrm>
            <a:off x="0" y="0"/>
            <a:ext cx="480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u="none" dirty="0"/>
              <a:t>Standard</a:t>
            </a:r>
            <a:r>
              <a:rPr lang="en-US" altLang="en-US" sz="1800" u="none" dirty="0"/>
              <a:t> </a:t>
            </a:r>
            <a:r>
              <a:rPr lang="en-US" altLang="en-US" sz="2400" u="none" dirty="0"/>
              <a:t>ABR Measures for Acoustic Tumor Detection</a:t>
            </a:r>
          </a:p>
          <a:p>
            <a:pPr algn="ctr"/>
            <a:r>
              <a:rPr lang="en-US" altLang="en-US" sz="2400" u="none" dirty="0"/>
              <a:t>IT5 = Interaural time delay for wave V</a:t>
            </a:r>
            <a:endParaRPr lang="en-US" altLang="en-US" sz="1800" u="none" dirty="0"/>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14</a:t>
              </a:r>
              <a:endParaRPr lang="en-US" altLang="en-US" sz="3200" u="none" dirty="0"/>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12</a:t>
              </a:r>
              <a:endParaRPr lang="en-US" altLang="en-US" sz="3200" u="none" dirty="0"/>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10</a:t>
              </a:r>
              <a:endParaRPr lang="en-US" altLang="en-US" sz="3200" u="none" dirty="0"/>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8</a:t>
              </a:r>
              <a:endParaRPr lang="en-US" altLang="en-US" sz="3200" u="none" dirty="0"/>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6</a:t>
              </a:r>
              <a:endParaRPr lang="en-US" altLang="en-US" sz="3200" u="none" dirty="0"/>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4</a:t>
              </a:r>
              <a:endParaRPr lang="en-US" altLang="en-US" sz="3200" u="none" dirty="0"/>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2</a:t>
              </a:r>
              <a:endParaRPr lang="en-US" altLang="en-US" sz="3200" u="none" dirty="0"/>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0</a:t>
              </a:r>
              <a:endParaRPr lang="en-US" altLang="en-US" sz="3200" u="none" dirty="0"/>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 ms</a:t>
              </a:r>
              <a:endParaRPr lang="en-US" altLang="en-US" sz="3200" u="none" dirty="0"/>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7.3</a:t>
            </a:r>
            <a:endParaRPr lang="en-US" altLang="en-US" sz="3200" u="none" dirty="0">
              <a:solidFill>
                <a:schemeClr val="tx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6.4</a:t>
            </a:r>
            <a:endParaRPr lang="en-US" altLang="en-US" sz="3200" u="none" dirty="0">
              <a:solidFill>
                <a:schemeClr val="tx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4CFFFF"/>
                </a:solidFill>
              </a:rPr>
              <a:t>L1</a:t>
            </a:r>
            <a:endParaRPr lang="en-US" altLang="en-US" sz="3200" u="none" dirty="0"/>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FFD34C"/>
                </a:solidFill>
              </a:rPr>
              <a:t>L2</a:t>
            </a:r>
            <a:endParaRPr lang="en-US" altLang="en-US" sz="3200" u="none" dirty="0"/>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u="none" dirty="0">
                <a:solidFill>
                  <a:srgbClr val="FFD34C"/>
                </a:solidFill>
              </a:rPr>
              <a:t>Tumor Side</a:t>
            </a:r>
            <a:endParaRPr lang="en-US" altLang="en-US" sz="1600" u="none" dirty="0"/>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u="none" dirty="0">
                <a:solidFill>
                  <a:srgbClr val="4CFFFF"/>
                </a:solidFill>
              </a:rPr>
              <a:t>Non-Tumor Side</a:t>
            </a:r>
            <a:endParaRPr lang="en-US" altLang="en-US" sz="1600" u="none" dirty="0"/>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sz="1800" b="1" u="none" dirty="0">
                <a:solidFill>
                  <a:schemeClr val="tx2"/>
                </a:solidFill>
              </a:rPr>
              <a:t>IT5 = </a:t>
            </a:r>
            <a:r>
              <a:rPr lang="en-US" altLang="en-US" sz="1800" b="1" u="none" dirty="0">
                <a:solidFill>
                  <a:schemeClr val="bg2"/>
                </a:solidFill>
              </a:rPr>
              <a:t>L2</a:t>
            </a:r>
            <a:r>
              <a:rPr lang="en-US" altLang="en-US" sz="1800" b="1" u="none" dirty="0">
                <a:solidFill>
                  <a:schemeClr val="tx2"/>
                </a:solidFill>
              </a:rPr>
              <a:t> - </a:t>
            </a:r>
            <a:r>
              <a:rPr lang="en-US" altLang="en-US" sz="1800" b="1" u="none" dirty="0">
                <a:solidFill>
                  <a:schemeClr val="hlink"/>
                </a:solidFill>
              </a:rPr>
              <a:t>L1</a:t>
            </a:r>
            <a:r>
              <a:rPr lang="en-US" altLang="en-US" sz="1800" b="1" u="none" dirty="0">
                <a:solidFill>
                  <a:schemeClr val="tx2"/>
                </a:solidFill>
              </a:rPr>
              <a:t> = 0.9 ms</a:t>
            </a:r>
            <a:endParaRPr lang="en-US" altLang="en-US" sz="1800" b="1" u="none" dirty="0">
              <a:solidFill>
                <a:schemeClr val="tx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u="none" dirty="0"/>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u="none" dirty="0">
                <a:solidFill>
                  <a:srgbClr val="FCF305"/>
                </a:solidFill>
              </a:rPr>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should be tested? Patients with:</a:t>
            </a:r>
          </a:p>
          <a:p>
            <a:pPr lvl="1"/>
            <a:r>
              <a:rPr lang="en-US" dirty="0" smtClean="0"/>
              <a:t>Dizziness.</a:t>
            </a:r>
          </a:p>
          <a:p>
            <a:pPr lvl="1"/>
            <a:endParaRPr lang="en-US" dirty="0" smtClean="0"/>
          </a:p>
          <a:p>
            <a:pPr lvl="1"/>
            <a:r>
              <a:rPr lang="en-US" dirty="0" smtClean="0"/>
              <a:t>Unilateral tinnitus.</a:t>
            </a:r>
          </a:p>
          <a:p>
            <a:pPr lvl="1"/>
            <a:endParaRPr lang="en-US" dirty="0" smtClean="0"/>
          </a:p>
          <a:p>
            <a:pPr lvl="1"/>
            <a:r>
              <a:rPr lang="en-US" dirty="0" smtClean="0"/>
              <a:t>Asymmetrical hearing loss.</a:t>
            </a:r>
          </a:p>
          <a:p>
            <a:pPr lvl="1"/>
            <a:endParaRPr lang="en-US" dirty="0" smtClean="0"/>
          </a:p>
          <a:p>
            <a:pPr lvl="1"/>
            <a:r>
              <a:rPr lang="en-US" dirty="0" smtClean="0"/>
              <a:t>Sudden onset of hearing loss.</a:t>
            </a:r>
          </a:p>
          <a:p>
            <a:pPr lvl="1"/>
            <a:endParaRPr lang="en-US" dirty="0" smtClean="0"/>
          </a:p>
          <a:p>
            <a:pPr lvl="1"/>
            <a:r>
              <a:rPr lang="en-US" dirty="0" smtClean="0"/>
              <a:t>Progressive hearing loss.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Auditory neuropathy: </a:t>
            </a:r>
          </a:p>
          <a:p>
            <a:pPr lvl="1"/>
            <a:endParaRPr lang="en-US" dirty="0" smtClean="0"/>
          </a:p>
          <a:p>
            <a:pPr lvl="1"/>
            <a:r>
              <a:rPr lang="en-US" dirty="0" smtClean="0"/>
              <a:t>No single definition. </a:t>
            </a:r>
          </a:p>
          <a:p>
            <a:pPr lvl="1"/>
            <a:endParaRPr lang="en-US" dirty="0" smtClean="0"/>
          </a:p>
          <a:p>
            <a:pPr lvl="1"/>
            <a:r>
              <a:rPr lang="en-US" dirty="0" smtClean="0"/>
              <a:t>No data about its prevalence, although it has been found to be around 10% in NICU who have hearing loss.</a:t>
            </a:r>
          </a:p>
          <a:p>
            <a:pPr lvl="1"/>
            <a:endParaRPr lang="en-US" dirty="0" smtClean="0"/>
          </a:p>
          <a:p>
            <a:pPr lvl="1"/>
            <a:r>
              <a:rPr lang="en-US" dirty="0" smtClean="0"/>
              <a:t>Rare in healthy babies.</a:t>
            </a:r>
          </a:p>
          <a:p>
            <a:pPr lvl="1"/>
            <a:endParaRPr lang="en-US" dirty="0" smtClean="0"/>
          </a:p>
          <a:p>
            <a:pPr lvl="1"/>
            <a:r>
              <a:rPr lang="en-US" dirty="0" smtClean="0"/>
              <a:t>Lesions can be in IHCs, synapses, or auditory nerve.</a:t>
            </a:r>
          </a:p>
          <a:p>
            <a:pPr lvl="1"/>
            <a:endParaRPr lang="en-US" dirty="0" smtClean="0"/>
          </a:p>
          <a:p>
            <a:pPr lvl="1"/>
            <a:r>
              <a:rPr lang="en-US" dirty="0" smtClean="0"/>
              <a:t>Can have normal or mild to moderate PTA.</a:t>
            </a:r>
          </a:p>
          <a:p>
            <a:pPr lvl="1"/>
            <a:endParaRPr lang="en-US" dirty="0" smtClean="0"/>
          </a:p>
          <a:p>
            <a:pPr lvl="1"/>
            <a:r>
              <a:rPr lang="en-US" dirty="0" smtClean="0"/>
              <a:t>Usually poor speech discrimination especially in noise.</a:t>
            </a:r>
          </a:p>
          <a:p>
            <a:pPr lvl="1"/>
            <a:endParaRPr lang="en-US" dirty="0" smtClean="0"/>
          </a:p>
          <a:p>
            <a:pPr lvl="1"/>
            <a:r>
              <a:rPr lang="en-US" dirty="0" smtClean="0"/>
              <a:t>Many causes like hypoxia, hyperbillirubinemia, genetic. </a:t>
            </a:r>
          </a:p>
          <a:p>
            <a:pPr lvl="1"/>
            <a:endParaRPr lang="en-US" dirty="0" smtClean="0"/>
          </a:p>
          <a:p>
            <a:pPr lvl="1"/>
            <a:r>
              <a:rPr lang="en-US" dirty="0" smtClean="0"/>
              <a:t>Present OAE and/or CM with absent ABR or abnormal ABR (may have only wave I).</a:t>
            </a:r>
          </a:p>
          <a:p>
            <a:pPr lvl="1"/>
            <a:endParaRPr lang="en-US" dirty="0" smtClean="0"/>
          </a:p>
          <a:p>
            <a:pPr lvl="1"/>
            <a:r>
              <a:rPr lang="en-US" dirty="0" smtClean="0"/>
              <a:t>Or present CM, absent SP and absent or abnormal ABR.</a:t>
            </a:r>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438</TotalTime>
  <Words>4758</Words>
  <Application>Microsoft Office PowerPoint</Application>
  <PresentationFormat>On-screen Show (4:3)</PresentationFormat>
  <Paragraphs>588</Paragraphs>
  <Slides>145</Slides>
  <Notes>2</Notes>
  <HiddenSlides>0</HiddenSlides>
  <MMClips>5</MMClips>
  <ScaleCrop>false</ScaleCrop>
  <HeadingPairs>
    <vt:vector size="4" baseType="variant">
      <vt:variant>
        <vt:lpstr>Theme</vt:lpstr>
      </vt:variant>
      <vt:variant>
        <vt:i4>4</vt:i4>
      </vt:variant>
      <vt:variant>
        <vt:lpstr>Slide Titles</vt:lpstr>
      </vt:variant>
      <vt:variant>
        <vt:i4>145</vt:i4>
      </vt:variant>
    </vt:vector>
  </HeadingPairs>
  <TitlesOfParts>
    <vt:vector size="149" baseType="lpstr">
      <vt:lpstr>Module</vt:lpstr>
      <vt:lpstr>Default Design</vt:lpstr>
      <vt:lpstr>Flow</vt:lpstr>
      <vt:lpstr>1_Flow</vt:lpstr>
      <vt:lpstr>Hearing Disorders </vt:lpstr>
      <vt:lpstr>Objectives </vt:lpstr>
      <vt:lpstr>Hearing loss</vt:lpstr>
      <vt:lpstr>Types of Hearing loss</vt:lpstr>
      <vt:lpstr>Causes of conductive hearing loss</vt:lpstr>
      <vt:lpstr>Slide 6</vt:lpstr>
      <vt:lpstr>Slide 7</vt:lpstr>
      <vt:lpstr>Slide 8</vt:lpstr>
      <vt:lpstr>Slide 9</vt:lpstr>
      <vt:lpstr>Sensorineural Hearing loss</vt:lpstr>
      <vt:lpstr>Causes of Sensorineural Hearing Loss</vt:lpstr>
      <vt:lpstr>Causes of Sensorineural Hearing loss</vt:lpstr>
      <vt:lpstr>Assessment Protocols</vt:lpstr>
      <vt:lpstr>Otoscopic examination </vt:lpstr>
      <vt:lpstr>Important Landmarks</vt:lpstr>
      <vt:lpstr>Abnormal TM</vt:lpstr>
      <vt:lpstr>Abnormal TM</vt:lpstr>
      <vt:lpstr>ABNORMAL TM</vt:lpstr>
      <vt:lpstr>ABNORMAL TM</vt:lpstr>
      <vt:lpstr>COLOR OF TM</vt:lpstr>
      <vt:lpstr>GLUE EAR</vt:lpstr>
      <vt:lpstr>ABNORMAL TM</vt:lpstr>
      <vt:lpstr>ABNORMAL TM</vt:lpstr>
      <vt:lpstr>ABNORMAL TM</vt:lpstr>
      <vt:lpstr>ABNORMAL TM</vt:lpstr>
      <vt:lpstr>PERFORATION</vt:lpstr>
      <vt:lpstr>VENT TUBE</vt:lpstr>
      <vt:lpstr>Clinical applications of tympanometry </vt:lpstr>
      <vt:lpstr>Slide 29</vt:lpstr>
      <vt:lpstr>Slide 30</vt:lpstr>
      <vt:lpstr>TYMPANOMETRIC FEATURES</vt:lpstr>
      <vt:lpstr>Tympanometric shapes</vt:lpstr>
      <vt:lpstr>Slide 33</vt:lpstr>
      <vt:lpstr>admittance</vt:lpstr>
      <vt:lpstr>Tympanometric width</vt:lpstr>
      <vt:lpstr>Tympanometric peak pressure</vt:lpstr>
      <vt:lpstr>Equivalent ear canal volume </vt:lpstr>
      <vt:lpstr>Sensitivity and specificity</vt:lpstr>
      <vt:lpstr>Tympanometry in infants</vt:lpstr>
      <vt:lpstr>Pure tone audiometry</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51</vt:lpstr>
      <vt:lpstr>Slide 52</vt:lpstr>
      <vt:lpstr>Slide 53</vt:lpstr>
      <vt:lpstr>Slide 54</vt:lpstr>
      <vt:lpstr>Slide 55</vt:lpstr>
      <vt:lpstr>Slide 56</vt:lpstr>
      <vt:lpstr>Slide 57</vt:lpstr>
      <vt:lpstr>Slide 58</vt:lpstr>
      <vt:lpstr>Information we get from audiogram</vt:lpstr>
      <vt:lpstr>Slide 60</vt:lpstr>
      <vt:lpstr>Why we need to assess speech sensitivity?</vt:lpstr>
      <vt:lpstr>Speech audiometry</vt:lpstr>
      <vt:lpstr>Speech audiometry</vt:lpstr>
      <vt:lpstr>SRT and SDT</vt:lpstr>
      <vt:lpstr>Speech or word recognition scores</vt:lpstr>
      <vt:lpstr>Otoacoustic Emission</vt:lpstr>
      <vt:lpstr>Origin of OAE</vt:lpstr>
      <vt:lpstr>OAE</vt:lpstr>
      <vt:lpstr>OAE</vt:lpstr>
      <vt:lpstr>TEOAE</vt:lpstr>
      <vt:lpstr>TEOAE</vt:lpstr>
      <vt:lpstr>DPOAE</vt:lpstr>
      <vt:lpstr>Applications of OAE</vt:lpstr>
      <vt:lpstr>Clinical applications of EOAE</vt:lpstr>
      <vt:lpstr>Clinical applications of EOAE</vt:lpstr>
      <vt:lpstr>Slide 76</vt:lpstr>
      <vt:lpstr>Medial Olivocochlear efferent pathway</vt:lpstr>
      <vt:lpstr>Medial Olivocochlear efferent pathway</vt:lpstr>
      <vt:lpstr>Clinical applications of ABR</vt:lpstr>
      <vt:lpstr>The normal ABR waveform</vt:lpstr>
      <vt:lpstr>Slide 81</vt:lpstr>
      <vt:lpstr>Slide 82</vt:lpstr>
      <vt:lpstr>Slide 83</vt:lpstr>
      <vt:lpstr>Slide 84</vt:lpstr>
      <vt:lpstr>Slide 85</vt:lpstr>
      <vt:lpstr>Slide 86</vt:lpstr>
      <vt:lpstr>Slide 87</vt:lpstr>
      <vt:lpstr>Slide 88</vt:lpstr>
      <vt:lpstr>Clinical applications of ABR</vt:lpstr>
      <vt:lpstr>Slide 90</vt:lpstr>
      <vt:lpstr>Slide 91</vt:lpstr>
      <vt:lpstr>Slide 92</vt:lpstr>
      <vt:lpstr>Neurodiagnosis </vt:lpstr>
      <vt:lpstr>Slide 94</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lpstr>Slide 102</vt:lpstr>
      <vt:lpstr>Cross-section of Internal Auditory Canal (IAC)</vt:lpstr>
      <vt:lpstr>Medium or Large Tumor in IAC</vt:lpstr>
      <vt:lpstr>Vestibular Testing</vt:lpstr>
      <vt:lpstr>Background</vt:lpstr>
      <vt:lpstr>Uses of Vestibular Lab.</vt:lpstr>
      <vt:lpstr> ENG or VNG</vt:lpstr>
      <vt:lpstr>Eye Movement Recording</vt:lpstr>
      <vt:lpstr>Nystagmus</vt:lpstr>
      <vt:lpstr>Slide 111</vt:lpstr>
      <vt:lpstr>Slide 112</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lpstr>Posturography</vt:lpstr>
      <vt:lpstr>Computerized Dynamic Posturography</vt:lpstr>
      <vt:lpstr>The six test conditions</vt:lpstr>
      <vt:lpstr>Slide 142</vt:lpstr>
      <vt:lpstr>Results</vt:lpstr>
      <vt:lpstr>Results</vt:lpstr>
      <vt:lpstr>Use of posturography</vt:lpstr>
    </vt:vector>
  </TitlesOfParts>
  <Company>kumc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Disorders</dc:title>
  <dc:creator>esraa</dc:creator>
  <cp:lastModifiedBy>class2</cp:lastModifiedBy>
  <cp:revision>47</cp:revision>
  <dcterms:created xsi:type="dcterms:W3CDTF">2007-05-13T08:51:20Z</dcterms:created>
  <dcterms:modified xsi:type="dcterms:W3CDTF">2007-05-20T23:06:57Z</dcterms:modified>
</cp:coreProperties>
</file>