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8" r:id="rId2"/>
    <p:sldId id="313" r:id="rId3"/>
    <p:sldId id="314" r:id="rId4"/>
    <p:sldId id="31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9" r:id="rId14"/>
    <p:sldId id="264" r:id="rId15"/>
    <p:sldId id="294" r:id="rId16"/>
    <p:sldId id="295" r:id="rId17"/>
    <p:sldId id="265" r:id="rId18"/>
    <p:sldId id="266" r:id="rId19"/>
    <p:sldId id="267" r:id="rId20"/>
    <p:sldId id="286" r:id="rId21"/>
    <p:sldId id="268" r:id="rId22"/>
    <p:sldId id="269" r:id="rId23"/>
    <p:sldId id="287" r:id="rId24"/>
    <p:sldId id="270" r:id="rId25"/>
    <p:sldId id="271" r:id="rId26"/>
    <p:sldId id="312" r:id="rId27"/>
    <p:sldId id="272" r:id="rId28"/>
    <p:sldId id="273" r:id="rId29"/>
    <p:sldId id="274" r:id="rId30"/>
    <p:sldId id="310" r:id="rId31"/>
    <p:sldId id="275" r:id="rId32"/>
    <p:sldId id="276" r:id="rId33"/>
    <p:sldId id="277" r:id="rId34"/>
    <p:sldId id="278" r:id="rId35"/>
    <p:sldId id="301" r:id="rId36"/>
    <p:sldId id="31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297" r:id="rId46"/>
    <p:sldId id="279" r:id="rId47"/>
    <p:sldId id="280" r:id="rId48"/>
    <p:sldId id="281" r:id="rId49"/>
    <p:sldId id="282" r:id="rId50"/>
    <p:sldId id="283" r:id="rId51"/>
    <p:sldId id="284" r:id="rId52"/>
    <p:sldId id="291" r:id="rId53"/>
    <p:sldId id="292" r:id="rId54"/>
    <p:sldId id="299" r:id="rId55"/>
    <p:sldId id="285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cBook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6" autoAdjust="0"/>
    <p:restoredTop sz="99827" autoAdjust="0"/>
  </p:normalViewPr>
  <p:slideViewPr>
    <p:cSldViewPr snapToObjects="1">
      <p:cViewPr varScale="1">
        <p:scale>
          <a:sx n="71" d="100"/>
          <a:sy n="71" d="100"/>
        </p:scale>
        <p:origin x="122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99A537F-B37D-804B-B1C9-FA8A2F861F01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638800" cy="1146175"/>
          </a:xfrm>
        </p:spPr>
        <p:txBody>
          <a:bodyPr/>
          <a:lstStyle/>
          <a:p>
            <a:r>
              <a:rPr lang="en-US" dirty="0" smtClean="0"/>
              <a:t>pharynx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600450"/>
            <a:ext cx="4832866" cy="20383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Dr. Manal Bukhari</a:t>
            </a: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/>
            </a:r>
            <a:b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/>
            </a:r>
            <a:b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 </a:t>
            </a: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King Saud University </a:t>
            </a:r>
            <a:b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Otolaryngology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Assistant professor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 consultant Phonosurgeon  </a:t>
            </a:r>
            <a:b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King Abdulaziz University </a:t>
            </a:r>
            <a:endParaRPr lang="en-US" b="1" dirty="0" smtClean="0">
              <a:latin typeface="Gill Sans MT" pitchFamily="-65" charset="-18"/>
              <a:ea typeface="Arial" pitchFamily="-65" charset="0"/>
              <a:cs typeface="Arial" pitchFamily="-65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Palatine tonsils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124200" cy="1981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12-----15 crypt</a:t>
            </a:r>
          </a:p>
          <a:p>
            <a:r>
              <a:rPr lang="en-US" sz="1800" dirty="0" smtClean="0"/>
              <a:t>The deep surface is separated from the constrictor muscles of the pharynx by connective tissue’ capsule’ </a:t>
            </a:r>
            <a:endParaRPr lang="en-US" sz="1800" dirty="0"/>
          </a:p>
        </p:txBody>
      </p:sp>
      <p:pic>
        <p:nvPicPr>
          <p:cNvPr id="10" name="Content Placeholder 9" descr="17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76400"/>
            <a:ext cx="3035300" cy="226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7467600" cy="5516563"/>
          </a:xfrm>
        </p:spPr>
        <p:txBody>
          <a:bodyPr/>
          <a:lstStyle/>
          <a:p>
            <a:r>
              <a:rPr lang="en-US" sz="1800" dirty="0" smtClean="0"/>
              <a:t>Adenoid</a:t>
            </a:r>
          </a:p>
          <a:p>
            <a:r>
              <a:rPr lang="en-US" sz="1400" dirty="0" smtClean="0"/>
              <a:t>No capsule</a:t>
            </a:r>
          </a:p>
          <a:p>
            <a:r>
              <a:rPr lang="en-US" sz="2000" dirty="0" smtClean="0"/>
              <a:t>Lingual tonsils</a:t>
            </a:r>
          </a:p>
          <a:p>
            <a:r>
              <a:rPr lang="en-US" sz="2000" dirty="0" smtClean="0"/>
              <a:t>Tubal tonsils</a:t>
            </a:r>
          </a:p>
          <a:p>
            <a:r>
              <a:rPr lang="en-US" sz="2000" dirty="0" smtClean="0"/>
              <a:t>Lateral pharyngeal bands</a:t>
            </a:r>
          </a:p>
          <a:p>
            <a:r>
              <a:rPr lang="en-US" sz="2000" dirty="0" smtClean="0"/>
              <a:t> discrete nodules</a:t>
            </a:r>
            <a:endParaRPr lang="en-US" sz="2000" dirty="0"/>
          </a:p>
        </p:txBody>
      </p:sp>
      <p:pic>
        <p:nvPicPr>
          <p:cNvPr id="4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35100"/>
            <a:ext cx="3581399" cy="4203700"/>
          </a:xfrm>
          <a:prstGeom prst="rect">
            <a:avLst/>
          </a:prstGeom>
        </p:spPr>
      </p:pic>
      <p:pic>
        <p:nvPicPr>
          <p:cNvPr id="6" name="Picture 5" descr="16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75038"/>
            <a:ext cx="3200400" cy="284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aponeurosis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Incomplete connective tissue coat in the lateral and posterior walls of the pharynx between the muscular layers </a:t>
            </a:r>
          </a:p>
          <a:p>
            <a:r>
              <a:rPr lang="en-US" dirty="0" smtClean="0"/>
              <a:t>Pharyngobasilar fascia</a:t>
            </a:r>
          </a:p>
          <a:p>
            <a:endParaRPr lang="en-US" dirty="0"/>
          </a:p>
        </p:txBody>
      </p:sp>
      <p:pic>
        <p:nvPicPr>
          <p:cNvPr id="4" name="Content Placeholder 4" descr="ms of 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80" y="3429001"/>
            <a:ext cx="4376039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ac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143000"/>
            <a:ext cx="6324600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37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Muscular coat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066800"/>
            <a:ext cx="4038600" cy="5029200"/>
          </a:xfrm>
        </p:spPr>
        <p:txBody>
          <a:bodyPr/>
          <a:lstStyle/>
          <a:p>
            <a:r>
              <a:rPr lang="en-US" sz="2400" b="1" dirty="0" smtClean="0"/>
              <a:t>External :</a:t>
            </a:r>
          </a:p>
          <a:p>
            <a:r>
              <a:rPr lang="en-US" sz="2000" b="1" dirty="0" smtClean="0"/>
              <a:t>Three constrictor muscles</a:t>
            </a:r>
            <a:r>
              <a:rPr lang="en-US" b="1" dirty="0" smtClean="0"/>
              <a:t>: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Superior constrictor </a:t>
            </a:r>
          </a:p>
          <a:p>
            <a:r>
              <a:rPr lang="en-US" sz="1800" dirty="0" smtClean="0"/>
              <a:t>arise from pterygoid , ptergomandibular ligament post end of mylohyoid fibers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Middle constrictor:</a:t>
            </a:r>
          </a:p>
          <a:p>
            <a:r>
              <a:rPr lang="en-US" sz="1600" dirty="0" smtClean="0"/>
              <a:t>Arise from the hyoid bone and stylohyod ligament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Inferior constrictor:</a:t>
            </a:r>
          </a:p>
          <a:p>
            <a:r>
              <a:rPr lang="en-US" sz="1600" dirty="0" smtClean="0"/>
              <a:t>Thyropharyngeus</a:t>
            </a:r>
          </a:p>
          <a:p>
            <a:r>
              <a:rPr lang="en-US" sz="1600" dirty="0" smtClean="0"/>
              <a:t>Cricopharyngus</a:t>
            </a:r>
          </a:p>
          <a:p>
            <a:r>
              <a:rPr lang="en-US" sz="1600" b="1" u="sng" dirty="0" smtClean="0"/>
              <a:t>Killian’s dehiscence</a:t>
            </a:r>
          </a:p>
          <a:p>
            <a:r>
              <a:rPr lang="en-US" sz="1600" dirty="0" smtClean="0"/>
              <a:t>Potential gap between the thyropharyngus and cricopharyngus  </a:t>
            </a:r>
            <a:endParaRPr lang="en-US" sz="1600" dirty="0"/>
          </a:p>
        </p:txBody>
      </p:sp>
      <p:pic>
        <p:nvPicPr>
          <p:cNvPr id="5" name="Content Placeholder 4" descr="constrictor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8200" y="1066800"/>
            <a:ext cx="39624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17638"/>
            <a:ext cx="6172200" cy="35313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  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905000"/>
            <a:ext cx="5562600" cy="3733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Internal: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1"/>
            <a:ext cx="3008313" cy="1447799"/>
          </a:xfrm>
        </p:spPr>
        <p:txBody>
          <a:bodyPr/>
          <a:lstStyle/>
          <a:p>
            <a:r>
              <a:rPr lang="en-US" sz="2000" b="1" dirty="0" smtClean="0"/>
              <a:t>Three muscles: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Stylopharyngus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Salpingopharyngus 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palatopharyngus</a:t>
            </a:r>
            <a:endParaRPr lang="en-US" sz="1800" dirty="0"/>
          </a:p>
        </p:txBody>
      </p:sp>
      <p:pic>
        <p:nvPicPr>
          <p:cNvPr id="5" name="Content Placeholder 4" descr="ms of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0" y="762000"/>
            <a:ext cx="4376039" cy="4495006"/>
          </a:xfrm>
        </p:spPr>
      </p:pic>
      <p:pic>
        <p:nvPicPr>
          <p:cNvPr id="6" name="Picture 5" descr="sa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2819400" cy="24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Buccopharyngeal fascia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4" descr="relation of the 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17320"/>
            <a:ext cx="76962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609600"/>
          </a:xfrm>
        </p:spPr>
        <p:txBody>
          <a:bodyPr>
            <a:normAutofit fontScale="90000"/>
          </a:bodyPr>
          <a:lstStyle/>
          <a:p>
            <a:r>
              <a:rPr lang="en-US" sz="2667" dirty="0" smtClean="0"/>
              <a:t>Relation of the pharynx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981200"/>
            <a:ext cx="2286000" cy="2133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Posteriorly :</a:t>
            </a:r>
          </a:p>
          <a:p>
            <a:r>
              <a:rPr lang="en-US" sz="2000" dirty="0" smtClean="0"/>
              <a:t>prevertebral  fascia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Anteriorly:</a:t>
            </a:r>
          </a:p>
          <a:p>
            <a:r>
              <a:rPr lang="en-US" sz="2000" dirty="0" smtClean="0"/>
              <a:t>Parapharyngeal space</a:t>
            </a:r>
            <a:endParaRPr lang="en-US" sz="2000" dirty="0"/>
          </a:p>
        </p:txBody>
      </p:sp>
      <p:pic>
        <p:nvPicPr>
          <p:cNvPr id="5" name="Content Placeholder 4" descr="relation of the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1800" y="685800"/>
            <a:ext cx="59436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 </a:t>
            </a:r>
            <a:endParaRPr lang="en-US" dirty="0" smtClean="0"/>
          </a:p>
          <a:p>
            <a:pPr lvl="0"/>
            <a:r>
              <a:rPr lang="en-US" b="1" dirty="0" smtClean="0"/>
              <a:t>To know the basic pharynx anatomy and physiology.</a:t>
            </a:r>
            <a:endParaRPr lang="en-US" dirty="0" smtClean="0"/>
          </a:p>
          <a:p>
            <a:pPr lvl="0"/>
            <a:r>
              <a:rPr lang="en-US" b="1" dirty="0" smtClean="0"/>
              <a:t>To recognize assessment and management of common pharyngeal  diseases, include ability to obtain patients’ history, perform comprehensive physical and mental status assessment, interprets findings</a:t>
            </a:r>
            <a:endParaRPr lang="en-US" dirty="0" smtClean="0"/>
          </a:p>
          <a:p>
            <a:pPr lvl="0"/>
            <a:r>
              <a:rPr lang="en-US" b="1" dirty="0" smtClean="0"/>
              <a:t>To know how to handle common pharyngeal  emergencies.</a:t>
            </a:r>
            <a:endParaRPr lang="en-US" dirty="0" smtClean="0"/>
          </a:p>
          <a:p>
            <a:pPr lvl="0"/>
            <a:r>
              <a:rPr lang="en-US" b="1" dirty="0" smtClean="0"/>
              <a:t>To be aware of common pharyngeal  operations.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4953000" cy="18415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Parapharyngeal space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457200" y="1752600"/>
            <a:ext cx="3581400" cy="4343400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 dirty="0" smtClean="0"/>
              <a:t>Potential space lies out side the pharynx</a:t>
            </a:r>
          </a:p>
          <a:p>
            <a:r>
              <a:rPr lang="en-US" sz="7200" b="1" dirty="0" smtClean="0"/>
              <a:t>Triangular  in cross section , it extend from the base of the skull above to the sup mediastinum and apex of hyoid bone </a:t>
            </a:r>
          </a:p>
          <a:p>
            <a:r>
              <a:rPr lang="en-US" sz="5600" dirty="0" smtClean="0">
                <a:solidFill>
                  <a:srgbClr val="3366FF"/>
                </a:solidFill>
              </a:rPr>
              <a:t>Anteromedial wall</a:t>
            </a:r>
            <a:r>
              <a:rPr lang="en-US" sz="5600" dirty="0" smtClean="0"/>
              <a:t>: buccopharyngeal fascia</a:t>
            </a:r>
          </a:p>
          <a:p>
            <a:endParaRPr lang="en-US" sz="5600" dirty="0" smtClean="0">
              <a:solidFill>
                <a:srgbClr val="0000FF"/>
              </a:solidFill>
            </a:endParaRPr>
          </a:p>
          <a:p>
            <a:r>
              <a:rPr lang="en-US" sz="5600" b="1" dirty="0" smtClean="0">
                <a:solidFill>
                  <a:srgbClr val="0000FF"/>
                </a:solidFill>
              </a:rPr>
              <a:t>Posteromedial wall </a:t>
            </a:r>
            <a:r>
              <a:rPr lang="en-US" sz="5600" dirty="0" smtClean="0"/>
              <a:t>: cervical vertebrae, prevertebral muscle and fascia</a:t>
            </a:r>
          </a:p>
          <a:p>
            <a:endParaRPr lang="en-US" sz="5600" dirty="0" smtClean="0"/>
          </a:p>
          <a:p>
            <a:r>
              <a:rPr lang="en-US" sz="5600" b="1" dirty="0" smtClean="0">
                <a:solidFill>
                  <a:srgbClr val="0000FF"/>
                </a:solidFill>
              </a:rPr>
              <a:t>Lateral wall</a:t>
            </a:r>
            <a:r>
              <a:rPr lang="en-US" sz="5600" dirty="0" smtClean="0"/>
              <a:t>: (up) the mandible ,tergoid muscle, pparotid gland</a:t>
            </a:r>
          </a:p>
          <a:p>
            <a:r>
              <a:rPr lang="en-US" sz="5600" b="1" dirty="0" smtClean="0"/>
              <a:t>(Lower) </a:t>
            </a:r>
            <a:r>
              <a:rPr lang="en-US" sz="5600" dirty="0" smtClean="0"/>
              <a:t>sternomastoid muscle</a:t>
            </a:r>
          </a:p>
          <a:p>
            <a:endParaRPr lang="en-US" sz="5600" dirty="0" smtClean="0"/>
          </a:p>
          <a:p>
            <a:r>
              <a:rPr lang="en-US" sz="5600" b="1" dirty="0" smtClean="0">
                <a:solidFill>
                  <a:schemeClr val="accent2">
                    <a:lumMod val="75000"/>
                  </a:schemeClr>
                </a:solidFill>
              </a:rPr>
              <a:t>Compartment </a:t>
            </a:r>
            <a:r>
              <a:rPr lang="en-US" sz="56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en-US" sz="5600" u="sng" dirty="0" smtClean="0">
                <a:solidFill>
                  <a:srgbClr val="FF6600"/>
                </a:solidFill>
              </a:rPr>
              <a:t>prestyloid:</a:t>
            </a:r>
          </a:p>
          <a:p>
            <a:r>
              <a:rPr lang="en-US" sz="5600" dirty="0" smtClean="0"/>
              <a:t>internal maxillary artery, fat,inferior alveolar ,lingual, and auricultemporal nerves.</a:t>
            </a:r>
          </a:p>
          <a:p>
            <a:r>
              <a:rPr lang="en-US" sz="5600" dirty="0" smtClean="0">
                <a:solidFill>
                  <a:srgbClr val="FF6600"/>
                </a:solidFill>
              </a:rPr>
              <a:t>Poststyloid: </a:t>
            </a:r>
          </a:p>
          <a:p>
            <a:r>
              <a:rPr lang="en-US" sz="5600" dirty="0" smtClean="0"/>
              <a:t>neurovascular bundle (carotid artery,, internal jugular vein, sympathatic chain ,CN IX,X and,XI  </a:t>
            </a:r>
            <a:r>
              <a:rPr lang="ar-SA" sz="5600" dirty="0" smtClean="0"/>
              <a:t> </a:t>
            </a:r>
            <a:endParaRPr lang="en-US" sz="5600" dirty="0" smtClean="0"/>
          </a:p>
          <a:p>
            <a:endParaRPr lang="en-US" dirty="0"/>
          </a:p>
        </p:txBody>
      </p:sp>
      <p:pic>
        <p:nvPicPr>
          <p:cNvPr id="8" name="Content Placeholder 7" descr="paraphyrngea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8600" y="1219200"/>
            <a:ext cx="46453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52800" cy="793750"/>
          </a:xfrm>
        </p:spPr>
        <p:txBody>
          <a:bodyPr/>
          <a:lstStyle/>
          <a:p>
            <a:r>
              <a:rPr lang="en-US" sz="2400" dirty="0" smtClean="0"/>
              <a:t>Retropharyngeal space 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00200"/>
            <a:ext cx="3352800" cy="3581399"/>
          </a:xfrm>
        </p:spPr>
        <p:txBody>
          <a:bodyPr>
            <a:normAutofit/>
          </a:bodyPr>
          <a:lstStyle/>
          <a:p>
            <a:r>
              <a:rPr lang="en-US" sz="2000" b="1" i="1" dirty="0" smtClean="0"/>
              <a:t>It extend from the base of skull to supr mediastinum</a:t>
            </a:r>
          </a:p>
          <a:p>
            <a:r>
              <a:rPr lang="en-US" sz="2000" b="1" i="1" dirty="0" smtClean="0"/>
              <a:t>Lies behind the pharynx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Ant</a:t>
            </a:r>
            <a:r>
              <a:rPr lang="en-US" sz="1800" dirty="0" smtClean="0">
                <a:solidFill>
                  <a:srgbClr val="FFFF00"/>
                </a:solidFill>
              </a:rPr>
              <a:t>: </a:t>
            </a:r>
            <a:r>
              <a:rPr lang="en-US" sz="1800" dirty="0" smtClean="0"/>
              <a:t>posterior pharyngeal wall and its covering buccopharyngeal fascia</a:t>
            </a:r>
          </a:p>
          <a:p>
            <a:r>
              <a:rPr lang="en-US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Pos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800" dirty="0" smtClean="0"/>
              <a:t>: cervical vertebrae and muscles and fascia</a:t>
            </a:r>
          </a:p>
          <a:p>
            <a:r>
              <a:rPr lang="en-US" sz="1800" b="1" i="1" dirty="0" smtClean="0">
                <a:solidFill>
                  <a:srgbClr val="FF0000"/>
                </a:solidFill>
              </a:rPr>
              <a:t>Contents :</a:t>
            </a:r>
          </a:p>
          <a:p>
            <a:r>
              <a:rPr lang="en-US" sz="1800" dirty="0" smtClean="0"/>
              <a:t>Reteropharyngeal lymph nodes </a:t>
            </a:r>
            <a:endParaRPr lang="en-US" sz="1800" dirty="0"/>
          </a:p>
        </p:txBody>
      </p:sp>
      <p:pic>
        <p:nvPicPr>
          <p:cNvPr id="5" name="Content Placeholder 4" descr="rtero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0500" y="1066800"/>
            <a:ext cx="51435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physiology</a:t>
            </a:r>
            <a:endParaRPr lang="en-US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Functions of the sub epithelial lymphoid tissue:</a:t>
            </a:r>
          </a:p>
          <a:p>
            <a:r>
              <a:rPr lang="en-US" sz="1800" dirty="0" smtClean="0"/>
              <a:t>Protective functions :</a:t>
            </a:r>
          </a:p>
          <a:p>
            <a:r>
              <a:rPr lang="en-US" sz="1800" dirty="0" smtClean="0"/>
              <a:t>Formation of lymphocytes</a:t>
            </a:r>
          </a:p>
          <a:p>
            <a:r>
              <a:rPr lang="en-US" sz="1800" dirty="0" smtClean="0"/>
              <a:t>Formation of antibodies</a:t>
            </a:r>
          </a:p>
          <a:p>
            <a:r>
              <a:rPr lang="en-US" sz="1800" dirty="0" smtClean="0"/>
              <a:t>Acquisition of immunity</a:t>
            </a:r>
          </a:p>
          <a:p>
            <a:r>
              <a:rPr lang="en-US" sz="1800" dirty="0" smtClean="0"/>
              <a:t>Localization of infection</a:t>
            </a:r>
          </a:p>
          <a:p>
            <a:r>
              <a:rPr lang="en-US" sz="1800" b="1" u="sng" dirty="0" smtClean="0"/>
              <a:t>Salivation:</a:t>
            </a:r>
          </a:p>
          <a:p>
            <a:pPr>
              <a:buNone/>
            </a:pPr>
            <a:r>
              <a:rPr lang="en-US" sz="1800" dirty="0" smtClean="0"/>
              <a:t>     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Deglutition:</a:t>
            </a:r>
          </a:p>
          <a:p>
            <a:r>
              <a:rPr lang="en-US" sz="1800" b="1" dirty="0" smtClean="0"/>
              <a:t>Three stages </a:t>
            </a:r>
          </a:p>
          <a:p>
            <a:pPr>
              <a:buFont typeface="Wingdings" charset="2"/>
              <a:buChar char="v"/>
            </a:pPr>
            <a:r>
              <a:rPr lang="en-US" sz="18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Oral stage</a:t>
            </a:r>
            <a:r>
              <a:rPr lang="en-US" sz="1800" b="1" dirty="0" smtClean="0"/>
              <a:t>: </a:t>
            </a:r>
            <a:r>
              <a:rPr lang="en-US" sz="1800" dirty="0" smtClean="0"/>
              <a:t>voluntary,closure of mouth,cessation of respiration ,rasing of larynx ,sudden elevation of the tongue,press the tongue against the palate, and pushes it backwards towards the oropharynx</a:t>
            </a:r>
          </a:p>
          <a:p>
            <a:endParaRPr lang="en-US" sz="1800" dirty="0" smtClean="0"/>
          </a:p>
          <a:p>
            <a:pPr>
              <a:buFont typeface="Wingdings" charset="2"/>
              <a:buChar char="v"/>
            </a:pPr>
            <a:r>
              <a:rPr lang="en-US" sz="1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stage </a:t>
            </a:r>
            <a:r>
              <a:rPr lang="en-US" sz="1800" dirty="0" smtClean="0"/>
              <a:t>:reflux, contraction of nasopharynx sphincter, larynx rises more, laryngeal inlet closure , epiglottis diverts the food into cricopharyngeal sphincter ,contraction of constrictor muscles ,relaxed cricopharyngeal sphincter </a:t>
            </a: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2743200" cy="27432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000" b="1" dirty="0" smtClean="0"/>
              <a:t>Respiration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Speech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Resonating cavity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Articulation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Taste:</a:t>
            </a:r>
          </a:p>
          <a:p>
            <a:r>
              <a:rPr lang="en-US" sz="2000" b="1" dirty="0" smtClean="0"/>
              <a:t> </a:t>
            </a:r>
            <a:r>
              <a:rPr lang="en-US" sz="1800" dirty="0" smtClean="0"/>
              <a:t>taste buds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0" y="1981200"/>
            <a:ext cx="2438400" cy="3810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5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Adenoid</a:t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0"/>
            <a:ext cx="3657600" cy="4449763"/>
          </a:xfrm>
        </p:spPr>
        <p:txBody>
          <a:bodyPr>
            <a:noAutofit/>
          </a:bodyPr>
          <a:lstStyle/>
          <a:p>
            <a:r>
              <a:rPr lang="en-US" sz="1600" dirty="0" smtClean="0"/>
              <a:t>A hypertrophy of the nasopharyngeal tonsil to produce symptoms , most commonly between the age of 3---7 years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6600"/>
                </a:solidFill>
              </a:rPr>
              <a:t>Pathological types</a:t>
            </a:r>
            <a:r>
              <a:rPr lang="en-US" sz="1600" b="1" dirty="0" smtClean="0"/>
              <a:t>:</a:t>
            </a:r>
          </a:p>
          <a:p>
            <a:r>
              <a:rPr lang="en-US" sz="1600" dirty="0" smtClean="0"/>
              <a:t>1- simple inflammatory</a:t>
            </a:r>
          </a:p>
          <a:p>
            <a:r>
              <a:rPr lang="en-US" sz="1600" dirty="0" smtClean="0"/>
              <a:t>2- tuberculosis </a:t>
            </a:r>
          </a:p>
          <a:p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600" b="1" dirty="0" smtClean="0">
                <a:solidFill>
                  <a:srgbClr val="FF6600"/>
                </a:solidFill>
              </a:rPr>
              <a:t>Clinical features</a:t>
            </a:r>
            <a:r>
              <a:rPr lang="en-US" sz="16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600" dirty="0" smtClean="0"/>
              <a:t>Mouth breathing , snoring ,</a:t>
            </a:r>
            <a:r>
              <a:rPr lang="en-US" sz="1600" dirty="0" err="1" smtClean="0"/>
              <a:t>hyopnasality</a:t>
            </a:r>
            <a:r>
              <a:rPr lang="en-US" sz="1600" dirty="0" smtClean="0"/>
              <a:t> , adenoid face, nasal discharge</a:t>
            </a:r>
          </a:p>
          <a:p>
            <a:r>
              <a:rPr lang="en-US" sz="1600" dirty="0" smtClean="0"/>
              <a:t>Eustchain tube obstruction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Diagnosis</a:t>
            </a:r>
            <a:r>
              <a:rPr lang="en-US" sz="1600" dirty="0" smtClean="0">
                <a:solidFill>
                  <a:srgbClr val="FF0000"/>
                </a:solidFill>
              </a:rPr>
              <a:t> : </a:t>
            </a:r>
          </a:p>
          <a:p>
            <a:r>
              <a:rPr lang="en-US" sz="1600" dirty="0" smtClean="0"/>
              <a:t>x ray</a:t>
            </a:r>
          </a:p>
          <a:p>
            <a:r>
              <a:rPr lang="en-US" sz="1600" dirty="0" smtClean="0"/>
              <a:t> flexible fiberoptic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Treatment</a:t>
            </a:r>
            <a:r>
              <a:rPr lang="en-US" sz="16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600" dirty="0" smtClean="0"/>
              <a:t> conservative </a:t>
            </a:r>
          </a:p>
          <a:p>
            <a:r>
              <a:rPr lang="en-US" sz="1600" dirty="0" smtClean="0"/>
              <a:t>Surgical: adenoidectomy    </a:t>
            </a:r>
            <a:endParaRPr lang="en-US" sz="1600" dirty="0"/>
          </a:p>
        </p:txBody>
      </p:sp>
      <p:pic>
        <p:nvPicPr>
          <p:cNvPr id="7" name="Content Placeholder 6" descr="166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91200" y="273050"/>
            <a:ext cx="3162488" cy="3384550"/>
          </a:xfrm>
        </p:spPr>
      </p:pic>
      <p:pic>
        <p:nvPicPr>
          <p:cNvPr id="9" name="Picture 8" descr="adenoi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2971800" cy="2163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enoid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94862"/>
            <a:ext cx="3657600" cy="4136638"/>
          </a:xfrm>
        </p:spPr>
      </p:pic>
      <p:pic>
        <p:nvPicPr>
          <p:cNvPr id="6" name="Content Placeholder 5" descr="flixble fibroptic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3276600"/>
            <a:ext cx="3657600" cy="3146076"/>
          </a:xfr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48" y="274638"/>
            <a:ext cx="3041652" cy="265154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 apnea and snoring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Snoring is a sign of partial obstruction of the upper airway during sleep </a:t>
            </a:r>
          </a:p>
          <a:p>
            <a:r>
              <a:rPr lang="en-US" dirty="0" smtClean="0"/>
              <a:t>Snoring  is always present during type of sleep apnea</a:t>
            </a:r>
          </a:p>
          <a:p>
            <a:endParaRPr lang="en-US" dirty="0" smtClean="0"/>
          </a:p>
          <a:p>
            <a:r>
              <a:rPr lang="en-US" sz="384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apnea</a:t>
            </a:r>
            <a:r>
              <a:rPr lang="en-US" sz="3840" b="1" dirty="0" smtClean="0"/>
              <a:t>:</a:t>
            </a:r>
          </a:p>
          <a:p>
            <a:r>
              <a:rPr lang="en-US" dirty="0" smtClean="0"/>
              <a:t>Cessation of airflow at the mouth and nostrils lasting 10 seconds  for at least 30 apnoeioc episodes </a:t>
            </a:r>
          </a:p>
          <a:p>
            <a:r>
              <a:rPr lang="en-US" sz="3840" b="1" dirty="0" smtClean="0"/>
              <a:t>Types :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 central sleep apnea:</a:t>
            </a:r>
          </a:p>
          <a:p>
            <a:r>
              <a:rPr lang="en-US" sz="3840" baseline="-25000" dirty="0" smtClean="0"/>
              <a:t>Failure of respiratory drive from the brain 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Obstructive sleep apnea (OSA)</a:t>
            </a:r>
          </a:p>
          <a:p>
            <a:r>
              <a:rPr lang="en-US" sz="2880" dirty="0" smtClean="0"/>
              <a:t>Due  to anatomical narrowing of the upper airway 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Mixed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of sleep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7500" lnSpcReduction="20000"/>
          </a:bodyPr>
          <a:lstStyle/>
          <a:p>
            <a:r>
              <a:rPr lang="en-US" sz="3097" b="1" dirty="0" smtClean="0"/>
              <a:t>Slow wave sleep :</a:t>
            </a:r>
          </a:p>
          <a:p>
            <a:r>
              <a:rPr lang="en-US" sz="2581" dirty="0" smtClean="0"/>
              <a:t>Brain waves are slow deep restful sleep  decrease  in vascular tone and respiratory rate and basal metabolic rate</a:t>
            </a:r>
          </a:p>
          <a:p>
            <a:r>
              <a:rPr lang="en-US" sz="2581" dirty="0" smtClean="0"/>
              <a:t> </a:t>
            </a:r>
          </a:p>
          <a:p>
            <a:r>
              <a:rPr lang="en-US" sz="3097" b="1" dirty="0" smtClean="0"/>
              <a:t>Rapid eye movement :</a:t>
            </a:r>
          </a:p>
          <a:p>
            <a:r>
              <a:rPr lang="en-US" sz="2581" dirty="0" smtClean="0"/>
              <a:t>Brain quite active  active dream</a:t>
            </a:r>
          </a:p>
          <a:p>
            <a:r>
              <a:rPr lang="en-US" sz="2581" dirty="0" smtClean="0"/>
              <a:t> </a:t>
            </a:r>
          </a:p>
          <a:p>
            <a:r>
              <a:rPr lang="en-US" sz="3097" b="1" u="sng" dirty="0" smtClean="0"/>
              <a:t>pathophysiology of OSA:</a:t>
            </a:r>
          </a:p>
          <a:p>
            <a:r>
              <a:rPr lang="en-US" dirty="0" smtClean="0"/>
              <a:t>During REM or deep sleep  ,obstructive occurs  resulting in decrease arterial oxygen and increased arterial carbon dioxide pressure</a:t>
            </a:r>
          </a:p>
          <a:p>
            <a:r>
              <a:rPr lang="en-US" dirty="0" smtClean="0"/>
              <a:t>Nocturnal desaturation arouses patient and causes increase pulmonary artery, systemic arterial pressure </a:t>
            </a:r>
          </a:p>
          <a:p>
            <a:r>
              <a:rPr lang="en-US" dirty="0" smtClean="0"/>
              <a:t> lead to hypersomnolence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24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study:</a:t>
            </a:r>
          </a:p>
          <a:p>
            <a:r>
              <a:rPr lang="en-US" dirty="0" smtClean="0"/>
              <a:t>EEG,EKG,EOG,pulse oximeter, respiration rate , nasal and oral air flow</a:t>
            </a:r>
          </a:p>
          <a:p>
            <a:endParaRPr lang="en-US" dirty="0" smtClean="0"/>
          </a:p>
          <a:p>
            <a:r>
              <a:rPr lang="en-US" sz="3765" b="1" dirty="0" smtClean="0">
                <a:solidFill>
                  <a:srgbClr val="FF0000"/>
                </a:solidFill>
              </a:rPr>
              <a:t>Treatment:</a:t>
            </a:r>
          </a:p>
          <a:p>
            <a:r>
              <a:rPr lang="en-US" b="1" u="sng" dirty="0" smtClean="0">
                <a:solidFill>
                  <a:srgbClr val="FF6600"/>
                </a:solidFill>
              </a:rPr>
              <a:t>Nonsurgical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behavior modification :</a:t>
            </a:r>
          </a:p>
          <a:p>
            <a:r>
              <a:rPr lang="en-US" dirty="0" smtClean="0"/>
              <a:t> medical treatment </a:t>
            </a:r>
          </a:p>
          <a:p>
            <a:r>
              <a:rPr lang="en-US" dirty="0" smtClean="0"/>
              <a:t>CPAP</a:t>
            </a:r>
          </a:p>
          <a:p>
            <a:r>
              <a:rPr lang="en-US" b="1" u="sng" dirty="0" smtClean="0">
                <a:solidFill>
                  <a:srgbClr val="FF6600"/>
                </a:solidFill>
              </a:rPr>
              <a:t>Surgical :</a:t>
            </a:r>
          </a:p>
          <a:p>
            <a:r>
              <a:rPr lang="en-US" dirty="0" smtClean="0"/>
              <a:t>UPPP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Pharynx I</a:t>
            </a:r>
          </a:p>
          <a:p>
            <a:r>
              <a:rPr lang="en-US" dirty="0" smtClean="0"/>
              <a:t>       - anatomy of the pharynx and deep neck spaces (retro and </a:t>
            </a:r>
            <a:r>
              <a:rPr lang="en-US" dirty="0" err="1" smtClean="0"/>
              <a:t>parapharyngeal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 -  physiology ( function of pharynx in brief)</a:t>
            </a:r>
          </a:p>
          <a:p>
            <a:r>
              <a:rPr lang="en-US" dirty="0" smtClean="0"/>
              <a:t>       -  acute and chronic </a:t>
            </a:r>
            <a:r>
              <a:rPr lang="en-US" dirty="0" err="1" smtClean="0"/>
              <a:t>pharyngitis</a:t>
            </a:r>
            <a:r>
              <a:rPr lang="en-US" dirty="0" smtClean="0"/>
              <a:t> ( non-specific and </a:t>
            </a:r>
            <a:r>
              <a:rPr lang="en-US" dirty="0" err="1" smtClean="0"/>
              <a:t>specifec</a:t>
            </a:r>
            <a:r>
              <a:rPr lang="en-US" dirty="0" smtClean="0"/>
              <a:t>) </a:t>
            </a:r>
            <a:r>
              <a:rPr lang="en-US" dirty="0" err="1" smtClean="0"/>
              <a:t>e.g</a:t>
            </a:r>
            <a:r>
              <a:rPr lang="en-US" dirty="0" smtClean="0"/>
              <a:t> scarlet fever, </a:t>
            </a:r>
          </a:p>
          <a:p>
            <a:r>
              <a:rPr lang="en-US" dirty="0" smtClean="0"/>
              <a:t>          infectious </a:t>
            </a:r>
            <a:r>
              <a:rPr lang="en-US" dirty="0" err="1" smtClean="0"/>
              <a:t>monoliasis</a:t>
            </a:r>
            <a:r>
              <a:rPr lang="en-US" dirty="0" smtClean="0"/>
              <a:t>, fungal, Vincent angina, diphtheria</a:t>
            </a:r>
          </a:p>
          <a:p>
            <a:r>
              <a:rPr lang="en-US" dirty="0" smtClean="0"/>
              <a:t>       -  </a:t>
            </a:r>
            <a:r>
              <a:rPr lang="en-US" dirty="0" err="1" smtClean="0"/>
              <a:t>Zenker</a:t>
            </a:r>
            <a:r>
              <a:rPr lang="en-US" dirty="0" smtClean="0"/>
              <a:t> </a:t>
            </a:r>
            <a:r>
              <a:rPr lang="en-US" dirty="0" err="1" smtClean="0"/>
              <a:t>diverticulation</a:t>
            </a:r>
            <a:r>
              <a:rPr lang="en-US" dirty="0" smtClean="0"/>
              <a:t> (in brief)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Pharynx II</a:t>
            </a:r>
          </a:p>
          <a:p>
            <a:r>
              <a:rPr lang="en-US" b="1" dirty="0" smtClean="0"/>
              <a:t>       -  </a:t>
            </a:r>
            <a:r>
              <a:rPr lang="en-US" dirty="0" smtClean="0"/>
              <a:t>adenoid and tonsil diseases.</a:t>
            </a:r>
          </a:p>
          <a:p>
            <a:r>
              <a:rPr lang="en-US" dirty="0" smtClean="0"/>
              <a:t>       -  complication of pharyngeal diseases (Quinsy, </a:t>
            </a:r>
            <a:r>
              <a:rPr lang="en-US" dirty="0" err="1" smtClean="0"/>
              <a:t>para</a:t>
            </a:r>
            <a:r>
              <a:rPr lang="en-US" dirty="0" smtClean="0"/>
              <a:t> and retropharyngeal,</a:t>
            </a:r>
          </a:p>
          <a:p>
            <a:r>
              <a:rPr lang="en-US" dirty="0" smtClean="0"/>
              <a:t>          Ludwig's angina) + Radiological illustrations)</a:t>
            </a:r>
          </a:p>
          <a:p>
            <a:r>
              <a:rPr lang="en-US" dirty="0" smtClean="0"/>
              <a:t>          </a:t>
            </a:r>
            <a:r>
              <a:rPr lang="en-US" dirty="0" err="1" smtClean="0"/>
              <a:t>adenotonsillectomy</a:t>
            </a:r>
            <a:r>
              <a:rPr lang="en-US" dirty="0" smtClean="0"/>
              <a:t> (indications, complication and management)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.png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054" y="1143000"/>
            <a:ext cx="6635892" cy="49831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419600" cy="69784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Acute infection of oropharynx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137532" cy="4691063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Acute tonsillitis:</a:t>
            </a:r>
          </a:p>
          <a:p>
            <a:r>
              <a:rPr lang="en-US" sz="2000" b="1" dirty="0" smtClean="0"/>
              <a:t>Causes: </a:t>
            </a:r>
            <a:r>
              <a:rPr lang="en-US" sz="1800" dirty="0" smtClean="0"/>
              <a:t>viral fellow by bacterial (group AB-hemolytic  streptococcus , moraxella, H. influenza, bacteroides</a:t>
            </a:r>
          </a:p>
          <a:p>
            <a:r>
              <a:rPr lang="en-US" sz="2400" b="1" i="1" dirty="0" smtClean="0"/>
              <a:t>SSX: </a:t>
            </a:r>
            <a:r>
              <a:rPr lang="en-US" sz="1800" dirty="0" smtClean="0"/>
              <a:t>fever ,sore throat odynophagia trismus, halitosis</a:t>
            </a:r>
          </a:p>
          <a:p>
            <a:r>
              <a:rPr lang="en-US" sz="2400" b="1" dirty="0" smtClean="0"/>
              <a:t>Phases</a:t>
            </a:r>
            <a:r>
              <a:rPr lang="en-US" sz="1800" dirty="0" smtClean="0"/>
              <a:t>: erythema,exudative ,follicular tonsillitis</a:t>
            </a:r>
          </a:p>
          <a:p>
            <a:r>
              <a:rPr lang="en-US" sz="1800" b="1" dirty="0" smtClean="0">
                <a:solidFill>
                  <a:srgbClr val="3366FF"/>
                </a:solidFill>
              </a:rPr>
              <a:t>Complication:</a:t>
            </a:r>
          </a:p>
          <a:p>
            <a:r>
              <a:rPr lang="en-US" sz="1800" dirty="0" smtClean="0"/>
              <a:t> peritonsillar abscess parapharyngeal or retropharyngeal abscess , rheumatic fever ,glomerulonephritis </a:t>
            </a:r>
          </a:p>
          <a:p>
            <a:r>
              <a:rPr lang="en-US" sz="2400" b="1" dirty="0" smtClean="0"/>
              <a:t>Rx: </a:t>
            </a:r>
          </a:p>
          <a:p>
            <a:r>
              <a:rPr lang="en-US" sz="1800" dirty="0" smtClean="0"/>
              <a:t> ABX, bed rest ,hydration , analgesia </a:t>
            </a:r>
            <a:endParaRPr lang="en-US" sz="1800" dirty="0"/>
          </a:p>
        </p:txBody>
      </p:sp>
      <p:pic>
        <p:nvPicPr>
          <p:cNvPr id="5" name="Content Placeholder 4" descr="follicula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76800" y="139700"/>
            <a:ext cx="3939667" cy="2984500"/>
          </a:xfrm>
        </p:spPr>
      </p:pic>
      <p:pic>
        <p:nvPicPr>
          <p:cNvPr id="6" name="Picture 5" descr="tonsillitisacutelabel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76600"/>
            <a:ext cx="3939667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3733800" cy="596900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Infectious mononucleosis</a:t>
            </a:r>
            <a:endParaRPr lang="en-U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733800" cy="46910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Pathogen</a:t>
            </a:r>
            <a:r>
              <a:rPr lang="en-US" sz="1800" b="1" dirty="0" smtClean="0"/>
              <a:t>: </a:t>
            </a:r>
            <a:r>
              <a:rPr lang="en-US" sz="1800" dirty="0" smtClean="0"/>
              <a:t>Epstein barr virus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/>
              <a:t>: fever, lymphadenopath malaise, exudative tonsilitis, hepatosplenomegaly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DX</a:t>
            </a:r>
            <a:r>
              <a:rPr lang="en-US" sz="1800" dirty="0" smtClean="0"/>
              <a:t>: monosopt test ,paul bunnel test (heterophil antibodies  in serum)</a:t>
            </a:r>
          </a:p>
          <a:p>
            <a:r>
              <a:rPr lang="en-US" sz="1800" dirty="0" smtClean="0"/>
              <a:t>80% mononuclear and 10% atypical lymphocytes on smear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b="1" dirty="0" smtClean="0"/>
              <a:t>: </a:t>
            </a:r>
            <a:r>
              <a:rPr lang="en-US" sz="1800" dirty="0" smtClean="0"/>
              <a:t>cranial nerves involvement ,meningitis ,autoimmune hemolytic anemia , splenic rapture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RX</a:t>
            </a:r>
            <a:r>
              <a:rPr lang="en-US" sz="1800" dirty="0" smtClean="0"/>
              <a:t>: hydration, analgesia oral hygiene</a:t>
            </a:r>
          </a:p>
          <a:p>
            <a:endParaRPr lang="en-US" dirty="0"/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905000"/>
            <a:ext cx="3962400" cy="2971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Scarlet fever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Endotoxin produced by by type A B-hemolytic streptococcus </a:t>
            </a:r>
          </a:p>
          <a:p>
            <a:r>
              <a:rPr lang="en-US" sz="2000" b="1" i="1" dirty="0" smtClean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 smtClean="0"/>
              <a:t>red pharynx , strawberry tongue, perioral skin erythema and desquamation, dysphagaia ,malaise,sever cervical lymphodenopathy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DX</a:t>
            </a:r>
          </a:p>
          <a:p>
            <a:r>
              <a:rPr lang="en-US" sz="1800" dirty="0" smtClean="0"/>
              <a:t> dick test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 smtClean="0"/>
              <a:t> ABX    </a:t>
            </a:r>
            <a:endParaRPr lang="en-US" sz="1800" dirty="0"/>
          </a:p>
        </p:txBody>
      </p:sp>
      <p:pic>
        <p:nvPicPr>
          <p:cNvPr id="5" name="Picture 4" descr="Strawberry_Tongue_1_0506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3276600"/>
            <a:ext cx="1562100" cy="1752600"/>
          </a:xfrm>
          <a:prstGeom prst="rect">
            <a:avLst/>
          </a:prstGeom>
        </p:spPr>
      </p:pic>
      <p:pic>
        <p:nvPicPr>
          <p:cNvPr id="6" name="Picture 5" descr="strawberry_tongue_1_0403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367723"/>
            <a:ext cx="2705100" cy="2271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3655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Diphtheria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28600" y="609600"/>
            <a:ext cx="4800600" cy="5516563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Corynbeactrium diphtheria </a:t>
            </a:r>
          </a:p>
          <a:p>
            <a:r>
              <a:rPr lang="en-US" sz="1800" b="1" dirty="0" smtClean="0"/>
              <a:t>SSX:</a:t>
            </a:r>
            <a:r>
              <a:rPr lang="en-US" sz="1800" dirty="0" smtClean="0"/>
              <a:t> sore throat, fever, green plaques friable membrane</a:t>
            </a:r>
          </a:p>
          <a:p>
            <a:r>
              <a:rPr lang="en-US" sz="1800" b="1" dirty="0" smtClean="0"/>
              <a:t>DX: </a:t>
            </a:r>
            <a:r>
              <a:rPr lang="en-US" sz="1800" dirty="0" smtClean="0"/>
              <a:t>culture</a:t>
            </a:r>
          </a:p>
          <a:p>
            <a:r>
              <a:rPr lang="en-US" sz="1800" b="1" dirty="0" smtClean="0"/>
              <a:t>Complication :</a:t>
            </a:r>
            <a:r>
              <a:rPr lang="en-US" sz="1800" dirty="0" smtClean="0"/>
              <a:t>nephritis, airway obstruction, death</a:t>
            </a:r>
          </a:p>
          <a:p>
            <a:r>
              <a:rPr lang="en-US" sz="1800" b="1" i="1" dirty="0" smtClean="0"/>
              <a:t>RX</a:t>
            </a:r>
            <a:r>
              <a:rPr lang="en-US" sz="1800" b="1" dirty="0" smtClean="0"/>
              <a:t>:</a:t>
            </a:r>
            <a:r>
              <a:rPr lang="en-US" sz="1800" dirty="0" smtClean="0"/>
              <a:t> ABX, antitoxin</a:t>
            </a:r>
          </a:p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Vincen’ts angina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1800" dirty="0" smtClean="0"/>
              <a:t>Acute ulcerative lesion</a:t>
            </a:r>
          </a:p>
          <a:p>
            <a:r>
              <a:rPr lang="en-US" sz="1800" dirty="0" smtClean="0"/>
              <a:t>Gram negative fusiform bacillus and a spirillum  with anaerobic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 smtClean="0"/>
              <a:t>Sudden in onset,pain,fever, cervical adenitis, the base of the deep ulcers bleeds when the membranous slough is removed ,the symptoms subside in 4—7 days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  <a:r>
              <a:rPr lang="en-US" sz="1800" dirty="0" smtClean="0"/>
              <a:t>metronidazole, antiseptic , mouthwash </a:t>
            </a:r>
            <a:endParaRPr lang="en-US" sz="1800" dirty="0"/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94248" y="1371600"/>
            <a:ext cx="3240152" cy="228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fid uvul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301998"/>
            <a:ext cx="4528953" cy="2974602"/>
          </a:xfrm>
        </p:spPr>
      </p:pic>
      <p:pic>
        <p:nvPicPr>
          <p:cNvPr id="5" name="Picture 4" descr="v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76600"/>
            <a:ext cx="5729766" cy="3175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953" y="1066800"/>
            <a:ext cx="6960094" cy="50593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ca tonsill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828800"/>
            <a:ext cx="3931431" cy="3712157"/>
          </a:xfrm>
        </p:spPr>
      </p:pic>
      <p:pic>
        <p:nvPicPr>
          <p:cNvPr id="5" name="Picture 4" descr="obstrcutive tonsi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828800"/>
            <a:ext cx="3962400" cy="4071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ertonsillar abces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882" y="1600200"/>
            <a:ext cx="396623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tonsillectomy</a:t>
            </a:r>
            <a:endParaRPr lang="en-US" dirty="0"/>
          </a:p>
        </p:txBody>
      </p:sp>
      <p:pic>
        <p:nvPicPr>
          <p:cNvPr id="4" name="Content Placeholder 3" descr="tonsillectom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675" y="1600200"/>
            <a:ext cx="547664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6629400" cy="2180888"/>
          </a:xfrm>
        </p:spPr>
        <p:txBody>
          <a:bodyPr>
            <a:normAutofit fontScale="92500" lnSpcReduction="20000"/>
          </a:bodyPr>
          <a:lstStyle/>
          <a:p>
            <a:r>
              <a:rPr lang="en-US" sz="2162" dirty="0" smtClean="0">
                <a:solidFill>
                  <a:schemeClr val="accent2">
                    <a:lumMod val="75000"/>
                  </a:schemeClr>
                </a:solidFill>
              </a:rPr>
              <a:t>My child has snoring ,he is mouth breather.</a:t>
            </a:r>
          </a:p>
          <a:p>
            <a:endParaRPr lang="en-US" sz="2162" dirty="0" smtClean="0"/>
          </a:p>
          <a:p>
            <a:r>
              <a:rPr lang="en-US" sz="2162" dirty="0" smtClean="0">
                <a:solidFill>
                  <a:srgbClr val="FF6600"/>
                </a:solidFill>
              </a:rPr>
              <a:t>I have sore throat every day.</a:t>
            </a:r>
          </a:p>
          <a:p>
            <a:endParaRPr lang="en-US" sz="2162" dirty="0" smtClean="0"/>
          </a:p>
          <a:p>
            <a:r>
              <a:rPr lang="en-US" sz="2162" dirty="0" smtClean="0">
                <a:solidFill>
                  <a:srgbClr val="3366FF"/>
                </a:solidFill>
              </a:rPr>
              <a:t>I have fever sore throat , </a:t>
            </a:r>
            <a:r>
              <a:rPr lang="en-US" sz="2162" dirty="0" err="1" smtClean="0">
                <a:solidFill>
                  <a:srgbClr val="3366FF"/>
                </a:solidFill>
              </a:rPr>
              <a:t>dysphagia</a:t>
            </a:r>
            <a:r>
              <a:rPr lang="en-US" sz="2162" dirty="0" smtClean="0">
                <a:solidFill>
                  <a:srgbClr val="3366FF"/>
                </a:solidFill>
              </a:rPr>
              <a:t>, I can’t open my mouth.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Primary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Reactionary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Secondary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Respiratory obstruction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Injury to near-by structures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Pulmonary and distant infections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occurring during the surgery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Acute infections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Bad technique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Management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Diathermy, ligature or stitches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Packing 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GB" sz="2800" dirty="0" smtClean="0">
                <a:latin typeface="Gill Sans MT" pitchFamily="-108" charset="-18"/>
                <a:ea typeface="Majalla UI" charset="0"/>
                <a:cs typeface="Majalla UI" charset="0"/>
              </a:rPr>
              <a:t>Bleeding occurring within the first 24 hours postoperative period</a:t>
            </a:r>
          </a:p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Slipped ligature</a:t>
            </a:r>
          </a:p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Rising pulse &amp; dropping blood pressure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Rattle breathing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Blood trickling from the mouth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Frequent swallowing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Examination 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Treatment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Take patient back to OR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Control like reactionary </a:t>
            </a: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Occur 5-10 days </a:t>
            </a:r>
            <a:r>
              <a:rPr lang="en-GB" dirty="0" err="1" smtClean="0">
                <a:latin typeface="Gill Sans MT" pitchFamily="-108" charset="-18"/>
                <a:ea typeface="Majalla UI" charset="0"/>
                <a:cs typeface="Majalla UI" charset="0"/>
              </a:rPr>
              <a:t>posoperatively</a:t>
            </a:r>
            <a:endParaRPr lang="en-GB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Due to infection</a:t>
            </a: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Treated by antibiotics</a:t>
            </a: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May need diathermy or packing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icture 029post o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688" y="1963515"/>
            <a:ext cx="2706624" cy="37993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monoliasis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81200"/>
            <a:ext cx="2743200" cy="1905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White patches  caused by candidaalbicans fungus</a:t>
            </a:r>
          </a:p>
          <a:p>
            <a:r>
              <a:rPr lang="en-US" sz="1800" b="1" dirty="0" smtClean="0"/>
              <a:t>RX</a:t>
            </a:r>
            <a:r>
              <a:rPr lang="en-US" sz="1800" dirty="0" smtClean="0"/>
              <a:t>: nystatin   </a:t>
            </a:r>
            <a:endParaRPr lang="en-US" sz="1800" dirty="0"/>
          </a:p>
        </p:txBody>
      </p:sp>
      <p:pic>
        <p:nvPicPr>
          <p:cNvPr id="5" name="Content Placeholder 4" descr="Candida-Albican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1600200"/>
            <a:ext cx="3429000" cy="358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3505200" cy="4281376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Peritonsillar abscess (quinsy):</a:t>
            </a:r>
          </a:p>
          <a:p>
            <a:r>
              <a:rPr lang="en-US" sz="1800" dirty="0" smtClean="0"/>
              <a:t>An abscess between  the tonsil capsule and the adjacent lateral pharyngeal wall</a:t>
            </a:r>
          </a:p>
          <a:p>
            <a:r>
              <a:rPr lang="en-US" sz="1800" dirty="0" smtClean="0"/>
              <a:t>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SSX</a:t>
            </a:r>
            <a:r>
              <a:rPr lang="en-US" sz="1800" dirty="0" smtClean="0">
                <a:solidFill>
                  <a:srgbClr val="FF0000"/>
                </a:solidFill>
              </a:rPr>
              <a:t>: </a:t>
            </a:r>
            <a:r>
              <a:rPr lang="en-US" sz="1800" dirty="0" smtClean="0"/>
              <a:t>fever, otalgeia odynophagia, uvular deviation, trismus ,drooling of saliva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Complication:</a:t>
            </a:r>
          </a:p>
          <a:p>
            <a:r>
              <a:rPr lang="en-US" sz="1800" dirty="0" smtClean="0"/>
              <a:t>Para and retrpharyngeal abscess, aspiration pneumonia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 smtClean="0"/>
              <a:t>I&amp;D</a:t>
            </a:r>
          </a:p>
          <a:p>
            <a:r>
              <a:rPr lang="en-US" sz="1800" dirty="0" smtClean="0"/>
              <a:t>aspiration</a:t>
            </a:r>
          </a:p>
          <a:p>
            <a:r>
              <a:rPr lang="en-US" sz="1800" dirty="0" smtClean="0"/>
              <a:t>Iv ABX</a:t>
            </a:r>
            <a:endParaRPr lang="en-US" sz="1800" dirty="0"/>
          </a:p>
        </p:txBody>
      </p:sp>
      <p:pic>
        <p:nvPicPr>
          <p:cNvPr id="5" name="Content Placeholder 4" descr="quins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00200"/>
            <a:ext cx="2848356" cy="19019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733800" cy="730250"/>
          </a:xfrm>
        </p:spPr>
        <p:txBody>
          <a:bodyPr>
            <a:noAutofit/>
          </a:bodyPr>
          <a:lstStyle/>
          <a:p>
            <a:r>
              <a:rPr lang="en-US" sz="2400" i="1" dirty="0" smtClean="0"/>
              <a:t>Parapharyngeal abscess</a:t>
            </a:r>
            <a:endParaRPr lang="en-US" sz="24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419600" cy="4691063"/>
          </a:xfrm>
        </p:spPr>
        <p:txBody>
          <a:bodyPr>
            <a:normAutofit/>
          </a:bodyPr>
          <a:lstStyle/>
          <a:p>
            <a:r>
              <a:rPr lang="en-US" sz="1800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 of the infection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1800" dirty="0" smtClean="0"/>
              <a:t>odontogenic ,tonsils,  , parotid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 smtClean="0"/>
              <a:t>trismus, fever, muffled voices , intraoral bulge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 smtClean="0"/>
              <a:t>aspiration,cranial nerve palsy, airway compromise, septic hrombophlepitis, carotid blowout</a:t>
            </a:r>
          </a:p>
          <a:p>
            <a:r>
              <a:rPr lang="en-US" sz="1800" dirty="0" smtClean="0"/>
              <a:t>,endocarditis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RX: </a:t>
            </a:r>
          </a:p>
          <a:p>
            <a:r>
              <a:rPr lang="en-US" sz="1800" dirty="0" smtClean="0"/>
              <a:t>external drainage, iv ABX ,airway management </a:t>
            </a:r>
            <a:endParaRPr lang="en-US" sz="1800" dirty="0"/>
          </a:p>
        </p:txBody>
      </p:sp>
      <p:pic>
        <p:nvPicPr>
          <p:cNvPr id="5" name="Content Placeholder 4" descr="para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20512" y="1435100"/>
            <a:ext cx="3794887" cy="3441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Retropharyngeal abscess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15778"/>
            <a:ext cx="2743200" cy="288482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More common in children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/>
              <a:t>: </a:t>
            </a:r>
            <a:r>
              <a:rPr lang="en-US" sz="1800" dirty="0" err="1" smtClean="0"/>
              <a:t>odynophagia</a:t>
            </a:r>
            <a:r>
              <a:rPr lang="en-US" sz="1800" dirty="0" smtClean="0"/>
              <a:t> ,hot potato voice, drooling ,stiff neck fever ,stridor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dirty="0" smtClean="0"/>
              <a:t> :mediastnitis , respiratry distress, rupture abscess,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RX</a:t>
            </a:r>
            <a:r>
              <a:rPr lang="en-US" sz="1800" dirty="0" smtClean="0">
                <a:solidFill>
                  <a:srgbClr val="FF0000"/>
                </a:solidFill>
              </a:rPr>
              <a:t>: </a:t>
            </a:r>
            <a:r>
              <a:rPr lang="en-US" sz="1800" dirty="0" smtClean="0"/>
              <a:t>drainge , IV ABX    </a:t>
            </a:r>
            <a:endParaRPr lang="en-US" sz="1800" dirty="0"/>
          </a:p>
        </p:txBody>
      </p:sp>
      <p:pic>
        <p:nvPicPr>
          <p:cNvPr id="5" name="Content Placeholder 4" descr="RETERO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219200"/>
            <a:ext cx="3886200" cy="31759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pharynx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685800"/>
            <a:ext cx="2743200" cy="35814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It extend from the base of the skull to the level 6 cervical vertebra at the lower border of cricoid cartilage.</a:t>
            </a:r>
          </a:p>
          <a:p>
            <a:r>
              <a:rPr lang="en-US" sz="1800" dirty="0" smtClean="0"/>
              <a:t>Funnel shaped,10 cm length </a:t>
            </a:r>
            <a:endParaRPr lang="en-US" sz="1800" dirty="0"/>
          </a:p>
        </p:txBody>
      </p:sp>
      <p:pic>
        <p:nvPicPr>
          <p:cNvPr id="6" name="Content Placeholder 5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185528"/>
            <a:ext cx="3163805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Ludwig’s angina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Bilateral cellulitis of submandibular and sublingual  spaces</a:t>
            </a:r>
          </a:p>
          <a:p>
            <a:r>
              <a:rPr lang="en-US" sz="3459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SSX</a:t>
            </a:r>
            <a:r>
              <a:rPr lang="en-US" dirty="0" smtClean="0"/>
              <a:t>:</a:t>
            </a:r>
          </a:p>
          <a:p>
            <a:r>
              <a:rPr lang="en-US" sz="3027" dirty="0" smtClean="0"/>
              <a:t>wooden floor of the mouth , neck swelling and indurations , drooling , respiratory distress ,swollen tongue ,dysphagia  trismus </a:t>
            </a:r>
            <a:r>
              <a:rPr lang="en-US" dirty="0" smtClean="0"/>
              <a:t>,</a:t>
            </a:r>
          </a:p>
          <a:p>
            <a:r>
              <a:rPr lang="en-US" sz="3459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Complication</a:t>
            </a:r>
            <a:r>
              <a:rPr lang="en-US" sz="3459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</a:p>
          <a:p>
            <a:r>
              <a:rPr lang="en-US" sz="3027" dirty="0" smtClean="0"/>
              <a:t>airway distress , sepesis </a:t>
            </a:r>
          </a:p>
          <a:p>
            <a:r>
              <a:rPr lang="en-US" sz="3765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  <a:r>
              <a:rPr lang="en-US" sz="3765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3027" dirty="0" smtClean="0"/>
              <a:t>tracheotomy ,external drainge IV ABX    </a:t>
            </a:r>
            <a:endParaRPr lang="en-US" sz="3027" dirty="0"/>
          </a:p>
        </p:txBody>
      </p:sp>
      <p:pic>
        <p:nvPicPr>
          <p:cNvPr id="6" name="Content Placeholder 5" descr="190px-Ludwig_angin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71675" y="533400"/>
            <a:ext cx="2981725" cy="2286001"/>
          </a:xfrm>
        </p:spPr>
      </p:pic>
      <p:pic>
        <p:nvPicPr>
          <p:cNvPr id="7" name="Picture 6" descr="stone_in_wharton_s_duct_and_ludwig_s_angina_trim_ento_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74" y="2971801"/>
            <a:ext cx="2981725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Chronic pharyngitis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u="sng" dirty="0" smtClean="0">
                <a:solidFill>
                  <a:srgbClr val="FF6600"/>
                </a:solidFill>
              </a:rPr>
              <a:t>Pathogenesis : </a:t>
            </a:r>
          </a:p>
          <a:p>
            <a:r>
              <a:rPr lang="en-US" dirty="0" smtClean="0"/>
              <a:t>postnasal drip, irritant ( dust. Dry heat, smoking, alcohol),reflux esophagitis chronic mouth breathing ,allergy granulomatoues disease  connective tissue disease , malignancy </a:t>
            </a:r>
          </a:p>
          <a:p>
            <a:r>
              <a:rPr lang="en-US" i="1" u="sng" dirty="0" smtClean="0">
                <a:solidFill>
                  <a:srgbClr val="FF6600"/>
                </a:solidFill>
              </a:rPr>
              <a:t>SSX: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dirty="0" smtClean="0"/>
              <a:t>constant mouth clearing , dry throat pharyngeal crusting, thick granular wall </a:t>
            </a:r>
          </a:p>
          <a:p>
            <a:r>
              <a:rPr lang="en-US" u="sng" dirty="0" smtClean="0">
                <a:solidFill>
                  <a:srgbClr val="FF6600"/>
                </a:solidFill>
              </a:rPr>
              <a:t>RX: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dirty="0" smtClean="0"/>
              <a:t>address underlying etiology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Aphthous ulcer</a:t>
            </a:r>
            <a:endParaRPr lang="en-US" dirty="0"/>
          </a:p>
        </p:txBody>
      </p:sp>
      <p:pic>
        <p:nvPicPr>
          <p:cNvPr id="4" name="Content Placeholder 3" descr="apthous ulc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342" y="2362200"/>
            <a:ext cx="4045458" cy="2326227"/>
          </a:xfrm>
        </p:spPr>
      </p:pic>
      <p:pic>
        <p:nvPicPr>
          <p:cNvPr id="5" name="Picture 4" descr="Mouth_s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17" y="2362200"/>
            <a:ext cx="2028825" cy="189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ngle stomat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828800"/>
            <a:ext cx="5105400" cy="28573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zanker’s</a:t>
            </a:r>
            <a:r>
              <a:rPr lang="en-US" dirty="0" smtClean="0"/>
              <a:t> </a:t>
            </a:r>
            <a:r>
              <a:rPr lang="en-US" dirty="0" err="1" smtClean="0"/>
              <a:t>diverticulum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Herniation</a:t>
            </a:r>
            <a:r>
              <a:rPr lang="en-US" dirty="0" smtClean="0"/>
              <a:t> of the mucosa at </a:t>
            </a:r>
            <a:r>
              <a:rPr lang="en-US" dirty="0" err="1" smtClean="0"/>
              <a:t>killian’s</a:t>
            </a:r>
            <a:r>
              <a:rPr lang="en-US" dirty="0" smtClean="0"/>
              <a:t> triangle  due to increase </a:t>
            </a:r>
            <a:r>
              <a:rPr lang="en-US" dirty="0" err="1" smtClean="0"/>
              <a:t>intraluminal</a:t>
            </a:r>
            <a:r>
              <a:rPr lang="en-US" dirty="0" smtClean="0"/>
              <a:t> pressure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SSX:</a:t>
            </a:r>
          </a:p>
          <a:p>
            <a:r>
              <a:rPr lang="en-US" dirty="0" err="1" smtClean="0"/>
              <a:t>dysphagia</a:t>
            </a:r>
            <a:r>
              <a:rPr lang="en-US" dirty="0" smtClean="0"/>
              <a:t>, regurgitation of undigested food  aspiration   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DX</a:t>
            </a:r>
            <a:r>
              <a:rPr lang="en-US" dirty="0" smtClean="0"/>
              <a:t>: barium swallow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</a:p>
          <a:p>
            <a:r>
              <a:rPr lang="en-US" dirty="0" err="1" smtClean="0"/>
              <a:t>Cricopharyngeal</a:t>
            </a:r>
            <a:r>
              <a:rPr lang="en-US" dirty="0" smtClean="0"/>
              <a:t> </a:t>
            </a:r>
            <a:r>
              <a:rPr lang="en-US" dirty="0" err="1" smtClean="0"/>
              <a:t>myotomy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Diverticulectomy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Content Placeholder 5" descr="zanker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7200" y="1600200"/>
            <a:ext cx="42672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05000"/>
            <a:ext cx="7470648" cy="2895600"/>
          </a:xfrm>
        </p:spPr>
        <p:txBody>
          <a:bodyPr/>
          <a:lstStyle/>
          <a:p>
            <a:r>
              <a:rPr lang="en-US" dirty="0" smtClean="0"/>
              <a:t>               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Parts of the pharynx: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66737" y="1915779"/>
            <a:ext cx="3008313" cy="3494422"/>
          </a:xfrm>
        </p:spPr>
        <p:txBody>
          <a:bodyPr/>
          <a:lstStyle/>
          <a:p>
            <a:r>
              <a:rPr lang="en-US" sz="2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1-Nasopharynx:</a:t>
            </a:r>
          </a:p>
          <a:p>
            <a:r>
              <a:rPr lang="en-US" sz="1800" dirty="0" smtClean="0"/>
              <a:t>Open ant  to the nose ,</a:t>
            </a:r>
          </a:p>
          <a:p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Above</a:t>
            </a:r>
            <a:r>
              <a:rPr lang="en-US" sz="1800" dirty="0" smtClean="0"/>
              <a:t>: the base of skull</a:t>
            </a:r>
          </a:p>
          <a:p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below:  </a:t>
            </a:r>
            <a:r>
              <a:rPr lang="en-US" sz="1800" dirty="0" smtClean="0"/>
              <a:t>soft palate</a:t>
            </a:r>
          </a:p>
          <a:p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Laterally</a:t>
            </a:r>
            <a:r>
              <a:rPr lang="en-US" sz="1800" dirty="0" smtClean="0"/>
              <a:t> :opening of the eustachain tube </a:t>
            </a:r>
          </a:p>
          <a:p>
            <a:r>
              <a:rPr lang="en-US" sz="1800" dirty="0" smtClean="0"/>
              <a:t>torus tuberous</a:t>
            </a:r>
          </a:p>
          <a:p>
            <a:r>
              <a:rPr lang="en-US" sz="1800" dirty="0" smtClean="0"/>
              <a:t>Pharyngeal recess (fossa of rosenmuller)</a:t>
            </a:r>
          </a:p>
          <a:p>
            <a:r>
              <a:rPr lang="en-US" sz="1800" dirty="0" smtClean="0"/>
              <a:t>Adenoid </a:t>
            </a:r>
          </a:p>
          <a:p>
            <a:r>
              <a:rPr lang="en-US" sz="1800" dirty="0" smtClean="0"/>
              <a:t>Nasopharyngeal isthmus</a:t>
            </a:r>
          </a:p>
          <a:p>
            <a:endParaRPr lang="en-US" sz="1800" dirty="0"/>
          </a:p>
        </p:txBody>
      </p:sp>
      <p:pic>
        <p:nvPicPr>
          <p:cNvPr id="5" name="Content Placeholder 4" descr="naso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57600" y="609600"/>
            <a:ext cx="4678045" cy="2819400"/>
          </a:xfrm>
        </p:spPr>
      </p:pic>
      <p:pic>
        <p:nvPicPr>
          <p:cNvPr id="6" name="Content Placeholder 3" descr="nasopharynx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54" y="3619342"/>
            <a:ext cx="4038600" cy="2506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2004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Oropharynx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219200"/>
            <a:ext cx="3327400" cy="2438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Open ant to mouth.</a:t>
            </a:r>
          </a:p>
          <a:p>
            <a:r>
              <a:rPr lang="en-US" sz="1800" b="1" dirty="0" smtClean="0"/>
              <a:t>Above: </a:t>
            </a:r>
            <a:r>
              <a:rPr lang="en-US" sz="1800" dirty="0" smtClean="0"/>
              <a:t>soft palate.</a:t>
            </a:r>
          </a:p>
          <a:p>
            <a:r>
              <a:rPr lang="en-US" sz="1800" b="1" dirty="0" smtClean="0"/>
              <a:t> below </a:t>
            </a:r>
            <a:r>
              <a:rPr lang="en-US" sz="1800" dirty="0" smtClean="0"/>
              <a:t>: the upper border of epiglottis.</a:t>
            </a:r>
          </a:p>
          <a:p>
            <a:r>
              <a:rPr lang="en-US" sz="1800" dirty="0" smtClean="0"/>
              <a:t>Palatine tonsils between the ant pillars and post pillars.</a:t>
            </a:r>
            <a:endParaRPr lang="en-US" sz="1800" dirty="0"/>
          </a:p>
        </p:txBody>
      </p:sp>
      <p:pic>
        <p:nvPicPr>
          <p:cNvPr id="7" name="Content Placeholder 6" descr="250px-Tonsils_diagra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3962400"/>
            <a:ext cx="3175000" cy="2628900"/>
          </a:xfrm>
        </p:spPr>
      </p:pic>
      <p:pic>
        <p:nvPicPr>
          <p:cNvPr id="5" name="Content Placeholder 4" descr="Ppharyn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219200"/>
            <a:ext cx="4217723" cy="4906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00400" cy="12509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Laryngopharynx (hyoppharynx)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1"/>
            <a:ext cx="3008313" cy="2666999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Open ant to the larynx </a:t>
            </a:r>
          </a:p>
          <a:p>
            <a:r>
              <a:rPr lang="en-US" sz="1800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Above</a:t>
            </a:r>
            <a:r>
              <a:rPr lang="en-US" sz="1800" b="1" u="sng" dirty="0" smtClean="0"/>
              <a:t> : </a:t>
            </a:r>
            <a:r>
              <a:rPr lang="en-US" sz="1800" b="1" dirty="0" smtClean="0"/>
              <a:t>the upper border of the epiglottis</a:t>
            </a:r>
          </a:p>
          <a:p>
            <a:r>
              <a:rPr lang="en-US" sz="1800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Below</a:t>
            </a:r>
            <a:r>
              <a:rPr lang="en-US" sz="1800" b="1" u="sng" dirty="0" smtClean="0"/>
              <a:t> :</a:t>
            </a:r>
            <a:r>
              <a:rPr lang="en-US" sz="1800" b="1" dirty="0" smtClean="0"/>
              <a:t>lower border of cricoid</a:t>
            </a:r>
          </a:p>
          <a:p>
            <a:r>
              <a:rPr lang="en-US" sz="1800" b="1" dirty="0" smtClean="0"/>
              <a:t>Pyriform fossa</a:t>
            </a:r>
          </a:p>
          <a:p>
            <a:r>
              <a:rPr lang="en-US" sz="1800" b="1" dirty="0" smtClean="0"/>
              <a:t>valleculae </a:t>
            </a:r>
            <a:endParaRPr lang="en-US" sz="1800" b="1" dirty="0"/>
          </a:p>
        </p:txBody>
      </p:sp>
      <p:pic>
        <p:nvPicPr>
          <p:cNvPr id="5" name="Content Placeholder 4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7200" y="273050"/>
            <a:ext cx="4293923" cy="5853113"/>
          </a:xfrm>
        </p:spPr>
      </p:pic>
      <p:pic>
        <p:nvPicPr>
          <p:cNvPr id="6" name="Picture 5" descr="20010701-normal-larynx-compressed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43399"/>
            <a:ext cx="2590800" cy="178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200400" cy="9779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Structure of the pharynx 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2590801"/>
            <a:ext cx="3008313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 flipH="1">
            <a:off x="685800" y="1676400"/>
            <a:ext cx="3399154" cy="3810000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Fibromuscular tube</a:t>
            </a:r>
          </a:p>
          <a:p>
            <a:r>
              <a:rPr lang="en-US" sz="1800" b="1" dirty="0" smtClean="0"/>
              <a:t>Four layers:</a:t>
            </a:r>
          </a:p>
          <a:p>
            <a:r>
              <a:rPr lang="en-US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1-mucous membrane: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Ciliated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Stratified squamous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Transitional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Subepithelial lymphoid tissue of the pharynx( waldeyer’s ring</a:t>
            </a:r>
            <a:r>
              <a:rPr lang="en-US" sz="1800" dirty="0" smtClean="0"/>
              <a:t>)</a:t>
            </a:r>
          </a:p>
          <a:p>
            <a:endParaRPr lang="en-US" dirty="0"/>
          </a:p>
        </p:txBody>
      </p:sp>
      <p:pic>
        <p:nvPicPr>
          <p:cNvPr id="6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1435100"/>
            <a:ext cx="3505200" cy="359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1563</TotalTime>
  <Words>1541</Words>
  <Application>Microsoft Office PowerPoint</Application>
  <PresentationFormat>On-screen Show (4:3)</PresentationFormat>
  <Paragraphs>318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Franklin Gothic Book</vt:lpstr>
      <vt:lpstr>Gill Sans MT</vt:lpstr>
      <vt:lpstr>Majalla UI</vt:lpstr>
      <vt:lpstr>Tahoma</vt:lpstr>
      <vt:lpstr>Wingdings</vt:lpstr>
      <vt:lpstr>Wingdings 2</vt:lpstr>
      <vt:lpstr>Technic</vt:lpstr>
      <vt:lpstr>pharynx</vt:lpstr>
      <vt:lpstr>The objectives</vt:lpstr>
      <vt:lpstr>PowerPoint Presentation</vt:lpstr>
      <vt:lpstr>PowerPoint Presentation</vt:lpstr>
      <vt:lpstr>pharynx</vt:lpstr>
      <vt:lpstr>Parts of the pharynx:</vt:lpstr>
      <vt:lpstr>Oropharynx</vt:lpstr>
      <vt:lpstr>Laryngopharynx (hyoppharynx)</vt:lpstr>
      <vt:lpstr>Structure of the pharynx </vt:lpstr>
      <vt:lpstr>Palatine tonsils </vt:lpstr>
      <vt:lpstr>PowerPoint Presentation</vt:lpstr>
      <vt:lpstr>Pharyngeal aponeurosis</vt:lpstr>
      <vt:lpstr>PowerPoint Presentation</vt:lpstr>
      <vt:lpstr>Muscular coat</vt:lpstr>
      <vt:lpstr>PowerPoint Presentation</vt:lpstr>
      <vt:lpstr>PowerPoint Presentation</vt:lpstr>
      <vt:lpstr>Internal: </vt:lpstr>
      <vt:lpstr>Buccopharyngeal fascia </vt:lpstr>
      <vt:lpstr>Relation of the pharynx </vt:lpstr>
      <vt:lpstr>Parapharyngeal space</vt:lpstr>
      <vt:lpstr>Retropharyngeal space : </vt:lpstr>
      <vt:lpstr>physiology</vt:lpstr>
      <vt:lpstr>PowerPoint Presentation</vt:lpstr>
      <vt:lpstr>  </vt:lpstr>
      <vt:lpstr>Adenoid     </vt:lpstr>
      <vt:lpstr>PowerPoint Presentation</vt:lpstr>
      <vt:lpstr>Sleep apnea and snoring</vt:lpstr>
      <vt:lpstr>Stage of sleep </vt:lpstr>
      <vt:lpstr>Investigation </vt:lpstr>
      <vt:lpstr>PowerPoint Presentation</vt:lpstr>
      <vt:lpstr>Acute infection of oropharynx</vt:lpstr>
      <vt:lpstr>Infectious mononucleosis</vt:lpstr>
      <vt:lpstr>Scarlet fever</vt:lpstr>
      <vt:lpstr>Diphtheria</vt:lpstr>
      <vt:lpstr>PowerPoint Presentation</vt:lpstr>
      <vt:lpstr>PowerPoint Presentation</vt:lpstr>
      <vt:lpstr> </vt:lpstr>
      <vt:lpstr>PowerPoint Presentation</vt:lpstr>
      <vt:lpstr>tonsillectomy</vt:lpstr>
      <vt:lpstr>complication</vt:lpstr>
      <vt:lpstr>Primary hemorrhage </vt:lpstr>
      <vt:lpstr>Reactionary hemorrhage </vt:lpstr>
      <vt:lpstr>PowerPoint Presentation</vt:lpstr>
      <vt:lpstr>Secondary hemorrhage </vt:lpstr>
      <vt:lpstr>PowerPoint Presentation</vt:lpstr>
      <vt:lpstr>monoliasis</vt:lpstr>
      <vt:lpstr>PowerPoint Presentation</vt:lpstr>
      <vt:lpstr>Parapharyngeal abscess</vt:lpstr>
      <vt:lpstr>Retropharyngeal abscess</vt:lpstr>
      <vt:lpstr>Ludwig’s angina</vt:lpstr>
      <vt:lpstr>Chronic pharyngitis </vt:lpstr>
      <vt:lpstr>Aphthous ulcer</vt:lpstr>
      <vt:lpstr>PowerPoint Presentation</vt:lpstr>
      <vt:lpstr>zanker’s diverticulum </vt:lpstr>
      <vt:lpstr>               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pharynx</dc:title>
  <dc:creator>MacBook</dc:creator>
  <cp:lastModifiedBy>Arwa Almashaan</cp:lastModifiedBy>
  <cp:revision>93</cp:revision>
  <dcterms:created xsi:type="dcterms:W3CDTF">2013-12-02T20:59:43Z</dcterms:created>
  <dcterms:modified xsi:type="dcterms:W3CDTF">2015-12-01T13:02:18Z</dcterms:modified>
</cp:coreProperties>
</file>