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9" r:id="rId10"/>
    <p:sldId id="264" r:id="rId11"/>
    <p:sldId id="265" r:id="rId12"/>
    <p:sldId id="300" r:id="rId13"/>
    <p:sldId id="266" r:id="rId14"/>
    <p:sldId id="267" r:id="rId15"/>
    <p:sldId id="301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02" r:id="rId27"/>
    <p:sldId id="278" r:id="rId28"/>
    <p:sldId id="303" r:id="rId29"/>
    <p:sldId id="279" r:id="rId30"/>
    <p:sldId id="281" r:id="rId31"/>
    <p:sldId id="304" r:id="rId32"/>
    <p:sldId id="282" r:id="rId33"/>
    <p:sldId id="295" r:id="rId34"/>
    <p:sldId id="283" r:id="rId35"/>
    <p:sldId id="296" r:id="rId36"/>
    <p:sldId id="284" r:id="rId37"/>
    <p:sldId id="285" r:id="rId38"/>
    <p:sldId id="280" r:id="rId39"/>
    <p:sldId id="286" r:id="rId40"/>
    <p:sldId id="297" r:id="rId41"/>
    <p:sldId id="298" r:id="rId42"/>
    <p:sldId id="287" r:id="rId43"/>
    <p:sldId id="288" r:id="rId44"/>
    <p:sldId id="289" r:id="rId45"/>
    <p:sldId id="290" r:id="rId46"/>
    <p:sldId id="305" r:id="rId47"/>
    <p:sldId id="291" r:id="rId48"/>
    <p:sldId id="292" r:id="rId49"/>
    <p:sldId id="293" r:id="rId50"/>
    <p:sldId id="294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02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512763"/>
            <a:ext cx="8791575" cy="1942570"/>
          </a:xfrm>
        </p:spPr>
        <p:txBody>
          <a:bodyPr/>
          <a:lstStyle/>
          <a:p>
            <a:pPr algn="ctr"/>
            <a:r>
              <a:rPr lang="en-US" b="1" dirty="0" smtClean="0"/>
              <a:t>PERINATAL INFECTIONS IN PREGNANCY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51089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DR. MALAK AL-HAKEEM</a:t>
            </a:r>
          </a:p>
          <a:p>
            <a:pPr algn="ctr"/>
            <a:r>
              <a:rPr lang="en-US" sz="3200" b="1" dirty="0" smtClean="0"/>
              <a:t>ASSOCIATE PROFESSOR &amp; CONSULTANT</a:t>
            </a:r>
          </a:p>
          <a:p>
            <a:pPr algn="ctr"/>
            <a:r>
              <a:rPr lang="en-US" sz="3200" b="1" dirty="0" smtClean="0"/>
              <a:t>DEPARTMENT OF OBSTETICS &amp; GYENCOLOGY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31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13718"/>
            <a:ext cx="9905998" cy="617615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COURSE OF THE DISEASE:-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31332"/>
            <a:ext cx="9905999" cy="5621867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Asymptomatic period </a:t>
            </a:r>
            <a:r>
              <a:rPr lang="en-US" sz="2800" b="1" dirty="0" smtClean="0"/>
              <a:t>(average is 10 years) in adults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Destruction of T4 cells </a:t>
            </a:r>
            <a:r>
              <a:rPr lang="en-US" sz="2800" b="1" dirty="0" smtClean="0"/>
              <a:t>by HIV and reversal of T4/T8 ratio to &lt; 1.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General illness symptoms </a:t>
            </a:r>
            <a:r>
              <a:rPr lang="en-US" sz="2800" b="1" dirty="0" smtClean="0"/>
              <a:t>(malaise, fatigability, anorexia, fever, weight loss, nausea)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Secondary cancers </a:t>
            </a:r>
            <a:r>
              <a:rPr lang="en-US" sz="2800" b="1" dirty="0" smtClean="0"/>
              <a:t>(Kaposi’s sarcoma, non-</a:t>
            </a:r>
            <a:r>
              <a:rPr lang="en-US" sz="2800" b="1" dirty="0" err="1" smtClean="0"/>
              <a:t>Hodgkins’s</a:t>
            </a:r>
            <a:r>
              <a:rPr lang="en-US" sz="2800" b="1" dirty="0" smtClean="0"/>
              <a:t> lymphoma)</a:t>
            </a:r>
          </a:p>
          <a:p>
            <a:r>
              <a:rPr lang="en-US" sz="2800" b="1" dirty="0" smtClean="0"/>
              <a:t>Dementia and neuropathies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Opportunistic infection:-</a:t>
            </a:r>
          </a:p>
          <a:p>
            <a:pPr lvl="1"/>
            <a:r>
              <a:rPr lang="en-US" sz="2800" b="1" dirty="0" smtClean="0"/>
              <a:t>Pneumocystis </a:t>
            </a:r>
            <a:r>
              <a:rPr lang="en-US" sz="2800" b="1" dirty="0" err="1" smtClean="0"/>
              <a:t>carinii</a:t>
            </a:r>
            <a:r>
              <a:rPr lang="en-US" sz="2800" b="1" dirty="0" smtClean="0"/>
              <a:t> pneumonia PCP</a:t>
            </a:r>
          </a:p>
          <a:p>
            <a:pPr lvl="1"/>
            <a:r>
              <a:rPr lang="en-US" sz="2800" b="1" dirty="0" smtClean="0"/>
              <a:t>Tuberculosis</a:t>
            </a:r>
          </a:p>
          <a:p>
            <a:pPr lvl="1"/>
            <a:r>
              <a:rPr lang="en-US" sz="2800" b="1" dirty="0" err="1" smtClean="0"/>
              <a:t>Cryptococcal</a:t>
            </a:r>
            <a:r>
              <a:rPr lang="en-US" sz="2800" b="1" dirty="0" smtClean="0"/>
              <a:t> meningitis</a:t>
            </a:r>
          </a:p>
          <a:p>
            <a:pPr lvl="1"/>
            <a:r>
              <a:rPr lang="en-US" sz="2800" b="1" dirty="0" smtClean="0"/>
              <a:t>Cytomegalovirus retinitis</a:t>
            </a:r>
          </a:p>
          <a:p>
            <a:pPr lvl="1"/>
            <a:r>
              <a:rPr lang="en-US" sz="2800" b="1" dirty="0" smtClean="0"/>
              <a:t>Severe herpes</a:t>
            </a:r>
          </a:p>
          <a:p>
            <a:pPr marL="457200" lvl="1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945" y="285219"/>
            <a:ext cx="9905999" cy="618331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I</a:t>
            </a:r>
            <a:r>
              <a:rPr lang="en-US" b="1" dirty="0" smtClean="0">
                <a:solidFill>
                  <a:srgbClr val="3366FF"/>
                </a:solidFill>
              </a:rPr>
              <a:t>MPACT OF PREGNANCY ON THE DISEASE:-</a:t>
            </a:r>
          </a:p>
          <a:p>
            <a:r>
              <a:rPr lang="en-US" sz="2800" b="1" dirty="0" smtClean="0"/>
              <a:t>Pregnancy </a:t>
            </a:r>
            <a:r>
              <a:rPr lang="en-US" sz="2800" b="1" dirty="0" smtClean="0">
                <a:solidFill>
                  <a:srgbClr val="800000"/>
                </a:solidFill>
              </a:rPr>
              <a:t>does not accelerate </a:t>
            </a:r>
            <a:r>
              <a:rPr lang="en-US" sz="2800" b="1" dirty="0" smtClean="0"/>
              <a:t>the course of HIV infections</a:t>
            </a:r>
          </a:p>
          <a:p>
            <a:r>
              <a:rPr lang="en-US" sz="2800" b="1" dirty="0" smtClean="0"/>
              <a:t>They are at higher risk for developing </a:t>
            </a:r>
            <a:r>
              <a:rPr lang="en-US" sz="2800" b="1" dirty="0" smtClean="0">
                <a:solidFill>
                  <a:srgbClr val="800000"/>
                </a:solidFill>
              </a:rPr>
              <a:t>opportunistic infections</a:t>
            </a:r>
            <a:r>
              <a:rPr lang="en-US" sz="2800" b="1" dirty="0" smtClean="0"/>
              <a:t>, postpartum infections, antepartum urinary tract infections and sexually transmitted diseases.</a:t>
            </a:r>
          </a:p>
          <a:p>
            <a:r>
              <a:rPr lang="en-US" sz="2800" b="1" dirty="0" smtClean="0"/>
              <a:t> No direct effect on </a:t>
            </a:r>
            <a:r>
              <a:rPr lang="en-US" sz="2800" b="1" dirty="0" smtClean="0">
                <a:solidFill>
                  <a:srgbClr val="800000"/>
                </a:solidFill>
              </a:rPr>
              <a:t>neonatal outcome </a:t>
            </a:r>
            <a:r>
              <a:rPr lang="en-US" sz="2800" b="1" dirty="0" err="1" smtClean="0"/>
              <a:t>i.e</a:t>
            </a:r>
            <a:r>
              <a:rPr lang="en-US" sz="2800" b="1" dirty="0"/>
              <a:t> </a:t>
            </a:r>
            <a:r>
              <a:rPr lang="en-US" sz="2800" b="1" dirty="0" smtClean="0"/>
              <a:t> risks of fetal growth restriction, preterm labor or premature rupture of membranes</a:t>
            </a:r>
            <a:r>
              <a:rPr lang="en-US" sz="2800" b="1" dirty="0"/>
              <a:t> </a:t>
            </a:r>
            <a:r>
              <a:rPr lang="en-US" sz="2800" b="1" dirty="0" smtClean="0"/>
              <a:t>are not increased.</a:t>
            </a:r>
          </a:p>
          <a:p>
            <a:r>
              <a:rPr lang="en-US" sz="2800" b="1" dirty="0" smtClean="0"/>
              <a:t>No evidence that HIV infection can result in fetal </a:t>
            </a:r>
            <a:r>
              <a:rPr lang="en-US" sz="2800" b="1" dirty="0" smtClean="0">
                <a:solidFill>
                  <a:srgbClr val="800000"/>
                </a:solidFill>
              </a:rPr>
              <a:t>structural anomalies.</a:t>
            </a:r>
          </a:p>
        </p:txBody>
      </p:sp>
    </p:spTree>
    <p:extLst>
      <p:ext uri="{BB962C8B-B14F-4D97-AF65-F5344CB8AC3E}">
        <p14:creationId xmlns:p14="http://schemas.microsoft.com/office/powerpoint/2010/main" val="40776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945" y="285219"/>
            <a:ext cx="9905999" cy="6183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VERTICAL TRANSMISSION: ( transmission of HIV from infected mother to her infant )</a:t>
            </a:r>
          </a:p>
          <a:p>
            <a:pPr>
              <a:buFontTx/>
              <a:buChar char="-"/>
            </a:pPr>
            <a:r>
              <a:rPr lang="en-US" sz="2800" b="1" dirty="0" smtClean="0"/>
              <a:t>Occur in </a:t>
            </a:r>
            <a:r>
              <a:rPr lang="en-US" sz="2800" b="1" dirty="0" smtClean="0">
                <a:solidFill>
                  <a:srgbClr val="800000"/>
                </a:solidFill>
              </a:rPr>
              <a:t>20-30%</a:t>
            </a:r>
            <a:r>
              <a:rPr lang="en-US" sz="2800" b="1" dirty="0" smtClean="0"/>
              <a:t>.</a:t>
            </a:r>
            <a:r>
              <a:rPr lang="en-US" sz="2800" b="1" dirty="0"/>
              <a:t> </a:t>
            </a:r>
            <a:r>
              <a:rPr lang="en-US" sz="2800" b="1" dirty="0" smtClean="0"/>
              <a:t> Accounts for 99% of HIV infected children.</a:t>
            </a:r>
          </a:p>
          <a:p>
            <a:pPr>
              <a:buFontTx/>
              <a:buChar char="-"/>
            </a:pPr>
            <a:r>
              <a:rPr lang="en-US" sz="2800" b="1" dirty="0" smtClean="0"/>
              <a:t>May occur in :  1. Utero i.e. </a:t>
            </a:r>
            <a:r>
              <a:rPr lang="en-US" sz="2800" b="1" dirty="0" err="1" smtClean="0"/>
              <a:t>transplacental</a:t>
            </a:r>
            <a:r>
              <a:rPr lang="en-US" sz="2800" b="1" dirty="0" smtClean="0"/>
              <a:t>.</a:t>
            </a:r>
          </a:p>
          <a:p>
            <a:pPr>
              <a:buFontTx/>
              <a:buChar char="-"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    2.  </a:t>
            </a:r>
            <a:r>
              <a:rPr lang="en-US" sz="2800" b="1" dirty="0" err="1" smtClean="0"/>
              <a:t>Intrapartum</a:t>
            </a:r>
            <a:r>
              <a:rPr lang="en-US" sz="2800" b="1" dirty="0" smtClean="0"/>
              <a:t>.</a:t>
            </a:r>
          </a:p>
          <a:p>
            <a:pPr>
              <a:buFontTx/>
              <a:buChar char="-"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    3. Postpartum.</a:t>
            </a:r>
          </a:p>
          <a:p>
            <a:pPr>
              <a:buFontTx/>
              <a:buChar char="-"/>
            </a:pPr>
            <a:r>
              <a:rPr lang="en-US" sz="2800" b="1" dirty="0" smtClean="0"/>
              <a:t>&gt; 50% of transmission occurs </a:t>
            </a:r>
            <a:r>
              <a:rPr lang="en-US" sz="2800" b="1" dirty="0" smtClean="0">
                <a:solidFill>
                  <a:srgbClr val="800000"/>
                </a:solidFill>
              </a:rPr>
              <a:t>near or during labor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776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79" y="183619"/>
            <a:ext cx="9905999" cy="613251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2800" b="1" dirty="0" smtClean="0"/>
              <a:t>No evidence indicates that </a:t>
            </a:r>
            <a:r>
              <a:rPr lang="en-US" sz="2800" b="1" dirty="0" smtClean="0">
                <a:solidFill>
                  <a:srgbClr val="800000"/>
                </a:solidFill>
              </a:rPr>
              <a:t>mode of delivery </a:t>
            </a:r>
            <a:r>
              <a:rPr lang="en-US" sz="2800" b="1" dirty="0" smtClean="0"/>
              <a:t>affects transmission rates.</a:t>
            </a:r>
          </a:p>
          <a:p>
            <a:pPr>
              <a:buFontTx/>
              <a:buChar char="-"/>
            </a:pPr>
            <a:r>
              <a:rPr lang="en-US" sz="2800" b="1" dirty="0" smtClean="0"/>
              <a:t>Cesarean Section done for </a:t>
            </a:r>
            <a:r>
              <a:rPr lang="en-US" sz="2800" b="1" dirty="0" smtClean="0">
                <a:solidFill>
                  <a:srgbClr val="800000"/>
                </a:solidFill>
              </a:rPr>
              <a:t>obstetrics reasons</a:t>
            </a:r>
            <a:r>
              <a:rPr lang="en-US" sz="2800" b="1" dirty="0" smtClean="0"/>
              <a:t>.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008000"/>
                </a:solidFill>
              </a:rPr>
              <a:t>However:  Vertical transmission increase in:</a:t>
            </a:r>
          </a:p>
          <a:p>
            <a:pPr lvl="1">
              <a:buFontTx/>
              <a:buChar char="-"/>
            </a:pPr>
            <a:r>
              <a:rPr lang="en-US" sz="2800" b="1" dirty="0"/>
              <a:t>M</a:t>
            </a:r>
            <a:r>
              <a:rPr lang="en-US" sz="2800" b="1" dirty="0" smtClean="0"/>
              <a:t>other with </a:t>
            </a:r>
            <a:r>
              <a:rPr lang="en-US" sz="2800" b="1" dirty="0"/>
              <a:t>recent HIV infection</a:t>
            </a:r>
          </a:p>
          <a:p>
            <a:pPr lvl="1">
              <a:buFontTx/>
              <a:buChar char="-"/>
            </a:pPr>
            <a:r>
              <a:rPr lang="en-US" sz="2800" b="1" dirty="0"/>
              <a:t>Preterm </a:t>
            </a:r>
            <a:r>
              <a:rPr lang="en-US" sz="2800" b="1" dirty="0" smtClean="0"/>
              <a:t>labor.</a:t>
            </a:r>
            <a:endParaRPr lang="en-US" sz="2800" b="1" dirty="0"/>
          </a:p>
          <a:p>
            <a:pPr lvl="1">
              <a:buFontTx/>
              <a:buChar char="-"/>
            </a:pPr>
            <a:r>
              <a:rPr lang="en-US" sz="2800" b="1" dirty="0"/>
              <a:t>Advanced maternal HIV </a:t>
            </a:r>
            <a:r>
              <a:rPr lang="en-US" sz="2800" b="1" dirty="0" smtClean="0"/>
              <a:t>disease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800000"/>
                </a:solidFill>
              </a:rPr>
              <a:t>Breast-feeding </a:t>
            </a:r>
            <a:r>
              <a:rPr lang="en-US" sz="2800" b="1" dirty="0" smtClean="0"/>
              <a:t>increase vertical transmission by </a:t>
            </a:r>
            <a:r>
              <a:rPr lang="en-US" sz="2800" b="1" dirty="0"/>
              <a:t>5</a:t>
            </a:r>
            <a:r>
              <a:rPr lang="en-US" sz="2800" b="1" dirty="0" smtClean="0"/>
              <a:t>-20%.</a:t>
            </a:r>
          </a:p>
          <a:p>
            <a:pPr>
              <a:buFontTx/>
              <a:buChar char="-"/>
            </a:pPr>
            <a:r>
              <a:rPr lang="en-US" sz="2800" b="1" dirty="0" smtClean="0"/>
              <a:t>Vertical transmission decrease from 25 – 50% by giving </a:t>
            </a:r>
            <a:r>
              <a:rPr lang="en-US" sz="2800" b="1" dirty="0" smtClean="0">
                <a:solidFill>
                  <a:srgbClr val="800000"/>
                </a:solidFill>
              </a:rPr>
              <a:t>antiviral Zidovudine </a:t>
            </a:r>
            <a:r>
              <a:rPr lang="en-US" sz="2800" b="1" dirty="0" smtClean="0"/>
              <a:t>(AZI) during pregnancy, </a:t>
            </a:r>
            <a:r>
              <a:rPr lang="en-US" sz="2800" b="1" dirty="0" err="1" smtClean="0"/>
              <a:t>labour</a:t>
            </a:r>
            <a:r>
              <a:rPr lang="en-US" sz="2800" b="1" dirty="0" smtClean="0"/>
              <a:t> and to the neonate.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64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29051"/>
            <a:ext cx="9905998" cy="82081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CARE OF PREGNANT HIV-INFECTED MOTHER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049865"/>
            <a:ext cx="9905999" cy="552026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Team Work:</a:t>
            </a:r>
          </a:p>
          <a:p>
            <a:pPr lvl="1"/>
            <a:r>
              <a:rPr lang="en-US" sz="2800" b="1" dirty="0" smtClean="0"/>
              <a:t>Obstetrician</a:t>
            </a:r>
          </a:p>
          <a:p>
            <a:pPr lvl="1"/>
            <a:r>
              <a:rPr lang="en-US" sz="2800" b="1" dirty="0" smtClean="0"/>
              <a:t>Pediatrician</a:t>
            </a:r>
          </a:p>
          <a:p>
            <a:pPr lvl="1"/>
            <a:r>
              <a:rPr lang="en-US" sz="2800" b="1" dirty="0" smtClean="0"/>
              <a:t> medical physician( infectious diseases)</a:t>
            </a:r>
          </a:p>
          <a:p>
            <a:pPr lvl="1"/>
            <a:r>
              <a:rPr lang="en-US" sz="2800" b="1" dirty="0" smtClean="0">
                <a:solidFill>
                  <a:srgbClr val="008000"/>
                </a:solidFill>
              </a:rPr>
              <a:t>History</a:t>
            </a:r>
          </a:p>
          <a:p>
            <a:pPr lvl="1"/>
            <a:r>
              <a:rPr lang="en-US" sz="2800" b="1" dirty="0" smtClean="0"/>
              <a:t>Risk factors 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Medical  </a:t>
            </a:r>
            <a:r>
              <a:rPr lang="en-US" sz="2800" b="1" dirty="0"/>
              <a:t>History </a:t>
            </a:r>
            <a:r>
              <a:rPr lang="en-US" sz="2800" b="1" dirty="0" smtClean="0"/>
              <a:t>: </a:t>
            </a:r>
            <a:r>
              <a:rPr lang="en-US" sz="2800" b="1" dirty="0"/>
              <a:t>weight loss, T.B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99234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29051"/>
            <a:ext cx="9905998" cy="82081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CARE OF PREGNANT HIV-INFECTED MOTHER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049865"/>
            <a:ext cx="9905999" cy="5520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8000"/>
                </a:solidFill>
              </a:rPr>
              <a:t>Examination:</a:t>
            </a:r>
          </a:p>
          <a:p>
            <a:pPr lvl="1"/>
            <a:r>
              <a:rPr lang="en-US" sz="2800" b="1" dirty="0" smtClean="0"/>
              <a:t>Oral cavity (thrush, leukoplakia</a:t>
            </a:r>
          </a:p>
          <a:p>
            <a:pPr lvl="1"/>
            <a:r>
              <a:rPr lang="en-US" sz="2800" b="1" dirty="0" smtClean="0"/>
              <a:t>Fundus  -  </a:t>
            </a:r>
            <a:r>
              <a:rPr lang="en-US" sz="2800" b="1" dirty="0" err="1" smtClean="0"/>
              <a:t>Retenitis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LN, liver, spleen</a:t>
            </a:r>
          </a:p>
          <a:p>
            <a:pPr lvl="1"/>
            <a:r>
              <a:rPr lang="en-US" sz="2800" b="1" dirty="0" smtClean="0"/>
              <a:t>Pre rectal area (herpes)</a:t>
            </a:r>
          </a:p>
          <a:p>
            <a:pPr lvl="1"/>
            <a:r>
              <a:rPr lang="en-US" sz="2800" b="1" dirty="0" smtClean="0"/>
              <a:t>Complete neurological exam.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23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678" y="0"/>
            <a:ext cx="9905999" cy="5759981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INVESTIGATIONS:</a:t>
            </a:r>
          </a:p>
          <a:p>
            <a:pPr lvl="1"/>
            <a:r>
              <a:rPr lang="en-US" sz="3600" b="1" dirty="0"/>
              <a:t>CBC – differential count</a:t>
            </a:r>
          </a:p>
          <a:p>
            <a:pPr lvl="1"/>
            <a:r>
              <a:rPr lang="en-US" sz="3600" b="1" dirty="0"/>
              <a:t>Platelets</a:t>
            </a:r>
          </a:p>
          <a:p>
            <a:pPr lvl="1"/>
            <a:r>
              <a:rPr lang="en-US" sz="3600" b="1" dirty="0"/>
              <a:t>Liver function test</a:t>
            </a:r>
          </a:p>
          <a:p>
            <a:pPr lvl="1"/>
            <a:r>
              <a:rPr lang="en-US" sz="3600" b="1" dirty="0"/>
              <a:t>T4, cell, T4 </a:t>
            </a:r>
            <a:r>
              <a:rPr lang="en-US" sz="3600" b="1" dirty="0" smtClean="0"/>
              <a:t>/ </a:t>
            </a:r>
            <a:r>
              <a:rPr lang="en-US" sz="3600" b="1" dirty="0"/>
              <a:t>T8 ration</a:t>
            </a:r>
          </a:p>
          <a:p>
            <a:pPr lvl="1"/>
            <a:r>
              <a:rPr lang="en-US" sz="3600" b="1" dirty="0"/>
              <a:t>Screen for other infectious diseases, e.g. T.B, Rubella, syphilis, toxoplasmosis etc.</a:t>
            </a:r>
          </a:p>
          <a:p>
            <a:pPr lvl="1"/>
            <a:r>
              <a:rPr lang="en-US" sz="3600" b="1" dirty="0"/>
              <a:t>Pneumocystis, </a:t>
            </a:r>
            <a:r>
              <a:rPr lang="en-US" sz="3600" b="1" dirty="0" err="1"/>
              <a:t>carinii</a:t>
            </a:r>
            <a:r>
              <a:rPr lang="en-US" sz="3600" b="1" dirty="0"/>
              <a:t> pneumonia (PCP)</a:t>
            </a:r>
          </a:p>
          <a:p>
            <a:pPr lvl="1"/>
            <a:r>
              <a:rPr lang="en-US" sz="3600" b="1" dirty="0"/>
              <a:t>Cervical culture – for chlamydia, gonorrhea and yeast</a:t>
            </a:r>
            <a:r>
              <a:rPr lang="en-US" sz="3600" b="1" dirty="0" smtClean="0"/>
              <a:t>.</a:t>
            </a:r>
          </a:p>
          <a:p>
            <a:r>
              <a:rPr lang="en-US" sz="3600" b="1" dirty="0" err="1" smtClean="0"/>
              <a:t>Prohylaxis</a:t>
            </a:r>
            <a:r>
              <a:rPr lang="en-US" sz="3600" b="1" dirty="0" smtClean="0"/>
              <a:t> against (PCP) with trimethoprim-</a:t>
            </a:r>
            <a:r>
              <a:rPr lang="en-US" sz="3600" b="1" dirty="0" err="1" smtClean="0"/>
              <a:t>sulpfamethoxazole</a:t>
            </a:r>
            <a:r>
              <a:rPr lang="en-US" sz="3600" b="1" dirty="0" smtClean="0"/>
              <a:t> (Bactrim) is indicated if the mother T4 </a:t>
            </a:r>
            <a:r>
              <a:rPr lang="en-US" sz="3600" b="1" dirty="0" smtClean="0">
                <a:sym typeface="Symbol" panose="05050102010706020507" pitchFamily="18" charset="2"/>
              </a:rPr>
              <a:t> below 200 cells/ l. </a:t>
            </a:r>
          </a:p>
          <a:p>
            <a:r>
              <a:rPr lang="en-US" sz="3600" b="1" dirty="0" smtClean="0">
                <a:solidFill>
                  <a:srgbClr val="800000"/>
                </a:solidFill>
                <a:sym typeface="Symbol" panose="05050102010706020507" pitchFamily="18" charset="2"/>
              </a:rPr>
              <a:t>Invasive procedures </a:t>
            </a:r>
            <a:r>
              <a:rPr lang="en-US" sz="3600" b="1" dirty="0">
                <a:solidFill>
                  <a:srgbClr val="800000"/>
                </a:solidFill>
                <a:sym typeface="Symbol" panose="05050102010706020507" pitchFamily="18" charset="2"/>
              </a:rPr>
              <a:t>such as </a:t>
            </a:r>
            <a:r>
              <a:rPr lang="en-US" sz="3600" b="1" dirty="0">
                <a:sym typeface="Symbol" panose="05050102010706020507" pitchFamily="18" charset="2"/>
              </a:rPr>
              <a:t>(amniocentesis, fetal scalp electrode etc.) </a:t>
            </a:r>
            <a:r>
              <a:rPr lang="en-US" sz="3600" b="1" dirty="0" smtClean="0">
                <a:sym typeface="Symbol" panose="05050102010706020507" pitchFamily="18" charset="2"/>
              </a:rPr>
              <a:t>should be avoided if possible</a:t>
            </a:r>
            <a:r>
              <a:rPr lang="en-US" sz="3600" b="1" dirty="0">
                <a:sym typeface="Symbol" panose="05050102010706020507" pitchFamily="18" charset="2"/>
              </a:rPr>
              <a:t>.</a:t>
            </a:r>
            <a:endParaRPr lang="en-US" sz="3600" b="1" dirty="0" smtClean="0"/>
          </a:p>
          <a:p>
            <a:endParaRPr lang="en-US" sz="3600" b="1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11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96785"/>
            <a:ext cx="9905998" cy="70228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II.RUBEOLA (MEASLES)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16554"/>
            <a:ext cx="9905999" cy="5235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Clinical Manifestations:-</a:t>
            </a:r>
          </a:p>
          <a:p>
            <a:pPr lvl="1"/>
            <a:r>
              <a:rPr lang="en-US" sz="2800" b="1" dirty="0" smtClean="0"/>
              <a:t>Caused by a </a:t>
            </a:r>
            <a:r>
              <a:rPr lang="en-US" sz="2800" b="1" dirty="0" err="1" smtClean="0"/>
              <a:t>paramyxovirus</a:t>
            </a:r>
            <a:r>
              <a:rPr lang="en-US" sz="2800" b="1" dirty="0" smtClean="0"/>
              <a:t>.</a:t>
            </a:r>
          </a:p>
          <a:p>
            <a:pPr lvl="1"/>
            <a:r>
              <a:rPr lang="en-US" sz="2800" b="1" dirty="0" smtClean="0"/>
              <a:t>Spread  by direct or indirect contact with respiratory secretions</a:t>
            </a:r>
            <a:r>
              <a:rPr lang="en-US" sz="2800" b="1" dirty="0"/>
              <a:t> </a:t>
            </a:r>
            <a:r>
              <a:rPr lang="en-US" sz="2800" b="1" dirty="0" smtClean="0"/>
              <a:t>.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It is communicable  </a:t>
            </a:r>
            <a:r>
              <a:rPr lang="en-US" sz="2800" b="1" dirty="0" smtClean="0">
                <a:solidFill>
                  <a:srgbClr val="800000"/>
                </a:solidFill>
              </a:rPr>
              <a:t>from 4 days before to 7 </a:t>
            </a:r>
            <a:r>
              <a:rPr lang="en-US" sz="2800" b="1" dirty="0" smtClean="0"/>
              <a:t>days after the onset of the rush.</a:t>
            </a:r>
          </a:p>
          <a:p>
            <a:pPr lvl="1"/>
            <a:r>
              <a:rPr lang="en-US" sz="2800" b="1" dirty="0" smtClean="0">
                <a:solidFill>
                  <a:srgbClr val="800000"/>
                </a:solidFill>
              </a:rPr>
              <a:t>Incubation period </a:t>
            </a:r>
            <a:r>
              <a:rPr lang="en-US" sz="2800" b="1" dirty="0" smtClean="0"/>
              <a:t>is 10 days.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54583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51482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DIAGNOSIS:-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53619"/>
            <a:ext cx="9905999" cy="426984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Diagnosis in primarily by </a:t>
            </a:r>
            <a:r>
              <a:rPr lang="en-US" sz="2800" b="1" dirty="0" smtClean="0">
                <a:solidFill>
                  <a:srgbClr val="800000"/>
                </a:solidFill>
              </a:rPr>
              <a:t>clinical presentation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 smtClean="0">
                <a:solidFill>
                  <a:srgbClr val="008000"/>
                </a:solidFill>
              </a:rPr>
              <a:t>Lab.</a:t>
            </a:r>
          </a:p>
          <a:p>
            <a:pPr lvl="1"/>
            <a:r>
              <a:rPr lang="en-US" sz="2800" b="1" dirty="0" smtClean="0"/>
              <a:t>Identification of Rubella </a:t>
            </a:r>
            <a:r>
              <a:rPr lang="en-US" sz="2800" b="1" dirty="0" smtClean="0">
                <a:solidFill>
                  <a:srgbClr val="800000"/>
                </a:solidFill>
              </a:rPr>
              <a:t>IgM </a:t>
            </a:r>
            <a:r>
              <a:rPr lang="en-US" sz="2800" b="1" dirty="0" smtClean="0"/>
              <a:t>antibodies 5-10 days after the </a:t>
            </a:r>
            <a:r>
              <a:rPr lang="en-US" sz="2800" b="1" dirty="0" smtClean="0">
                <a:solidFill>
                  <a:srgbClr val="800000"/>
                </a:solidFill>
              </a:rPr>
              <a:t>onset of the rash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2307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854682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Impact on fetus and pregnancy:-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367" y="825433"/>
            <a:ext cx="9905999" cy="535093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Most women get immune either by vaccination or solid immunity.</a:t>
            </a:r>
          </a:p>
          <a:p>
            <a:r>
              <a:rPr lang="en-US" sz="2800" b="1" dirty="0" smtClean="0"/>
              <a:t>If the mother get infected in pregnancy, fetus can get infected by </a:t>
            </a:r>
            <a:r>
              <a:rPr lang="en-US" sz="2800" b="1" dirty="0" err="1" smtClean="0">
                <a:solidFill>
                  <a:srgbClr val="800000"/>
                </a:solidFill>
              </a:rPr>
              <a:t>trnasplacental</a:t>
            </a:r>
            <a:r>
              <a:rPr lang="en-US" sz="2800" b="1" dirty="0" smtClean="0"/>
              <a:t> viral transmission.</a:t>
            </a:r>
          </a:p>
          <a:p>
            <a:r>
              <a:rPr lang="en-US" sz="2800" b="1" dirty="0" smtClean="0"/>
              <a:t>Measles vaccine is a </a:t>
            </a:r>
            <a:r>
              <a:rPr lang="en-US" sz="2800" b="1" dirty="0" smtClean="0">
                <a:solidFill>
                  <a:srgbClr val="800000"/>
                </a:solidFill>
              </a:rPr>
              <a:t>live attenuated virus</a:t>
            </a:r>
            <a:r>
              <a:rPr lang="en-US" sz="2800" b="1" dirty="0" smtClean="0"/>
              <a:t>, therefore it is contraindicated in pregnancy.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MATERNAL INFECTION:</a:t>
            </a:r>
          </a:p>
          <a:p>
            <a:pPr lvl="1"/>
            <a:r>
              <a:rPr lang="en-US" sz="2800" b="1" dirty="0" smtClean="0">
                <a:sym typeface="Symbol" panose="05050102010706020507" pitchFamily="18" charset="2"/>
              </a:rPr>
              <a:t> rate of spontaneous abortion</a:t>
            </a:r>
          </a:p>
          <a:p>
            <a:pPr lvl="1"/>
            <a:r>
              <a:rPr lang="en-US" sz="2800" b="1" dirty="0" smtClean="0">
                <a:sym typeface="Symbol" panose="05050102010706020507" pitchFamily="18" charset="2"/>
              </a:rPr>
              <a:t>Preterm </a:t>
            </a:r>
            <a:r>
              <a:rPr lang="en-US" sz="2800" b="1" dirty="0" err="1" smtClean="0">
                <a:sym typeface="Symbol" panose="05050102010706020507" pitchFamily="18" charset="2"/>
              </a:rPr>
              <a:t>labour</a:t>
            </a:r>
            <a:r>
              <a:rPr lang="en-US" sz="2800" b="1" dirty="0" smtClean="0">
                <a:sym typeface="Symbol" panose="05050102010706020507" pitchFamily="18" charset="2"/>
              </a:rPr>
              <a:t> and low birth weight</a:t>
            </a:r>
          </a:p>
          <a:p>
            <a:pPr lvl="1"/>
            <a:r>
              <a:rPr lang="en-US" sz="2800" b="1" dirty="0" smtClean="0">
                <a:sym typeface="Symbol" panose="05050102010706020507" pitchFamily="18" charset="2"/>
              </a:rPr>
              <a:t>Post natal acquired measles is</a:t>
            </a:r>
            <a:r>
              <a:rPr lang="en-US" sz="2800" b="1" dirty="0"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ym typeface="Symbol" panose="05050102010706020507" pitchFamily="18" charset="2"/>
              </a:rPr>
              <a:t>Usually mild disease.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70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13" y="466118"/>
            <a:ext cx="10576454" cy="15658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Aim</a:t>
            </a:r>
            <a:r>
              <a:rPr lang="en-US" b="1" dirty="0" smtClean="0"/>
              <a:t> : TO study of the different aspects of infections diseases in pregnancy which can cause neonatal and maternal morbidity and mortality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679" y="2232553"/>
            <a:ext cx="9905999" cy="4100514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OBJECTIVES: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Identify different infectious disease which can occur in pregnancy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Study their incidences, diagnosis, mode of transmission, course of the diseases, treatment</a:t>
            </a:r>
            <a:r>
              <a:rPr lang="en-US" sz="2800" b="1" dirty="0"/>
              <a:t> </a:t>
            </a:r>
            <a:r>
              <a:rPr lang="en-US" sz="2800" b="1" dirty="0" smtClean="0"/>
              <a:t>and  prognosis.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Effect of these infectious diseases on pregnancy and impact of pregnancy on the course of the disease.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Prevention.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05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92241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RUBELLA (GERMAN MEASLES):-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22415"/>
            <a:ext cx="9905999" cy="562186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Clinical Manifestations</a:t>
            </a:r>
          </a:p>
          <a:p>
            <a:pPr lvl="1"/>
            <a:r>
              <a:rPr lang="en-US" sz="2400" b="1" dirty="0" smtClean="0"/>
              <a:t>It is  caused by RNA </a:t>
            </a:r>
            <a:r>
              <a:rPr lang="en-US" sz="2400" b="1" dirty="0" err="1" smtClean="0"/>
              <a:t>togavirus</a:t>
            </a:r>
            <a:r>
              <a:rPr lang="en-US" sz="2400" b="1" dirty="0" smtClean="0"/>
              <a:t> transmitted through the respiratory tract.</a:t>
            </a:r>
          </a:p>
          <a:p>
            <a:pPr lvl="1"/>
            <a:r>
              <a:rPr lang="en-US" sz="2400" b="1" dirty="0" err="1" smtClean="0"/>
              <a:t>Incuabation</a:t>
            </a:r>
            <a:r>
              <a:rPr lang="en-US" sz="2400" b="1" dirty="0" smtClean="0"/>
              <a:t> period 14-21 days</a:t>
            </a:r>
          </a:p>
          <a:p>
            <a:pPr lvl="1"/>
            <a:r>
              <a:rPr lang="en-US" sz="2400" b="1" dirty="0" smtClean="0">
                <a:solidFill>
                  <a:srgbClr val="008000"/>
                </a:solidFill>
              </a:rPr>
              <a:t>Diagnosis:  </a:t>
            </a:r>
            <a:r>
              <a:rPr lang="en-US" sz="2400" b="1" dirty="0" smtClean="0"/>
              <a:t>Best by serological test.  </a:t>
            </a:r>
            <a:r>
              <a:rPr lang="en-US" sz="2400" b="1" dirty="0" smtClean="0">
                <a:solidFill>
                  <a:srgbClr val="800000"/>
                </a:solidFill>
              </a:rPr>
              <a:t>IgM</a:t>
            </a:r>
            <a:r>
              <a:rPr lang="en-US" sz="2400" b="1" dirty="0" smtClean="0"/>
              <a:t> appear at the rash onset and disappears by 4-8 weeks.</a:t>
            </a:r>
          </a:p>
          <a:p>
            <a:pPr lvl="1"/>
            <a:r>
              <a:rPr lang="en-US" sz="2400" b="1" dirty="0" smtClean="0">
                <a:solidFill>
                  <a:srgbClr val="800000"/>
                </a:solidFill>
              </a:rPr>
              <a:t>IgG</a:t>
            </a:r>
            <a:r>
              <a:rPr lang="en-US" sz="2400" b="1" dirty="0" smtClean="0"/>
              <a:t> appear at the rash onset and stay life long.</a:t>
            </a:r>
          </a:p>
          <a:p>
            <a:pPr lvl="1"/>
            <a:r>
              <a:rPr lang="en-US" sz="2400" b="1" dirty="0" err="1" smtClean="0"/>
              <a:t>Hemaglutination</a:t>
            </a:r>
            <a:r>
              <a:rPr lang="en-US" sz="2400" b="1" dirty="0" smtClean="0"/>
              <a:t> – inhibiting antibodies and culture to isolate the virus in acute phase.</a:t>
            </a:r>
          </a:p>
          <a:p>
            <a:pPr lvl="1"/>
            <a:r>
              <a:rPr lang="en-US" sz="2800" b="1" dirty="0" smtClean="0">
                <a:solidFill>
                  <a:srgbClr val="800000"/>
                </a:solidFill>
              </a:rPr>
              <a:t>Diagnosis of perinatal rubella infection:-</a:t>
            </a:r>
          </a:p>
          <a:p>
            <a:pPr lvl="2"/>
            <a:r>
              <a:rPr lang="en-US" sz="2400" b="1" dirty="0" smtClean="0"/>
              <a:t>detection of </a:t>
            </a:r>
            <a:r>
              <a:rPr lang="en-US" sz="2400" b="1" dirty="0" smtClean="0">
                <a:solidFill>
                  <a:srgbClr val="800000"/>
                </a:solidFill>
              </a:rPr>
              <a:t>IgM </a:t>
            </a:r>
            <a:r>
              <a:rPr lang="en-US" sz="2400" b="1" dirty="0" smtClean="0"/>
              <a:t>in cord blood .</a:t>
            </a:r>
          </a:p>
          <a:p>
            <a:pPr lvl="2"/>
            <a:r>
              <a:rPr lang="en-US" sz="2400" b="1" dirty="0" smtClean="0"/>
              <a:t>Detection of </a:t>
            </a:r>
            <a:r>
              <a:rPr lang="en-US" sz="2400" b="1" dirty="0" err="1" smtClean="0">
                <a:solidFill>
                  <a:srgbClr val="800000"/>
                </a:solidFill>
              </a:rPr>
              <a:t>IgG</a:t>
            </a:r>
            <a:r>
              <a:rPr lang="en-US" sz="2400" b="1" dirty="0" smtClean="0"/>
              <a:t> in infant after 6 months of age.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90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30651"/>
            <a:ext cx="9905998" cy="7361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IMPACT OF RUBELLA ON PREGNANCY:-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66800"/>
            <a:ext cx="9905999" cy="5181600"/>
          </a:xfrm>
        </p:spPr>
        <p:txBody>
          <a:bodyPr/>
          <a:lstStyle/>
          <a:p>
            <a:r>
              <a:rPr lang="en-US" b="1" dirty="0" smtClean="0"/>
              <a:t>The disease course  is not altered by pregnancy</a:t>
            </a:r>
          </a:p>
          <a:p>
            <a:r>
              <a:rPr lang="en-US" b="1" dirty="0" smtClean="0"/>
              <a:t>The gestational age at which the infection </a:t>
            </a:r>
            <a:r>
              <a:rPr lang="en-US" b="1" dirty="0" smtClean="0">
                <a:solidFill>
                  <a:srgbClr val="800000"/>
                </a:solidFill>
              </a:rPr>
              <a:t>occurs has the greatest impact</a:t>
            </a:r>
            <a:r>
              <a:rPr lang="en-US" b="1" dirty="0" smtClean="0"/>
              <a:t> on the fetus.</a:t>
            </a:r>
          </a:p>
          <a:p>
            <a:r>
              <a:rPr lang="en-US" b="1" dirty="0" smtClean="0"/>
              <a:t>Fetal infection can cause :-</a:t>
            </a:r>
          </a:p>
          <a:p>
            <a:pPr lvl="1"/>
            <a:r>
              <a:rPr lang="en-US" b="1" dirty="0" smtClean="0"/>
              <a:t>Normal baby</a:t>
            </a:r>
          </a:p>
          <a:p>
            <a:pPr lvl="1"/>
            <a:r>
              <a:rPr lang="en-US" b="1" dirty="0" smtClean="0"/>
              <a:t>Spontaneous abortion</a:t>
            </a:r>
          </a:p>
          <a:p>
            <a:pPr lvl="1"/>
            <a:r>
              <a:rPr lang="en-US" b="1" dirty="0" smtClean="0"/>
              <a:t>Congenital rubella syndrome (CRS)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1</a:t>
            </a:r>
            <a:r>
              <a:rPr lang="en-US" baseline="30000" dirty="0" smtClean="0">
                <a:solidFill>
                  <a:srgbClr val="800000"/>
                </a:solidFill>
              </a:rPr>
              <a:t>st</a:t>
            </a:r>
            <a:r>
              <a:rPr lang="en-US" dirty="0" smtClean="0">
                <a:solidFill>
                  <a:srgbClr val="800000"/>
                </a:solidFill>
              </a:rPr>
              <a:t> trimester infection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800000"/>
                </a:solidFill>
              </a:rPr>
              <a:t>2</a:t>
            </a:r>
            <a:r>
              <a:rPr lang="en-US" baseline="30000" dirty="0" smtClean="0">
                <a:solidFill>
                  <a:srgbClr val="800000"/>
                </a:solidFill>
              </a:rPr>
              <a:t>nd</a:t>
            </a:r>
            <a:r>
              <a:rPr lang="en-US" dirty="0" smtClean="0">
                <a:solidFill>
                  <a:srgbClr val="800000"/>
                </a:solidFill>
              </a:rPr>
              <a:t> or third trimester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carries 25% risk of (CRS)                                infection carries &lt; 1% risk of (CRS)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50% risk in first  4 weeks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46400" y="4572000"/>
            <a:ext cx="4995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97200" y="4605867"/>
            <a:ext cx="16933" cy="25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941733" y="4572000"/>
            <a:ext cx="16933" cy="25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9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13718"/>
            <a:ext cx="9905998" cy="837749"/>
          </a:xfrm>
        </p:spPr>
        <p:txBody>
          <a:bodyPr/>
          <a:lstStyle/>
          <a:p>
            <a:r>
              <a:rPr lang="en-US" b="1" dirty="0" smtClean="0"/>
              <a:t>CONGENITAL RUBELLA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4162954"/>
            <a:ext cx="9905999" cy="3575580"/>
          </a:xfrm>
        </p:spPr>
        <p:txBody>
          <a:bodyPr>
            <a:normAutofit/>
          </a:bodyPr>
          <a:lstStyle/>
          <a:p>
            <a:r>
              <a:rPr lang="en-US" dirty="0" smtClean="0"/>
              <a:t>Hepatitis</a:t>
            </a:r>
          </a:p>
          <a:p>
            <a:r>
              <a:rPr lang="en-US" dirty="0" smtClean="0"/>
              <a:t>Thrombocytopenic purpura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29552"/>
              </p:ext>
            </p:extLst>
          </p:nvPr>
        </p:nvGraphicFramePr>
        <p:xfrm>
          <a:off x="1246452" y="1151466"/>
          <a:ext cx="10132748" cy="583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2081"/>
                <a:gridCol w="4910667"/>
              </a:tblGrid>
              <a:tr h="2023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Symmetrical intrauterine growth restriction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Central nervous system involvement:-</a:t>
                      </a:r>
                    </a:p>
                    <a:p>
                      <a:pPr lvl="1"/>
                      <a:r>
                        <a:rPr lang="en-US" sz="2000" b="1" dirty="0" err="1" smtClean="0"/>
                        <a:t>Microcephally</a:t>
                      </a:r>
                      <a:endParaRPr lang="en-US" sz="2000" b="1" dirty="0" smtClean="0"/>
                    </a:p>
                    <a:p>
                      <a:pPr lvl="1"/>
                      <a:r>
                        <a:rPr lang="en-US" sz="2000" b="1" dirty="0" err="1" smtClean="0"/>
                        <a:t>Panencephalitis</a:t>
                      </a:r>
                      <a:endParaRPr lang="en-US" sz="2000" b="1" dirty="0" smtClean="0"/>
                    </a:p>
                    <a:p>
                      <a:pPr lvl="1"/>
                      <a:r>
                        <a:rPr lang="en-US" sz="2000" b="1" dirty="0" smtClean="0"/>
                        <a:t>Brain calcifications</a:t>
                      </a:r>
                    </a:p>
                    <a:p>
                      <a:pPr lvl="1"/>
                      <a:r>
                        <a:rPr lang="en-US" sz="2000" b="1" dirty="0" err="1" smtClean="0"/>
                        <a:t>Psycomotor</a:t>
                      </a:r>
                      <a:r>
                        <a:rPr lang="en-US" sz="2000" b="1" dirty="0" smtClean="0"/>
                        <a:t> retardation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</a:tr>
              <a:tr h="417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Congenital deafness </a:t>
                      </a:r>
                      <a:r>
                        <a:rPr lang="en-US" sz="2000" b="1" dirty="0" smtClean="0"/>
                        <a:t>(detected after age 1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Hepatitis</a:t>
                      </a:r>
                      <a:endParaRPr lang="en-US" sz="2000" b="1" dirty="0"/>
                    </a:p>
                  </a:txBody>
                  <a:tcPr/>
                </a:tc>
              </a:tr>
              <a:tr h="106002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Cardiac malformation:</a:t>
                      </a:r>
                    </a:p>
                    <a:p>
                      <a:pPr lvl="1"/>
                      <a:r>
                        <a:rPr lang="en-US" sz="2000" b="1" dirty="0" smtClean="0"/>
                        <a:t>Patent ductus arteriosus</a:t>
                      </a:r>
                    </a:p>
                    <a:p>
                      <a:pPr lvl="1"/>
                      <a:r>
                        <a:rPr lang="en-US" sz="2000" b="1" dirty="0" smtClean="0"/>
                        <a:t>Pulmonary artery hypoplasia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Thrombocytopenic</a:t>
                      </a:r>
                      <a:r>
                        <a:rPr lang="en-US" sz="2000" b="1" baseline="0" dirty="0" smtClean="0"/>
                        <a:t> purpura</a:t>
                      </a:r>
                      <a:endParaRPr lang="en-US" sz="2000" b="1" dirty="0"/>
                    </a:p>
                  </a:txBody>
                  <a:tcPr/>
                </a:tc>
              </a:tr>
              <a:tr h="138124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Eye lesions:-</a:t>
                      </a:r>
                    </a:p>
                    <a:p>
                      <a:pPr lvl="1"/>
                      <a:r>
                        <a:rPr lang="en-US" sz="2000" b="1" dirty="0" smtClean="0"/>
                        <a:t>Cataracts</a:t>
                      </a:r>
                    </a:p>
                    <a:p>
                      <a:pPr lvl="1"/>
                      <a:r>
                        <a:rPr lang="en-US" sz="2000" b="1" dirty="0" smtClean="0"/>
                        <a:t>Retinopathy</a:t>
                      </a:r>
                    </a:p>
                    <a:p>
                      <a:pPr lvl="1"/>
                      <a:r>
                        <a:rPr lang="en-US" sz="2000" b="1" dirty="0" err="1" smtClean="0"/>
                        <a:t>Microphthalmia</a:t>
                      </a:r>
                      <a:endParaRPr lang="en-US" sz="2000" b="1" dirty="0" smtClean="0"/>
                    </a:p>
                    <a:p>
                      <a:pPr lvl="1"/>
                      <a:endParaRPr lang="en-US" sz="2000" b="1" dirty="0" smtClean="0"/>
                    </a:p>
                    <a:p>
                      <a:pPr lvl="1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Others:-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41758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Hepatosplenomegaly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2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612" y="606954"/>
            <a:ext cx="9905999" cy="523504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Rubella Screening </a:t>
            </a:r>
            <a:r>
              <a:rPr lang="en-US" b="1" dirty="0" smtClean="0"/>
              <a:t>should be done in pregnancy by testing maternal serum IgG level.</a:t>
            </a:r>
          </a:p>
          <a:p>
            <a:r>
              <a:rPr lang="en-US" b="1" dirty="0" smtClean="0"/>
              <a:t>Non immune women should be vaccinated in the immediate postnatal period. ( Avoid contact with infected people during pregnancy)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Rubella vaccination is alive attenuated virus, therefore contra-indicated in pregnancy.</a:t>
            </a:r>
          </a:p>
          <a:p>
            <a:r>
              <a:rPr lang="en-US" b="1" dirty="0" smtClean="0"/>
              <a:t>Antibody titers should be followed up as </a:t>
            </a:r>
            <a:r>
              <a:rPr lang="en-US" b="1" dirty="0" smtClean="0">
                <a:solidFill>
                  <a:srgbClr val="800000"/>
                </a:solidFill>
              </a:rPr>
              <a:t>20% </a:t>
            </a:r>
            <a:r>
              <a:rPr lang="en-US" b="1" dirty="0" smtClean="0"/>
              <a:t>will fail to develop antibodies</a:t>
            </a:r>
          </a:p>
          <a:p>
            <a:r>
              <a:rPr lang="en-US" b="1" dirty="0" smtClean="0"/>
              <a:t>Rubella is not a contraindication to </a:t>
            </a:r>
            <a:r>
              <a:rPr lang="en-US" b="1" dirty="0" smtClean="0">
                <a:solidFill>
                  <a:srgbClr val="800000"/>
                </a:solidFill>
              </a:rPr>
              <a:t>breast feeding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228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III. Hepatitis b INFECTION :-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20799"/>
            <a:ext cx="9905999" cy="531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Caused by DNA virus.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Transmitted</a:t>
            </a:r>
            <a:r>
              <a:rPr lang="en-US" sz="2800" b="1" dirty="0" smtClean="0"/>
              <a:t> via blood and body secretions e.g., (milk, vaginal secretions, semen, saliva) and across the placenta.</a:t>
            </a:r>
          </a:p>
          <a:p>
            <a:r>
              <a:rPr lang="en-US" sz="2800" b="1" dirty="0" smtClean="0"/>
              <a:t>Infection can be asymptomatic or expressed as acute hepatitis.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Infected population can go on to either </a:t>
            </a:r>
            <a:r>
              <a:rPr lang="en-US" sz="2800" b="1" dirty="0" smtClean="0"/>
              <a:t>:-</a:t>
            </a:r>
          </a:p>
          <a:p>
            <a:pPr lvl="1"/>
            <a:r>
              <a:rPr lang="en-US" sz="2800" b="1" dirty="0" smtClean="0"/>
              <a:t>Chronic active</a:t>
            </a:r>
          </a:p>
          <a:p>
            <a:pPr lvl="1"/>
            <a:r>
              <a:rPr lang="en-US" sz="2800" b="1" dirty="0" smtClean="0"/>
              <a:t>Persistent hepatitis</a:t>
            </a:r>
          </a:p>
        </p:txBody>
      </p:sp>
    </p:spTree>
    <p:extLst>
      <p:ext uri="{BB962C8B-B14F-4D97-AF65-F5344CB8AC3E}">
        <p14:creationId xmlns:p14="http://schemas.microsoft.com/office/powerpoint/2010/main" val="1856701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56267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IMPACT ON PREGNANCY:-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56267"/>
            <a:ext cx="9905999" cy="450426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course of disease is not altered by pregnancy.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Chronic active hepatitis is associated with :</a:t>
            </a:r>
          </a:p>
          <a:p>
            <a:pPr lvl="1"/>
            <a:r>
              <a:rPr lang="en-US" sz="2800" b="1" dirty="0"/>
              <a:t>Neonatal </a:t>
            </a:r>
            <a:r>
              <a:rPr lang="en-US" sz="2800" b="1" dirty="0" smtClean="0"/>
              <a:t>death</a:t>
            </a:r>
          </a:p>
          <a:p>
            <a:pPr lvl="1"/>
            <a:r>
              <a:rPr lang="en-US" sz="2800" b="1" dirty="0" smtClean="0"/>
              <a:t>Low birth weight,</a:t>
            </a:r>
          </a:p>
          <a:p>
            <a:pPr lvl="1"/>
            <a:r>
              <a:rPr lang="en-US" sz="2800" b="1" dirty="0" smtClean="0"/>
              <a:t>Risk of prematurity.</a:t>
            </a:r>
          </a:p>
          <a:p>
            <a:pPr lvl="1"/>
            <a:endParaRPr lang="en-US" sz="2800" b="1" dirty="0"/>
          </a:p>
          <a:p>
            <a:pPr marL="457200" lvl="1" indent="0">
              <a:buNone/>
            </a:pPr>
            <a:r>
              <a:rPr lang="en-US" sz="28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0330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56267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IMPACT ON PREGNANCY:-</a:t>
            </a:r>
            <a:br>
              <a:rPr lang="en-US" b="1" dirty="0" smtClean="0">
                <a:solidFill>
                  <a:srgbClr val="0000FF"/>
                </a:solidFill>
              </a:rPr>
            </a:b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56267"/>
            <a:ext cx="9905999" cy="450426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If Mother is positive only to </a:t>
            </a:r>
            <a:r>
              <a:rPr lang="en-US" sz="2800" b="1" dirty="0" err="1" smtClean="0">
                <a:solidFill>
                  <a:srgbClr val="800000"/>
                </a:solidFill>
              </a:rPr>
              <a:t>HBsAg</a:t>
            </a:r>
            <a:r>
              <a:rPr lang="en-US" sz="2800" b="1" dirty="0" smtClean="0">
                <a:sym typeface="Symbol" panose="05050102010706020507" pitchFamily="18" charset="2"/>
              </a:rPr>
              <a:t> newborn has </a:t>
            </a:r>
            <a:r>
              <a:rPr lang="en-US" sz="28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10% </a:t>
            </a:r>
            <a:r>
              <a:rPr lang="en-US" sz="2800" b="1" dirty="0" smtClean="0">
                <a:sym typeface="Symbol" panose="05050102010706020507" pitchFamily="18" charset="2"/>
              </a:rPr>
              <a:t>risk to develop acute infection at birth</a:t>
            </a:r>
          </a:p>
          <a:p>
            <a:endParaRPr lang="en-US" sz="2800" b="1" dirty="0" smtClean="0">
              <a:sym typeface="Symbol" panose="05050102010706020507" pitchFamily="18" charset="2"/>
            </a:endParaRPr>
          </a:p>
          <a:p>
            <a:r>
              <a:rPr lang="en-US" sz="2800" b="1" dirty="0" smtClean="0">
                <a:sym typeface="Symbol" panose="05050102010706020507" pitchFamily="18" charset="2"/>
              </a:rPr>
              <a:t>While if mother is +</a:t>
            </a:r>
            <a:r>
              <a:rPr lang="en-US" sz="2800" b="1" dirty="0" err="1" smtClean="0">
                <a:sym typeface="Symbol" panose="05050102010706020507" pitchFamily="18" charset="2"/>
              </a:rPr>
              <a:t>ve</a:t>
            </a:r>
            <a:r>
              <a:rPr lang="en-US" sz="2800" b="1" dirty="0" smtClean="0">
                <a:sym typeface="Symbol" panose="05050102010706020507" pitchFamily="18" charset="2"/>
              </a:rPr>
              <a:t> to both </a:t>
            </a:r>
            <a:r>
              <a:rPr lang="en-US" sz="2800" b="1" dirty="0" err="1" smtClean="0">
                <a:solidFill>
                  <a:srgbClr val="800000"/>
                </a:solidFill>
                <a:sym typeface="Symbol" panose="05050102010706020507" pitchFamily="18" charset="2"/>
              </a:rPr>
              <a:t>HBsAg</a:t>
            </a:r>
            <a:r>
              <a:rPr lang="en-US" sz="2800" b="1" dirty="0" smtClean="0">
                <a:solidFill>
                  <a:srgbClr val="800000"/>
                </a:solidFill>
                <a:sym typeface="Symbol" panose="05050102010706020507" pitchFamily="18" charset="2"/>
              </a:rPr>
              <a:t> and </a:t>
            </a:r>
            <a:r>
              <a:rPr lang="en-US" sz="2800" b="1" dirty="0" err="1" smtClean="0">
                <a:solidFill>
                  <a:srgbClr val="800000"/>
                </a:solidFill>
                <a:sym typeface="Symbol" panose="05050102010706020507" pitchFamily="18" charset="2"/>
              </a:rPr>
              <a:t>HBeAg</a:t>
            </a:r>
            <a:r>
              <a:rPr lang="en-US" sz="2800" b="1" dirty="0" smtClean="0">
                <a:solidFill>
                  <a:srgbClr val="800000"/>
                </a:solidFill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ym typeface="Symbol" panose="05050102010706020507" pitchFamily="18" charset="2"/>
              </a:rPr>
              <a:t>the infants risk  to </a:t>
            </a:r>
            <a:r>
              <a:rPr lang="en-US" sz="28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70-90%</a:t>
            </a:r>
            <a:endParaRPr lang="en-US" sz="2800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30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612" y="454553"/>
            <a:ext cx="9905999" cy="5522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MANAGEMENT:-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Liver Function test and complete hepatitis test markers should be done.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To vaccinate her husband and household members.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Avoid fetal scalp electrodes during labor, to avoid fetal infection.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Fetal transmission occur during labor, and post-natal , therefore </a:t>
            </a:r>
            <a:r>
              <a:rPr lang="en-US" sz="2800" dirty="0" smtClean="0">
                <a:solidFill>
                  <a:srgbClr val="800000"/>
                </a:solidFill>
              </a:rPr>
              <a:t>hepatitis immune globulin and hepatitis vaccine </a:t>
            </a:r>
            <a:r>
              <a:rPr lang="en-US" sz="2800" dirty="0" smtClean="0"/>
              <a:t>both should be given to the fetus soon after delivery.</a:t>
            </a:r>
          </a:p>
          <a:p>
            <a:pPr marL="457200" indent="-4572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243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612" y="454553"/>
            <a:ext cx="9905999" cy="5522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IV. HERPES SIMPLEX:-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DNA virus</a:t>
            </a:r>
          </a:p>
          <a:p>
            <a:pPr>
              <a:buFontTx/>
              <a:buChar char="-"/>
            </a:pPr>
            <a:r>
              <a:rPr lang="en-US" sz="2800" dirty="0" smtClean="0"/>
              <a:t>Sexual transmitted disease, highly contagious.</a:t>
            </a:r>
          </a:p>
          <a:p>
            <a:pPr>
              <a:buFontTx/>
              <a:buChar char="-"/>
            </a:pPr>
            <a:r>
              <a:rPr lang="en-US" sz="2800" dirty="0" smtClean="0"/>
              <a:t>Transmitted by intimate </a:t>
            </a:r>
            <a:r>
              <a:rPr lang="en-US" sz="2800" dirty="0" err="1" smtClean="0"/>
              <a:t>mucocutaneous</a:t>
            </a:r>
            <a:r>
              <a:rPr lang="en-US" sz="2800" dirty="0" smtClean="0"/>
              <a:t> contact.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008000"/>
                </a:solidFill>
              </a:rPr>
              <a:t>90% </a:t>
            </a:r>
            <a:r>
              <a:rPr lang="en-US" sz="2800" dirty="0" smtClean="0"/>
              <a:t>caused by Herpes Simplex virus </a:t>
            </a:r>
            <a:r>
              <a:rPr lang="en-US" sz="2800" dirty="0" smtClean="0">
                <a:solidFill>
                  <a:srgbClr val="800000"/>
                </a:solidFill>
              </a:rPr>
              <a:t>type II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8000"/>
                </a:solidFill>
              </a:rPr>
              <a:t>10% </a:t>
            </a:r>
            <a:r>
              <a:rPr lang="en-US" sz="2800" dirty="0" smtClean="0"/>
              <a:t>by </a:t>
            </a:r>
            <a:r>
              <a:rPr lang="en-US" sz="2800" dirty="0" smtClean="0">
                <a:solidFill>
                  <a:srgbClr val="800000"/>
                </a:solidFill>
              </a:rPr>
              <a:t>type I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eriod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3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53082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CLINICAL MANIFESTATIONS:-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354171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Vulvar pain tenderness.</a:t>
            </a:r>
          </a:p>
          <a:p>
            <a:r>
              <a:rPr lang="en-US" sz="2800" b="1" dirty="0" smtClean="0"/>
              <a:t> </a:t>
            </a:r>
            <a:r>
              <a:rPr lang="en-US" sz="2800" b="1" dirty="0"/>
              <a:t>I</a:t>
            </a:r>
            <a:r>
              <a:rPr lang="en-US" sz="2800" b="1" dirty="0" smtClean="0"/>
              <a:t>nguinal lymphadenopathy.</a:t>
            </a:r>
          </a:p>
          <a:p>
            <a:r>
              <a:rPr lang="en-US" sz="2800" b="1" dirty="0"/>
              <a:t>G</a:t>
            </a:r>
            <a:r>
              <a:rPr lang="en-US" sz="2800" b="1" dirty="0" smtClean="0"/>
              <a:t>eneralized malaise and low-grade fever.</a:t>
            </a:r>
          </a:p>
          <a:p>
            <a:r>
              <a:rPr lang="en-US" sz="2800" b="1" dirty="0" smtClean="0"/>
              <a:t>Vesicle appear on the perineal skin, vulva and vestibule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1518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98385"/>
            <a:ext cx="9905998" cy="770015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A</a:t>
            </a:r>
            <a:r>
              <a:rPr lang="en-US" b="1" dirty="0" smtClean="0">
                <a:solidFill>
                  <a:srgbClr val="FFFF00"/>
                </a:solidFill>
              </a:rPr>
              <a:t> -   VIRAL INFECTIONS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368953"/>
            <a:ext cx="9905999" cy="489637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AIDS (Acquired immunodeficiency syndrome)</a:t>
            </a:r>
          </a:p>
          <a:p>
            <a:r>
              <a:rPr lang="en-US" sz="2800" b="1" dirty="0" smtClean="0"/>
              <a:t>Human </a:t>
            </a:r>
            <a:r>
              <a:rPr lang="en-US" sz="2800" b="1" dirty="0" err="1" smtClean="0"/>
              <a:t>parovirus</a:t>
            </a:r>
            <a:r>
              <a:rPr lang="en-US" sz="2800" b="1" dirty="0" smtClean="0"/>
              <a:t>  B19 infection</a:t>
            </a:r>
          </a:p>
          <a:p>
            <a:r>
              <a:rPr lang="en-US" sz="2800" b="1" dirty="0" err="1" smtClean="0"/>
              <a:t>Rubeola</a:t>
            </a:r>
            <a:r>
              <a:rPr lang="en-US" sz="2800" b="1" dirty="0" smtClean="0"/>
              <a:t> (Measles)</a:t>
            </a:r>
          </a:p>
          <a:p>
            <a:r>
              <a:rPr lang="en-US" sz="2800" b="1" dirty="0" smtClean="0"/>
              <a:t>Rubella ( German Measles)</a:t>
            </a:r>
          </a:p>
          <a:p>
            <a:r>
              <a:rPr lang="en-US" sz="2800" b="1" dirty="0" smtClean="0"/>
              <a:t>Cytomegalovirus</a:t>
            </a:r>
          </a:p>
          <a:p>
            <a:r>
              <a:rPr lang="en-US" sz="2800" b="1" dirty="0" smtClean="0"/>
              <a:t>Varicella – Zoster</a:t>
            </a:r>
          </a:p>
          <a:p>
            <a:r>
              <a:rPr lang="en-US" sz="2800" b="1" dirty="0" smtClean="0"/>
              <a:t>Hepatitis</a:t>
            </a:r>
          </a:p>
          <a:p>
            <a:r>
              <a:rPr lang="en-US" sz="2800" b="1" dirty="0" smtClean="0"/>
              <a:t>Herpes Simplex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350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58" y="0"/>
            <a:ext cx="9905998" cy="8377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IMPACT ON PREGNANCY:-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901" y="738717"/>
            <a:ext cx="10271654" cy="463973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Primary Genital Herpes. </a:t>
            </a:r>
          </a:p>
          <a:p>
            <a:r>
              <a:rPr lang="en-US" sz="2800" b="1" dirty="0" smtClean="0"/>
              <a:t>Primary Herpes in pregnancy have increased </a:t>
            </a:r>
            <a:r>
              <a:rPr lang="en-US" sz="2800" b="1" dirty="0" smtClean="0">
                <a:solidFill>
                  <a:srgbClr val="800000"/>
                </a:solidFill>
              </a:rPr>
              <a:t>risk of obstetric and neonatal complications. </a:t>
            </a:r>
          </a:p>
          <a:p>
            <a:r>
              <a:rPr lang="en-US" sz="2800" b="1" dirty="0" smtClean="0"/>
              <a:t> Maternal infection has been associated with increased risk of </a:t>
            </a:r>
            <a:r>
              <a:rPr lang="en-US" sz="2800" b="1" dirty="0" smtClean="0">
                <a:solidFill>
                  <a:srgbClr val="800000"/>
                </a:solidFill>
              </a:rPr>
              <a:t>spontaneous abortions, IUGR and preterm labor.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800000"/>
                </a:solidFill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Recurrent Herpes.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 4% </a:t>
            </a:r>
            <a:r>
              <a:rPr lang="en-US" b="1" dirty="0" smtClean="0"/>
              <a:t>of infants born to mothers with recurrent infection at the time of delivery    have Herpes infection.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11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58" y="0"/>
            <a:ext cx="9905998" cy="8377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IMPACT ON PREGNANCY:-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901" y="738717"/>
            <a:ext cx="10271654" cy="463973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Neonatal herpes:-</a:t>
            </a:r>
          </a:p>
          <a:p>
            <a:r>
              <a:rPr lang="en-US" sz="2800" b="1" dirty="0" smtClean="0">
                <a:solidFill>
                  <a:srgbClr val="800000"/>
                </a:solidFill>
              </a:rPr>
              <a:t>Infection acquired by the infant via:-</a:t>
            </a:r>
          </a:p>
          <a:p>
            <a:r>
              <a:rPr lang="en-US" sz="2800" b="1" dirty="0" smtClean="0"/>
              <a:t>1 passage through an infected birth canal .</a:t>
            </a:r>
          </a:p>
          <a:p>
            <a:r>
              <a:rPr lang="en-US" sz="2800" b="1" dirty="0" smtClean="0"/>
              <a:t>2 ascending infection in 90% of cases.</a:t>
            </a:r>
          </a:p>
          <a:p>
            <a:r>
              <a:rPr lang="en-US" sz="2800" b="1" dirty="0" smtClean="0"/>
              <a:t>3 </a:t>
            </a:r>
            <a:r>
              <a:rPr lang="en-US" sz="2800" b="1" dirty="0" err="1" smtClean="0"/>
              <a:t>Transplacental</a:t>
            </a:r>
            <a:r>
              <a:rPr lang="en-US" sz="2800" b="1" dirty="0" smtClean="0"/>
              <a:t> infection.</a:t>
            </a:r>
          </a:p>
          <a:p>
            <a:r>
              <a:rPr lang="en-US" sz="2800" b="1" dirty="0" smtClean="0"/>
              <a:t>4 close contact with an infected individual after delivery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2811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58" y="0"/>
            <a:ext cx="9905998" cy="82081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MANAGEMENT IN PREGNANCY:-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99" y="1104371"/>
            <a:ext cx="9905999" cy="354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100" b="1" dirty="0" smtClean="0"/>
              <a:t>Women with a prior history of herpes should be allowed to deliver vaginally </a:t>
            </a:r>
            <a:r>
              <a:rPr lang="en-US" sz="5100" b="1" dirty="0" smtClean="0">
                <a:solidFill>
                  <a:srgbClr val="008000"/>
                </a:solidFill>
              </a:rPr>
              <a:t>if no genital lesions are present at the time of labor. </a:t>
            </a:r>
          </a:p>
          <a:p>
            <a:r>
              <a:rPr lang="en-US" sz="4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7792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58" y="0"/>
            <a:ext cx="9905998" cy="82081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MANAGEMENT IN PREGNANCY:-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99" y="1104371"/>
            <a:ext cx="9905999" cy="3541714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rgbClr val="008000"/>
                </a:solidFill>
              </a:rPr>
              <a:t>Patients with active lesions</a:t>
            </a:r>
            <a:r>
              <a:rPr lang="en-US" sz="4000" b="1" dirty="0" smtClean="0"/>
              <a:t>, either recurrent or primary at the time of labor should be delivered by caesarean section. 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Mothers may breast-feed as long as </a:t>
            </a:r>
            <a:r>
              <a:rPr lang="en-US" sz="4000" b="1" dirty="0" smtClean="0">
                <a:solidFill>
                  <a:srgbClr val="008000"/>
                </a:solidFill>
              </a:rPr>
              <a:t>no lesions are present on the breasts</a:t>
            </a:r>
            <a:r>
              <a:rPr lang="en-US" sz="2800" b="1" dirty="0" smtClean="0">
                <a:solidFill>
                  <a:srgbClr val="008000"/>
                </a:solidFill>
              </a:rPr>
              <a:t>.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79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02" y="0"/>
            <a:ext cx="9905998" cy="871615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B. BACTERIAL INFECTIONS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163" y="649949"/>
            <a:ext cx="9906026" cy="49048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b="1" dirty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. Urinary tract infections (UTI)</a:t>
            </a:r>
          </a:p>
          <a:p>
            <a:pPr lvl="1">
              <a:buFontTx/>
              <a:buChar char="-"/>
            </a:pPr>
            <a:r>
              <a:rPr lang="en-US" sz="2800" b="1" dirty="0" smtClean="0"/>
              <a:t>Occur more frequently in pregnancy and puerperium, due to both hormonal (progesterone) and mechanical factors that </a:t>
            </a:r>
            <a:r>
              <a:rPr lang="en-US" sz="2800" b="1" dirty="0" smtClean="0">
                <a:sym typeface="Symbol" panose="05050102010706020507" pitchFamily="18" charset="2"/>
              </a:rPr>
              <a:t> urinary stasis.</a:t>
            </a:r>
          </a:p>
          <a:p>
            <a:pPr lvl="1">
              <a:buFontTx/>
              <a:buChar char="-"/>
            </a:pPr>
            <a:r>
              <a:rPr lang="en-US" sz="2800" b="1" dirty="0" smtClean="0">
                <a:sym typeface="Symbol" panose="05050102010706020507" pitchFamily="18" charset="2"/>
              </a:rPr>
              <a:t> Ureteral tone and mobility, dilatation of the ureters and renal pelvis.</a:t>
            </a:r>
          </a:p>
          <a:p>
            <a:pPr lvl="1">
              <a:buFontTx/>
              <a:buChar char="-"/>
            </a:pPr>
            <a:r>
              <a:rPr lang="en-US" sz="2800" b="1" dirty="0" smtClean="0">
                <a:sym typeface="Symbol" panose="05050102010706020507" pitchFamily="18" charset="2"/>
              </a:rPr>
              <a:t>UTI in pregnancy could be </a:t>
            </a:r>
            <a:r>
              <a:rPr lang="en-US" sz="28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symptomatic or asymptomatic</a:t>
            </a:r>
            <a:endParaRPr lang="en-US" sz="2800" b="1" dirty="0" smtClean="0">
              <a:solidFill>
                <a:srgbClr val="008000"/>
              </a:solidFill>
            </a:endParaRPr>
          </a:p>
          <a:p>
            <a:pPr>
              <a:buFontTx/>
              <a:buChar char="-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97848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02" y="0"/>
            <a:ext cx="9905998" cy="8716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I. Urinary tract infections (UTI)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163" y="649949"/>
            <a:ext cx="9906026" cy="490483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</a:rPr>
              <a:t>Asymptomatic </a:t>
            </a:r>
            <a:r>
              <a:rPr lang="en-US" sz="2800" b="1" dirty="0" err="1">
                <a:solidFill>
                  <a:srgbClr val="FFFF00"/>
                </a:solidFill>
              </a:rPr>
              <a:t>Bacteriuria</a:t>
            </a:r>
            <a:r>
              <a:rPr lang="en-US" sz="2800" b="1" dirty="0"/>
              <a:t> – defined as the presence of </a:t>
            </a:r>
            <a:r>
              <a:rPr lang="en-US" sz="2800" b="1" dirty="0">
                <a:sym typeface="Symbol" panose="05050102010706020507" pitchFamily="18" charset="2"/>
              </a:rPr>
              <a:t> 100,000 </a:t>
            </a:r>
            <a:r>
              <a:rPr lang="en-US" sz="2800" b="1" dirty="0" smtClean="0">
                <a:sym typeface="Symbol" panose="05050102010706020507" pitchFamily="18" charset="2"/>
              </a:rPr>
              <a:t>organisms/</a:t>
            </a:r>
            <a:r>
              <a:rPr lang="en-US" sz="2800" b="1" dirty="0">
                <a:sym typeface="Symbol" panose="05050102010706020507" pitchFamily="18" charset="2"/>
              </a:rPr>
              <a:t>ml in mid stream urine specimen from an asymptomatic patient.</a:t>
            </a:r>
          </a:p>
          <a:p>
            <a:pPr>
              <a:buFontTx/>
              <a:buChar char="-"/>
            </a:pPr>
            <a:endParaRPr lang="en-US" sz="2800" b="1" dirty="0" smtClean="0">
              <a:solidFill>
                <a:srgbClr val="FFFF00"/>
              </a:solidFill>
              <a:sym typeface="Symbol" panose="05050102010706020507" pitchFamily="18" charset="2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E</a:t>
            </a:r>
            <a:r>
              <a:rPr lang="en-US" sz="2800" b="1" dirty="0">
                <a:solidFill>
                  <a:srgbClr val="FFFF00"/>
                </a:solidFill>
                <a:sym typeface="Symbol" panose="05050102010706020507" pitchFamily="18" charset="2"/>
              </a:rPr>
              <a:t>-Coli is isolated in 60</a:t>
            </a:r>
            <a:r>
              <a:rPr lang="en-US" sz="2800" b="1" dirty="0" smtClean="0">
                <a:solidFill>
                  <a:srgbClr val="FFFF00"/>
                </a:solidFill>
                <a:sym typeface="Symbol" panose="05050102010706020507" pitchFamily="18" charset="2"/>
              </a:rPr>
              <a:t>% of pt. with asymptomatic bacteria:-</a:t>
            </a:r>
            <a:endParaRPr lang="en-US" sz="2800" b="1" dirty="0">
              <a:solidFill>
                <a:srgbClr val="FFFF00"/>
              </a:solidFill>
              <a:sym typeface="Symbol" panose="05050102010706020507" pitchFamily="18" charset="2"/>
            </a:endParaRPr>
          </a:p>
          <a:p>
            <a:pPr>
              <a:buFontTx/>
              <a:buChar char="-"/>
            </a:pPr>
            <a:r>
              <a:rPr lang="en-US" sz="2800" b="1" dirty="0">
                <a:sym typeface="Symbol" panose="05050102010706020507" pitchFamily="18" charset="2"/>
              </a:rPr>
              <a:t>Other organisms include:  Proteus mirabilis, </a:t>
            </a:r>
            <a:r>
              <a:rPr lang="en-US" sz="2800" b="1" dirty="0" err="1">
                <a:sym typeface="Symbol" panose="05050102010706020507" pitchFamily="18" charset="2"/>
              </a:rPr>
              <a:t>Klebsiella</a:t>
            </a:r>
            <a:r>
              <a:rPr lang="en-US" sz="2800" b="1" dirty="0">
                <a:sym typeface="Symbol" panose="05050102010706020507" pitchFamily="18" charset="2"/>
              </a:rPr>
              <a:t> pneumonia, group B </a:t>
            </a:r>
            <a:r>
              <a:rPr lang="en-US" sz="2800" b="1" dirty="0" err="1">
                <a:sym typeface="Symbol" panose="05050102010706020507" pitchFamily="18" charset="2"/>
              </a:rPr>
              <a:t>streptocooci</a:t>
            </a:r>
            <a:endParaRPr lang="en-US" sz="2800" b="1" dirty="0"/>
          </a:p>
          <a:p>
            <a:pPr>
              <a:buFontTx/>
              <a:buChar char="-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97848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17615"/>
          </a:xfrm>
        </p:spPr>
        <p:txBody>
          <a:bodyPr/>
          <a:lstStyle/>
          <a:p>
            <a:r>
              <a:rPr lang="en-US" b="1" dirty="0" smtClean="0"/>
              <a:t>Continue: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36133"/>
            <a:ext cx="9905999" cy="5435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If asymptomatic bacteria is left unrelated </a:t>
            </a:r>
            <a:r>
              <a:rPr lang="en-US" b="1" dirty="0" smtClean="0">
                <a:sym typeface="Symbol" panose="05050102010706020507" pitchFamily="18" charset="2"/>
              </a:rPr>
              <a:t> </a:t>
            </a:r>
            <a:r>
              <a:rPr lang="en-US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20% </a:t>
            </a:r>
            <a:r>
              <a:rPr lang="en-US" b="1" dirty="0" smtClean="0">
                <a:sym typeface="Symbol" panose="05050102010706020507" pitchFamily="18" charset="2"/>
              </a:rPr>
              <a:t>will develop acute </a:t>
            </a:r>
            <a:r>
              <a:rPr lang="en-US" b="1" dirty="0" smtClean="0">
                <a:solidFill>
                  <a:srgbClr val="800000"/>
                </a:solidFill>
                <a:sym typeface="Symbol" panose="05050102010706020507" pitchFamily="18" charset="2"/>
              </a:rPr>
              <a:t>cystitis or pyelonephritis</a:t>
            </a:r>
            <a:r>
              <a:rPr lang="en-US" b="1" dirty="0" smtClean="0">
                <a:sym typeface="Symbol" panose="05050102010706020507" pitchFamily="18" charset="2"/>
              </a:rPr>
              <a:t>.</a:t>
            </a:r>
          </a:p>
          <a:p>
            <a:r>
              <a:rPr lang="en-US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Management of UTI :-</a:t>
            </a:r>
          </a:p>
          <a:p>
            <a:pPr lvl="1"/>
            <a:r>
              <a:rPr lang="en-US" sz="2400" b="1" dirty="0" smtClean="0">
                <a:sym typeface="Symbol" panose="05050102010706020507" pitchFamily="18" charset="2"/>
              </a:rPr>
              <a:t>Urinalysis (Bacteriuria, Pyuria, and/ or hematuria)</a:t>
            </a:r>
          </a:p>
          <a:p>
            <a:pPr lvl="1"/>
            <a:r>
              <a:rPr lang="en-US" sz="2400" b="1" dirty="0" smtClean="0">
                <a:sym typeface="Symbol" panose="05050102010706020507" pitchFamily="18" charset="2"/>
              </a:rPr>
              <a:t>Urine Culture and sensitivity</a:t>
            </a:r>
          </a:p>
          <a:p>
            <a:pPr lvl="1"/>
            <a:r>
              <a:rPr lang="en-US" sz="2400" b="1" dirty="0" smtClean="0">
                <a:sym typeface="Symbol" panose="05050102010706020507" pitchFamily="18" charset="2"/>
              </a:rPr>
              <a:t>Treat patient  on outpatient basis.</a:t>
            </a:r>
          </a:p>
          <a:p>
            <a:r>
              <a:rPr lang="en-US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Acute pyelonephritis :-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 is manifested by flank pain, fever, rigors, nausea, vomiting and dehydration.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A rare complication is septic shock and adult respiratory syndrome</a:t>
            </a:r>
          </a:p>
          <a:p>
            <a:r>
              <a:rPr lang="en-US" b="1" dirty="0" smtClean="0">
                <a:solidFill>
                  <a:srgbClr val="800000"/>
                </a:solidFill>
                <a:sym typeface="Symbol" panose="05050102010706020507" pitchFamily="18" charset="2"/>
              </a:rPr>
              <a:t>Premature uterine </a:t>
            </a:r>
            <a:r>
              <a:rPr lang="en-US" b="1" dirty="0" smtClean="0">
                <a:sym typeface="Symbol" panose="05050102010706020507" pitchFamily="18" charset="2"/>
              </a:rPr>
              <a:t>contraction may frequently occur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161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64518"/>
            <a:ext cx="9905998" cy="58374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MANAGEMENT of ACUTE PYELONEPHRITIS :</a:t>
            </a:r>
            <a:r>
              <a:rPr lang="en-US" b="1" dirty="0" smtClean="0"/>
              <a:t>-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48267"/>
            <a:ext cx="9905999" cy="3541714"/>
          </a:xfrm>
        </p:spPr>
        <p:txBody>
          <a:bodyPr/>
          <a:lstStyle/>
          <a:p>
            <a:r>
              <a:rPr lang="en-US" b="1" dirty="0" smtClean="0"/>
              <a:t>Hospitalization </a:t>
            </a:r>
          </a:p>
          <a:p>
            <a:pPr lvl="1"/>
            <a:r>
              <a:rPr lang="en-US" b="1" dirty="0" smtClean="0"/>
              <a:t>IV hydration</a:t>
            </a:r>
          </a:p>
          <a:p>
            <a:pPr lvl="1"/>
            <a:r>
              <a:rPr lang="en-US" b="1" dirty="0" smtClean="0"/>
              <a:t>IV antibiotics</a:t>
            </a:r>
          </a:p>
          <a:p>
            <a:pPr lvl="1"/>
            <a:r>
              <a:rPr lang="en-US" b="1" dirty="0" smtClean="0"/>
              <a:t>Monitoring for preterm labor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9140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63454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II.GROUP B STREPTOCOCCI (GBS):-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345" y="586317"/>
            <a:ext cx="9905999" cy="550333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GBS </a:t>
            </a:r>
            <a:r>
              <a:rPr lang="en-US" sz="2800" b="1" dirty="0" smtClean="0">
                <a:solidFill>
                  <a:srgbClr val="008000"/>
                </a:solidFill>
                <a:sym typeface="Symbol" panose="05050102010706020507" pitchFamily="18" charset="2"/>
              </a:rPr>
              <a:t>can be transmitted to genital tract by :-</a:t>
            </a:r>
          </a:p>
          <a:p>
            <a:r>
              <a:rPr lang="en-US" sz="2800" b="1" dirty="0" smtClean="0">
                <a:sym typeface="Symbol" panose="05050102010706020507" pitchFamily="18" charset="2"/>
              </a:rPr>
              <a:t>1 vaginal carriers</a:t>
            </a:r>
            <a:r>
              <a:rPr lang="en-US" sz="2800" b="1" dirty="0"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ym typeface="Symbol" panose="05050102010706020507" pitchFamily="18" charset="2"/>
              </a:rPr>
              <a:t>in </a:t>
            </a:r>
            <a:r>
              <a:rPr lang="en-US" sz="2800" b="1" dirty="0">
                <a:sym typeface="Symbol" panose="05050102010706020507" pitchFamily="18" charset="2"/>
              </a:rPr>
              <a:t>15-40% </a:t>
            </a:r>
            <a:r>
              <a:rPr lang="en-US" sz="2800" b="1" dirty="0" smtClean="0">
                <a:sym typeface="Symbol" panose="05050102010706020507" pitchFamily="18" charset="2"/>
              </a:rPr>
              <a:t>of cases.</a:t>
            </a:r>
          </a:p>
          <a:p>
            <a:r>
              <a:rPr lang="en-US" sz="2800" b="1" dirty="0" smtClean="0">
                <a:sym typeface="Symbol" panose="05050102010706020507" pitchFamily="18" charset="2"/>
              </a:rPr>
              <a:t>2 </a:t>
            </a:r>
            <a:r>
              <a:rPr lang="en-US" sz="2800" b="1" dirty="0">
                <a:sym typeface="Symbol" panose="05050102010706020507" pitchFamily="18" charset="2"/>
              </a:rPr>
              <a:t>Fecal </a:t>
            </a:r>
            <a:r>
              <a:rPr lang="en-US" sz="2800" b="1" dirty="0" smtClean="0">
                <a:sym typeface="Symbol" panose="05050102010706020507" pitchFamily="18" charset="2"/>
              </a:rPr>
              <a:t>contamination (as GIT is the major reservoir).</a:t>
            </a:r>
          </a:p>
          <a:p>
            <a:r>
              <a:rPr lang="en-US" sz="2800" b="1" dirty="0" smtClean="0">
                <a:sym typeface="Symbol" panose="05050102010706020507" pitchFamily="18" charset="2"/>
              </a:rPr>
              <a:t>3 sexually </a:t>
            </a:r>
            <a:r>
              <a:rPr lang="en-US" sz="2800" b="1" dirty="0" err="1" smtClean="0">
                <a:sym typeface="Symbol" panose="05050102010706020507" pitchFamily="18" charset="2"/>
              </a:rPr>
              <a:t>transmited</a:t>
            </a:r>
            <a:r>
              <a:rPr lang="en-US" sz="2800" b="1" dirty="0" smtClean="0">
                <a:sym typeface="Symbol" panose="05050102010706020507" pitchFamily="18" charset="2"/>
              </a:rPr>
              <a:t> from a colonized  partner.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008000"/>
                </a:solidFill>
                <a:sym typeface="Symbol" panose="05050102010706020507" pitchFamily="18" charset="2"/>
              </a:rPr>
              <a:t>DIAGNOSIS:</a:t>
            </a:r>
          </a:p>
          <a:p>
            <a:r>
              <a:rPr lang="en-US" sz="2800" b="1" dirty="0" smtClean="0"/>
              <a:t>GBS are considered normal flora (in  GIT, vaginal, cervix, throat, skin and urine of healthy individuals)</a:t>
            </a:r>
          </a:p>
          <a:p>
            <a:pPr>
              <a:buFontTx/>
              <a:buChar char="-"/>
            </a:pPr>
            <a:r>
              <a:rPr lang="en-US" sz="2800" b="1" dirty="0" smtClean="0">
                <a:sym typeface="Symbol" panose="05050102010706020507" pitchFamily="18" charset="2"/>
              </a:rPr>
              <a:t>GBS grow on routine bacteriologic media.</a:t>
            </a:r>
          </a:p>
          <a:p>
            <a:pPr>
              <a:buFontTx/>
              <a:buChar char="-"/>
            </a:pPr>
            <a:r>
              <a:rPr lang="en-US" sz="2800" b="1" dirty="0" smtClean="0">
                <a:sym typeface="Symbol" panose="05050102010706020507" pitchFamily="18" charset="2"/>
              </a:rPr>
              <a:t>Selective blood Agar or Todd-Hewitt both improve the detection rate.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42394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45985"/>
            <a:ext cx="9905998" cy="702282"/>
          </a:xfrm>
        </p:spPr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IMPACT of GBS ON PREGNANCY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48267"/>
            <a:ext cx="9905999" cy="5588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Highest vertical transmission rates occurring in women with heavy vaginal colonization.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Vertical </a:t>
            </a:r>
            <a:r>
              <a:rPr lang="en-US" sz="2800" b="1" dirty="0">
                <a:solidFill>
                  <a:srgbClr val="0000FF"/>
                </a:solidFill>
              </a:rPr>
              <a:t>transmission  occur </a:t>
            </a:r>
            <a:r>
              <a:rPr lang="en-US" sz="2800" b="1" dirty="0" smtClean="0">
                <a:solidFill>
                  <a:srgbClr val="0000FF"/>
                </a:solidFill>
              </a:rPr>
              <a:t>at delivery.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Other risks  factors for transmission includes:-</a:t>
            </a:r>
          </a:p>
          <a:p>
            <a:pPr marL="0" indent="0">
              <a:buNone/>
            </a:pPr>
            <a:r>
              <a:rPr lang="en-US" sz="2800" b="1" dirty="0" smtClean="0"/>
              <a:t>.Pre-term labor </a:t>
            </a:r>
            <a:r>
              <a:rPr lang="en-US" sz="2800" b="1" dirty="0"/>
              <a:t>, low birth </a:t>
            </a:r>
            <a:r>
              <a:rPr lang="en-US" sz="2800" b="1" dirty="0" smtClean="0"/>
              <a:t>weight, preterm rupture of membranes, prolonged rupture of membranes (greater than 12 </a:t>
            </a:r>
            <a:r>
              <a:rPr lang="en-US" sz="2800" b="1" dirty="0" err="1" smtClean="0"/>
              <a:t>hr</a:t>
            </a:r>
            <a:r>
              <a:rPr lang="en-US" sz="2800" b="1" dirty="0" smtClean="0"/>
              <a:t> before delivery), intrapartum fever and a history of previously delivering an infected infant.</a:t>
            </a:r>
          </a:p>
        </p:txBody>
      </p:sp>
    </p:spTree>
    <p:extLst>
      <p:ext uri="{BB962C8B-B14F-4D97-AF65-F5344CB8AC3E}">
        <p14:creationId xmlns:p14="http://schemas.microsoft.com/office/powerpoint/2010/main" val="113464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2118"/>
            <a:ext cx="9905998" cy="736149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II  -  Bacterial INFECTIONS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48267"/>
            <a:ext cx="9905999" cy="504878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Urinary tract infections</a:t>
            </a:r>
          </a:p>
          <a:p>
            <a:r>
              <a:rPr lang="en-US" sz="2800" b="1" dirty="0" smtClean="0"/>
              <a:t>Group B Streptococci</a:t>
            </a:r>
          </a:p>
          <a:p>
            <a:r>
              <a:rPr lang="en-US" sz="2800" b="1" dirty="0" err="1" smtClean="0"/>
              <a:t>Listeriosis</a:t>
            </a:r>
            <a:endParaRPr lang="en-US" sz="2800" b="1" dirty="0" smtClean="0"/>
          </a:p>
          <a:p>
            <a:r>
              <a:rPr lang="en-US" sz="2800" b="1" dirty="0" err="1" smtClean="0"/>
              <a:t>Gonorrhoea</a:t>
            </a:r>
            <a:endParaRPr lang="en-US" sz="2800" b="1" dirty="0" smtClean="0"/>
          </a:p>
          <a:p>
            <a:r>
              <a:rPr lang="en-US" sz="2800" b="1" dirty="0" smtClean="0"/>
              <a:t>Tuberculosis</a:t>
            </a:r>
          </a:p>
          <a:p>
            <a:r>
              <a:rPr lang="en-US" sz="2800" b="1" dirty="0" smtClean="0"/>
              <a:t>Chlamydia</a:t>
            </a:r>
          </a:p>
          <a:p>
            <a:r>
              <a:rPr lang="en-US" sz="2800" b="1" dirty="0" smtClean="0"/>
              <a:t>Spirochete infections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III -PARASIOTIC INFECTION</a:t>
            </a:r>
          </a:p>
          <a:p>
            <a:r>
              <a:rPr lang="en-US" sz="2800" b="1" dirty="0" err="1" smtClean="0"/>
              <a:t>ToxoplasmosisI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9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78" y="259942"/>
            <a:ext cx="9905998" cy="7022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GBS Neonatal infection:-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/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It is two types: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432" y="571435"/>
            <a:ext cx="9905999" cy="5588000"/>
          </a:xfrm>
        </p:spPr>
        <p:txBody>
          <a:bodyPr>
            <a:noAutofit/>
          </a:bodyPr>
          <a:lstStyle/>
          <a:p>
            <a:endParaRPr lang="en-US" sz="3200" b="1" dirty="0" smtClean="0">
              <a:solidFill>
                <a:srgbClr val="80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800000"/>
                </a:solidFill>
              </a:rPr>
              <a:t>Early-onset GBS infection :-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800000"/>
                </a:solidFill>
              </a:rPr>
              <a:t>.</a:t>
            </a:r>
            <a:r>
              <a:rPr lang="en-US" sz="3200" b="1" dirty="0" smtClean="0">
                <a:solidFill>
                  <a:srgbClr val="800000"/>
                </a:solidFill>
              </a:rPr>
              <a:t> </a:t>
            </a:r>
            <a:r>
              <a:rPr lang="en-US" sz="3200" b="1" dirty="0"/>
              <a:t>I</a:t>
            </a:r>
            <a:r>
              <a:rPr lang="en-US" sz="3200" b="1" dirty="0" smtClean="0"/>
              <a:t>s characterized by its rapid onset and fulminant course, with presentation typically within the first </a:t>
            </a:r>
            <a:r>
              <a:rPr lang="en-US" sz="3200" b="1" dirty="0" smtClean="0">
                <a:solidFill>
                  <a:srgbClr val="FF6600"/>
                </a:solidFill>
              </a:rPr>
              <a:t>48</a:t>
            </a:r>
            <a:r>
              <a:rPr lang="en-US" sz="3200" b="1" dirty="0" smtClean="0"/>
              <a:t> hours of newborn life.</a:t>
            </a:r>
          </a:p>
          <a:p>
            <a:pPr marL="0" indent="0">
              <a:buNone/>
            </a:pPr>
            <a:r>
              <a:rPr lang="en-US" sz="3200" b="1" dirty="0" smtClean="0"/>
              <a:t>. Affected  infant presents with respiratory distress and pneumonia,  meningitis, Septicemia, shock, and death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. The </a:t>
            </a:r>
            <a:r>
              <a:rPr lang="en-US" sz="3200" b="1" dirty="0">
                <a:solidFill>
                  <a:srgbClr val="FF6600"/>
                </a:solidFill>
              </a:rPr>
              <a:t>mortality rate </a:t>
            </a:r>
            <a:r>
              <a:rPr lang="en-US" sz="3200" b="1" dirty="0"/>
              <a:t>from early onset disease is 50</a:t>
            </a:r>
            <a:r>
              <a:rPr lang="en-US" sz="3200" b="1" dirty="0" smtClean="0"/>
              <a:t>%</a:t>
            </a:r>
            <a:r>
              <a:rPr lang="en-US" sz="3200" b="1" dirty="0"/>
              <a:t>.</a:t>
            </a:r>
          </a:p>
          <a:p>
            <a:endParaRPr lang="en-US" sz="3200" b="1" dirty="0" smtClean="0"/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346417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45985"/>
            <a:ext cx="9905998" cy="702282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48267"/>
            <a:ext cx="9905999" cy="558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800000"/>
                </a:solidFill>
              </a:rPr>
              <a:t>2. Late</a:t>
            </a:r>
            <a:r>
              <a:rPr lang="en-US" sz="3200" b="1" dirty="0">
                <a:solidFill>
                  <a:srgbClr val="800000"/>
                </a:solidFill>
              </a:rPr>
              <a:t>-</a:t>
            </a:r>
            <a:r>
              <a:rPr lang="en-US" sz="3200" b="1" dirty="0" smtClean="0">
                <a:solidFill>
                  <a:srgbClr val="800000"/>
                </a:solidFill>
              </a:rPr>
              <a:t>onset Neonatal </a:t>
            </a:r>
            <a:r>
              <a:rPr lang="en-US" sz="3200" b="1" dirty="0">
                <a:solidFill>
                  <a:srgbClr val="800000"/>
                </a:solidFill>
              </a:rPr>
              <a:t>GBS </a:t>
            </a:r>
            <a:r>
              <a:rPr lang="en-US" sz="3200" b="1" dirty="0" smtClean="0">
                <a:solidFill>
                  <a:srgbClr val="800000"/>
                </a:solidFill>
              </a:rPr>
              <a:t>infection:-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r>
              <a:rPr lang="en-US" sz="3200" b="1" dirty="0" smtClean="0"/>
              <a:t> </a:t>
            </a:r>
            <a:r>
              <a:rPr lang="en-US" sz="3200" b="1" dirty="0"/>
              <a:t>linked to a nosocomial source in the nursery, occurs after the first week of  newborn life.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Treating carriers in labor  and nursery will reduce the rate of transmission to the infant.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346417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01" y="185859"/>
            <a:ext cx="9905998" cy="78694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III. CHLAMYDIA:-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856" y="944894"/>
            <a:ext cx="9905999" cy="354171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Associated with </a:t>
            </a:r>
            <a:r>
              <a:rPr lang="en-US" sz="2800" b="1" dirty="0" smtClean="0">
                <a:sym typeface="Symbol" panose="05050102010706020507" pitchFamily="18" charset="2"/>
              </a:rPr>
              <a:t> incidence of premature labor, premature rupture of membranes and late postpartum </a:t>
            </a:r>
            <a:r>
              <a:rPr lang="en-US" sz="2800" b="1" dirty="0" err="1" smtClean="0">
                <a:sym typeface="Symbol" panose="05050102010706020507" pitchFamily="18" charset="2"/>
              </a:rPr>
              <a:t>endometritis</a:t>
            </a:r>
            <a:r>
              <a:rPr lang="en-US" sz="2800" b="1" dirty="0" smtClean="0">
                <a:sym typeface="Symbol" panose="05050102010706020507" pitchFamily="18" charset="2"/>
              </a:rPr>
              <a:t>.</a:t>
            </a:r>
          </a:p>
          <a:p>
            <a:endParaRPr lang="en-US" sz="2800" b="1" dirty="0" smtClean="0">
              <a:sym typeface="Symbol" panose="05050102010706020507" pitchFamily="18" charset="2"/>
            </a:endParaRPr>
          </a:p>
          <a:p>
            <a:r>
              <a:rPr lang="en-US" sz="2800" b="1" dirty="0" smtClean="0">
                <a:sym typeface="Symbol" panose="05050102010706020507" pitchFamily="18" charset="2"/>
              </a:rPr>
              <a:t>The neonates may acquire the organism </a:t>
            </a:r>
            <a:r>
              <a:rPr lang="en-US" sz="2800" b="1" dirty="0" smtClean="0">
                <a:solidFill>
                  <a:srgbClr val="FF6600"/>
                </a:solidFill>
                <a:sym typeface="Symbol" panose="05050102010706020507" pitchFamily="18" charset="2"/>
              </a:rPr>
              <a:t>at delivery </a:t>
            </a:r>
            <a:r>
              <a:rPr lang="en-US" sz="2800" b="1" dirty="0" smtClean="0">
                <a:sym typeface="Symbol" panose="05050102010706020507" pitchFamily="18" charset="2"/>
              </a:rPr>
              <a:t>and develop conjunctivitis, pneumonia and otitis media. </a:t>
            </a:r>
          </a:p>
          <a:p>
            <a:r>
              <a:rPr lang="en-US" sz="2800" b="1" dirty="0" smtClean="0">
                <a:sym typeface="Symbol" panose="05050102010706020507" pitchFamily="18" charset="2"/>
              </a:rPr>
              <a:t> </a:t>
            </a:r>
          </a:p>
          <a:p>
            <a:r>
              <a:rPr lang="en-US" sz="2800" b="1" dirty="0" smtClean="0">
                <a:sym typeface="Symbol" panose="05050102010706020507" pitchFamily="18" charset="2"/>
              </a:rPr>
              <a:t>High risk groups include adolescents,, single mothers, women of lower socioeconomic status, patients with multiple sexual partners and those with other sexually transmitted diseases.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363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61318"/>
            <a:ext cx="9905998" cy="956282"/>
          </a:xfrm>
        </p:spPr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DIAGNOSIS:-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117600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Culture on </a:t>
            </a:r>
            <a:r>
              <a:rPr lang="en-US" sz="3000" b="1" dirty="0" err="1" smtClean="0"/>
              <a:t>cyclohexamide</a:t>
            </a:r>
            <a:r>
              <a:rPr lang="en-US" sz="3000" b="1" dirty="0" smtClean="0"/>
              <a:t>-treated McCoy cells is the most sensitive method of diagnosis, but is </a:t>
            </a:r>
            <a:r>
              <a:rPr lang="en-US" sz="3000" b="1" dirty="0" smtClean="0">
                <a:solidFill>
                  <a:srgbClr val="FF6600"/>
                </a:solidFill>
              </a:rPr>
              <a:t>costly, slow </a:t>
            </a:r>
            <a:r>
              <a:rPr lang="en-US" sz="3000" b="1" dirty="0" smtClean="0"/>
              <a:t>and limited in availability.</a:t>
            </a:r>
          </a:p>
          <a:p>
            <a:pPr marL="0" indent="0">
              <a:buNone/>
            </a:pPr>
            <a:endParaRPr lang="en-US" sz="3000" b="1" dirty="0" smtClean="0"/>
          </a:p>
          <a:p>
            <a:r>
              <a:rPr lang="en-US" sz="2800" b="1" dirty="0" smtClean="0"/>
              <a:t> </a:t>
            </a:r>
            <a:r>
              <a:rPr lang="en-US" sz="3000" b="1" dirty="0" smtClean="0"/>
              <a:t>Rapid </a:t>
            </a:r>
            <a:r>
              <a:rPr lang="en-US" sz="3000" b="1" dirty="0" smtClean="0">
                <a:solidFill>
                  <a:srgbClr val="FF6600"/>
                </a:solidFill>
              </a:rPr>
              <a:t>antigen</a:t>
            </a:r>
            <a:r>
              <a:rPr lang="en-US" sz="3000" b="1" dirty="0" smtClean="0"/>
              <a:t> detection tests such as </a:t>
            </a:r>
            <a:r>
              <a:rPr lang="en-US" sz="3000" b="1" dirty="0" err="1" smtClean="0"/>
              <a:t>Chlamydiazyme</a:t>
            </a:r>
            <a:r>
              <a:rPr lang="en-US" sz="3000" b="1" dirty="0" smtClean="0"/>
              <a:t> or </a:t>
            </a:r>
            <a:r>
              <a:rPr lang="en-US" sz="3000" b="1" dirty="0" err="1" smtClean="0"/>
              <a:t>MicroTrak</a:t>
            </a:r>
            <a:r>
              <a:rPr lang="en-US" sz="3000" b="1" dirty="0" smtClean="0"/>
              <a:t> are reliable, inexpensive and rapid.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700339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64518"/>
            <a:ext cx="9905998" cy="736149"/>
          </a:xfrm>
        </p:spPr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TREATMENT:-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84287"/>
            <a:ext cx="9905999" cy="354171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Erythromycin</a:t>
            </a:r>
            <a:r>
              <a:rPr lang="en-US" sz="2800" b="1" dirty="0" smtClean="0"/>
              <a:t> is the therapy of choice in pregnancy.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If erythromycin cannot be tolerated, </a:t>
            </a:r>
            <a:r>
              <a:rPr lang="en-US" sz="2800" b="1" dirty="0" smtClean="0">
                <a:solidFill>
                  <a:srgbClr val="FF6600"/>
                </a:solidFill>
              </a:rPr>
              <a:t>amoxicillin</a:t>
            </a:r>
            <a:r>
              <a:rPr lang="en-US" sz="2800" b="1" dirty="0" smtClean="0"/>
              <a:t> is alternative. </a:t>
            </a:r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Sexual contacts should receive  empirically  treatment.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Erythromycin is also the drug of choice for the</a:t>
            </a:r>
            <a:r>
              <a:rPr lang="en-US" sz="2800" b="1" dirty="0" smtClean="0">
                <a:solidFill>
                  <a:srgbClr val="FF6600"/>
                </a:solidFill>
              </a:rPr>
              <a:t> neonate </a:t>
            </a:r>
            <a:r>
              <a:rPr lang="en-US" sz="2800" b="1" dirty="0" smtClean="0"/>
              <a:t>if pneumonia or otitis media develops.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60996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02" y="0"/>
            <a:ext cx="9905998" cy="80388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IV. PARASITIC INFECTIONS:-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857" y="718807"/>
            <a:ext cx="9905999" cy="4809066"/>
          </a:xfrm>
        </p:spPr>
        <p:txBody>
          <a:bodyPr>
            <a:normAutofit lnSpcReduction="10000"/>
          </a:bodyPr>
          <a:lstStyle/>
          <a:p>
            <a:r>
              <a:rPr lang="en-US" sz="4500" b="1" dirty="0" smtClean="0">
                <a:solidFill>
                  <a:srgbClr val="FFFF00"/>
                </a:solidFill>
              </a:rPr>
              <a:t>TOXOPLASMOSIS:-</a:t>
            </a:r>
          </a:p>
          <a:p>
            <a:pPr lvl="1"/>
            <a:r>
              <a:rPr lang="en-US" sz="3400" b="1" dirty="0" smtClean="0"/>
              <a:t>Toxoplasmosis is a systemic disease caused by the protozoan </a:t>
            </a:r>
            <a:r>
              <a:rPr lang="en-US" sz="3400" b="1" dirty="0" smtClean="0">
                <a:solidFill>
                  <a:srgbClr val="800000"/>
                </a:solidFill>
              </a:rPr>
              <a:t>Toxoplasma </a:t>
            </a:r>
            <a:r>
              <a:rPr lang="en-US" sz="3400" b="1" dirty="0" err="1" smtClean="0">
                <a:solidFill>
                  <a:srgbClr val="800000"/>
                </a:solidFill>
              </a:rPr>
              <a:t>gondii</a:t>
            </a:r>
            <a:r>
              <a:rPr lang="en-US" sz="3400" b="1" dirty="0" smtClean="0"/>
              <a:t>. </a:t>
            </a:r>
          </a:p>
          <a:p>
            <a:pPr lvl="1"/>
            <a:endParaRPr lang="en-US" sz="3400" b="1" dirty="0" smtClean="0"/>
          </a:p>
          <a:p>
            <a:pPr lvl="1"/>
            <a:r>
              <a:rPr lang="en-US" sz="3400" b="1" dirty="0" smtClean="0"/>
              <a:t>15% </a:t>
            </a:r>
            <a:r>
              <a:rPr lang="en-US" sz="3400" b="1" dirty="0"/>
              <a:t>-</a:t>
            </a:r>
            <a:r>
              <a:rPr lang="en-US" sz="3400" b="1" dirty="0" smtClean="0"/>
              <a:t> 40% of women of </a:t>
            </a:r>
            <a:r>
              <a:rPr lang="en-US" sz="3400" b="1" dirty="0" smtClean="0">
                <a:solidFill>
                  <a:srgbClr val="800000"/>
                </a:solidFill>
              </a:rPr>
              <a:t>reproductive age </a:t>
            </a:r>
            <a:r>
              <a:rPr lang="en-US" sz="3400" b="1" dirty="0" smtClean="0"/>
              <a:t>have antibodies (IgG) to toxoplasmosis, therefore they are immune.</a:t>
            </a:r>
          </a:p>
          <a:p>
            <a:pPr lvl="1"/>
            <a:endParaRPr lang="en-US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5662161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02" y="0"/>
            <a:ext cx="9905998" cy="80388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Toxoplasmosis:-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857" y="718807"/>
            <a:ext cx="9905999" cy="480906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400" b="1" dirty="0" smtClean="0"/>
              <a:t>Most </a:t>
            </a:r>
            <a:r>
              <a:rPr lang="en-US" sz="3400" b="1" dirty="0"/>
              <a:t>infections are </a:t>
            </a:r>
            <a:r>
              <a:rPr lang="en-US" sz="3400" b="1" dirty="0" smtClean="0">
                <a:solidFill>
                  <a:srgbClr val="800000"/>
                </a:solidFill>
              </a:rPr>
              <a:t>subclinical.</a:t>
            </a:r>
          </a:p>
          <a:p>
            <a:pPr lvl="1"/>
            <a:endParaRPr lang="en-US" sz="3400" b="1" dirty="0" smtClean="0"/>
          </a:p>
          <a:p>
            <a:pPr lvl="1"/>
            <a:r>
              <a:rPr lang="en-US" sz="3400" b="1" dirty="0" smtClean="0"/>
              <a:t>Occasionally, toxoplasmosis presents as </a:t>
            </a:r>
            <a:r>
              <a:rPr lang="en-US" sz="3400" b="1" dirty="0" smtClean="0">
                <a:solidFill>
                  <a:srgbClr val="800000"/>
                </a:solidFill>
              </a:rPr>
              <a:t>Mononucleosis-like syndrome.</a:t>
            </a:r>
          </a:p>
          <a:p>
            <a:pPr lvl="1"/>
            <a:endParaRPr lang="en-US" sz="3400" b="1" dirty="0" smtClean="0"/>
          </a:p>
          <a:p>
            <a:pPr lvl="1"/>
            <a:r>
              <a:rPr lang="en-US" sz="3400" b="1" dirty="0" smtClean="0"/>
              <a:t> </a:t>
            </a:r>
            <a:r>
              <a:rPr lang="en-US" sz="3400" b="1" dirty="0" smtClean="0">
                <a:solidFill>
                  <a:srgbClr val="800000"/>
                </a:solidFill>
              </a:rPr>
              <a:t>Infection is acquired </a:t>
            </a:r>
            <a:r>
              <a:rPr lang="en-US" sz="3400" b="1" dirty="0" smtClean="0"/>
              <a:t>by ingesting undercooked meat or unpasteurized goat’s milk or by exposure to feces from an infected cat.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5662161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83052"/>
            <a:ext cx="9905998" cy="837749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IMPACT ON PREGNANCY:-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20800"/>
            <a:ext cx="9905999" cy="4961467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The risk of transmission to the fetus is </a:t>
            </a:r>
            <a:r>
              <a:rPr lang="en-US" sz="2800" b="1" dirty="0" smtClean="0">
                <a:solidFill>
                  <a:srgbClr val="800000"/>
                </a:solidFill>
              </a:rPr>
              <a:t>15% </a:t>
            </a:r>
            <a:r>
              <a:rPr lang="en-US" sz="2800" b="1" dirty="0" smtClean="0"/>
              <a:t>in the first trimester, </a:t>
            </a:r>
            <a:r>
              <a:rPr lang="en-US" sz="2800" b="1" dirty="0" smtClean="0">
                <a:solidFill>
                  <a:srgbClr val="800000"/>
                </a:solidFill>
              </a:rPr>
              <a:t>25% </a:t>
            </a:r>
            <a:r>
              <a:rPr lang="en-US" sz="2800" b="1" dirty="0" smtClean="0"/>
              <a:t>in the second trimester and </a:t>
            </a:r>
            <a:r>
              <a:rPr lang="en-US" sz="2800" b="1" dirty="0" smtClean="0">
                <a:solidFill>
                  <a:srgbClr val="800000"/>
                </a:solidFill>
              </a:rPr>
              <a:t>65% </a:t>
            </a:r>
            <a:r>
              <a:rPr lang="en-US" sz="2800" b="1" dirty="0" smtClean="0"/>
              <a:t>in the third trimester.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However, the severity of fetal infections is greatest with </a:t>
            </a:r>
            <a:r>
              <a:rPr lang="en-US" sz="2800" b="1" dirty="0" smtClean="0">
                <a:solidFill>
                  <a:srgbClr val="800000"/>
                </a:solidFill>
              </a:rPr>
              <a:t>first trimester infection. 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The classic</a:t>
            </a:r>
            <a:r>
              <a:rPr lang="en-US" sz="2800" b="1" dirty="0" smtClean="0">
                <a:solidFill>
                  <a:srgbClr val="800000"/>
                </a:solidFill>
              </a:rPr>
              <a:t> triad </a:t>
            </a:r>
            <a:r>
              <a:rPr lang="en-US" sz="2800" b="1" dirty="0" smtClean="0"/>
              <a:t>of hydrocephalus, intracranial </a:t>
            </a:r>
            <a:r>
              <a:rPr lang="en-US" sz="2800" b="1" dirty="0" err="1" smtClean="0"/>
              <a:t>clacifications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chorioretinitis</a:t>
            </a:r>
            <a:r>
              <a:rPr lang="en-US" sz="2800" b="1" dirty="0" smtClean="0"/>
              <a:t> is rarely seen.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Approximately 75% of infected infants are </a:t>
            </a:r>
            <a:r>
              <a:rPr lang="en-US" sz="2800" b="1" dirty="0" smtClean="0">
                <a:solidFill>
                  <a:srgbClr val="800000"/>
                </a:solidFill>
              </a:rPr>
              <a:t>asymptomatic</a:t>
            </a:r>
            <a:r>
              <a:rPr lang="en-US" sz="2800" b="1" dirty="0" smtClean="0"/>
              <a:t> at birth.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9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07082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DIAGNOSIS:-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795866"/>
            <a:ext cx="9905999" cy="5503334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Diagnosis by serologic testing for both </a:t>
            </a:r>
            <a:r>
              <a:rPr lang="en-US" sz="2800" b="1" dirty="0" smtClean="0">
                <a:solidFill>
                  <a:srgbClr val="800000"/>
                </a:solidFill>
              </a:rPr>
              <a:t>IgG and </a:t>
            </a:r>
            <a:r>
              <a:rPr lang="en-US" sz="2800" b="1" dirty="0" err="1" smtClean="0">
                <a:solidFill>
                  <a:srgbClr val="800000"/>
                </a:solidFill>
              </a:rPr>
              <a:t>IgM</a:t>
            </a:r>
            <a:r>
              <a:rPr lang="en-US" sz="2800" b="1" dirty="0" smtClean="0">
                <a:solidFill>
                  <a:srgbClr val="800000"/>
                </a:solidFill>
              </a:rPr>
              <a:t>.</a:t>
            </a:r>
          </a:p>
          <a:p>
            <a:r>
              <a:rPr lang="en-US" sz="2800" b="1" dirty="0" smtClean="0"/>
              <a:t> Diagnosis is confirmed by a positive finding of IgM or a fourfold rise in IgG titer in sequential samples obtained 2 to 3 weeks apart.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TREATMENT:</a:t>
            </a:r>
          </a:p>
          <a:p>
            <a:pPr>
              <a:buFontTx/>
              <a:buChar char="-"/>
            </a:pPr>
            <a:r>
              <a:rPr lang="en-US" sz="2800" b="1" dirty="0" smtClean="0"/>
              <a:t>Toxoplasmosis is a self-limiting disease. </a:t>
            </a:r>
          </a:p>
          <a:p>
            <a:pPr>
              <a:buFontTx/>
              <a:buChar char="-"/>
            </a:pPr>
            <a:r>
              <a:rPr lang="en-US" sz="2800" b="1" dirty="0" smtClean="0"/>
              <a:t>However  to </a:t>
            </a:r>
            <a:r>
              <a:rPr lang="en-US" sz="2800" b="1" dirty="0" err="1" smtClean="0"/>
              <a:t>prvent</a:t>
            </a:r>
            <a:r>
              <a:rPr lang="en-US" sz="2800" b="1" dirty="0" smtClean="0"/>
              <a:t>  fetal risks, </a:t>
            </a:r>
            <a:r>
              <a:rPr lang="en-US" sz="2800" b="1" dirty="0" err="1" smtClean="0">
                <a:solidFill>
                  <a:srgbClr val="800000"/>
                </a:solidFill>
              </a:rPr>
              <a:t>spiramycin</a:t>
            </a:r>
            <a:r>
              <a:rPr lang="en-US" sz="2800" b="1" dirty="0" smtClean="0"/>
              <a:t> is used for treatment in the absence of fetal infection .</a:t>
            </a:r>
          </a:p>
          <a:p>
            <a:pPr>
              <a:buFontTx/>
              <a:buChar char="-"/>
            </a:pPr>
            <a:r>
              <a:rPr lang="en-US" sz="2800" b="1" dirty="0" smtClean="0"/>
              <a:t>If fetal infection is identified, therapy with </a:t>
            </a:r>
            <a:r>
              <a:rPr lang="en-US" sz="2800" b="1" dirty="0" err="1" smtClean="0"/>
              <a:t>pyrimethamine</a:t>
            </a:r>
            <a:r>
              <a:rPr lang="en-US" sz="2800" b="1" dirty="0" smtClean="0"/>
              <a:t> and Sulfadiazine plus </a:t>
            </a:r>
            <a:r>
              <a:rPr lang="en-US" sz="2800" b="1" dirty="0" err="1" smtClean="0"/>
              <a:t>folinic</a:t>
            </a:r>
            <a:r>
              <a:rPr lang="en-US" sz="2800" b="1" dirty="0" smtClean="0"/>
              <a:t> acid should be given to reduce the severity of fetal damage.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97427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               </a:t>
            </a:r>
          </a:p>
          <a:p>
            <a:pPr marL="0" indent="0">
              <a:buNone/>
            </a:pPr>
            <a:r>
              <a:rPr lang="en-US" sz="4800" dirty="0" smtClean="0"/>
              <a:t>           </a:t>
            </a:r>
            <a:r>
              <a:rPr lang="en-US" sz="9600" dirty="0" smtClean="0">
                <a:solidFill>
                  <a:srgbClr val="000090"/>
                </a:solidFill>
                <a:latin typeface="Apple Chancery"/>
                <a:cs typeface="Apple Chancery"/>
              </a:rPr>
              <a:t>Thank you</a:t>
            </a:r>
            <a:r>
              <a:rPr lang="en-US" sz="9600" dirty="0" smtClean="0">
                <a:latin typeface="American Typewriter"/>
                <a:cs typeface="American Typewriter"/>
              </a:rPr>
              <a:t>.</a:t>
            </a:r>
            <a:endParaRPr lang="en-US" sz="9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1112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15318"/>
            <a:ext cx="10116077" cy="15150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  - viral infection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 a. Acquired immunodeficiency syndrome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(aids)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30399"/>
            <a:ext cx="9905999" cy="418518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HIV is an RNA retrovirus</a:t>
            </a:r>
          </a:p>
          <a:p>
            <a:r>
              <a:rPr lang="en-US" sz="2800" b="1" dirty="0" smtClean="0"/>
              <a:t>Modes of infection via:-</a:t>
            </a:r>
          </a:p>
          <a:p>
            <a:pPr lvl="1"/>
            <a:r>
              <a:rPr lang="en-US" sz="2800" b="1" dirty="0" smtClean="0"/>
              <a:t> Infected Blood.</a:t>
            </a:r>
          </a:p>
          <a:p>
            <a:pPr lvl="1"/>
            <a:r>
              <a:rPr lang="en-US" sz="2800" b="1" dirty="0" smtClean="0"/>
              <a:t>Infected body sections.</a:t>
            </a:r>
          </a:p>
          <a:p>
            <a:pPr lvl="1"/>
            <a:r>
              <a:rPr lang="en-US" sz="2800" b="1" dirty="0" smtClean="0"/>
              <a:t>Maternal – infant spread.</a:t>
            </a:r>
          </a:p>
        </p:txBody>
      </p:sp>
    </p:spTree>
    <p:extLst>
      <p:ext uri="{BB962C8B-B14F-4D97-AF65-F5344CB8AC3E}">
        <p14:creationId xmlns:p14="http://schemas.microsoft.com/office/powerpoint/2010/main" val="27902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7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08" y="265178"/>
            <a:ext cx="9905998" cy="12441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  </a:t>
            </a:r>
            <a:r>
              <a:rPr lang="en-US" b="1" dirty="0">
                <a:solidFill>
                  <a:srgbClr val="FFFF00"/>
                </a:solidFill>
              </a:rPr>
              <a:t>- viral infection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a. Acquired immunodeficiency syndrome 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    (aids)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79601"/>
            <a:ext cx="9905999" cy="433493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INCIDENCE:</a:t>
            </a:r>
          </a:p>
          <a:p>
            <a:pPr lvl="1"/>
            <a:r>
              <a:rPr lang="en-US" sz="2800" b="1" dirty="0" smtClean="0"/>
              <a:t>In USA  about </a:t>
            </a:r>
            <a:r>
              <a:rPr lang="en-US" sz="2800" b="1" dirty="0" smtClean="0">
                <a:solidFill>
                  <a:srgbClr val="008000"/>
                </a:solidFill>
              </a:rPr>
              <a:t>78%</a:t>
            </a:r>
            <a:r>
              <a:rPr lang="en-US" sz="2800" b="1" dirty="0" smtClean="0"/>
              <a:t> of newly diagnosed women acquired through heterosexual intercourse, and </a:t>
            </a:r>
            <a:r>
              <a:rPr lang="en-US" sz="2800" b="1" dirty="0" smtClean="0">
                <a:solidFill>
                  <a:srgbClr val="008000"/>
                </a:solidFill>
              </a:rPr>
              <a:t>20% </a:t>
            </a:r>
            <a:r>
              <a:rPr lang="en-US" sz="2800" b="1" dirty="0" smtClean="0"/>
              <a:t>via contaminated needle and </a:t>
            </a:r>
            <a:r>
              <a:rPr lang="en-US" sz="2800" b="1" dirty="0" smtClean="0">
                <a:solidFill>
                  <a:srgbClr val="008000"/>
                </a:solidFill>
              </a:rPr>
              <a:t>remaining</a:t>
            </a:r>
            <a:r>
              <a:rPr lang="en-US" sz="2800" b="1" dirty="0" smtClean="0"/>
              <a:t> case by maternal-child  transmission.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 smtClean="0">
                <a:solidFill>
                  <a:srgbClr val="800000"/>
                </a:solidFill>
              </a:rPr>
              <a:t>70% </a:t>
            </a:r>
            <a:r>
              <a:rPr lang="en-US" sz="2800" b="1" dirty="0" smtClean="0"/>
              <a:t>of HIV infected women were diagnosed between 25 -44 years old </a:t>
            </a:r>
            <a:r>
              <a:rPr lang="en-US" b="1" dirty="0" smtClean="0"/>
              <a:t>.</a:t>
            </a:r>
          </a:p>
          <a:p>
            <a:pPr marL="457200" lvl="1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3051"/>
            <a:ext cx="9905998" cy="1057882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LABORATORY DIAGNOSIS OF HIV INFECTION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945" y="1540933"/>
            <a:ext cx="9905999" cy="354171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Enzyme linked </a:t>
            </a:r>
            <a:r>
              <a:rPr lang="en-US" sz="2800" b="1" dirty="0" err="1" smtClean="0"/>
              <a:t>immunosorbent</a:t>
            </a:r>
            <a:r>
              <a:rPr lang="en-US" sz="2800" b="1" dirty="0" smtClean="0"/>
              <a:t> assay (ELISA) </a:t>
            </a:r>
          </a:p>
          <a:p>
            <a:r>
              <a:rPr lang="en-US" sz="2800" b="1" dirty="0" smtClean="0"/>
              <a:t>Western blot</a:t>
            </a:r>
          </a:p>
          <a:p>
            <a:r>
              <a:rPr lang="en-US" sz="2800" b="1" dirty="0" err="1" smtClean="0"/>
              <a:t>Immunofluorescent</a:t>
            </a:r>
            <a:r>
              <a:rPr lang="en-US" sz="2800" b="1" dirty="0" smtClean="0"/>
              <a:t> assay</a:t>
            </a:r>
          </a:p>
          <a:p>
            <a:r>
              <a:rPr lang="en-US" sz="2800" b="1" dirty="0" smtClean="0"/>
              <a:t>Indirect serology with capture ELISA (p24 antigen test)</a:t>
            </a:r>
          </a:p>
          <a:p>
            <a:r>
              <a:rPr lang="en-US" sz="2800" b="1" dirty="0" smtClean="0"/>
              <a:t>Direct tissue culture </a:t>
            </a:r>
            <a:r>
              <a:rPr lang="en-US" sz="2800" b="1" dirty="0" err="1" smtClean="0"/>
              <a:t>indentification</a:t>
            </a:r>
            <a:endParaRPr lang="en-US" sz="2800" b="1" dirty="0" smtClean="0"/>
          </a:p>
          <a:p>
            <a:r>
              <a:rPr lang="en-US" sz="2800" b="1" dirty="0" smtClean="0"/>
              <a:t>HIV DNA polymerase chain reaction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873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346" y="403752"/>
            <a:ext cx="9905999" cy="575998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Newborn Diagnosis:-</a:t>
            </a:r>
          </a:p>
          <a:p>
            <a:r>
              <a:rPr lang="en-US" sz="3200" b="1" dirty="0" smtClean="0"/>
              <a:t>Newborn delivered to HIV – infected mother will acquire HIV IgG antibodies via </a:t>
            </a:r>
            <a:r>
              <a:rPr lang="en-US" sz="3200" b="1" dirty="0" err="1" smtClean="0"/>
              <a:t>transplacental</a:t>
            </a:r>
            <a:r>
              <a:rPr lang="en-US" sz="3200" b="1" dirty="0" smtClean="0"/>
              <a:t> passage.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They remain IgG antibodies positive for 18 months.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rgbClr val="800000"/>
                </a:solidFill>
              </a:rPr>
              <a:t>Therefore</a:t>
            </a:r>
            <a:r>
              <a:rPr lang="en-US" sz="3200" b="1" dirty="0" smtClean="0"/>
              <a:t>,  IgG testing antibodies are not useful in diagnosing HIV in early infancy.</a:t>
            </a:r>
          </a:p>
        </p:txBody>
      </p:sp>
    </p:spTree>
    <p:extLst>
      <p:ext uri="{BB962C8B-B14F-4D97-AF65-F5344CB8AC3E}">
        <p14:creationId xmlns:p14="http://schemas.microsoft.com/office/powerpoint/2010/main" val="25398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346" y="403752"/>
            <a:ext cx="9905999" cy="575998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Diagnosing HIV in infancy is made using :</a:t>
            </a:r>
          </a:p>
          <a:p>
            <a:pPr lvl="1"/>
            <a:r>
              <a:rPr lang="en-US" sz="2800" b="1" dirty="0" smtClean="0"/>
              <a:t>1.Polymerase chain reaction.   </a:t>
            </a:r>
          </a:p>
          <a:p>
            <a:pPr lvl="1"/>
            <a:r>
              <a:rPr lang="en-US" sz="2800" b="1" dirty="0" smtClean="0"/>
              <a:t>2.  HIV culture.              </a:t>
            </a:r>
          </a:p>
          <a:p>
            <a:pPr lvl="1"/>
            <a:r>
              <a:rPr lang="en-US" sz="2800" b="1" dirty="0" smtClean="0"/>
              <a:t>3. P24 antigen test.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If 2 or more tests are positive,  infection is confirmed.</a:t>
            </a:r>
          </a:p>
          <a:p>
            <a:r>
              <a:rPr lang="en-US" sz="2800" b="1" dirty="0" smtClean="0"/>
              <a:t>It may need up to </a:t>
            </a:r>
            <a:r>
              <a:rPr lang="en-US" sz="2800" b="1" dirty="0" smtClean="0">
                <a:solidFill>
                  <a:srgbClr val="800000"/>
                </a:solidFill>
              </a:rPr>
              <a:t>4 months </a:t>
            </a:r>
            <a:r>
              <a:rPr lang="en-US" sz="2800" b="1" dirty="0" smtClean="0"/>
              <a:t>for the tests to be positive, depending on the timing of neonate infection ( in utero VS delivery infection).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4172</TotalTime>
  <Words>2474</Words>
  <Application>Microsoft Office PowerPoint</Application>
  <PresentationFormat>Custom</PresentationFormat>
  <Paragraphs>337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Circuit</vt:lpstr>
      <vt:lpstr>PERINATAL INFECTIONS IN PREGNANCY</vt:lpstr>
      <vt:lpstr>Aim : TO study of the different aspects of infections diseases in pregnancy which can cause neonatal and maternal morbidity and mortality</vt:lpstr>
      <vt:lpstr>A -   VIRAL INFECTIONS</vt:lpstr>
      <vt:lpstr>II  -  Bacterial INFECTIONS</vt:lpstr>
      <vt:lpstr>I  - viral infection       a. Acquired immunodeficiency syndrome        (aids)</vt:lpstr>
      <vt:lpstr>I  - viral infection       a. Acquired immunodeficiency syndrome        (aids)</vt:lpstr>
      <vt:lpstr>LABORATORY DIAGNOSIS OF HIV INFECTION</vt:lpstr>
      <vt:lpstr>PowerPoint Presentation</vt:lpstr>
      <vt:lpstr>PowerPoint Presentation</vt:lpstr>
      <vt:lpstr>COURSE OF THE DISEASE:-</vt:lpstr>
      <vt:lpstr>PowerPoint Presentation</vt:lpstr>
      <vt:lpstr>PowerPoint Presentation</vt:lpstr>
      <vt:lpstr>PowerPoint Presentation</vt:lpstr>
      <vt:lpstr>CARE OF PREGNANT HIV-INFECTED MOTHER</vt:lpstr>
      <vt:lpstr>CARE OF PREGNANT HIV-INFECTED MOTHER</vt:lpstr>
      <vt:lpstr>PowerPoint Presentation</vt:lpstr>
      <vt:lpstr>II.RUBEOLA (MEASLES)</vt:lpstr>
      <vt:lpstr>DIAGNOSIS:-</vt:lpstr>
      <vt:lpstr>Impact on fetus and pregnancy:-</vt:lpstr>
      <vt:lpstr>RUBELLA (GERMAN MEASLES):-</vt:lpstr>
      <vt:lpstr>IMPACT OF RUBELLA ON PREGNANCY:-</vt:lpstr>
      <vt:lpstr>CONGENITAL RUBELLA</vt:lpstr>
      <vt:lpstr>PowerPoint Presentation</vt:lpstr>
      <vt:lpstr>III. Hepatitis b INFECTION :-</vt:lpstr>
      <vt:lpstr>IMPACT ON PREGNANCY:-</vt:lpstr>
      <vt:lpstr>IMPACT ON PREGNANCY:- </vt:lpstr>
      <vt:lpstr>PowerPoint Presentation</vt:lpstr>
      <vt:lpstr>PowerPoint Presentation</vt:lpstr>
      <vt:lpstr>CLINICAL MANIFESTATIONS:-</vt:lpstr>
      <vt:lpstr>IMPACT ON PREGNANCY:-</vt:lpstr>
      <vt:lpstr>IMPACT ON PREGNANCY:-</vt:lpstr>
      <vt:lpstr>MANAGEMENT IN PREGNANCY:-</vt:lpstr>
      <vt:lpstr>MANAGEMENT IN PREGNANCY:-</vt:lpstr>
      <vt:lpstr>B. BACTERIAL INFECTIONS</vt:lpstr>
      <vt:lpstr>I. Urinary tract infections (UTI) </vt:lpstr>
      <vt:lpstr>Continue:</vt:lpstr>
      <vt:lpstr>MANAGEMENT of ACUTE PYELONEPHRITIS :- </vt:lpstr>
      <vt:lpstr>II.GROUP B STREPTOCOCCI (GBS):-</vt:lpstr>
      <vt:lpstr>IMPACT of GBS ON PREGNANCY</vt:lpstr>
      <vt:lpstr>GBS Neonatal infection:-   It is two types:</vt:lpstr>
      <vt:lpstr>PowerPoint Presentation</vt:lpstr>
      <vt:lpstr>III. CHLAMYDIA:-</vt:lpstr>
      <vt:lpstr>DIAGNOSIS:-</vt:lpstr>
      <vt:lpstr>TREATMENT:-</vt:lpstr>
      <vt:lpstr>IV. PARASITIC INFECTIONS:-</vt:lpstr>
      <vt:lpstr>Toxoplasmosis:-</vt:lpstr>
      <vt:lpstr>IMPACT ON PREGNANCY:-</vt:lpstr>
      <vt:lpstr>DIAGNOSIS:-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PERINATAL INFECTIONS IN PREGNANCY</dc:title>
  <dc:creator>DENDEN</dc:creator>
  <cp:lastModifiedBy>3422</cp:lastModifiedBy>
  <cp:revision>101</cp:revision>
  <dcterms:created xsi:type="dcterms:W3CDTF">2015-08-23T05:17:48Z</dcterms:created>
  <dcterms:modified xsi:type="dcterms:W3CDTF">2015-08-30T07:00:27Z</dcterms:modified>
</cp:coreProperties>
</file>