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73" r:id="rId5"/>
    <p:sldId id="274" r:id="rId6"/>
    <p:sldId id="275" r:id="rId7"/>
    <p:sldId id="282" r:id="rId8"/>
    <p:sldId id="283" r:id="rId9"/>
    <p:sldId id="260" r:id="rId10"/>
    <p:sldId id="263" r:id="rId11"/>
    <p:sldId id="259" r:id="rId12"/>
    <p:sldId id="262" r:id="rId13"/>
    <p:sldId id="261" r:id="rId14"/>
    <p:sldId id="264" r:id="rId15"/>
    <p:sldId id="265" r:id="rId16"/>
    <p:sldId id="266" r:id="rId17"/>
    <p:sldId id="267" r:id="rId18"/>
    <p:sldId id="268" r:id="rId19"/>
    <p:sldId id="269" r:id="rId20"/>
    <p:sldId id="270" r:id="rId21"/>
    <p:sldId id="271" r:id="rId22"/>
    <p:sldId id="280" r:id="rId23"/>
    <p:sldId id="272" r:id="rId24"/>
    <p:sldId id="276" r:id="rId25"/>
    <p:sldId id="277" r:id="rId26"/>
    <p:sldId id="278" r:id="rId27"/>
    <p:sldId id="279" r:id="rId28"/>
    <p:sldId id="281"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89E7A3D-D8ED-4BA8-8ECF-5DD99E3E25F3}" type="datetimeFigureOut">
              <a:rPr lang="en-US" smtClean="0"/>
              <a:t>02/09/2015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E8FAEE4C-BDCB-4BD2-B91E-2AE47986F369}"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E7A3D-D8ED-4BA8-8ECF-5DD99E3E25F3}" type="datetimeFigureOut">
              <a:rPr lang="en-US" smtClean="0"/>
              <a:t>02/09/2015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AEE4C-BDCB-4BD2-B91E-2AE47986F3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9E7A3D-D8ED-4BA8-8ECF-5DD99E3E25F3}" type="datetimeFigureOut">
              <a:rPr lang="en-US" smtClean="0"/>
              <a:t>02/09/2015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AEE4C-BDCB-4BD2-B91E-2AE47986F3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E7A3D-D8ED-4BA8-8ECF-5DD99E3E25F3}" type="datetimeFigureOut">
              <a:rPr lang="en-US" smtClean="0"/>
              <a:t>02/09/2015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AEE4C-BDCB-4BD2-B91E-2AE47986F3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89E7A3D-D8ED-4BA8-8ECF-5DD99E3E25F3}" type="datetimeFigureOut">
              <a:rPr lang="en-US" smtClean="0"/>
              <a:t>02/09/2015</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AEE4C-BDCB-4BD2-B91E-2AE47986F369}"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9E7A3D-D8ED-4BA8-8ECF-5DD99E3E25F3}" type="datetimeFigureOut">
              <a:rPr lang="en-US" smtClean="0"/>
              <a:t>02/09/2015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FAEE4C-BDCB-4BD2-B91E-2AE47986F36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9E7A3D-D8ED-4BA8-8ECF-5DD99E3E25F3}" type="datetimeFigureOut">
              <a:rPr lang="en-US" smtClean="0"/>
              <a:t>02/09/2015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FAEE4C-BDCB-4BD2-B91E-2AE47986F36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9E7A3D-D8ED-4BA8-8ECF-5DD99E3E25F3}" type="datetimeFigureOut">
              <a:rPr lang="en-US" smtClean="0"/>
              <a:t>02/09/2015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FAEE4C-BDCB-4BD2-B91E-2AE47986F3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89E7A3D-D8ED-4BA8-8ECF-5DD99E3E25F3}" type="datetimeFigureOut">
              <a:rPr lang="en-US" smtClean="0"/>
              <a:t>02/09/2015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FAEE4C-BDCB-4BD2-B91E-2AE47986F3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9E7A3D-D8ED-4BA8-8ECF-5DD99E3E25F3}" type="datetimeFigureOut">
              <a:rPr lang="en-US" smtClean="0"/>
              <a:t>02/09/2015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FAEE4C-BDCB-4BD2-B91E-2AE47986F369}"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489E7A3D-D8ED-4BA8-8ECF-5DD99E3E25F3}" type="datetimeFigureOut">
              <a:rPr lang="en-US" smtClean="0"/>
              <a:t>02/09/2015</a:t>
            </a:fld>
            <a:endParaRPr lang="en-US"/>
          </a:p>
        </p:txBody>
      </p:sp>
      <p:sp>
        <p:nvSpPr>
          <p:cNvPr id="7" name="Slide Number Placeholder 6"/>
          <p:cNvSpPr>
            <a:spLocks noGrp="1"/>
          </p:cNvSpPr>
          <p:nvPr>
            <p:ph type="sldNum" sz="quarter" idx="12"/>
          </p:nvPr>
        </p:nvSpPr>
        <p:spPr/>
        <p:txBody>
          <a:bodyPr/>
          <a:lstStyle/>
          <a:p>
            <a:fld id="{E8FAEE4C-BDCB-4BD2-B91E-2AE47986F369}"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489E7A3D-D8ED-4BA8-8ECF-5DD99E3E25F3}" type="datetimeFigureOut">
              <a:rPr lang="en-US" smtClean="0"/>
              <a:t>02/09/2015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E8FAEE4C-BDCB-4BD2-B91E-2AE47986F369}"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Karima</a:t>
            </a:r>
            <a:r>
              <a:rPr lang="en-US" dirty="0" smtClean="0"/>
              <a:t> </a:t>
            </a:r>
            <a:r>
              <a:rPr lang="en-US" smtClean="0"/>
              <a:t>salama</a:t>
            </a:r>
            <a:endParaRPr lang="en-US"/>
          </a:p>
        </p:txBody>
      </p:sp>
      <p:sp>
        <p:nvSpPr>
          <p:cNvPr id="2" name="Title 1"/>
          <p:cNvSpPr>
            <a:spLocks noGrp="1"/>
          </p:cNvSpPr>
          <p:nvPr>
            <p:ph type="ctrTitle"/>
          </p:nvPr>
        </p:nvSpPr>
        <p:spPr/>
        <p:txBody>
          <a:bodyPr/>
          <a:lstStyle/>
          <a:p>
            <a:r>
              <a:rPr lang="en-US" dirty="0" smtClean="0"/>
              <a:t>Ovarian cancer</a:t>
            </a:r>
            <a:endParaRPr lang="en-US" dirty="0"/>
          </a:p>
        </p:txBody>
      </p:sp>
    </p:spTree>
    <p:extLst>
      <p:ext uri="{BB962C8B-B14F-4D97-AF65-F5344CB8AC3E}">
        <p14:creationId xmlns:p14="http://schemas.microsoft.com/office/powerpoint/2010/main" val="2587254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Age</a:t>
            </a:r>
            <a:r>
              <a:rPr lang="en-US" dirty="0"/>
              <a:t> </a:t>
            </a:r>
            <a:r>
              <a:rPr lang="en-US" dirty="0" smtClean="0"/>
              <a:t>….</a:t>
            </a:r>
          </a:p>
          <a:p>
            <a:pPr lvl="1"/>
            <a:r>
              <a:rPr lang="en-US" sz="2400" dirty="0" smtClean="0"/>
              <a:t> </a:t>
            </a:r>
            <a:r>
              <a:rPr lang="en-US" sz="2400" dirty="0"/>
              <a:t>The incidence of ovarian cancer increases with age. </a:t>
            </a:r>
            <a:endParaRPr lang="en-US" sz="2400" dirty="0" smtClean="0"/>
          </a:p>
          <a:p>
            <a:pPr lvl="1"/>
            <a:r>
              <a:rPr lang="en-US" sz="2400" dirty="0" smtClean="0"/>
              <a:t>In </a:t>
            </a:r>
            <a:r>
              <a:rPr lang="en-US" sz="2400" dirty="0"/>
              <a:t>women 50 to 75 years of age, the annual incidence is 50 per </a:t>
            </a:r>
            <a:r>
              <a:rPr lang="en-US" sz="2400" dirty="0" smtClean="0"/>
              <a:t>100,000,  </a:t>
            </a:r>
            <a:r>
              <a:rPr lang="en-US" sz="2400" dirty="0"/>
              <a:t>which is approximately twice the rate found in younger </a:t>
            </a:r>
            <a:r>
              <a:rPr lang="en-US" sz="2400" dirty="0" smtClean="0"/>
              <a:t>women. </a:t>
            </a:r>
          </a:p>
          <a:p>
            <a:pPr lvl="1"/>
            <a:r>
              <a:rPr lang="en-US" sz="2400" dirty="0" smtClean="0"/>
              <a:t>The </a:t>
            </a:r>
            <a:r>
              <a:rPr lang="en-US" sz="2400" dirty="0"/>
              <a:t>likelihood that a case of ovarian cancer is attributable to a gene mutation decreases with increasing age at diagnosis </a:t>
            </a:r>
          </a:p>
        </p:txBody>
      </p:sp>
    </p:spTree>
    <p:extLst>
      <p:ext uri="{BB962C8B-B14F-4D97-AF65-F5344CB8AC3E}">
        <p14:creationId xmlns:p14="http://schemas.microsoft.com/office/powerpoint/2010/main" val="1623795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p:txBody>
          <a:bodyPr/>
          <a:lstStyle/>
          <a:p>
            <a:r>
              <a:rPr lang="en-US" dirty="0" smtClean="0"/>
              <a:t>5 -10 % in women with hereditary predisposition.</a:t>
            </a:r>
          </a:p>
          <a:p>
            <a:r>
              <a:rPr lang="en-US" dirty="0" smtClean="0"/>
              <a:t>Occur in younger age</a:t>
            </a:r>
          </a:p>
          <a:p>
            <a:r>
              <a:rPr lang="en-US" dirty="0" smtClean="0"/>
              <a:t>Life time probability</a:t>
            </a:r>
          </a:p>
          <a:p>
            <a:pPr lvl="1"/>
            <a:r>
              <a:rPr lang="en-US" dirty="0" smtClean="0"/>
              <a:t>General population … 1.4</a:t>
            </a:r>
          </a:p>
          <a:p>
            <a:pPr lvl="1"/>
            <a:r>
              <a:rPr lang="en-US" dirty="0" smtClean="0"/>
              <a:t>BRCA</a:t>
            </a:r>
            <a:r>
              <a:rPr lang="en-US" b="1" dirty="0" smtClean="0">
                <a:solidFill>
                  <a:srgbClr val="FF0000"/>
                </a:solidFill>
              </a:rPr>
              <a:t>1</a:t>
            </a:r>
            <a:r>
              <a:rPr lang="en-US" dirty="0" smtClean="0"/>
              <a:t>…. 35 - 46</a:t>
            </a:r>
          </a:p>
          <a:p>
            <a:pPr lvl="1"/>
            <a:r>
              <a:rPr lang="en-US" dirty="0" smtClean="0"/>
              <a:t>BRCA </a:t>
            </a:r>
            <a:r>
              <a:rPr lang="en-US" b="1" dirty="0" smtClean="0">
                <a:solidFill>
                  <a:srgbClr val="FF0000"/>
                </a:solidFill>
              </a:rPr>
              <a:t>2</a:t>
            </a:r>
            <a:r>
              <a:rPr lang="en-US" dirty="0" smtClean="0"/>
              <a:t>….. 13 - 23</a:t>
            </a:r>
          </a:p>
          <a:p>
            <a:pPr lvl="1"/>
            <a:r>
              <a:rPr lang="en-US" dirty="0" smtClean="0"/>
              <a:t>Lynch syndrome ….. 3 - 14</a:t>
            </a:r>
          </a:p>
          <a:p>
            <a:endParaRPr lang="en-US" dirty="0"/>
          </a:p>
        </p:txBody>
      </p:sp>
    </p:spTree>
    <p:extLst>
      <p:ext uri="{BB962C8B-B14F-4D97-AF65-F5344CB8AC3E}">
        <p14:creationId xmlns:p14="http://schemas.microsoft.com/office/powerpoint/2010/main" val="1082797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 </a:t>
            </a:r>
            <a:r>
              <a:rPr lang="en-US" dirty="0"/>
              <a:t>meta-analysis of pooled case-control studies calculated an odds ratio of 3.1 for developing ovarian cancer in women with one first- or second-degree </a:t>
            </a:r>
            <a:r>
              <a:rPr lang="en-US" dirty="0" smtClean="0"/>
              <a:t>relative. </a:t>
            </a:r>
            <a:r>
              <a:rPr lang="en-US" dirty="0"/>
              <a:t>Based upon these data, it was estimated that a family history of ovarian cancer in one relative increased the lifetime probability of ovarian cancer in a 35-year-old woman from 1.6 to 5.0 percent. </a:t>
            </a:r>
            <a:endParaRPr lang="en-US" dirty="0" smtClean="0"/>
          </a:p>
          <a:p>
            <a:r>
              <a:rPr lang="en-US" dirty="0" smtClean="0"/>
              <a:t>In </a:t>
            </a:r>
            <a:r>
              <a:rPr lang="en-US" dirty="0"/>
              <a:t>contrast, women with hereditary ovarian cancer syndromes have a lifetime probability of ovarian cancer of 25 to 50 percent </a:t>
            </a:r>
          </a:p>
        </p:txBody>
      </p:sp>
    </p:spTree>
    <p:extLst>
      <p:ext uri="{BB962C8B-B14F-4D97-AF65-F5344CB8AC3E}">
        <p14:creationId xmlns:p14="http://schemas.microsoft.com/office/powerpoint/2010/main" val="2437740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Protective factors</a:t>
            </a:r>
            <a:endParaRPr lang="en-US" dirty="0"/>
          </a:p>
        </p:txBody>
      </p:sp>
      <p:sp>
        <p:nvSpPr>
          <p:cNvPr id="3" name="Content Placeholder 2"/>
          <p:cNvSpPr>
            <a:spLocks noGrp="1"/>
          </p:cNvSpPr>
          <p:nvPr>
            <p:ph idx="1"/>
          </p:nvPr>
        </p:nvSpPr>
        <p:spPr/>
        <p:txBody>
          <a:bodyPr/>
          <a:lstStyle/>
          <a:p>
            <a:r>
              <a:rPr lang="en-US" dirty="0"/>
              <a:t>Pregnancy</a:t>
            </a:r>
          </a:p>
          <a:p>
            <a:endParaRPr lang="en-US" dirty="0"/>
          </a:p>
          <a:p>
            <a:r>
              <a:rPr lang="en-US" dirty="0" smtClean="0"/>
              <a:t>Use </a:t>
            </a:r>
            <a:r>
              <a:rPr lang="en-US" dirty="0"/>
              <a:t>of the oral contraceptive pill</a:t>
            </a:r>
          </a:p>
          <a:p>
            <a:endParaRPr lang="en-US" dirty="0"/>
          </a:p>
          <a:p>
            <a:r>
              <a:rPr lang="en-US" dirty="0" smtClean="0"/>
              <a:t>Breastfeeding</a:t>
            </a:r>
            <a:endParaRPr lang="en-US" dirty="0"/>
          </a:p>
          <a:p>
            <a:endParaRPr lang="en-US" dirty="0"/>
          </a:p>
          <a:p>
            <a:r>
              <a:rPr lang="en-US" dirty="0" smtClean="0"/>
              <a:t>Tubal </a:t>
            </a:r>
            <a:r>
              <a:rPr lang="en-US" dirty="0"/>
              <a:t>ligation or hysterectomy</a:t>
            </a:r>
          </a:p>
          <a:p>
            <a:endParaRPr lang="en-US" dirty="0"/>
          </a:p>
          <a:p>
            <a:endParaRPr lang="en-US" dirty="0"/>
          </a:p>
        </p:txBody>
      </p:sp>
    </p:spTree>
    <p:extLst>
      <p:ext uri="{BB962C8B-B14F-4D97-AF65-F5344CB8AC3E}">
        <p14:creationId xmlns:p14="http://schemas.microsoft.com/office/powerpoint/2010/main" val="1146132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a:t>
            </a:r>
            <a:endParaRPr lang="en-US" dirty="0"/>
          </a:p>
        </p:txBody>
      </p:sp>
      <p:sp>
        <p:nvSpPr>
          <p:cNvPr id="3" name="Content Placeholder 2"/>
          <p:cNvSpPr>
            <a:spLocks noGrp="1"/>
          </p:cNvSpPr>
          <p:nvPr>
            <p:ph idx="1"/>
          </p:nvPr>
        </p:nvSpPr>
        <p:spPr>
          <a:xfrm>
            <a:off x="533400" y="2484437"/>
            <a:ext cx="8229600" cy="4373563"/>
          </a:xfrm>
        </p:spPr>
        <p:txBody>
          <a:bodyPr>
            <a:normAutofit/>
          </a:bodyPr>
          <a:lstStyle/>
          <a:p>
            <a:r>
              <a:rPr lang="en-US" sz="2800" dirty="0"/>
              <a:t>The potential benefit of screening is its ability to identify ovarian cancer at a more localized and curable stage, leading to reduced mortality from the disease</a:t>
            </a:r>
          </a:p>
        </p:txBody>
      </p:sp>
    </p:spTree>
    <p:extLst>
      <p:ext uri="{BB962C8B-B14F-4D97-AF65-F5344CB8AC3E}">
        <p14:creationId xmlns:p14="http://schemas.microsoft.com/office/powerpoint/2010/main" val="1052282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a:t>
            </a:r>
            <a:endParaRPr lang="en-US" dirty="0"/>
          </a:p>
        </p:txBody>
      </p:sp>
      <p:sp>
        <p:nvSpPr>
          <p:cNvPr id="3" name="Content Placeholder 2"/>
          <p:cNvSpPr>
            <a:spLocks noGrp="1"/>
          </p:cNvSpPr>
          <p:nvPr>
            <p:ph idx="1"/>
          </p:nvPr>
        </p:nvSpPr>
        <p:spPr/>
        <p:txBody>
          <a:bodyPr/>
          <a:lstStyle/>
          <a:p>
            <a:r>
              <a:rPr lang="en-US" dirty="0"/>
              <a:t>Although ovarian cancer is an important cause of cancer death, its incidence and prevalence in the general population are relatively low. </a:t>
            </a:r>
            <a:endParaRPr lang="en-US" dirty="0" smtClean="0"/>
          </a:p>
          <a:p>
            <a:r>
              <a:rPr lang="en-US" dirty="0" smtClean="0"/>
              <a:t>The </a:t>
            </a:r>
            <a:r>
              <a:rPr lang="en-US" dirty="0"/>
              <a:t>problem of false-positive screening tests becomes critically important in diseases with low prevalence. Unless the test or sequence of tests is extremely accurate</a:t>
            </a:r>
            <a:r>
              <a:rPr lang="en-US" dirty="0" smtClean="0"/>
              <a:t>,</a:t>
            </a:r>
          </a:p>
          <a:p>
            <a:r>
              <a:rPr lang="en-US" dirty="0" smtClean="0"/>
              <a:t> </a:t>
            </a:r>
            <a:r>
              <a:rPr lang="en-US" dirty="0"/>
              <a:t>a large number of healthy women would be at risk for unnecessary surgery</a:t>
            </a:r>
          </a:p>
        </p:txBody>
      </p:sp>
    </p:spTree>
    <p:extLst>
      <p:ext uri="{BB962C8B-B14F-4D97-AF65-F5344CB8AC3E}">
        <p14:creationId xmlns:p14="http://schemas.microsoft.com/office/powerpoint/2010/main" val="2022495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presentation</a:t>
            </a:r>
            <a:endParaRPr lang="en-US" dirty="0"/>
          </a:p>
        </p:txBody>
      </p:sp>
      <p:sp>
        <p:nvSpPr>
          <p:cNvPr id="3" name="Content Placeholder 2"/>
          <p:cNvSpPr>
            <a:spLocks noGrp="1"/>
          </p:cNvSpPr>
          <p:nvPr>
            <p:ph idx="1"/>
          </p:nvPr>
        </p:nvSpPr>
        <p:spPr/>
        <p:txBody>
          <a:bodyPr>
            <a:normAutofit lnSpcReduction="10000"/>
          </a:bodyPr>
          <a:lstStyle/>
          <a:p>
            <a:r>
              <a:rPr lang="en-US" dirty="0" smtClean="0"/>
              <a:t>it’s a silent disease.</a:t>
            </a:r>
          </a:p>
          <a:p>
            <a:r>
              <a:rPr lang="en-US" dirty="0" smtClean="0"/>
              <a:t>Non specific symptoms.</a:t>
            </a:r>
          </a:p>
          <a:p>
            <a:r>
              <a:rPr lang="en-US" dirty="0" smtClean="0"/>
              <a:t>80% of patient present in metastatic stage of disease ( stage III and more )</a:t>
            </a:r>
          </a:p>
          <a:p>
            <a:r>
              <a:rPr lang="en-US" dirty="0" smtClean="0"/>
              <a:t>May be</a:t>
            </a:r>
          </a:p>
          <a:p>
            <a:pPr lvl="1"/>
            <a:r>
              <a:rPr lang="en-US" dirty="0" smtClean="0"/>
              <a:t>Weight loss, fatigue, generalized illness.</a:t>
            </a:r>
          </a:p>
          <a:p>
            <a:pPr lvl="1"/>
            <a:r>
              <a:rPr lang="en-US" dirty="0" smtClean="0"/>
              <a:t>Abdominal pain or fullness.</a:t>
            </a:r>
          </a:p>
          <a:p>
            <a:pPr lvl="1"/>
            <a:r>
              <a:rPr lang="en-US" dirty="0" smtClean="0"/>
              <a:t>Nausea vomiting.</a:t>
            </a:r>
          </a:p>
          <a:p>
            <a:pPr lvl="1"/>
            <a:r>
              <a:rPr lang="en-US" dirty="0" smtClean="0"/>
              <a:t>Urinary frequency.</a:t>
            </a:r>
          </a:p>
          <a:p>
            <a:pPr lvl="1"/>
            <a:r>
              <a:rPr lang="en-US" dirty="0" smtClean="0"/>
              <a:t>Constipation.</a:t>
            </a:r>
          </a:p>
          <a:p>
            <a:pPr lvl="1"/>
            <a:r>
              <a:rPr lang="en-US" dirty="0" smtClean="0"/>
              <a:t>Abnormal uterine bleeding.</a:t>
            </a:r>
          </a:p>
          <a:p>
            <a:pPr marL="411480" lvl="1" indent="0">
              <a:buNone/>
            </a:pPr>
            <a:r>
              <a:rPr lang="en-US" dirty="0" smtClean="0"/>
              <a:t> </a:t>
            </a:r>
            <a:endParaRPr lang="en-US" dirty="0"/>
          </a:p>
        </p:txBody>
      </p:sp>
    </p:spTree>
    <p:extLst>
      <p:ext uri="{BB962C8B-B14F-4D97-AF65-F5344CB8AC3E}">
        <p14:creationId xmlns:p14="http://schemas.microsoft.com/office/powerpoint/2010/main" val="2416489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examination</a:t>
            </a:r>
            <a:endParaRPr lang="en-US" dirty="0"/>
          </a:p>
        </p:txBody>
      </p:sp>
      <p:sp>
        <p:nvSpPr>
          <p:cNvPr id="3" name="Content Placeholder 2"/>
          <p:cNvSpPr>
            <a:spLocks noGrp="1"/>
          </p:cNvSpPr>
          <p:nvPr>
            <p:ph idx="1"/>
          </p:nvPr>
        </p:nvSpPr>
        <p:spPr/>
        <p:txBody>
          <a:bodyPr/>
          <a:lstStyle/>
          <a:p>
            <a:r>
              <a:rPr lang="en-US" dirty="0" smtClean="0"/>
              <a:t>General examination</a:t>
            </a:r>
          </a:p>
          <a:p>
            <a:pPr lvl="1"/>
            <a:r>
              <a:rPr lang="en-US" dirty="0" smtClean="0"/>
              <a:t>Pallor, jaundice.</a:t>
            </a:r>
          </a:p>
          <a:p>
            <a:pPr lvl="1"/>
            <a:r>
              <a:rPr lang="en-US" dirty="0" smtClean="0"/>
              <a:t>Chest dullness… </a:t>
            </a:r>
            <a:r>
              <a:rPr lang="en-US" dirty="0" err="1" smtClean="0"/>
              <a:t>plueral</a:t>
            </a:r>
            <a:r>
              <a:rPr lang="en-US" dirty="0" smtClean="0"/>
              <a:t> effusion.</a:t>
            </a:r>
          </a:p>
          <a:p>
            <a:pPr lvl="1"/>
            <a:r>
              <a:rPr lang="en-US" dirty="0" smtClean="0"/>
              <a:t>Abdominal distention… </a:t>
            </a:r>
            <a:r>
              <a:rPr lang="en-US" dirty="0" err="1" smtClean="0"/>
              <a:t>ascitis</a:t>
            </a:r>
            <a:r>
              <a:rPr lang="en-US" dirty="0" smtClean="0"/>
              <a:t>.</a:t>
            </a:r>
          </a:p>
          <a:p>
            <a:pPr lvl="1"/>
            <a:r>
              <a:rPr lang="en-US" dirty="0" smtClean="0"/>
              <a:t>Lower limb edema.</a:t>
            </a:r>
          </a:p>
          <a:p>
            <a:r>
              <a:rPr lang="en-US" dirty="0" smtClean="0"/>
              <a:t>Internal exam</a:t>
            </a:r>
          </a:p>
          <a:p>
            <a:pPr lvl="1"/>
            <a:r>
              <a:rPr lang="en-US" dirty="0" smtClean="0"/>
              <a:t>Solid irregular pelvic or adnexal mass.</a:t>
            </a:r>
          </a:p>
          <a:p>
            <a:pPr lvl="1"/>
            <a:r>
              <a:rPr lang="en-US" dirty="0" smtClean="0"/>
              <a:t>Nodularity of recto-vaginal septum.</a:t>
            </a:r>
          </a:p>
          <a:p>
            <a:pPr lvl="1"/>
            <a:endParaRPr lang="en-US" dirty="0"/>
          </a:p>
        </p:txBody>
      </p:sp>
    </p:spTree>
    <p:extLst>
      <p:ext uri="{BB962C8B-B14F-4D97-AF65-F5344CB8AC3E}">
        <p14:creationId xmlns:p14="http://schemas.microsoft.com/office/powerpoint/2010/main" val="3515658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up</a:t>
            </a:r>
            <a:endParaRPr lang="en-US" dirty="0"/>
          </a:p>
        </p:txBody>
      </p:sp>
      <p:sp>
        <p:nvSpPr>
          <p:cNvPr id="3" name="Content Placeholder 2"/>
          <p:cNvSpPr>
            <a:spLocks noGrp="1"/>
          </p:cNvSpPr>
          <p:nvPr>
            <p:ph idx="1"/>
          </p:nvPr>
        </p:nvSpPr>
        <p:spPr/>
        <p:txBody>
          <a:bodyPr/>
          <a:lstStyle/>
          <a:p>
            <a:r>
              <a:rPr lang="en-US" dirty="0" smtClean="0"/>
              <a:t>Lab work</a:t>
            </a:r>
          </a:p>
          <a:p>
            <a:pPr lvl="1"/>
            <a:r>
              <a:rPr lang="en-US" dirty="0" smtClean="0"/>
              <a:t>CBC</a:t>
            </a:r>
          </a:p>
          <a:p>
            <a:pPr lvl="1"/>
            <a:r>
              <a:rPr lang="en-US" dirty="0" smtClean="0"/>
              <a:t>Liver function</a:t>
            </a:r>
          </a:p>
          <a:p>
            <a:pPr lvl="1"/>
            <a:r>
              <a:rPr lang="en-US" dirty="0" smtClean="0"/>
              <a:t>Renal function</a:t>
            </a:r>
          </a:p>
          <a:p>
            <a:pPr lvl="1"/>
            <a:r>
              <a:rPr lang="en-US" dirty="0" smtClean="0"/>
              <a:t>Coagulation profiles.</a:t>
            </a:r>
          </a:p>
          <a:p>
            <a:pPr lvl="1"/>
            <a:r>
              <a:rPr lang="en-US" dirty="0" smtClean="0"/>
              <a:t>Tumor markers</a:t>
            </a:r>
          </a:p>
          <a:p>
            <a:pPr lvl="2"/>
            <a:r>
              <a:rPr lang="en-US" dirty="0" smtClean="0"/>
              <a:t>CA125… epithelial tumor.</a:t>
            </a:r>
          </a:p>
          <a:p>
            <a:pPr lvl="2"/>
            <a:r>
              <a:rPr lang="en-US" dirty="0" smtClean="0"/>
              <a:t>AFP… </a:t>
            </a:r>
            <a:r>
              <a:rPr lang="en-US" dirty="0"/>
              <a:t>E</a:t>
            </a:r>
            <a:r>
              <a:rPr lang="en-US" dirty="0" smtClean="0"/>
              <a:t>ndodermal sinus tumor</a:t>
            </a:r>
          </a:p>
          <a:p>
            <a:pPr lvl="2"/>
            <a:r>
              <a:rPr lang="en-US" dirty="0" smtClean="0"/>
              <a:t>LDH… </a:t>
            </a:r>
            <a:r>
              <a:rPr lang="en-US" dirty="0" err="1"/>
              <a:t>D</a:t>
            </a:r>
            <a:r>
              <a:rPr lang="en-US" dirty="0" err="1" smtClean="0"/>
              <a:t>ysgerminoma</a:t>
            </a:r>
            <a:endParaRPr lang="en-US" dirty="0" smtClean="0"/>
          </a:p>
          <a:p>
            <a:pPr lvl="2"/>
            <a:r>
              <a:rPr lang="en-US" dirty="0" err="1" smtClean="0"/>
              <a:t>Inhibin</a:t>
            </a:r>
            <a:r>
              <a:rPr lang="en-US" dirty="0" smtClean="0"/>
              <a:t>… </a:t>
            </a:r>
            <a:r>
              <a:rPr lang="en-US" dirty="0" err="1"/>
              <a:t>G</a:t>
            </a:r>
            <a:r>
              <a:rPr lang="en-US" dirty="0" err="1" smtClean="0"/>
              <a:t>ranulosa</a:t>
            </a:r>
            <a:r>
              <a:rPr lang="en-US" dirty="0" smtClean="0"/>
              <a:t> cell tumor</a:t>
            </a:r>
          </a:p>
          <a:p>
            <a:pPr lvl="2"/>
            <a:r>
              <a:rPr lang="en-US" dirty="0" err="1" smtClean="0"/>
              <a:t>hCG</a:t>
            </a:r>
            <a:r>
              <a:rPr lang="en-US" dirty="0" smtClean="0"/>
              <a:t>… </a:t>
            </a:r>
            <a:r>
              <a:rPr lang="en-US" dirty="0" err="1"/>
              <a:t>C</a:t>
            </a:r>
            <a:r>
              <a:rPr lang="en-US" dirty="0" err="1" smtClean="0"/>
              <a:t>horiocarcinoma</a:t>
            </a:r>
            <a:r>
              <a:rPr lang="en-US" dirty="0" smtClean="0"/>
              <a:t>.</a:t>
            </a:r>
          </a:p>
          <a:p>
            <a:pPr lvl="2"/>
            <a:r>
              <a:rPr lang="en-US" dirty="0" err="1" smtClean="0"/>
              <a:t>Tersteron</a:t>
            </a:r>
            <a:r>
              <a:rPr lang="en-US" dirty="0" smtClean="0"/>
              <a:t> … </a:t>
            </a:r>
            <a:r>
              <a:rPr lang="en-US" dirty="0" err="1" smtClean="0"/>
              <a:t>sertolilyding</a:t>
            </a:r>
            <a:r>
              <a:rPr lang="en-US" dirty="0" smtClean="0"/>
              <a:t> tumor.</a:t>
            </a:r>
          </a:p>
        </p:txBody>
      </p:sp>
    </p:spTree>
    <p:extLst>
      <p:ext uri="{BB962C8B-B14F-4D97-AF65-F5344CB8AC3E}">
        <p14:creationId xmlns:p14="http://schemas.microsoft.com/office/powerpoint/2010/main" val="3578960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00200" y="152400"/>
            <a:ext cx="8261350" cy="1039813"/>
          </a:xfrm>
        </p:spPr>
        <p:txBody>
          <a:bodyPr/>
          <a:lstStyle/>
          <a:p>
            <a:r>
              <a:rPr lang="en-US" dirty="0" err="1" smtClean="0"/>
              <a:t>Ca</a:t>
            </a:r>
            <a:r>
              <a:rPr lang="en-US" dirty="0" smtClean="0"/>
              <a:t> 125</a:t>
            </a:r>
            <a:endParaRPr lang="en-US" dirty="0"/>
          </a:p>
        </p:txBody>
      </p:sp>
      <p:sp>
        <p:nvSpPr>
          <p:cNvPr id="3" name="Content Placeholder 2"/>
          <p:cNvSpPr>
            <a:spLocks noGrp="1"/>
          </p:cNvSpPr>
          <p:nvPr>
            <p:ph idx="4294967295"/>
          </p:nvPr>
        </p:nvSpPr>
        <p:spPr>
          <a:xfrm>
            <a:off x="381000" y="990600"/>
            <a:ext cx="8305800" cy="5181600"/>
          </a:xfrm>
        </p:spPr>
        <p:txBody>
          <a:bodyPr>
            <a:noAutofit/>
          </a:bodyPr>
          <a:lstStyle/>
          <a:p>
            <a:r>
              <a:rPr lang="en-US" sz="1600" dirty="0" smtClean="0"/>
              <a:t>Measurement </a:t>
            </a:r>
            <a:r>
              <a:rPr lang="en-US" sz="1600" dirty="0"/>
              <a:t>of the serum concentration of the CA 125 glycoprotein antigen is the most widely studied biochemical method of screening for ovarian cancer. Serum CA 125 values are elevated in approximately 50 percent of women with early stage disease and in over 80 percent of women with advanced ovarian </a:t>
            </a:r>
            <a:r>
              <a:rPr lang="en-US" sz="1600" dirty="0" smtClean="0"/>
              <a:t>cancer.</a:t>
            </a:r>
            <a:endParaRPr lang="en-US" sz="1600" dirty="0"/>
          </a:p>
          <a:p>
            <a:endParaRPr lang="en-US" sz="1600" dirty="0"/>
          </a:p>
          <a:p>
            <a:r>
              <a:rPr lang="en-US" sz="1600" dirty="0"/>
              <a:t>However, the specificity of CA 125 is limited. CA 125 levels are elevated in approximately 1 percent of healthy women and fluctuate during the menstrual </a:t>
            </a:r>
            <a:r>
              <a:rPr lang="en-US" sz="1600" dirty="0" smtClean="0"/>
              <a:t>cycle. </a:t>
            </a:r>
            <a:r>
              <a:rPr lang="en-US" sz="1600" dirty="0"/>
              <a:t>CA 125 is also increased in a variety of benign and malignant conditions, including:</a:t>
            </a:r>
          </a:p>
          <a:p>
            <a:endParaRPr lang="en-US" sz="1600" dirty="0"/>
          </a:p>
          <a:p>
            <a:pPr lvl="1"/>
            <a:r>
              <a:rPr lang="en-US" sz="1100" dirty="0" smtClean="0"/>
              <a:t>Endometriosis </a:t>
            </a:r>
            <a:r>
              <a:rPr lang="en-US" sz="1100" dirty="0"/>
              <a:t>[33]</a:t>
            </a:r>
          </a:p>
          <a:p>
            <a:endParaRPr lang="en-US" sz="1200" dirty="0"/>
          </a:p>
          <a:p>
            <a:pPr lvl="1"/>
            <a:r>
              <a:rPr lang="en-US" sz="1100" dirty="0" smtClean="0"/>
              <a:t>Uterine </a:t>
            </a:r>
            <a:r>
              <a:rPr lang="en-US" sz="1100" dirty="0"/>
              <a:t>leiomyoma</a:t>
            </a:r>
          </a:p>
          <a:p>
            <a:endParaRPr lang="en-US" sz="1200" dirty="0"/>
          </a:p>
          <a:p>
            <a:pPr lvl="1"/>
            <a:r>
              <a:rPr lang="en-US" sz="1100" dirty="0" smtClean="0"/>
              <a:t>Cirrhosis </a:t>
            </a:r>
            <a:r>
              <a:rPr lang="en-US" sz="1100" dirty="0"/>
              <a:t>with or without ascites [34,35]</a:t>
            </a:r>
          </a:p>
          <a:p>
            <a:endParaRPr lang="en-US" sz="1200" dirty="0"/>
          </a:p>
          <a:p>
            <a:pPr lvl="1"/>
            <a:r>
              <a:rPr lang="en-US" sz="1100" dirty="0" smtClean="0"/>
              <a:t>Pelvic </a:t>
            </a:r>
            <a:r>
              <a:rPr lang="en-US" sz="1100" dirty="0"/>
              <a:t>inflammatory disease</a:t>
            </a:r>
          </a:p>
          <a:p>
            <a:endParaRPr lang="en-US" sz="1200" dirty="0"/>
          </a:p>
          <a:p>
            <a:pPr lvl="1"/>
            <a:r>
              <a:rPr lang="en-US" sz="1100" dirty="0" smtClean="0"/>
              <a:t>Cancers </a:t>
            </a:r>
            <a:r>
              <a:rPr lang="en-US" sz="1100" dirty="0"/>
              <a:t>of the endometrium, breast, lung, and pancreas [36]</a:t>
            </a:r>
          </a:p>
          <a:p>
            <a:endParaRPr lang="en-US" sz="1200" dirty="0"/>
          </a:p>
          <a:p>
            <a:pPr lvl="1"/>
            <a:r>
              <a:rPr lang="en-US" sz="1100" dirty="0" smtClean="0"/>
              <a:t>Pleural </a:t>
            </a:r>
            <a:r>
              <a:rPr lang="en-US" sz="1100" dirty="0"/>
              <a:t>or peritoneal fluid due to any cause</a:t>
            </a:r>
          </a:p>
          <a:p>
            <a:endParaRPr lang="en-US" sz="1200" dirty="0"/>
          </a:p>
        </p:txBody>
      </p:sp>
    </p:spTree>
    <p:extLst>
      <p:ext uri="{BB962C8B-B14F-4D97-AF65-F5344CB8AC3E}">
        <p14:creationId xmlns:p14="http://schemas.microsoft.com/office/powerpoint/2010/main" val="2967799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a:t>S</a:t>
            </a:r>
            <a:r>
              <a:rPr lang="en-US" dirty="0" smtClean="0"/>
              <a:t>econd most common gynecologic malignancy.</a:t>
            </a:r>
          </a:p>
          <a:p>
            <a:pPr marL="114300" indent="0">
              <a:buNone/>
            </a:pPr>
            <a:endParaRPr lang="en-US" dirty="0" smtClean="0"/>
          </a:p>
          <a:p>
            <a:r>
              <a:rPr lang="en-US" dirty="0"/>
              <a:t>I</a:t>
            </a:r>
            <a:r>
              <a:rPr lang="en-US" dirty="0" smtClean="0"/>
              <a:t>n </a:t>
            </a:r>
            <a:r>
              <a:rPr lang="en-US" dirty="0"/>
              <a:t>developed countries, </a:t>
            </a:r>
            <a:r>
              <a:rPr lang="en-US" dirty="0" smtClean="0"/>
              <a:t>the incidence </a:t>
            </a:r>
            <a:r>
              <a:rPr lang="en-US" dirty="0"/>
              <a:t>of 9.4 per 100,000 women and a mortality rate of 5.1 per 100,000.</a:t>
            </a:r>
          </a:p>
          <a:p>
            <a:r>
              <a:rPr lang="en-US" dirty="0"/>
              <a:t> In developing countries, it is the third most common gynecologic malignancy (cervical cancer is the most common), with an incidence of 5.0 per 100,000 and a mortality rate of 3.1 per 100,000. </a:t>
            </a:r>
          </a:p>
          <a:p>
            <a:pPr marL="114300" indent="0">
              <a:buNone/>
            </a:pPr>
            <a:endParaRPr lang="en-US" dirty="0" smtClean="0"/>
          </a:p>
        </p:txBody>
      </p:sp>
    </p:spTree>
    <p:extLst>
      <p:ext uri="{BB962C8B-B14F-4D97-AF65-F5344CB8AC3E}">
        <p14:creationId xmlns:p14="http://schemas.microsoft.com/office/powerpoint/2010/main" val="1938021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images</a:t>
            </a:r>
            <a:endParaRPr lang="en-US" dirty="0"/>
          </a:p>
        </p:txBody>
      </p:sp>
      <p:sp>
        <p:nvSpPr>
          <p:cNvPr id="3" name="Content Placeholder 2"/>
          <p:cNvSpPr>
            <a:spLocks noGrp="1"/>
          </p:cNvSpPr>
          <p:nvPr>
            <p:ph idx="1"/>
          </p:nvPr>
        </p:nvSpPr>
        <p:spPr/>
        <p:txBody>
          <a:bodyPr/>
          <a:lstStyle/>
          <a:p>
            <a:r>
              <a:rPr lang="en-US" dirty="0" smtClean="0"/>
              <a:t>Ultrasound </a:t>
            </a:r>
          </a:p>
          <a:p>
            <a:pPr lvl="1"/>
            <a:r>
              <a:rPr lang="en-US" dirty="0"/>
              <a:t> </a:t>
            </a:r>
            <a:r>
              <a:rPr lang="en-US" dirty="0" err="1"/>
              <a:t>Transvaginal</a:t>
            </a:r>
            <a:r>
              <a:rPr lang="en-US" dirty="0"/>
              <a:t> ultrasonography (TVUS) allows better visualization of the ovaries (independent of body habitus) and shorter examination times.</a:t>
            </a:r>
          </a:p>
          <a:p>
            <a:pPr lvl="1"/>
            <a:endParaRPr lang="en-US" dirty="0"/>
          </a:p>
          <a:p>
            <a:pPr lvl="1"/>
            <a:r>
              <a:rPr lang="en-US" dirty="0"/>
              <a:t>The upper limit of ovarian volume is considered to be 20 cc in premenopausal women and 10 cc in postmenopausal </a:t>
            </a:r>
            <a:r>
              <a:rPr lang="en-US" dirty="0" smtClean="0"/>
              <a:t>women. </a:t>
            </a:r>
            <a:r>
              <a:rPr lang="en-US" dirty="0"/>
              <a:t>In addition to size, morphologic characteristics (presence of </a:t>
            </a:r>
            <a:r>
              <a:rPr lang="en-US" dirty="0" err="1"/>
              <a:t>septae</a:t>
            </a:r>
            <a:r>
              <a:rPr lang="en-US" dirty="0"/>
              <a:t> </a:t>
            </a:r>
            <a:r>
              <a:rPr lang="en-US" dirty="0" smtClean="0"/>
              <a:t>, cyst </a:t>
            </a:r>
            <a:r>
              <a:rPr lang="en-US" dirty="0"/>
              <a:t>wall </a:t>
            </a:r>
            <a:r>
              <a:rPr lang="en-US" dirty="0" smtClean="0"/>
              <a:t>irregularity, solid </a:t>
            </a:r>
            <a:r>
              <a:rPr lang="en-US" dirty="0" err="1" smtClean="0"/>
              <a:t>componants</a:t>
            </a:r>
            <a:r>
              <a:rPr lang="en-US" dirty="0" smtClean="0"/>
              <a:t>) </a:t>
            </a:r>
            <a:r>
              <a:rPr lang="en-US" dirty="0"/>
              <a:t>are considered in the interpretation of an ultrasound study</a:t>
            </a:r>
          </a:p>
        </p:txBody>
      </p:sp>
    </p:spTree>
    <p:extLst>
      <p:ext uri="{BB962C8B-B14F-4D97-AF65-F5344CB8AC3E}">
        <p14:creationId xmlns:p14="http://schemas.microsoft.com/office/powerpoint/2010/main" val="1728454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 of spread</a:t>
            </a:r>
            <a:endParaRPr lang="en-US" dirty="0"/>
          </a:p>
        </p:txBody>
      </p:sp>
      <p:sp>
        <p:nvSpPr>
          <p:cNvPr id="3" name="Content Placeholder 2"/>
          <p:cNvSpPr>
            <a:spLocks noGrp="1"/>
          </p:cNvSpPr>
          <p:nvPr>
            <p:ph idx="1"/>
          </p:nvPr>
        </p:nvSpPr>
        <p:spPr/>
        <p:txBody>
          <a:bodyPr/>
          <a:lstStyle/>
          <a:p>
            <a:r>
              <a:rPr lang="en-US" dirty="0" err="1" smtClean="0"/>
              <a:t>Transcoelomic</a:t>
            </a:r>
            <a:r>
              <a:rPr lang="en-US" dirty="0" smtClean="0"/>
              <a:t>… exfoliating cells that disseminate and implant throughout the peritoneal cavity.</a:t>
            </a:r>
          </a:p>
          <a:p>
            <a:pPr lvl="1"/>
            <a:r>
              <a:rPr lang="en-US" dirty="0" smtClean="0"/>
              <a:t>Commonly seen… </a:t>
            </a:r>
            <a:r>
              <a:rPr lang="en-US" dirty="0" err="1" smtClean="0"/>
              <a:t>cul</a:t>
            </a:r>
            <a:r>
              <a:rPr lang="en-US" dirty="0" smtClean="0"/>
              <a:t> – de – sac, </a:t>
            </a:r>
            <a:r>
              <a:rPr lang="en-US" dirty="0" err="1" smtClean="0"/>
              <a:t>paracolic</a:t>
            </a:r>
            <a:r>
              <a:rPr lang="en-US" dirty="0" smtClean="0"/>
              <a:t> gutter, liver surface and </a:t>
            </a:r>
            <a:r>
              <a:rPr lang="en-US" dirty="0" err="1" smtClean="0"/>
              <a:t>omentum</a:t>
            </a:r>
            <a:r>
              <a:rPr lang="en-US" dirty="0" smtClean="0"/>
              <a:t>.</a:t>
            </a:r>
          </a:p>
          <a:p>
            <a:pPr marL="411480" lvl="1" indent="0">
              <a:buNone/>
            </a:pPr>
            <a:endParaRPr lang="en-US" dirty="0" smtClean="0"/>
          </a:p>
          <a:p>
            <a:r>
              <a:rPr lang="en-US" dirty="0" smtClean="0"/>
              <a:t>Lymphatic spread… pelvic and </a:t>
            </a:r>
            <a:r>
              <a:rPr lang="en-US" dirty="0" err="1" smtClean="0"/>
              <a:t>paraortic</a:t>
            </a:r>
            <a:r>
              <a:rPr lang="en-US" dirty="0" smtClean="0"/>
              <a:t>.</a:t>
            </a:r>
          </a:p>
          <a:p>
            <a:pPr marL="114300" indent="0">
              <a:buNone/>
            </a:pPr>
            <a:endParaRPr lang="en-US" dirty="0" smtClean="0"/>
          </a:p>
          <a:p>
            <a:r>
              <a:rPr lang="en-US" dirty="0" err="1" smtClean="0"/>
              <a:t>Hematogenous</a:t>
            </a:r>
            <a:r>
              <a:rPr lang="en-US" dirty="0" smtClean="0"/>
              <a:t>…. Not common</a:t>
            </a:r>
            <a:endParaRPr lang="en-US" dirty="0"/>
          </a:p>
        </p:txBody>
      </p:sp>
    </p:spTree>
    <p:extLst>
      <p:ext uri="{BB962C8B-B14F-4D97-AF65-F5344CB8AC3E}">
        <p14:creationId xmlns:p14="http://schemas.microsoft.com/office/powerpoint/2010/main" val="4239213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Surgical management</a:t>
            </a:r>
            <a:endParaRPr lang="en-US" dirty="0"/>
          </a:p>
        </p:txBody>
      </p:sp>
      <p:sp>
        <p:nvSpPr>
          <p:cNvPr id="3" name="Content Placeholder 2"/>
          <p:cNvSpPr>
            <a:spLocks noGrp="1"/>
          </p:cNvSpPr>
          <p:nvPr>
            <p:ph idx="1"/>
          </p:nvPr>
        </p:nvSpPr>
        <p:spPr/>
        <p:txBody>
          <a:bodyPr/>
          <a:lstStyle/>
          <a:p>
            <a:r>
              <a:rPr lang="en-US" dirty="0" smtClean="0"/>
              <a:t>Staging…. No macroscopic disease suggestive of metastasis …</a:t>
            </a:r>
          </a:p>
          <a:p>
            <a:endParaRPr lang="en-US" dirty="0"/>
          </a:p>
          <a:p>
            <a:r>
              <a:rPr lang="en-US" dirty="0" err="1" smtClean="0"/>
              <a:t>Cytoreduction</a:t>
            </a:r>
            <a:r>
              <a:rPr lang="en-US" dirty="0" smtClean="0"/>
              <a:t> ( </a:t>
            </a:r>
            <a:r>
              <a:rPr lang="en-US" dirty="0" err="1" smtClean="0"/>
              <a:t>debulking</a:t>
            </a:r>
            <a:r>
              <a:rPr lang="en-US" dirty="0" smtClean="0"/>
              <a:t>)… removal of all gross disease to reach a residual disease less than 1cm.</a:t>
            </a:r>
          </a:p>
          <a:p>
            <a:pPr lvl="1"/>
            <a:r>
              <a:rPr lang="en-US" dirty="0" smtClean="0"/>
              <a:t>Primary</a:t>
            </a:r>
          </a:p>
          <a:p>
            <a:pPr lvl="1"/>
            <a:r>
              <a:rPr lang="en-US" dirty="0" smtClean="0"/>
              <a:t>Interval </a:t>
            </a:r>
            <a:endParaRPr lang="en-US" dirty="0"/>
          </a:p>
        </p:txBody>
      </p:sp>
    </p:spTree>
    <p:extLst>
      <p:ext uri="{BB962C8B-B14F-4D97-AF65-F5344CB8AC3E}">
        <p14:creationId xmlns:p14="http://schemas.microsoft.com/office/powerpoint/2010/main" val="4056230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staging</a:t>
            </a:r>
            <a:endParaRPr lang="en-US" dirty="0"/>
          </a:p>
        </p:txBody>
      </p:sp>
      <p:sp>
        <p:nvSpPr>
          <p:cNvPr id="3" name="Content Placeholder 2"/>
          <p:cNvSpPr>
            <a:spLocks noGrp="1"/>
          </p:cNvSpPr>
          <p:nvPr>
            <p:ph idx="1"/>
          </p:nvPr>
        </p:nvSpPr>
        <p:spPr/>
        <p:txBody>
          <a:bodyPr/>
          <a:lstStyle/>
          <a:p>
            <a:r>
              <a:rPr lang="en-US" dirty="0" smtClean="0"/>
              <a:t>Surgically staged disease.</a:t>
            </a:r>
          </a:p>
          <a:p>
            <a:pPr lvl="1"/>
            <a:r>
              <a:rPr lang="en-US" dirty="0" smtClean="0"/>
              <a:t>Pelvic wash for cytology.</a:t>
            </a:r>
          </a:p>
          <a:p>
            <a:pPr lvl="1"/>
            <a:r>
              <a:rPr lang="en-US" dirty="0" smtClean="0"/>
              <a:t>Total abdominal </a:t>
            </a:r>
            <a:r>
              <a:rPr lang="en-US" dirty="0" err="1" smtClean="0"/>
              <a:t>hystrectomy</a:t>
            </a:r>
            <a:endParaRPr lang="en-US" dirty="0" smtClean="0"/>
          </a:p>
          <a:p>
            <a:pPr lvl="1"/>
            <a:r>
              <a:rPr lang="en-US" dirty="0" smtClean="0"/>
              <a:t>Bilateral </a:t>
            </a:r>
            <a:r>
              <a:rPr lang="en-US" dirty="0" err="1" smtClean="0"/>
              <a:t>salpengo-oophrectomy</a:t>
            </a:r>
            <a:endParaRPr lang="en-US" dirty="0" smtClean="0"/>
          </a:p>
          <a:p>
            <a:pPr lvl="1"/>
            <a:r>
              <a:rPr lang="en-US" dirty="0" err="1" smtClean="0"/>
              <a:t>Omentectomy</a:t>
            </a:r>
            <a:endParaRPr lang="en-US" dirty="0" smtClean="0"/>
          </a:p>
          <a:p>
            <a:pPr lvl="1"/>
            <a:r>
              <a:rPr lang="en-US" dirty="0" smtClean="0"/>
              <a:t>Pelvic and </a:t>
            </a:r>
            <a:r>
              <a:rPr lang="en-US" dirty="0" err="1" smtClean="0"/>
              <a:t>para</a:t>
            </a:r>
            <a:r>
              <a:rPr lang="en-US" dirty="0" smtClean="0"/>
              <a:t> aortic lymphadenectomy</a:t>
            </a:r>
          </a:p>
          <a:p>
            <a:pPr lvl="1"/>
            <a:r>
              <a:rPr lang="en-US" dirty="0" smtClean="0"/>
              <a:t>Multiple peritoneal biopsies.</a:t>
            </a:r>
          </a:p>
          <a:p>
            <a:pPr lvl="1"/>
            <a:endParaRPr lang="en-US" dirty="0"/>
          </a:p>
        </p:txBody>
      </p:sp>
    </p:spTree>
    <p:extLst>
      <p:ext uri="{BB962C8B-B14F-4D97-AF65-F5344CB8AC3E}">
        <p14:creationId xmlns:p14="http://schemas.microsoft.com/office/powerpoint/2010/main" val="2302901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Figo</a:t>
            </a:r>
            <a:r>
              <a:rPr lang="en-US" smtClean="0"/>
              <a:t> staging</a:t>
            </a:r>
            <a:endParaRPr lang="en-US"/>
          </a:p>
        </p:txBody>
      </p:sp>
      <p:sp>
        <p:nvSpPr>
          <p:cNvPr id="3" name="Content Placeholder 2"/>
          <p:cNvSpPr>
            <a:spLocks noGrp="1"/>
          </p:cNvSpPr>
          <p:nvPr>
            <p:ph idx="1"/>
          </p:nvPr>
        </p:nvSpPr>
        <p:spPr/>
        <p:txBody>
          <a:bodyPr/>
          <a:lstStyle/>
          <a:p>
            <a:r>
              <a:rPr lang="en-US" dirty="0" smtClean="0"/>
              <a:t>Stage I</a:t>
            </a:r>
          </a:p>
          <a:p>
            <a:pPr lvl="1"/>
            <a:r>
              <a:rPr lang="en-US" dirty="0" smtClean="0"/>
              <a:t>Tumor confined to the ovaries or </a:t>
            </a:r>
            <a:r>
              <a:rPr lang="en-US" dirty="0" err="1" smtClean="0"/>
              <a:t>fallupian</a:t>
            </a:r>
            <a:r>
              <a:rPr lang="en-US" dirty="0" smtClean="0"/>
              <a:t> tubes, negative peritoneal fluid and intact surface and capsule.</a:t>
            </a:r>
          </a:p>
          <a:p>
            <a:pPr marL="411480" lvl="1" indent="0">
              <a:buNone/>
            </a:pPr>
            <a:endParaRPr lang="en-US" dirty="0" smtClean="0"/>
          </a:p>
          <a:p>
            <a:pPr lvl="2"/>
            <a:r>
              <a:rPr lang="en-US" dirty="0" smtClean="0"/>
              <a:t>IA tumor limited to one ovary or one </a:t>
            </a:r>
            <a:r>
              <a:rPr lang="en-US" dirty="0" err="1" smtClean="0"/>
              <a:t>fallupian</a:t>
            </a:r>
            <a:r>
              <a:rPr lang="en-US" dirty="0" smtClean="0"/>
              <a:t> tube </a:t>
            </a:r>
          </a:p>
          <a:p>
            <a:pPr lvl="2"/>
            <a:r>
              <a:rPr lang="en-US" dirty="0" smtClean="0"/>
              <a:t>IB both ovaries or both tubes.</a:t>
            </a:r>
          </a:p>
          <a:p>
            <a:pPr lvl="2"/>
            <a:r>
              <a:rPr lang="en-US" dirty="0" smtClean="0"/>
              <a:t>IC one or both ovaries or tubes with</a:t>
            </a:r>
          </a:p>
          <a:p>
            <a:pPr lvl="3"/>
            <a:r>
              <a:rPr lang="en-US" dirty="0"/>
              <a:t>Surgical </a:t>
            </a:r>
            <a:r>
              <a:rPr lang="en-US" dirty="0" smtClean="0"/>
              <a:t>spill</a:t>
            </a:r>
          </a:p>
          <a:p>
            <a:pPr lvl="3"/>
            <a:r>
              <a:rPr lang="en-US" dirty="0"/>
              <a:t>Capsule ruptured before surgery or tumor on ovarian or fallopian tube </a:t>
            </a:r>
            <a:r>
              <a:rPr lang="en-US" dirty="0" smtClean="0"/>
              <a:t>surface</a:t>
            </a:r>
          </a:p>
          <a:p>
            <a:pPr lvl="3"/>
            <a:r>
              <a:rPr lang="en-US" dirty="0"/>
              <a:t>Malignant cells in the ascites or peritoneal washings</a:t>
            </a:r>
          </a:p>
        </p:txBody>
      </p:sp>
    </p:spTree>
    <p:extLst>
      <p:ext uri="{BB962C8B-B14F-4D97-AF65-F5344CB8AC3E}">
        <p14:creationId xmlns:p14="http://schemas.microsoft.com/office/powerpoint/2010/main" val="18815311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Stage II</a:t>
            </a:r>
          </a:p>
          <a:p>
            <a:pPr lvl="1"/>
            <a:r>
              <a:rPr lang="en-US" dirty="0"/>
              <a:t>Tumor involves one or both ovaries or fallopian tubes with pelvic extension (below pelvic brim) or peritoneal </a:t>
            </a:r>
            <a:r>
              <a:rPr lang="en-US" dirty="0" smtClean="0"/>
              <a:t>cancer</a:t>
            </a:r>
          </a:p>
          <a:p>
            <a:pPr lvl="2"/>
            <a:r>
              <a:rPr lang="en-US" dirty="0" smtClean="0"/>
              <a:t>IIA… Extension </a:t>
            </a:r>
            <a:r>
              <a:rPr lang="en-US" dirty="0"/>
              <a:t>and/or implants on uterus and/or tube(s) and/or </a:t>
            </a:r>
            <a:r>
              <a:rPr lang="en-US" dirty="0" smtClean="0"/>
              <a:t>ovaries</a:t>
            </a:r>
          </a:p>
          <a:p>
            <a:pPr lvl="2"/>
            <a:r>
              <a:rPr lang="en-US" dirty="0"/>
              <a:t>IIB… Extension to other pelvic </a:t>
            </a:r>
            <a:r>
              <a:rPr lang="en-US" dirty="0" err="1"/>
              <a:t>intraperitoneal</a:t>
            </a:r>
            <a:r>
              <a:rPr lang="en-US" dirty="0"/>
              <a:t> tissues</a:t>
            </a:r>
            <a:endParaRPr lang="en-US" dirty="0" smtClean="0"/>
          </a:p>
          <a:p>
            <a:pPr lvl="1"/>
            <a:endParaRPr lang="en-US" dirty="0"/>
          </a:p>
        </p:txBody>
      </p:sp>
    </p:spTree>
    <p:extLst>
      <p:ext uri="{BB962C8B-B14F-4D97-AF65-F5344CB8AC3E}">
        <p14:creationId xmlns:p14="http://schemas.microsoft.com/office/powerpoint/2010/main" val="1828037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Stage III</a:t>
            </a:r>
          </a:p>
          <a:p>
            <a:pPr lvl="1"/>
            <a:r>
              <a:rPr lang="en-US" dirty="0"/>
              <a:t>Tumor involves one or both ovaries or fallopian tubes, or peritoneal cancer, with </a:t>
            </a:r>
            <a:r>
              <a:rPr lang="en-US" dirty="0" err="1"/>
              <a:t>cytologically</a:t>
            </a:r>
            <a:r>
              <a:rPr lang="en-US" dirty="0"/>
              <a:t> or histologically confirmed spread to the peritoneum outside the pelvis and/or metastasis to the retroperitoneal lymph </a:t>
            </a:r>
            <a:r>
              <a:rPr lang="en-US" dirty="0" smtClean="0"/>
              <a:t>nodes</a:t>
            </a:r>
          </a:p>
          <a:p>
            <a:pPr lvl="2"/>
            <a:r>
              <a:rPr lang="en-US" dirty="0"/>
              <a:t>IIIA…Positive retroperitoneal lymph nodes and/or microscopic metastasis beyond </a:t>
            </a:r>
            <a:r>
              <a:rPr lang="en-US" dirty="0" smtClean="0"/>
              <a:t>pelvis</a:t>
            </a:r>
          </a:p>
          <a:p>
            <a:pPr lvl="2"/>
            <a:r>
              <a:rPr lang="en-US" dirty="0"/>
              <a:t> IIIB… Macroscopic peritoneal metastasis beyond pelvis up to 2 cm in greatest dimension, with or without positive retroperitoneal lymph </a:t>
            </a:r>
            <a:r>
              <a:rPr lang="en-US" dirty="0" smtClean="0"/>
              <a:t>nodes</a:t>
            </a:r>
          </a:p>
          <a:p>
            <a:pPr lvl="2"/>
            <a:r>
              <a:rPr lang="en-US" dirty="0"/>
              <a:t>IIIC… Macroscopic peritoneal metastasis beyond pelvis more than 2 cm in greatest dimension (includes extension of tumor to capsule of liver and spleen without parenchymal involvement of either organ), with or without positive retroperitoneal lymph nodes</a:t>
            </a:r>
          </a:p>
        </p:txBody>
      </p:sp>
    </p:spTree>
    <p:extLst>
      <p:ext uri="{BB962C8B-B14F-4D97-AF65-F5344CB8AC3E}">
        <p14:creationId xmlns:p14="http://schemas.microsoft.com/office/powerpoint/2010/main" val="2499220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Stage IV</a:t>
            </a:r>
          </a:p>
          <a:p>
            <a:pPr lvl="1"/>
            <a:r>
              <a:rPr lang="en-US" dirty="0"/>
              <a:t>Distant metastases excluding peritoneal </a:t>
            </a:r>
            <a:r>
              <a:rPr lang="en-US" dirty="0" smtClean="0"/>
              <a:t>metastases</a:t>
            </a:r>
          </a:p>
          <a:p>
            <a:pPr lvl="2"/>
            <a:r>
              <a:rPr lang="en-US" dirty="0"/>
              <a:t>IVA… Pleural effusion with positive </a:t>
            </a:r>
            <a:r>
              <a:rPr lang="en-US" dirty="0" smtClean="0"/>
              <a:t>cytology</a:t>
            </a:r>
          </a:p>
          <a:p>
            <a:pPr lvl="2"/>
            <a:r>
              <a:rPr lang="en-US" dirty="0"/>
              <a:t>IVB… Parenchymal metastases and metastases to extra-abdominal organs (including inguinal lymph nodes and lymph nodes outside the abdominal cavity)</a:t>
            </a:r>
          </a:p>
        </p:txBody>
      </p:sp>
    </p:spTree>
    <p:extLst>
      <p:ext uri="{BB962C8B-B14F-4D97-AF65-F5344CB8AC3E}">
        <p14:creationId xmlns:p14="http://schemas.microsoft.com/office/powerpoint/2010/main" val="3551100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chemotherapy</a:t>
            </a:r>
            <a:endParaRPr lang="en-US" dirty="0"/>
          </a:p>
        </p:txBody>
      </p:sp>
      <p:sp>
        <p:nvSpPr>
          <p:cNvPr id="3" name="Content Placeholder 2"/>
          <p:cNvSpPr>
            <a:spLocks noGrp="1"/>
          </p:cNvSpPr>
          <p:nvPr>
            <p:ph idx="1"/>
          </p:nvPr>
        </p:nvSpPr>
        <p:spPr/>
        <p:txBody>
          <a:bodyPr/>
          <a:lstStyle/>
          <a:p>
            <a:r>
              <a:rPr lang="en-US" dirty="0" smtClean="0"/>
              <a:t>Adjuvant and </a:t>
            </a:r>
            <a:r>
              <a:rPr lang="en-US" dirty="0" err="1" smtClean="0"/>
              <a:t>Neoadjuvant</a:t>
            </a:r>
            <a:r>
              <a:rPr lang="en-US" dirty="0" smtClean="0"/>
              <a:t> </a:t>
            </a:r>
          </a:p>
          <a:p>
            <a:r>
              <a:rPr lang="en-US" dirty="0" smtClean="0"/>
              <a:t>Multiple agents</a:t>
            </a:r>
          </a:p>
          <a:p>
            <a:pPr lvl="1"/>
            <a:r>
              <a:rPr lang="en-US" dirty="0" smtClean="0"/>
              <a:t>Platinum base </a:t>
            </a:r>
          </a:p>
          <a:p>
            <a:pPr lvl="1"/>
            <a:r>
              <a:rPr lang="en-US" dirty="0" smtClean="0"/>
              <a:t>Paclitaxel.</a:t>
            </a:r>
          </a:p>
          <a:p>
            <a:r>
              <a:rPr lang="en-US" dirty="0" smtClean="0"/>
              <a:t>Single agent</a:t>
            </a:r>
          </a:p>
          <a:p>
            <a:r>
              <a:rPr lang="en-US" dirty="0" err="1" smtClean="0"/>
              <a:t>Intraperitoneal</a:t>
            </a:r>
            <a:r>
              <a:rPr lang="en-US" dirty="0" smtClean="0"/>
              <a:t> </a:t>
            </a:r>
            <a:endParaRPr lang="en-US" dirty="0"/>
          </a:p>
        </p:txBody>
      </p:sp>
    </p:spTree>
    <p:extLst>
      <p:ext uri="{BB962C8B-B14F-4D97-AF65-F5344CB8AC3E}">
        <p14:creationId xmlns:p14="http://schemas.microsoft.com/office/powerpoint/2010/main" val="2908204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regimen</a:t>
            </a:r>
            <a:endParaRPr lang="en-US" dirty="0"/>
          </a:p>
        </p:txBody>
      </p:sp>
      <p:sp>
        <p:nvSpPr>
          <p:cNvPr id="3" name="Content Placeholder 2"/>
          <p:cNvSpPr>
            <a:spLocks noGrp="1"/>
          </p:cNvSpPr>
          <p:nvPr>
            <p:ph idx="1"/>
          </p:nvPr>
        </p:nvSpPr>
        <p:spPr/>
        <p:txBody>
          <a:bodyPr/>
          <a:lstStyle/>
          <a:p>
            <a:r>
              <a:rPr lang="en-US" dirty="0" smtClean="0"/>
              <a:t>Germ cell tumor</a:t>
            </a:r>
          </a:p>
          <a:p>
            <a:pPr lvl="1"/>
            <a:r>
              <a:rPr lang="en-US" sz="2400" b="1" dirty="0" smtClean="0">
                <a:solidFill>
                  <a:srgbClr val="FF0000"/>
                </a:solidFill>
              </a:rPr>
              <a:t>B</a:t>
            </a:r>
            <a:r>
              <a:rPr lang="en-US" dirty="0" smtClean="0"/>
              <a:t> </a:t>
            </a:r>
            <a:r>
              <a:rPr lang="en-US" dirty="0" err="1" smtClean="0"/>
              <a:t>leomycin</a:t>
            </a:r>
            <a:endParaRPr lang="en-US" dirty="0" smtClean="0"/>
          </a:p>
          <a:p>
            <a:pPr lvl="1"/>
            <a:r>
              <a:rPr lang="en-US" sz="2400" b="1" dirty="0" smtClean="0">
                <a:solidFill>
                  <a:srgbClr val="FF0000"/>
                </a:solidFill>
              </a:rPr>
              <a:t>E</a:t>
            </a:r>
            <a:r>
              <a:rPr lang="en-US" dirty="0" smtClean="0"/>
              <a:t> </a:t>
            </a:r>
            <a:r>
              <a:rPr lang="en-US" dirty="0" err="1" smtClean="0"/>
              <a:t>toposide</a:t>
            </a:r>
            <a:endParaRPr lang="en-US" dirty="0" smtClean="0"/>
          </a:p>
          <a:p>
            <a:pPr lvl="1"/>
            <a:r>
              <a:rPr lang="en-US" sz="2400" b="1" dirty="0" smtClean="0">
                <a:solidFill>
                  <a:srgbClr val="FF0000"/>
                </a:solidFill>
              </a:rPr>
              <a:t>P</a:t>
            </a:r>
            <a:r>
              <a:rPr lang="en-US" dirty="0" smtClean="0"/>
              <a:t> </a:t>
            </a:r>
            <a:r>
              <a:rPr lang="en-US" dirty="0" err="1" smtClean="0"/>
              <a:t>latinum</a:t>
            </a:r>
            <a:endParaRPr lang="en-US" dirty="0" smtClean="0"/>
          </a:p>
          <a:p>
            <a:pPr marL="411480" lvl="1" indent="0">
              <a:buNone/>
            </a:pPr>
            <a:r>
              <a:rPr lang="en-US" dirty="0" smtClean="0"/>
              <a:t>5 yrs. survival  90 – 95%</a:t>
            </a:r>
          </a:p>
          <a:p>
            <a:pPr marL="411480" lvl="1" indent="0">
              <a:buNone/>
            </a:pPr>
            <a:r>
              <a:rPr lang="en-US" dirty="0" smtClean="0"/>
              <a:t>Good prognosis</a:t>
            </a:r>
            <a:endParaRPr lang="en-US" dirty="0"/>
          </a:p>
        </p:txBody>
      </p:sp>
    </p:spTree>
    <p:extLst>
      <p:ext uri="{BB962C8B-B14F-4D97-AF65-F5344CB8AC3E}">
        <p14:creationId xmlns:p14="http://schemas.microsoft.com/office/powerpoint/2010/main" val="3230571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 of ovarian cancer</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800" y="2209800"/>
            <a:ext cx="6096000" cy="3859250"/>
          </a:xfrm>
        </p:spPr>
      </p:pic>
    </p:spTree>
    <p:extLst>
      <p:ext uri="{BB962C8B-B14F-4D97-AF65-F5344CB8AC3E}">
        <p14:creationId xmlns:p14="http://schemas.microsoft.com/office/powerpoint/2010/main" val="354887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Prognosis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0864792"/>
              </p:ext>
            </p:extLst>
          </p:nvPr>
        </p:nvGraphicFramePr>
        <p:xfrm>
          <a:off x="457200" y="1752600"/>
          <a:ext cx="8229600" cy="4079240"/>
        </p:xfrm>
        <a:graphic>
          <a:graphicData uri="http://schemas.openxmlformats.org/drawingml/2006/table">
            <a:tbl>
              <a:tblPr firstRow="1" bandRow="1">
                <a:tableStyleId>{F5AB1C69-6EDB-4FF4-983F-18BD219EF322}</a:tableStyleId>
              </a:tblPr>
              <a:tblGrid>
                <a:gridCol w="2057400"/>
                <a:gridCol w="2057400"/>
                <a:gridCol w="2057400"/>
                <a:gridCol w="2057400"/>
              </a:tblGrid>
              <a:tr h="370840">
                <a:tc>
                  <a:txBody>
                    <a:bodyPr/>
                    <a:lstStyle/>
                    <a:p>
                      <a:r>
                        <a:rPr lang="en-US" dirty="0" smtClean="0"/>
                        <a:t>FIGO</a:t>
                      </a:r>
                      <a:r>
                        <a:rPr lang="en-US" baseline="0" dirty="0" smtClean="0"/>
                        <a:t> staging</a:t>
                      </a:r>
                      <a:endParaRPr lang="en-US" dirty="0"/>
                    </a:p>
                  </a:txBody>
                  <a:tcPr/>
                </a:tc>
                <a:tc>
                  <a:txBody>
                    <a:bodyPr/>
                    <a:lstStyle/>
                    <a:p>
                      <a:r>
                        <a:rPr lang="en-US" dirty="0" smtClean="0"/>
                        <a:t>1yrs. Survival</a:t>
                      </a:r>
                      <a:endParaRPr lang="en-US" dirty="0"/>
                    </a:p>
                  </a:txBody>
                  <a:tcPr/>
                </a:tc>
                <a:tc>
                  <a:txBody>
                    <a:bodyPr/>
                    <a:lstStyle/>
                    <a:p>
                      <a:r>
                        <a:rPr lang="en-US" dirty="0" smtClean="0"/>
                        <a:t>2 yrs. Survival</a:t>
                      </a:r>
                      <a:endParaRPr lang="en-US" dirty="0"/>
                    </a:p>
                  </a:txBody>
                  <a:tcPr/>
                </a:tc>
                <a:tc>
                  <a:txBody>
                    <a:bodyPr/>
                    <a:lstStyle/>
                    <a:p>
                      <a:r>
                        <a:rPr lang="en-US" dirty="0" smtClean="0"/>
                        <a:t>3yrs. Survival</a:t>
                      </a:r>
                      <a:endParaRPr lang="en-US" dirty="0"/>
                    </a:p>
                  </a:txBody>
                  <a:tcPr/>
                </a:tc>
              </a:tr>
              <a:tr h="370840">
                <a:tc>
                  <a:txBody>
                    <a:bodyPr/>
                    <a:lstStyle/>
                    <a:p>
                      <a:r>
                        <a:rPr lang="en-US" dirty="0" smtClean="0"/>
                        <a:t>IA</a:t>
                      </a:r>
                      <a:endParaRPr lang="en-US" dirty="0"/>
                    </a:p>
                  </a:txBody>
                  <a:tcPr/>
                </a:tc>
                <a:tc>
                  <a:txBody>
                    <a:bodyPr/>
                    <a:lstStyle/>
                    <a:p>
                      <a:r>
                        <a:rPr lang="en-US" dirty="0" smtClean="0"/>
                        <a:t>98.4</a:t>
                      </a:r>
                      <a:endParaRPr lang="en-US" dirty="0"/>
                    </a:p>
                  </a:txBody>
                  <a:tcPr/>
                </a:tc>
                <a:tc>
                  <a:txBody>
                    <a:bodyPr/>
                    <a:lstStyle/>
                    <a:p>
                      <a:r>
                        <a:rPr lang="en-US" dirty="0" smtClean="0"/>
                        <a:t>96.2 </a:t>
                      </a:r>
                      <a:endParaRPr lang="en-US" dirty="0"/>
                    </a:p>
                  </a:txBody>
                  <a:tcPr/>
                </a:tc>
                <a:tc>
                  <a:txBody>
                    <a:bodyPr/>
                    <a:lstStyle/>
                    <a:p>
                      <a:r>
                        <a:rPr lang="en-US" dirty="0" smtClean="0"/>
                        <a:t>89.6 </a:t>
                      </a:r>
                      <a:endParaRPr lang="en-US" dirty="0"/>
                    </a:p>
                  </a:txBody>
                  <a:tcPr/>
                </a:tc>
              </a:tr>
              <a:tr h="370840">
                <a:tc>
                  <a:txBody>
                    <a:bodyPr/>
                    <a:lstStyle/>
                    <a:p>
                      <a:r>
                        <a:rPr lang="en-US" dirty="0" smtClean="0"/>
                        <a:t>IB</a:t>
                      </a:r>
                      <a:endParaRPr lang="en-US" dirty="0"/>
                    </a:p>
                  </a:txBody>
                  <a:tcPr/>
                </a:tc>
                <a:tc>
                  <a:txBody>
                    <a:bodyPr/>
                    <a:lstStyle/>
                    <a:p>
                      <a:r>
                        <a:rPr lang="en-US" dirty="0" smtClean="0"/>
                        <a:t>100</a:t>
                      </a:r>
                      <a:endParaRPr lang="en-US" dirty="0"/>
                    </a:p>
                  </a:txBody>
                  <a:tcPr/>
                </a:tc>
                <a:tc>
                  <a:txBody>
                    <a:bodyPr/>
                    <a:lstStyle/>
                    <a:p>
                      <a:r>
                        <a:rPr lang="en-US" dirty="0" smtClean="0"/>
                        <a:t>93.9 </a:t>
                      </a:r>
                      <a:endParaRPr lang="en-US" dirty="0"/>
                    </a:p>
                  </a:txBody>
                  <a:tcPr/>
                </a:tc>
                <a:tc>
                  <a:txBody>
                    <a:bodyPr/>
                    <a:lstStyle/>
                    <a:p>
                      <a:r>
                        <a:rPr lang="en-US" dirty="0" smtClean="0"/>
                        <a:t>86.1 </a:t>
                      </a:r>
                      <a:endParaRPr lang="en-US" dirty="0"/>
                    </a:p>
                  </a:txBody>
                  <a:tcPr/>
                </a:tc>
              </a:tr>
              <a:tr h="370840">
                <a:tc>
                  <a:txBody>
                    <a:bodyPr/>
                    <a:lstStyle/>
                    <a:p>
                      <a:r>
                        <a:rPr lang="en-US" dirty="0" smtClean="0"/>
                        <a:t>IC</a:t>
                      </a:r>
                      <a:endParaRPr lang="en-US" dirty="0"/>
                    </a:p>
                  </a:txBody>
                  <a:tcPr/>
                </a:tc>
                <a:tc>
                  <a:txBody>
                    <a:bodyPr/>
                    <a:lstStyle/>
                    <a:p>
                      <a:r>
                        <a:rPr lang="en-US" dirty="0" smtClean="0"/>
                        <a:t>96.3</a:t>
                      </a:r>
                      <a:endParaRPr lang="en-US" dirty="0"/>
                    </a:p>
                  </a:txBody>
                  <a:tcPr/>
                </a:tc>
                <a:tc>
                  <a:txBody>
                    <a:bodyPr/>
                    <a:lstStyle/>
                    <a:p>
                      <a:r>
                        <a:rPr lang="en-US" dirty="0" smtClean="0"/>
                        <a:t>91.4</a:t>
                      </a:r>
                      <a:endParaRPr lang="en-US" dirty="0"/>
                    </a:p>
                  </a:txBody>
                  <a:tcPr/>
                </a:tc>
                <a:tc>
                  <a:txBody>
                    <a:bodyPr/>
                    <a:lstStyle/>
                    <a:p>
                      <a:r>
                        <a:rPr lang="en-US" dirty="0" smtClean="0"/>
                        <a:t>83.4 </a:t>
                      </a:r>
                      <a:endParaRPr lang="en-US" dirty="0"/>
                    </a:p>
                  </a:txBody>
                  <a:tcPr/>
                </a:tc>
              </a:tr>
              <a:tr h="370840">
                <a:tc>
                  <a:txBody>
                    <a:bodyPr/>
                    <a:lstStyle/>
                    <a:p>
                      <a:r>
                        <a:rPr lang="en-US" dirty="0" smtClean="0"/>
                        <a:t>IIA</a:t>
                      </a:r>
                      <a:endParaRPr lang="en-US" dirty="0"/>
                    </a:p>
                  </a:txBody>
                  <a:tcPr/>
                </a:tc>
                <a:tc>
                  <a:txBody>
                    <a:bodyPr/>
                    <a:lstStyle/>
                    <a:p>
                      <a:r>
                        <a:rPr lang="en-US" dirty="0" smtClean="0"/>
                        <a:t>93.0</a:t>
                      </a:r>
                      <a:endParaRPr lang="en-US" dirty="0"/>
                    </a:p>
                  </a:txBody>
                  <a:tcPr/>
                </a:tc>
                <a:tc>
                  <a:txBody>
                    <a:bodyPr/>
                    <a:lstStyle/>
                    <a:p>
                      <a:r>
                        <a:rPr lang="en-US" dirty="0" smtClean="0"/>
                        <a:t>87.2</a:t>
                      </a:r>
                      <a:endParaRPr lang="en-US" dirty="0"/>
                    </a:p>
                  </a:txBody>
                  <a:tcPr/>
                </a:tc>
                <a:tc>
                  <a:txBody>
                    <a:bodyPr/>
                    <a:lstStyle/>
                    <a:p>
                      <a:r>
                        <a:rPr lang="en-US" dirty="0" smtClean="0"/>
                        <a:t>70.7 </a:t>
                      </a:r>
                      <a:endParaRPr lang="en-US" dirty="0"/>
                    </a:p>
                  </a:txBody>
                  <a:tcPr/>
                </a:tc>
              </a:tr>
              <a:tr h="370840">
                <a:tc>
                  <a:txBody>
                    <a:bodyPr/>
                    <a:lstStyle/>
                    <a:p>
                      <a:r>
                        <a:rPr lang="en-US" dirty="0" smtClean="0"/>
                        <a:t>IIB</a:t>
                      </a:r>
                      <a:endParaRPr lang="en-US" dirty="0"/>
                    </a:p>
                  </a:txBody>
                  <a:tcPr/>
                </a:tc>
                <a:tc>
                  <a:txBody>
                    <a:bodyPr/>
                    <a:lstStyle/>
                    <a:p>
                      <a:r>
                        <a:rPr lang="en-US" dirty="0" smtClean="0"/>
                        <a:t>93.4</a:t>
                      </a:r>
                      <a:endParaRPr lang="en-US" dirty="0"/>
                    </a:p>
                  </a:txBody>
                  <a:tcPr/>
                </a:tc>
                <a:tc>
                  <a:txBody>
                    <a:bodyPr/>
                    <a:lstStyle/>
                    <a:p>
                      <a:r>
                        <a:rPr lang="en-US" dirty="0" smtClean="0"/>
                        <a:t>84.5</a:t>
                      </a:r>
                      <a:endParaRPr lang="en-US" dirty="0"/>
                    </a:p>
                  </a:txBody>
                  <a:tcPr/>
                </a:tc>
                <a:tc>
                  <a:txBody>
                    <a:bodyPr/>
                    <a:lstStyle/>
                    <a:p>
                      <a:r>
                        <a:rPr lang="en-US" dirty="0" smtClean="0"/>
                        <a:t>65.5 </a:t>
                      </a:r>
                      <a:endParaRPr lang="en-US" dirty="0"/>
                    </a:p>
                  </a:txBody>
                  <a:tcPr/>
                </a:tc>
              </a:tr>
              <a:tr h="370840">
                <a:tc>
                  <a:txBody>
                    <a:bodyPr/>
                    <a:lstStyle/>
                    <a:p>
                      <a:r>
                        <a:rPr lang="en-US" dirty="0" smtClean="0"/>
                        <a:t>IIC</a:t>
                      </a:r>
                      <a:endParaRPr lang="en-US" dirty="0"/>
                    </a:p>
                  </a:txBody>
                  <a:tcPr/>
                </a:tc>
                <a:tc>
                  <a:txBody>
                    <a:bodyPr/>
                    <a:lstStyle/>
                    <a:p>
                      <a:r>
                        <a:rPr lang="en-US" dirty="0" smtClean="0"/>
                        <a:t>93.6</a:t>
                      </a:r>
                      <a:endParaRPr lang="en-US" dirty="0"/>
                    </a:p>
                  </a:txBody>
                  <a:tcPr/>
                </a:tc>
                <a:tc>
                  <a:txBody>
                    <a:bodyPr/>
                    <a:lstStyle/>
                    <a:p>
                      <a:r>
                        <a:rPr lang="en-US" dirty="0" smtClean="0"/>
                        <a:t>85.6</a:t>
                      </a:r>
                      <a:endParaRPr lang="en-US" dirty="0"/>
                    </a:p>
                  </a:txBody>
                  <a:tcPr/>
                </a:tc>
                <a:tc>
                  <a:txBody>
                    <a:bodyPr/>
                    <a:lstStyle/>
                    <a:p>
                      <a:r>
                        <a:rPr lang="en-US" dirty="0" smtClean="0"/>
                        <a:t>71.4 </a:t>
                      </a:r>
                      <a:endParaRPr lang="en-US" dirty="0"/>
                    </a:p>
                  </a:txBody>
                  <a:tcPr/>
                </a:tc>
              </a:tr>
              <a:tr h="370840">
                <a:tc>
                  <a:txBody>
                    <a:bodyPr/>
                    <a:lstStyle/>
                    <a:p>
                      <a:r>
                        <a:rPr lang="en-US" dirty="0" smtClean="0"/>
                        <a:t>IIIA</a:t>
                      </a:r>
                      <a:endParaRPr lang="en-US" dirty="0"/>
                    </a:p>
                  </a:txBody>
                  <a:tcPr/>
                </a:tc>
                <a:tc>
                  <a:txBody>
                    <a:bodyPr/>
                    <a:lstStyle/>
                    <a:p>
                      <a:r>
                        <a:rPr lang="en-US" dirty="0" smtClean="0"/>
                        <a:t>88.1</a:t>
                      </a:r>
                      <a:endParaRPr lang="en-US" dirty="0"/>
                    </a:p>
                  </a:txBody>
                  <a:tcPr/>
                </a:tc>
                <a:tc>
                  <a:txBody>
                    <a:bodyPr/>
                    <a:lstStyle/>
                    <a:p>
                      <a:r>
                        <a:rPr lang="en-US" dirty="0" smtClean="0"/>
                        <a:t>72.6</a:t>
                      </a:r>
                      <a:endParaRPr lang="en-US" dirty="0"/>
                    </a:p>
                  </a:txBody>
                  <a:tcPr/>
                </a:tc>
                <a:tc>
                  <a:txBody>
                    <a:bodyPr/>
                    <a:lstStyle/>
                    <a:p>
                      <a:r>
                        <a:rPr lang="en-US" dirty="0" smtClean="0"/>
                        <a:t>46.7 </a:t>
                      </a:r>
                      <a:endParaRPr lang="en-US" dirty="0"/>
                    </a:p>
                  </a:txBody>
                  <a:tcPr/>
                </a:tc>
              </a:tr>
              <a:tr h="370840">
                <a:tc>
                  <a:txBody>
                    <a:bodyPr/>
                    <a:lstStyle/>
                    <a:p>
                      <a:r>
                        <a:rPr lang="en-US" dirty="0" smtClean="0"/>
                        <a:t>IIIB</a:t>
                      </a:r>
                      <a:endParaRPr lang="en-US" dirty="0"/>
                    </a:p>
                  </a:txBody>
                  <a:tcPr/>
                </a:tc>
                <a:tc>
                  <a:txBody>
                    <a:bodyPr/>
                    <a:lstStyle/>
                    <a:p>
                      <a:r>
                        <a:rPr lang="en-US" dirty="0" smtClean="0"/>
                        <a:t>85.7</a:t>
                      </a:r>
                      <a:endParaRPr lang="en-US" dirty="0"/>
                    </a:p>
                  </a:txBody>
                  <a:tcPr/>
                </a:tc>
                <a:tc>
                  <a:txBody>
                    <a:bodyPr/>
                    <a:lstStyle/>
                    <a:p>
                      <a:r>
                        <a:rPr lang="en-US" dirty="0" smtClean="0"/>
                        <a:t>70.6</a:t>
                      </a:r>
                      <a:endParaRPr lang="en-US" dirty="0"/>
                    </a:p>
                  </a:txBody>
                  <a:tcPr/>
                </a:tc>
                <a:tc>
                  <a:txBody>
                    <a:bodyPr/>
                    <a:lstStyle/>
                    <a:p>
                      <a:r>
                        <a:rPr lang="en-US" dirty="0" smtClean="0"/>
                        <a:t>41.5 </a:t>
                      </a:r>
                      <a:endParaRPr lang="en-US" dirty="0"/>
                    </a:p>
                  </a:txBody>
                  <a:tcPr/>
                </a:tc>
              </a:tr>
              <a:tr h="370840">
                <a:tc>
                  <a:txBody>
                    <a:bodyPr/>
                    <a:lstStyle/>
                    <a:p>
                      <a:r>
                        <a:rPr lang="en-US" dirty="0" smtClean="0"/>
                        <a:t>IIIC</a:t>
                      </a:r>
                      <a:endParaRPr lang="en-US" dirty="0"/>
                    </a:p>
                  </a:txBody>
                  <a:tcPr/>
                </a:tc>
                <a:tc>
                  <a:txBody>
                    <a:bodyPr/>
                    <a:lstStyle/>
                    <a:p>
                      <a:r>
                        <a:rPr lang="en-US" dirty="0" smtClean="0"/>
                        <a:t>84.8</a:t>
                      </a:r>
                      <a:endParaRPr lang="en-US" dirty="0"/>
                    </a:p>
                  </a:txBody>
                  <a:tcPr/>
                </a:tc>
                <a:tc>
                  <a:txBody>
                    <a:bodyPr/>
                    <a:lstStyle/>
                    <a:p>
                      <a:r>
                        <a:rPr lang="en-US" dirty="0" smtClean="0"/>
                        <a:t>64.5</a:t>
                      </a:r>
                      <a:endParaRPr lang="en-US" dirty="0"/>
                    </a:p>
                  </a:txBody>
                  <a:tcPr/>
                </a:tc>
                <a:tc>
                  <a:txBody>
                    <a:bodyPr/>
                    <a:lstStyle/>
                    <a:p>
                      <a:r>
                        <a:rPr lang="en-US" dirty="0" smtClean="0"/>
                        <a:t>32.5 </a:t>
                      </a:r>
                      <a:endParaRPr lang="en-US" dirty="0"/>
                    </a:p>
                  </a:txBody>
                  <a:tcPr/>
                </a:tc>
              </a:tr>
              <a:tr h="370840">
                <a:tc>
                  <a:txBody>
                    <a:bodyPr/>
                    <a:lstStyle/>
                    <a:p>
                      <a:r>
                        <a:rPr lang="en-US" dirty="0" smtClean="0"/>
                        <a:t>IV</a:t>
                      </a:r>
                      <a:endParaRPr lang="en-US" dirty="0"/>
                    </a:p>
                  </a:txBody>
                  <a:tcPr/>
                </a:tc>
                <a:tc>
                  <a:txBody>
                    <a:bodyPr/>
                    <a:lstStyle/>
                    <a:p>
                      <a:r>
                        <a:rPr lang="en-US" dirty="0" smtClean="0"/>
                        <a:t>72.4</a:t>
                      </a:r>
                      <a:endParaRPr lang="en-US" dirty="0"/>
                    </a:p>
                  </a:txBody>
                  <a:tcPr/>
                </a:tc>
                <a:tc>
                  <a:txBody>
                    <a:bodyPr/>
                    <a:lstStyle/>
                    <a:p>
                      <a:r>
                        <a:rPr lang="en-US" dirty="0" smtClean="0"/>
                        <a:t>48.4</a:t>
                      </a:r>
                      <a:endParaRPr lang="en-US" dirty="0"/>
                    </a:p>
                  </a:txBody>
                  <a:tcPr/>
                </a:tc>
                <a:tc>
                  <a:txBody>
                    <a:bodyPr/>
                    <a:lstStyle/>
                    <a:p>
                      <a:r>
                        <a:rPr lang="en-US" dirty="0" smtClean="0"/>
                        <a:t>18.6 </a:t>
                      </a:r>
                      <a:endParaRPr lang="en-US" dirty="0"/>
                    </a:p>
                  </a:txBody>
                  <a:tcPr/>
                </a:tc>
              </a:tr>
            </a:tbl>
          </a:graphicData>
        </a:graphic>
      </p:graphicFrame>
    </p:spTree>
    <p:extLst>
      <p:ext uri="{BB962C8B-B14F-4D97-AF65-F5344CB8AC3E}">
        <p14:creationId xmlns:p14="http://schemas.microsoft.com/office/powerpoint/2010/main" val="3925459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Coelomic</a:t>
            </a:r>
            <a:r>
              <a:rPr lang="en-US" dirty="0" smtClean="0"/>
              <a:t> epithelial origin (80 – 85%)</a:t>
            </a:r>
          </a:p>
          <a:p>
            <a:pPr lvl="1"/>
            <a:r>
              <a:rPr lang="en-US" dirty="0" err="1" smtClean="0"/>
              <a:t>Serrous</a:t>
            </a:r>
            <a:r>
              <a:rPr lang="en-US" dirty="0" smtClean="0"/>
              <a:t> 70%</a:t>
            </a:r>
          </a:p>
          <a:p>
            <a:pPr lvl="1"/>
            <a:r>
              <a:rPr lang="en-US" dirty="0" err="1" smtClean="0"/>
              <a:t>Mucinos</a:t>
            </a:r>
            <a:r>
              <a:rPr lang="en-US" dirty="0" smtClean="0"/>
              <a:t>   25%</a:t>
            </a:r>
          </a:p>
          <a:p>
            <a:pPr lvl="1"/>
            <a:r>
              <a:rPr lang="en-US" dirty="0" err="1" smtClean="0"/>
              <a:t>Endometrioid</a:t>
            </a:r>
            <a:r>
              <a:rPr lang="en-US" dirty="0" smtClean="0"/>
              <a:t>    20%</a:t>
            </a:r>
          </a:p>
          <a:p>
            <a:pPr lvl="1"/>
            <a:r>
              <a:rPr lang="en-US" dirty="0" smtClean="0"/>
              <a:t>Clear cell     5%</a:t>
            </a:r>
          </a:p>
          <a:p>
            <a:pPr lvl="1"/>
            <a:r>
              <a:rPr lang="en-US" dirty="0" smtClean="0"/>
              <a:t>Brenner tumor  2 – 3%... Mainly benign </a:t>
            </a:r>
          </a:p>
          <a:p>
            <a:pPr lvl="1"/>
            <a:r>
              <a:rPr lang="en-US" dirty="0" smtClean="0"/>
              <a:t>Undifferentiated.</a:t>
            </a:r>
          </a:p>
          <a:p>
            <a:pPr lvl="1"/>
            <a:r>
              <a:rPr lang="en-US" dirty="0" err="1" smtClean="0"/>
              <a:t>Carcinosarcoma</a:t>
            </a:r>
            <a:endParaRPr lang="en-US" dirty="0" smtClean="0"/>
          </a:p>
          <a:p>
            <a:pPr marL="411480" lvl="1" indent="0">
              <a:buNone/>
            </a:pPr>
            <a:endParaRPr lang="en-US" dirty="0"/>
          </a:p>
        </p:txBody>
      </p:sp>
    </p:spTree>
    <p:extLst>
      <p:ext uri="{BB962C8B-B14F-4D97-AF65-F5344CB8AC3E}">
        <p14:creationId xmlns:p14="http://schemas.microsoft.com/office/powerpoint/2010/main" val="2758174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52600"/>
            <a:ext cx="8229600" cy="4724400"/>
          </a:xfrm>
        </p:spPr>
        <p:txBody>
          <a:bodyPr>
            <a:normAutofit/>
          </a:bodyPr>
          <a:lstStyle/>
          <a:p>
            <a:r>
              <a:rPr lang="en-US" dirty="0" smtClean="0"/>
              <a:t>Germ cell origin ( 10 – 15 %)</a:t>
            </a:r>
          </a:p>
          <a:p>
            <a:pPr lvl="1"/>
            <a:r>
              <a:rPr lang="en-US" dirty="0" err="1" smtClean="0"/>
              <a:t>Teratoma</a:t>
            </a:r>
            <a:endParaRPr lang="en-US" dirty="0" smtClean="0"/>
          </a:p>
          <a:p>
            <a:pPr lvl="2"/>
            <a:r>
              <a:rPr lang="en-US" dirty="0" smtClean="0"/>
              <a:t>Mature </a:t>
            </a:r>
            <a:r>
              <a:rPr lang="en-US" dirty="0" err="1" smtClean="0"/>
              <a:t>teratoma</a:t>
            </a:r>
            <a:r>
              <a:rPr lang="en-US" dirty="0" smtClean="0"/>
              <a:t>.</a:t>
            </a:r>
          </a:p>
          <a:p>
            <a:pPr lvl="2"/>
            <a:r>
              <a:rPr lang="en-US" dirty="0" err="1" smtClean="0"/>
              <a:t>Dermoid</a:t>
            </a:r>
            <a:r>
              <a:rPr lang="en-US" dirty="0" smtClean="0"/>
              <a:t> cyst.</a:t>
            </a:r>
          </a:p>
          <a:p>
            <a:pPr lvl="2"/>
            <a:r>
              <a:rPr lang="en-US" dirty="0" err="1" smtClean="0"/>
              <a:t>Stroma</a:t>
            </a:r>
            <a:r>
              <a:rPr lang="en-US" dirty="0" smtClean="0"/>
              <a:t> </a:t>
            </a:r>
            <a:r>
              <a:rPr lang="en-US" dirty="0" err="1" smtClean="0"/>
              <a:t>ovarii</a:t>
            </a:r>
            <a:r>
              <a:rPr lang="en-US" dirty="0" smtClean="0"/>
              <a:t>.</a:t>
            </a:r>
          </a:p>
          <a:p>
            <a:pPr lvl="2"/>
            <a:r>
              <a:rPr lang="en-US" dirty="0" smtClean="0"/>
              <a:t>Malignant neoplasm arising from </a:t>
            </a:r>
            <a:r>
              <a:rPr lang="en-US" dirty="0" err="1" smtClean="0"/>
              <a:t>teratomas</a:t>
            </a:r>
            <a:r>
              <a:rPr lang="en-US" dirty="0" smtClean="0"/>
              <a:t>.</a:t>
            </a:r>
          </a:p>
          <a:p>
            <a:pPr lvl="2"/>
            <a:r>
              <a:rPr lang="en-US" dirty="0" smtClean="0"/>
              <a:t>Immature </a:t>
            </a:r>
            <a:r>
              <a:rPr lang="en-US" dirty="0" err="1" smtClean="0"/>
              <a:t>teratoma</a:t>
            </a:r>
            <a:r>
              <a:rPr lang="en-US" dirty="0" smtClean="0"/>
              <a:t>.</a:t>
            </a:r>
          </a:p>
          <a:p>
            <a:pPr lvl="2"/>
            <a:endParaRPr lang="en-US" dirty="0" smtClean="0"/>
          </a:p>
          <a:p>
            <a:pPr lvl="1"/>
            <a:r>
              <a:rPr lang="en-US" dirty="0" err="1" smtClean="0"/>
              <a:t>Dysgerminoma</a:t>
            </a:r>
            <a:r>
              <a:rPr lang="en-US" dirty="0" smtClean="0"/>
              <a:t>… children and young adult, 10% bilateral.</a:t>
            </a:r>
          </a:p>
          <a:p>
            <a:pPr lvl="1"/>
            <a:r>
              <a:rPr lang="en-US" dirty="0" smtClean="0"/>
              <a:t>Endodermal sinus tumor.</a:t>
            </a:r>
          </a:p>
          <a:p>
            <a:pPr lvl="1"/>
            <a:r>
              <a:rPr lang="en-US" dirty="0" err="1" smtClean="0"/>
              <a:t>Emryonal</a:t>
            </a:r>
            <a:r>
              <a:rPr lang="en-US" dirty="0" smtClean="0"/>
              <a:t> carcinoma.</a:t>
            </a:r>
          </a:p>
          <a:p>
            <a:pPr lvl="1"/>
            <a:r>
              <a:rPr lang="en-US" dirty="0" err="1" smtClean="0"/>
              <a:t>Choriocarcinoma</a:t>
            </a:r>
            <a:r>
              <a:rPr lang="en-US" dirty="0" smtClean="0"/>
              <a:t>.</a:t>
            </a:r>
          </a:p>
          <a:p>
            <a:pPr lvl="1"/>
            <a:r>
              <a:rPr lang="en-US" dirty="0" err="1" smtClean="0"/>
              <a:t>Gonadoblastoma</a:t>
            </a:r>
            <a:r>
              <a:rPr lang="en-US" dirty="0" smtClean="0"/>
              <a:t>.</a:t>
            </a:r>
            <a:endParaRPr lang="en-US" dirty="0"/>
          </a:p>
        </p:txBody>
      </p:sp>
    </p:spTree>
    <p:extLst>
      <p:ext uri="{BB962C8B-B14F-4D97-AF65-F5344CB8AC3E}">
        <p14:creationId xmlns:p14="http://schemas.microsoft.com/office/powerpoint/2010/main" val="3564464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Specialized gonadal stromal origin ( 3 – 5 %)</a:t>
            </a:r>
          </a:p>
          <a:p>
            <a:pPr marL="114300" indent="0">
              <a:buNone/>
            </a:pPr>
            <a:endParaRPr lang="en-US" dirty="0" smtClean="0"/>
          </a:p>
          <a:p>
            <a:pPr lvl="1"/>
            <a:r>
              <a:rPr lang="en-US" dirty="0" err="1" smtClean="0"/>
              <a:t>Granulosa</a:t>
            </a:r>
            <a:r>
              <a:rPr lang="en-US" dirty="0" smtClean="0"/>
              <a:t> – Theca cell tumors.</a:t>
            </a:r>
          </a:p>
          <a:p>
            <a:pPr lvl="2"/>
            <a:r>
              <a:rPr lang="en-US" dirty="0" err="1" smtClean="0"/>
              <a:t>Granulosa</a:t>
            </a:r>
            <a:r>
              <a:rPr lang="en-US" dirty="0" smtClean="0"/>
              <a:t> cell tumor.</a:t>
            </a:r>
          </a:p>
          <a:p>
            <a:pPr lvl="2"/>
            <a:r>
              <a:rPr lang="en-US" dirty="0" err="1" smtClean="0"/>
              <a:t>Thecoma</a:t>
            </a:r>
            <a:r>
              <a:rPr lang="en-US" dirty="0" smtClean="0"/>
              <a:t>… rarely malignant</a:t>
            </a:r>
          </a:p>
          <a:p>
            <a:pPr marL="685800" lvl="2" indent="0">
              <a:buNone/>
            </a:pPr>
            <a:endParaRPr lang="en-US" dirty="0" smtClean="0"/>
          </a:p>
          <a:p>
            <a:pPr lvl="1"/>
            <a:r>
              <a:rPr lang="en-US" dirty="0" err="1" smtClean="0"/>
              <a:t>Sertoli</a:t>
            </a:r>
            <a:r>
              <a:rPr lang="en-US" dirty="0" smtClean="0"/>
              <a:t> – </a:t>
            </a:r>
            <a:r>
              <a:rPr lang="en-US" dirty="0" err="1" smtClean="0"/>
              <a:t>leydig</a:t>
            </a:r>
            <a:r>
              <a:rPr lang="en-US" dirty="0" smtClean="0"/>
              <a:t> tumor… only 3 – 5% are malignant and classically associated with masculinization.</a:t>
            </a:r>
          </a:p>
          <a:p>
            <a:pPr lvl="2"/>
            <a:r>
              <a:rPr lang="en-US" dirty="0" err="1" smtClean="0"/>
              <a:t>Arrhenoblastoma</a:t>
            </a:r>
            <a:r>
              <a:rPr lang="en-US" dirty="0" smtClean="0"/>
              <a:t>.</a:t>
            </a:r>
          </a:p>
          <a:p>
            <a:pPr lvl="2"/>
            <a:r>
              <a:rPr lang="en-US" dirty="0" err="1" smtClean="0"/>
              <a:t>Sertoli</a:t>
            </a:r>
            <a:r>
              <a:rPr lang="en-US" dirty="0" smtClean="0"/>
              <a:t> cell tumor</a:t>
            </a:r>
            <a:endParaRPr lang="en-US" dirty="0"/>
          </a:p>
        </p:txBody>
      </p:sp>
    </p:spTree>
    <p:extLst>
      <p:ext uri="{BB962C8B-B14F-4D97-AF65-F5344CB8AC3E}">
        <p14:creationId xmlns:p14="http://schemas.microsoft.com/office/powerpoint/2010/main" val="4000289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Pathognomonic pathological features</a:t>
            </a:r>
            <a:endParaRPr lang="en-US" dirty="0"/>
          </a:p>
        </p:txBody>
      </p:sp>
      <p:sp>
        <p:nvSpPr>
          <p:cNvPr id="3" name="Content Placeholder 2"/>
          <p:cNvSpPr>
            <a:spLocks noGrp="1"/>
          </p:cNvSpPr>
          <p:nvPr>
            <p:ph idx="1"/>
          </p:nvPr>
        </p:nvSpPr>
        <p:spPr/>
        <p:txBody>
          <a:bodyPr/>
          <a:lstStyle/>
          <a:p>
            <a:r>
              <a:rPr lang="en-US" dirty="0" smtClean="0"/>
              <a:t>Serous tumor…. </a:t>
            </a:r>
            <a:r>
              <a:rPr lang="en-US" dirty="0" err="1" smtClean="0"/>
              <a:t>Psammoma</a:t>
            </a:r>
            <a:r>
              <a:rPr lang="en-US" dirty="0" smtClean="0"/>
              <a:t> bodies.</a:t>
            </a:r>
          </a:p>
          <a:p>
            <a:pPr marL="411480" lvl="1" indent="0">
              <a:buNone/>
            </a:pPr>
            <a:endParaRPr lang="en-US" dirty="0" smtClean="0"/>
          </a:p>
          <a:p>
            <a:r>
              <a:rPr lang="en-US" dirty="0" smtClean="0"/>
              <a:t>Mucinous …. Large 10 – 20 % bilateral …</a:t>
            </a:r>
          </a:p>
          <a:p>
            <a:pPr lvl="1"/>
            <a:r>
              <a:rPr lang="en-US" dirty="0" smtClean="0"/>
              <a:t>Gastric origin… </a:t>
            </a:r>
            <a:r>
              <a:rPr lang="en-US" dirty="0" err="1" smtClean="0"/>
              <a:t>segnet</a:t>
            </a:r>
            <a:r>
              <a:rPr lang="en-US" dirty="0" smtClean="0"/>
              <a:t> ring.</a:t>
            </a:r>
          </a:p>
          <a:p>
            <a:pPr marL="411480" lvl="1" indent="0">
              <a:buNone/>
            </a:pPr>
            <a:endParaRPr lang="en-US" dirty="0" smtClean="0"/>
          </a:p>
          <a:p>
            <a:r>
              <a:rPr lang="en-US" dirty="0" err="1" smtClean="0"/>
              <a:t>Endometrioid</a:t>
            </a:r>
            <a:r>
              <a:rPr lang="en-US" dirty="0" smtClean="0"/>
              <a:t>… arise in association with endometrial cancer in 20% of cases.</a:t>
            </a:r>
          </a:p>
          <a:p>
            <a:pPr marL="114300" indent="0">
              <a:buNone/>
            </a:pPr>
            <a:endParaRPr lang="en-US" dirty="0" smtClean="0"/>
          </a:p>
          <a:p>
            <a:r>
              <a:rPr lang="en-US" dirty="0" smtClean="0"/>
              <a:t>Clear cell… 25% </a:t>
            </a:r>
            <a:r>
              <a:rPr lang="en-US" dirty="0" err="1" smtClean="0"/>
              <a:t>ocure</a:t>
            </a:r>
            <a:r>
              <a:rPr lang="en-US" dirty="0" smtClean="0"/>
              <a:t> in association with patient with endometriosis. </a:t>
            </a:r>
            <a:endParaRPr lang="en-US" dirty="0"/>
          </a:p>
        </p:txBody>
      </p:sp>
    </p:spTree>
    <p:extLst>
      <p:ext uri="{BB962C8B-B14F-4D97-AF65-F5344CB8AC3E}">
        <p14:creationId xmlns:p14="http://schemas.microsoft.com/office/powerpoint/2010/main" val="2723805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Pathognomonic pathological features</a:t>
            </a:r>
          </a:p>
        </p:txBody>
      </p:sp>
      <p:sp>
        <p:nvSpPr>
          <p:cNvPr id="3" name="Content Placeholder 2"/>
          <p:cNvSpPr>
            <a:spLocks noGrp="1"/>
          </p:cNvSpPr>
          <p:nvPr>
            <p:ph idx="1"/>
          </p:nvPr>
        </p:nvSpPr>
        <p:spPr/>
        <p:txBody>
          <a:bodyPr/>
          <a:lstStyle/>
          <a:p>
            <a:r>
              <a:rPr lang="en-US" dirty="0" err="1" smtClean="0"/>
              <a:t>Granulosa</a:t>
            </a:r>
            <a:r>
              <a:rPr lang="en-US" dirty="0" smtClean="0"/>
              <a:t> cell tumor</a:t>
            </a:r>
          </a:p>
          <a:p>
            <a:pPr lvl="1"/>
            <a:r>
              <a:rPr lang="en-US" dirty="0" smtClean="0"/>
              <a:t>Call – </a:t>
            </a:r>
            <a:r>
              <a:rPr lang="en-US" dirty="0" err="1" smtClean="0"/>
              <a:t>exner</a:t>
            </a:r>
            <a:r>
              <a:rPr lang="en-US" dirty="0" smtClean="0"/>
              <a:t> bodies</a:t>
            </a:r>
            <a:endParaRPr lang="en-US" dirty="0"/>
          </a:p>
        </p:txBody>
      </p:sp>
    </p:spTree>
    <p:extLst>
      <p:ext uri="{BB962C8B-B14F-4D97-AF65-F5344CB8AC3E}">
        <p14:creationId xmlns:p14="http://schemas.microsoft.com/office/powerpoint/2010/main" val="3755312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criteria </a:t>
            </a:r>
            <a:endParaRPr lang="en-US" dirty="0"/>
          </a:p>
        </p:txBody>
      </p:sp>
      <p:sp>
        <p:nvSpPr>
          <p:cNvPr id="3" name="Content Placeholder 2"/>
          <p:cNvSpPr>
            <a:spLocks noGrp="1"/>
          </p:cNvSpPr>
          <p:nvPr>
            <p:ph idx="1"/>
          </p:nvPr>
        </p:nvSpPr>
        <p:spPr/>
        <p:txBody>
          <a:bodyPr/>
          <a:lstStyle/>
          <a:p>
            <a:r>
              <a:rPr lang="en-US" dirty="0" smtClean="0"/>
              <a:t>The cause of ovarian cancer is unknown.</a:t>
            </a:r>
          </a:p>
          <a:p>
            <a:r>
              <a:rPr lang="en-US" dirty="0" smtClean="0"/>
              <a:t>Patient with association..</a:t>
            </a:r>
          </a:p>
          <a:p>
            <a:r>
              <a:rPr lang="en-US" dirty="0" smtClean="0"/>
              <a:t>Western countries</a:t>
            </a:r>
          </a:p>
          <a:p>
            <a:pPr lvl="1"/>
            <a:r>
              <a:rPr lang="en-US" dirty="0" smtClean="0"/>
              <a:t>White race.</a:t>
            </a:r>
          </a:p>
          <a:p>
            <a:pPr lvl="1"/>
            <a:r>
              <a:rPr lang="en-US" dirty="0" smtClean="0"/>
              <a:t>Late age at menopause.</a:t>
            </a:r>
          </a:p>
          <a:p>
            <a:pPr lvl="1"/>
            <a:r>
              <a:rPr lang="en-US" dirty="0" err="1" smtClean="0"/>
              <a:t>Nulliparity</a:t>
            </a:r>
            <a:endParaRPr lang="en-US" dirty="0" smtClean="0"/>
          </a:p>
          <a:p>
            <a:pPr lvl="1"/>
            <a:r>
              <a:rPr lang="en-US" dirty="0" smtClean="0"/>
              <a:t>infertility</a:t>
            </a:r>
          </a:p>
          <a:p>
            <a:pPr lvl="1"/>
            <a:endParaRPr lang="en-US" dirty="0"/>
          </a:p>
        </p:txBody>
      </p:sp>
    </p:spTree>
    <p:extLst>
      <p:ext uri="{BB962C8B-B14F-4D97-AF65-F5344CB8AC3E}">
        <p14:creationId xmlns:p14="http://schemas.microsoft.com/office/powerpoint/2010/main" val="25990438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3233</TotalTime>
  <Words>1359</Words>
  <Application>Microsoft Office PowerPoint</Application>
  <PresentationFormat>On-screen Show (4:3)</PresentationFormat>
  <Paragraphs>244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Apothecary</vt:lpstr>
      <vt:lpstr>Ovarian cancer</vt:lpstr>
      <vt:lpstr>introduction</vt:lpstr>
      <vt:lpstr>Origin of ovarian cancer</vt:lpstr>
      <vt:lpstr>PowerPoint Presentation</vt:lpstr>
      <vt:lpstr>PowerPoint Presentation</vt:lpstr>
      <vt:lpstr>PowerPoint Presentation</vt:lpstr>
      <vt:lpstr>Pathognomonic pathological features</vt:lpstr>
      <vt:lpstr>Pathognomonic pathological features</vt:lpstr>
      <vt:lpstr>Patient criteria </vt:lpstr>
      <vt:lpstr>PowerPoint Presentation</vt:lpstr>
      <vt:lpstr>Risk factors</vt:lpstr>
      <vt:lpstr>PowerPoint Presentation</vt:lpstr>
      <vt:lpstr>Protective factors</vt:lpstr>
      <vt:lpstr>screening</vt:lpstr>
      <vt:lpstr>screening</vt:lpstr>
      <vt:lpstr>Clinical presentation</vt:lpstr>
      <vt:lpstr>On examination</vt:lpstr>
      <vt:lpstr>Work up</vt:lpstr>
      <vt:lpstr>Ca 125</vt:lpstr>
      <vt:lpstr>images</vt:lpstr>
      <vt:lpstr>Mode of spread</vt:lpstr>
      <vt:lpstr>Surgical management</vt:lpstr>
      <vt:lpstr>staging</vt:lpstr>
      <vt:lpstr>Figo staging</vt:lpstr>
      <vt:lpstr>PowerPoint Presentation</vt:lpstr>
      <vt:lpstr>PowerPoint Presentation</vt:lpstr>
      <vt:lpstr>PowerPoint Presentation</vt:lpstr>
      <vt:lpstr>chemotherapy</vt:lpstr>
      <vt:lpstr>Special regimen</vt:lpstr>
      <vt:lpstr>Prognosis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Ovarian cancer</dc:title>
  <dc:creator>Kareema Mohammed Y. Salamah</dc:creator>
  <cp:lastModifiedBy>Kareema Mohammed Y. Salamah</cp:lastModifiedBy>
  <cp:revision>24</cp:revision>
  <dcterms:created xsi:type="dcterms:W3CDTF">2014-08-05T10:36:18Z</dcterms:created>
  <dcterms:modified xsi:type="dcterms:W3CDTF">2015-09-02T12:27:07Z</dcterms:modified>
</cp:coreProperties>
</file>