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311" r:id="rId6"/>
    <p:sldId id="265" r:id="rId7"/>
    <p:sldId id="267" r:id="rId8"/>
    <p:sldId id="266" r:id="rId9"/>
    <p:sldId id="268" r:id="rId10"/>
    <p:sldId id="271" r:id="rId11"/>
    <p:sldId id="270" r:id="rId12"/>
    <p:sldId id="277" r:id="rId13"/>
    <p:sldId id="269" r:id="rId14"/>
    <p:sldId id="264" r:id="rId15"/>
    <p:sldId id="279" r:id="rId16"/>
    <p:sldId id="262" r:id="rId17"/>
    <p:sldId id="263" r:id="rId18"/>
    <p:sldId id="274" r:id="rId19"/>
    <p:sldId id="275" r:id="rId20"/>
    <p:sldId id="308" r:id="rId21"/>
    <p:sldId id="280" r:id="rId22"/>
    <p:sldId id="281" r:id="rId23"/>
    <p:sldId id="285" r:id="rId24"/>
    <p:sldId id="310" r:id="rId25"/>
    <p:sldId id="260" r:id="rId26"/>
    <p:sldId id="261" r:id="rId27"/>
    <p:sldId id="318" r:id="rId28"/>
    <p:sldId id="315" r:id="rId29"/>
    <p:sldId id="282" r:id="rId30"/>
    <p:sldId id="312" r:id="rId31"/>
    <p:sldId id="313" r:id="rId32"/>
    <p:sldId id="314" r:id="rId33"/>
    <p:sldId id="283" r:id="rId34"/>
    <p:sldId id="319" r:id="rId35"/>
    <p:sldId id="320" r:id="rId36"/>
    <p:sldId id="272" r:id="rId37"/>
    <p:sldId id="284" r:id="rId38"/>
    <p:sldId id="302" r:id="rId39"/>
    <p:sldId id="303" r:id="rId40"/>
    <p:sldId id="304" r:id="rId41"/>
    <p:sldId id="305" r:id="rId42"/>
    <p:sldId id="306" r:id="rId43"/>
    <p:sldId id="307" r:id="rId44"/>
    <p:sldId id="278" r:id="rId45"/>
    <p:sldId id="290" r:id="rId46"/>
    <p:sldId id="292" r:id="rId47"/>
    <p:sldId id="293" r:id="rId48"/>
    <p:sldId id="294" r:id="rId49"/>
    <p:sldId id="295" r:id="rId50"/>
    <p:sldId id="296" r:id="rId51"/>
    <p:sldId id="316" r:id="rId52"/>
    <p:sldId id="317"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90ADBE9-003F-4235-8299-8EA6C0B703E9}" type="datetimeFigureOut">
              <a:rPr lang="en-US" smtClean="0"/>
              <a:t>02/09/2015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C4443352-FB60-421A-9A8B-6E64C9F57887}"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0ADBE9-003F-4235-8299-8EA6C0B703E9}" type="datetimeFigureOut">
              <a:rPr lang="en-US" smtClean="0"/>
              <a:t>02/09/2015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43352-FB60-421A-9A8B-6E64C9F578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0ADBE9-003F-4235-8299-8EA6C0B703E9}" type="datetimeFigureOut">
              <a:rPr lang="en-US" smtClean="0"/>
              <a:t>02/09/2015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43352-FB60-421A-9A8B-6E64C9F578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0ADBE9-003F-4235-8299-8EA6C0B703E9}" type="datetimeFigureOut">
              <a:rPr lang="en-US" smtClean="0"/>
              <a:t>02/09/2015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43352-FB60-421A-9A8B-6E64C9F578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90ADBE9-003F-4235-8299-8EA6C0B703E9}" type="datetimeFigureOut">
              <a:rPr lang="en-US" smtClean="0"/>
              <a:t>02/09/2015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43352-FB60-421A-9A8B-6E64C9F57887}"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0ADBE9-003F-4235-8299-8EA6C0B703E9}" type="datetimeFigureOut">
              <a:rPr lang="en-US" smtClean="0"/>
              <a:t>02/09/2015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43352-FB60-421A-9A8B-6E64C9F578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0ADBE9-003F-4235-8299-8EA6C0B703E9}" type="datetimeFigureOut">
              <a:rPr lang="en-US" smtClean="0"/>
              <a:t>02/09/2015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443352-FB60-421A-9A8B-6E64C9F578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0ADBE9-003F-4235-8299-8EA6C0B703E9}" type="datetimeFigureOut">
              <a:rPr lang="en-US" smtClean="0"/>
              <a:t>02/09/2015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443352-FB60-421A-9A8B-6E64C9F578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90ADBE9-003F-4235-8299-8EA6C0B703E9}" type="datetimeFigureOut">
              <a:rPr lang="en-US" smtClean="0"/>
              <a:t>02/09/2015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443352-FB60-421A-9A8B-6E64C9F578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0ADBE9-003F-4235-8299-8EA6C0B703E9}" type="datetimeFigureOut">
              <a:rPr lang="en-US" smtClean="0"/>
              <a:t>02/09/2015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43352-FB60-421A-9A8B-6E64C9F57887}"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090ADBE9-003F-4235-8299-8EA6C0B703E9}" type="datetimeFigureOut">
              <a:rPr lang="en-US" smtClean="0"/>
              <a:t>02/09/2015</a:t>
            </a:fld>
            <a:endParaRPr lang="en-US"/>
          </a:p>
        </p:txBody>
      </p:sp>
      <p:sp>
        <p:nvSpPr>
          <p:cNvPr id="7" name="Slide Number Placeholder 6"/>
          <p:cNvSpPr>
            <a:spLocks noGrp="1"/>
          </p:cNvSpPr>
          <p:nvPr>
            <p:ph type="sldNum" sz="quarter" idx="12"/>
          </p:nvPr>
        </p:nvSpPr>
        <p:spPr/>
        <p:txBody>
          <a:bodyPr/>
          <a:lstStyle/>
          <a:p>
            <a:fld id="{C4443352-FB60-421A-9A8B-6E64C9F57887}"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90ADBE9-003F-4235-8299-8EA6C0B703E9}" type="datetimeFigureOut">
              <a:rPr lang="en-US" smtClean="0"/>
              <a:t>02/09/2015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C4443352-FB60-421A-9A8B-6E64C9F57887}"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Karima</a:t>
            </a:r>
            <a:r>
              <a:rPr lang="en-US" dirty="0" smtClean="0"/>
              <a:t> </a:t>
            </a:r>
            <a:r>
              <a:rPr lang="en-US" dirty="0" err="1" smtClean="0"/>
              <a:t>salama</a:t>
            </a:r>
            <a:endParaRPr lang="en-US" dirty="0"/>
          </a:p>
        </p:txBody>
      </p:sp>
      <p:sp>
        <p:nvSpPr>
          <p:cNvPr id="2" name="Title 1"/>
          <p:cNvSpPr>
            <a:spLocks noGrp="1"/>
          </p:cNvSpPr>
          <p:nvPr>
            <p:ph type="ctrTitle"/>
          </p:nvPr>
        </p:nvSpPr>
        <p:spPr/>
        <p:txBody>
          <a:bodyPr/>
          <a:lstStyle/>
          <a:p>
            <a:r>
              <a:rPr lang="en-US" dirty="0" smtClean="0"/>
              <a:t>??All about Cervix</a:t>
            </a:r>
            <a:endParaRPr lang="en-US" dirty="0"/>
          </a:p>
        </p:txBody>
      </p:sp>
    </p:spTree>
    <p:extLst>
      <p:ext uri="{BB962C8B-B14F-4D97-AF65-F5344CB8AC3E}">
        <p14:creationId xmlns:p14="http://schemas.microsoft.com/office/powerpoint/2010/main" val="3312128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p:txBody>
          <a:bodyPr/>
          <a:lstStyle/>
          <a:p>
            <a:r>
              <a:rPr lang="en-US" dirty="0"/>
              <a:t>Oral contraceptives — Long-term use of oral contraceptives has been implicated as a cofactor that increases the risk of cervical carcinoma in women who are. </a:t>
            </a:r>
            <a:endParaRPr lang="en-US" dirty="0" smtClean="0"/>
          </a:p>
          <a:p>
            <a:r>
              <a:rPr lang="en-US" dirty="0" smtClean="0"/>
              <a:t>The </a:t>
            </a:r>
            <a:r>
              <a:rPr lang="en-US" dirty="0"/>
              <a:t>excess risk of cervical cancer declines after discontinuation of oral contraceptives, and by 10 years, returns to the baseline risk in nonusers </a:t>
            </a:r>
          </a:p>
          <a:p>
            <a:endParaRPr lang="en-US" dirty="0"/>
          </a:p>
        </p:txBody>
      </p:sp>
    </p:spTree>
    <p:extLst>
      <p:ext uri="{BB962C8B-B14F-4D97-AF65-F5344CB8AC3E}">
        <p14:creationId xmlns:p14="http://schemas.microsoft.com/office/powerpoint/2010/main" val="1383443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p:txBody>
          <a:bodyPr/>
          <a:lstStyle/>
          <a:p>
            <a:r>
              <a:rPr lang="en-US" dirty="0"/>
              <a:t>Herpes simplex virus and </a:t>
            </a:r>
            <a:r>
              <a:rPr lang="en-US" dirty="0" smtClean="0"/>
              <a:t>chlamydia</a:t>
            </a:r>
          </a:p>
          <a:p>
            <a:pPr lvl="1"/>
            <a:r>
              <a:rPr lang="en-US" dirty="0" smtClean="0"/>
              <a:t>Infection </a:t>
            </a:r>
            <a:r>
              <a:rPr lang="en-US" dirty="0"/>
              <a:t>with </a:t>
            </a:r>
            <a:r>
              <a:rPr lang="en-US" dirty="0" smtClean="0"/>
              <a:t>chlamydia, </a:t>
            </a:r>
            <a:r>
              <a:rPr lang="en-US" dirty="0"/>
              <a:t>herpes simplex </a:t>
            </a:r>
            <a:r>
              <a:rPr lang="en-US" dirty="0" smtClean="0"/>
              <a:t>virus, </a:t>
            </a:r>
            <a:r>
              <a:rPr lang="en-US" dirty="0"/>
              <a:t>or other sexually transmitted infections may be a surrogate marker of exposure to HPV rather than a causal factor itself </a:t>
            </a:r>
            <a:r>
              <a:rPr lang="en-US" dirty="0" smtClean="0"/>
              <a:t>. </a:t>
            </a:r>
          </a:p>
          <a:p>
            <a:pPr lvl="1"/>
            <a:r>
              <a:rPr lang="en-US" dirty="0" smtClean="0"/>
              <a:t>Alternatively</a:t>
            </a:r>
            <a:r>
              <a:rPr lang="en-US" dirty="0"/>
              <a:t>, these infections may modulate host immunity, thereby facilitating persistence of oncogenic HPV </a:t>
            </a:r>
          </a:p>
        </p:txBody>
      </p:sp>
    </p:spTree>
    <p:extLst>
      <p:ext uri="{BB962C8B-B14F-4D97-AF65-F5344CB8AC3E}">
        <p14:creationId xmlns:p14="http://schemas.microsoft.com/office/powerpoint/2010/main" val="1708569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p:txBody>
          <a:bodyPr/>
          <a:lstStyle/>
          <a:p>
            <a:r>
              <a:rPr lang="en-US" dirty="0"/>
              <a:t>The risk of transmission of HPV correlates with the lifetime number of sex partners, but the prevalence of HPV infection is substantial (4 to 20 percent) even in those with one </a:t>
            </a:r>
            <a:r>
              <a:rPr lang="en-US" dirty="0" smtClean="0"/>
              <a:t>partner.</a:t>
            </a:r>
          </a:p>
          <a:p>
            <a:r>
              <a:rPr lang="en-US" dirty="0" smtClean="0"/>
              <a:t> </a:t>
            </a:r>
            <a:r>
              <a:rPr lang="en-US" dirty="0"/>
              <a:t>In the United States (US), up to 50 percent of sexually active young women will have positive HPV tests within 36 months of first sexual </a:t>
            </a:r>
            <a:r>
              <a:rPr lang="en-US" dirty="0" smtClean="0"/>
              <a:t>activity, </a:t>
            </a:r>
            <a:r>
              <a:rPr lang="en-US" dirty="0"/>
              <a:t>and up to 57 percent of sexually active female adolescents are infected with HPV at any one point in time </a:t>
            </a:r>
          </a:p>
        </p:txBody>
      </p:sp>
    </p:spTree>
    <p:extLst>
      <p:ext uri="{BB962C8B-B14F-4D97-AF65-F5344CB8AC3E}">
        <p14:creationId xmlns:p14="http://schemas.microsoft.com/office/powerpoint/2010/main" val="4069206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752600"/>
            <a:ext cx="8229600" cy="4800600"/>
          </a:xfrm>
        </p:spPr>
        <p:txBody>
          <a:bodyPr>
            <a:normAutofit/>
          </a:bodyPr>
          <a:lstStyle/>
          <a:p>
            <a:r>
              <a:rPr lang="en-US" dirty="0"/>
              <a:t>Human papillomavirus infection is most common in teenagers and women in their early 20s, with a decrease in prevalence as women </a:t>
            </a:r>
            <a:r>
              <a:rPr lang="en-US" dirty="0" smtClean="0"/>
              <a:t>age. </a:t>
            </a:r>
          </a:p>
          <a:p>
            <a:pPr marL="114300" indent="0">
              <a:buNone/>
            </a:pPr>
            <a:endParaRPr lang="en-US" dirty="0" smtClean="0"/>
          </a:p>
          <a:p>
            <a:r>
              <a:rPr lang="en-US" dirty="0" smtClean="0"/>
              <a:t>Most </a:t>
            </a:r>
            <a:r>
              <a:rPr lang="en-US" dirty="0"/>
              <a:t>young women, especially those younger than 21 years, have an effective immune response that clears the infection in an average of 8 months or reduces the viral load in 85–90% of women to undetectable levels in an average of 8–24 </a:t>
            </a:r>
            <a:r>
              <a:rPr lang="en-US" dirty="0" smtClean="0"/>
              <a:t>months</a:t>
            </a:r>
            <a:endParaRPr lang="en-US" dirty="0"/>
          </a:p>
        </p:txBody>
      </p:sp>
    </p:spTree>
    <p:extLst>
      <p:ext uri="{BB962C8B-B14F-4D97-AF65-F5344CB8AC3E}">
        <p14:creationId xmlns:p14="http://schemas.microsoft.com/office/powerpoint/2010/main" val="292919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screening,screening,screening</a:t>
            </a:r>
            <a:endParaRPr lang="en-US" dirty="0"/>
          </a:p>
        </p:txBody>
      </p:sp>
      <p:sp>
        <p:nvSpPr>
          <p:cNvPr id="3" name="Content Placeholder 2"/>
          <p:cNvSpPr>
            <a:spLocks noGrp="1"/>
          </p:cNvSpPr>
          <p:nvPr>
            <p:ph idx="1"/>
          </p:nvPr>
        </p:nvSpPr>
        <p:spPr/>
        <p:txBody>
          <a:bodyPr>
            <a:normAutofit lnSpcReduction="10000"/>
          </a:bodyPr>
          <a:lstStyle/>
          <a:p>
            <a:r>
              <a:rPr lang="en-US" dirty="0"/>
              <a:t>Most cervical cancer occurs in women who were either never screened or were inadequately </a:t>
            </a:r>
            <a:r>
              <a:rPr lang="en-US" dirty="0" smtClean="0"/>
              <a:t>screened. </a:t>
            </a:r>
          </a:p>
          <a:p>
            <a:endParaRPr lang="en-US" dirty="0" smtClean="0"/>
          </a:p>
          <a:p>
            <a:r>
              <a:rPr lang="en-US" dirty="0" smtClean="0"/>
              <a:t>Estimates </a:t>
            </a:r>
            <a:r>
              <a:rPr lang="en-US" dirty="0"/>
              <a:t>suggest that 50% of the women in whom cervical cancer is diagnosed never had cervical cytology testing, and another 10% have not been screened within the 5 years before </a:t>
            </a:r>
            <a:r>
              <a:rPr lang="en-US" dirty="0" smtClean="0"/>
              <a:t>diagnosis.</a:t>
            </a:r>
          </a:p>
          <a:p>
            <a:pPr marL="114300" indent="0">
              <a:buNone/>
            </a:pPr>
            <a:r>
              <a:rPr lang="en-US" dirty="0" smtClean="0"/>
              <a:t> </a:t>
            </a:r>
          </a:p>
          <a:p>
            <a:r>
              <a:rPr lang="en-US" dirty="0" smtClean="0"/>
              <a:t>Thus</a:t>
            </a:r>
            <a:r>
              <a:rPr lang="en-US" dirty="0"/>
              <a:t>, approximately 60% of diagnoses of cervical cancer are a result of inadequate screening</a:t>
            </a:r>
          </a:p>
        </p:txBody>
      </p:sp>
    </p:spTree>
    <p:extLst>
      <p:ext uri="{BB962C8B-B14F-4D97-AF65-F5344CB8AC3E}">
        <p14:creationId xmlns:p14="http://schemas.microsoft.com/office/powerpoint/2010/main" val="965243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screen</a:t>
            </a:r>
            <a:endParaRPr lang="en-US" dirty="0"/>
          </a:p>
        </p:txBody>
      </p:sp>
      <p:sp>
        <p:nvSpPr>
          <p:cNvPr id="3" name="Content Placeholder 2"/>
          <p:cNvSpPr>
            <a:spLocks noGrp="1"/>
          </p:cNvSpPr>
          <p:nvPr>
            <p:ph idx="1"/>
          </p:nvPr>
        </p:nvSpPr>
        <p:spPr/>
        <p:txBody>
          <a:bodyPr/>
          <a:lstStyle/>
          <a:p>
            <a:r>
              <a:rPr lang="en-US" dirty="0"/>
              <a:t>Cervical cancer screening should begin at age 21 </a:t>
            </a:r>
            <a:r>
              <a:rPr lang="en-US" dirty="0" smtClean="0"/>
              <a:t>years</a:t>
            </a:r>
          </a:p>
          <a:p>
            <a:r>
              <a:rPr lang="en-US" dirty="0" smtClean="0"/>
              <a:t>21-29yrs…. PAP every 3years.</a:t>
            </a:r>
          </a:p>
          <a:p>
            <a:r>
              <a:rPr lang="en-US" dirty="0"/>
              <a:t>3</a:t>
            </a:r>
            <a:r>
              <a:rPr lang="en-US" dirty="0" smtClean="0"/>
              <a:t>0-65yrs</a:t>
            </a:r>
            <a:r>
              <a:rPr lang="en-US" dirty="0" smtClean="0"/>
              <a:t>…. PAP +HPV every 5years</a:t>
            </a:r>
          </a:p>
          <a:p>
            <a:pPr marL="114300" indent="0">
              <a:buNone/>
            </a:pPr>
            <a:r>
              <a:rPr lang="en-US" dirty="0" smtClean="0"/>
              <a:t>                      PAP every 3years.</a:t>
            </a:r>
          </a:p>
          <a:p>
            <a:r>
              <a:rPr lang="en-US" dirty="0" smtClean="0"/>
              <a:t>Above 65… no screening </a:t>
            </a:r>
          </a:p>
          <a:p>
            <a:r>
              <a:rPr lang="en-US" dirty="0" smtClean="0"/>
              <a:t>Vaccinated women should continue age specific screening protocol.</a:t>
            </a:r>
          </a:p>
          <a:p>
            <a:pPr marL="114300" indent="0">
              <a:buNone/>
            </a:pPr>
            <a:endParaRPr lang="en-US" dirty="0"/>
          </a:p>
        </p:txBody>
      </p:sp>
    </p:spTree>
    <p:extLst>
      <p:ext uri="{BB962C8B-B14F-4D97-AF65-F5344CB8AC3E}">
        <p14:creationId xmlns:p14="http://schemas.microsoft.com/office/powerpoint/2010/main" val="4031745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 Cytology</a:t>
            </a:r>
            <a:endParaRPr lang="en-US" dirty="0"/>
          </a:p>
        </p:txBody>
      </p:sp>
      <p:pic>
        <p:nvPicPr>
          <p:cNvPr id="4098" name="Picture 2" descr="C:\Users\ksalamah\Pictures\anat8.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3418" y="1662452"/>
            <a:ext cx="344129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ksalamah\Pictures\anat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1719943"/>
            <a:ext cx="2004697" cy="201861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ksalamah\Pictures\anat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2895600"/>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ksalamah\Pictures\anat 1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4038600"/>
            <a:ext cx="3962400" cy="2428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1695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 Cytology</a:t>
            </a:r>
            <a:endParaRPr lang="en-US" dirty="0"/>
          </a:p>
        </p:txBody>
      </p:sp>
      <p:pic>
        <p:nvPicPr>
          <p:cNvPr id="5122" name="Picture 2" descr="C:\Users\ksalamah\Pictures\anat1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2803071"/>
            <a:ext cx="32512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ksalamah\Pictures\anat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481943"/>
            <a:ext cx="3312534" cy="3080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9729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 interpretation</a:t>
            </a:r>
            <a:endParaRPr lang="en-US" dirty="0"/>
          </a:p>
        </p:txBody>
      </p:sp>
      <p:sp>
        <p:nvSpPr>
          <p:cNvPr id="3" name="Content Placeholder 2"/>
          <p:cNvSpPr>
            <a:spLocks noGrp="1"/>
          </p:cNvSpPr>
          <p:nvPr>
            <p:ph idx="1"/>
          </p:nvPr>
        </p:nvSpPr>
        <p:spPr/>
        <p:txBody>
          <a:bodyPr/>
          <a:lstStyle/>
          <a:p>
            <a:r>
              <a:rPr lang="en-US" dirty="0" smtClean="0"/>
              <a:t>Bethesda system classification</a:t>
            </a:r>
          </a:p>
          <a:p>
            <a:pPr lvl="1"/>
            <a:r>
              <a:rPr lang="en-US" dirty="0" smtClean="0"/>
              <a:t>Squamous cell abnormalities</a:t>
            </a:r>
          </a:p>
          <a:p>
            <a:pPr lvl="2"/>
            <a:r>
              <a:rPr lang="en-US" dirty="0" smtClean="0"/>
              <a:t>ASC</a:t>
            </a:r>
          </a:p>
          <a:p>
            <a:pPr lvl="3"/>
            <a:r>
              <a:rPr lang="en-US" dirty="0" smtClean="0"/>
              <a:t>ASC-US</a:t>
            </a:r>
          </a:p>
          <a:p>
            <a:pPr lvl="3"/>
            <a:r>
              <a:rPr lang="en-US" dirty="0" smtClean="0"/>
              <a:t>ASC-H</a:t>
            </a:r>
          </a:p>
          <a:p>
            <a:pPr lvl="2"/>
            <a:r>
              <a:rPr lang="en-US" dirty="0" smtClean="0"/>
              <a:t>LSIL… consistent with CIN 1</a:t>
            </a:r>
          </a:p>
          <a:p>
            <a:pPr lvl="2"/>
            <a:r>
              <a:rPr lang="en-US" dirty="0" smtClean="0"/>
              <a:t>HSIL… consistent with CIN2, CIN3, CIS</a:t>
            </a:r>
          </a:p>
          <a:p>
            <a:pPr lvl="2"/>
            <a:r>
              <a:rPr lang="en-US" dirty="0" smtClean="0"/>
              <a:t>SCC</a:t>
            </a:r>
          </a:p>
        </p:txBody>
      </p:sp>
    </p:spTree>
    <p:extLst>
      <p:ext uri="{BB962C8B-B14F-4D97-AF65-F5344CB8AC3E}">
        <p14:creationId xmlns:p14="http://schemas.microsoft.com/office/powerpoint/2010/main" val="3499071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Glandular cell </a:t>
            </a:r>
            <a:r>
              <a:rPr lang="en-US" dirty="0" smtClean="0"/>
              <a:t>abnormalities</a:t>
            </a:r>
          </a:p>
          <a:p>
            <a:pPr lvl="1"/>
            <a:r>
              <a:rPr lang="en-US" dirty="0" smtClean="0"/>
              <a:t>Atypical glandular cell</a:t>
            </a:r>
            <a:endParaRPr lang="en-US" dirty="0"/>
          </a:p>
          <a:p>
            <a:pPr lvl="2"/>
            <a:r>
              <a:rPr lang="en-US" dirty="0"/>
              <a:t>Atypical </a:t>
            </a:r>
            <a:r>
              <a:rPr lang="en-US" dirty="0" err="1"/>
              <a:t>endocervical</a:t>
            </a:r>
            <a:r>
              <a:rPr lang="en-US" dirty="0"/>
              <a:t> cell</a:t>
            </a:r>
          </a:p>
          <a:p>
            <a:pPr lvl="2"/>
            <a:r>
              <a:rPr lang="en-US" dirty="0"/>
              <a:t>Atypical endometrial call</a:t>
            </a:r>
          </a:p>
          <a:p>
            <a:pPr lvl="2"/>
            <a:r>
              <a:rPr lang="en-US" dirty="0"/>
              <a:t>No otherwise </a:t>
            </a:r>
            <a:r>
              <a:rPr lang="en-US" dirty="0" smtClean="0"/>
              <a:t>specific</a:t>
            </a:r>
          </a:p>
          <a:p>
            <a:pPr lvl="1"/>
            <a:r>
              <a:rPr lang="en-US" dirty="0" smtClean="0"/>
              <a:t>Atypical glandular cell favor neoplastic</a:t>
            </a:r>
          </a:p>
          <a:p>
            <a:pPr lvl="2"/>
            <a:r>
              <a:rPr lang="en-US" dirty="0" err="1" smtClean="0"/>
              <a:t>Endocervical</a:t>
            </a:r>
            <a:r>
              <a:rPr lang="en-US" dirty="0" smtClean="0"/>
              <a:t> </a:t>
            </a:r>
          </a:p>
          <a:p>
            <a:pPr lvl="2"/>
            <a:r>
              <a:rPr lang="en-US" dirty="0" smtClean="0"/>
              <a:t>No otherwise specific.</a:t>
            </a:r>
          </a:p>
          <a:p>
            <a:pPr lvl="1"/>
            <a:r>
              <a:rPr lang="en-US" dirty="0" smtClean="0"/>
              <a:t>AIS</a:t>
            </a:r>
          </a:p>
          <a:p>
            <a:pPr lvl="1"/>
            <a:r>
              <a:rPr lang="en-US" dirty="0" smtClean="0"/>
              <a:t>Adenocarcinoma </a:t>
            </a:r>
            <a:endParaRPr lang="en-US" dirty="0"/>
          </a:p>
          <a:p>
            <a:endParaRPr lang="en-US" dirty="0"/>
          </a:p>
        </p:txBody>
      </p:sp>
    </p:spTree>
    <p:extLst>
      <p:ext uri="{BB962C8B-B14F-4D97-AF65-F5344CB8AC3E}">
        <p14:creationId xmlns:p14="http://schemas.microsoft.com/office/powerpoint/2010/main" val="617785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a:xfrm>
            <a:off x="457200" y="1447800"/>
            <a:ext cx="8229600" cy="4724400"/>
          </a:xfrm>
        </p:spPr>
        <p:txBody>
          <a:bodyPr>
            <a:normAutofit lnSpcReduction="10000"/>
          </a:bodyPr>
          <a:lstStyle/>
          <a:p>
            <a:pPr marL="114300" indent="0">
              <a:buNone/>
            </a:pPr>
            <a:endParaRPr lang="en-US" dirty="0" smtClean="0"/>
          </a:p>
          <a:p>
            <a:pPr lvl="1"/>
            <a:r>
              <a:rPr lang="en-US" dirty="0" smtClean="0"/>
              <a:t>Anatomy, Etiology &amp; Epidemiology</a:t>
            </a:r>
          </a:p>
          <a:p>
            <a:pPr lvl="2"/>
            <a:r>
              <a:rPr lang="en-US" dirty="0"/>
              <a:t>SCJ</a:t>
            </a:r>
          </a:p>
          <a:p>
            <a:pPr lvl="2"/>
            <a:r>
              <a:rPr lang="en-US" dirty="0" smtClean="0"/>
              <a:t>HPV</a:t>
            </a:r>
          </a:p>
          <a:p>
            <a:pPr lvl="1"/>
            <a:r>
              <a:rPr lang="en-US" dirty="0" smtClean="0"/>
              <a:t>Screening protocol</a:t>
            </a:r>
          </a:p>
          <a:p>
            <a:pPr lvl="2"/>
            <a:r>
              <a:rPr lang="en-US" dirty="0" smtClean="0"/>
              <a:t>PAP</a:t>
            </a:r>
          </a:p>
          <a:p>
            <a:pPr lvl="1"/>
            <a:r>
              <a:rPr lang="en-US" dirty="0" smtClean="0"/>
              <a:t>Management of abnormal PAP</a:t>
            </a:r>
          </a:p>
          <a:p>
            <a:pPr lvl="1"/>
            <a:r>
              <a:rPr lang="en-US" dirty="0" smtClean="0"/>
              <a:t>Cervical intraepithelial lesion </a:t>
            </a:r>
          </a:p>
          <a:p>
            <a:pPr lvl="2"/>
            <a:r>
              <a:rPr lang="en-US" dirty="0" smtClean="0"/>
              <a:t>Cancer related </a:t>
            </a:r>
          </a:p>
          <a:p>
            <a:pPr lvl="2"/>
            <a:r>
              <a:rPr lang="en-US" dirty="0" smtClean="0"/>
              <a:t>Management </a:t>
            </a:r>
          </a:p>
          <a:p>
            <a:pPr lvl="1"/>
            <a:r>
              <a:rPr lang="en-US" dirty="0" smtClean="0"/>
              <a:t>Invasive cervical cancer</a:t>
            </a:r>
          </a:p>
          <a:p>
            <a:pPr lvl="2"/>
            <a:r>
              <a:rPr lang="en-US" dirty="0" smtClean="0"/>
              <a:t>Clinical picture</a:t>
            </a:r>
          </a:p>
          <a:p>
            <a:pPr lvl="2"/>
            <a:r>
              <a:rPr lang="en-US" dirty="0" smtClean="0"/>
              <a:t>Work-up</a:t>
            </a:r>
          </a:p>
          <a:p>
            <a:pPr lvl="2"/>
            <a:r>
              <a:rPr lang="en-US" dirty="0" smtClean="0"/>
              <a:t>Staging &amp; Management</a:t>
            </a:r>
          </a:p>
          <a:p>
            <a:pPr lvl="2"/>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39939964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colposcopy</a:t>
            </a:r>
            <a:endParaRPr lang="en-US" dirty="0"/>
          </a:p>
        </p:txBody>
      </p:sp>
      <p:pic>
        <p:nvPicPr>
          <p:cNvPr id="6146" name="Picture 2" descr="C:\Users\ksalamah\Pictures\anat19.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2514600"/>
            <a:ext cx="5562600" cy="3009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035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colposcopy</a:t>
            </a:r>
            <a:endParaRPr lang="en-US" dirty="0"/>
          </a:p>
        </p:txBody>
      </p:sp>
      <p:sp>
        <p:nvSpPr>
          <p:cNvPr id="3" name="Content Placeholder 2"/>
          <p:cNvSpPr>
            <a:spLocks noGrp="1"/>
          </p:cNvSpPr>
          <p:nvPr>
            <p:ph idx="1"/>
          </p:nvPr>
        </p:nvSpPr>
        <p:spPr/>
        <p:txBody>
          <a:bodyPr/>
          <a:lstStyle/>
          <a:p>
            <a:r>
              <a:rPr lang="en-US" dirty="0" err="1" smtClean="0"/>
              <a:t>Steroscopic</a:t>
            </a:r>
            <a:r>
              <a:rPr lang="en-US" dirty="0" smtClean="0"/>
              <a:t> binocular microscope of low magnification.</a:t>
            </a:r>
          </a:p>
          <a:p>
            <a:pPr lvl="1"/>
            <a:r>
              <a:rPr lang="en-US" dirty="0" smtClean="0"/>
              <a:t>3% ascetic acid to remove adherent mucus &amp; cellular debris.</a:t>
            </a:r>
          </a:p>
          <a:p>
            <a:pPr lvl="1"/>
            <a:r>
              <a:rPr lang="en-US" dirty="0" smtClean="0"/>
              <a:t>Green filter to accentuate the vascular changes.</a:t>
            </a:r>
          </a:p>
          <a:p>
            <a:pPr lvl="2"/>
            <a:r>
              <a:rPr lang="en-US" dirty="0" smtClean="0"/>
              <a:t>Original squamous epithelium appears gray &amp; homogenous.</a:t>
            </a:r>
          </a:p>
          <a:p>
            <a:pPr lvl="2"/>
            <a:r>
              <a:rPr lang="en-US" dirty="0" smtClean="0"/>
              <a:t>The columnar epithelium appears red and grape like.</a:t>
            </a:r>
          </a:p>
          <a:p>
            <a:pPr lvl="2"/>
            <a:r>
              <a:rPr lang="en-US" dirty="0" smtClean="0"/>
              <a:t>TZ glands opening that are not covered by the squamous metaplasia and by the paler color of the </a:t>
            </a:r>
            <a:r>
              <a:rPr lang="en-US" dirty="0" err="1" smtClean="0"/>
              <a:t>metaplastic</a:t>
            </a:r>
            <a:r>
              <a:rPr lang="en-US" dirty="0" smtClean="0"/>
              <a:t> epithelium.</a:t>
            </a:r>
          </a:p>
          <a:p>
            <a:pPr lvl="1"/>
            <a:endParaRPr lang="en-US" dirty="0" smtClean="0"/>
          </a:p>
          <a:p>
            <a:pPr lvl="1"/>
            <a:endParaRPr lang="en-US" dirty="0"/>
          </a:p>
        </p:txBody>
      </p:sp>
    </p:spTree>
    <p:extLst>
      <p:ext uri="{BB962C8B-B14F-4D97-AF65-F5344CB8AC3E}">
        <p14:creationId xmlns:p14="http://schemas.microsoft.com/office/powerpoint/2010/main" val="631358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need colposcopy</a:t>
            </a:r>
            <a:endParaRPr lang="en-US" dirty="0"/>
          </a:p>
        </p:txBody>
      </p:sp>
      <p:sp>
        <p:nvSpPr>
          <p:cNvPr id="3" name="Content Placeholder 2"/>
          <p:cNvSpPr>
            <a:spLocks noGrp="1"/>
          </p:cNvSpPr>
          <p:nvPr>
            <p:ph idx="1"/>
          </p:nvPr>
        </p:nvSpPr>
        <p:spPr/>
        <p:txBody>
          <a:bodyPr/>
          <a:lstStyle/>
          <a:p>
            <a:r>
              <a:rPr lang="en-US" dirty="0" smtClean="0"/>
              <a:t>Persistent </a:t>
            </a:r>
            <a:r>
              <a:rPr lang="en-US" dirty="0"/>
              <a:t>atypical cells of undetermined significance (ASC-US) or ASC-US with positive high-risk human papillomavirus (HPV) subtypes</a:t>
            </a:r>
          </a:p>
          <a:p>
            <a:r>
              <a:rPr lang="en-US" dirty="0" smtClean="0"/>
              <a:t>ASC </a:t>
            </a:r>
            <a:r>
              <a:rPr lang="en-US" dirty="0"/>
              <a:t>suggestive of high-grade lesion (ASC-H)</a:t>
            </a:r>
          </a:p>
          <a:p>
            <a:r>
              <a:rPr lang="en-US" dirty="0" smtClean="0"/>
              <a:t>Atypical </a:t>
            </a:r>
            <a:r>
              <a:rPr lang="en-US" dirty="0"/>
              <a:t>glandular cells (AGC)</a:t>
            </a:r>
          </a:p>
          <a:p>
            <a:r>
              <a:rPr lang="en-US" dirty="0" smtClean="0"/>
              <a:t>Low-grade </a:t>
            </a:r>
            <a:r>
              <a:rPr lang="en-US" dirty="0"/>
              <a:t>squamous intraepithelial lesions (LSIL)</a:t>
            </a:r>
          </a:p>
          <a:p>
            <a:r>
              <a:rPr lang="en-US" dirty="0" smtClean="0"/>
              <a:t>High-grade </a:t>
            </a:r>
            <a:r>
              <a:rPr lang="en-US" dirty="0"/>
              <a:t>squamous intraepithelial lesion (HSIL)</a:t>
            </a:r>
          </a:p>
          <a:p>
            <a:r>
              <a:rPr lang="en-US" dirty="0" smtClean="0"/>
              <a:t>Suspicious </a:t>
            </a:r>
            <a:r>
              <a:rPr lang="en-US" dirty="0"/>
              <a:t>for invasive cancer</a:t>
            </a:r>
          </a:p>
          <a:p>
            <a:r>
              <a:rPr lang="en-US" dirty="0" smtClean="0"/>
              <a:t>Malignant </a:t>
            </a:r>
            <a:r>
              <a:rPr lang="en-US" dirty="0"/>
              <a:t>cells present</a:t>
            </a:r>
          </a:p>
          <a:p>
            <a:endParaRPr lang="en-US" dirty="0"/>
          </a:p>
        </p:txBody>
      </p:sp>
    </p:spTree>
    <p:extLst>
      <p:ext uri="{BB962C8B-B14F-4D97-AF65-F5344CB8AC3E}">
        <p14:creationId xmlns:p14="http://schemas.microsoft.com/office/powerpoint/2010/main" val="1147049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Abnormal finding on colposcopy</a:t>
            </a:r>
            <a:endParaRPr lang="en-US" dirty="0"/>
          </a:p>
        </p:txBody>
      </p:sp>
      <p:sp>
        <p:nvSpPr>
          <p:cNvPr id="3" name="Content Placeholder 2"/>
          <p:cNvSpPr>
            <a:spLocks noGrp="1"/>
          </p:cNvSpPr>
          <p:nvPr>
            <p:ph idx="1"/>
          </p:nvPr>
        </p:nvSpPr>
        <p:spPr/>
        <p:txBody>
          <a:bodyPr>
            <a:normAutofit/>
          </a:bodyPr>
          <a:lstStyle/>
          <a:p>
            <a:pPr marL="114300" indent="0">
              <a:buNone/>
            </a:pPr>
            <a:r>
              <a:rPr lang="en-US" dirty="0" err="1" smtClean="0"/>
              <a:t>Leucoplakia</a:t>
            </a:r>
            <a:endParaRPr lang="en-US" dirty="0" smtClean="0"/>
          </a:p>
          <a:p>
            <a:endParaRPr lang="en-US" dirty="0" smtClean="0"/>
          </a:p>
          <a:p>
            <a:endParaRPr lang="en-US" dirty="0" smtClean="0"/>
          </a:p>
          <a:p>
            <a:r>
              <a:rPr lang="en-US" dirty="0" smtClean="0"/>
              <a:t>                             </a:t>
            </a:r>
            <a:r>
              <a:rPr lang="en-US" dirty="0" err="1" smtClean="0"/>
              <a:t>Aceto</a:t>
            </a:r>
            <a:r>
              <a:rPr lang="en-US" dirty="0" smtClean="0"/>
              <a:t>-white area</a:t>
            </a:r>
          </a:p>
          <a:p>
            <a:endParaRPr lang="en-US" dirty="0" smtClean="0"/>
          </a:p>
          <a:p>
            <a:pPr marL="114300" indent="0">
              <a:buNone/>
            </a:pPr>
            <a:r>
              <a:rPr lang="en-US" dirty="0" err="1" smtClean="0"/>
              <a:t>Mosaicism</a:t>
            </a:r>
            <a:endParaRPr lang="en-US" dirty="0" smtClean="0"/>
          </a:p>
          <a:p>
            <a:pPr marL="114300" indent="0">
              <a:buNone/>
            </a:pPr>
            <a:r>
              <a:rPr lang="en-US" dirty="0"/>
              <a:t> </a:t>
            </a:r>
            <a:r>
              <a:rPr lang="en-US" dirty="0" smtClean="0"/>
              <a:t>                                          </a:t>
            </a:r>
          </a:p>
          <a:p>
            <a:pPr marL="114300" indent="0">
              <a:buNone/>
            </a:pPr>
            <a:r>
              <a:rPr lang="en-US" dirty="0" smtClean="0"/>
              <a:t>                                               </a:t>
            </a:r>
            <a:r>
              <a:rPr lang="en-US" dirty="0" err="1" smtClean="0"/>
              <a:t>Punctation</a:t>
            </a:r>
            <a:r>
              <a:rPr lang="en-US" dirty="0" smtClean="0"/>
              <a:t> </a:t>
            </a:r>
          </a:p>
          <a:p>
            <a:endParaRPr lang="en-US" dirty="0" smtClean="0"/>
          </a:p>
        </p:txBody>
      </p:sp>
      <p:pic>
        <p:nvPicPr>
          <p:cNvPr id="13314" name="Picture 2" descr="C:\Users\ksalamah\Pictures\anat 2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347911"/>
            <a:ext cx="1905000" cy="1143001"/>
          </a:xfrm>
          <a:prstGeom prst="rect">
            <a:avLst/>
          </a:prstGeom>
          <a:noFill/>
          <a:extLst>
            <a:ext uri="{909E8E84-426E-40DD-AFC4-6F175D3DCCD1}">
              <a14:hiddenFill xmlns:a14="http://schemas.microsoft.com/office/drawing/2010/main">
                <a:solidFill>
                  <a:srgbClr val="FFFFFF"/>
                </a:solidFill>
              </a14:hiddenFill>
            </a:ext>
          </a:extLst>
        </p:spPr>
      </p:pic>
      <p:pic>
        <p:nvPicPr>
          <p:cNvPr id="13315" name="Picture 3" descr="C:\Users\ksalamah\Pictures\anat 2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019298"/>
            <a:ext cx="2262188" cy="1800225"/>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C:\Users\ksalamah\Pictures\anat 3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11346" y="4343400"/>
            <a:ext cx="1935956" cy="2101895"/>
          </a:xfrm>
          <a:prstGeom prst="rect">
            <a:avLst/>
          </a:prstGeom>
          <a:noFill/>
          <a:extLst>
            <a:ext uri="{909E8E84-426E-40DD-AFC4-6F175D3DCCD1}">
              <a14:hiddenFill xmlns:a14="http://schemas.microsoft.com/office/drawing/2010/main">
                <a:solidFill>
                  <a:srgbClr val="FFFFFF"/>
                </a:solidFill>
              </a14:hiddenFill>
            </a:ext>
          </a:extLst>
        </p:spPr>
      </p:pic>
      <p:pic>
        <p:nvPicPr>
          <p:cNvPr id="13317" name="Picture 5" descr="C:\Users\ksalamah\Pictures\anat 3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2100" y="4456501"/>
            <a:ext cx="2286000" cy="18756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604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Biopsy and ECC</a:t>
            </a:r>
            <a:endParaRPr lang="en-US" dirty="0"/>
          </a:p>
        </p:txBody>
      </p:sp>
      <p:sp>
        <p:nvSpPr>
          <p:cNvPr id="3" name="Content Placeholder 2"/>
          <p:cNvSpPr>
            <a:spLocks noGrp="1"/>
          </p:cNvSpPr>
          <p:nvPr>
            <p:ph idx="1"/>
          </p:nvPr>
        </p:nvSpPr>
        <p:spPr/>
        <p:txBody>
          <a:bodyPr/>
          <a:lstStyle/>
          <a:p>
            <a:r>
              <a:rPr lang="en-US" dirty="0" smtClean="0"/>
              <a:t>The </a:t>
            </a:r>
            <a:r>
              <a:rPr lang="en-US" dirty="0"/>
              <a:t>most abnormally appearing areas are biopsied. Biopsies are relatively contraindicated in patients on anticoagulation medication, who have a known bleeding disorder, or who are pregnant. </a:t>
            </a:r>
            <a:endParaRPr lang="en-US" dirty="0" smtClean="0"/>
          </a:p>
          <a:p>
            <a:pPr marL="114300" indent="0">
              <a:buNone/>
            </a:pPr>
            <a:endParaRPr lang="en-US" dirty="0"/>
          </a:p>
          <a:p>
            <a:r>
              <a:rPr lang="en-US" dirty="0" err="1" smtClean="0"/>
              <a:t>Endocervical</a:t>
            </a:r>
            <a:r>
              <a:rPr lang="en-US" dirty="0" smtClean="0"/>
              <a:t> </a:t>
            </a:r>
            <a:r>
              <a:rPr lang="en-US" dirty="0"/>
              <a:t>curettage or sampling is performed in patients with ASC-H, HSIL, AGC, adenocarcinoma in situ (AIS), LSIL but no visible lesion, if ablative treatment is contemplated, and those with an unsatisfactory </a:t>
            </a:r>
            <a:r>
              <a:rPr lang="en-US" dirty="0" err="1"/>
              <a:t>colposcopic</a:t>
            </a:r>
            <a:r>
              <a:rPr lang="en-US" dirty="0"/>
              <a:t> examination</a:t>
            </a:r>
          </a:p>
        </p:txBody>
      </p:sp>
    </p:spTree>
    <p:extLst>
      <p:ext uri="{BB962C8B-B14F-4D97-AF65-F5344CB8AC3E}">
        <p14:creationId xmlns:p14="http://schemas.microsoft.com/office/powerpoint/2010/main" val="2129336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Histological </a:t>
            </a:r>
            <a:r>
              <a:rPr lang="en-US" dirty="0" err="1" smtClean="0"/>
              <a:t>difinitions</a:t>
            </a:r>
            <a:endParaRPr lang="en-US" dirty="0"/>
          </a:p>
        </p:txBody>
      </p:sp>
      <p:sp>
        <p:nvSpPr>
          <p:cNvPr id="3" name="Content Placeholder 2"/>
          <p:cNvSpPr>
            <a:spLocks noGrp="1"/>
          </p:cNvSpPr>
          <p:nvPr>
            <p:ph idx="1"/>
          </p:nvPr>
        </p:nvSpPr>
        <p:spPr/>
        <p:txBody>
          <a:bodyPr>
            <a:normAutofit fontScale="85000" lnSpcReduction="20000"/>
          </a:bodyPr>
          <a:lstStyle/>
          <a:p>
            <a:pPr marL="114300" indent="0">
              <a:buNone/>
            </a:pPr>
            <a:r>
              <a:rPr lang="en-US" dirty="0" smtClean="0"/>
              <a:t>CIN </a:t>
            </a:r>
            <a:r>
              <a:rPr lang="en-US" dirty="0"/>
              <a:t>1 is a low-grade lesion. It refers to mildly atypical cellular changes in the lower third of the epithelium. Human papillomavirus (HPV) </a:t>
            </a:r>
            <a:r>
              <a:rPr lang="en-US" dirty="0" err="1"/>
              <a:t>cytopathic</a:t>
            </a:r>
            <a:r>
              <a:rPr lang="en-US" dirty="0"/>
              <a:t> effect (</a:t>
            </a:r>
            <a:r>
              <a:rPr lang="en-US" dirty="0" err="1"/>
              <a:t>koilocytotic</a:t>
            </a:r>
            <a:r>
              <a:rPr lang="en-US" dirty="0"/>
              <a:t> </a:t>
            </a:r>
            <a:r>
              <a:rPr lang="en-US" dirty="0" err="1"/>
              <a:t>atypia</a:t>
            </a:r>
            <a:r>
              <a:rPr lang="en-US" dirty="0"/>
              <a:t>) is often present.</a:t>
            </a:r>
          </a:p>
          <a:p>
            <a:endParaRPr lang="en-US" dirty="0"/>
          </a:p>
          <a:p>
            <a:endParaRPr lang="en-US" dirty="0"/>
          </a:p>
          <a:p>
            <a:pPr marL="114300" indent="0">
              <a:buNone/>
            </a:pPr>
            <a:r>
              <a:rPr lang="en-US" dirty="0" smtClean="0"/>
              <a:t>CIN </a:t>
            </a:r>
            <a:r>
              <a:rPr lang="en-US" dirty="0"/>
              <a:t>2 is considered a high-grade lesion. It refers to moderately atypical cellular changes confined to the basal two-thirds of the epithelium (formerly called moderate dysplasia) with preservation of epithelial maturation. </a:t>
            </a:r>
          </a:p>
          <a:p>
            <a:endParaRPr lang="en-US" dirty="0"/>
          </a:p>
          <a:p>
            <a:pPr marL="114300" indent="0">
              <a:buNone/>
            </a:pPr>
            <a:r>
              <a:rPr lang="en-US" dirty="0" smtClean="0"/>
              <a:t>CIN </a:t>
            </a:r>
            <a:r>
              <a:rPr lang="en-US" dirty="0"/>
              <a:t>3 is a high-grade lesion. It refers to severely atypical cellular changes encompassing greater than two-thirds of the epithelial thickness and includes full-thickness lesions (previous terms were severe dysplasia or carcinoma in situ).</a:t>
            </a:r>
          </a:p>
          <a:p>
            <a:endParaRPr lang="en-US" dirty="0"/>
          </a:p>
          <a:p>
            <a:endParaRPr lang="en-US" dirty="0"/>
          </a:p>
        </p:txBody>
      </p:sp>
    </p:spTree>
    <p:extLst>
      <p:ext uri="{BB962C8B-B14F-4D97-AF65-F5344CB8AC3E}">
        <p14:creationId xmlns:p14="http://schemas.microsoft.com/office/powerpoint/2010/main" val="28157796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Biopsy… Histopathology</a:t>
            </a:r>
            <a:endParaRPr lang="en-US" dirty="0"/>
          </a:p>
        </p:txBody>
      </p:sp>
      <p:pic>
        <p:nvPicPr>
          <p:cNvPr id="3074" name="Picture 2" descr="C:\Users\ksalamah\Pictures\anat 6.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981200"/>
            <a:ext cx="7543800" cy="4434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61810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CIN to cancer</a:t>
            </a:r>
            <a:endParaRPr lang="en-US" dirty="0"/>
          </a:p>
        </p:txBody>
      </p:sp>
      <p:sp>
        <p:nvSpPr>
          <p:cNvPr id="3" name="Content Placeholder 2"/>
          <p:cNvSpPr>
            <a:spLocks noGrp="1"/>
          </p:cNvSpPr>
          <p:nvPr>
            <p:ph idx="1"/>
          </p:nvPr>
        </p:nvSpPr>
        <p:spPr/>
        <p:txBody>
          <a:bodyPr>
            <a:normAutofit/>
          </a:bodyPr>
          <a:lstStyle/>
          <a:p>
            <a:r>
              <a:rPr lang="en-US" dirty="0"/>
              <a:t>The outcome of CIN 1 lesion depends upon the preceding </a:t>
            </a:r>
            <a:r>
              <a:rPr lang="en-US" dirty="0" smtClean="0"/>
              <a:t>cytology:</a:t>
            </a:r>
          </a:p>
          <a:p>
            <a:pPr lvl="1"/>
            <a:r>
              <a:rPr lang="en-US" dirty="0" smtClean="0"/>
              <a:t>CIN </a:t>
            </a:r>
            <a:r>
              <a:rPr lang="en-US" dirty="0"/>
              <a:t>1 preceded by ASC-US or LSIL cytology </a:t>
            </a:r>
            <a:r>
              <a:rPr lang="en-US" dirty="0" smtClean="0"/>
              <a:t>–will </a:t>
            </a:r>
            <a:r>
              <a:rPr lang="en-US" dirty="0"/>
              <a:t>be diagnosed with CIN 2,3 within 6 to 24 months of follow-up </a:t>
            </a:r>
            <a:r>
              <a:rPr lang="en-US" dirty="0" smtClean="0"/>
              <a:t>. </a:t>
            </a:r>
            <a:r>
              <a:rPr lang="en-US" dirty="0"/>
              <a:t>No studies have reported invasive cervical cancer in this patient population within this follow-up period. </a:t>
            </a:r>
            <a:endParaRPr lang="en-US" dirty="0" smtClean="0"/>
          </a:p>
          <a:p>
            <a:pPr lvl="1"/>
            <a:endParaRPr lang="en-US" dirty="0"/>
          </a:p>
          <a:p>
            <a:pPr lvl="1"/>
            <a:r>
              <a:rPr lang="en-US" dirty="0" smtClean="0"/>
              <a:t>CIN </a:t>
            </a:r>
            <a:r>
              <a:rPr lang="en-US" dirty="0"/>
              <a:t>1 preceded by ASC-H or HSIL </a:t>
            </a:r>
            <a:r>
              <a:rPr lang="en-US" dirty="0" smtClean="0"/>
              <a:t>cytology, five-year </a:t>
            </a:r>
            <a:r>
              <a:rPr lang="en-US" dirty="0"/>
              <a:t>risk of CIN 3+ of 15 percent </a:t>
            </a:r>
          </a:p>
          <a:p>
            <a:endParaRPr lang="en-US" dirty="0"/>
          </a:p>
        </p:txBody>
      </p:sp>
    </p:spTree>
    <p:extLst>
      <p:ext uri="{BB962C8B-B14F-4D97-AF65-F5344CB8AC3E}">
        <p14:creationId xmlns:p14="http://schemas.microsoft.com/office/powerpoint/2010/main" val="6748076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CIN to cancer</a:t>
            </a:r>
            <a:endParaRPr lang="en-US" dirty="0"/>
          </a:p>
        </p:txBody>
      </p:sp>
      <p:sp>
        <p:nvSpPr>
          <p:cNvPr id="3" name="Content Placeholder 2"/>
          <p:cNvSpPr>
            <a:spLocks noGrp="1"/>
          </p:cNvSpPr>
          <p:nvPr>
            <p:ph idx="1"/>
          </p:nvPr>
        </p:nvSpPr>
        <p:spPr/>
        <p:txBody>
          <a:bodyPr/>
          <a:lstStyle/>
          <a:p>
            <a:r>
              <a:rPr lang="en-US" dirty="0" smtClean="0"/>
              <a:t>For CIN </a:t>
            </a:r>
            <a:r>
              <a:rPr lang="en-US" dirty="0"/>
              <a:t>2 lesions, </a:t>
            </a:r>
            <a:r>
              <a:rPr lang="en-US" dirty="0" smtClean="0"/>
              <a:t>40 </a:t>
            </a:r>
            <a:r>
              <a:rPr lang="en-US" dirty="0"/>
              <a:t>to 58 percent of lesions will regress if left untreated, while 22 percent progress to CIN 3, and 5 percent progress to invasive cancer </a:t>
            </a:r>
            <a:endParaRPr lang="en-US" dirty="0" smtClean="0"/>
          </a:p>
          <a:p>
            <a:pPr marL="114300" indent="0">
              <a:buNone/>
            </a:pPr>
            <a:endParaRPr lang="en-US" dirty="0" smtClean="0"/>
          </a:p>
          <a:p>
            <a:r>
              <a:rPr lang="en-US" dirty="0"/>
              <a:t>For CIN 3, the estimated spontaneous regression rate is 32 to 47 percent, with 12 to 40 percent progressing to invasive cancer if untreated </a:t>
            </a:r>
          </a:p>
        </p:txBody>
      </p:sp>
    </p:spTree>
    <p:extLst>
      <p:ext uri="{BB962C8B-B14F-4D97-AF65-F5344CB8AC3E}">
        <p14:creationId xmlns:p14="http://schemas.microsoft.com/office/powerpoint/2010/main" val="29609894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CIN</a:t>
            </a:r>
            <a:endParaRPr lang="en-US" dirty="0"/>
          </a:p>
        </p:txBody>
      </p:sp>
      <p:sp>
        <p:nvSpPr>
          <p:cNvPr id="3" name="Content Placeholder 2"/>
          <p:cNvSpPr>
            <a:spLocks noGrp="1"/>
          </p:cNvSpPr>
          <p:nvPr>
            <p:ph idx="1"/>
          </p:nvPr>
        </p:nvSpPr>
        <p:spPr/>
        <p:txBody>
          <a:bodyPr/>
          <a:lstStyle/>
          <a:p>
            <a:r>
              <a:rPr lang="en-US" dirty="0" smtClean="0"/>
              <a:t>LEEP                                              cryosurgery</a:t>
            </a:r>
          </a:p>
          <a:p>
            <a:endParaRPr lang="en-US" dirty="0"/>
          </a:p>
        </p:txBody>
      </p:sp>
      <p:pic>
        <p:nvPicPr>
          <p:cNvPr id="11266" name="Picture 2" descr="C:\Users\ksalamah\Pictures\anat 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413906"/>
            <a:ext cx="3475463" cy="3238499"/>
          </a:xfrm>
          <a:prstGeom prst="rect">
            <a:avLst/>
          </a:prstGeom>
          <a:noFill/>
          <a:extLst>
            <a:ext uri="{909E8E84-426E-40DD-AFC4-6F175D3DCCD1}">
              <a14:hiddenFill xmlns:a14="http://schemas.microsoft.com/office/drawing/2010/main">
                <a:solidFill>
                  <a:srgbClr val="FFFFFF"/>
                </a:solidFill>
              </a14:hiddenFill>
            </a:ext>
          </a:extLst>
        </p:spPr>
      </p:pic>
      <p:pic>
        <p:nvPicPr>
          <p:cNvPr id="11267" name="Picture 3" descr="C:\Users\ksalamah\Pictures\anat2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2743200"/>
            <a:ext cx="3307976"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5810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Anatomy</a:t>
            </a:r>
            <a:endParaRPr lang="en-US" dirty="0"/>
          </a:p>
        </p:txBody>
      </p:sp>
      <p:sp>
        <p:nvSpPr>
          <p:cNvPr id="3" name="Content Placeholder 2"/>
          <p:cNvSpPr>
            <a:spLocks noGrp="1"/>
          </p:cNvSpPr>
          <p:nvPr>
            <p:ph idx="1"/>
          </p:nvPr>
        </p:nvSpPr>
        <p:spPr>
          <a:xfrm>
            <a:off x="457200" y="1752600"/>
            <a:ext cx="4191000" cy="4373563"/>
          </a:xfrm>
        </p:spPr>
        <p:txBody>
          <a:bodyPr/>
          <a:lstStyle/>
          <a:p>
            <a:r>
              <a:rPr lang="en-US" dirty="0"/>
              <a:t>The </a:t>
            </a:r>
            <a:r>
              <a:rPr lang="en-US" dirty="0" err="1">
                <a:solidFill>
                  <a:schemeClr val="bg2">
                    <a:lumMod val="50000"/>
                  </a:schemeClr>
                </a:solidFill>
              </a:rPr>
              <a:t>ectocervix</a:t>
            </a:r>
            <a:r>
              <a:rPr lang="en-US" dirty="0">
                <a:solidFill>
                  <a:schemeClr val="bg2">
                    <a:lumMod val="50000"/>
                  </a:schemeClr>
                </a:solidFill>
              </a:rPr>
              <a:t> </a:t>
            </a:r>
            <a:r>
              <a:rPr lang="en-US" dirty="0" smtClean="0"/>
              <a:t>..surface </a:t>
            </a:r>
            <a:r>
              <a:rPr lang="en-US" dirty="0"/>
              <a:t>of the cervix that is visualized on vaginal speculum </a:t>
            </a:r>
            <a:r>
              <a:rPr lang="en-US" dirty="0" smtClean="0"/>
              <a:t>examination </a:t>
            </a:r>
            <a:r>
              <a:rPr lang="en-US" dirty="0"/>
              <a:t>is covered in squamous epithelium, and the </a:t>
            </a:r>
            <a:r>
              <a:rPr lang="en-US" dirty="0" err="1">
                <a:solidFill>
                  <a:schemeClr val="bg2">
                    <a:lumMod val="50000"/>
                  </a:schemeClr>
                </a:solidFill>
              </a:rPr>
              <a:t>endocervix</a:t>
            </a:r>
            <a:r>
              <a:rPr lang="en-US" dirty="0"/>
              <a:t>, including the cervical canal, is covered with glandular epithelium</a:t>
            </a:r>
            <a:r>
              <a:rPr lang="en-US" dirty="0" smtClean="0"/>
              <a:t>.</a:t>
            </a:r>
          </a:p>
        </p:txBody>
      </p:sp>
      <p:pic>
        <p:nvPicPr>
          <p:cNvPr id="1026" name="Picture 2" descr="C:\Users\ksalamah\Pictures\ana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2133600"/>
            <a:ext cx="4003964"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96821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CIN</a:t>
            </a:r>
            <a:endParaRPr lang="en-US" dirty="0"/>
          </a:p>
        </p:txBody>
      </p:sp>
      <p:sp>
        <p:nvSpPr>
          <p:cNvPr id="3" name="Content Placeholder 2"/>
          <p:cNvSpPr>
            <a:spLocks noGrp="1"/>
          </p:cNvSpPr>
          <p:nvPr>
            <p:ph idx="1"/>
          </p:nvPr>
        </p:nvSpPr>
        <p:spPr/>
        <p:txBody>
          <a:bodyPr/>
          <a:lstStyle/>
          <a:p>
            <a:r>
              <a:rPr lang="en-US" dirty="0" smtClean="0"/>
              <a:t>Cone biopsy</a:t>
            </a:r>
          </a:p>
          <a:p>
            <a:pPr lvl="1"/>
            <a:r>
              <a:rPr lang="en-US" dirty="0" smtClean="0"/>
              <a:t>Diagnostic and </a:t>
            </a:r>
            <a:r>
              <a:rPr lang="en-US" dirty="0" err="1" smtClean="0"/>
              <a:t>theraputic</a:t>
            </a:r>
            <a:r>
              <a:rPr lang="en-US" dirty="0" smtClean="0"/>
              <a:t> </a:t>
            </a:r>
          </a:p>
          <a:p>
            <a:pPr lvl="1"/>
            <a:r>
              <a:rPr lang="en-US" dirty="0" smtClean="0"/>
              <a:t>Under GA</a:t>
            </a:r>
          </a:p>
          <a:p>
            <a:pPr lvl="1"/>
            <a:r>
              <a:rPr lang="en-US" dirty="0" smtClean="0"/>
              <a:t>Complications</a:t>
            </a:r>
          </a:p>
          <a:p>
            <a:pPr lvl="2"/>
            <a:r>
              <a:rPr lang="en-US" dirty="0" smtClean="0"/>
              <a:t>Bleeding</a:t>
            </a:r>
          </a:p>
          <a:p>
            <a:pPr lvl="2"/>
            <a:r>
              <a:rPr lang="en-US" dirty="0" smtClean="0"/>
              <a:t>Infection</a:t>
            </a:r>
          </a:p>
          <a:p>
            <a:pPr lvl="2"/>
            <a:r>
              <a:rPr lang="en-US" dirty="0" smtClean="0"/>
              <a:t>Cervical stenosis</a:t>
            </a:r>
          </a:p>
          <a:p>
            <a:pPr lvl="2"/>
            <a:r>
              <a:rPr lang="en-US" dirty="0" smtClean="0"/>
              <a:t>Cervical incompetence</a:t>
            </a:r>
            <a:endParaRPr lang="en-US" dirty="0"/>
          </a:p>
        </p:txBody>
      </p:sp>
      <p:pic>
        <p:nvPicPr>
          <p:cNvPr id="12290" name="Picture 2" descr="C:\Users\ksalamah\Pictures\anat 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895600"/>
            <a:ext cx="4083489" cy="2886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82170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Cone for whom</a:t>
            </a:r>
            <a:endParaRPr lang="en-US" dirty="0"/>
          </a:p>
        </p:txBody>
      </p:sp>
      <p:sp>
        <p:nvSpPr>
          <p:cNvPr id="3" name="Content Placeholder 2"/>
          <p:cNvSpPr>
            <a:spLocks noGrp="1"/>
          </p:cNvSpPr>
          <p:nvPr>
            <p:ph idx="1"/>
          </p:nvPr>
        </p:nvSpPr>
        <p:spPr/>
        <p:txBody>
          <a:bodyPr/>
          <a:lstStyle/>
          <a:p>
            <a:r>
              <a:rPr lang="en-US" dirty="0" smtClean="0"/>
              <a:t>Diagnostic cone </a:t>
            </a:r>
          </a:p>
          <a:p>
            <a:pPr lvl="1"/>
            <a:r>
              <a:rPr lang="en-US" dirty="0" smtClean="0"/>
              <a:t>Colposcopy is unsatisfactory</a:t>
            </a:r>
          </a:p>
          <a:p>
            <a:pPr lvl="1"/>
            <a:r>
              <a:rPr lang="en-US" dirty="0" smtClean="0"/>
              <a:t>ECC shows High grade lesion</a:t>
            </a:r>
          </a:p>
          <a:p>
            <a:pPr lvl="1"/>
            <a:r>
              <a:rPr lang="en-US" dirty="0" smtClean="0"/>
              <a:t>Discrepancy between PAP and biopsy</a:t>
            </a:r>
          </a:p>
          <a:p>
            <a:pPr lvl="1"/>
            <a:r>
              <a:rPr lang="en-US" dirty="0" smtClean="0"/>
              <a:t>CIS or AIS on PAP</a:t>
            </a:r>
          </a:p>
          <a:p>
            <a:pPr lvl="1"/>
            <a:r>
              <a:rPr lang="en-US" dirty="0" smtClean="0"/>
              <a:t>Biopsy confirm invasion </a:t>
            </a:r>
            <a:endParaRPr lang="en-US" dirty="0"/>
          </a:p>
        </p:txBody>
      </p:sp>
    </p:spTree>
    <p:extLst>
      <p:ext uri="{BB962C8B-B14F-4D97-AF65-F5344CB8AC3E}">
        <p14:creationId xmlns:p14="http://schemas.microsoft.com/office/powerpoint/2010/main" val="18400788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Cone as therapeutic</a:t>
            </a:r>
            <a:endParaRPr lang="en-US" dirty="0"/>
          </a:p>
        </p:txBody>
      </p:sp>
      <p:sp>
        <p:nvSpPr>
          <p:cNvPr id="3" name="Content Placeholder 2"/>
          <p:cNvSpPr>
            <a:spLocks noGrp="1"/>
          </p:cNvSpPr>
          <p:nvPr>
            <p:ph idx="1"/>
          </p:nvPr>
        </p:nvSpPr>
        <p:spPr/>
        <p:txBody>
          <a:bodyPr/>
          <a:lstStyle/>
          <a:p>
            <a:r>
              <a:rPr lang="en-US" dirty="0" smtClean="0"/>
              <a:t>CIN 3</a:t>
            </a:r>
          </a:p>
          <a:p>
            <a:r>
              <a:rPr lang="en-US" dirty="0" smtClean="0"/>
              <a:t>Stage IAI</a:t>
            </a:r>
            <a:endParaRPr lang="en-US" dirty="0"/>
          </a:p>
        </p:txBody>
      </p:sp>
    </p:spTree>
    <p:extLst>
      <p:ext uri="{BB962C8B-B14F-4D97-AF65-F5344CB8AC3E}">
        <p14:creationId xmlns:p14="http://schemas.microsoft.com/office/powerpoint/2010/main" val="1717154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PAP….NO colposcopy</a:t>
            </a:r>
            <a:endParaRPr lang="en-US" dirty="0"/>
          </a:p>
        </p:txBody>
      </p:sp>
      <p:sp>
        <p:nvSpPr>
          <p:cNvPr id="3" name="Content Placeholder 2"/>
          <p:cNvSpPr>
            <a:spLocks noGrp="1"/>
          </p:cNvSpPr>
          <p:nvPr>
            <p:ph idx="1"/>
          </p:nvPr>
        </p:nvSpPr>
        <p:spPr/>
        <p:txBody>
          <a:bodyPr/>
          <a:lstStyle/>
          <a:p>
            <a:r>
              <a:rPr lang="en-US" dirty="0" smtClean="0"/>
              <a:t>Any patient with grossly abnormal cervix should have a punch biopsy regardless of any previous result.</a:t>
            </a:r>
            <a:endParaRPr lang="en-US" dirty="0"/>
          </a:p>
        </p:txBody>
      </p:sp>
      <p:pic>
        <p:nvPicPr>
          <p:cNvPr id="7170" name="Picture 2" descr="C:\Users\ksalamah\Pictures\anat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357357"/>
            <a:ext cx="3048000" cy="2395268"/>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ksalamah\Pictures\anat 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3483429"/>
            <a:ext cx="31623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7304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Cervical cancer</a:t>
            </a:r>
            <a:endParaRPr lang="en-US" dirty="0"/>
          </a:p>
        </p:txBody>
      </p:sp>
      <p:sp>
        <p:nvSpPr>
          <p:cNvPr id="3" name="Content Placeholder 2"/>
          <p:cNvSpPr>
            <a:spLocks noGrp="1"/>
          </p:cNvSpPr>
          <p:nvPr>
            <p:ph idx="1"/>
          </p:nvPr>
        </p:nvSpPr>
        <p:spPr/>
        <p:txBody>
          <a:bodyPr/>
          <a:lstStyle/>
          <a:p>
            <a:r>
              <a:rPr lang="en-US" dirty="0" smtClean="0"/>
              <a:t>2008</a:t>
            </a:r>
          </a:p>
          <a:p>
            <a:pPr lvl="1"/>
            <a:endParaRPr lang="en-US" dirty="0" smtClean="0"/>
          </a:p>
          <a:p>
            <a:pPr lvl="1"/>
            <a:r>
              <a:rPr lang="en-US" dirty="0" smtClean="0"/>
              <a:t> 530,000 new cases …275,000 </a:t>
            </a:r>
            <a:r>
              <a:rPr lang="en-US" dirty="0" err="1" smtClean="0"/>
              <a:t>deathes</a:t>
            </a:r>
            <a:r>
              <a:rPr lang="en-US" dirty="0" smtClean="0"/>
              <a:t> worldwide.. </a:t>
            </a:r>
            <a:endParaRPr lang="en-US" dirty="0"/>
          </a:p>
          <a:p>
            <a:pPr lvl="1"/>
            <a:r>
              <a:rPr lang="en-US" dirty="0" smtClean="0"/>
              <a:t>8-6% in developing countries.</a:t>
            </a:r>
          </a:p>
          <a:p>
            <a:pPr lvl="1"/>
            <a:r>
              <a:rPr lang="en-US" dirty="0" smtClean="0"/>
              <a:t>The tenth most common cause of death in developed countries 9 per 100,000 women</a:t>
            </a:r>
          </a:p>
          <a:p>
            <a:pPr lvl="1"/>
            <a:r>
              <a:rPr lang="en-US" dirty="0" smtClean="0"/>
              <a:t>In the developing countries second most common type of cancer  (17.8 per 100,000 women) and cause death 9.8 per 100,000 women.</a:t>
            </a:r>
            <a:endParaRPr lang="en-US" dirty="0"/>
          </a:p>
        </p:txBody>
      </p:sp>
    </p:spTree>
    <p:extLst>
      <p:ext uri="{BB962C8B-B14F-4D97-AF65-F5344CB8AC3E}">
        <p14:creationId xmlns:p14="http://schemas.microsoft.com/office/powerpoint/2010/main" val="22069972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USA</a:t>
            </a:r>
          </a:p>
          <a:p>
            <a:pPr lvl="1"/>
            <a:r>
              <a:rPr lang="en-US" dirty="0" smtClean="0"/>
              <a:t>Over 12,000 new cases </a:t>
            </a:r>
            <a:r>
              <a:rPr lang="en-US" dirty="0" err="1" smtClean="0"/>
              <a:t>anualy</a:t>
            </a:r>
            <a:r>
              <a:rPr lang="en-US" dirty="0" smtClean="0"/>
              <a:t> and 4000 cancer death</a:t>
            </a:r>
          </a:p>
          <a:p>
            <a:pPr lvl="1"/>
            <a:r>
              <a:rPr lang="en-US" dirty="0" smtClean="0"/>
              <a:t>Third cause of death among gynecological cancer</a:t>
            </a:r>
          </a:p>
          <a:p>
            <a:pPr lvl="1"/>
            <a:endParaRPr lang="en-US" dirty="0"/>
          </a:p>
          <a:p>
            <a:r>
              <a:rPr lang="en-US" dirty="0" smtClean="0"/>
              <a:t>With effective screening program and vaccination 75% decrease in incidence and mortality had noticed in the past 50years in the </a:t>
            </a:r>
            <a:r>
              <a:rPr lang="en-US" smtClean="0"/>
              <a:t>developed countries. </a:t>
            </a:r>
            <a:endParaRPr lang="en-US" dirty="0"/>
          </a:p>
        </p:txBody>
      </p:sp>
    </p:spTree>
    <p:extLst>
      <p:ext uri="{BB962C8B-B14F-4D97-AF65-F5344CB8AC3E}">
        <p14:creationId xmlns:p14="http://schemas.microsoft.com/office/powerpoint/2010/main" val="1227227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Cervical cancer</a:t>
            </a:r>
            <a:endParaRPr lang="en-US" dirty="0"/>
          </a:p>
        </p:txBody>
      </p:sp>
      <p:sp>
        <p:nvSpPr>
          <p:cNvPr id="3" name="Content Placeholder 2"/>
          <p:cNvSpPr>
            <a:spLocks noGrp="1"/>
          </p:cNvSpPr>
          <p:nvPr>
            <p:ph idx="1"/>
          </p:nvPr>
        </p:nvSpPr>
        <p:spPr/>
        <p:txBody>
          <a:bodyPr>
            <a:normAutofit fontScale="92500"/>
          </a:bodyPr>
          <a:lstStyle/>
          <a:p>
            <a:r>
              <a:rPr lang="en-US" dirty="0"/>
              <a:t>There are two main types of cervical cancer: squamous cell carcinoma and adenocarcinoma. </a:t>
            </a:r>
            <a:endParaRPr lang="en-US" dirty="0" smtClean="0"/>
          </a:p>
          <a:p>
            <a:pPr lvl="1"/>
            <a:r>
              <a:rPr lang="en-US" dirty="0" smtClean="0"/>
              <a:t>Squamous </a:t>
            </a:r>
            <a:r>
              <a:rPr lang="en-US" dirty="0"/>
              <a:t>cell carcinoma of the cervix is more prevalent than adenocarcinoma. </a:t>
            </a:r>
            <a:endParaRPr lang="en-US" dirty="0" smtClean="0"/>
          </a:p>
          <a:p>
            <a:pPr lvl="1"/>
            <a:r>
              <a:rPr lang="en-US" dirty="0" smtClean="0"/>
              <a:t>Both </a:t>
            </a:r>
            <a:r>
              <a:rPr lang="en-US" dirty="0"/>
              <a:t>types are found in sexually active women</a:t>
            </a:r>
            <a:r>
              <a:rPr lang="en-US" dirty="0" smtClean="0"/>
              <a:t>.</a:t>
            </a:r>
          </a:p>
          <a:p>
            <a:pPr lvl="1"/>
            <a:r>
              <a:rPr lang="en-US" dirty="0" smtClean="0"/>
              <a:t> </a:t>
            </a:r>
            <a:r>
              <a:rPr lang="en-US" dirty="0"/>
              <a:t>Infection with specific high-risk strains of human papillomavirus (HPV) is central to the pathogenesis of cervical cancer </a:t>
            </a:r>
            <a:endParaRPr lang="en-US" dirty="0" smtClean="0"/>
          </a:p>
          <a:p>
            <a:pPr lvl="1"/>
            <a:r>
              <a:rPr lang="en-US" dirty="0"/>
              <a:t>Of the approximately 30 to 40 HPV genotypes that infect the mucosa of the genital tract, eight (types 16, 18, 45, 31, 33, 52, 58, and 35) are responsible for 95 percent of cervical cancers, and two (types 16 and 18) are responsible for about 70 percent of cervical cancer [5]. Two low-risk types (6 and 11) cause about 90 percent of benign </a:t>
            </a:r>
            <a:r>
              <a:rPr lang="en-US" dirty="0" err="1"/>
              <a:t>anogenital</a:t>
            </a:r>
            <a:r>
              <a:rPr lang="en-US" dirty="0"/>
              <a:t> warts.  </a:t>
            </a:r>
          </a:p>
          <a:p>
            <a:pPr lvl="1"/>
            <a:endParaRPr lang="en-US" dirty="0"/>
          </a:p>
          <a:p>
            <a:pPr lvl="1"/>
            <a:endParaRPr lang="en-US" dirty="0"/>
          </a:p>
        </p:txBody>
      </p:sp>
    </p:spTree>
    <p:extLst>
      <p:ext uri="{BB962C8B-B14F-4D97-AF65-F5344CB8AC3E}">
        <p14:creationId xmlns:p14="http://schemas.microsoft.com/office/powerpoint/2010/main" val="26360817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evaluate</a:t>
            </a:r>
            <a:endParaRPr lang="en-US" dirty="0"/>
          </a:p>
        </p:txBody>
      </p:sp>
      <p:sp>
        <p:nvSpPr>
          <p:cNvPr id="3" name="Content Placeholder 2"/>
          <p:cNvSpPr>
            <a:spLocks noGrp="1"/>
          </p:cNvSpPr>
          <p:nvPr>
            <p:ph idx="1"/>
          </p:nvPr>
        </p:nvSpPr>
        <p:spPr/>
        <p:txBody>
          <a:bodyPr/>
          <a:lstStyle/>
          <a:p>
            <a:r>
              <a:rPr lang="en-US" dirty="0" smtClean="0"/>
              <a:t>Symptoms </a:t>
            </a:r>
          </a:p>
          <a:p>
            <a:pPr lvl="1"/>
            <a:r>
              <a:rPr lang="en-US" dirty="0" smtClean="0"/>
              <a:t>Abnormal vaginal bleeding</a:t>
            </a:r>
          </a:p>
          <a:p>
            <a:pPr lvl="2"/>
            <a:r>
              <a:rPr lang="en-US" dirty="0" err="1" smtClean="0"/>
              <a:t>Poscoital</a:t>
            </a:r>
            <a:endParaRPr lang="en-US" dirty="0" smtClean="0"/>
          </a:p>
          <a:p>
            <a:pPr lvl="2"/>
            <a:r>
              <a:rPr lang="en-US" dirty="0" err="1" smtClean="0"/>
              <a:t>Intermenstrual</a:t>
            </a:r>
            <a:endParaRPr lang="en-US" dirty="0" smtClean="0"/>
          </a:p>
          <a:p>
            <a:pPr lvl="2"/>
            <a:r>
              <a:rPr lang="en-US" dirty="0" smtClean="0"/>
              <a:t>Postmenopausal.</a:t>
            </a:r>
          </a:p>
          <a:p>
            <a:pPr lvl="1"/>
            <a:r>
              <a:rPr lang="en-US" dirty="0" smtClean="0"/>
              <a:t>Persistent vaginal discharge</a:t>
            </a:r>
          </a:p>
          <a:p>
            <a:pPr lvl="1"/>
            <a:r>
              <a:rPr lang="en-US" dirty="0" smtClean="0"/>
              <a:t>Pelvic pain</a:t>
            </a:r>
          </a:p>
          <a:p>
            <a:pPr lvl="1"/>
            <a:r>
              <a:rPr lang="en-US" dirty="0" smtClean="0"/>
              <a:t>Leg </a:t>
            </a:r>
            <a:r>
              <a:rPr lang="en-US" dirty="0" err="1" smtClean="0"/>
              <a:t>swealling</a:t>
            </a:r>
            <a:endParaRPr lang="en-US" dirty="0" smtClean="0"/>
          </a:p>
          <a:p>
            <a:pPr lvl="1"/>
            <a:r>
              <a:rPr lang="en-US" dirty="0" smtClean="0"/>
              <a:t>Urinary frequency</a:t>
            </a:r>
          </a:p>
          <a:p>
            <a:pPr lvl="1"/>
            <a:r>
              <a:rPr lang="en-US" dirty="0" smtClean="0"/>
              <a:t>Constipation and PR bleeding.</a:t>
            </a:r>
            <a:endParaRPr lang="en-US" dirty="0"/>
          </a:p>
        </p:txBody>
      </p:sp>
    </p:spTree>
    <p:extLst>
      <p:ext uri="{BB962C8B-B14F-4D97-AF65-F5344CB8AC3E}">
        <p14:creationId xmlns:p14="http://schemas.microsoft.com/office/powerpoint/2010/main" val="42559353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Physical finding</a:t>
            </a:r>
          </a:p>
          <a:p>
            <a:pPr lvl="1"/>
            <a:r>
              <a:rPr lang="en-US" dirty="0" smtClean="0"/>
              <a:t>Normal </a:t>
            </a:r>
          </a:p>
          <a:p>
            <a:pPr lvl="1"/>
            <a:r>
              <a:rPr lang="en-US" dirty="0" smtClean="0"/>
              <a:t>Weight loss?</a:t>
            </a:r>
          </a:p>
          <a:p>
            <a:pPr lvl="1"/>
            <a:r>
              <a:rPr lang="en-US" dirty="0" smtClean="0"/>
              <a:t>Enlarged inguinal or supraclavicular LN.</a:t>
            </a:r>
          </a:p>
          <a:p>
            <a:pPr lvl="1"/>
            <a:r>
              <a:rPr lang="en-US" dirty="0" smtClean="0"/>
              <a:t>Lower limb edema.</a:t>
            </a:r>
          </a:p>
          <a:p>
            <a:pPr lvl="1"/>
            <a:r>
              <a:rPr lang="en-US" dirty="0" smtClean="0"/>
              <a:t>Local exam….	</a:t>
            </a:r>
          </a:p>
          <a:p>
            <a:pPr lvl="2"/>
            <a:r>
              <a:rPr lang="en-US" dirty="0" smtClean="0"/>
              <a:t>Normal cervix </a:t>
            </a:r>
          </a:p>
          <a:p>
            <a:pPr lvl="2"/>
            <a:r>
              <a:rPr lang="en-US" dirty="0" smtClean="0"/>
              <a:t>Lesion in </a:t>
            </a:r>
            <a:r>
              <a:rPr lang="en-US" dirty="0" err="1" smtClean="0"/>
              <a:t>endocervix</a:t>
            </a:r>
            <a:endParaRPr lang="en-US" dirty="0" smtClean="0"/>
          </a:p>
          <a:p>
            <a:pPr lvl="2"/>
            <a:r>
              <a:rPr lang="en-US" dirty="0" smtClean="0"/>
              <a:t>Ulcerative, </a:t>
            </a:r>
            <a:r>
              <a:rPr lang="en-US" dirty="0" err="1" smtClean="0"/>
              <a:t>exophytic</a:t>
            </a:r>
            <a:r>
              <a:rPr lang="en-US" dirty="0" smtClean="0"/>
              <a:t>, </a:t>
            </a:r>
            <a:r>
              <a:rPr lang="en-US" dirty="0" err="1" smtClean="0"/>
              <a:t>grannular</a:t>
            </a:r>
            <a:r>
              <a:rPr lang="en-US" dirty="0" smtClean="0"/>
              <a:t> or necrotic.</a:t>
            </a:r>
          </a:p>
          <a:p>
            <a:pPr lvl="2"/>
            <a:r>
              <a:rPr lang="en-US" dirty="0" smtClean="0"/>
              <a:t>Friable cervix … bleeding to touch</a:t>
            </a:r>
          </a:p>
          <a:p>
            <a:pPr lvl="2"/>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5557450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Clinical exam </a:t>
            </a:r>
          </a:p>
          <a:p>
            <a:pPr lvl="1"/>
            <a:r>
              <a:rPr lang="en-US" dirty="0" err="1" smtClean="0"/>
              <a:t>Rectovaginal</a:t>
            </a:r>
            <a:r>
              <a:rPr lang="en-US" dirty="0" smtClean="0"/>
              <a:t> exam is essential to determine the extent of the tissues </a:t>
            </a:r>
            <a:r>
              <a:rPr lang="en-US" dirty="0" err="1" smtClean="0"/>
              <a:t>invovlevement</a:t>
            </a:r>
            <a:r>
              <a:rPr lang="en-US" dirty="0" smtClean="0"/>
              <a:t> </a:t>
            </a:r>
          </a:p>
          <a:p>
            <a:pPr lvl="1"/>
            <a:r>
              <a:rPr lang="en-US" dirty="0" smtClean="0"/>
              <a:t>Evaluate the vaginal </a:t>
            </a:r>
            <a:r>
              <a:rPr lang="en-US" dirty="0" err="1" smtClean="0"/>
              <a:t>fornices</a:t>
            </a:r>
            <a:endParaRPr lang="en-US" dirty="0" smtClean="0"/>
          </a:p>
          <a:p>
            <a:pPr lvl="1"/>
            <a:r>
              <a:rPr lang="en-US" dirty="0" smtClean="0"/>
              <a:t>Evaluate the pelvic side wall </a:t>
            </a:r>
          </a:p>
          <a:p>
            <a:pPr marL="411480" lvl="1" indent="0">
              <a:buNone/>
            </a:pPr>
            <a:endParaRPr lang="en-US" dirty="0"/>
          </a:p>
        </p:txBody>
      </p:sp>
    </p:spTree>
    <p:extLst>
      <p:ext uri="{BB962C8B-B14F-4D97-AF65-F5344CB8AC3E}">
        <p14:creationId xmlns:p14="http://schemas.microsoft.com/office/powerpoint/2010/main" val="701930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anatomy</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descr="C:\Users\ksalamah\Pictures\anat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73629"/>
            <a:ext cx="3352800" cy="2514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ksalamah\Pictures\anat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197429"/>
            <a:ext cx="3587892" cy="2667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ksalamah\Pictures\anat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3581399"/>
            <a:ext cx="4556112" cy="2895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3290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 of spread</a:t>
            </a:r>
            <a:endParaRPr lang="en-US" dirty="0"/>
          </a:p>
        </p:txBody>
      </p:sp>
      <p:sp>
        <p:nvSpPr>
          <p:cNvPr id="3" name="Content Placeholder 2"/>
          <p:cNvSpPr>
            <a:spLocks noGrp="1"/>
          </p:cNvSpPr>
          <p:nvPr>
            <p:ph idx="1"/>
          </p:nvPr>
        </p:nvSpPr>
        <p:spPr/>
        <p:txBody>
          <a:bodyPr>
            <a:normAutofit lnSpcReduction="10000"/>
          </a:bodyPr>
          <a:lstStyle/>
          <a:p>
            <a:r>
              <a:rPr lang="en-US" dirty="0" smtClean="0"/>
              <a:t>Direct invasion of </a:t>
            </a:r>
          </a:p>
          <a:p>
            <a:pPr lvl="1"/>
            <a:r>
              <a:rPr lang="en-US" dirty="0" smtClean="0"/>
              <a:t>Cervical </a:t>
            </a:r>
            <a:r>
              <a:rPr lang="en-US" dirty="0" err="1" smtClean="0"/>
              <a:t>stroma</a:t>
            </a:r>
            <a:endParaRPr lang="en-US" dirty="0" smtClean="0"/>
          </a:p>
          <a:p>
            <a:pPr lvl="1"/>
            <a:r>
              <a:rPr lang="en-US" dirty="0" smtClean="0"/>
              <a:t>Corpus</a:t>
            </a:r>
          </a:p>
          <a:p>
            <a:pPr lvl="1"/>
            <a:r>
              <a:rPr lang="en-US" dirty="0" smtClean="0"/>
              <a:t>Vagina</a:t>
            </a:r>
          </a:p>
          <a:p>
            <a:pPr lvl="1"/>
            <a:r>
              <a:rPr lang="en-US" dirty="0" err="1" smtClean="0"/>
              <a:t>Parametrium</a:t>
            </a:r>
            <a:endParaRPr lang="en-US" dirty="0" smtClean="0"/>
          </a:p>
          <a:p>
            <a:r>
              <a:rPr lang="en-US" dirty="0" smtClean="0"/>
              <a:t>Lymphatic spread</a:t>
            </a:r>
          </a:p>
          <a:p>
            <a:pPr lvl="1"/>
            <a:r>
              <a:rPr lang="en-US" dirty="0" smtClean="0"/>
              <a:t>Pelvic </a:t>
            </a:r>
          </a:p>
          <a:p>
            <a:pPr lvl="1"/>
            <a:r>
              <a:rPr lang="en-US" dirty="0" err="1" smtClean="0"/>
              <a:t>Paraaortic</a:t>
            </a:r>
            <a:r>
              <a:rPr lang="en-US" dirty="0" smtClean="0"/>
              <a:t> </a:t>
            </a:r>
          </a:p>
          <a:p>
            <a:r>
              <a:rPr lang="en-US" dirty="0" err="1" smtClean="0"/>
              <a:t>Haematogenous</a:t>
            </a:r>
            <a:endParaRPr lang="en-US" dirty="0" smtClean="0"/>
          </a:p>
          <a:p>
            <a:pPr lvl="1"/>
            <a:r>
              <a:rPr lang="en-US" dirty="0" smtClean="0"/>
              <a:t>Lung</a:t>
            </a:r>
          </a:p>
          <a:p>
            <a:pPr lvl="1"/>
            <a:r>
              <a:rPr lang="en-US" dirty="0" smtClean="0"/>
              <a:t>Liver</a:t>
            </a:r>
          </a:p>
          <a:p>
            <a:pPr lvl="1"/>
            <a:r>
              <a:rPr lang="en-US" dirty="0" smtClean="0"/>
              <a:t>bone</a:t>
            </a:r>
            <a:endParaRPr lang="en-US" dirty="0"/>
          </a:p>
        </p:txBody>
      </p:sp>
    </p:spTree>
    <p:extLst>
      <p:ext uri="{BB962C8B-B14F-4D97-AF65-F5344CB8AC3E}">
        <p14:creationId xmlns:p14="http://schemas.microsoft.com/office/powerpoint/2010/main" val="10603164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up</a:t>
            </a:r>
            <a:endParaRPr lang="en-US" dirty="0"/>
          </a:p>
        </p:txBody>
      </p:sp>
      <p:sp>
        <p:nvSpPr>
          <p:cNvPr id="3" name="Content Placeholder 2"/>
          <p:cNvSpPr>
            <a:spLocks noGrp="1"/>
          </p:cNvSpPr>
          <p:nvPr>
            <p:ph idx="1"/>
          </p:nvPr>
        </p:nvSpPr>
        <p:spPr/>
        <p:txBody>
          <a:bodyPr/>
          <a:lstStyle/>
          <a:p>
            <a:r>
              <a:rPr lang="en-US" dirty="0" smtClean="0"/>
              <a:t>History … Examination </a:t>
            </a:r>
          </a:p>
          <a:p>
            <a:pPr lvl="1"/>
            <a:r>
              <a:rPr lang="en-US" dirty="0" smtClean="0"/>
              <a:t>Ask about last PAP </a:t>
            </a:r>
          </a:p>
          <a:p>
            <a:pPr lvl="2"/>
            <a:r>
              <a:rPr lang="en-US" dirty="0" smtClean="0"/>
              <a:t>When</a:t>
            </a:r>
          </a:p>
          <a:p>
            <a:pPr lvl="2"/>
            <a:r>
              <a:rPr lang="en-US" dirty="0" smtClean="0"/>
              <a:t>Result</a:t>
            </a:r>
          </a:p>
          <a:p>
            <a:pPr lvl="2"/>
            <a:r>
              <a:rPr lang="en-US" dirty="0" smtClean="0"/>
              <a:t>Any specific management</a:t>
            </a:r>
          </a:p>
          <a:p>
            <a:r>
              <a:rPr lang="en-US" dirty="0" smtClean="0"/>
              <a:t>Physical exam…</a:t>
            </a:r>
          </a:p>
          <a:p>
            <a:pPr lvl="1"/>
            <a:r>
              <a:rPr lang="en-US" dirty="0" smtClean="0"/>
              <a:t>Biopsy for any gross lesion </a:t>
            </a:r>
          </a:p>
          <a:p>
            <a:pPr lvl="1"/>
            <a:r>
              <a:rPr lang="en-US" dirty="0" smtClean="0"/>
              <a:t>PAP if no lesion seen</a:t>
            </a:r>
          </a:p>
          <a:p>
            <a:pPr lvl="1"/>
            <a:r>
              <a:rPr lang="en-US" dirty="0" smtClean="0"/>
              <a:t>Sever bleeding… packing</a:t>
            </a:r>
          </a:p>
          <a:p>
            <a:pPr lvl="1"/>
            <a:r>
              <a:rPr lang="en-US" dirty="0" smtClean="0"/>
              <a:t>LN </a:t>
            </a:r>
            <a:r>
              <a:rPr lang="en-US" dirty="0" err="1" smtClean="0"/>
              <a:t>asswsment</a:t>
            </a:r>
            <a:endParaRPr lang="en-US" dirty="0" smtClean="0"/>
          </a:p>
          <a:p>
            <a:pPr marL="411480" lvl="1" indent="0">
              <a:buNone/>
            </a:pPr>
            <a:endParaRPr lang="en-US" dirty="0" smtClean="0"/>
          </a:p>
        </p:txBody>
      </p:sp>
    </p:spTree>
    <p:extLst>
      <p:ext uri="{BB962C8B-B14F-4D97-AF65-F5344CB8AC3E}">
        <p14:creationId xmlns:p14="http://schemas.microsoft.com/office/powerpoint/2010/main" val="14488918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up</a:t>
            </a:r>
            <a:endParaRPr lang="en-US" dirty="0"/>
          </a:p>
        </p:txBody>
      </p:sp>
      <p:sp>
        <p:nvSpPr>
          <p:cNvPr id="3" name="Content Placeholder 2"/>
          <p:cNvSpPr>
            <a:spLocks noGrp="1"/>
          </p:cNvSpPr>
          <p:nvPr>
            <p:ph idx="1"/>
          </p:nvPr>
        </p:nvSpPr>
        <p:spPr/>
        <p:txBody>
          <a:bodyPr/>
          <a:lstStyle/>
          <a:p>
            <a:r>
              <a:rPr lang="en-US" dirty="0" smtClean="0"/>
              <a:t>Blood work</a:t>
            </a:r>
          </a:p>
          <a:p>
            <a:pPr lvl="1"/>
            <a:r>
              <a:rPr lang="en-US" dirty="0" smtClean="0"/>
              <a:t>CBC</a:t>
            </a:r>
          </a:p>
          <a:p>
            <a:pPr lvl="2"/>
            <a:r>
              <a:rPr lang="en-US" dirty="0" smtClean="0"/>
              <a:t>Low HB in case of bleeding</a:t>
            </a:r>
          </a:p>
          <a:p>
            <a:pPr lvl="1"/>
            <a:r>
              <a:rPr lang="en-US" dirty="0" smtClean="0"/>
              <a:t>KFT</a:t>
            </a:r>
          </a:p>
          <a:p>
            <a:pPr lvl="2"/>
            <a:r>
              <a:rPr lang="en-US" dirty="0" smtClean="0"/>
              <a:t>High </a:t>
            </a:r>
            <a:r>
              <a:rPr lang="en-US" dirty="0" err="1" smtClean="0"/>
              <a:t>creatinin</a:t>
            </a:r>
            <a:r>
              <a:rPr lang="en-US" dirty="0" smtClean="0"/>
              <a:t>  in case of ureteric obstruction</a:t>
            </a:r>
          </a:p>
          <a:p>
            <a:pPr lvl="3"/>
            <a:r>
              <a:rPr lang="en-US" dirty="0" smtClean="0"/>
              <a:t>30% in stage III disease.</a:t>
            </a:r>
          </a:p>
          <a:p>
            <a:pPr lvl="3"/>
            <a:r>
              <a:rPr lang="en-US" dirty="0" smtClean="0"/>
              <a:t>40% in stage IV disease.</a:t>
            </a:r>
          </a:p>
          <a:p>
            <a:pPr lvl="2"/>
            <a:r>
              <a:rPr lang="en-US" dirty="0" err="1" smtClean="0"/>
              <a:t>Hypercalcemia</a:t>
            </a:r>
            <a:r>
              <a:rPr lang="en-US" dirty="0" smtClean="0"/>
              <a:t> indicate bone metastasis</a:t>
            </a:r>
          </a:p>
          <a:p>
            <a:pPr lvl="1"/>
            <a:r>
              <a:rPr lang="en-US" dirty="0" smtClean="0"/>
              <a:t>LFT</a:t>
            </a:r>
          </a:p>
          <a:p>
            <a:pPr lvl="2"/>
            <a:r>
              <a:rPr lang="en-US" dirty="0" smtClean="0"/>
              <a:t>Abnormal results indicate metastasis.</a:t>
            </a:r>
          </a:p>
        </p:txBody>
      </p:sp>
    </p:spTree>
    <p:extLst>
      <p:ext uri="{BB962C8B-B14F-4D97-AF65-F5344CB8AC3E}">
        <p14:creationId xmlns:p14="http://schemas.microsoft.com/office/powerpoint/2010/main" val="2942897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up </a:t>
            </a:r>
            <a:endParaRPr lang="en-US" dirty="0"/>
          </a:p>
        </p:txBody>
      </p:sp>
      <p:sp>
        <p:nvSpPr>
          <p:cNvPr id="3" name="Content Placeholder 2"/>
          <p:cNvSpPr>
            <a:spLocks noGrp="1"/>
          </p:cNvSpPr>
          <p:nvPr>
            <p:ph idx="1"/>
          </p:nvPr>
        </p:nvSpPr>
        <p:spPr/>
        <p:txBody>
          <a:bodyPr/>
          <a:lstStyle/>
          <a:p>
            <a:r>
              <a:rPr lang="en-US" dirty="0" smtClean="0"/>
              <a:t>Images </a:t>
            </a:r>
          </a:p>
          <a:p>
            <a:pPr lvl="1"/>
            <a:r>
              <a:rPr lang="en-US" dirty="0" smtClean="0"/>
              <a:t>CXR</a:t>
            </a:r>
          </a:p>
          <a:p>
            <a:pPr lvl="1"/>
            <a:r>
              <a:rPr lang="en-US" dirty="0" smtClean="0"/>
              <a:t>IVP</a:t>
            </a:r>
          </a:p>
          <a:p>
            <a:pPr lvl="1"/>
            <a:r>
              <a:rPr lang="en-US" dirty="0" smtClean="0"/>
              <a:t>Abdominal CT</a:t>
            </a:r>
          </a:p>
          <a:p>
            <a:pPr lvl="1"/>
            <a:r>
              <a:rPr lang="en-US" dirty="0" smtClean="0"/>
              <a:t>MRI pelvis</a:t>
            </a:r>
            <a:endParaRPr lang="en-US" dirty="0"/>
          </a:p>
        </p:txBody>
      </p:sp>
    </p:spTree>
    <p:extLst>
      <p:ext uri="{BB962C8B-B14F-4D97-AF65-F5344CB8AC3E}">
        <p14:creationId xmlns:p14="http://schemas.microsoft.com/office/powerpoint/2010/main" val="6845641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Cervical cancer stages</a:t>
            </a:r>
            <a:endParaRPr lang="en-US" dirty="0"/>
          </a:p>
        </p:txBody>
      </p:sp>
      <p:sp>
        <p:nvSpPr>
          <p:cNvPr id="3" name="Content Placeholder 2"/>
          <p:cNvSpPr>
            <a:spLocks noGrp="1"/>
          </p:cNvSpPr>
          <p:nvPr>
            <p:ph idx="1"/>
          </p:nvPr>
        </p:nvSpPr>
        <p:spPr/>
        <p:txBody>
          <a:bodyPr/>
          <a:lstStyle/>
          <a:p>
            <a:r>
              <a:rPr lang="en-US" dirty="0" smtClean="0"/>
              <a:t>Clinical exam…</a:t>
            </a:r>
            <a:r>
              <a:rPr lang="en-US" dirty="0" err="1" smtClean="0"/>
              <a:t>underanasthesia</a:t>
            </a:r>
            <a:r>
              <a:rPr lang="en-US" dirty="0"/>
              <a:t>?</a:t>
            </a:r>
            <a:endParaRPr lang="en-US" dirty="0" smtClean="0"/>
          </a:p>
          <a:p>
            <a:pPr lvl="1"/>
            <a:r>
              <a:rPr lang="en-US" dirty="0" smtClean="0"/>
              <a:t>Evaluation of the cervix</a:t>
            </a:r>
          </a:p>
          <a:p>
            <a:pPr lvl="1"/>
            <a:r>
              <a:rPr lang="en-US" dirty="0" smtClean="0"/>
              <a:t>Upper and lower vagina</a:t>
            </a:r>
          </a:p>
          <a:p>
            <a:pPr lvl="1"/>
            <a:r>
              <a:rPr lang="en-US" dirty="0" err="1" smtClean="0"/>
              <a:t>Rectovaginal</a:t>
            </a:r>
            <a:r>
              <a:rPr lang="en-US" dirty="0" smtClean="0"/>
              <a:t> exam to evaluate the </a:t>
            </a:r>
            <a:r>
              <a:rPr lang="en-US" dirty="0" err="1" smtClean="0"/>
              <a:t>parametria</a:t>
            </a:r>
            <a:r>
              <a:rPr lang="en-US" dirty="0" smtClean="0"/>
              <a:t> and pelvic side wall</a:t>
            </a:r>
          </a:p>
          <a:p>
            <a:pPr marL="411480" lvl="1" indent="0">
              <a:buNone/>
            </a:pPr>
            <a:endParaRPr lang="en-US" dirty="0" smtClean="0"/>
          </a:p>
          <a:p>
            <a:r>
              <a:rPr lang="en-US" dirty="0" smtClean="0"/>
              <a:t>Cystoscopy</a:t>
            </a:r>
          </a:p>
          <a:p>
            <a:pPr lvl="1"/>
            <a:r>
              <a:rPr lang="en-US" dirty="0" smtClean="0"/>
              <a:t>Bladder invasion</a:t>
            </a:r>
          </a:p>
          <a:p>
            <a:pPr marL="411480" lvl="1" indent="0">
              <a:buNone/>
            </a:pPr>
            <a:endParaRPr lang="en-US" dirty="0" smtClean="0"/>
          </a:p>
          <a:p>
            <a:r>
              <a:rPr lang="en-US" dirty="0" err="1" smtClean="0"/>
              <a:t>Proctoscopy</a:t>
            </a:r>
            <a:endParaRPr lang="en-US" dirty="0" smtClean="0"/>
          </a:p>
          <a:p>
            <a:pPr lvl="1"/>
            <a:r>
              <a:rPr lang="en-US" dirty="0" smtClean="0"/>
              <a:t>Rectal invasion</a:t>
            </a:r>
            <a:endParaRPr lang="en-US" dirty="0"/>
          </a:p>
        </p:txBody>
      </p:sp>
    </p:spTree>
    <p:extLst>
      <p:ext uri="{BB962C8B-B14F-4D97-AF65-F5344CB8AC3E}">
        <p14:creationId xmlns:p14="http://schemas.microsoft.com/office/powerpoint/2010/main" val="3621366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194" name="Picture 2" descr="C:\Users\ksalamah\Pictures\anat1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0200" y="2133600"/>
            <a:ext cx="525780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75397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Figo</a:t>
            </a:r>
            <a:r>
              <a:rPr lang="en-US" dirty="0" smtClean="0"/>
              <a:t> staging</a:t>
            </a:r>
            <a:endParaRPr lang="en-US" dirty="0"/>
          </a:p>
        </p:txBody>
      </p:sp>
      <p:pic>
        <p:nvPicPr>
          <p:cNvPr id="10242" name="Picture 2" descr="C:\Users\ksalamah\Pictures\anat17.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47800" y="2057400"/>
            <a:ext cx="6477000" cy="4038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83582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Figo</a:t>
            </a:r>
            <a:r>
              <a:rPr lang="en-US" dirty="0" smtClean="0"/>
              <a:t> staging</a:t>
            </a:r>
            <a:endParaRPr lang="en-US" dirty="0"/>
          </a:p>
        </p:txBody>
      </p:sp>
      <p:sp>
        <p:nvSpPr>
          <p:cNvPr id="3" name="Content Placeholder 2"/>
          <p:cNvSpPr>
            <a:spLocks noGrp="1"/>
          </p:cNvSpPr>
          <p:nvPr>
            <p:ph idx="1"/>
          </p:nvPr>
        </p:nvSpPr>
        <p:spPr/>
        <p:txBody>
          <a:bodyPr/>
          <a:lstStyle/>
          <a:p>
            <a:r>
              <a:rPr lang="en-US" dirty="0" smtClean="0"/>
              <a:t>Stage I</a:t>
            </a:r>
          </a:p>
          <a:p>
            <a:pPr lvl="1"/>
            <a:r>
              <a:rPr lang="en-US" dirty="0" smtClean="0"/>
              <a:t>The carcinoma strictly </a:t>
            </a:r>
            <a:r>
              <a:rPr lang="en-US" dirty="0" err="1" smtClean="0"/>
              <a:t>cofined</a:t>
            </a:r>
            <a:r>
              <a:rPr lang="en-US" dirty="0" smtClean="0"/>
              <a:t> to the cervix</a:t>
            </a:r>
          </a:p>
          <a:p>
            <a:pPr lvl="2"/>
            <a:r>
              <a:rPr lang="en-US" dirty="0" smtClean="0"/>
              <a:t>IA microscopic disease… no gross lesion</a:t>
            </a:r>
          </a:p>
          <a:p>
            <a:pPr marL="1051560" lvl="3" indent="0">
              <a:buNone/>
            </a:pPr>
            <a:endParaRPr lang="en-US" dirty="0" smtClean="0"/>
          </a:p>
          <a:p>
            <a:pPr lvl="3"/>
            <a:r>
              <a:rPr lang="en-US" dirty="0" smtClean="0"/>
              <a:t>IA1… invasion &lt;/=3mm extension &lt;/=7mm</a:t>
            </a:r>
          </a:p>
          <a:p>
            <a:pPr lvl="3"/>
            <a:r>
              <a:rPr lang="en-US" dirty="0" smtClean="0"/>
              <a:t>IA2 …invasion &gt;3mm but not more than 5mm, extension not more than 7mm.</a:t>
            </a:r>
          </a:p>
          <a:p>
            <a:pPr lvl="2"/>
            <a:r>
              <a:rPr lang="en-US" dirty="0" smtClean="0"/>
              <a:t>IB microscopic disease more than stage IA or visible lesion </a:t>
            </a:r>
          </a:p>
          <a:p>
            <a:pPr lvl="3"/>
            <a:r>
              <a:rPr lang="en-US" dirty="0" smtClean="0"/>
              <a:t>IB1 visible lesion &lt;/= 4cm in greatest dimension</a:t>
            </a:r>
          </a:p>
          <a:p>
            <a:pPr lvl="3"/>
            <a:r>
              <a:rPr lang="en-US" dirty="0" smtClean="0"/>
              <a:t>IB2 visible lesion &gt; 4cm in greatest dimension </a:t>
            </a:r>
            <a:endParaRPr lang="en-US" dirty="0"/>
          </a:p>
        </p:txBody>
      </p:sp>
    </p:spTree>
    <p:extLst>
      <p:ext uri="{BB962C8B-B14F-4D97-AF65-F5344CB8AC3E}">
        <p14:creationId xmlns:p14="http://schemas.microsoft.com/office/powerpoint/2010/main" val="30161517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Figo</a:t>
            </a:r>
            <a:r>
              <a:rPr lang="en-US" dirty="0" smtClean="0"/>
              <a:t> staging</a:t>
            </a:r>
            <a:endParaRPr lang="en-US" dirty="0"/>
          </a:p>
        </p:txBody>
      </p:sp>
      <p:sp>
        <p:nvSpPr>
          <p:cNvPr id="3" name="Content Placeholder 2"/>
          <p:cNvSpPr>
            <a:spLocks noGrp="1"/>
          </p:cNvSpPr>
          <p:nvPr>
            <p:ph idx="1"/>
          </p:nvPr>
        </p:nvSpPr>
        <p:spPr/>
        <p:txBody>
          <a:bodyPr/>
          <a:lstStyle/>
          <a:p>
            <a:r>
              <a:rPr lang="en-US" dirty="0" smtClean="0"/>
              <a:t>Stage II</a:t>
            </a:r>
          </a:p>
          <a:p>
            <a:pPr lvl="1"/>
            <a:r>
              <a:rPr lang="en-US" dirty="0" smtClean="0"/>
              <a:t>Extension beyond the cervix but not to the pelvic side wall or lower vagina</a:t>
            </a:r>
          </a:p>
          <a:p>
            <a:pPr lvl="2"/>
            <a:r>
              <a:rPr lang="en-US" dirty="0" smtClean="0"/>
              <a:t>IIA…without </a:t>
            </a:r>
            <a:r>
              <a:rPr lang="en-US" dirty="0" err="1" smtClean="0"/>
              <a:t>parametrial</a:t>
            </a:r>
            <a:r>
              <a:rPr lang="en-US" dirty="0" smtClean="0"/>
              <a:t> invasion</a:t>
            </a:r>
          </a:p>
          <a:p>
            <a:pPr lvl="3"/>
            <a:r>
              <a:rPr lang="en-US" dirty="0" smtClean="0"/>
              <a:t>IIA1 … clinically visible lesion &lt;/=4cm in greatest dimension.</a:t>
            </a:r>
          </a:p>
          <a:p>
            <a:pPr lvl="3"/>
            <a:r>
              <a:rPr lang="en-US" dirty="0" smtClean="0"/>
              <a:t>IIA2…  clinically visible lesion &gt; 4cm in greatest dimension.</a:t>
            </a:r>
          </a:p>
          <a:p>
            <a:pPr lvl="3"/>
            <a:endParaRPr lang="en-US" dirty="0"/>
          </a:p>
          <a:p>
            <a:pPr lvl="2"/>
            <a:r>
              <a:rPr lang="en-US" dirty="0" smtClean="0"/>
              <a:t>IIB… with </a:t>
            </a:r>
            <a:r>
              <a:rPr lang="en-US" dirty="0" err="1" smtClean="0"/>
              <a:t>parametrial</a:t>
            </a:r>
            <a:r>
              <a:rPr lang="en-US" dirty="0" smtClean="0"/>
              <a:t> invasion.</a:t>
            </a:r>
            <a:endParaRPr lang="en-US" dirty="0"/>
          </a:p>
        </p:txBody>
      </p:sp>
    </p:spTree>
    <p:extLst>
      <p:ext uri="{BB962C8B-B14F-4D97-AF65-F5344CB8AC3E}">
        <p14:creationId xmlns:p14="http://schemas.microsoft.com/office/powerpoint/2010/main" val="5610293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Figo</a:t>
            </a:r>
            <a:r>
              <a:rPr lang="en-US" dirty="0" smtClean="0"/>
              <a:t> staging</a:t>
            </a:r>
            <a:endParaRPr lang="en-US" dirty="0"/>
          </a:p>
        </p:txBody>
      </p:sp>
      <p:sp>
        <p:nvSpPr>
          <p:cNvPr id="3" name="Content Placeholder 2"/>
          <p:cNvSpPr>
            <a:spLocks noGrp="1"/>
          </p:cNvSpPr>
          <p:nvPr>
            <p:ph idx="1"/>
          </p:nvPr>
        </p:nvSpPr>
        <p:spPr/>
        <p:txBody>
          <a:bodyPr/>
          <a:lstStyle/>
          <a:p>
            <a:r>
              <a:rPr lang="en-US" dirty="0" smtClean="0"/>
              <a:t>Stage III</a:t>
            </a:r>
          </a:p>
          <a:p>
            <a:pPr lvl="1"/>
            <a:r>
              <a:rPr lang="en-US" dirty="0" smtClean="0"/>
              <a:t>Tumor invade pelvic side wall &amp; or lower third of the vagina &amp; or causing </a:t>
            </a:r>
            <a:r>
              <a:rPr lang="en-US" dirty="0" err="1" smtClean="0"/>
              <a:t>hydronephrosis</a:t>
            </a:r>
            <a:r>
              <a:rPr lang="en-US" dirty="0" smtClean="0"/>
              <a:t> or non – functioning kidney.</a:t>
            </a:r>
          </a:p>
          <a:p>
            <a:pPr lvl="2"/>
            <a:endParaRPr lang="en-US" dirty="0" smtClean="0"/>
          </a:p>
          <a:p>
            <a:pPr lvl="2"/>
            <a:r>
              <a:rPr lang="en-US" dirty="0" smtClean="0"/>
              <a:t>IIIA only lower third of the vagina</a:t>
            </a:r>
          </a:p>
          <a:p>
            <a:pPr lvl="2"/>
            <a:r>
              <a:rPr lang="en-US" dirty="0" smtClean="0"/>
              <a:t>IIIB invading pelvic side wall &amp; or causing </a:t>
            </a:r>
            <a:r>
              <a:rPr lang="en-US" dirty="0" err="1" smtClean="0"/>
              <a:t>hydronephrosis</a:t>
            </a:r>
            <a:r>
              <a:rPr lang="en-US" dirty="0" smtClean="0"/>
              <a:t> or</a:t>
            </a:r>
          </a:p>
          <a:p>
            <a:pPr marL="685800" lvl="2" indent="0">
              <a:buNone/>
            </a:pPr>
            <a:r>
              <a:rPr lang="en-US" dirty="0" smtClean="0"/>
              <a:t> non – functioning kidney.</a:t>
            </a:r>
          </a:p>
          <a:p>
            <a:pPr lvl="2"/>
            <a:endParaRPr lang="en-US" dirty="0"/>
          </a:p>
        </p:txBody>
      </p:sp>
    </p:spTree>
    <p:extLst>
      <p:ext uri="{BB962C8B-B14F-4D97-AF65-F5344CB8AC3E}">
        <p14:creationId xmlns:p14="http://schemas.microsoft.com/office/powerpoint/2010/main" val="2123480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anatomy</a:t>
            </a:r>
            <a:endParaRPr lang="en-US" dirty="0"/>
          </a:p>
        </p:txBody>
      </p:sp>
      <p:sp>
        <p:nvSpPr>
          <p:cNvPr id="3" name="Content Placeholder 2"/>
          <p:cNvSpPr>
            <a:spLocks noGrp="1"/>
          </p:cNvSpPr>
          <p:nvPr>
            <p:ph idx="1"/>
          </p:nvPr>
        </p:nvSpPr>
        <p:spPr/>
        <p:txBody>
          <a:bodyPr/>
          <a:lstStyle/>
          <a:p>
            <a:r>
              <a:rPr lang="en-US" dirty="0" smtClean="0"/>
              <a:t>SCJ is a dynamic point that change in response to </a:t>
            </a:r>
          </a:p>
          <a:p>
            <a:pPr lvl="1"/>
            <a:r>
              <a:rPr lang="en-US" dirty="0" smtClean="0"/>
              <a:t>Puberty </a:t>
            </a:r>
          </a:p>
          <a:p>
            <a:pPr lvl="1"/>
            <a:r>
              <a:rPr lang="en-US" dirty="0" smtClean="0"/>
              <a:t>Pregnancy</a:t>
            </a:r>
          </a:p>
          <a:p>
            <a:pPr lvl="1"/>
            <a:r>
              <a:rPr lang="en-US" dirty="0" smtClean="0"/>
              <a:t>Menopause</a:t>
            </a:r>
          </a:p>
          <a:p>
            <a:pPr lvl="1"/>
            <a:r>
              <a:rPr lang="en-US" dirty="0" smtClean="0"/>
              <a:t>Hormonal stimulation</a:t>
            </a:r>
          </a:p>
          <a:p>
            <a:r>
              <a:rPr lang="en-US" dirty="0" smtClean="0"/>
              <a:t>In neonate it located on the </a:t>
            </a:r>
            <a:r>
              <a:rPr lang="en-US" dirty="0" err="1" smtClean="0"/>
              <a:t>exocervix</a:t>
            </a:r>
            <a:r>
              <a:rPr lang="en-US" dirty="0" smtClean="0"/>
              <a:t>, at menarche, the production of estrogen causes the vaginal epithelium filled with glycogen.</a:t>
            </a:r>
          </a:p>
          <a:p>
            <a:r>
              <a:rPr lang="en-US" dirty="0" smtClean="0"/>
              <a:t>Lactobacilli act on glycogen to lower the PH, stimulate the </a:t>
            </a:r>
            <a:r>
              <a:rPr lang="en-US" dirty="0" err="1" smtClean="0"/>
              <a:t>subcolumnar</a:t>
            </a:r>
            <a:r>
              <a:rPr lang="en-US" dirty="0" smtClean="0"/>
              <a:t> reserve cells to undergo metaplasia.</a:t>
            </a:r>
            <a:endParaRPr lang="en-US" dirty="0"/>
          </a:p>
        </p:txBody>
      </p:sp>
    </p:spTree>
    <p:extLst>
      <p:ext uri="{BB962C8B-B14F-4D97-AF65-F5344CB8AC3E}">
        <p14:creationId xmlns:p14="http://schemas.microsoft.com/office/powerpoint/2010/main" val="11875963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Figo</a:t>
            </a:r>
            <a:r>
              <a:rPr lang="en-US" dirty="0" smtClean="0"/>
              <a:t> staging</a:t>
            </a:r>
            <a:endParaRPr lang="en-US" dirty="0"/>
          </a:p>
        </p:txBody>
      </p:sp>
      <p:sp>
        <p:nvSpPr>
          <p:cNvPr id="3" name="Content Placeholder 2"/>
          <p:cNvSpPr>
            <a:spLocks noGrp="1"/>
          </p:cNvSpPr>
          <p:nvPr>
            <p:ph idx="1"/>
          </p:nvPr>
        </p:nvSpPr>
        <p:spPr/>
        <p:txBody>
          <a:bodyPr/>
          <a:lstStyle/>
          <a:p>
            <a:r>
              <a:rPr lang="en-US" dirty="0" smtClean="0"/>
              <a:t>Stage IV</a:t>
            </a:r>
          </a:p>
          <a:p>
            <a:pPr lvl="1"/>
            <a:r>
              <a:rPr lang="en-US" dirty="0" smtClean="0"/>
              <a:t>Tumor extended beyond the true pelvis or has invade the mucosa of the rectum or the bladder.</a:t>
            </a:r>
          </a:p>
          <a:p>
            <a:pPr lvl="2"/>
            <a:endParaRPr lang="en-US" dirty="0"/>
          </a:p>
          <a:p>
            <a:pPr lvl="2"/>
            <a:r>
              <a:rPr lang="en-US" dirty="0" smtClean="0"/>
              <a:t>IVA.. Tumor invading adjacent organ</a:t>
            </a:r>
          </a:p>
          <a:p>
            <a:pPr lvl="2"/>
            <a:r>
              <a:rPr lang="en-US" dirty="0" smtClean="0"/>
              <a:t>IV B.. Tumor invading distant organ.</a:t>
            </a:r>
            <a:endParaRPr lang="en-US" dirty="0"/>
          </a:p>
        </p:txBody>
      </p:sp>
    </p:spTree>
    <p:extLst>
      <p:ext uri="{BB962C8B-B14F-4D97-AF65-F5344CB8AC3E}">
        <p14:creationId xmlns:p14="http://schemas.microsoft.com/office/powerpoint/2010/main" val="748351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a:t>
            </a:r>
            <a:endParaRPr lang="en-US" dirty="0"/>
          </a:p>
        </p:txBody>
      </p:sp>
      <p:pic>
        <p:nvPicPr>
          <p:cNvPr id="14338" name="Picture 2" descr="C:\Users\ksalamah\Pictures\anat18.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47800" y="2280557"/>
            <a:ext cx="2286000" cy="3429000"/>
          </a:xfrm>
          <a:prstGeom prst="rect">
            <a:avLst/>
          </a:prstGeom>
          <a:noFill/>
          <a:extLst>
            <a:ext uri="{909E8E84-426E-40DD-AFC4-6F175D3DCCD1}">
              <a14:hiddenFill xmlns:a14="http://schemas.microsoft.com/office/drawing/2010/main">
                <a:solidFill>
                  <a:srgbClr val="FFFFFF"/>
                </a:solidFill>
              </a14:hiddenFill>
            </a:ext>
          </a:extLst>
        </p:spPr>
      </p:pic>
      <p:pic>
        <p:nvPicPr>
          <p:cNvPr id="14339" name="Picture 3" descr="C:\Users\ksalamah\Pictures\anat2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2886" y="2286000"/>
            <a:ext cx="35814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68948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endParaRPr lang="en-US" dirty="0"/>
          </a:p>
        </p:txBody>
      </p:sp>
      <p:sp>
        <p:nvSpPr>
          <p:cNvPr id="5" name="Text Placeholder 4"/>
          <p:cNvSpPr>
            <a:spLocks noGrp="1"/>
          </p:cNvSpPr>
          <p:nvPr>
            <p:ph type="body" idx="1"/>
          </p:nvPr>
        </p:nvSpPr>
        <p:spPr>
          <a:xfrm>
            <a:off x="736456" y="4419600"/>
            <a:ext cx="7696200" cy="711693"/>
          </a:xfrm>
        </p:spPr>
        <p:txBody>
          <a:bodyPr>
            <a:normAutofit fontScale="70000" lnSpcReduction="20000"/>
          </a:bodyPr>
          <a:lstStyle/>
          <a:p>
            <a:endParaRPr lang="en-US" dirty="0" smtClean="0"/>
          </a:p>
          <a:p>
            <a:endParaRPr lang="en-US" dirty="0"/>
          </a:p>
          <a:p>
            <a:r>
              <a:rPr lang="en-US" dirty="0" err="1" smtClean="0"/>
              <a:t>Karima</a:t>
            </a:r>
            <a:r>
              <a:rPr lang="en-US" dirty="0" smtClean="0"/>
              <a:t> </a:t>
            </a:r>
            <a:r>
              <a:rPr lang="en-US" dirty="0" err="1" smtClean="0"/>
              <a:t>Salama</a:t>
            </a:r>
            <a:endParaRPr lang="en-US" dirty="0" smtClean="0"/>
          </a:p>
          <a:p>
            <a:endParaRPr lang="en-US" dirty="0"/>
          </a:p>
        </p:txBody>
      </p:sp>
    </p:spTree>
    <p:extLst>
      <p:ext uri="{BB962C8B-B14F-4D97-AF65-F5344CB8AC3E}">
        <p14:creationId xmlns:p14="http://schemas.microsoft.com/office/powerpoint/2010/main" val="696010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HPV</a:t>
            </a:r>
            <a:endParaRPr lang="en-US" dirty="0"/>
          </a:p>
        </p:txBody>
      </p:sp>
      <p:sp>
        <p:nvSpPr>
          <p:cNvPr id="3" name="Content Placeholder 2"/>
          <p:cNvSpPr>
            <a:spLocks noGrp="1"/>
          </p:cNvSpPr>
          <p:nvPr>
            <p:ph idx="1"/>
          </p:nvPr>
        </p:nvSpPr>
        <p:spPr/>
        <p:txBody>
          <a:bodyPr>
            <a:normAutofit/>
          </a:bodyPr>
          <a:lstStyle/>
          <a:p>
            <a:r>
              <a:rPr lang="en-US" dirty="0" smtClean="0"/>
              <a:t>(HPV</a:t>
            </a:r>
            <a:r>
              <a:rPr lang="en-US" dirty="0"/>
              <a:t>) is divided into two </a:t>
            </a:r>
            <a:r>
              <a:rPr lang="en-US" dirty="0" smtClean="0"/>
              <a:t>classes:</a:t>
            </a:r>
          </a:p>
          <a:p>
            <a:pPr lvl="1"/>
            <a:r>
              <a:rPr lang="en-US" dirty="0" smtClean="0"/>
              <a:t>1</a:t>
            </a:r>
            <a:r>
              <a:rPr lang="en-US" dirty="0"/>
              <a:t>) oncogenic </a:t>
            </a:r>
          </a:p>
          <a:p>
            <a:pPr lvl="1"/>
            <a:r>
              <a:rPr lang="en-US" dirty="0" smtClean="0"/>
              <a:t>2</a:t>
            </a:r>
            <a:r>
              <a:rPr lang="en-US" dirty="0"/>
              <a:t>) </a:t>
            </a:r>
            <a:r>
              <a:rPr lang="en-US" dirty="0" err="1"/>
              <a:t>nononcogenic</a:t>
            </a:r>
            <a:r>
              <a:rPr lang="en-US" dirty="0" smtClean="0"/>
              <a:t>.</a:t>
            </a:r>
          </a:p>
          <a:p>
            <a:r>
              <a:rPr lang="en-US" dirty="0" smtClean="0"/>
              <a:t> </a:t>
            </a:r>
            <a:r>
              <a:rPr lang="en-US" dirty="0"/>
              <a:t>Infection with oncogenic (or high-risk) HPV usually is a necessary but not sufficient factor for the development of squamous cervical </a:t>
            </a:r>
            <a:r>
              <a:rPr lang="en-US" dirty="0" err="1"/>
              <a:t>neoplasia</a:t>
            </a:r>
            <a:r>
              <a:rPr lang="en-US" dirty="0"/>
              <a:t>. Therefore, only a small fraction of women infected with HPV will develop significant cervical abnormalities and cancer. </a:t>
            </a:r>
            <a:endParaRPr lang="en-US" dirty="0" smtClean="0"/>
          </a:p>
        </p:txBody>
      </p:sp>
    </p:spTree>
    <p:extLst>
      <p:ext uri="{BB962C8B-B14F-4D97-AF65-F5344CB8AC3E}">
        <p14:creationId xmlns:p14="http://schemas.microsoft.com/office/powerpoint/2010/main" val="3556205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HPV</a:t>
            </a:r>
            <a:endParaRPr lang="en-US" dirty="0"/>
          </a:p>
        </p:txBody>
      </p:sp>
      <p:sp>
        <p:nvSpPr>
          <p:cNvPr id="3" name="Content Placeholder 2"/>
          <p:cNvSpPr>
            <a:spLocks noGrp="1"/>
          </p:cNvSpPr>
          <p:nvPr>
            <p:ph idx="1"/>
          </p:nvPr>
        </p:nvSpPr>
        <p:spPr/>
        <p:txBody>
          <a:bodyPr>
            <a:normAutofit/>
          </a:bodyPr>
          <a:lstStyle/>
          <a:p>
            <a:r>
              <a:rPr lang="en-US" dirty="0"/>
              <a:t> </a:t>
            </a:r>
            <a:r>
              <a:rPr lang="en-US" dirty="0" smtClean="0"/>
              <a:t>HPV 16 </a:t>
            </a:r>
            <a:r>
              <a:rPr lang="en-US" dirty="0"/>
              <a:t>has the highest carcinogenic potential and accounts for approximately 55–60% of all cases of cervical cancer worldwide. </a:t>
            </a:r>
            <a:endParaRPr lang="en-US" dirty="0" smtClean="0"/>
          </a:p>
          <a:p>
            <a:r>
              <a:rPr lang="en-US" dirty="0" smtClean="0"/>
              <a:t>HPV 18 is </a:t>
            </a:r>
            <a:r>
              <a:rPr lang="en-US" dirty="0"/>
              <a:t>the next most carcinogenic genotype and is responsible for 10–15% of cases of cervical cancer. </a:t>
            </a:r>
            <a:endParaRPr lang="en-US" dirty="0" smtClean="0"/>
          </a:p>
          <a:p>
            <a:r>
              <a:rPr lang="en-US" dirty="0" smtClean="0"/>
              <a:t>Approximately </a:t>
            </a:r>
            <a:r>
              <a:rPr lang="en-US" dirty="0"/>
              <a:t>10 other genotypes are associated with the remainder of cases of cervical </a:t>
            </a:r>
            <a:r>
              <a:rPr lang="en-US" dirty="0" smtClean="0"/>
              <a:t>cancer.</a:t>
            </a:r>
            <a:endParaRPr lang="en-US" dirty="0"/>
          </a:p>
        </p:txBody>
      </p:sp>
    </p:spTree>
    <p:extLst>
      <p:ext uri="{BB962C8B-B14F-4D97-AF65-F5344CB8AC3E}">
        <p14:creationId xmlns:p14="http://schemas.microsoft.com/office/powerpoint/2010/main" val="1259681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HPV</a:t>
            </a:r>
            <a:endParaRPr lang="en-US" dirty="0"/>
          </a:p>
        </p:txBody>
      </p:sp>
      <p:sp>
        <p:nvSpPr>
          <p:cNvPr id="3" name="Content Placeholder 2"/>
          <p:cNvSpPr>
            <a:spLocks noGrp="1"/>
          </p:cNvSpPr>
          <p:nvPr>
            <p:ph idx="1"/>
          </p:nvPr>
        </p:nvSpPr>
        <p:spPr/>
        <p:txBody>
          <a:bodyPr/>
          <a:lstStyle/>
          <a:p>
            <a:r>
              <a:rPr lang="en-US" dirty="0"/>
              <a:t>The current model of cervical carcinogenesis posits that HPV infection results in either transient or persistent </a:t>
            </a:r>
            <a:r>
              <a:rPr lang="en-US" dirty="0" smtClean="0"/>
              <a:t>infection. </a:t>
            </a:r>
          </a:p>
          <a:p>
            <a:r>
              <a:rPr lang="en-US" dirty="0" smtClean="0"/>
              <a:t>Most </a:t>
            </a:r>
            <a:r>
              <a:rPr lang="en-US" dirty="0"/>
              <a:t>HPV infection is transient and poses little risk of progression. </a:t>
            </a:r>
            <a:endParaRPr lang="en-US" dirty="0" smtClean="0"/>
          </a:p>
          <a:p>
            <a:r>
              <a:rPr lang="en-US" dirty="0" smtClean="0"/>
              <a:t>Only </a:t>
            </a:r>
            <a:r>
              <a:rPr lang="en-US" dirty="0"/>
              <a:t>a small fraction of infections are persistent, but persistent infection at 1 year and 2 years strongly predicts subsequent risk of cervical intraepithelial </a:t>
            </a:r>
            <a:r>
              <a:rPr lang="en-US" dirty="0" err="1"/>
              <a:t>neoplasia</a:t>
            </a:r>
            <a:r>
              <a:rPr lang="en-US" dirty="0"/>
              <a:t> (CIN) 3 or cancer regardless of </a:t>
            </a:r>
            <a:r>
              <a:rPr lang="en-US" dirty="0" smtClean="0"/>
              <a:t>age.</a:t>
            </a:r>
            <a:endParaRPr lang="en-US" dirty="0"/>
          </a:p>
          <a:p>
            <a:endParaRPr lang="en-US" dirty="0"/>
          </a:p>
        </p:txBody>
      </p:sp>
    </p:spTree>
    <p:extLst>
      <p:ext uri="{BB962C8B-B14F-4D97-AF65-F5344CB8AC3E}">
        <p14:creationId xmlns:p14="http://schemas.microsoft.com/office/powerpoint/2010/main" val="3871484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p:txBody>
          <a:bodyPr>
            <a:normAutofit/>
          </a:bodyPr>
          <a:lstStyle/>
          <a:p>
            <a:r>
              <a:rPr lang="en-US" dirty="0" smtClean="0"/>
              <a:t>Cofactors </a:t>
            </a:r>
            <a:r>
              <a:rPr lang="en-US" dirty="0"/>
              <a:t>that increase the likelihood of </a:t>
            </a:r>
            <a:r>
              <a:rPr lang="en-US" dirty="0" smtClean="0"/>
              <a:t>persistence infection include</a:t>
            </a:r>
          </a:p>
          <a:p>
            <a:pPr lvl="1"/>
            <a:r>
              <a:rPr lang="en-US" dirty="0"/>
              <a:t>C</a:t>
            </a:r>
            <a:r>
              <a:rPr lang="en-US" dirty="0" smtClean="0"/>
              <a:t>igarette smoking </a:t>
            </a:r>
            <a:r>
              <a:rPr lang="en-US" dirty="0"/>
              <a:t>and HPV infection have synergistic effects on the development of CIN and cervical </a:t>
            </a:r>
            <a:r>
              <a:rPr lang="en-US" dirty="0" smtClean="0"/>
              <a:t>cancer.</a:t>
            </a:r>
          </a:p>
          <a:p>
            <a:pPr lvl="1"/>
            <a:r>
              <a:rPr lang="en-US" dirty="0" smtClean="0"/>
              <a:t>compromised </a:t>
            </a:r>
            <a:r>
              <a:rPr lang="en-US" dirty="0"/>
              <a:t>immune </a:t>
            </a:r>
            <a:r>
              <a:rPr lang="en-US" dirty="0" smtClean="0"/>
              <a:t>system.</a:t>
            </a:r>
          </a:p>
          <a:p>
            <a:pPr lvl="1"/>
            <a:r>
              <a:rPr lang="en-US" dirty="0" smtClean="0"/>
              <a:t>human </a:t>
            </a:r>
            <a:r>
              <a:rPr lang="en-US" dirty="0"/>
              <a:t>immunodeficiency virus (HIV) </a:t>
            </a:r>
            <a:r>
              <a:rPr lang="en-US" dirty="0" smtClean="0"/>
              <a:t>infection</a:t>
            </a:r>
          </a:p>
        </p:txBody>
      </p:sp>
    </p:spTree>
    <p:extLst>
      <p:ext uri="{BB962C8B-B14F-4D97-AF65-F5344CB8AC3E}">
        <p14:creationId xmlns:p14="http://schemas.microsoft.com/office/powerpoint/2010/main" val="23491590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3396</TotalTime>
  <Words>1979</Words>
  <Application>Microsoft Office PowerPoint</Application>
  <PresentationFormat>On-screen Show (4:3)</PresentationFormat>
  <Paragraphs>296</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Apothecary</vt:lpstr>
      <vt:lpstr>??All about Cervix</vt:lpstr>
      <vt:lpstr>contents</vt:lpstr>
      <vt:lpstr>From Anatomy</vt:lpstr>
      <vt:lpstr>From anatomy</vt:lpstr>
      <vt:lpstr>From anatomy</vt:lpstr>
      <vt:lpstr>HPV</vt:lpstr>
      <vt:lpstr>HPV</vt:lpstr>
      <vt:lpstr>HPV</vt:lpstr>
      <vt:lpstr>Risk factors</vt:lpstr>
      <vt:lpstr>Risk factors</vt:lpstr>
      <vt:lpstr>Risk factors</vt:lpstr>
      <vt:lpstr>Risk factors</vt:lpstr>
      <vt:lpstr>PowerPoint Presentation</vt:lpstr>
      <vt:lpstr>screening,screening,screening</vt:lpstr>
      <vt:lpstr>When to screen</vt:lpstr>
      <vt:lpstr>PAP… Cytology</vt:lpstr>
      <vt:lpstr>PAP… Cytology</vt:lpstr>
      <vt:lpstr>PAP… interpretation</vt:lpstr>
      <vt:lpstr>PowerPoint Presentation</vt:lpstr>
      <vt:lpstr>colposcopy</vt:lpstr>
      <vt:lpstr>colposcopy</vt:lpstr>
      <vt:lpstr>Who need colposcopy</vt:lpstr>
      <vt:lpstr>Abnormal finding on colposcopy</vt:lpstr>
      <vt:lpstr>Biopsy and ECC</vt:lpstr>
      <vt:lpstr>Histological difinitions</vt:lpstr>
      <vt:lpstr>Biopsy… Histopathology</vt:lpstr>
      <vt:lpstr>CIN to cancer</vt:lpstr>
      <vt:lpstr>CIN to cancer</vt:lpstr>
      <vt:lpstr>Management of CIN</vt:lpstr>
      <vt:lpstr>Management of CIN</vt:lpstr>
      <vt:lpstr>Cone for whom</vt:lpstr>
      <vt:lpstr>Cone as therapeutic</vt:lpstr>
      <vt:lpstr>No PAP….NO colposcopy</vt:lpstr>
      <vt:lpstr>Cervical cancer</vt:lpstr>
      <vt:lpstr>PowerPoint Presentation</vt:lpstr>
      <vt:lpstr>Cervical cancer</vt:lpstr>
      <vt:lpstr>How to evaluate</vt:lpstr>
      <vt:lpstr>PowerPoint Presentation</vt:lpstr>
      <vt:lpstr>PowerPoint Presentation</vt:lpstr>
      <vt:lpstr>Pattern of spread</vt:lpstr>
      <vt:lpstr>Work up</vt:lpstr>
      <vt:lpstr>Work up</vt:lpstr>
      <vt:lpstr>Work up </vt:lpstr>
      <vt:lpstr>Cervical cancer stages</vt:lpstr>
      <vt:lpstr>PowerPoint Presentation</vt:lpstr>
      <vt:lpstr>Figo staging</vt:lpstr>
      <vt:lpstr>Figo staging</vt:lpstr>
      <vt:lpstr>Figo staging</vt:lpstr>
      <vt:lpstr>Figo staging</vt:lpstr>
      <vt:lpstr>Figo staging</vt:lpstr>
      <vt:lpstr>Take home message</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Cervical intraepithelial lesion</dc:title>
  <dc:creator>Kareema Mohammed Y. Salamah</dc:creator>
  <cp:lastModifiedBy>Kareema Mohammed Y. Salamah</cp:lastModifiedBy>
  <cp:revision>38</cp:revision>
  <dcterms:created xsi:type="dcterms:W3CDTF">2014-08-05T10:37:11Z</dcterms:created>
  <dcterms:modified xsi:type="dcterms:W3CDTF">2015-09-02T08:39:46Z</dcterms:modified>
</cp:coreProperties>
</file>