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8" r:id="rId30"/>
    <p:sldId id="317" r:id="rId31"/>
    <p:sldId id="289" r:id="rId32"/>
    <p:sldId id="285" r:id="rId33"/>
    <p:sldId id="287" r:id="rId34"/>
    <p:sldId id="286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032077-7206-477C-AB42-55E5489B76C5}" type="datetimeFigureOut">
              <a:rPr lang="en-US" smtClean="0"/>
              <a:t>26/08/2015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7C0750F-19E1-4307-B5A2-2E89D08CEA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Karima</a:t>
            </a:r>
            <a:r>
              <a:rPr lang="en-US" dirty="0" smtClean="0"/>
              <a:t> </a:t>
            </a:r>
            <a:r>
              <a:rPr lang="en-US" smtClean="0"/>
              <a:t>salamah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Uterine fibroid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399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Cervical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Cervical </a:t>
            </a:r>
            <a:r>
              <a:rPr lang="en-US" dirty="0" err="1"/>
              <a:t>myomas</a:t>
            </a:r>
            <a:r>
              <a:rPr lang="en-US" dirty="0"/>
              <a:t> (FIGO type 8) </a:t>
            </a:r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are located in the cervix, rather than the uterine corpus</a:t>
            </a:r>
          </a:p>
          <a:p>
            <a:endParaRPr lang="en-US" dirty="0"/>
          </a:p>
        </p:txBody>
      </p:sp>
      <p:pic>
        <p:nvPicPr>
          <p:cNvPr id="7170" name="Picture 2" descr="C:\Users\ksalamah\Pictures\fib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2362200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salamah\Pictures\fib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200399"/>
            <a:ext cx="1828800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ksalamah\Pictures\fib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1981200" cy="17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ksalamah\Pictures\fib3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1"/>
            <a:ext cx="1752600" cy="171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855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prevelance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dirty="0"/>
              <a:t>A hysterectomy study found </a:t>
            </a:r>
            <a:r>
              <a:rPr lang="en-US" dirty="0" err="1"/>
              <a:t>myomas</a:t>
            </a:r>
            <a:r>
              <a:rPr lang="en-US" dirty="0"/>
              <a:t> in 77 percent of uterine specimens </a:t>
            </a:r>
          </a:p>
          <a:p>
            <a:r>
              <a:rPr lang="en-US" dirty="0"/>
              <a:t>The epidemiology of </a:t>
            </a:r>
            <a:r>
              <a:rPr lang="en-US" dirty="0" err="1"/>
              <a:t>leiomyomas</a:t>
            </a:r>
            <a:r>
              <a:rPr lang="en-US" dirty="0"/>
              <a:t> parallels the ontogeny and life cycle changes of the reproductive hormones estrogen and progesterone. </a:t>
            </a:r>
          </a:p>
          <a:p>
            <a:r>
              <a:rPr lang="en-US" dirty="0" err="1" smtClean="0"/>
              <a:t>Myomas</a:t>
            </a:r>
            <a:r>
              <a:rPr lang="en-US" dirty="0" smtClean="0"/>
              <a:t> </a:t>
            </a:r>
            <a:r>
              <a:rPr lang="en-US" dirty="0"/>
              <a:t>are clinically apparent in approximately 12 to 25 percent of reproductive age women and noted on pathological examination in approximately 80 percent of surgically excised uteri 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</a:t>
            </a:r>
            <a:r>
              <a:rPr lang="en-US" dirty="0"/>
              <a:t>, but not all, women have shrinkage of </a:t>
            </a:r>
            <a:r>
              <a:rPr lang="en-US" dirty="0" err="1"/>
              <a:t>leiomyomas</a:t>
            </a:r>
            <a:r>
              <a:rPr lang="en-US" dirty="0"/>
              <a:t> at menopause.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0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Race.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Two- </a:t>
            </a:r>
            <a:r>
              <a:rPr lang="en-US" dirty="0"/>
              <a:t>to three-fold greater in black women than in white women </a:t>
            </a:r>
            <a:endParaRPr lang="en-US" dirty="0" smtClean="0"/>
          </a:p>
          <a:p>
            <a:pPr lvl="1"/>
            <a:r>
              <a:rPr lang="en-US" dirty="0"/>
              <a:t>The natural history of </a:t>
            </a:r>
            <a:r>
              <a:rPr lang="en-US" dirty="0" err="1"/>
              <a:t>leiomyomas</a:t>
            </a:r>
            <a:r>
              <a:rPr lang="en-US" dirty="0"/>
              <a:t> also differs by race. Most white women with symptomatic fibroids are in their 30s or 40s; however, black women develop symptoms on average four to six years younger and may even present with disease in their </a:t>
            </a:r>
            <a:r>
              <a:rPr lang="en-US" dirty="0" smtClean="0"/>
              <a:t>20s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ibroids </a:t>
            </a:r>
            <a:r>
              <a:rPr lang="en-US" dirty="0"/>
              <a:t>grow at a slower rate after age 35 in white women, but not in black women </a:t>
            </a:r>
            <a:endParaRPr lang="en-US" dirty="0" smtClean="0"/>
          </a:p>
          <a:p>
            <a:pPr lvl="1"/>
            <a:r>
              <a:rPr lang="en-US" dirty="0"/>
              <a:t>Compared with white women, black women experience more severe disease based on their symptoms and have more extensive disease at the time of hysterectomy</a:t>
            </a:r>
          </a:p>
        </p:txBody>
      </p:sp>
    </p:spTree>
    <p:extLst>
      <p:ext uri="{BB962C8B-B14F-4D97-AF65-F5344CB8AC3E}">
        <p14:creationId xmlns:p14="http://schemas.microsoft.com/office/powerpoint/2010/main" val="3150505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Menstrual history and parity</a:t>
            </a:r>
          </a:p>
          <a:p>
            <a:pPr lvl="1"/>
            <a:r>
              <a:rPr lang="en-US" dirty="0"/>
              <a:t>Early menarche (&lt;10 years old) is associated with an increased risk of developing </a:t>
            </a:r>
            <a:r>
              <a:rPr lang="en-US" dirty="0" smtClean="0"/>
              <a:t>fibroids</a:t>
            </a:r>
          </a:p>
          <a:p>
            <a:pPr lvl="1"/>
            <a:r>
              <a:rPr lang="en-US" dirty="0" smtClean="0"/>
              <a:t>Prenatal </a:t>
            </a:r>
            <a:r>
              <a:rPr lang="en-US" dirty="0"/>
              <a:t>exposure to diethylstilbestrol is associated with an increased risk of </a:t>
            </a:r>
            <a:r>
              <a:rPr lang="en-US" dirty="0" smtClean="0"/>
              <a:t>fibroids</a:t>
            </a:r>
          </a:p>
          <a:p>
            <a:pPr lvl="1"/>
            <a:r>
              <a:rPr lang="en-US" dirty="0"/>
              <a:t>Parity </a:t>
            </a:r>
            <a:r>
              <a:rPr lang="en-US" dirty="0" smtClean="0"/>
              <a:t>decreases </a:t>
            </a:r>
            <a:r>
              <a:rPr lang="en-US" dirty="0"/>
              <a:t>the chance of fibroid </a:t>
            </a:r>
            <a:r>
              <a:rPr lang="en-US" dirty="0" smtClean="0"/>
              <a:t>formation</a:t>
            </a:r>
          </a:p>
          <a:p>
            <a:pPr lvl="1"/>
            <a:r>
              <a:rPr lang="en-US" dirty="0" smtClean="0"/>
              <a:t>Early </a:t>
            </a:r>
            <a:r>
              <a:rPr lang="en-US" dirty="0"/>
              <a:t>age at first birth decreases risk and a longer interval since last birth increases risk</a:t>
            </a:r>
          </a:p>
        </p:txBody>
      </p:sp>
    </p:spTree>
    <p:extLst>
      <p:ext uri="{BB962C8B-B14F-4D97-AF65-F5344CB8AC3E}">
        <p14:creationId xmlns:p14="http://schemas.microsoft.com/office/powerpoint/2010/main" val="42926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Hormonal contraception</a:t>
            </a:r>
          </a:p>
          <a:p>
            <a:pPr lvl="1"/>
            <a:r>
              <a:rPr lang="en-US" dirty="0"/>
              <a:t>Use of low dose oral contraceptives (OCs) does not cause fibroids to grow, therefore administration of these drugs is not contraindicated in women with </a:t>
            </a:r>
            <a:r>
              <a:rPr lang="en-US" dirty="0" smtClean="0"/>
              <a:t>fibroids</a:t>
            </a:r>
          </a:p>
          <a:p>
            <a:pPr lvl="1"/>
            <a:r>
              <a:rPr lang="en-US" dirty="0"/>
              <a:t>Long acting progestin-only contraceptives (</a:t>
            </a:r>
            <a:r>
              <a:rPr lang="en-US" dirty="0" err="1"/>
              <a:t>eg</a:t>
            </a:r>
            <a:r>
              <a:rPr lang="en-US" dirty="0"/>
              <a:t>, depot </a:t>
            </a:r>
            <a:r>
              <a:rPr lang="en-US" dirty="0" err="1"/>
              <a:t>medroxyprogesterone</a:t>
            </a:r>
            <a:r>
              <a:rPr lang="en-US" dirty="0"/>
              <a:t>) protect against development of </a:t>
            </a:r>
            <a:r>
              <a:rPr lang="en-US" dirty="0" err="1" smtClean="0"/>
              <a:t>leiomyomas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Heredity</a:t>
            </a:r>
          </a:p>
          <a:p>
            <a:pPr lvl="1"/>
            <a:r>
              <a:rPr lang="en-US" dirty="0" smtClean="0"/>
              <a:t>Studies </a:t>
            </a:r>
            <a:r>
              <a:rPr lang="en-US" dirty="0"/>
              <a:t>imply a familial predisposition to </a:t>
            </a:r>
            <a:r>
              <a:rPr lang="en-US" dirty="0" err="1"/>
              <a:t>leiomyomas</a:t>
            </a:r>
            <a:r>
              <a:rPr lang="en-US" dirty="0"/>
              <a:t> in some women. There is also increasing evidence of specific susceptibility genes for </a:t>
            </a:r>
            <a:r>
              <a:rPr lang="en-US" dirty="0" smtClean="0"/>
              <a:t>fibroids.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410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Ovulation induction agent</a:t>
            </a:r>
          </a:p>
          <a:p>
            <a:pPr lvl="1"/>
            <a:r>
              <a:rPr lang="en-US" dirty="0"/>
              <a:t>There are isolated reports of leiomyoma enlargement in women treated with </a:t>
            </a:r>
            <a:r>
              <a:rPr lang="en-US" dirty="0" smtClean="0"/>
              <a:t>clomiphene</a:t>
            </a:r>
          </a:p>
          <a:p>
            <a:pPr lvl="1"/>
            <a:endParaRPr lang="en-US" dirty="0"/>
          </a:p>
          <a:p>
            <a:r>
              <a:rPr lang="en-US" dirty="0" smtClean="0"/>
              <a:t>Obesity </a:t>
            </a:r>
          </a:p>
          <a:p>
            <a:pPr lvl="1"/>
            <a:r>
              <a:rPr lang="en-US" dirty="0"/>
              <a:t>Most studies show a relationship between fibroids and increasing body mass </a:t>
            </a:r>
            <a:r>
              <a:rPr lang="en-US" dirty="0" smtClean="0"/>
              <a:t>index. </a:t>
            </a:r>
            <a:r>
              <a:rPr lang="en-US" dirty="0"/>
              <a:t>The relationship is complex and is likely modified by other factors, such as parity, and may be more related to change in body habitus as an </a:t>
            </a:r>
            <a:r>
              <a:rPr lang="en-US" dirty="0" smtClean="0"/>
              <a:t>adult.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823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Diet, Caffeine, Alcohol &amp; smoking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eef </a:t>
            </a:r>
            <a:r>
              <a:rPr lang="en-US" dirty="0"/>
              <a:t>and other reds meats (1.7-fold) </a:t>
            </a:r>
            <a:r>
              <a:rPr lang="en-US" dirty="0" smtClean="0"/>
              <a:t>is </a:t>
            </a:r>
            <a:r>
              <a:rPr lang="en-US" dirty="0"/>
              <a:t>associated with an increased relative risk of fibroids and consumption of green vegetables (0.5-fold) and fruit (especially citrus fruit) with a decreased </a:t>
            </a:r>
            <a:r>
              <a:rPr lang="en-US" dirty="0" smtClean="0"/>
              <a:t>risk, There </a:t>
            </a:r>
            <a:r>
              <a:rPr lang="en-US" dirty="0"/>
              <a:t>is increasing evidence that vitamin D deficiency or insufficiency is linked to fibroid </a:t>
            </a:r>
            <a:r>
              <a:rPr lang="en-US" dirty="0" smtClean="0"/>
              <a:t>risk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Consumption </a:t>
            </a:r>
            <a:r>
              <a:rPr lang="en-US" dirty="0"/>
              <a:t>of alcohol, especially beer, appears to increase the risk of developing </a:t>
            </a:r>
            <a:r>
              <a:rPr lang="en-US" dirty="0" smtClean="0"/>
              <a:t>fibroids.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Caffeine consumption is not a risk factor.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r>
              <a:rPr lang="en-US" dirty="0" smtClean="0"/>
              <a:t>Smoking </a:t>
            </a:r>
            <a:r>
              <a:rPr lang="en-US" dirty="0"/>
              <a:t>decreases the risk of having </a:t>
            </a:r>
            <a:r>
              <a:rPr lang="en-US" dirty="0" smtClean="0"/>
              <a:t>fibroids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207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Heavy or prolonged menstrual </a:t>
            </a:r>
            <a:r>
              <a:rPr lang="en-US" dirty="0" smtClean="0"/>
              <a:t>bleeding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common fibroid </a:t>
            </a:r>
            <a:r>
              <a:rPr lang="en-US" dirty="0" smtClean="0"/>
              <a:t>symptom</a:t>
            </a:r>
          </a:p>
          <a:p>
            <a:pPr lvl="1"/>
            <a:r>
              <a:rPr lang="en-US" dirty="0" smtClean="0"/>
              <a:t>Degree </a:t>
            </a:r>
            <a:r>
              <a:rPr lang="en-US" dirty="0"/>
              <a:t>of uterine bleeding are </a:t>
            </a:r>
            <a:r>
              <a:rPr lang="en-US" dirty="0" smtClean="0"/>
              <a:t>determined by </a:t>
            </a:r>
            <a:r>
              <a:rPr lang="en-US" dirty="0"/>
              <a:t>the location of the </a:t>
            </a:r>
            <a:r>
              <a:rPr lang="en-US" dirty="0" smtClean="0"/>
              <a:t>fibroid, size </a:t>
            </a:r>
            <a:r>
              <a:rPr lang="en-US" dirty="0"/>
              <a:t>is of secondary </a:t>
            </a:r>
            <a:r>
              <a:rPr lang="en-US" dirty="0" smtClean="0"/>
              <a:t>importance</a:t>
            </a:r>
          </a:p>
          <a:p>
            <a:pPr lvl="1"/>
            <a:r>
              <a:rPr lang="en-US" dirty="0" err="1"/>
              <a:t>Submucosal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that protrude into the uterine cavity (</a:t>
            </a:r>
            <a:r>
              <a:rPr lang="en-US" dirty="0" err="1"/>
              <a:t>eg</a:t>
            </a:r>
            <a:r>
              <a:rPr lang="en-US" dirty="0"/>
              <a:t>, types 0 and </a:t>
            </a:r>
            <a:r>
              <a:rPr lang="en-US" dirty="0" smtClean="0"/>
              <a:t>I)are </a:t>
            </a:r>
            <a:r>
              <a:rPr lang="en-US" dirty="0"/>
              <a:t>most frequently related to significant menorrhagia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2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Pelvic pressure and </a:t>
            </a:r>
            <a:r>
              <a:rPr lang="en-US" dirty="0" smtClean="0"/>
              <a:t>pain</a:t>
            </a:r>
          </a:p>
          <a:p>
            <a:pPr lvl="1"/>
            <a:r>
              <a:rPr lang="en-US" dirty="0"/>
              <a:t>Bulk-related symptoms </a:t>
            </a:r>
            <a:endParaRPr lang="en-US" dirty="0" smtClean="0"/>
          </a:p>
          <a:p>
            <a:pPr lvl="2"/>
            <a:r>
              <a:rPr lang="en-US" dirty="0"/>
              <a:t>U</a:t>
            </a:r>
            <a:r>
              <a:rPr lang="en-US" dirty="0" smtClean="0"/>
              <a:t>rinary </a:t>
            </a:r>
            <a:r>
              <a:rPr lang="en-US" dirty="0"/>
              <a:t>frequency, difficulty emptying the bladder, and, rarely, urinary obstruction can all occur with </a:t>
            </a:r>
            <a:r>
              <a:rPr lang="en-US" dirty="0" smtClean="0"/>
              <a:t>fibroids</a:t>
            </a:r>
          </a:p>
          <a:p>
            <a:pPr lvl="2"/>
            <a:r>
              <a:rPr lang="en-US" dirty="0" smtClean="0"/>
              <a:t>Fibroids </a:t>
            </a:r>
            <a:r>
              <a:rPr lang="en-US" dirty="0"/>
              <a:t>that place pressure on the rectum can result in constipation. </a:t>
            </a:r>
            <a:endParaRPr lang="en-US" dirty="0" smtClean="0"/>
          </a:p>
          <a:p>
            <a:pPr lvl="2"/>
            <a:r>
              <a:rPr lang="en-US" dirty="0" smtClean="0"/>
              <a:t>Back </a:t>
            </a:r>
            <a:r>
              <a:rPr lang="en-US" dirty="0"/>
              <a:t>pain may, on occasion, be related to the presence of </a:t>
            </a:r>
            <a:r>
              <a:rPr lang="en-US" dirty="0" err="1" smtClean="0"/>
              <a:t>myomas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Very </a:t>
            </a:r>
            <a:r>
              <a:rPr lang="en-US" dirty="0"/>
              <a:t>large uteri may compress the vena cava and lead to increase in thromboembolic </a:t>
            </a:r>
            <a:r>
              <a:rPr lang="en-US" dirty="0" smtClean="0"/>
              <a:t>risk</a:t>
            </a:r>
            <a:endParaRPr lang="en-US" dirty="0"/>
          </a:p>
          <a:p>
            <a:pPr lvl="1"/>
            <a:r>
              <a:rPr lang="en-US" dirty="0" smtClean="0"/>
              <a:t>Dysmenorrhea </a:t>
            </a:r>
          </a:p>
          <a:p>
            <a:pPr lvl="2"/>
            <a:r>
              <a:rPr lang="en-US" dirty="0" smtClean="0"/>
              <a:t>Dysmenorrhea </a:t>
            </a:r>
            <a:r>
              <a:rPr lang="en-US" dirty="0"/>
              <a:t>is also reported by many women with fibroids. This pain in many women appears to be correlated with heavy menstrual flow and/or passage of clots.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Dyspareunia </a:t>
            </a:r>
          </a:p>
          <a:p>
            <a:pPr lvl="2"/>
            <a:r>
              <a:rPr lang="en-US" dirty="0" smtClean="0"/>
              <a:t>It </a:t>
            </a:r>
            <a:r>
              <a:rPr lang="en-US" dirty="0"/>
              <a:t>is controversial </a:t>
            </a:r>
            <a:endParaRPr lang="en-US" dirty="0" smtClean="0"/>
          </a:p>
          <a:p>
            <a:pPr lvl="2"/>
            <a:r>
              <a:rPr lang="en-US" dirty="0" smtClean="0"/>
              <a:t>anterior </a:t>
            </a:r>
            <a:r>
              <a:rPr lang="en-US" dirty="0"/>
              <a:t>or fundal fibroids are the most likely to be associated with deep dyspareunia. 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950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Leiomyoma degeneration or </a:t>
            </a:r>
            <a:r>
              <a:rPr lang="en-US" dirty="0" smtClean="0"/>
              <a:t>torsion</a:t>
            </a:r>
          </a:p>
          <a:p>
            <a:pPr lvl="1"/>
            <a:r>
              <a:rPr lang="en-US" dirty="0" smtClean="0"/>
              <a:t>Infrequently</a:t>
            </a:r>
            <a:r>
              <a:rPr lang="en-US" dirty="0"/>
              <a:t>, fibroids cause acute pain from degeneration </a:t>
            </a:r>
            <a:r>
              <a:rPr lang="en-US" dirty="0" smtClean="0"/>
              <a:t>or </a:t>
            </a:r>
            <a:r>
              <a:rPr lang="en-US" dirty="0"/>
              <a:t>torsion of a </a:t>
            </a:r>
            <a:r>
              <a:rPr lang="en-US" dirty="0" err="1"/>
              <a:t>pedunculated</a:t>
            </a:r>
            <a:r>
              <a:rPr lang="en-US" dirty="0"/>
              <a:t> tumor. </a:t>
            </a:r>
            <a:endParaRPr lang="en-US" dirty="0" smtClean="0"/>
          </a:p>
          <a:p>
            <a:pPr lvl="1"/>
            <a:r>
              <a:rPr lang="en-US" dirty="0" smtClean="0"/>
              <a:t>Pain </a:t>
            </a:r>
            <a:r>
              <a:rPr lang="en-US" dirty="0"/>
              <a:t>may be associated with a low grade fever, uterine tenderness on palpation, elevated white blood cell count, or peritoneal signs.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discomfort resulting from degenerating fibroids is self-limited, lasting from days to a few weeks, and usually responds to </a:t>
            </a:r>
            <a:r>
              <a:rPr lang="en-US" dirty="0" err="1"/>
              <a:t>nonsteroidal</a:t>
            </a:r>
            <a:r>
              <a:rPr lang="en-US" dirty="0"/>
              <a:t> </a:t>
            </a:r>
            <a:r>
              <a:rPr lang="en-US" dirty="0" err="1"/>
              <a:t>antiinflammatory</a:t>
            </a:r>
            <a:r>
              <a:rPr lang="en-US" dirty="0"/>
              <a:t> drugs. 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847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leiomyomas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err="1" smtClean="0"/>
              <a:t>Pathogenisis</a:t>
            </a:r>
            <a:r>
              <a:rPr lang="en-US" dirty="0" smtClean="0"/>
              <a:t>, Behavior &amp; malignant potential.</a:t>
            </a:r>
          </a:p>
          <a:p>
            <a:r>
              <a:rPr lang="en-US" dirty="0" smtClean="0"/>
              <a:t>Clinical presentations</a:t>
            </a:r>
          </a:p>
          <a:p>
            <a:r>
              <a:rPr lang="en-US" dirty="0" smtClean="0"/>
              <a:t>Work – up</a:t>
            </a:r>
          </a:p>
          <a:p>
            <a:r>
              <a:rPr lang="en-US" dirty="0" smtClean="0"/>
              <a:t>Managements.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74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Reproductive </a:t>
            </a:r>
            <a:r>
              <a:rPr lang="en-US" dirty="0" smtClean="0"/>
              <a:t>dysfunction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Leiomyomas</a:t>
            </a:r>
            <a:r>
              <a:rPr lang="en-US" dirty="0"/>
              <a:t> that distort the uterine cavity (</a:t>
            </a:r>
            <a:r>
              <a:rPr lang="en-US" dirty="0" err="1"/>
              <a:t>submucosal</a:t>
            </a:r>
            <a:r>
              <a:rPr lang="en-US" dirty="0"/>
              <a:t> or intramural with an </a:t>
            </a:r>
            <a:r>
              <a:rPr lang="en-US" dirty="0" err="1"/>
              <a:t>intracavitary</a:t>
            </a:r>
            <a:r>
              <a:rPr lang="en-US" dirty="0"/>
              <a:t> component) result in difficulty conceiving a pregnancy and an increased risk of </a:t>
            </a:r>
            <a:r>
              <a:rPr lang="en-US" dirty="0" smtClean="0"/>
              <a:t>miscarriage. </a:t>
            </a:r>
          </a:p>
          <a:p>
            <a:pPr lvl="1"/>
            <a:r>
              <a:rPr lang="en-US" dirty="0" smtClean="0"/>
              <a:t>Adverse </a:t>
            </a:r>
            <a:r>
              <a:rPr lang="en-US" dirty="0"/>
              <a:t>pregnancy outcomes </a:t>
            </a:r>
            <a:r>
              <a:rPr lang="en-US" dirty="0" smtClean="0"/>
              <a:t>(placental </a:t>
            </a:r>
            <a:r>
              <a:rPr lang="en-US" dirty="0"/>
              <a:t>abruption, fetal growth restriction, </a:t>
            </a:r>
            <a:r>
              <a:rPr lang="en-US" dirty="0" err="1"/>
              <a:t>malpresentation</a:t>
            </a:r>
            <a:r>
              <a:rPr lang="en-US" dirty="0"/>
              <a:t>, and preterm labor and </a:t>
            </a:r>
            <a:r>
              <a:rPr lang="en-US" dirty="0" smtClean="0"/>
              <a:t>birth)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manifestations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47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Pelvic exam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Bimanual </a:t>
            </a:r>
            <a:r>
              <a:rPr lang="en-US" dirty="0"/>
              <a:t>pelvic examination, an enlarged, mobile uterus with an irregular contour </a:t>
            </a:r>
            <a:endParaRPr lang="en-US" dirty="0" smtClean="0"/>
          </a:p>
          <a:p>
            <a:pPr lvl="1"/>
            <a:r>
              <a:rPr lang="en-US" dirty="0"/>
              <a:t>Infrequently, on speculum exam, a prolapsed </a:t>
            </a:r>
            <a:r>
              <a:rPr lang="en-US" dirty="0" err="1"/>
              <a:t>submucosal</a:t>
            </a:r>
            <a:r>
              <a:rPr lang="en-US" dirty="0"/>
              <a:t> fibroid may be visible at the external cervical </a:t>
            </a:r>
            <a:r>
              <a:rPr lang="en-US" dirty="0" err="1" smtClean="0"/>
              <a:t>os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25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Imaging </a:t>
            </a:r>
          </a:p>
          <a:p>
            <a:pPr lvl="1"/>
            <a:r>
              <a:rPr lang="en-US" dirty="0" smtClean="0"/>
              <a:t>Ultrasound</a:t>
            </a:r>
          </a:p>
          <a:p>
            <a:pPr lvl="2"/>
            <a:r>
              <a:rPr lang="en-US" dirty="0" err="1" smtClean="0"/>
              <a:t>Transvaginal</a:t>
            </a:r>
            <a:r>
              <a:rPr lang="en-US" dirty="0" smtClean="0"/>
              <a:t> </a:t>
            </a:r>
            <a:r>
              <a:rPr lang="en-US" dirty="0"/>
              <a:t>ultrasound has high sensitivity (95 to 100 percent) for detecting </a:t>
            </a:r>
            <a:r>
              <a:rPr lang="en-US" dirty="0" err="1"/>
              <a:t>myomas</a:t>
            </a:r>
            <a:r>
              <a:rPr lang="en-US" dirty="0"/>
              <a:t> in uteri less than 10 weeks' </a:t>
            </a:r>
            <a:r>
              <a:rPr lang="en-US" dirty="0" smtClean="0"/>
              <a:t>size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Most </a:t>
            </a:r>
            <a:r>
              <a:rPr lang="en-US" dirty="0"/>
              <a:t>widely used modality due to its availability and </a:t>
            </a:r>
            <a:r>
              <a:rPr lang="en-US" dirty="0" smtClean="0"/>
              <a:t>cost-effectiveness</a:t>
            </a:r>
          </a:p>
          <a:p>
            <a:pPr lvl="2"/>
            <a:r>
              <a:rPr lang="en-US" dirty="0"/>
              <a:t>Saline infusion </a:t>
            </a:r>
            <a:r>
              <a:rPr lang="en-US" dirty="0" err="1"/>
              <a:t>sonography</a:t>
            </a:r>
            <a:r>
              <a:rPr lang="en-US" dirty="0"/>
              <a:t> (</a:t>
            </a:r>
            <a:r>
              <a:rPr lang="en-US" dirty="0" err="1"/>
              <a:t>sonohysterography</a:t>
            </a:r>
            <a:r>
              <a:rPr lang="en-US" dirty="0"/>
              <a:t>) improves characterization of the extent of protrusion into the endometrial cavity by </a:t>
            </a:r>
            <a:r>
              <a:rPr lang="en-US" dirty="0" err="1"/>
              <a:t>submucous</a:t>
            </a:r>
            <a:r>
              <a:rPr lang="en-US" dirty="0"/>
              <a:t> </a:t>
            </a:r>
            <a:r>
              <a:rPr lang="en-US" dirty="0" err="1" smtClean="0"/>
              <a:t>myomas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38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Diagnostic </a:t>
            </a:r>
            <a:r>
              <a:rPr lang="en-US" dirty="0" err="1" smtClean="0"/>
              <a:t>hystroscopy</a:t>
            </a:r>
            <a:endParaRPr lang="en-US" dirty="0" smtClean="0"/>
          </a:p>
          <a:p>
            <a:pPr lvl="1"/>
            <a:r>
              <a:rPr lang="en-US" dirty="0" smtClean="0"/>
              <a:t>Office flexible </a:t>
            </a:r>
            <a:r>
              <a:rPr lang="en-US" dirty="0" err="1" smtClean="0"/>
              <a:t>hystroscope</a:t>
            </a:r>
            <a:r>
              <a:rPr lang="en-US" dirty="0" smtClean="0"/>
              <a:t> to diagnose </a:t>
            </a:r>
            <a:r>
              <a:rPr lang="en-US" dirty="0" err="1" smtClean="0"/>
              <a:t>submucos</a:t>
            </a:r>
            <a:r>
              <a:rPr lang="en-US" dirty="0" smtClean="0"/>
              <a:t> </a:t>
            </a:r>
            <a:r>
              <a:rPr lang="en-US" dirty="0" err="1" smtClean="0"/>
              <a:t>myoma</a:t>
            </a:r>
            <a:r>
              <a:rPr lang="en-US" dirty="0" smtClean="0"/>
              <a:t> and extend of protrusion to endometrial cavity</a:t>
            </a:r>
          </a:p>
          <a:p>
            <a:pPr lvl="1"/>
            <a:endParaRPr lang="en-US" dirty="0"/>
          </a:p>
          <a:p>
            <a:r>
              <a:rPr lang="en-US" dirty="0" smtClean="0"/>
              <a:t>MRI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Best </a:t>
            </a:r>
            <a:r>
              <a:rPr lang="en-US" dirty="0"/>
              <a:t>modality for visualizing the size and location of all uterine </a:t>
            </a:r>
            <a:r>
              <a:rPr lang="en-US" dirty="0" err="1" smtClean="0"/>
              <a:t>myomas</a:t>
            </a:r>
            <a:r>
              <a:rPr lang="en-US" dirty="0" smtClean="0"/>
              <a:t>. </a:t>
            </a:r>
            <a:r>
              <a:rPr lang="en-US" dirty="0"/>
              <a:t>Due to the expense of this modality, its use is best reserved for surgical planning for complicated </a:t>
            </a:r>
            <a:r>
              <a:rPr lang="en-US" dirty="0" smtClean="0"/>
              <a:t>procedures</a:t>
            </a:r>
          </a:p>
          <a:p>
            <a:pPr lvl="1"/>
            <a:endParaRPr lang="en-US" dirty="0"/>
          </a:p>
          <a:p>
            <a:r>
              <a:rPr lang="en-US" dirty="0" smtClean="0"/>
              <a:t>HSG</a:t>
            </a:r>
          </a:p>
          <a:p>
            <a:pPr lvl="1"/>
            <a:r>
              <a:rPr lang="en-US" dirty="0" smtClean="0"/>
              <a:t>Good </a:t>
            </a:r>
            <a:r>
              <a:rPr lang="en-US" dirty="0"/>
              <a:t>technique for defining the contour of </a:t>
            </a:r>
            <a:r>
              <a:rPr lang="en-US" dirty="0" smtClean="0"/>
              <a:t>the endometrial cavity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864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Difrential</a:t>
            </a:r>
            <a:r>
              <a:rPr lang="en-US" dirty="0" smtClean="0"/>
              <a:t> diagnosis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43434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Leiomyoma</a:t>
            </a:r>
            <a:endParaRPr lang="en-US" sz="2000" dirty="0"/>
          </a:p>
          <a:p>
            <a:r>
              <a:rPr lang="en-US" sz="2000" dirty="0" smtClean="0"/>
              <a:t>Uterine </a:t>
            </a:r>
            <a:r>
              <a:rPr lang="en-US" sz="2000" dirty="0" err="1"/>
              <a:t>adenomyosis</a:t>
            </a:r>
            <a:r>
              <a:rPr lang="en-US" sz="2000" dirty="0"/>
              <a:t> or </a:t>
            </a:r>
            <a:r>
              <a:rPr lang="en-US" sz="2000" dirty="0" err="1" smtClean="0"/>
              <a:t>adenomyoma</a:t>
            </a:r>
            <a:endParaRPr lang="en-US" sz="2000" dirty="0"/>
          </a:p>
          <a:p>
            <a:r>
              <a:rPr lang="en-US" sz="2000" dirty="0" smtClean="0"/>
              <a:t>Leiomyoma variant</a:t>
            </a:r>
            <a:endParaRPr lang="en-US" sz="2000" dirty="0"/>
          </a:p>
          <a:p>
            <a:r>
              <a:rPr lang="en-US" sz="2000" dirty="0" err="1" smtClean="0"/>
              <a:t>Adenomatoid</a:t>
            </a:r>
            <a:r>
              <a:rPr lang="en-US" sz="2000" dirty="0" smtClean="0"/>
              <a:t> tumors</a:t>
            </a:r>
            <a:endParaRPr lang="en-US" sz="2000" dirty="0"/>
          </a:p>
          <a:p>
            <a:r>
              <a:rPr lang="en-US" sz="2000" dirty="0" smtClean="0"/>
              <a:t>Pregnancy</a:t>
            </a:r>
            <a:endParaRPr lang="en-US" sz="2000" dirty="0"/>
          </a:p>
          <a:p>
            <a:r>
              <a:rPr lang="en-US" sz="2000" dirty="0" err="1" smtClean="0"/>
              <a:t>Hematometra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Uterine</a:t>
            </a:r>
            <a:r>
              <a:rPr lang="en-US" sz="2000" dirty="0"/>
              <a:t> </a:t>
            </a:r>
            <a:r>
              <a:rPr lang="en-US" sz="2000" dirty="0" smtClean="0"/>
              <a:t>sarcoma</a:t>
            </a:r>
            <a:endParaRPr lang="en-US" sz="2000" dirty="0"/>
          </a:p>
          <a:p>
            <a:r>
              <a:rPr lang="en-US" sz="2000" dirty="0"/>
              <a:t>Uterine </a:t>
            </a:r>
            <a:r>
              <a:rPr lang="en-US" sz="2000" dirty="0" err="1" smtClean="0"/>
              <a:t>carcinosarcoma</a:t>
            </a:r>
            <a:endParaRPr lang="en-US" sz="2000" dirty="0"/>
          </a:p>
          <a:p>
            <a:r>
              <a:rPr lang="en-US" sz="2000" dirty="0"/>
              <a:t>Endometrial </a:t>
            </a:r>
            <a:r>
              <a:rPr lang="en-US" sz="2000" dirty="0" smtClean="0"/>
              <a:t>carcinoma</a:t>
            </a:r>
            <a:endParaRPr lang="en-US" sz="2000" dirty="0"/>
          </a:p>
          <a:p>
            <a:r>
              <a:rPr lang="en-US" sz="2000" dirty="0"/>
              <a:t>Metastatic disease (typically from another reproductive tract primary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34213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Spherical, well circumscribed, white firm lesion with whorled appearance on cut section</a:t>
            </a:r>
          </a:p>
          <a:p>
            <a:r>
              <a:rPr lang="en-US" dirty="0" smtClean="0"/>
              <a:t>Does not have true capsule… </a:t>
            </a:r>
            <a:r>
              <a:rPr lang="en-US" dirty="0" err="1" smtClean="0"/>
              <a:t>pseudocapsule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Degenerative changes as the tumor enlarge</a:t>
            </a:r>
          </a:p>
          <a:p>
            <a:pPr lvl="1"/>
            <a:r>
              <a:rPr lang="en-US" dirty="0" smtClean="0"/>
              <a:t>Hyaline degeneration ( Most common)</a:t>
            </a:r>
          </a:p>
          <a:p>
            <a:pPr lvl="1"/>
            <a:r>
              <a:rPr lang="en-US" dirty="0" smtClean="0"/>
              <a:t>Cystic degeneration</a:t>
            </a:r>
          </a:p>
          <a:p>
            <a:pPr lvl="1"/>
            <a:r>
              <a:rPr lang="en-US" dirty="0" smtClean="0"/>
              <a:t>Calcification ( After menopause)</a:t>
            </a:r>
          </a:p>
          <a:p>
            <a:pPr lvl="1"/>
            <a:r>
              <a:rPr lang="en-US" dirty="0" smtClean="0"/>
              <a:t>Fatty degeneration ( Rare )</a:t>
            </a:r>
          </a:p>
          <a:p>
            <a:pPr lvl="1"/>
            <a:r>
              <a:rPr lang="en-US" dirty="0" smtClean="0"/>
              <a:t>Red degeneration  5-10% during</a:t>
            </a:r>
          </a:p>
          <a:p>
            <a:pPr marL="411480" lvl="1" indent="0">
              <a:buNone/>
            </a:pPr>
            <a:r>
              <a:rPr lang="en-US" dirty="0" smtClean="0"/>
              <a:t> pregnancy</a:t>
            </a:r>
            <a:endParaRPr lang="en-US" dirty="0"/>
          </a:p>
        </p:txBody>
      </p:sp>
      <p:pic>
        <p:nvPicPr>
          <p:cNvPr id="8194" name="Picture 2" descr="C:\Users\ksalamah\Pictures\fib p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581400"/>
            <a:ext cx="2438400" cy="2455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21039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Relief of symptoms </a:t>
            </a:r>
            <a:r>
              <a:rPr lang="en-US" dirty="0" smtClean="0"/>
              <a:t>is </a:t>
            </a:r>
            <a:r>
              <a:rPr lang="en-US" dirty="0"/>
              <a:t>the major goal </a:t>
            </a:r>
            <a:r>
              <a:rPr lang="en-US" dirty="0" smtClean="0"/>
              <a:t>in management 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type and timing of any intervention should be individualized, based upon </a:t>
            </a:r>
            <a:r>
              <a:rPr lang="en-US" dirty="0" smtClean="0"/>
              <a:t>the following factors: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Type </a:t>
            </a:r>
            <a:r>
              <a:rPr lang="en-US" dirty="0"/>
              <a:t>and severity of </a:t>
            </a:r>
            <a:r>
              <a:rPr lang="en-US" dirty="0" smtClean="0"/>
              <a:t>symptoms</a:t>
            </a:r>
          </a:p>
          <a:p>
            <a:pPr lvl="1"/>
            <a:r>
              <a:rPr lang="en-US" dirty="0" smtClean="0"/>
              <a:t>Size </a:t>
            </a:r>
            <a:r>
              <a:rPr lang="en-US" dirty="0"/>
              <a:t>of the </a:t>
            </a:r>
            <a:r>
              <a:rPr lang="en-US" dirty="0" err="1" smtClean="0"/>
              <a:t>myoma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Location </a:t>
            </a:r>
            <a:r>
              <a:rPr lang="en-US" dirty="0"/>
              <a:t>of the </a:t>
            </a:r>
            <a:r>
              <a:rPr lang="en-US" dirty="0" err="1" smtClean="0"/>
              <a:t>myoma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Patient age</a:t>
            </a:r>
          </a:p>
          <a:p>
            <a:pPr lvl="1"/>
            <a:r>
              <a:rPr lang="en-US" dirty="0" smtClean="0"/>
              <a:t>Reproductive </a:t>
            </a:r>
            <a:r>
              <a:rPr lang="en-US" dirty="0"/>
              <a:t>plans and obstetrical history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17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EXPECTANT 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shrink substantially </a:t>
            </a:r>
            <a:r>
              <a:rPr lang="en-US" dirty="0" smtClean="0"/>
              <a:t>during </a:t>
            </a:r>
            <a:r>
              <a:rPr lang="en-US" dirty="0"/>
              <a:t>the postpartum period,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nitial </a:t>
            </a:r>
            <a:r>
              <a:rPr lang="en-US" dirty="0"/>
              <a:t>imaging study (usually an ultrasound) to confirm that a pelvic mass is a fibroid and not an ovarian mass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nnual </a:t>
            </a:r>
            <a:r>
              <a:rPr lang="en-US" dirty="0"/>
              <a:t>pelvic exams and, in patients with anemia or menorrhagia, check a complete blood count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symptoms or uterine size are increasing, we proceed with further evaluation and patient counseling regarding treatment options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Rule out other causes of </a:t>
            </a:r>
            <a:r>
              <a:rPr lang="en-US" dirty="0" err="1" smtClean="0"/>
              <a:t>menorrhgea</a:t>
            </a:r>
            <a:endParaRPr lang="en-US" dirty="0" smtClean="0"/>
          </a:p>
          <a:p>
            <a:pPr lvl="2"/>
            <a:r>
              <a:rPr lang="en-US" dirty="0" err="1" smtClean="0"/>
              <a:t>Hypothyrodism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Bleeding disorders.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544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Medical therapy</a:t>
            </a:r>
          </a:p>
          <a:p>
            <a:pPr lvl="1"/>
            <a:r>
              <a:rPr lang="en-US" dirty="0"/>
              <a:t>Gonadotropin-releasing hormone agonists </a:t>
            </a:r>
            <a:endParaRPr lang="en-US" dirty="0" smtClean="0"/>
          </a:p>
          <a:p>
            <a:pPr lvl="2"/>
            <a:r>
              <a:rPr lang="en-US" dirty="0" smtClean="0"/>
              <a:t>Most effective </a:t>
            </a:r>
            <a:r>
              <a:rPr lang="en-US" dirty="0"/>
              <a:t>medical therapy for uterine </a:t>
            </a:r>
            <a:r>
              <a:rPr lang="en-US" dirty="0" err="1"/>
              <a:t>myomas</a:t>
            </a:r>
            <a:r>
              <a:rPr lang="en-US" dirty="0"/>
              <a:t>. </a:t>
            </a:r>
            <a:endParaRPr lang="en-US" dirty="0" smtClean="0"/>
          </a:p>
          <a:p>
            <a:pPr lvl="2"/>
            <a:r>
              <a:rPr lang="en-US" dirty="0"/>
              <a:t>W</a:t>
            </a:r>
            <a:r>
              <a:rPr lang="en-US" dirty="0" smtClean="0"/>
              <a:t>ork </a:t>
            </a:r>
            <a:r>
              <a:rPr lang="en-US" dirty="0"/>
              <a:t>by initially increasing the release of gonadotropins, followed by desensitization and </a:t>
            </a:r>
            <a:r>
              <a:rPr lang="en-US" dirty="0" err="1"/>
              <a:t>downregulation</a:t>
            </a:r>
            <a:r>
              <a:rPr lang="en-US" dirty="0"/>
              <a:t> to a </a:t>
            </a:r>
            <a:r>
              <a:rPr lang="en-US" dirty="0" err="1"/>
              <a:t>hypogonadotropic</a:t>
            </a:r>
            <a:r>
              <a:rPr lang="en-US" dirty="0"/>
              <a:t>, </a:t>
            </a:r>
            <a:r>
              <a:rPr lang="en-US" dirty="0" err="1"/>
              <a:t>hypogonadal</a:t>
            </a:r>
            <a:r>
              <a:rPr lang="en-US" dirty="0"/>
              <a:t> state that clinically resembles menopause. </a:t>
            </a:r>
            <a:endParaRPr lang="en-US" dirty="0" smtClean="0"/>
          </a:p>
          <a:p>
            <a:pPr lvl="2"/>
            <a:r>
              <a:rPr lang="en-US" dirty="0" smtClean="0"/>
              <a:t>Most </a:t>
            </a:r>
            <a:r>
              <a:rPr lang="en-US" dirty="0"/>
              <a:t>women will develop amenorrhea, improvement in anemia </a:t>
            </a:r>
            <a:r>
              <a:rPr lang="en-US" dirty="0" smtClean="0"/>
              <a:t>and </a:t>
            </a:r>
            <a:r>
              <a:rPr lang="en-US" dirty="0"/>
              <a:t>a significant reduction (35 to 60 percent) in uterine size within three months of initiating this </a:t>
            </a:r>
            <a:r>
              <a:rPr lang="en-US" dirty="0" smtClean="0"/>
              <a:t>therapy.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759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373563"/>
          </a:xfrm>
        </p:spPr>
        <p:txBody>
          <a:bodyPr>
            <a:normAutofit/>
          </a:bodyPr>
          <a:lstStyle/>
          <a:p>
            <a:r>
              <a:rPr lang="en-US" dirty="0" err="1" smtClean="0"/>
              <a:t>GnRh</a:t>
            </a:r>
            <a:r>
              <a:rPr lang="en-US" dirty="0" smtClean="0"/>
              <a:t> agonist side effect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apid </a:t>
            </a:r>
            <a:r>
              <a:rPr lang="en-US" dirty="0"/>
              <a:t>resumption of menses and pretreatment uterine volume after discontinuation of </a:t>
            </a:r>
            <a:r>
              <a:rPr lang="en-US" dirty="0" err="1"/>
              <a:t>GnRH</a:t>
            </a:r>
            <a:r>
              <a:rPr lang="en-US" dirty="0"/>
              <a:t> agonists.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ot </a:t>
            </a:r>
            <a:r>
              <a:rPr lang="en-US" dirty="0"/>
              <a:t>flashes, sleep disturbance, vaginal dryness, </a:t>
            </a:r>
            <a:r>
              <a:rPr lang="en-US" dirty="0" err="1"/>
              <a:t>myalgias</a:t>
            </a:r>
            <a:r>
              <a:rPr lang="en-US" dirty="0"/>
              <a:t> and </a:t>
            </a:r>
            <a:r>
              <a:rPr lang="en-US" dirty="0" err="1"/>
              <a:t>arthralgias</a:t>
            </a:r>
            <a:r>
              <a:rPr lang="en-US" dirty="0"/>
              <a:t>, and possible impairment of mood and cognition [15]. Bone loss leading to osteoporosis after long-term (12+ months) use is the most serious complication and most often limits therapy.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56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neoplasm of the uterus.</a:t>
            </a:r>
          </a:p>
          <a:p>
            <a:r>
              <a:rPr lang="en-US" dirty="0" smtClean="0"/>
              <a:t>Benign monoclonal tumors.</a:t>
            </a:r>
          </a:p>
          <a:p>
            <a:r>
              <a:rPr lang="en-US" dirty="0" smtClean="0"/>
              <a:t>Derived from the smooth muscle cell of the myometrium.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3543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6934200" cy="4876800"/>
          </a:xfrm>
        </p:spPr>
        <p:txBody>
          <a:bodyPr>
            <a:normAutofit/>
          </a:bodyPr>
          <a:lstStyle/>
          <a:p>
            <a:r>
              <a:rPr lang="en-US" sz="2800" dirty="0"/>
              <a:t>Used as preoperative therapy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/>
              <a:t>GnRH</a:t>
            </a:r>
            <a:r>
              <a:rPr lang="en-US" dirty="0"/>
              <a:t> agonists are approved for administration for three to six months prior to leiomyoma-related surgery in conjunction with iron supplementation to facilitate the procedure and enable correction of anemia Reduction in uterine size can facilitate subsequent surgery by reducing intraoperative blood a transverse (rather than vertical) abdominal incision, or a minimally-invasive procedure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98481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Gonadotropin-releasing hormone </a:t>
            </a:r>
            <a:r>
              <a:rPr lang="en-US" dirty="0" smtClean="0"/>
              <a:t>antagonists</a:t>
            </a:r>
          </a:p>
          <a:p>
            <a:pPr marL="11430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Similar </a:t>
            </a:r>
            <a:r>
              <a:rPr lang="en-US" dirty="0"/>
              <a:t>clinical results have been achieved with </a:t>
            </a:r>
            <a:r>
              <a:rPr lang="en-US" dirty="0" err="1"/>
              <a:t>GnRH</a:t>
            </a:r>
            <a:r>
              <a:rPr lang="en-US" dirty="0"/>
              <a:t> antagonists, which compete with endogenous </a:t>
            </a:r>
            <a:r>
              <a:rPr lang="en-US" dirty="0" err="1"/>
              <a:t>GnRH</a:t>
            </a:r>
            <a:r>
              <a:rPr lang="en-US" dirty="0"/>
              <a:t> for pituitary binding sites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advantage of antagonists over agonists is the rapid onset of clinical effects without the characteristic initial flare-up observed with </a:t>
            </a:r>
            <a:r>
              <a:rPr lang="en-US" dirty="0" err="1"/>
              <a:t>GnRH</a:t>
            </a:r>
            <a:r>
              <a:rPr lang="en-US" dirty="0"/>
              <a:t> agonist treatment.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700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Interventional radiology</a:t>
            </a:r>
          </a:p>
          <a:p>
            <a:pPr lvl="1"/>
            <a:r>
              <a:rPr lang="en-US" dirty="0" smtClean="0"/>
              <a:t>Uterine artery embolization </a:t>
            </a:r>
          </a:p>
          <a:p>
            <a:pPr lvl="2"/>
            <a:r>
              <a:rPr lang="en-US" dirty="0"/>
              <a:t>minimally invasive option for management of leiomyoma-related </a:t>
            </a:r>
            <a:r>
              <a:rPr lang="en-US" dirty="0" smtClean="0"/>
              <a:t>symptoms, excellent </a:t>
            </a:r>
            <a:r>
              <a:rPr lang="en-US" dirty="0"/>
              <a:t>technical and clinical success has been reported. </a:t>
            </a:r>
            <a:endParaRPr lang="en-US" dirty="0" smtClean="0"/>
          </a:p>
          <a:p>
            <a:pPr lvl="2"/>
            <a:r>
              <a:rPr lang="en-US" dirty="0" smtClean="0"/>
              <a:t>It </a:t>
            </a:r>
            <a:r>
              <a:rPr lang="en-US" dirty="0"/>
              <a:t>is an effective option for women who wish to preserve their uterus and are not interested in optimizing future fertility. </a:t>
            </a:r>
            <a:endParaRPr lang="en-US" dirty="0" smtClean="0"/>
          </a:p>
          <a:p>
            <a:pPr lvl="2"/>
            <a:r>
              <a:rPr lang="en-US" dirty="0" smtClean="0"/>
              <a:t>UFE </a:t>
            </a:r>
            <a:r>
              <a:rPr lang="en-US" dirty="0"/>
              <a:t>results in shrinkage of </a:t>
            </a:r>
            <a:r>
              <a:rPr lang="en-US" dirty="0" err="1"/>
              <a:t>myomas</a:t>
            </a:r>
            <a:r>
              <a:rPr lang="en-US" dirty="0"/>
              <a:t> of approximately 30 to 46 percent</a:t>
            </a:r>
          </a:p>
        </p:txBody>
      </p:sp>
      <p:pic>
        <p:nvPicPr>
          <p:cNvPr id="9218" name="Picture 2" descr="C:\Users\ksalamah\Pictures\ute 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5629" y="304800"/>
            <a:ext cx="233357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13479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Magnetic resonance guided focused </a:t>
            </a:r>
            <a:r>
              <a:rPr lang="en-US" dirty="0" smtClean="0"/>
              <a:t>ultrasound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recent option for the treatment of uterine </a:t>
            </a:r>
            <a:r>
              <a:rPr lang="en-US" dirty="0" err="1"/>
              <a:t>leiomyomas</a:t>
            </a:r>
            <a:r>
              <a:rPr lang="en-US" dirty="0"/>
              <a:t> in premenopausal women who have completed childbearing.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noninvasive </a:t>
            </a:r>
            <a:r>
              <a:rPr lang="en-US" dirty="0" err="1"/>
              <a:t>thermoablative</a:t>
            </a:r>
            <a:r>
              <a:rPr lang="en-US" dirty="0"/>
              <a:t> technique converges multiple waves of ultrasound energy on a small volume of tissue, which leads to its thermal </a:t>
            </a:r>
            <a:r>
              <a:rPr lang="en-US" dirty="0" smtClean="0"/>
              <a:t>destruction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1579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848600" cy="4373563"/>
          </a:xfrm>
        </p:spPr>
        <p:txBody>
          <a:bodyPr/>
          <a:lstStyle/>
          <a:p>
            <a:r>
              <a:rPr lang="en-US" dirty="0" smtClean="0"/>
              <a:t>Surgical therapy</a:t>
            </a:r>
          </a:p>
          <a:p>
            <a:pPr lvl="1"/>
            <a:r>
              <a:rPr lang="en-US" dirty="0" smtClean="0"/>
              <a:t>Myomectomy</a:t>
            </a:r>
          </a:p>
          <a:p>
            <a:pPr lvl="2"/>
            <a:r>
              <a:rPr lang="en-US" dirty="0" smtClean="0"/>
              <a:t>Myomectomy </a:t>
            </a:r>
            <a:r>
              <a:rPr lang="en-US" dirty="0"/>
              <a:t>is an option for women who have not completed childbearing or otherwise wish to retain their </a:t>
            </a:r>
            <a:r>
              <a:rPr lang="en-US" dirty="0" smtClean="0"/>
              <a:t>uterus.</a:t>
            </a:r>
          </a:p>
          <a:p>
            <a:pPr lvl="2"/>
            <a:r>
              <a:rPr lang="en-US" dirty="0"/>
              <a:t>D</a:t>
            </a:r>
            <a:r>
              <a:rPr lang="en-US" dirty="0" smtClean="0"/>
              <a:t>isadvantage </a:t>
            </a:r>
            <a:r>
              <a:rPr lang="en-US" dirty="0"/>
              <a:t>of this procedure is the risk that more </a:t>
            </a:r>
            <a:r>
              <a:rPr lang="en-US" dirty="0" err="1"/>
              <a:t>leiomyomas</a:t>
            </a:r>
            <a:r>
              <a:rPr lang="en-US" dirty="0"/>
              <a:t> will develop from new clones of abnormal </a:t>
            </a:r>
            <a:r>
              <a:rPr lang="en-US" dirty="0" err="1" smtClean="0"/>
              <a:t>myocytes</a:t>
            </a:r>
            <a:endParaRPr lang="en-US" dirty="0" smtClean="0"/>
          </a:p>
          <a:p>
            <a:pPr lvl="2"/>
            <a:r>
              <a:rPr lang="en-US" dirty="0"/>
              <a:t> </a:t>
            </a:r>
            <a:r>
              <a:rPr lang="en-US" dirty="0" err="1"/>
              <a:t>Hysteroscopic</a:t>
            </a:r>
            <a:r>
              <a:rPr lang="en-US" dirty="0"/>
              <a:t> myomectomy is the procedure of choice for removing </a:t>
            </a:r>
            <a:r>
              <a:rPr lang="en-US" dirty="0" err="1"/>
              <a:t>intracavitary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6199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Surgical therapy</a:t>
            </a:r>
          </a:p>
          <a:p>
            <a:pPr lvl="1"/>
            <a:r>
              <a:rPr lang="en-US" dirty="0" err="1" smtClean="0"/>
              <a:t>Hystrectomy</a:t>
            </a:r>
            <a:endParaRPr lang="en-US" dirty="0"/>
          </a:p>
          <a:p>
            <a:pPr lvl="2"/>
            <a:r>
              <a:rPr lang="en-US" dirty="0" smtClean="0"/>
              <a:t> Women </a:t>
            </a:r>
            <a:r>
              <a:rPr lang="en-US" dirty="0"/>
              <a:t>with acute hemorrhage who do not respond to other </a:t>
            </a:r>
            <a:r>
              <a:rPr lang="en-US" dirty="0" smtClean="0"/>
              <a:t>therapies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who have completed childbearing and have current or increased future risk of other </a:t>
            </a:r>
            <a:r>
              <a:rPr lang="en-US" dirty="0" smtClean="0"/>
              <a:t>diseases.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who have failed prior minimally invasive therapy for </a:t>
            </a:r>
            <a:r>
              <a:rPr lang="en-US" dirty="0" err="1" smtClean="0"/>
              <a:t>leiomyomas</a:t>
            </a:r>
            <a:endParaRPr lang="en-US" dirty="0" smtClean="0"/>
          </a:p>
          <a:p>
            <a:pPr lvl="2"/>
            <a:r>
              <a:rPr lang="en-US" dirty="0"/>
              <a:t>W</a:t>
            </a:r>
            <a:r>
              <a:rPr lang="en-US" dirty="0" smtClean="0"/>
              <a:t>omen </a:t>
            </a:r>
            <a:r>
              <a:rPr lang="en-US" dirty="0"/>
              <a:t>who have completed childbearing and have significant symptoms, multiple </a:t>
            </a:r>
            <a:r>
              <a:rPr lang="en-US" dirty="0" err="1"/>
              <a:t>leiomyomas</a:t>
            </a:r>
            <a:r>
              <a:rPr lang="en-US" dirty="0"/>
              <a:t>, and a desire for a definitive end to symptomatology.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56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&amp; Location</a:t>
            </a:r>
            <a:endParaRPr lang="en-US" dirty="0"/>
          </a:p>
        </p:txBody>
      </p:sp>
      <p:pic>
        <p:nvPicPr>
          <p:cNvPr id="1026" name="Picture 2" descr="C:\Users\ksalamah\Pictures\fib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331821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68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ksalamah\Pictures\fib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715000" cy="3975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949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Figo</a:t>
            </a:r>
            <a:r>
              <a:rPr lang="en-US" dirty="0" smtClean="0"/>
              <a:t> staging</a:t>
            </a:r>
            <a:endParaRPr lang="en-US" dirty="0"/>
          </a:p>
        </p:txBody>
      </p:sp>
      <p:pic>
        <p:nvPicPr>
          <p:cNvPr id="3074" name="Picture 2" descr="C:\Users\ksalamah\Pictures\fib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934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69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intramural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Intramural </a:t>
            </a:r>
            <a:r>
              <a:rPr lang="en-US" dirty="0" err="1"/>
              <a:t>myomas</a:t>
            </a:r>
            <a:r>
              <a:rPr lang="en-US" dirty="0"/>
              <a:t> (FIGO type 3,4,5) –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develop from within the uterine wall.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may enlarge sufficiently to distort the uterine cavity or </a:t>
            </a:r>
            <a:r>
              <a:rPr lang="en-US" dirty="0" err="1"/>
              <a:t>serosal</a:t>
            </a:r>
            <a:r>
              <a:rPr lang="en-US" dirty="0"/>
              <a:t> surface. </a:t>
            </a:r>
            <a:endParaRPr lang="en-US" dirty="0" smtClean="0"/>
          </a:p>
          <a:p>
            <a:pPr lvl="1"/>
            <a:r>
              <a:rPr lang="en-US" dirty="0" smtClean="0"/>
              <a:t>Some </a:t>
            </a:r>
            <a:r>
              <a:rPr lang="en-US" dirty="0"/>
              <a:t>fibroids can be </a:t>
            </a:r>
            <a:r>
              <a:rPr lang="en-US" dirty="0" err="1"/>
              <a:t>transmural</a:t>
            </a:r>
            <a:r>
              <a:rPr lang="en-US" dirty="0"/>
              <a:t> and extend from the </a:t>
            </a:r>
            <a:r>
              <a:rPr lang="en-US" dirty="0" err="1"/>
              <a:t>serosal</a:t>
            </a:r>
            <a:r>
              <a:rPr lang="en-US" dirty="0"/>
              <a:t> to the mucosal surface.</a:t>
            </a:r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 descr="C:\Users\ksalamah\Pictures\fib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1"/>
            <a:ext cx="2057400" cy="191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salamah\Pictures\fib 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081" y="4191000"/>
            <a:ext cx="2178504" cy="191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salamah\Pictures\fib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585" y="4191000"/>
            <a:ext cx="1981200" cy="191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ksalamah\Pictures\fib 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85" y="4223661"/>
            <a:ext cx="1981200" cy="1881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89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submucosal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Submucosal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(FIGO type 0,1,2)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derive from </a:t>
            </a:r>
            <a:r>
              <a:rPr lang="en-US" dirty="0" err="1"/>
              <a:t>myometrial</a:t>
            </a:r>
            <a:r>
              <a:rPr lang="en-US" dirty="0"/>
              <a:t> cells just below the endometrium. </a:t>
            </a:r>
            <a:endParaRPr lang="en-US" dirty="0" smtClean="0"/>
          </a:p>
          <a:p>
            <a:pPr lvl="1"/>
            <a:r>
              <a:rPr lang="en-US" dirty="0" smtClean="0"/>
              <a:t>These </a:t>
            </a:r>
            <a:r>
              <a:rPr lang="en-US" dirty="0"/>
              <a:t>neoplasms protrude into the uterine cavity. </a:t>
            </a: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122" name="Picture 2" descr="C:\Users\ksalamah\Pictures\fib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14" y="3176587"/>
            <a:ext cx="25019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ksalamah\Pictures\fib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214" y="3176587"/>
            <a:ext cx="22098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salamah\Pictures\fib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176587"/>
            <a:ext cx="1905000" cy="187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ksalamah\Pictures\fib1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014" y="3176586"/>
            <a:ext cx="1979386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76600" y="4986678"/>
            <a:ext cx="3124199" cy="1696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59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subserosal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Subserosal</a:t>
            </a:r>
            <a:r>
              <a:rPr lang="en-US" dirty="0"/>
              <a:t> </a:t>
            </a:r>
            <a:r>
              <a:rPr lang="en-US" dirty="0" err="1"/>
              <a:t>myomas</a:t>
            </a:r>
            <a:r>
              <a:rPr lang="en-US" dirty="0"/>
              <a:t> (FIGO type 6,7) </a:t>
            </a:r>
          </a:p>
          <a:p>
            <a:pPr lvl="1"/>
            <a:r>
              <a:rPr lang="en-US" dirty="0" smtClean="0"/>
              <a:t>These </a:t>
            </a:r>
            <a:r>
              <a:rPr lang="en-US" dirty="0" err="1"/>
              <a:t>leiomyomas</a:t>
            </a:r>
            <a:r>
              <a:rPr lang="en-US" dirty="0"/>
              <a:t> originate from the myometrium at the </a:t>
            </a:r>
            <a:r>
              <a:rPr lang="en-US" dirty="0" err="1"/>
              <a:t>serosal</a:t>
            </a:r>
            <a:r>
              <a:rPr lang="en-US" dirty="0"/>
              <a:t> surface of the uterus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They can have a broad or </a:t>
            </a:r>
            <a:r>
              <a:rPr lang="en-US" dirty="0" err="1"/>
              <a:t>pedunculated</a:t>
            </a:r>
            <a:r>
              <a:rPr lang="en-US" dirty="0"/>
              <a:t> base </a:t>
            </a:r>
            <a:r>
              <a:rPr lang="en-US" dirty="0" smtClean="0"/>
              <a:t>and </a:t>
            </a:r>
            <a:r>
              <a:rPr lang="en-US" dirty="0"/>
              <a:t>may be </a:t>
            </a:r>
            <a:r>
              <a:rPr lang="en-US" dirty="0" err="1"/>
              <a:t>intraligamentary</a:t>
            </a:r>
            <a:r>
              <a:rPr lang="en-US" dirty="0"/>
              <a:t> (</a:t>
            </a:r>
            <a:r>
              <a:rPr lang="en-US" dirty="0" err="1"/>
              <a:t>ie</a:t>
            </a:r>
            <a:r>
              <a:rPr lang="en-US" dirty="0"/>
              <a:t>, extending between the folds of the broad ligament).</a:t>
            </a:r>
          </a:p>
          <a:p>
            <a:endParaRPr lang="en-US" dirty="0"/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146" name="Picture 2" descr="C:\Users\ksalamah\Pictures\fib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185557"/>
            <a:ext cx="21431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ksalamah\Pictures\fib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695" y="4204607"/>
            <a:ext cx="212105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ksalamah\Pictures\fib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71315"/>
            <a:ext cx="1981200" cy="161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22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1290</TotalTime>
  <Words>1764</Words>
  <Application>Microsoft Office PowerPoint</Application>
  <PresentationFormat>On-screen Show (4:3)</PresentationFormat>
  <Paragraphs>202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Apothecary</vt:lpstr>
      <vt:lpstr>Uterine fibroid</vt:lpstr>
      <vt:lpstr>leiomyomas</vt:lpstr>
      <vt:lpstr>What is it</vt:lpstr>
      <vt:lpstr>Terminology &amp; Location</vt:lpstr>
      <vt:lpstr>PowerPoint Presentation</vt:lpstr>
      <vt:lpstr>Figo staging</vt:lpstr>
      <vt:lpstr>intramural</vt:lpstr>
      <vt:lpstr>submucosal</vt:lpstr>
      <vt:lpstr>subserosal</vt:lpstr>
      <vt:lpstr>Cervical</vt:lpstr>
      <vt:lpstr>prevelance</vt:lpstr>
      <vt:lpstr>Risk factors</vt:lpstr>
      <vt:lpstr>Risk factors</vt:lpstr>
      <vt:lpstr>PowerPoint Presentation</vt:lpstr>
      <vt:lpstr>PowerPoint Presentation</vt:lpstr>
      <vt:lpstr>PowerPoint Presentation</vt:lpstr>
      <vt:lpstr>Clinical manifestations</vt:lpstr>
      <vt:lpstr>Clinical manifestations</vt:lpstr>
      <vt:lpstr>Clinical manifestations</vt:lpstr>
      <vt:lpstr>Clinical manifestations</vt:lpstr>
      <vt:lpstr>diagnosis</vt:lpstr>
      <vt:lpstr>diagnosis</vt:lpstr>
      <vt:lpstr>diagnosis</vt:lpstr>
      <vt:lpstr>Difrential diagnosis</vt:lpstr>
      <vt:lpstr>Pathology </vt:lpstr>
      <vt:lpstr>Management </vt:lpstr>
      <vt:lpstr>management</vt:lpstr>
      <vt:lpstr>management</vt:lpstr>
      <vt:lpstr>management</vt:lpstr>
      <vt:lpstr>PowerPoint Presentation</vt:lpstr>
      <vt:lpstr>PowerPoint Presentation</vt:lpstr>
      <vt:lpstr>management</vt:lpstr>
      <vt:lpstr>management</vt:lpstr>
      <vt:lpstr>management</vt:lpstr>
      <vt:lpstr>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Endometrial cancer</dc:title>
  <dc:creator>Kareema Mohammed Y. Salamah</dc:creator>
  <cp:lastModifiedBy>Kareema Mohammed Y. Salamah</cp:lastModifiedBy>
  <cp:revision>28</cp:revision>
  <dcterms:created xsi:type="dcterms:W3CDTF">2014-08-05T10:34:11Z</dcterms:created>
  <dcterms:modified xsi:type="dcterms:W3CDTF">2015-08-26T04:31:28Z</dcterms:modified>
</cp:coreProperties>
</file>