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83" autoAdjust="0"/>
  </p:normalViewPr>
  <p:slideViewPr>
    <p:cSldViewPr snapToGrid="0" snapToObjects="1">
      <p:cViewPr varScale="1">
        <p:scale>
          <a:sx n="89" d="100"/>
          <a:sy n="89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28A8B-D375-9E45-B403-1DC5065FBA8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F5F4B-FB81-E34F-9FC9-56C213C7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2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8/16/15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8/16/15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8/16/15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8/16/15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8/16/15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Antipartum</a:t>
            </a:r>
            <a:r>
              <a:rPr lang="en-US" dirty="0" smtClean="0"/>
              <a:t> hemorrhage (APH)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3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2850"/>
            <a:ext cx="7620000" cy="5567950"/>
          </a:xfrm>
        </p:spPr>
        <p:txBody>
          <a:bodyPr/>
          <a:lstStyle/>
          <a:p>
            <a:r>
              <a:rPr lang="en-US" dirty="0" smtClean="0"/>
              <a:t>Bleeding from or into genital tract occurring from 24 weeks of pregnancy and prior to the birth of the baby.</a:t>
            </a:r>
          </a:p>
          <a:p>
            <a:endParaRPr lang="en-US" dirty="0"/>
          </a:p>
          <a:p>
            <a:r>
              <a:rPr lang="en-US" dirty="0" smtClean="0"/>
              <a:t>Affects 3-5% of pregnancies.</a:t>
            </a:r>
          </a:p>
          <a:p>
            <a:endParaRPr lang="en-US" dirty="0"/>
          </a:p>
          <a:p>
            <a:r>
              <a:rPr lang="en-US" dirty="0" smtClean="0"/>
              <a:t>It’s the leading cause of maternal morbidity and prenatal mortality ( mainly due prematurity )</a:t>
            </a:r>
          </a:p>
          <a:p>
            <a:endParaRPr lang="en-US" dirty="0"/>
          </a:p>
          <a:p>
            <a:r>
              <a:rPr lang="en-US" dirty="0" smtClean="0"/>
              <a:t>Obstetric hemorrhage remains one of the major causes of maternal death in the developing countries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7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50% of estimated 500,000 maternal deaths occurring globally per year.</a:t>
            </a:r>
          </a:p>
          <a:p>
            <a:r>
              <a:rPr lang="en-US" dirty="0" smtClean="0"/>
              <a:t>Fifth of very preterm babies are born in association with APH.</a:t>
            </a:r>
          </a:p>
          <a:p>
            <a:endParaRPr lang="en-US" dirty="0" smtClean="0"/>
          </a:p>
          <a:p>
            <a:r>
              <a:rPr lang="en-US" dirty="0" smtClean="0"/>
              <a:t>APH 	has a heterogeneous pathophysiology  and can’t be predicted.(70% of cases of </a:t>
            </a:r>
            <a:r>
              <a:rPr lang="en-US" dirty="0" err="1" smtClean="0"/>
              <a:t>abruptio</a:t>
            </a:r>
            <a:r>
              <a:rPr lang="en-US" dirty="0" smtClean="0"/>
              <a:t> placenta occur in low-risk pregnancies 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011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consistent definition of the severity of APH(often underestimated)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Following definitions have been used :</a:t>
            </a:r>
          </a:p>
          <a:p>
            <a:pPr marL="114300" indent="0">
              <a:buNone/>
            </a:pPr>
            <a:r>
              <a:rPr lang="en-US" dirty="0" smtClean="0"/>
              <a:t>1-spotting: staining, streaking, spotting </a:t>
            </a:r>
          </a:p>
          <a:p>
            <a:pPr marL="114300" indent="0">
              <a:buNone/>
            </a:pPr>
            <a:r>
              <a:rPr lang="en-US" dirty="0" smtClean="0"/>
              <a:t>2-minor hemorrhage &lt;50 ml</a:t>
            </a:r>
          </a:p>
          <a:p>
            <a:pPr marL="114300" indent="0">
              <a:buNone/>
            </a:pPr>
            <a:r>
              <a:rPr lang="en-US" dirty="0" smtClean="0"/>
              <a:t>3- major hemorrhage : 50-1000 ml with no signs of clinical shock</a:t>
            </a:r>
          </a:p>
          <a:p>
            <a:pPr marL="114300" indent="0">
              <a:buNone/>
            </a:pPr>
            <a:r>
              <a:rPr lang="en-US" dirty="0" smtClean="0"/>
              <a:t>4- massive : more than 1000 ml and/or signs of clinical shock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7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904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Causes:</a:t>
            </a:r>
          </a:p>
          <a:p>
            <a:pPr marL="114300" indent="0">
              <a:buNone/>
            </a:pPr>
            <a:r>
              <a:rPr lang="en-US" dirty="0" smtClean="0"/>
              <a:t>1-placenta </a:t>
            </a:r>
            <a:r>
              <a:rPr lang="en-US" dirty="0" err="1" smtClean="0"/>
              <a:t>previa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2-placenta abruption</a:t>
            </a:r>
          </a:p>
          <a:p>
            <a:pPr marL="114300" indent="0">
              <a:buNone/>
            </a:pPr>
            <a:r>
              <a:rPr lang="en-US" dirty="0" smtClean="0"/>
              <a:t>3-local causes (cervical or vaginal lesions, cancer, infections or lacerations)</a:t>
            </a:r>
          </a:p>
          <a:p>
            <a:pPr marL="114300" indent="0">
              <a:buNone/>
            </a:pPr>
            <a:r>
              <a:rPr lang="en-US" dirty="0" smtClean="0"/>
              <a:t>4-vasa </a:t>
            </a:r>
            <a:r>
              <a:rPr lang="en-US" dirty="0" err="1" smtClean="0"/>
              <a:t>previa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5-uterine rupture</a:t>
            </a:r>
          </a:p>
          <a:p>
            <a:pPr marL="114300" indent="0">
              <a:buNone/>
            </a:pPr>
            <a:r>
              <a:rPr lang="en-US" dirty="0" smtClean="0"/>
              <a:t>-unexplained (high risk pregnancy </a:t>
            </a:r>
            <a:r>
              <a:rPr lang="en-US" dirty="0" smtClean="0">
                <a:sym typeface="Wingdings"/>
              </a:rPr>
              <a:t>  SGA, RRO.M, PTL, IUGR, C/S)</a:t>
            </a:r>
          </a:p>
          <a:p>
            <a:pPr marL="114300" indent="0">
              <a:buNone/>
            </a:pPr>
            <a:endParaRPr lang="en-US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837793" y="4380559"/>
            <a:ext cx="14271" cy="271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79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Management:</a:t>
            </a:r>
          </a:p>
          <a:p>
            <a:pPr marL="114300" indent="0">
              <a:buNone/>
            </a:pPr>
            <a:r>
              <a:rPr lang="en-US" dirty="0" smtClean="0"/>
              <a:t>in the hospital maternity unity with facilities for resuscitation such as:</a:t>
            </a:r>
          </a:p>
          <a:p>
            <a:pPr marL="114300" indent="0">
              <a:buNone/>
            </a:pPr>
            <a:r>
              <a:rPr lang="en-US" dirty="0" smtClean="0"/>
              <a:t>1-anesthetic support</a:t>
            </a:r>
          </a:p>
          <a:p>
            <a:pPr marL="114300" indent="0">
              <a:buNone/>
            </a:pPr>
            <a:r>
              <a:rPr lang="en-US" dirty="0" smtClean="0"/>
              <a:t>2-blood transfusion resources</a:t>
            </a:r>
          </a:p>
          <a:p>
            <a:pPr marL="114300" indent="0">
              <a:buNone/>
            </a:pPr>
            <a:r>
              <a:rPr lang="en-US" dirty="0" smtClean="0"/>
              <a:t>3-performing emergency operative delivery</a:t>
            </a:r>
          </a:p>
          <a:p>
            <a:pPr marL="114300" indent="0">
              <a:buNone/>
            </a:pPr>
            <a:r>
              <a:rPr lang="en-US" dirty="0" smtClean="0"/>
              <a:t>4-multi disciplinary team including:</a:t>
            </a:r>
          </a:p>
          <a:p>
            <a:pPr marL="114300" indent="0">
              <a:buNone/>
            </a:pPr>
            <a:r>
              <a:rPr lang="en-US" dirty="0" smtClean="0"/>
              <a:t>Midwifery, obstetric staff, neonatal staff, anesthetic staff, hematologist, radiologist and vascular surgeon.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0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5562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Investigations: </a:t>
            </a:r>
          </a:p>
          <a:p>
            <a:pPr marL="114300" indent="0">
              <a:buNone/>
            </a:pPr>
            <a:r>
              <a:rPr lang="en-US" dirty="0" smtClean="0"/>
              <a:t>CBC, RFT, LFT, Coagulation factors, blood grouping, Rh.</a:t>
            </a:r>
          </a:p>
          <a:p>
            <a:pPr marL="114300" indent="0">
              <a:buNone/>
            </a:pPr>
            <a:r>
              <a:rPr lang="en-US" dirty="0" smtClean="0"/>
              <a:t>ABCD :</a:t>
            </a:r>
          </a:p>
          <a:p>
            <a:pPr marL="114300" indent="0">
              <a:buNone/>
            </a:pPr>
            <a:r>
              <a:rPr lang="en-US" dirty="0" smtClean="0"/>
              <a:t>A,B AIRWAY and breathing oxygen 10-15 L/min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C: Circulation: two large bore cannulas . 14 gauge IV lines.</a:t>
            </a:r>
          </a:p>
          <a:p>
            <a:pPr marL="114300" indent="0">
              <a:buNone/>
            </a:pPr>
            <a:r>
              <a:rPr lang="en-US" dirty="0" smtClean="0"/>
              <a:t>D: asses fetus and decide delivery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-Clinical Examinations</a:t>
            </a:r>
          </a:p>
          <a:p>
            <a:pPr marL="114300" indent="0">
              <a:buNone/>
            </a:pPr>
            <a:r>
              <a:rPr lang="en-US" dirty="0" smtClean="0"/>
              <a:t> -No vaginal digital examination ,speculum examination should be done to rule out local causes.</a:t>
            </a:r>
          </a:p>
          <a:p>
            <a:pPr marL="114300" indent="0">
              <a:buNone/>
            </a:pPr>
            <a:r>
              <a:rPr lang="en-US" dirty="0" smtClean="0"/>
              <a:t>u/s to diagnose placenta </a:t>
            </a:r>
            <a:r>
              <a:rPr lang="en-US" dirty="0" err="1" smtClean="0"/>
              <a:t>previa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2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3244"/>
            <a:ext cx="76200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Steroids can be given if pregnancy &lt; 34 weeks for fetal lung maturity.</a:t>
            </a:r>
          </a:p>
          <a:p>
            <a:r>
              <a:rPr lang="en-US" dirty="0" err="1" smtClean="0"/>
              <a:t>Tocolysis</a:t>
            </a:r>
            <a:r>
              <a:rPr lang="en-US" dirty="0" smtClean="0"/>
              <a:t> shouldn’t be used in (unstable patient, fetal compromise, major APH)</a:t>
            </a:r>
          </a:p>
          <a:p>
            <a:r>
              <a:rPr lang="en-US" dirty="0" smtClean="0"/>
              <a:t>It’s a decision of a senior obstetrician .</a:t>
            </a:r>
          </a:p>
          <a:p>
            <a:r>
              <a:rPr lang="en-US" dirty="0" smtClean="0"/>
              <a:t>Avoid </a:t>
            </a:r>
            <a:r>
              <a:rPr lang="en-US" dirty="0" err="1" smtClean="0"/>
              <a:t>nifedipine</a:t>
            </a:r>
            <a:r>
              <a:rPr lang="en-US" dirty="0" smtClean="0"/>
              <a:t> (HYPOTENSION) </a:t>
            </a:r>
          </a:p>
          <a:p>
            <a:r>
              <a:rPr lang="en-US" dirty="0" smtClean="0"/>
              <a:t>Anti </a:t>
            </a:r>
            <a:r>
              <a:rPr lang="en-US" dirty="0" err="1" smtClean="0"/>
              <a:t>DIg</a:t>
            </a:r>
            <a:r>
              <a:rPr lang="en-US" dirty="0" smtClean="0"/>
              <a:t> should be given to all non sensitized RH-</a:t>
            </a:r>
            <a:r>
              <a:rPr lang="en-US" dirty="0" err="1" smtClean="0"/>
              <a:t>ve</a:t>
            </a:r>
            <a:r>
              <a:rPr lang="en-US" dirty="0" smtClean="0"/>
              <a:t> if they have APH. At least 500 IU </a:t>
            </a:r>
            <a:r>
              <a:rPr lang="en-US" dirty="0" err="1" smtClean="0"/>
              <a:t>antiDIg</a:t>
            </a:r>
            <a:r>
              <a:rPr lang="en-US" dirty="0" smtClean="0"/>
              <a:t> followed by a test of FMH if it's more than 40ml of RBC additional Anti D required.</a:t>
            </a:r>
          </a:p>
          <a:p>
            <a:r>
              <a:rPr lang="en-US" dirty="0" smtClean="0"/>
              <a:t>Anti D </a:t>
            </a:r>
            <a:r>
              <a:rPr lang="en-US" dirty="0" err="1" smtClean="0"/>
              <a:t>Ig</a:t>
            </a:r>
            <a:r>
              <a:rPr lang="en-US" dirty="0" smtClean="0"/>
              <a:t> should be given at minimum of 6 weeks intervals(in recurrent bleeding)</a:t>
            </a:r>
          </a:p>
          <a:p>
            <a:r>
              <a:rPr lang="en-US" dirty="0" smtClean="0"/>
              <a:t>Risk of PPH: </a:t>
            </a:r>
            <a:r>
              <a:rPr lang="en-US" dirty="0" err="1" smtClean="0"/>
              <a:t>pt</a:t>
            </a:r>
            <a:r>
              <a:rPr lang="en-US" dirty="0" smtClean="0"/>
              <a:t> should receive active management of 3</a:t>
            </a:r>
            <a:r>
              <a:rPr lang="en-US" baseline="30000" dirty="0" smtClean="0"/>
              <a:t>rd</a:t>
            </a:r>
            <a:r>
              <a:rPr lang="en-US" dirty="0" smtClean="0"/>
              <a:t> stage of labor using </a:t>
            </a:r>
            <a:r>
              <a:rPr lang="en-US" dirty="0" err="1" smtClean="0"/>
              <a:t>syntometrine</a:t>
            </a:r>
            <a:r>
              <a:rPr lang="en-US" dirty="0" smtClean="0"/>
              <a:t> (in absence of high B.P)</a:t>
            </a:r>
          </a:p>
          <a:p>
            <a:r>
              <a:rPr lang="en-US" dirty="0" smtClean="0"/>
              <a:t>Senior consultant anesthetic care needed in high risk hemorrhage . </a:t>
            </a:r>
          </a:p>
        </p:txBody>
      </p:sp>
    </p:spTree>
    <p:extLst>
      <p:ext uri="{BB962C8B-B14F-4D97-AF65-F5344CB8AC3E}">
        <p14:creationId xmlns:p14="http://schemas.microsoft.com/office/powerpoint/2010/main" val="283422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028718"/>
              </p:ext>
            </p:extLst>
          </p:nvPr>
        </p:nvGraphicFramePr>
        <p:xfrm>
          <a:off x="353894" y="323914"/>
          <a:ext cx="7452594" cy="5391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6297"/>
                <a:gridCol w="3726297"/>
              </a:tblGrid>
              <a:tr h="299878">
                <a:tc>
                  <a:txBody>
                    <a:bodyPr/>
                    <a:lstStyle/>
                    <a:p>
                      <a:r>
                        <a:rPr lang="en-US" sz="2800" i="1" dirty="0" smtClean="0"/>
                        <a:t>maternal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/>
                        <a:t>Fetal </a:t>
                      </a:r>
                      <a:endParaRPr lang="en-US" sz="2800" i="1" dirty="0"/>
                    </a:p>
                  </a:txBody>
                  <a:tcPr/>
                </a:tc>
              </a:tr>
              <a:tr h="48730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-anemia </a:t>
                      </a:r>
                    </a:p>
                    <a:p>
                      <a:r>
                        <a:rPr lang="en-US" sz="2800" dirty="0" smtClean="0"/>
                        <a:t>-infection</a:t>
                      </a:r>
                    </a:p>
                    <a:p>
                      <a:r>
                        <a:rPr lang="en-US" sz="2800" dirty="0" smtClean="0"/>
                        <a:t>-maternal shock</a:t>
                      </a:r>
                    </a:p>
                    <a:p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renal.T.necrosis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-DIC</a:t>
                      </a:r>
                    </a:p>
                    <a:p>
                      <a:r>
                        <a:rPr lang="en-US" sz="2800" dirty="0" smtClean="0"/>
                        <a:t>-PPH</a:t>
                      </a:r>
                    </a:p>
                    <a:p>
                      <a:r>
                        <a:rPr lang="en-US" sz="2800" dirty="0" smtClean="0"/>
                        <a:t>-prolonged</a:t>
                      </a:r>
                      <a:r>
                        <a:rPr lang="en-US" sz="2800" baseline="0" dirty="0" smtClean="0"/>
                        <a:t> hospital stay</a:t>
                      </a:r>
                    </a:p>
                    <a:p>
                      <a:r>
                        <a:rPr lang="en-US" sz="2800" baseline="0" dirty="0" smtClean="0"/>
                        <a:t>-psychological </a:t>
                      </a:r>
                      <a:r>
                        <a:rPr lang="en-US" sz="2800" baseline="0" dirty="0" err="1" smtClean="0"/>
                        <a:t>sequelae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-Complications of </a:t>
                      </a:r>
                      <a:r>
                        <a:rPr lang="en-US" sz="2800" baseline="0" dirty="0" err="1" smtClean="0"/>
                        <a:t>b.t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-hypoxia</a:t>
                      </a:r>
                    </a:p>
                    <a:p>
                      <a:r>
                        <a:rPr lang="en-US" sz="2800" dirty="0" smtClean="0"/>
                        <a:t>-SGA</a:t>
                      </a:r>
                    </a:p>
                    <a:p>
                      <a:r>
                        <a:rPr lang="en-US" sz="2800" dirty="0" smtClean="0"/>
                        <a:t>-IUGR</a:t>
                      </a:r>
                    </a:p>
                    <a:p>
                      <a:r>
                        <a:rPr lang="en-US" sz="2800" dirty="0" smtClean="0"/>
                        <a:t>-prematurity</a:t>
                      </a:r>
                    </a:p>
                    <a:p>
                      <a:r>
                        <a:rPr lang="en-US" sz="2800" dirty="0" smtClean="0"/>
                        <a:t>-fetal</a:t>
                      </a:r>
                      <a:r>
                        <a:rPr lang="en-US" sz="2800" baseline="0" dirty="0" smtClean="0"/>
                        <a:t> death 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04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596</TotalTime>
  <Words>512</Words>
  <Application>Microsoft Macintosh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Antipartum hemorrhage (APH)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Antipartum hemorrhage (APH)</dc:title>
  <dc:creator>Macbook pro</dc:creator>
  <cp:lastModifiedBy>Macbook pro</cp:lastModifiedBy>
  <cp:revision>12</cp:revision>
  <cp:lastPrinted>2015-08-15T21:35:46Z</cp:lastPrinted>
  <dcterms:created xsi:type="dcterms:W3CDTF">2015-08-10T22:28:40Z</dcterms:created>
  <dcterms:modified xsi:type="dcterms:W3CDTF">2015-08-16T05:02:52Z</dcterms:modified>
</cp:coreProperties>
</file>