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3" r:id="rId13"/>
    <p:sldId id="273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1" autoAdjust="0"/>
  </p:normalViewPr>
  <p:slideViewPr>
    <p:cSldViewPr snapToGrid="0" snapToObjects="1">
      <p:cViewPr varScale="1">
        <p:scale>
          <a:sx n="82" d="100"/>
          <a:sy n="82" d="100"/>
        </p:scale>
        <p:origin x="-9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398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6A9EE-A219-9540-B459-1D93D8AD882D}" type="datetimeFigureOut">
              <a:rPr lang="en-US" smtClean="0"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3F7B5-C366-2A41-A158-D25567B7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21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8/16/15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1020867"/>
            <a:ext cx="7175351" cy="1793167"/>
          </a:xfrm>
        </p:spPr>
        <p:txBody>
          <a:bodyPr/>
          <a:lstStyle/>
          <a:p>
            <a:r>
              <a:rPr lang="en-US" dirty="0" smtClean="0"/>
              <a:t>Placenta Abruption</a:t>
            </a:r>
            <a:br>
              <a:rPr lang="en-US" dirty="0" smtClean="0"/>
            </a:b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abruptio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placentae)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14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31" y="731519"/>
            <a:ext cx="8725457" cy="5718217"/>
          </a:xfrm>
        </p:spPr>
        <p:txBody>
          <a:bodyPr/>
          <a:lstStyle/>
          <a:p>
            <a:r>
              <a:rPr lang="en-US" dirty="0" smtClean="0">
                <a:solidFill>
                  <a:srgbClr val="0D79CA"/>
                </a:solidFill>
              </a:rPr>
              <a:t>Diagnosis : </a:t>
            </a:r>
          </a:p>
          <a:p>
            <a:pPr marL="45720" indent="0">
              <a:buNone/>
            </a:pPr>
            <a:r>
              <a:rPr lang="en-US" dirty="0" smtClean="0"/>
              <a:t>Soft abdomen , normal fetal heart , mal presentation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-avoid vaginal ,rectal examination or sexual intercourse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Investigation: </a:t>
            </a:r>
          </a:p>
          <a:p>
            <a:pPr marL="45720" indent="0">
              <a:buNone/>
            </a:pPr>
            <a:r>
              <a:rPr lang="en-US" dirty="0" smtClean="0"/>
              <a:t>1-</a:t>
            </a:r>
            <a:r>
              <a:rPr lang="en-US" dirty="0" smtClean="0">
                <a:solidFill>
                  <a:srgbClr val="0D79CA"/>
                </a:solidFill>
              </a:rPr>
              <a:t>abdominal u/s : </a:t>
            </a:r>
            <a:r>
              <a:rPr lang="en-US" dirty="0" smtClean="0"/>
              <a:t>false +</a:t>
            </a:r>
            <a:r>
              <a:rPr lang="en-US" dirty="0" err="1" smtClean="0"/>
              <a:t>ve</a:t>
            </a:r>
            <a:r>
              <a:rPr lang="en-US" dirty="0" smtClean="0"/>
              <a:t> 25% due to over distended bladder or uterine contractions , or can be missed if fetal head is low in pelvis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2</a:t>
            </a:r>
            <a:r>
              <a:rPr lang="en-US" dirty="0" smtClean="0">
                <a:solidFill>
                  <a:srgbClr val="0D79CA"/>
                </a:solidFill>
              </a:rPr>
              <a:t>-transvaginal u/s : </a:t>
            </a:r>
            <a:r>
              <a:rPr lang="en-US" dirty="0" smtClean="0"/>
              <a:t>(if diagnosis by abdominal u/s not certain) , or trans </a:t>
            </a:r>
            <a:r>
              <a:rPr lang="en-US" dirty="0" err="1" smtClean="0"/>
              <a:t>perineal</a:t>
            </a:r>
            <a:r>
              <a:rPr lang="en-US" dirty="0" smtClean="0"/>
              <a:t> u/s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3-</a:t>
            </a:r>
            <a:r>
              <a:rPr lang="en-US" dirty="0" smtClean="0">
                <a:solidFill>
                  <a:srgbClr val="0D79CA"/>
                </a:solidFill>
              </a:rPr>
              <a:t>MRI : </a:t>
            </a:r>
            <a:r>
              <a:rPr lang="en-US" dirty="0" smtClean="0"/>
              <a:t>High cost </a:t>
            </a:r>
          </a:p>
        </p:txBody>
      </p:sp>
    </p:spTree>
    <p:extLst>
      <p:ext uri="{BB962C8B-B14F-4D97-AF65-F5344CB8AC3E}">
        <p14:creationId xmlns:p14="http://schemas.microsoft.com/office/powerpoint/2010/main" val="56906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3908" y="280423"/>
            <a:ext cx="8445056" cy="630127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D79CA"/>
                </a:solidFill>
              </a:rPr>
              <a:t>Management :</a:t>
            </a:r>
          </a:p>
          <a:p>
            <a:pPr marL="45720" indent="0">
              <a:buNone/>
            </a:pPr>
            <a:r>
              <a:rPr lang="en-US" dirty="0" smtClean="0"/>
              <a:t>Treatment depends on gestational age , amount of vaginal bleeding , maternal status and fetal condition 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Expectant management : </a:t>
            </a:r>
          </a:p>
          <a:p>
            <a:pPr marL="45720" indent="0">
              <a:buNone/>
            </a:pPr>
            <a:r>
              <a:rPr lang="en-US" dirty="0" smtClean="0"/>
              <a:t>If fetus is preterm less than 37 weeks : </a:t>
            </a:r>
          </a:p>
          <a:p>
            <a:pPr marL="45720" indent="0">
              <a:buNone/>
            </a:pPr>
            <a:r>
              <a:rPr lang="en-US" dirty="0" smtClean="0"/>
              <a:t>-hospitalization </a:t>
            </a:r>
          </a:p>
          <a:p>
            <a:pPr marL="45720" indent="0">
              <a:buNone/>
            </a:pPr>
            <a:r>
              <a:rPr lang="en-US" dirty="0" smtClean="0"/>
              <a:t>-investigations ( </a:t>
            </a:r>
            <a:r>
              <a:rPr lang="en-US" dirty="0" err="1" smtClean="0"/>
              <a:t>cbc</a:t>
            </a:r>
            <a:r>
              <a:rPr lang="en-US" dirty="0" smtClean="0"/>
              <a:t> , </a:t>
            </a:r>
            <a:r>
              <a:rPr lang="en-US" dirty="0" err="1" smtClean="0"/>
              <a:t>rft</a:t>
            </a:r>
            <a:r>
              <a:rPr lang="en-US" dirty="0" smtClean="0"/>
              <a:t> , </a:t>
            </a:r>
            <a:r>
              <a:rPr lang="en-US" dirty="0" err="1" smtClean="0"/>
              <a:t>lft</a:t>
            </a:r>
            <a:r>
              <a:rPr lang="en-US" dirty="0" smtClean="0"/>
              <a:t> , coagulation factors , blood grouping and </a:t>
            </a:r>
            <a:r>
              <a:rPr lang="en-US" dirty="0" err="1" smtClean="0"/>
              <a:t>rh</a:t>
            </a:r>
            <a:r>
              <a:rPr lang="en-US" dirty="0" smtClean="0"/>
              <a:t> )</a:t>
            </a:r>
          </a:p>
          <a:p>
            <a:pPr>
              <a:buFontTx/>
              <a:buChar char="-"/>
            </a:pPr>
            <a:r>
              <a:rPr lang="en-US" dirty="0" smtClean="0"/>
              <a:t>Steroids (between 24-34 weeks )</a:t>
            </a:r>
          </a:p>
          <a:p>
            <a:pPr>
              <a:buFontTx/>
              <a:buChar char="-"/>
            </a:pPr>
            <a:r>
              <a:rPr lang="en-US" dirty="0" err="1" smtClean="0"/>
              <a:t>antiD</a:t>
            </a:r>
            <a:r>
              <a:rPr lang="en-US" dirty="0" smtClean="0"/>
              <a:t> </a:t>
            </a:r>
            <a:r>
              <a:rPr lang="en-US" dirty="0" err="1" smtClean="0"/>
              <a:t>ig</a:t>
            </a:r>
            <a:r>
              <a:rPr lang="en-US" dirty="0" smtClean="0"/>
              <a:t> if the mother is </a:t>
            </a:r>
            <a:r>
              <a:rPr lang="en-US" dirty="0" err="1" smtClean="0"/>
              <a:t>rh</a:t>
            </a:r>
            <a:r>
              <a:rPr lang="en-US" dirty="0" smtClean="0"/>
              <a:t> negative </a:t>
            </a:r>
          </a:p>
          <a:p>
            <a:pPr marL="45720" indent="0">
              <a:buNone/>
            </a:pPr>
            <a:r>
              <a:rPr lang="en-US" dirty="0" smtClean="0"/>
              <a:t>-cross match blood and blood products .</a:t>
            </a:r>
          </a:p>
          <a:p>
            <a:pPr marL="45720" indent="0">
              <a:buNone/>
            </a:pPr>
            <a:r>
              <a:rPr lang="en-US" dirty="0" smtClean="0"/>
              <a:t>-CTG </a:t>
            </a:r>
          </a:p>
          <a:p>
            <a:pPr marL="45720" indent="0">
              <a:buNone/>
            </a:pPr>
            <a:r>
              <a:rPr lang="en-US" dirty="0" smtClean="0"/>
              <a:t>-elective c/s : if fetus more than 37 weeks </a:t>
            </a:r>
          </a:p>
          <a:p>
            <a:pPr marL="45720" indent="0">
              <a:buNone/>
            </a:pPr>
            <a:r>
              <a:rPr lang="en-US" dirty="0" smtClean="0"/>
              <a:t>-emergency c/s : if severe bleeding or fetal distress </a:t>
            </a:r>
          </a:p>
        </p:txBody>
      </p:sp>
    </p:spTree>
    <p:extLst>
      <p:ext uri="{BB962C8B-B14F-4D97-AF65-F5344CB8AC3E}">
        <p14:creationId xmlns:p14="http://schemas.microsoft.com/office/powerpoint/2010/main" val="217621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3391" y="731519"/>
            <a:ext cx="8445055" cy="5190361"/>
          </a:xfrm>
        </p:spPr>
        <p:txBody>
          <a:bodyPr/>
          <a:lstStyle/>
          <a:p>
            <a:r>
              <a:rPr lang="en-US" dirty="0" smtClean="0">
                <a:solidFill>
                  <a:srgbClr val="0D79CA"/>
                </a:solidFill>
              </a:rPr>
              <a:t>Morbidity and mortality :</a:t>
            </a:r>
          </a:p>
          <a:p>
            <a:pPr marL="45720" indent="0">
              <a:buNone/>
            </a:pPr>
            <a:r>
              <a:rPr lang="en-US" dirty="0" smtClean="0"/>
              <a:t>-hemorrhage</a:t>
            </a:r>
          </a:p>
          <a:p>
            <a:pPr marL="45720" indent="0">
              <a:buNone/>
            </a:pPr>
            <a:r>
              <a:rPr lang="en-US" dirty="0" smtClean="0"/>
              <a:t>-hypovolemic shock (</a:t>
            </a:r>
            <a:r>
              <a:rPr lang="en-US" dirty="0" err="1" smtClean="0"/>
              <a:t>renal.f</a:t>
            </a:r>
            <a:r>
              <a:rPr lang="en-US" dirty="0" smtClean="0"/>
              <a:t> , </a:t>
            </a:r>
            <a:r>
              <a:rPr lang="en-US" dirty="0" err="1" smtClean="0"/>
              <a:t>shehan’s</a:t>
            </a:r>
            <a:r>
              <a:rPr lang="en-US" dirty="0" smtClean="0"/>
              <a:t> syndrome, death)</a:t>
            </a:r>
          </a:p>
          <a:p>
            <a:pPr marL="45720" indent="0">
              <a:buNone/>
            </a:pPr>
            <a:r>
              <a:rPr lang="en-US" dirty="0" smtClean="0"/>
              <a:t>-blood transfusion risk </a:t>
            </a:r>
          </a:p>
          <a:p>
            <a:pPr marL="45720" indent="0">
              <a:buNone/>
            </a:pPr>
            <a:r>
              <a:rPr lang="en-US" dirty="0" smtClean="0"/>
              <a:t>-hysterectomy , uterine/iliac A ligation or embolization of pelvic vessels</a:t>
            </a:r>
          </a:p>
          <a:p>
            <a:pPr>
              <a:buFontTx/>
              <a:buChar char="-"/>
            </a:pPr>
            <a:r>
              <a:rPr lang="en-US" dirty="0" smtClean="0"/>
              <a:t>Increase </a:t>
            </a:r>
            <a:r>
              <a:rPr lang="en-US" dirty="0" err="1" smtClean="0"/>
              <a:t>mmR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Increase neonatal morbidity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9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9874" y="158749"/>
            <a:ext cx="5461001" cy="64928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Vasa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previa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dirty="0" smtClean="0"/>
              <a:t>1:2000</a:t>
            </a:r>
          </a:p>
          <a:p>
            <a:pPr marL="45720" indent="0">
              <a:buNone/>
            </a:pPr>
            <a:r>
              <a:rPr lang="en-US" dirty="0" smtClean="0"/>
              <a:t>-fetal BV cross or run near the cervix.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-rare but very serious cause of vaginal bleeding </a:t>
            </a:r>
          </a:p>
          <a:p>
            <a:pPr marL="45720" indent="0">
              <a:buNone/>
            </a:pPr>
            <a:r>
              <a:rPr lang="en-US" dirty="0" smtClean="0"/>
              <a:t>-bleeding is fetal in origin associated with </a:t>
            </a:r>
            <a:r>
              <a:rPr lang="en-US" dirty="0" err="1" smtClean="0"/>
              <a:t>velamentous</a:t>
            </a:r>
            <a:r>
              <a:rPr lang="en-US" dirty="0" smtClean="0"/>
              <a:t> cord insertion where fetal blood vessels in the membranes cross the cervix . </a:t>
            </a:r>
          </a:p>
          <a:p>
            <a:pPr marL="45720" indent="0">
              <a:buNone/>
            </a:pPr>
            <a:r>
              <a:rPr lang="en-US" dirty="0" smtClean="0"/>
              <a:t>Rupture of membranes can lead to tearing of fetal B.V</a:t>
            </a:r>
            <a:r>
              <a:rPr lang="en-US" dirty="0"/>
              <a:t> </a:t>
            </a:r>
            <a:r>
              <a:rPr lang="en-US" dirty="0" smtClean="0"/>
              <a:t>with exsanguination of the fetus .</a:t>
            </a:r>
          </a:p>
          <a:p>
            <a:pPr marL="45720" indent="0">
              <a:buNone/>
            </a:pPr>
            <a:r>
              <a:rPr lang="en-US" dirty="0" smtClean="0"/>
              <a:t>Tests are often not applicable 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Diagnosis by color flow </a:t>
            </a:r>
            <a:r>
              <a:rPr lang="en-US" dirty="0" err="1" smtClean="0">
                <a:solidFill>
                  <a:srgbClr val="0D79CA"/>
                </a:solidFill>
              </a:rPr>
              <a:t>doppler</a:t>
            </a:r>
            <a:r>
              <a:rPr lang="en-US" dirty="0" smtClean="0">
                <a:solidFill>
                  <a:srgbClr val="0D79CA"/>
                </a:solidFill>
              </a:rPr>
              <a:t> ultrasound 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Risk factors: </a:t>
            </a:r>
          </a:p>
          <a:p>
            <a:pPr marL="45720" indent="0">
              <a:buNone/>
            </a:pPr>
            <a:r>
              <a:rPr lang="en-US" dirty="0"/>
              <a:t>-</a:t>
            </a:r>
            <a:r>
              <a:rPr lang="en-US" dirty="0" err="1" smtClean="0"/>
              <a:t>velamentous</a:t>
            </a:r>
            <a:r>
              <a:rPr lang="en-US" dirty="0" smtClean="0"/>
              <a:t> insertion: not every pregnancy with </a:t>
            </a:r>
            <a:r>
              <a:rPr lang="en-US" dirty="0" err="1" smtClean="0"/>
              <a:t>velamentous</a:t>
            </a:r>
            <a:r>
              <a:rPr lang="en-US" dirty="0" smtClean="0"/>
              <a:t> insertion results in vasa </a:t>
            </a:r>
            <a:r>
              <a:rPr lang="en-US" dirty="0" err="1" smtClean="0"/>
              <a:t>previa</a:t>
            </a:r>
            <a:r>
              <a:rPr lang="en-US" dirty="0" smtClean="0"/>
              <a:t>, only when BV near the cervix. </a:t>
            </a:r>
          </a:p>
          <a:p>
            <a:pPr marL="45720" indent="0">
              <a:buNone/>
            </a:pPr>
            <a:r>
              <a:rPr lang="en-US" dirty="0" smtClean="0"/>
              <a:t>-Bi-lobed or </a:t>
            </a:r>
            <a:r>
              <a:rPr lang="en-US" dirty="0" err="1" smtClean="0"/>
              <a:t>succenturiate</a:t>
            </a:r>
            <a:r>
              <a:rPr lang="en-US" dirty="0" smtClean="0"/>
              <a:t> lobed placenta </a:t>
            </a:r>
          </a:p>
          <a:p>
            <a:pPr marL="45720" indent="0">
              <a:buNone/>
            </a:pPr>
            <a:r>
              <a:rPr lang="en-US" dirty="0" smtClean="0"/>
              <a:t>-multiple pregnancy </a:t>
            </a:r>
          </a:p>
          <a:p>
            <a:pPr marL="45720" indent="0">
              <a:buNone/>
            </a:pPr>
            <a:r>
              <a:rPr lang="en-US" dirty="0" smtClean="0"/>
              <a:t>-low lying placenta</a:t>
            </a:r>
          </a:p>
          <a:p>
            <a:pPr marL="45720" indent="0">
              <a:buNone/>
            </a:pPr>
            <a:r>
              <a:rPr lang="en-US" dirty="0" smtClean="0"/>
              <a:t>-IVF pregnancy </a:t>
            </a:r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 descr="placenta 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3" b="12406"/>
          <a:stretch/>
        </p:blipFill>
        <p:spPr>
          <a:xfrm>
            <a:off x="5810249" y="109844"/>
            <a:ext cx="1793875" cy="22568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16875" y="1238249"/>
            <a:ext cx="133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placenta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-411" t="31066" r="6934" b="31518"/>
          <a:stretch/>
        </p:blipFill>
        <p:spPr>
          <a:xfrm>
            <a:off x="5937249" y="2462874"/>
            <a:ext cx="2682875" cy="19466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20823" b="34925"/>
          <a:stretch/>
        </p:blipFill>
        <p:spPr>
          <a:xfrm>
            <a:off x="5810249" y="4501702"/>
            <a:ext cx="2809876" cy="235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3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1" y="328440"/>
            <a:ext cx="4721817" cy="5624685"/>
          </a:xfrm>
        </p:spPr>
        <p:txBody>
          <a:bodyPr>
            <a:normAutofit fontScale="85000" lnSpcReduction="10000"/>
          </a:bodyPr>
          <a:lstStyle/>
          <a:p>
            <a:r>
              <a:rPr lang="en-US" sz="3800" b="1" dirty="0" smtClean="0">
                <a:solidFill>
                  <a:srgbClr val="0D79CA"/>
                </a:solidFill>
              </a:rPr>
              <a:t>Definition: </a:t>
            </a:r>
            <a:r>
              <a:rPr lang="en-US" sz="3400" dirty="0" smtClean="0"/>
              <a:t>bleeding at the </a:t>
            </a:r>
            <a:r>
              <a:rPr lang="en-US" sz="3400" dirty="0" err="1" smtClean="0"/>
              <a:t>decidual-palacental</a:t>
            </a:r>
            <a:r>
              <a:rPr lang="en-US" sz="3400" dirty="0" smtClean="0"/>
              <a:t> interface that causes partial or total placental detachment prior to delivery of the fetus over 24 weeks of gestation </a:t>
            </a:r>
          </a:p>
          <a:p>
            <a:pPr marL="45720" indent="0">
              <a:buNone/>
            </a:pPr>
            <a:endParaRPr lang="en-US" sz="3400" dirty="0" smtClean="0"/>
          </a:p>
          <a:p>
            <a:r>
              <a:rPr lang="en-US" sz="3800" b="1" dirty="0" smtClean="0">
                <a:solidFill>
                  <a:srgbClr val="0D79CA"/>
                </a:solidFill>
              </a:rPr>
              <a:t>Types: </a:t>
            </a:r>
          </a:p>
          <a:p>
            <a:pPr marL="45720" indent="0">
              <a:buNone/>
            </a:pP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Concealed and revealed hemorrhage 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8659" b="66779"/>
          <a:stretch/>
        </p:blipFill>
        <p:spPr>
          <a:xfrm>
            <a:off x="4601550" y="2921000"/>
            <a:ext cx="4542450" cy="19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6400800" cy="500891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0D79CA"/>
                </a:solidFill>
              </a:rPr>
              <a:t>Incidence: </a:t>
            </a:r>
          </a:p>
          <a:p>
            <a:pPr marL="45720" indent="0">
              <a:buNone/>
            </a:pPr>
            <a:r>
              <a:rPr lang="en-US" dirty="0">
                <a:solidFill>
                  <a:srgbClr val="262626"/>
                </a:solidFill>
              </a:rPr>
              <a:t>0.4%-1% of pregnancies </a:t>
            </a:r>
          </a:p>
          <a:p>
            <a:pPr marL="45720" indent="0">
              <a:buNone/>
            </a:pPr>
            <a:r>
              <a:rPr lang="en-US" dirty="0">
                <a:solidFill>
                  <a:srgbClr val="262626"/>
                </a:solidFill>
              </a:rPr>
              <a:t>40-70% occurs before 37 weeks </a:t>
            </a:r>
            <a:r>
              <a:rPr lang="en-US" dirty="0" smtClean="0">
                <a:solidFill>
                  <a:srgbClr val="262626"/>
                </a:solidFill>
              </a:rPr>
              <a:t>.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262626"/>
                </a:solidFill>
              </a:rPr>
              <a:t>Severe abruption can kill fetus 1 in 1600 births.</a:t>
            </a:r>
            <a:endParaRPr lang="en-US" dirty="0">
              <a:solidFill>
                <a:srgbClr val="262626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262626"/>
                </a:solidFill>
              </a:rPr>
              <a:t>It is a significant cause of maternal morbidity and perinatal morbidity and mortality (</a:t>
            </a:r>
            <a:r>
              <a:rPr lang="en-US" dirty="0" err="1">
                <a:solidFill>
                  <a:srgbClr val="262626"/>
                </a:solidFill>
              </a:rPr>
              <a:t>Pnmortality</a:t>
            </a:r>
            <a:r>
              <a:rPr lang="en-US" dirty="0">
                <a:solidFill>
                  <a:srgbClr val="262626"/>
                </a:solidFill>
              </a:rPr>
              <a:t> :12% and 77% occurs in utero ) </a:t>
            </a: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 err="1">
                <a:solidFill>
                  <a:srgbClr val="0D79CA"/>
                </a:solidFill>
              </a:rPr>
              <a:t>PNm</a:t>
            </a:r>
            <a:r>
              <a:rPr lang="en-US" dirty="0">
                <a:solidFill>
                  <a:srgbClr val="0D79CA"/>
                </a:solidFill>
              </a:rPr>
              <a:t> Rate : </a:t>
            </a:r>
            <a:r>
              <a:rPr lang="en-US" dirty="0">
                <a:solidFill>
                  <a:srgbClr val="262626"/>
                </a:solidFill>
              </a:rPr>
              <a:t>the number of stillbirths and deaths in the first week of life </a:t>
            </a:r>
            <a:r>
              <a:rPr lang="en-US" dirty="0" smtClean="0">
                <a:solidFill>
                  <a:srgbClr val="262626"/>
                </a:solidFill>
              </a:rPr>
              <a:t>per </a:t>
            </a:r>
            <a:r>
              <a:rPr lang="en-US" dirty="0">
                <a:solidFill>
                  <a:srgbClr val="262626"/>
                </a:solidFill>
              </a:rPr>
              <a:t>1000 live birth.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2540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D79CA"/>
                </a:solidFill>
              </a:rPr>
              <a:t>Risk factors: </a:t>
            </a:r>
          </a:p>
          <a:p>
            <a:pPr marL="45720" indent="0">
              <a:buNone/>
            </a:pPr>
            <a:r>
              <a:rPr lang="en-US" dirty="0" smtClean="0"/>
              <a:t>1-Abdominal trauma / accidents </a:t>
            </a:r>
          </a:p>
          <a:p>
            <a:pPr marL="45720" indent="0">
              <a:buNone/>
            </a:pPr>
            <a:r>
              <a:rPr lang="en-US" dirty="0" smtClean="0"/>
              <a:t>2-cocain or other drug abuse( </a:t>
            </a:r>
            <a:r>
              <a:rPr lang="en-US" dirty="0" err="1" smtClean="0"/>
              <a:t>hypertension,vasoconstriction</a:t>
            </a:r>
            <a:r>
              <a:rPr lang="en-US" dirty="0" smtClean="0"/>
              <a:t> of placental </a:t>
            </a:r>
            <a:r>
              <a:rPr lang="en-US" dirty="0" err="1" smtClean="0"/>
              <a:t>b.v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r>
              <a:rPr lang="en-US" dirty="0" smtClean="0"/>
              <a:t>3-Poly </a:t>
            </a:r>
            <a:r>
              <a:rPr lang="en-US" dirty="0" err="1" smtClean="0"/>
              <a:t>hydramnios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4-hypertensive disease during pregnancy (3-4 fold increase)</a:t>
            </a:r>
          </a:p>
          <a:p>
            <a:pPr marL="45720" indent="0">
              <a:buNone/>
            </a:pPr>
            <a:r>
              <a:rPr lang="en-US" dirty="0" smtClean="0"/>
              <a:t>5-premature rupture of membranes , incidence: 5%</a:t>
            </a:r>
          </a:p>
          <a:p>
            <a:pPr marL="45720" indent="0">
              <a:buNone/>
            </a:pPr>
            <a:r>
              <a:rPr lang="en-US" dirty="0" smtClean="0"/>
              <a:t>6-chorioamnionitis , I	</a:t>
            </a:r>
            <a:r>
              <a:rPr lang="en-US" dirty="0" err="1" smtClean="0"/>
              <a:t>uGR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7- previous </a:t>
            </a:r>
            <a:r>
              <a:rPr lang="en-US" dirty="0" err="1" smtClean="0"/>
              <a:t>abruptio</a:t>
            </a:r>
            <a:r>
              <a:rPr lang="en-US" dirty="0" smtClean="0"/>
              <a:t>: recurrence 5-15%</a:t>
            </a:r>
          </a:p>
          <a:p>
            <a:pPr marL="45720" indent="0">
              <a:buNone/>
            </a:pPr>
            <a:r>
              <a:rPr lang="en-US" dirty="0" smtClean="0"/>
              <a:t>Third rises the incidence 20-25%</a:t>
            </a:r>
          </a:p>
          <a:p>
            <a:pPr marL="45720" indent="0">
              <a:buNone/>
            </a:pPr>
            <a:r>
              <a:rPr lang="en-US" dirty="0" smtClean="0"/>
              <a:t>8- with increasing age, parity and </a:t>
            </a:r>
            <a:r>
              <a:rPr lang="en-US" dirty="0" err="1" smtClean="0"/>
              <a:t>moking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9-uterine anomalies , leiomyoma, uterine </a:t>
            </a:r>
            <a:r>
              <a:rPr lang="en-US" dirty="0" err="1" smtClean="0"/>
              <a:t>synchiae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10-first trimester bleeding </a:t>
            </a:r>
          </a:p>
          <a:p>
            <a:pPr marL="45720" indent="0">
              <a:buNone/>
            </a:pPr>
            <a:r>
              <a:rPr lang="en-US" dirty="0" smtClean="0"/>
              <a:t>11-thrombophilia :inherited factor V Leiden</a:t>
            </a:r>
          </a:p>
          <a:p>
            <a:pPr marL="45720" indent="0">
              <a:buNone/>
            </a:pPr>
            <a:r>
              <a:rPr lang="en-US" dirty="0" smtClean="0"/>
              <a:t>Acquired : </a:t>
            </a:r>
            <a:r>
              <a:rPr lang="en-US" dirty="0" err="1" smtClean="0"/>
              <a:t>APL.syndrome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0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4310" y="731520"/>
            <a:ext cx="8296608" cy="45140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D79CA"/>
                </a:solidFill>
              </a:rPr>
              <a:t>Clinical presentation: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F14124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vaginal bleeding (</a:t>
            </a:r>
            <a:r>
              <a:rPr lang="en-US" dirty="0" err="1" smtClean="0">
                <a:solidFill>
                  <a:schemeClr val="tx1"/>
                </a:solidFill>
              </a:rPr>
              <a:t>mild,moderate</a:t>
            </a:r>
            <a:r>
              <a:rPr lang="en-US" dirty="0" smtClean="0">
                <a:solidFill>
                  <a:schemeClr val="tx1"/>
                </a:solidFill>
              </a:rPr>
              <a:t> or severe)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F14124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Abdominal pain or back pain ( if posterior placenta)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DIC occurs in 10-20% of severe abruption and death of fetus(severe if placenta separate &gt;50%)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B.P ,FH abnormalities or death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Tender or rigid or firm abdomen (woody feel)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Hypertonic uterine contractions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DIC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Hypovolemic shock , renal failure , ARDS </a:t>
            </a:r>
            <a:r>
              <a:rPr lang="en-US" dirty="0" err="1" smtClean="0">
                <a:solidFill>
                  <a:schemeClr val="tx1"/>
                </a:solidFill>
              </a:rPr>
              <a:t>multiorgan</a:t>
            </a:r>
            <a:r>
              <a:rPr lang="en-US" dirty="0" smtClean="0">
                <a:solidFill>
                  <a:schemeClr val="tx1"/>
                </a:solidFill>
              </a:rPr>
              <a:t> failure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Hysterectomy, blood </a:t>
            </a:r>
            <a:r>
              <a:rPr lang="en-US" dirty="0" err="1" smtClean="0">
                <a:solidFill>
                  <a:schemeClr val="tx1"/>
                </a:solidFill>
              </a:rPr>
              <a:t>transfusion,rarely</a:t>
            </a:r>
            <a:r>
              <a:rPr lang="en-US" dirty="0" smtClean="0">
                <a:solidFill>
                  <a:schemeClr val="tx1"/>
                </a:solidFill>
              </a:rPr>
              <a:t> death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Couvelaire</a:t>
            </a:r>
            <a:r>
              <a:rPr lang="en-US" dirty="0" smtClean="0">
                <a:solidFill>
                  <a:schemeClr val="tx1"/>
                </a:solidFill>
              </a:rPr>
              <a:t> uterus </a:t>
            </a:r>
          </a:p>
          <a:p>
            <a:pPr>
              <a:buFontTx/>
              <a:buChar char="-"/>
            </a:pPr>
            <a:endParaRPr lang="en-US" dirty="0">
              <a:solidFill>
                <a:srgbClr val="F14124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24714" y="2759420"/>
            <a:ext cx="0" cy="2875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76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3391" y="731520"/>
            <a:ext cx="8115171" cy="553676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D79CA"/>
                </a:solidFill>
              </a:rPr>
              <a:t>Fetal &amp; neonatal outcome:</a:t>
            </a:r>
          </a:p>
          <a:p>
            <a:pPr marL="45720" indent="0">
              <a:buNone/>
            </a:pPr>
            <a:r>
              <a:rPr lang="en-US" dirty="0" smtClean="0"/>
              <a:t>Increased mortality and morbidity due asphyxia , IUGR, hypoxemia, and preterm delivery.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-Recurrence: </a:t>
            </a:r>
          </a:p>
          <a:p>
            <a:pPr marL="45720" indent="0">
              <a:buNone/>
            </a:pPr>
            <a:r>
              <a:rPr lang="en-US" dirty="0" smtClean="0"/>
              <a:t>Several – fold higher risk of abruption in subsequent pregnancy= 5-15%</a:t>
            </a:r>
          </a:p>
          <a:p>
            <a:pPr marL="45720" indent="0">
              <a:buNone/>
            </a:pPr>
            <a:r>
              <a:rPr lang="en-US" dirty="0" smtClean="0"/>
              <a:t>Risk of third rises 20-25%</a:t>
            </a:r>
          </a:p>
          <a:p>
            <a:pPr marL="45720" indent="0">
              <a:buNone/>
            </a:pPr>
            <a:r>
              <a:rPr lang="en-US" dirty="0" smtClean="0"/>
              <a:t>Management: depends on condition of the mother , fetus and gestational age 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Chronic abruption</a:t>
            </a:r>
            <a:r>
              <a:rPr lang="en-US" dirty="0" smtClean="0">
                <a:solidFill>
                  <a:srgbClr val="F14124"/>
                </a:solidFill>
              </a:rPr>
              <a:t>: </a:t>
            </a:r>
            <a:r>
              <a:rPr lang="en-US" dirty="0" smtClean="0"/>
              <a:t>light, chronic, intermittent bleeding , </a:t>
            </a:r>
            <a:r>
              <a:rPr lang="en-US" dirty="0" err="1" smtClean="0"/>
              <a:t>oligohydroamnious</a:t>
            </a:r>
            <a:r>
              <a:rPr lang="en-US" dirty="0" smtClean="0"/>
              <a:t> ,  IUGR, pre-</a:t>
            </a:r>
            <a:r>
              <a:rPr lang="en-US" dirty="0" err="1" smtClean="0"/>
              <a:t>ecclampsia</a:t>
            </a:r>
            <a:r>
              <a:rPr lang="en-US" dirty="0" smtClean="0"/>
              <a:t> , preterm </a:t>
            </a:r>
            <a:r>
              <a:rPr lang="en-US" dirty="0" err="1" smtClean="0"/>
              <a:t>ro.m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err="1" smtClean="0"/>
              <a:t>Coag.studies</a:t>
            </a:r>
            <a:r>
              <a:rPr lang="en-US" dirty="0" smtClean="0"/>
              <a:t> usually normal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00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71145"/>
            <a:ext cx="5993938" cy="5800694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Placenta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previa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rgbClr val="0D79CA"/>
                </a:solidFill>
              </a:rPr>
              <a:t>Definition</a:t>
            </a:r>
            <a:r>
              <a:rPr lang="en-US" dirty="0" smtClean="0"/>
              <a:t>: the presence of placental tissue that extends over or lies proximate to the internal cervical </a:t>
            </a:r>
            <a:r>
              <a:rPr lang="en-US" dirty="0" err="1" smtClean="0"/>
              <a:t>os</a:t>
            </a:r>
            <a:r>
              <a:rPr lang="en-US" dirty="0" smtClean="0"/>
              <a:t>. (beyond 24 weeks of gestation )</a:t>
            </a:r>
            <a:endParaRPr lang="en-US" dirty="0"/>
          </a:p>
          <a:p>
            <a:r>
              <a:rPr lang="en-US" dirty="0" smtClean="0">
                <a:solidFill>
                  <a:srgbClr val="0D79CA"/>
                </a:solidFill>
              </a:rPr>
              <a:t>Degrees:</a:t>
            </a:r>
          </a:p>
          <a:p>
            <a:pPr marL="45720" indent="0">
              <a:buNone/>
            </a:pPr>
            <a:r>
              <a:rPr lang="en-US" dirty="0" smtClean="0"/>
              <a:t>1-</a:t>
            </a:r>
            <a:r>
              <a:rPr lang="en-US" dirty="0" smtClean="0">
                <a:solidFill>
                  <a:srgbClr val="0D79CA"/>
                </a:solidFill>
              </a:rPr>
              <a:t>total or complete placenta </a:t>
            </a:r>
            <a:r>
              <a:rPr lang="en-US" dirty="0" err="1" smtClean="0">
                <a:solidFill>
                  <a:srgbClr val="0D79CA"/>
                </a:solidFill>
              </a:rPr>
              <a:t>previa</a:t>
            </a:r>
            <a:r>
              <a:rPr lang="en-US" dirty="0" smtClean="0">
                <a:solidFill>
                  <a:srgbClr val="0D79CA"/>
                </a:solidFill>
              </a:rPr>
              <a:t>: </a:t>
            </a:r>
            <a:r>
              <a:rPr lang="en-US" dirty="0" smtClean="0"/>
              <a:t>the placenta completely covers the internal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2-</a:t>
            </a:r>
            <a:r>
              <a:rPr lang="en-US" dirty="0" smtClean="0">
                <a:solidFill>
                  <a:srgbClr val="0D79CA"/>
                </a:solidFill>
              </a:rPr>
              <a:t>partial </a:t>
            </a:r>
            <a:r>
              <a:rPr lang="en-US" dirty="0" err="1" smtClean="0">
                <a:solidFill>
                  <a:srgbClr val="0D79CA"/>
                </a:solidFill>
              </a:rPr>
              <a:t>previa</a:t>
            </a:r>
            <a:r>
              <a:rPr lang="en-US" dirty="0" smtClean="0">
                <a:solidFill>
                  <a:srgbClr val="0D79CA"/>
                </a:solidFill>
              </a:rPr>
              <a:t> : </a:t>
            </a:r>
            <a:r>
              <a:rPr lang="en-US" dirty="0" smtClean="0"/>
              <a:t>the placenta partially covers the I.O</a:t>
            </a:r>
          </a:p>
          <a:p>
            <a:pPr marL="45720" indent="0">
              <a:buNone/>
            </a:pPr>
            <a:r>
              <a:rPr lang="en-US" dirty="0" smtClean="0"/>
              <a:t>3-</a:t>
            </a:r>
            <a:r>
              <a:rPr lang="en-US" dirty="0" smtClean="0">
                <a:solidFill>
                  <a:srgbClr val="0D79CA"/>
                </a:solidFill>
              </a:rPr>
              <a:t>marginal </a:t>
            </a:r>
            <a:r>
              <a:rPr lang="en-US" dirty="0" err="1" smtClean="0">
                <a:solidFill>
                  <a:srgbClr val="0D79CA"/>
                </a:solidFill>
              </a:rPr>
              <a:t>previa</a:t>
            </a:r>
            <a:r>
              <a:rPr lang="en-US" dirty="0" smtClean="0">
                <a:solidFill>
                  <a:srgbClr val="0D79CA"/>
                </a:solidFill>
              </a:rPr>
              <a:t> : </a:t>
            </a:r>
            <a:r>
              <a:rPr lang="en-US" dirty="0" smtClean="0"/>
              <a:t>the edge of the placenta extends to the margin of the I.O</a:t>
            </a:r>
          </a:p>
          <a:p>
            <a:pPr marL="45720" indent="0">
              <a:buNone/>
            </a:pPr>
            <a:r>
              <a:rPr lang="en-US" dirty="0" smtClean="0"/>
              <a:t>4-</a:t>
            </a:r>
            <a:r>
              <a:rPr lang="en-US" dirty="0" smtClean="0">
                <a:solidFill>
                  <a:srgbClr val="0D79CA"/>
                </a:solidFill>
              </a:rPr>
              <a:t>low-lying placenta : </a:t>
            </a:r>
            <a:r>
              <a:rPr lang="en-US" dirty="0" smtClean="0"/>
              <a:t>placental margin is within 2cm of I.O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751" y="690214"/>
            <a:ext cx="3270250" cy="550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3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1964"/>
            <a:ext cx="8956378" cy="644973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D79CA"/>
                </a:solidFill>
              </a:rPr>
              <a:t>Presentation: </a:t>
            </a:r>
          </a:p>
          <a:p>
            <a:pPr marL="45720" indent="0">
              <a:buNone/>
            </a:pPr>
            <a:r>
              <a:rPr lang="en-US" dirty="0" smtClean="0"/>
              <a:t>-painless , recurrent vaginal bleeding in 70-80%</a:t>
            </a:r>
          </a:p>
          <a:p>
            <a:pPr marL="45720" indent="0">
              <a:buNone/>
            </a:pPr>
            <a:r>
              <a:rPr lang="en-US" dirty="0" smtClean="0"/>
              <a:t>-uterine contractions in 10-20%</a:t>
            </a:r>
            <a:endParaRPr lang="en-US" dirty="0">
              <a:solidFill>
                <a:srgbClr val="0D79CA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Prevalence :</a:t>
            </a:r>
          </a:p>
          <a:p>
            <a:pPr marL="45720" indent="0">
              <a:buNone/>
            </a:pPr>
            <a:r>
              <a:rPr lang="en-US" dirty="0" smtClean="0"/>
              <a:t>3.5-4.6/1000 births</a:t>
            </a: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Recurrence : </a:t>
            </a:r>
            <a:r>
              <a:rPr lang="en-US" dirty="0" smtClean="0"/>
              <a:t>4-8%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Risk factors: </a:t>
            </a:r>
          </a:p>
          <a:p>
            <a:pPr marL="45720" indent="0">
              <a:buNone/>
            </a:pPr>
            <a:r>
              <a:rPr lang="en-US" dirty="0" smtClean="0"/>
              <a:t>-previous c/s, placenta </a:t>
            </a:r>
            <a:r>
              <a:rPr lang="en-US" dirty="0" err="1" smtClean="0"/>
              <a:t>previa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-multiple gestation, </a:t>
            </a:r>
            <a:r>
              <a:rPr lang="en-US" dirty="0" err="1" smtClean="0"/>
              <a:t>multiparity</a:t>
            </a:r>
            <a:r>
              <a:rPr lang="en-US" dirty="0" smtClean="0"/>
              <a:t> , advanced maternal age.</a:t>
            </a:r>
          </a:p>
          <a:p>
            <a:pPr marL="45720" indent="0">
              <a:buNone/>
            </a:pPr>
            <a:r>
              <a:rPr lang="en-US" dirty="0" smtClean="0"/>
              <a:t>-infertility treatment , previous abortion </a:t>
            </a:r>
          </a:p>
          <a:p>
            <a:pPr marL="45720" indent="0">
              <a:buNone/>
            </a:pPr>
            <a:r>
              <a:rPr lang="en-US" dirty="0" smtClean="0"/>
              <a:t>-previous intrauterine surgical procedures</a:t>
            </a:r>
          </a:p>
          <a:p>
            <a:pPr marL="45720" indent="0">
              <a:buNone/>
            </a:pPr>
            <a:r>
              <a:rPr lang="en-US" dirty="0" smtClean="0"/>
              <a:t>-maternal smoking , cocaine use</a:t>
            </a:r>
          </a:p>
          <a:p>
            <a:pPr marL="45720" indent="0">
              <a:buNone/>
            </a:pPr>
            <a:r>
              <a:rPr lang="en-US" dirty="0" smtClean="0"/>
              <a:t>-non white race , male fetus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4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33574"/>
            <a:ext cx="8379078" cy="5685226"/>
          </a:xfrm>
        </p:spPr>
        <p:txBody>
          <a:bodyPr/>
          <a:lstStyle/>
          <a:p>
            <a:r>
              <a:rPr lang="en-US" dirty="0" smtClean="0">
                <a:solidFill>
                  <a:srgbClr val="0D79CA"/>
                </a:solidFill>
              </a:rPr>
              <a:t>Associated conditions : 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Placenta </a:t>
            </a:r>
            <a:r>
              <a:rPr lang="en-US" dirty="0" err="1" smtClean="0">
                <a:solidFill>
                  <a:srgbClr val="0D79CA"/>
                </a:solidFill>
              </a:rPr>
              <a:t>accreta</a:t>
            </a:r>
            <a:r>
              <a:rPr lang="en-US" dirty="0">
                <a:solidFill>
                  <a:srgbClr val="0D79CA"/>
                </a:solidFill>
              </a:rPr>
              <a:t> </a:t>
            </a:r>
            <a:r>
              <a:rPr lang="en-US" dirty="0" smtClean="0"/>
              <a:t>: complicated 1-5% patients with placenta </a:t>
            </a:r>
            <a:r>
              <a:rPr lang="en-US" dirty="0" err="1" smtClean="0"/>
              <a:t>previa</a:t>
            </a:r>
            <a:r>
              <a:rPr lang="en-US" dirty="0" smtClean="0"/>
              <a:t> .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If previous c/s : </a:t>
            </a:r>
            <a:r>
              <a:rPr lang="en-US" dirty="0" smtClean="0"/>
              <a:t>11-25%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Two c/s : </a:t>
            </a:r>
            <a:r>
              <a:rPr lang="en-US" dirty="0" smtClean="0"/>
              <a:t>35-47%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Three c/s : </a:t>
            </a:r>
            <a:r>
              <a:rPr lang="en-US" dirty="0" smtClean="0"/>
              <a:t>40%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D79CA"/>
                </a:solidFill>
              </a:rPr>
              <a:t>Four c/s : </a:t>
            </a:r>
            <a:r>
              <a:rPr lang="en-US" dirty="0" smtClean="0"/>
              <a:t>50-67%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Preterm labor , rupture of membrane , mal presentation ,IUGR, 	vasa </a:t>
            </a:r>
            <a:r>
              <a:rPr lang="en-US" dirty="0" err="1" smtClean="0"/>
              <a:t>previa</a:t>
            </a:r>
            <a:r>
              <a:rPr lang="en-US" dirty="0" smtClean="0"/>
              <a:t> , congenital anomalies , amniotic fluid embolism 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7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453</TotalTime>
  <Words>912</Words>
  <Application>Microsoft Macintosh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Placenta Abruption (abruptio placentae)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Placenta Abruption (abruptio placentae)</dc:title>
  <dc:creator>Macbook pro</dc:creator>
  <cp:lastModifiedBy>Macbook pro</cp:lastModifiedBy>
  <cp:revision>20</cp:revision>
  <cp:lastPrinted>2015-08-16T18:21:22Z</cp:lastPrinted>
  <dcterms:created xsi:type="dcterms:W3CDTF">2014-08-12T09:54:38Z</dcterms:created>
  <dcterms:modified xsi:type="dcterms:W3CDTF">2015-08-16T22:06:25Z</dcterms:modified>
</cp:coreProperties>
</file>