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80" r:id="rId8"/>
    <p:sldId id="281" r:id="rId9"/>
    <p:sldId id="264" r:id="rId10"/>
    <p:sldId id="282" r:id="rId11"/>
    <p:sldId id="265" r:id="rId12"/>
    <p:sldId id="266" r:id="rId13"/>
    <p:sldId id="267" r:id="rId14"/>
    <p:sldId id="268" r:id="rId15"/>
    <p:sldId id="269" r:id="rId16"/>
    <p:sldId id="283" r:id="rId17"/>
    <p:sldId id="271" r:id="rId18"/>
    <p:sldId id="273" r:id="rId19"/>
    <p:sldId id="285" r:id="rId20"/>
    <p:sldId id="284" r:id="rId21"/>
    <p:sldId id="286" r:id="rId22"/>
    <p:sldId id="279" r:id="rId2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9" autoAdjust="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1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2C76F-E28E-B444-AD21-208CE58C6D2C}" type="datetimeFigureOut">
              <a:rPr lang="en-US" smtClean="0"/>
              <a:t>8/20/15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BE7442-84C7-D443-B3BD-20011018E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05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8/20/15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8/20/15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8/20/15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8/20/15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8/20/15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8/20/15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8/20/15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8/20/15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8/20/15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8/20/15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8/20/15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8/20/15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8/20/15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8/20/15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8/20/15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8/20/15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8/20/15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716390"/>
            <a:ext cx="7808976" cy="1088136"/>
          </a:xfrm>
        </p:spPr>
        <p:txBody>
          <a:bodyPr/>
          <a:lstStyle/>
          <a:p>
            <a:r>
              <a:rPr lang="en-US" dirty="0" smtClean="0"/>
              <a:t>Diabetes Mellitus (DM)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077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217" y="1421932"/>
            <a:ext cx="761930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3-diagnosis of GDM either :</a:t>
            </a:r>
          </a:p>
          <a:p>
            <a:r>
              <a:rPr lang="en-US" sz="2400" dirty="0" smtClean="0"/>
              <a:t>If FBS </a:t>
            </a:r>
            <a:r>
              <a:rPr lang="en-US" sz="2400" dirty="0" smtClean="0">
                <a:solidFill>
                  <a:srgbClr val="660066"/>
                </a:solidFill>
              </a:rPr>
              <a:t>MORE THAN OR EQUAL </a:t>
            </a:r>
            <a:r>
              <a:rPr lang="en-US" sz="2400" dirty="0" smtClean="0"/>
              <a:t>5.6</a:t>
            </a:r>
          </a:p>
          <a:p>
            <a:r>
              <a:rPr lang="en-US" sz="2400" dirty="0" smtClean="0"/>
              <a:t>Or 2 </a:t>
            </a:r>
            <a:r>
              <a:rPr lang="en-US" sz="2400" dirty="0" err="1" smtClean="0"/>
              <a:t>hr</a:t>
            </a:r>
            <a:r>
              <a:rPr lang="en-US" sz="2400" dirty="0" smtClean="0"/>
              <a:t> post </a:t>
            </a:r>
            <a:r>
              <a:rPr lang="en-US" sz="2400" dirty="0" smtClean="0">
                <a:solidFill>
                  <a:srgbClr val="660066"/>
                </a:solidFill>
              </a:rPr>
              <a:t>glucose MORE THAN OR EQUAL </a:t>
            </a:r>
            <a:r>
              <a:rPr lang="en-US" sz="2400" dirty="0" smtClean="0"/>
              <a:t>7.8 </a:t>
            </a:r>
            <a:r>
              <a:rPr lang="en-US" sz="2400" dirty="0" err="1" smtClean="0"/>
              <a:t>mmol</a:t>
            </a:r>
            <a:r>
              <a:rPr lang="en-US" sz="2400" dirty="0" smtClean="0"/>
              <a:t>/L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14450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Pre pregnancy </a:t>
            </a:r>
            <a:r>
              <a:rPr lang="en-US" dirty="0" err="1" smtClean="0"/>
              <a:t>counselling</a:t>
            </a:r>
            <a:r>
              <a:rPr lang="en-US" dirty="0" smtClean="0"/>
              <a:t> (for types 1,2)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1- high dose folic acid 5 mg (400 Microgram) up to 12/52.</a:t>
            </a:r>
          </a:p>
          <a:p>
            <a:pPr marL="0" indent="0">
              <a:buNone/>
            </a:pPr>
            <a:r>
              <a:rPr lang="en-US" dirty="0" smtClean="0"/>
              <a:t>2-evaluate renal function (24 h urine collection for </a:t>
            </a:r>
            <a:r>
              <a:rPr lang="en-US" dirty="0" err="1" smtClean="0"/>
              <a:t>protein,creatinine</a:t>
            </a:r>
            <a:r>
              <a:rPr lang="en-US" dirty="0"/>
              <a:t> </a:t>
            </a:r>
            <a:r>
              <a:rPr lang="en-US" dirty="0" smtClean="0"/>
              <a:t>clearance )</a:t>
            </a:r>
          </a:p>
          <a:p>
            <a:pPr marL="0" indent="0">
              <a:buNone/>
            </a:pPr>
            <a:r>
              <a:rPr lang="en-US" dirty="0" smtClean="0"/>
              <a:t>3-full history and examination , advise for diet , body weight, and exercise.</a:t>
            </a:r>
          </a:p>
          <a:p>
            <a:pPr marL="0" indent="0">
              <a:buNone/>
            </a:pPr>
            <a:r>
              <a:rPr lang="en-US" dirty="0" smtClean="0"/>
              <a:t>4-ophthamology referral </a:t>
            </a:r>
          </a:p>
          <a:p>
            <a:pPr marL="0" indent="0">
              <a:buNone/>
            </a:pPr>
            <a:r>
              <a:rPr lang="en-US" dirty="0" smtClean="0"/>
              <a:t>5-Echo ( &gt; 30 y , smoker, hypertensive)</a:t>
            </a:r>
          </a:p>
          <a:p>
            <a:pPr marL="0" indent="0">
              <a:buNone/>
            </a:pPr>
            <a:r>
              <a:rPr lang="en-US" dirty="0" smtClean="0"/>
              <a:t>6- cardiologist referral if suspected cardiac illness.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457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163" y="312863"/>
            <a:ext cx="8574087" cy="96784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Pre pregnancy </a:t>
            </a:r>
            <a:r>
              <a:rPr lang="en-US" dirty="0" err="1" smtClean="0"/>
              <a:t>counselling</a:t>
            </a:r>
            <a:r>
              <a:rPr lang="en-US" dirty="0" smtClean="0"/>
              <a:t> (for types 1,2)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440061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7-monitor medications : ACEI (cause </a:t>
            </a:r>
            <a:r>
              <a:rPr lang="en-US" dirty="0" err="1" smtClean="0"/>
              <a:t>oligo</a:t>
            </a:r>
            <a:r>
              <a:rPr lang="en-US" dirty="0" smtClean="0"/>
              <a:t> </a:t>
            </a:r>
            <a:r>
              <a:rPr lang="en-US" dirty="0" err="1" smtClean="0"/>
              <a:t>hydraminos</a:t>
            </a:r>
            <a:r>
              <a:rPr lang="en-US" dirty="0" smtClean="0"/>
              <a:t>  , renal failure, skull defects )</a:t>
            </a:r>
          </a:p>
          <a:p>
            <a:pPr marL="0" indent="0">
              <a:buNone/>
            </a:pPr>
            <a:r>
              <a:rPr lang="en-US" dirty="0" smtClean="0"/>
              <a:t>8-Asprin if risk of preeclampsia </a:t>
            </a:r>
          </a:p>
          <a:p>
            <a:pPr marL="0" indent="0">
              <a:buNone/>
            </a:pPr>
            <a:r>
              <a:rPr lang="en-US" dirty="0" smtClean="0"/>
              <a:t>9-HBA1C&lt;6.1 if decreased less congenital anomalies (HBA1c in </a:t>
            </a:r>
            <a:r>
              <a:rPr lang="en-US" dirty="0" err="1" smtClean="0"/>
              <a:t>preg</a:t>
            </a:r>
            <a:r>
              <a:rPr lang="en-US" dirty="0" smtClean="0"/>
              <a:t> not sensitive )</a:t>
            </a:r>
          </a:p>
          <a:p>
            <a:pPr marL="0" indent="0">
              <a:buNone/>
            </a:pPr>
            <a:r>
              <a:rPr lang="en-US" dirty="0" smtClean="0"/>
              <a:t>HBA1C ≥ 9.5 % carries &gt;20% fetal major anomalies (advice women HBA1C  &gt;10% to avoid pregnancy </a:t>
            </a:r>
          </a:p>
          <a:p>
            <a:pPr marL="0" indent="0">
              <a:buNone/>
            </a:pPr>
            <a:r>
              <a:rPr lang="en-US" dirty="0" smtClean="0"/>
              <a:t>10-stop OHA and start insulin if required ( a part from metformin )</a:t>
            </a:r>
          </a:p>
          <a:p>
            <a:pPr marL="0" indent="0">
              <a:buNone/>
            </a:pPr>
            <a:r>
              <a:rPr lang="en-US" dirty="0" smtClean="0"/>
              <a:t>11-Explain to the woman with DM controlling her BS will reduce risks but not eliminating, risk of hypoglycemia and impaired awareness (nausea and vomiting can affect BS)</a:t>
            </a:r>
          </a:p>
          <a:p>
            <a:pPr marL="0" indent="0">
              <a:buNone/>
            </a:pPr>
            <a:r>
              <a:rPr lang="en-US" dirty="0" smtClean="0"/>
              <a:t>FBS is low in pregnancy due increased renal clearance . in non diabetic increase in insulin to 50% to overcome the resistance </a:t>
            </a:r>
          </a:p>
          <a:p>
            <a:pPr marL="0" indent="0">
              <a:buNone/>
            </a:pPr>
            <a:r>
              <a:rPr lang="en-US" dirty="0" smtClean="0"/>
              <a:t>-type 1 DM :     insulin requirement 3 times the normal dose 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503810" y="5481386"/>
            <a:ext cx="0" cy="28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9386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381" y="2133600"/>
            <a:ext cx="8707869" cy="438390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sz="3400" b="1" dirty="0">
                <a:solidFill>
                  <a:srgbClr val="FF0000"/>
                </a:solidFill>
              </a:rPr>
              <a:t>Risks to the mother </a:t>
            </a:r>
            <a:r>
              <a:rPr lang="en-US" sz="2600" dirty="0">
                <a:solidFill>
                  <a:srgbClr val="FF0000"/>
                </a:solidFill>
              </a:rPr>
              <a:t>:</a:t>
            </a:r>
            <a:r>
              <a:rPr lang="en-US" sz="2600" dirty="0">
                <a:solidFill>
                  <a:schemeClr val="tx1"/>
                </a:solidFill>
              </a:rPr>
              <a:t> hypoglycemia random blood sugar &lt;3.9 </a:t>
            </a:r>
            <a:r>
              <a:rPr lang="en-US" sz="2600" dirty="0" err="1">
                <a:solidFill>
                  <a:schemeClr val="tx1"/>
                </a:solidFill>
              </a:rPr>
              <a:t>mmol</a:t>
            </a:r>
            <a:r>
              <a:rPr lang="en-US" sz="2600" dirty="0">
                <a:solidFill>
                  <a:schemeClr val="tx1"/>
                </a:solidFill>
              </a:rPr>
              <a:t>/l , nephropathy 5-10% of DM , chronic hyper tension , pre </a:t>
            </a:r>
            <a:r>
              <a:rPr lang="en-US" sz="2600" dirty="0" err="1">
                <a:solidFill>
                  <a:schemeClr val="tx1"/>
                </a:solidFill>
              </a:rPr>
              <a:t>eclampsia</a:t>
            </a:r>
            <a:r>
              <a:rPr lang="en-US" sz="2600" dirty="0">
                <a:solidFill>
                  <a:schemeClr val="tx1"/>
                </a:solidFill>
              </a:rPr>
              <a:t> , preterm , rapid progression of </a:t>
            </a:r>
            <a:r>
              <a:rPr lang="en-US" sz="2600" dirty="0" err="1">
                <a:solidFill>
                  <a:schemeClr val="tx1"/>
                </a:solidFill>
              </a:rPr>
              <a:t>microvascualr</a:t>
            </a:r>
            <a:r>
              <a:rPr lang="en-US" sz="2600" dirty="0">
                <a:solidFill>
                  <a:schemeClr val="tx1"/>
                </a:solidFill>
              </a:rPr>
              <a:t> and atherosclerotic disease (</a:t>
            </a:r>
            <a:r>
              <a:rPr lang="en-US" sz="2600" dirty="0" err="1">
                <a:solidFill>
                  <a:schemeClr val="tx1"/>
                </a:solidFill>
              </a:rPr>
              <a:t>IHD,HF,Cerebral</a:t>
            </a:r>
            <a:r>
              <a:rPr lang="en-US" sz="2600" dirty="0">
                <a:solidFill>
                  <a:schemeClr val="tx1"/>
                </a:solidFill>
              </a:rPr>
              <a:t> ischemia )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DKA</a:t>
            </a:r>
            <a:r>
              <a:rPr lang="en-US" sz="2600" dirty="0" smtClean="0">
                <a:solidFill>
                  <a:srgbClr val="FF6600"/>
                </a:solidFill>
              </a:rPr>
              <a:t> </a:t>
            </a:r>
            <a:r>
              <a:rPr lang="en-US" sz="2600" dirty="0" smtClean="0"/>
              <a:t>(Diabetic ketoacidosis )Life threatening , can occur at lower blood glucose &lt;200</a:t>
            </a:r>
          </a:p>
          <a:p>
            <a:pPr marL="0" indent="0">
              <a:buNone/>
            </a:pPr>
            <a:r>
              <a:rPr lang="en-US" sz="2600" dirty="0" smtClean="0"/>
              <a:t>Fetal mortality 10-30% </a:t>
            </a:r>
          </a:p>
          <a:p>
            <a:pPr marL="0" indent="0">
              <a:buNone/>
            </a:pPr>
            <a:r>
              <a:rPr lang="en-US" sz="2600" dirty="0" smtClean="0"/>
              <a:t>Maternal mortality is rare due to proper Rx.</a:t>
            </a:r>
          </a:p>
          <a:p>
            <a:pPr marL="0" indent="0">
              <a:buNone/>
            </a:pPr>
            <a:r>
              <a:rPr lang="en-US" sz="2600" dirty="0" err="1" smtClean="0"/>
              <a:t>Tx</a:t>
            </a:r>
            <a:r>
              <a:rPr lang="en-US" sz="2600" dirty="0" smtClean="0"/>
              <a:t>: </a:t>
            </a:r>
            <a:r>
              <a:rPr lang="en-US" sz="2600" dirty="0" err="1" smtClean="0"/>
              <a:t>rehydration.insulin.k</a:t>
            </a:r>
            <a:r>
              <a:rPr lang="en-US" sz="2600" dirty="0" smtClean="0"/>
              <a:t> and antibiotics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Infections: 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(UTI ,Respiratory, endometrial ,wound , vaginal candidiasis )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Increase C/S: </a:t>
            </a:r>
            <a:r>
              <a:rPr lang="en-US" sz="2600" dirty="0" smtClean="0">
                <a:solidFill>
                  <a:schemeClr val="tx1"/>
                </a:solidFill>
              </a:rPr>
              <a:t>Due early induction of </a:t>
            </a:r>
            <a:r>
              <a:rPr lang="en-US" sz="2600" dirty="0" err="1" smtClean="0">
                <a:solidFill>
                  <a:schemeClr val="tx1"/>
                </a:solidFill>
              </a:rPr>
              <a:t>labour</a:t>
            </a:r>
            <a:r>
              <a:rPr lang="en-US" sz="2600" dirty="0" smtClean="0">
                <a:solidFill>
                  <a:schemeClr val="tx1"/>
                </a:solidFill>
              </a:rPr>
              <a:t> , </a:t>
            </a:r>
            <a:r>
              <a:rPr lang="en-US" sz="2600" dirty="0" err="1" smtClean="0">
                <a:solidFill>
                  <a:schemeClr val="tx1"/>
                </a:solidFill>
              </a:rPr>
              <a:t>macrosomia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endParaRPr lang="en-US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72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Fetal complications: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95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Miscarriage when      Hba1c due  congenital Anomaly for DM 1</a:t>
            </a:r>
          </a:p>
          <a:p>
            <a:pPr marL="0" indent="0">
              <a:buNone/>
            </a:pPr>
            <a:r>
              <a:rPr lang="en-US" dirty="0" smtClean="0"/>
              <a:t>-congenital malformation 4%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6-10% of diabetic mothers have major congenital anomaly </a:t>
            </a:r>
          </a:p>
          <a:p>
            <a:pPr marL="0" indent="0">
              <a:buNone/>
            </a:pPr>
            <a:r>
              <a:rPr lang="en-US" dirty="0" smtClean="0"/>
              <a:t>Cardiac (transposition of great vessels</a:t>
            </a:r>
            <a:r>
              <a:rPr lang="en-US" dirty="0"/>
              <a:t> </a:t>
            </a:r>
            <a:r>
              <a:rPr lang="en-US" dirty="0" smtClean="0"/>
              <a:t>VSD , ASD, </a:t>
            </a:r>
            <a:r>
              <a:rPr lang="en-US" dirty="0" err="1" smtClean="0"/>
              <a:t>hypoplastic</a:t>
            </a:r>
            <a:r>
              <a:rPr lang="en-US" dirty="0" smtClean="0"/>
              <a:t> left ventricle , aortic anomalies , complex cardiac anomaly )</a:t>
            </a:r>
          </a:p>
          <a:p>
            <a:pPr marL="0" indent="0">
              <a:buNone/>
            </a:pPr>
            <a:r>
              <a:rPr lang="en-US" dirty="0" smtClean="0"/>
              <a:t>-CNS anomalies increase 10 fold .(NTD)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422805" y="2139077"/>
            <a:ext cx="0" cy="2339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7684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-GIT malformation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>
                <a:solidFill>
                  <a:srgbClr val="FF0000"/>
                </a:solidFill>
              </a:rPr>
              <a:t>genito</a:t>
            </a:r>
            <a:r>
              <a:rPr lang="en-US" dirty="0" smtClean="0">
                <a:solidFill>
                  <a:srgbClr val="FF0000"/>
                </a:solidFill>
              </a:rPr>
              <a:t> urinary anomalies (poly cystic kidneys)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sacral agenesis (caudal regression):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660066"/>
                </a:solidFill>
              </a:rPr>
              <a:t>Rare: 400 times more frequent in DM .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smtClean="0">
                <a:solidFill>
                  <a:srgbClr val="FF0000"/>
                </a:solidFill>
              </a:rPr>
              <a:t>increased prenatal mortality (chronic hypoxia , hyperglycemia)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642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7598" y="1052828"/>
            <a:ext cx="649040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err="1" smtClean="0">
                <a:solidFill>
                  <a:srgbClr val="FF0000"/>
                </a:solidFill>
              </a:rPr>
              <a:t>Macrosomia</a:t>
            </a:r>
            <a:r>
              <a:rPr lang="en-US" sz="2400" dirty="0" smtClean="0">
                <a:solidFill>
                  <a:srgbClr val="FF0000"/>
                </a:solidFill>
              </a:rPr>
              <a:t>: </a:t>
            </a:r>
          </a:p>
          <a:p>
            <a:r>
              <a:rPr lang="en-US" sz="2400" dirty="0" err="1" smtClean="0"/>
              <a:t>wt</a:t>
            </a:r>
            <a:r>
              <a:rPr lang="en-US" sz="2400" dirty="0" smtClean="0"/>
              <a:t> </a:t>
            </a:r>
            <a:r>
              <a:rPr lang="en-US" sz="2400" dirty="0"/>
              <a:t>4-4.5    90</a:t>
            </a:r>
            <a:r>
              <a:rPr lang="en-US" sz="2400" baseline="30000" dirty="0"/>
              <a:t>th</a:t>
            </a:r>
            <a:r>
              <a:rPr lang="en-US" sz="2400" dirty="0"/>
              <a:t> percentile </a:t>
            </a:r>
          </a:p>
          <a:p>
            <a:r>
              <a:rPr lang="en-US" sz="2400" dirty="0"/>
              <a:t>25- 42% of diabetic </a:t>
            </a:r>
          </a:p>
          <a:p>
            <a:r>
              <a:rPr lang="en-US" sz="2400" dirty="0"/>
              <a:t>Shoulder dystocia       3 </a:t>
            </a:r>
            <a:r>
              <a:rPr lang="en-US" sz="2400" dirty="0" smtClean="0"/>
              <a:t>fold (fracture , palsy)</a:t>
            </a:r>
            <a:endParaRPr lang="en-US" sz="2400" dirty="0"/>
          </a:p>
          <a:p>
            <a:endParaRPr lang="en-US" sz="2400" b="1" dirty="0">
              <a:solidFill>
                <a:srgbClr val="FF0000"/>
              </a:solidFill>
            </a:endParaRPr>
          </a:p>
          <a:p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-IUGR </a:t>
            </a:r>
            <a:r>
              <a:rPr lang="en-US" sz="2400" dirty="0" smtClean="0">
                <a:solidFill>
                  <a:srgbClr val="FF0000"/>
                </a:solidFill>
              </a:rPr>
              <a:t>(uncontrolled type 1 DM)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-IUFD 32-36 W  in uncontrolled </a:t>
            </a:r>
            <a:r>
              <a:rPr lang="en-US" sz="2400" dirty="0" smtClean="0">
                <a:solidFill>
                  <a:srgbClr val="FF0000"/>
                </a:solidFill>
              </a:rPr>
              <a:t>D.M </a:t>
            </a:r>
            <a:r>
              <a:rPr lang="en-US" sz="2400" dirty="0" smtClean="0">
                <a:solidFill>
                  <a:srgbClr val="000000"/>
                </a:solidFill>
              </a:rPr>
              <a:t>(chronic hypoxia)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581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Complications of G.DM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91" y="2133600"/>
            <a:ext cx="8555007" cy="438390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Preterm labor ,     B.P  ,   c/s rate .</a:t>
            </a:r>
          </a:p>
          <a:p>
            <a:pPr marL="0" indent="0">
              <a:buNone/>
            </a:pPr>
            <a:r>
              <a:rPr lang="en-US" dirty="0" smtClean="0"/>
              <a:t>-recurrent </a:t>
            </a:r>
            <a:r>
              <a:rPr lang="en-US" dirty="0" err="1" smtClean="0"/>
              <a:t>G.dm</a:t>
            </a:r>
            <a:r>
              <a:rPr lang="en-US" dirty="0" smtClean="0"/>
              <a:t> , type 2 DM </a:t>
            </a:r>
          </a:p>
          <a:p>
            <a:pPr>
              <a:buFontTx/>
              <a:buChar char="-"/>
            </a:pPr>
            <a:r>
              <a:rPr lang="en-US" dirty="0" smtClean="0"/>
              <a:t>Neonatal hypoglycemia ,    </a:t>
            </a:r>
            <a:r>
              <a:rPr lang="en-US" dirty="0" err="1" smtClean="0"/>
              <a:t>birubin</a:t>
            </a:r>
            <a:r>
              <a:rPr lang="en-US" dirty="0" smtClean="0"/>
              <a:t> Level , later on obesity ,impaired GTT , intellectual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-Causes of </a:t>
            </a:r>
            <a:r>
              <a:rPr lang="en-US" dirty="0" err="1" smtClean="0">
                <a:solidFill>
                  <a:srgbClr val="FF0000"/>
                </a:solidFill>
              </a:rPr>
              <a:t>Macrosomia</a:t>
            </a:r>
            <a:r>
              <a:rPr lang="en-US" dirty="0" smtClean="0">
                <a:solidFill>
                  <a:srgbClr val="FF0000"/>
                </a:solidFill>
              </a:rPr>
              <a:t> 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Glucose will pass to fetus by facilitated diffusion this will result in increased insulin production by fetus (act as growth f )     growth of cells            </a:t>
            </a:r>
            <a:r>
              <a:rPr lang="en-US" dirty="0" err="1" smtClean="0">
                <a:solidFill>
                  <a:schemeClr val="tx1"/>
                </a:solidFill>
              </a:rPr>
              <a:t>macrosomia</a:t>
            </a:r>
            <a:r>
              <a:rPr lang="en-US" dirty="0" smtClean="0">
                <a:solidFill>
                  <a:schemeClr val="tx1"/>
                </a:solidFill>
              </a:rPr>
              <a:t> , </a:t>
            </a:r>
            <a:r>
              <a:rPr lang="en-US" dirty="0" err="1" smtClean="0">
                <a:solidFill>
                  <a:schemeClr val="tx1"/>
                </a:solidFill>
              </a:rPr>
              <a:t>organomegaly</a:t>
            </a:r>
            <a:r>
              <a:rPr lang="en-US" dirty="0" smtClean="0">
                <a:solidFill>
                  <a:schemeClr val="tx1"/>
                </a:solidFill>
              </a:rPr>
              <a:t> . polycythemia(</a:t>
            </a:r>
            <a:r>
              <a:rPr lang="en-US" dirty="0" err="1">
                <a:solidFill>
                  <a:schemeClr val="tx1"/>
                </a:solidFill>
              </a:rPr>
              <a:t>H</a:t>
            </a:r>
            <a:r>
              <a:rPr lang="en-US" dirty="0" err="1" smtClean="0">
                <a:solidFill>
                  <a:schemeClr val="tx1"/>
                </a:solidFill>
              </a:rPr>
              <a:t>ct</a:t>
            </a:r>
            <a:r>
              <a:rPr lang="en-US" dirty="0" smtClean="0">
                <a:solidFill>
                  <a:schemeClr val="tx1"/>
                </a:solidFill>
              </a:rPr>
              <a:t> more that 65%), hypoglycemia, low Calcium ,low </a:t>
            </a:r>
            <a:r>
              <a:rPr lang="en-US" dirty="0" err="1" smtClean="0">
                <a:solidFill>
                  <a:schemeClr val="tx1"/>
                </a:solidFill>
              </a:rPr>
              <a:t>magnisum</a:t>
            </a:r>
            <a:r>
              <a:rPr lang="en-US" dirty="0" smtClean="0">
                <a:solidFill>
                  <a:schemeClr val="tx1"/>
                </a:solidFill>
              </a:rPr>
              <a:t>, RDS, NND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Fetal cardiac </a:t>
            </a:r>
            <a:r>
              <a:rPr lang="en-US" dirty="0" err="1" smtClean="0">
                <a:solidFill>
                  <a:schemeClr val="tx1"/>
                </a:solidFill>
              </a:rPr>
              <a:t>septal</a:t>
            </a:r>
            <a:r>
              <a:rPr lang="en-US" dirty="0" smtClean="0">
                <a:solidFill>
                  <a:schemeClr val="tx1"/>
                </a:solidFill>
              </a:rPr>
              <a:t> hypertrophy and hypertrophic </a:t>
            </a:r>
            <a:r>
              <a:rPr lang="en-US" dirty="0" err="1" smtClean="0">
                <a:solidFill>
                  <a:schemeClr val="tx1"/>
                </a:solidFill>
              </a:rPr>
              <a:t>cardimyopathy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2205589" y="2205923"/>
            <a:ext cx="1" cy="2840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957493" y="2155788"/>
            <a:ext cx="0" cy="2840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609144" y="3342310"/>
            <a:ext cx="0" cy="2673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633473" y="5066364"/>
            <a:ext cx="0" cy="2673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47832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-Multidisciplinary (physician, </a:t>
            </a:r>
            <a:r>
              <a:rPr lang="en-US" dirty="0" err="1" smtClean="0"/>
              <a:t>midwife,obstr.nurse</a:t>
            </a:r>
            <a:r>
              <a:rPr lang="en-US" dirty="0" smtClean="0"/>
              <a:t>, nutrition consultant )</a:t>
            </a:r>
          </a:p>
          <a:p>
            <a:pPr marL="0" indent="0">
              <a:buNone/>
            </a:pPr>
            <a:r>
              <a:rPr lang="en-US" dirty="0" smtClean="0"/>
              <a:t>-Referral urgently</a:t>
            </a:r>
          </a:p>
          <a:p>
            <a:pPr marL="0" indent="0">
              <a:buNone/>
            </a:pPr>
            <a:r>
              <a:rPr lang="en-US" dirty="0" smtClean="0"/>
              <a:t>-Diet: CHO 40% Of total calories , vegetables , fruits of high fibers </a:t>
            </a:r>
          </a:p>
          <a:p>
            <a:pPr marL="0" indent="0">
              <a:buNone/>
            </a:pPr>
            <a:r>
              <a:rPr lang="en-US" dirty="0" smtClean="0"/>
              <a:t>1800 kcal/day       2400 kcal /d</a:t>
            </a:r>
          </a:p>
          <a:p>
            <a:pPr marL="0" indent="0">
              <a:buNone/>
            </a:pPr>
            <a:r>
              <a:rPr lang="en-US" dirty="0" smtClean="0"/>
              <a:t>-Exercises : walking, yoga , swimming, upper arm ex(30 min /day)</a:t>
            </a:r>
          </a:p>
          <a:p>
            <a:pPr marL="0" indent="0">
              <a:buNone/>
            </a:pPr>
            <a:r>
              <a:rPr lang="en-US" dirty="0" smtClean="0"/>
              <a:t>-glucose monitoring “glucometer” at home and to be reviewed every 1-2 weeks </a:t>
            </a:r>
          </a:p>
          <a:p>
            <a:pPr marL="0" indent="0">
              <a:buNone/>
            </a:pPr>
            <a:r>
              <a:rPr lang="en-US" dirty="0" smtClean="0"/>
              <a:t>GDM , DM type 2 on single insulin dose : do fasting , one hour post meal daily.</a:t>
            </a:r>
          </a:p>
          <a:p>
            <a:pPr marL="0" indent="0">
              <a:buNone/>
            </a:pPr>
            <a:r>
              <a:rPr lang="en-US" dirty="0" smtClean="0"/>
              <a:t>DM type 1, DM type 2 on multiple insulin : fasting pre and post meal and bedtime.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787861" y="3793521"/>
            <a:ext cx="35088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19613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762" y="1504039"/>
            <a:ext cx="681727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If FBS &lt; 7 : </a:t>
            </a:r>
            <a:r>
              <a:rPr lang="en-US" sz="2400" dirty="0" smtClean="0"/>
              <a:t>diet and exercise for 1 to two weeks</a:t>
            </a:r>
          </a:p>
          <a:p>
            <a:r>
              <a:rPr lang="en-US" sz="2400" dirty="0" smtClean="0"/>
              <a:t>If no response add Metformin .</a:t>
            </a:r>
          </a:p>
          <a:p>
            <a:r>
              <a:rPr lang="en-US" sz="2400" dirty="0" smtClean="0"/>
              <a:t>Insulin if Metformin unacceptable to the patient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FF0000"/>
                </a:solidFill>
              </a:rPr>
              <a:t>If FBS More than or equal 7 : </a:t>
            </a:r>
            <a:r>
              <a:rPr lang="en-US" sz="2400" dirty="0" smtClean="0"/>
              <a:t>Immediate insulin +_ metformin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If FBS 6-6.9 </a:t>
            </a:r>
            <a:r>
              <a:rPr lang="en-US" sz="2400" dirty="0" smtClean="0"/>
              <a:t>consider insulin +_ metformin(if </a:t>
            </a:r>
            <a:r>
              <a:rPr lang="en-US" sz="2400" dirty="0" err="1" smtClean="0"/>
              <a:t>hydramnios</a:t>
            </a:r>
            <a:r>
              <a:rPr lang="en-US" sz="2400" dirty="0" smtClean="0"/>
              <a:t> or </a:t>
            </a:r>
            <a:r>
              <a:rPr lang="en-US" sz="2400" dirty="0" err="1" smtClean="0"/>
              <a:t>macrosomia</a:t>
            </a:r>
            <a:r>
              <a:rPr lang="en-US" sz="2400" dirty="0" smtClean="0"/>
              <a:t>) 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FF0000"/>
                </a:solidFill>
              </a:rPr>
              <a:t>Target </a:t>
            </a:r>
            <a:r>
              <a:rPr lang="en-US" sz="2400" dirty="0" err="1" smtClean="0">
                <a:solidFill>
                  <a:srgbClr val="FF0000"/>
                </a:solidFill>
              </a:rPr>
              <a:t>Bloodglucose</a:t>
            </a:r>
            <a:r>
              <a:rPr lang="en-US" sz="2400" dirty="0" smtClean="0">
                <a:solidFill>
                  <a:srgbClr val="FF0000"/>
                </a:solidFill>
              </a:rPr>
              <a:t> level below :</a:t>
            </a:r>
          </a:p>
          <a:p>
            <a:r>
              <a:rPr lang="en-US" sz="2400" dirty="0" smtClean="0"/>
              <a:t>fasting 5.3 </a:t>
            </a:r>
          </a:p>
          <a:p>
            <a:r>
              <a:rPr lang="en-US" sz="2400" dirty="0" smtClean="0"/>
              <a:t>One hour </a:t>
            </a:r>
            <a:r>
              <a:rPr lang="en-US" sz="2400" dirty="0" err="1" smtClean="0"/>
              <a:t>pp</a:t>
            </a:r>
            <a:r>
              <a:rPr lang="en-US" sz="2400" dirty="0" smtClean="0"/>
              <a:t> 7.8 </a:t>
            </a:r>
          </a:p>
          <a:p>
            <a:r>
              <a:rPr lang="en-US" sz="2400" dirty="0" smtClean="0"/>
              <a:t>2 hours </a:t>
            </a:r>
            <a:r>
              <a:rPr lang="en-US" sz="2400" dirty="0" err="1" smtClean="0"/>
              <a:t>pp</a:t>
            </a:r>
            <a:r>
              <a:rPr lang="en-US" sz="2400" dirty="0" smtClean="0"/>
              <a:t> 6.4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840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Types: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966485"/>
            <a:ext cx="8574087" cy="3992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Type1 D.M: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formerly known as juvenile-onset or IDDM</a:t>
            </a:r>
          </a:p>
          <a:p>
            <a:pPr marL="0" indent="0">
              <a:buNone/>
            </a:pPr>
            <a:r>
              <a:rPr lang="en-US" dirty="0" smtClean="0"/>
              <a:t>-Absolute insulin deficiency </a:t>
            </a:r>
          </a:p>
          <a:p>
            <a:pPr marL="0" indent="0">
              <a:buNone/>
            </a:pPr>
            <a:r>
              <a:rPr lang="en-US" dirty="0" smtClean="0"/>
              <a:t>-increased risk of chronic micro vascular disease at an early age</a:t>
            </a:r>
          </a:p>
          <a:p>
            <a:pPr marL="0" indent="0">
              <a:buNone/>
            </a:pPr>
            <a:r>
              <a:rPr lang="en-US" dirty="0" smtClean="0"/>
              <a:t>-incidence in UK 0.5%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causes: </a:t>
            </a:r>
          </a:p>
          <a:p>
            <a:pPr marL="0" indent="0">
              <a:buNone/>
            </a:pPr>
            <a:r>
              <a:rPr lang="en-US" dirty="0" smtClean="0"/>
              <a:t>Autoimmune or Viral infection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6730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799" y="691821"/>
            <a:ext cx="6858000" cy="5632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Ante natal follow up :</a:t>
            </a:r>
          </a:p>
          <a:p>
            <a:r>
              <a:rPr lang="en-US" sz="2400" dirty="0"/>
              <a:t>1)1</a:t>
            </a:r>
            <a:r>
              <a:rPr lang="en-US" sz="2400" baseline="30000" dirty="0"/>
              <a:t>st</a:t>
            </a:r>
            <a:r>
              <a:rPr lang="en-US" sz="2400" dirty="0"/>
              <a:t> trimester : control blood sugar, retinal, renal check up </a:t>
            </a:r>
          </a:p>
          <a:p>
            <a:r>
              <a:rPr lang="en-US" sz="2400" dirty="0"/>
              <a:t>2) 7-8 u/s for viability </a:t>
            </a:r>
          </a:p>
          <a:p>
            <a:r>
              <a:rPr lang="en-US" sz="2400" dirty="0"/>
              <a:t>3) 16 weeks : retinal Ex if abnormal 1</a:t>
            </a:r>
            <a:r>
              <a:rPr lang="en-US" sz="2400" baseline="30000" dirty="0"/>
              <a:t>st</a:t>
            </a:r>
            <a:r>
              <a:rPr lang="en-US" sz="2400" dirty="0"/>
              <a:t> visit</a:t>
            </a:r>
          </a:p>
          <a:p>
            <a:endParaRPr lang="en-US" sz="2400" dirty="0"/>
          </a:p>
          <a:p>
            <a:r>
              <a:rPr lang="en-US" sz="2400" dirty="0"/>
              <a:t>4)20 W : U/S for heart and other structures </a:t>
            </a:r>
          </a:p>
          <a:p>
            <a:r>
              <a:rPr lang="en-US" sz="2400" dirty="0"/>
              <a:t>5)28 W : u/s for growth and A.F  and retinal ex . If normal in 1</a:t>
            </a:r>
            <a:r>
              <a:rPr lang="en-US" sz="2400" baseline="30000" dirty="0"/>
              <a:t>st</a:t>
            </a:r>
            <a:r>
              <a:rPr lang="en-US" sz="2400" dirty="0"/>
              <a:t> trimester</a:t>
            </a:r>
          </a:p>
          <a:p>
            <a:r>
              <a:rPr lang="en-US" sz="2400" dirty="0"/>
              <a:t>6) 32 U/S for growth</a:t>
            </a:r>
          </a:p>
          <a:p>
            <a:r>
              <a:rPr lang="en-US" sz="2400" dirty="0"/>
              <a:t>7) 36 u/s for growth </a:t>
            </a:r>
          </a:p>
          <a:p>
            <a:r>
              <a:rPr lang="en-US" sz="2400" dirty="0"/>
              <a:t>Discuss with </a:t>
            </a:r>
            <a:r>
              <a:rPr lang="en-US" sz="2400" dirty="0" err="1"/>
              <a:t>pt</a:t>
            </a:r>
            <a:r>
              <a:rPr lang="en-US" sz="2400" dirty="0"/>
              <a:t> mode of delivery  and timing </a:t>
            </a:r>
          </a:p>
          <a:p>
            <a:r>
              <a:rPr lang="en-US" sz="2400" dirty="0"/>
              <a:t>8) 38 IOL </a:t>
            </a:r>
            <a:r>
              <a:rPr lang="en-US" sz="2400" dirty="0" err="1"/>
              <a:t>Orc</a:t>
            </a:r>
            <a:r>
              <a:rPr lang="en-US" sz="2400" dirty="0"/>
              <a:t>/s if </a:t>
            </a:r>
            <a:r>
              <a:rPr lang="en-US" sz="2400" dirty="0" err="1"/>
              <a:t>wt</a:t>
            </a:r>
            <a:r>
              <a:rPr lang="en-US" sz="2400" dirty="0"/>
              <a:t> &gt; 4.5 kg</a:t>
            </a:r>
          </a:p>
          <a:p>
            <a:r>
              <a:rPr lang="en-US" sz="2400" dirty="0"/>
              <a:t>Maintain blood sugar 4-7 </a:t>
            </a:r>
            <a:r>
              <a:rPr lang="en-US" sz="2400" dirty="0" err="1"/>
              <a:t>mmol</a:t>
            </a:r>
            <a:r>
              <a:rPr lang="en-US" sz="2400" dirty="0"/>
              <a:t>/L during </a:t>
            </a:r>
            <a:r>
              <a:rPr lang="en-US" sz="2400" dirty="0" smtClean="0"/>
              <a:t>labor</a:t>
            </a:r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42529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2413" y="1069539"/>
            <a:ext cx="74355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9- at 39 weeks tests for fetal wellbeing .</a:t>
            </a:r>
          </a:p>
          <a:p>
            <a:r>
              <a:rPr lang="en-US" sz="2400" dirty="0" smtClean="0"/>
              <a:t>10- induction of </a:t>
            </a:r>
            <a:r>
              <a:rPr lang="en-US" sz="2400" dirty="0" err="1" smtClean="0"/>
              <a:t>labour</a:t>
            </a:r>
            <a:r>
              <a:rPr lang="en-US" sz="2400" dirty="0" smtClean="0"/>
              <a:t> at 40 weeks + 6 days .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In </a:t>
            </a:r>
            <a:r>
              <a:rPr lang="en-US" sz="2400" dirty="0" err="1" smtClean="0">
                <a:solidFill>
                  <a:srgbClr val="FF0000"/>
                </a:solidFill>
              </a:rPr>
              <a:t>labour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maintain BS 4-7 </a:t>
            </a:r>
            <a:r>
              <a:rPr lang="en-US" sz="2400" dirty="0" err="1" smtClean="0"/>
              <a:t>mmol</a:t>
            </a:r>
            <a:r>
              <a:rPr lang="en-US" sz="2400" dirty="0" smtClean="0"/>
              <a:t>/L , monitor BS every hour.</a:t>
            </a:r>
          </a:p>
          <a:p>
            <a:r>
              <a:rPr lang="en-US" sz="2400" dirty="0" smtClean="0"/>
              <a:t>IV Dextrose + insulin for type 1 DM .</a:t>
            </a:r>
          </a:p>
        </p:txBody>
      </p:sp>
    </p:spTree>
    <p:extLst>
      <p:ext uri="{BB962C8B-B14F-4D97-AF65-F5344CB8AC3E}">
        <p14:creationId xmlns:p14="http://schemas.microsoft.com/office/powerpoint/2010/main" val="12482116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Post delivery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2133600"/>
            <a:ext cx="8858250" cy="3992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Risk of hypoglycemia during breastfeeding </a:t>
            </a:r>
          </a:p>
          <a:p>
            <a:pPr marL="0" indent="0">
              <a:buNone/>
            </a:pPr>
            <a:r>
              <a:rPr lang="en-US" dirty="0" smtClean="0"/>
              <a:t>½ dose insulin , GDM stop treatment .</a:t>
            </a:r>
          </a:p>
          <a:p>
            <a:pPr marL="0" indent="0">
              <a:buNone/>
            </a:pPr>
            <a:r>
              <a:rPr lang="en-US" dirty="0" smtClean="0"/>
              <a:t>Modify life style , breast feeding , </a:t>
            </a:r>
            <a:r>
              <a:rPr lang="en-US" dirty="0" err="1" smtClean="0"/>
              <a:t>wt</a:t>
            </a:r>
            <a:r>
              <a:rPr lang="en-US" dirty="0" smtClean="0"/>
              <a:t> reduction , diet</a:t>
            </a:r>
          </a:p>
          <a:p>
            <a:pPr marL="0" indent="0">
              <a:buNone/>
            </a:pPr>
            <a:r>
              <a:rPr lang="en-US" dirty="0" smtClean="0"/>
              <a:t>-GDM : risk of DM 20-50% Within 10 y </a:t>
            </a:r>
          </a:p>
          <a:p>
            <a:pPr marL="0" indent="0">
              <a:buNone/>
            </a:pPr>
            <a:r>
              <a:rPr lang="en-US" dirty="0" smtClean="0"/>
              <a:t>6/52 POST Partum, do FBS.  Advice for </a:t>
            </a:r>
            <a:r>
              <a:rPr lang="en-US" dirty="0" err="1" smtClean="0"/>
              <a:t>wt</a:t>
            </a:r>
            <a:r>
              <a:rPr lang="en-US" dirty="0" smtClean="0"/>
              <a:t> reduction </a:t>
            </a:r>
            <a:r>
              <a:rPr lang="en-US" smtClean="0"/>
              <a:t>and exercise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555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Types: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966485"/>
            <a:ext cx="8574087" cy="3992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Type2 D.M: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formerly known adult onset or NIDDM</a:t>
            </a:r>
          </a:p>
          <a:p>
            <a:pPr marL="0" indent="0">
              <a:buNone/>
            </a:pPr>
            <a:r>
              <a:rPr lang="en-US" dirty="0" smtClean="0"/>
              <a:t> Tissue resistance to insulin </a:t>
            </a:r>
          </a:p>
          <a:p>
            <a:pPr marL="0" indent="0">
              <a:buNone/>
            </a:pPr>
            <a:r>
              <a:rPr lang="en-US" dirty="0" smtClean="0"/>
              <a:t> lower incidence of micro vascular disease during reproductive age range </a:t>
            </a:r>
          </a:p>
          <a:p>
            <a:pPr marL="0" indent="0">
              <a:buNone/>
            </a:pPr>
            <a:r>
              <a:rPr lang="en-US" dirty="0" smtClean="0"/>
              <a:t>Incidence in UK 3-4% , more in Asian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152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Types: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966485"/>
            <a:ext cx="8574087" cy="3992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Gestational DM: (GDM)</a:t>
            </a:r>
          </a:p>
          <a:p>
            <a:pPr marL="0" indent="0">
              <a:buNone/>
            </a:pPr>
            <a:r>
              <a:rPr lang="en-US" dirty="0" smtClean="0"/>
              <a:t>-Carbohydrate intolerance first occurs during pregnancy or first detected during pregnancy </a:t>
            </a:r>
          </a:p>
          <a:p>
            <a:pPr marL="0" indent="0">
              <a:buNone/>
            </a:pPr>
            <a:r>
              <a:rPr lang="en-US" dirty="0" smtClean="0"/>
              <a:t>-4-5% of pregnancies are complicated by DM </a:t>
            </a:r>
          </a:p>
          <a:p>
            <a:pPr marL="0" indent="0">
              <a:buNone/>
            </a:pPr>
            <a:r>
              <a:rPr lang="en-US" dirty="0" smtClean="0"/>
              <a:t>-90% of DM in pregnancy , the cause GDM</a:t>
            </a:r>
          </a:p>
          <a:p>
            <a:pPr marL="0" indent="0">
              <a:buNone/>
            </a:pPr>
            <a:r>
              <a:rPr lang="en-US" dirty="0" smtClean="0"/>
              <a:t>-GDM will increase seven fold risk of type 2 DM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498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Pathogenesis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966485"/>
            <a:ext cx="8574087" cy="3992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Gestational DM: (GDM) pathogenesis :</a:t>
            </a:r>
          </a:p>
          <a:p>
            <a:pPr marL="457200" indent="-457200">
              <a:buAutoNum type="alphaUcParenR"/>
            </a:pPr>
            <a:r>
              <a:rPr lang="en-US" dirty="0" smtClean="0">
                <a:solidFill>
                  <a:schemeClr val="tx1"/>
                </a:solidFill>
              </a:rPr>
              <a:t>Increased insulin resistance in second trimester and progresses as pregnancy advances due hormones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estrogen,progestrone</a:t>
            </a:r>
            <a:r>
              <a:rPr lang="en-US" dirty="0" smtClean="0">
                <a:solidFill>
                  <a:srgbClr val="FF0000"/>
                </a:solidFill>
              </a:rPr>
              <a:t> ,cortisol, prolactin and human placental </a:t>
            </a:r>
            <a:r>
              <a:rPr lang="en-US" dirty="0" err="1" smtClean="0">
                <a:solidFill>
                  <a:srgbClr val="FF0000"/>
                </a:solidFill>
              </a:rPr>
              <a:t>lactogen</a:t>
            </a:r>
            <a:r>
              <a:rPr lang="en-US" dirty="0" smtClean="0">
                <a:solidFill>
                  <a:srgbClr val="FF0000"/>
                </a:solidFill>
              </a:rPr>
              <a:t> )</a:t>
            </a:r>
          </a:p>
          <a:p>
            <a:pPr marL="457200" indent="-457200">
              <a:buAutoNum type="alphaUcParenR"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placental degradation of insulin .</a:t>
            </a:r>
          </a:p>
        </p:txBody>
      </p:sp>
    </p:spTree>
    <p:extLst>
      <p:ext uri="{BB962C8B-B14F-4D97-AF65-F5344CB8AC3E}">
        <p14:creationId xmlns:p14="http://schemas.microsoft.com/office/powerpoint/2010/main" val="1458133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Historical classification of White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it is still used by some experts 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A- Asymptomatic but abnormal GTT</a:t>
            </a:r>
          </a:p>
          <a:p>
            <a:pPr marL="0" indent="0">
              <a:buNone/>
            </a:pPr>
            <a:r>
              <a:rPr lang="en-US" dirty="0" smtClean="0"/>
              <a:t>B- onset ≥ 20 y duration &lt; 10 y.  no vascular complications </a:t>
            </a:r>
          </a:p>
          <a:p>
            <a:pPr marL="0" indent="0">
              <a:buNone/>
            </a:pPr>
            <a:r>
              <a:rPr lang="en-US" dirty="0" smtClean="0"/>
              <a:t>C- onset 10-19 y duration 10-19 y  .no vascular complications </a:t>
            </a:r>
          </a:p>
          <a:p>
            <a:pPr marL="0" indent="0">
              <a:buNone/>
            </a:pPr>
            <a:r>
              <a:rPr lang="en-US" dirty="0" smtClean="0"/>
              <a:t>D- onset &lt; 10 y duration ≥ 20 y vascular disease ,benign retinopathy, and leg artery calcification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53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36116"/>
            <a:ext cx="8905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Gestational DM risk group:</a:t>
            </a:r>
          </a:p>
          <a:p>
            <a:r>
              <a:rPr lang="en-US" sz="2400" dirty="0" smtClean="0"/>
              <a:t>Obese </a:t>
            </a:r>
            <a:r>
              <a:rPr lang="en-US" sz="2400" dirty="0"/>
              <a:t>(BMI &gt;30 kg/m2), H/O GDM , family /h D.M , &gt; 25 Y</a:t>
            </a:r>
          </a:p>
          <a:p>
            <a:r>
              <a:rPr lang="en-US" sz="2400" dirty="0"/>
              <a:t>Previous </a:t>
            </a:r>
            <a:r>
              <a:rPr lang="en-US" sz="2400" dirty="0" err="1"/>
              <a:t>macrosomic</a:t>
            </a:r>
            <a:r>
              <a:rPr lang="en-US" sz="2400" dirty="0"/>
              <a:t> baby, PCO , twin pregnancy ,</a:t>
            </a:r>
          </a:p>
          <a:p>
            <a:r>
              <a:rPr lang="en-US" sz="2400" dirty="0"/>
              <a:t>Racial (Asians , Hispanic , African – Caribbean )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Screening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and diagnostic tests : </a:t>
            </a:r>
            <a:endParaRPr lang="en-US" sz="2400" b="1" dirty="0">
              <a:solidFill>
                <a:srgbClr val="FF0000"/>
              </a:solidFill>
            </a:endParaRPr>
          </a:p>
          <a:p>
            <a:pPr marL="514350" indent="-514350">
              <a:buAutoNum type="romanUcParenR"/>
            </a:pPr>
            <a:r>
              <a:rPr lang="en-US" sz="2400" dirty="0">
                <a:solidFill>
                  <a:srgbClr val="660066"/>
                </a:solidFill>
              </a:rPr>
              <a:t>UK: (nice )</a:t>
            </a:r>
          </a:p>
          <a:p>
            <a:r>
              <a:rPr lang="en-US" sz="2400" dirty="0">
                <a:solidFill>
                  <a:srgbClr val="660066"/>
                </a:solidFill>
              </a:rPr>
              <a:t>Whom: </a:t>
            </a:r>
            <a:r>
              <a:rPr lang="en-US" sz="2400" dirty="0"/>
              <a:t>selective if +</a:t>
            </a:r>
            <a:r>
              <a:rPr lang="en-US" sz="2400" dirty="0" err="1"/>
              <a:t>ve</a:t>
            </a:r>
            <a:r>
              <a:rPr lang="en-US" sz="2400" dirty="0"/>
              <a:t> risk factors without regard to age.  10% missed</a:t>
            </a:r>
          </a:p>
          <a:p>
            <a:r>
              <a:rPr lang="en-US" sz="2400" dirty="0">
                <a:solidFill>
                  <a:srgbClr val="660066"/>
                </a:solidFill>
              </a:rPr>
              <a:t>How: </a:t>
            </a:r>
            <a:r>
              <a:rPr lang="en-US" sz="2400" dirty="0"/>
              <a:t>at 24-28 weeks , 2 hours , 75 </a:t>
            </a:r>
            <a:r>
              <a:rPr lang="en-US" sz="2400" dirty="0" err="1"/>
              <a:t>gm</a:t>
            </a:r>
            <a:r>
              <a:rPr lang="en-US" sz="2400" dirty="0"/>
              <a:t>  OGTT</a:t>
            </a:r>
          </a:p>
          <a:p>
            <a:r>
              <a:rPr lang="en-US" sz="2400" dirty="0"/>
              <a:t>It is a Screening and diagnostic , </a:t>
            </a:r>
          </a:p>
          <a:p>
            <a:r>
              <a:rPr lang="en-US" sz="2400" dirty="0"/>
              <a:t>Fasting 7 ,   2h  7.8</a:t>
            </a:r>
          </a:p>
          <a:p>
            <a:r>
              <a:rPr lang="en-US" sz="2400" dirty="0"/>
              <a:t>One reading is  required to be abnormal 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660066"/>
                </a:solidFill>
              </a:rPr>
              <a:t>If previous history of GDM :</a:t>
            </a:r>
          </a:p>
          <a:p>
            <a:r>
              <a:rPr lang="en-US" sz="2400" dirty="0" smtClean="0"/>
              <a:t>The test to be done as soon as possible after booking , if normal  repeat the test at 24 to 28 weeks 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8857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1143" y="869000"/>
            <a:ext cx="8103865" cy="5693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660066"/>
                </a:solidFill>
              </a:rPr>
              <a:t>2-ACOG</a:t>
            </a:r>
            <a:r>
              <a:rPr lang="en-US" sz="2800" dirty="0">
                <a:solidFill>
                  <a:srgbClr val="660066"/>
                </a:solidFill>
              </a:rPr>
              <a:t>:</a:t>
            </a:r>
          </a:p>
          <a:p>
            <a:r>
              <a:rPr lang="en-US" sz="2800" dirty="0">
                <a:solidFill>
                  <a:srgbClr val="660066"/>
                </a:solidFill>
              </a:rPr>
              <a:t>2 steps approach :</a:t>
            </a:r>
          </a:p>
          <a:p>
            <a:r>
              <a:rPr lang="en-US" sz="2800" dirty="0">
                <a:solidFill>
                  <a:srgbClr val="FF0000"/>
                </a:solidFill>
              </a:rPr>
              <a:t>Universal, more practical , sensitive , no screening if &lt;25 y </a:t>
            </a:r>
            <a:r>
              <a:rPr lang="en-US" sz="2800" dirty="0"/>
              <a:t>if no risk factor </a:t>
            </a:r>
          </a:p>
          <a:p>
            <a:r>
              <a:rPr lang="en-US" sz="2800" dirty="0">
                <a:solidFill>
                  <a:srgbClr val="FF0000"/>
                </a:solidFill>
              </a:rPr>
              <a:t>1</a:t>
            </a:r>
            <a:r>
              <a:rPr lang="en-US" sz="2800" baseline="30000" dirty="0">
                <a:solidFill>
                  <a:srgbClr val="FF0000"/>
                </a:solidFill>
              </a:rPr>
              <a:t>st</a:t>
            </a:r>
            <a:r>
              <a:rPr lang="en-US" sz="2800" dirty="0">
                <a:solidFill>
                  <a:srgbClr val="FF0000"/>
                </a:solidFill>
              </a:rPr>
              <a:t> step : </a:t>
            </a:r>
          </a:p>
          <a:p>
            <a:r>
              <a:rPr lang="en-US" sz="2800" dirty="0"/>
              <a:t>50 </a:t>
            </a:r>
            <a:r>
              <a:rPr lang="en-US" sz="2800" dirty="0" err="1"/>
              <a:t>gm</a:t>
            </a:r>
            <a:r>
              <a:rPr lang="en-US" sz="2800" dirty="0"/>
              <a:t> oral glucose challenge        check serum glucose at I hour(no fasting required)</a:t>
            </a:r>
          </a:p>
          <a:p>
            <a:r>
              <a:rPr lang="en-US" sz="2800" dirty="0"/>
              <a:t>≥130mg/dl(7.2)         discover 90% of D.M </a:t>
            </a:r>
          </a:p>
          <a:p>
            <a:r>
              <a:rPr lang="en-US" sz="2800" dirty="0"/>
              <a:t>Do  3 </a:t>
            </a:r>
            <a:r>
              <a:rPr lang="en-US" sz="2800" dirty="0" err="1"/>
              <a:t>hour.GTT</a:t>
            </a:r>
            <a:r>
              <a:rPr lang="en-US" sz="2800" dirty="0"/>
              <a:t> glucose tolerance test or 75 gm.</a:t>
            </a:r>
          </a:p>
          <a:p>
            <a:r>
              <a:rPr lang="en-US" sz="2800" dirty="0"/>
              <a:t>If abnormal fasting or any two abnormal       diagnostic DM</a:t>
            </a:r>
          </a:p>
          <a:p>
            <a:r>
              <a:rPr lang="en-US" sz="2800" dirty="0"/>
              <a:t>Follow up GTT can be done 32-34 w (to identify late onset DM)</a:t>
            </a:r>
          </a:p>
        </p:txBody>
      </p:sp>
    </p:spTree>
    <p:extLst>
      <p:ext uri="{BB962C8B-B14F-4D97-AF65-F5344CB8AC3E}">
        <p14:creationId xmlns:p14="http://schemas.microsoft.com/office/powerpoint/2010/main" val="868746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431715"/>
            <a:ext cx="9108775" cy="50690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41546" y="2055520"/>
            <a:ext cx="2155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USA (ADA) </a:t>
            </a:r>
            <a:endParaRPr lang="en-US" dirty="0"/>
          </a:p>
        </p:txBody>
      </p:sp>
      <p:sp>
        <p:nvSpPr>
          <p:cNvPr id="8" name="Left Brace 7"/>
          <p:cNvSpPr/>
          <p:nvPr/>
        </p:nvSpPr>
        <p:spPr>
          <a:xfrm rot="5400000">
            <a:off x="3330409" y="979542"/>
            <a:ext cx="714938" cy="3836071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87101" y="3409155"/>
            <a:ext cx="852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63335" y="3459289"/>
            <a:ext cx="3742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ADA (AMERICAN DIABETES ASSOCIATION)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0138" y="3806490"/>
            <a:ext cx="1704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75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7344" y="4268155"/>
            <a:ext cx="685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798326"/>
              </p:ext>
            </p:extLst>
          </p:nvPr>
        </p:nvGraphicFramePr>
        <p:xfrm>
          <a:off x="1487101" y="4822153"/>
          <a:ext cx="4572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093587"/>
              </p:ext>
            </p:extLst>
          </p:nvPr>
        </p:nvGraphicFramePr>
        <p:xfrm>
          <a:off x="868868" y="4163384"/>
          <a:ext cx="6096000" cy="214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29632">
                <a:tc>
                  <a:txBody>
                    <a:bodyPr/>
                    <a:lstStyle/>
                    <a:p>
                      <a:r>
                        <a:rPr lang="en-US" dirty="0" smtClean="0"/>
                        <a:t>75 </a:t>
                      </a:r>
                      <a:r>
                        <a:rPr lang="en-US" dirty="0" err="1" smtClean="0"/>
                        <a:t>gm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 </a:t>
                      </a:r>
                      <a:r>
                        <a:rPr lang="en-US" dirty="0" err="1" smtClean="0"/>
                        <a:t>gm</a:t>
                      </a:r>
                      <a:endParaRPr lang="en-US" dirty="0"/>
                    </a:p>
                  </a:txBody>
                  <a:tcPr/>
                </a:tc>
              </a:tr>
              <a:tr h="429632">
                <a:tc>
                  <a:txBody>
                    <a:bodyPr/>
                    <a:lstStyle/>
                    <a:p>
                      <a:r>
                        <a:rPr lang="en-US" dirty="0" smtClean="0"/>
                        <a:t>5.3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5.3</a:t>
                      </a:r>
                      <a:endParaRPr lang="en-US" dirty="0"/>
                    </a:p>
                  </a:txBody>
                  <a:tcPr/>
                </a:tc>
              </a:tr>
              <a:tr h="429632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429632">
                <a:tc>
                  <a:txBody>
                    <a:bodyPr/>
                    <a:lstStyle/>
                    <a:p>
                      <a:r>
                        <a:rPr lang="en-US" dirty="0" smtClean="0"/>
                        <a:t>8.6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8.6</a:t>
                      </a:r>
                      <a:endParaRPr lang="en-US" dirty="0"/>
                    </a:p>
                  </a:txBody>
                  <a:tcPr/>
                </a:tc>
              </a:tr>
              <a:tr h="429632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43849" y="6311544"/>
            <a:ext cx="7636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Two abnormal readings are required to be abnormal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57335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978</TotalTime>
  <Words>1535</Words>
  <Application>Microsoft Macintosh PowerPoint</Application>
  <PresentationFormat>On-screen Show (4:3)</PresentationFormat>
  <Paragraphs>169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Spectrum</vt:lpstr>
      <vt:lpstr>Diabetes Mellitus (DM)</vt:lpstr>
      <vt:lpstr>Types:</vt:lpstr>
      <vt:lpstr>Types:</vt:lpstr>
      <vt:lpstr>Types:</vt:lpstr>
      <vt:lpstr>Pathogenesis </vt:lpstr>
      <vt:lpstr>Historical classification of White</vt:lpstr>
      <vt:lpstr>PowerPoint Presentation</vt:lpstr>
      <vt:lpstr>PowerPoint Presentation</vt:lpstr>
      <vt:lpstr>PowerPoint Presentation</vt:lpstr>
      <vt:lpstr>PowerPoint Presentation</vt:lpstr>
      <vt:lpstr>Pre pregnancy counselling (for types 1,2)</vt:lpstr>
      <vt:lpstr>Pre pregnancy counselling (for types 1,2)</vt:lpstr>
      <vt:lpstr>PowerPoint Presentation</vt:lpstr>
      <vt:lpstr>Fetal complications:</vt:lpstr>
      <vt:lpstr>PowerPoint Presentation</vt:lpstr>
      <vt:lpstr>PowerPoint Presentation</vt:lpstr>
      <vt:lpstr>Complications of G.DM </vt:lpstr>
      <vt:lpstr>Management </vt:lpstr>
      <vt:lpstr>PowerPoint Presentation</vt:lpstr>
      <vt:lpstr>PowerPoint Presentation</vt:lpstr>
      <vt:lpstr>PowerPoint Presentation</vt:lpstr>
      <vt:lpstr>Post delivery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 Mellitus (DM)</dc:title>
  <dc:creator>Macbook pro</dc:creator>
  <cp:lastModifiedBy>Macbook pro</cp:lastModifiedBy>
  <cp:revision>29</cp:revision>
  <cp:lastPrinted>2015-08-20T20:53:25Z</cp:lastPrinted>
  <dcterms:created xsi:type="dcterms:W3CDTF">2013-12-16T12:59:33Z</dcterms:created>
  <dcterms:modified xsi:type="dcterms:W3CDTF">2015-08-21T05:55:51Z</dcterms:modified>
</cp:coreProperties>
</file>