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9" r:id="rId4"/>
    <p:sldId id="270" r:id="rId5"/>
    <p:sldId id="262" r:id="rId6"/>
    <p:sldId id="263" r:id="rId7"/>
    <p:sldId id="264" r:id="rId8"/>
    <p:sldId id="271" r:id="rId9"/>
    <p:sldId id="272" r:id="rId10"/>
    <p:sldId id="258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D133E-C474-4CD7-A10D-1042A482E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5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36A7-3ABA-4B2E-8CA6-3E09D280D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9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4446D-E19C-493D-B2EE-3E735BBBA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F13BA-459B-4951-B6F8-943167D7C1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8B706-9F4F-4924-8FE1-3E55F7DDE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6BDAB-5BB2-44F8-97D8-8F3890044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E7437-4CF4-4132-8AFD-CAD2FC586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8DA13-53CA-4E7E-A818-C6275BF9E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BA8B3-9E51-4E46-9DD2-E5CF368F8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5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AA517-04E6-443B-90E2-CB79D0276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21E75-83C6-46E5-9C43-3666D8398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8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DAD969-4B00-40AE-A896-5B5E703807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PROFESSOR ZEINAB  ABOTALIB</a:t>
            </a:r>
          </a:p>
          <a:p>
            <a:pPr eaLnBrk="1" hangingPunct="1">
              <a:defRPr/>
            </a:pPr>
            <a:r>
              <a:rPr lang="en-US" sz="3200" b="1" dirty="0" smtClean="0"/>
              <a:t>Consultant</a:t>
            </a:r>
            <a:endParaRPr lang="en-US" sz="3200" b="1" dirty="0"/>
          </a:p>
          <a:p>
            <a:pPr eaLnBrk="1" hangingPunct="1">
              <a:defRPr/>
            </a:pPr>
            <a:r>
              <a:rPr lang="en-US" sz="3200" b="1" dirty="0" smtClean="0"/>
              <a:t>Obstetrics &amp; </a:t>
            </a:r>
            <a:r>
              <a:rPr lang="en-US" sz="3200" b="1" dirty="0" err="1" smtClean="0"/>
              <a:t>Gynaecology</a:t>
            </a:r>
            <a:r>
              <a:rPr lang="en-US" sz="3200" b="1" dirty="0" smtClean="0"/>
              <a:t> </a:t>
            </a:r>
          </a:p>
          <a:p>
            <a:pPr eaLnBrk="1" hangingPunct="1">
              <a:defRPr/>
            </a:pPr>
            <a:r>
              <a:rPr lang="en-US" sz="3200" b="1" dirty="0" smtClean="0"/>
              <a:t>and infertility</a:t>
            </a:r>
          </a:p>
        </p:txBody>
      </p:sp>
      <p:sp>
        <p:nvSpPr>
          <p:cNvPr id="2052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364810" y="838200"/>
            <a:ext cx="6255190" cy="1905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5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PCO AND + HIRSUTISM </a:t>
            </a:r>
            <a:endParaRPr lang="ar-SA" sz="5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HIRSUITISM:</a:t>
            </a:r>
            <a:endParaRPr lang="en-US" b="1" smtClean="0">
              <a:solidFill>
                <a:srgbClr val="FF0000"/>
              </a:solidFill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Pathological  - PCO, adrenal cortex 	trauma, Cushion syndrome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Constitutional</a:t>
            </a:r>
            <a:endParaRPr lang="en-US" sz="28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SITE:</a:t>
            </a:r>
            <a:endParaRPr lang="en-US" b="1" smtClean="0">
              <a:solidFill>
                <a:srgbClr val="FF0000"/>
              </a:solidFill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Face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Chest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Anterior abdominal wall</a:t>
            </a:r>
            <a:endParaRPr lang="en-US" sz="28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INVESTIGATION:</a:t>
            </a:r>
            <a:endParaRPr lang="en-US" b="1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en-US" sz="2800" b="1" smtClean="0"/>
              <a:t>	Free testosterone level, ATCH, FSH, LH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600" b="1" dirty="0" smtClean="0">
              <a:solidFill>
                <a:srgbClr val="FF0000"/>
              </a:solidFill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Difficult </a:t>
            </a:r>
            <a:r>
              <a:rPr lang="en-US" b="1" dirty="0" smtClean="0">
                <a:sym typeface="Symbol" pitchFamily="18" charset="2"/>
              </a:rPr>
              <a:t></a:t>
            </a:r>
            <a:r>
              <a:rPr lang="en-US" b="1" dirty="0" smtClean="0"/>
              <a:t> needs reassurance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Hair removal by different methods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Diane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</a:t>
            </a:r>
            <a:r>
              <a:rPr lang="en-US" b="1" dirty="0" err="1" smtClean="0"/>
              <a:t>Cypreterone</a:t>
            </a:r>
            <a:r>
              <a:rPr lang="en-US" b="1" dirty="0" smtClean="0"/>
              <a:t> acetate – anti-androgen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Treatment will take long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Defined? I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dirty="0" smtClean="0"/>
              <a:t>ACOG and NIH (1990): </a:t>
            </a:r>
            <a:r>
              <a:rPr lang="en-US" kern="0" dirty="0" err="1" smtClean="0"/>
              <a:t>hyperandrogenism</a:t>
            </a:r>
            <a:r>
              <a:rPr lang="en-US" kern="0" dirty="0" smtClean="0"/>
              <a:t> and chronic anovulation excluding other causes</a:t>
            </a:r>
          </a:p>
          <a:p>
            <a:pPr eaLnBrk="1" hangingPunct="1"/>
            <a:r>
              <a:rPr lang="en-US" kern="0" dirty="0" smtClean="0"/>
              <a:t>Stein and </a:t>
            </a:r>
            <a:r>
              <a:rPr lang="en-US" kern="0" dirty="0" err="1" smtClean="0"/>
              <a:t>Levanthal</a:t>
            </a:r>
            <a:r>
              <a:rPr lang="en-US" kern="0" dirty="0" smtClean="0"/>
              <a:t> (1935): association of amenorrhea with polycystic ovaries and variably: </a:t>
            </a:r>
            <a:r>
              <a:rPr lang="en-US" kern="0" dirty="0" err="1" smtClean="0"/>
              <a:t>hirsutism</a:t>
            </a:r>
            <a:r>
              <a:rPr lang="en-US" kern="0" dirty="0" smtClean="0"/>
              <a:t> and/or obesity</a:t>
            </a:r>
          </a:p>
        </p:txBody>
      </p:sp>
    </p:spTree>
    <p:extLst>
      <p:ext uri="{BB962C8B-B14F-4D97-AF65-F5344CB8AC3E}">
        <p14:creationId xmlns:p14="http://schemas.microsoft.com/office/powerpoint/2010/main" val="56473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Epidemiology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smtClean="0"/>
              <a:t>Prevalence: 4-6% females</a:t>
            </a:r>
          </a:p>
          <a:p>
            <a:pPr lvl="1" eaLnBrk="1" hangingPunct="1"/>
            <a:r>
              <a:rPr lang="en-US" kern="0" smtClean="0"/>
              <a:t>Probably same world wide</a:t>
            </a:r>
          </a:p>
          <a:p>
            <a:pPr eaLnBrk="1" hangingPunct="1"/>
            <a:r>
              <a:rPr lang="en-US" kern="0" smtClean="0"/>
              <a:t>No difference between blacks and whites</a:t>
            </a:r>
          </a:p>
          <a:p>
            <a:pPr eaLnBrk="1" hangingPunct="1"/>
            <a:r>
              <a:rPr lang="en-US" kern="0" smtClean="0"/>
              <a:t>75% of women w/ irregularity or infertility</a:t>
            </a:r>
          </a:p>
        </p:txBody>
      </p:sp>
    </p:spTree>
    <p:extLst>
      <p:ext uri="{BB962C8B-B14F-4D97-AF65-F5344CB8AC3E}">
        <p14:creationId xmlns:p14="http://schemas.microsoft.com/office/powerpoint/2010/main" val="86525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82266"/>
          </a:xfrm>
        </p:spPr>
        <p:txBody>
          <a:bodyPr/>
          <a:lstStyle/>
          <a:p>
            <a:pPr eaLnBrk="1" hangingPunct="1"/>
            <a:r>
              <a:rPr lang="en-US" dirty="0" smtClean="0"/>
              <a:t>PCOS: </a:t>
            </a:r>
            <a:r>
              <a:rPr lang="en-US" dirty="0" err="1" smtClean="0"/>
              <a:t>Pathopysiology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What we think we know.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47800" y="1981200"/>
            <a:ext cx="7010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kern="0" dirty="0" smtClean="0"/>
              <a:t>“</a:t>
            </a:r>
            <a:r>
              <a:rPr lang="en-US" sz="2400" kern="0" dirty="0" smtClean="0"/>
              <a:t>Vicious cycle”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Abnormal gonadotropin secretion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Excess LH and low, tonic FSH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err="1" smtClean="0"/>
              <a:t>Hypersecretion</a:t>
            </a:r>
            <a:r>
              <a:rPr lang="en-US" sz="2400" kern="0" dirty="0" smtClean="0"/>
              <a:t> of androgens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Disrupts follicle maturation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Substrate for peripheral aromatization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Negative feedback on pituitary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Decreased FSH </a:t>
            </a:r>
            <a:r>
              <a:rPr lang="en-US" sz="2400" kern="0" dirty="0" err="1" smtClean="0"/>
              <a:t>secreation</a:t>
            </a:r>
            <a:endParaRPr lang="en-US" sz="2400" kern="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Insulin resistance, Elevated insulin levels</a:t>
            </a:r>
          </a:p>
        </p:txBody>
      </p:sp>
    </p:spTree>
    <p:extLst>
      <p:ext uri="{BB962C8B-B14F-4D97-AF65-F5344CB8AC3E}">
        <p14:creationId xmlns:p14="http://schemas.microsoft.com/office/powerpoint/2010/main" val="132345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PCO: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b="1" dirty="0" smtClean="0"/>
              <a:t>Polycystic ovary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Usually in obese woman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FSH: LH ratio, in the proliferative phase of the cycle will be reversed	</a:t>
            </a:r>
          </a:p>
          <a:p>
            <a:pPr lvl="1" eaLnBrk="1" hangingPunct="1">
              <a:defRPr/>
            </a:pPr>
            <a:r>
              <a:rPr lang="en-US" b="1" dirty="0" smtClean="0"/>
              <a:t>↑ </a:t>
            </a:r>
            <a:r>
              <a:rPr lang="en-US" b="1" dirty="0" err="1" smtClean="0"/>
              <a:t>Oestrogen</a:t>
            </a:r>
            <a:r>
              <a:rPr lang="en-US" b="1" dirty="0" smtClean="0"/>
              <a:t>  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err="1" smtClean="0"/>
              <a:t>Hirsutism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Raised level of circulating insulin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Raised blood 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u="sng" smtClean="0">
                <a:solidFill>
                  <a:srgbClr val="FF0000"/>
                </a:solidFill>
              </a:rPr>
              <a:t>DIAGNOSIS:</a:t>
            </a: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1.	History	-	</a:t>
            </a:r>
            <a:r>
              <a:rPr lang="en-US" sz="2000" b="1" smtClean="0"/>
              <a:t>irregular cycle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oligonorrhoea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Infertility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? galactorrhoea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-	recurrent abortions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2.	Examination:	</a:t>
            </a:r>
            <a:r>
              <a:rPr lang="en-US" sz="2000" b="1" smtClean="0"/>
              <a:t>-	Usually obese but it can happen in 				thin patients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Hirsutism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3.	Investigation: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↑ LH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FSH may be normal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↑ Oestrogen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Free testosterone may be ↑ or normal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Ultrasound - multiple small cysts at the periplery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of the ovary looks like necklace.</a:t>
            </a:r>
            <a:endParaRPr lang="en-US" sz="2000" b="1" smtClean="0"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	</a:t>
            </a:r>
            <a:r>
              <a:rPr lang="en-US" sz="2000" b="1" smtClean="0"/>
              <a:t>	Laparoscopy – thick, enlarged non-active ovaries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b="1" dirty="0" smtClean="0">
              <a:solidFill>
                <a:srgbClr val="FF0000"/>
              </a:solidFill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     Weight reduction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	Induction of ovulation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     Metformin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	Laparoscopic ovarian diathermy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	IVF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Associated Disorders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smtClean="0"/>
              <a:t>Diabetes</a:t>
            </a:r>
          </a:p>
          <a:p>
            <a:pPr eaLnBrk="1" hangingPunct="1"/>
            <a:r>
              <a:rPr lang="en-US" kern="0" smtClean="0"/>
              <a:t>Hyperlidpidemia (LDL, Triglycerides)</a:t>
            </a:r>
          </a:p>
          <a:p>
            <a:pPr eaLnBrk="1" hangingPunct="1"/>
            <a:r>
              <a:rPr lang="en-US" kern="0" smtClean="0"/>
              <a:t>Obesity</a:t>
            </a:r>
          </a:p>
          <a:p>
            <a:pPr eaLnBrk="1" hangingPunct="1"/>
            <a:r>
              <a:rPr lang="en-US" kern="0" smtClean="0"/>
              <a:t>Hypertension</a:t>
            </a:r>
          </a:p>
          <a:p>
            <a:pPr eaLnBrk="1" hangingPunct="1"/>
            <a:r>
              <a:rPr lang="en-US" kern="0" smtClean="0"/>
              <a:t>CAD?</a:t>
            </a:r>
          </a:p>
          <a:p>
            <a:pPr lvl="1" eaLnBrk="1" hangingPunct="1"/>
            <a:r>
              <a:rPr lang="en-US" kern="0" smtClean="0"/>
              <a:t>Incr in Risk Factors, but not mortality</a:t>
            </a:r>
          </a:p>
        </p:txBody>
      </p:sp>
    </p:spTree>
    <p:extLst>
      <p:ext uri="{BB962C8B-B14F-4D97-AF65-F5344CB8AC3E}">
        <p14:creationId xmlns:p14="http://schemas.microsoft.com/office/powerpoint/2010/main" val="312051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Associated Disorders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smtClean="0"/>
              <a:t>Endometrial CA</a:t>
            </a:r>
          </a:p>
          <a:p>
            <a:pPr eaLnBrk="1" hangingPunct="1"/>
            <a:r>
              <a:rPr lang="en-US" kern="0" smtClean="0"/>
              <a:t>Ovarian CA?</a:t>
            </a:r>
          </a:p>
          <a:p>
            <a:pPr eaLnBrk="1" hangingPunct="1"/>
            <a:r>
              <a:rPr lang="en-US" kern="0" smtClean="0"/>
              <a:t>+/- Breast CA</a:t>
            </a:r>
          </a:p>
          <a:p>
            <a:pPr eaLnBrk="1" hangingPunct="1"/>
            <a:r>
              <a:rPr lang="en-US" kern="0" smtClean="0"/>
              <a:t>NO increase in Osteoporosis </a:t>
            </a:r>
          </a:p>
          <a:p>
            <a:pPr eaLnBrk="1" hangingPunct="1"/>
            <a:r>
              <a:rPr lang="en-US" kern="0" smtClean="0"/>
              <a:t>Eating disorders</a:t>
            </a:r>
          </a:p>
          <a:p>
            <a:pPr eaLnBrk="1" hangingPunct="1"/>
            <a:r>
              <a:rPr lang="en-US" kern="0" smtClean="0"/>
              <a:t>Psychiatric dz</a:t>
            </a:r>
          </a:p>
          <a:p>
            <a:pPr eaLnBrk="1" hangingPunct="1"/>
            <a:endParaRPr lang="en-US" kern="0" smtClean="0"/>
          </a:p>
        </p:txBody>
      </p:sp>
    </p:spTree>
    <p:extLst>
      <p:ext uri="{BB962C8B-B14F-4D97-AF65-F5344CB8AC3E}">
        <p14:creationId xmlns:p14="http://schemas.microsoft.com/office/powerpoint/2010/main" val="26805645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3">
      <a:dk1>
        <a:srgbClr val="3F4873"/>
      </a:dk1>
      <a:lt1>
        <a:srgbClr val="FFFFFF"/>
      </a:lt1>
      <a:dk2>
        <a:srgbClr val="4F598D"/>
      </a:dk2>
      <a:lt2>
        <a:srgbClr val="CCECFF"/>
      </a:lt2>
      <a:accent1>
        <a:srgbClr val="0099CC"/>
      </a:accent1>
      <a:accent2>
        <a:srgbClr val="4C8470"/>
      </a:accent2>
      <a:accent3>
        <a:srgbClr val="B2B5C5"/>
      </a:accent3>
      <a:accent4>
        <a:srgbClr val="DADADA"/>
      </a:accent4>
      <a:accent5>
        <a:srgbClr val="AACAE2"/>
      </a:accent5>
      <a:accent6>
        <a:srgbClr val="447765"/>
      </a:accent6>
      <a:hlink>
        <a:srgbClr val="99CC00"/>
      </a:hlink>
      <a:folHlink>
        <a:srgbClr val="96A4C8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118</TotalTime>
  <Words>184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Beam</vt:lpstr>
      <vt:lpstr>PowerPoint Presentation</vt:lpstr>
      <vt:lpstr>PCOS: Defined? I</vt:lpstr>
      <vt:lpstr>PCOS: Epidemiology</vt:lpstr>
      <vt:lpstr>PCOS: Pathopysiology What we think we know.</vt:lpstr>
      <vt:lpstr>PowerPoint Presentation</vt:lpstr>
      <vt:lpstr>PowerPoint Presentation</vt:lpstr>
      <vt:lpstr>PowerPoint Presentation</vt:lpstr>
      <vt:lpstr>PCOS: Associated Disorders</vt:lpstr>
      <vt:lpstr>PCOS: Associated Disorders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3422</cp:lastModifiedBy>
  <cp:revision>24</cp:revision>
  <dcterms:created xsi:type="dcterms:W3CDTF">2009-01-21T12:05:30Z</dcterms:created>
  <dcterms:modified xsi:type="dcterms:W3CDTF">2015-08-26T09:18:06Z</dcterms:modified>
</cp:coreProperties>
</file>