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6" r:id="rId24"/>
    <p:sldId id="287" r:id="rId25"/>
    <p:sldId id="288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1" r:id="rId36"/>
    <p:sldId id="290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0AA06DC-0E2B-4716-AD43-EC30142C67DD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AE1CCEA-D8CE-4722-A21E-80F9DA5D72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Karima</a:t>
            </a:r>
            <a:r>
              <a:rPr lang="en-US" dirty="0" smtClean="0"/>
              <a:t> </a:t>
            </a:r>
            <a:r>
              <a:rPr lang="en-US" dirty="0" err="1" smtClean="0"/>
              <a:t>salama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Endometrial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0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Diabetes and hypertension</a:t>
            </a:r>
          </a:p>
          <a:p>
            <a:pPr lvl="1"/>
            <a:r>
              <a:rPr lang="en-US" sz="2400" dirty="0"/>
              <a:t> Women with diabetes mellitus and hypertension are at increased risk for endometrial carcinoma.</a:t>
            </a:r>
          </a:p>
          <a:p>
            <a:pPr lvl="1"/>
            <a:r>
              <a:rPr lang="en-US" sz="2400" dirty="0"/>
              <a:t>Comorbid factors, primarily obesity, account for much of this risk, but some studies have found independent effects, as well.</a:t>
            </a:r>
          </a:p>
          <a:p>
            <a:pPr lvl="1"/>
            <a:endParaRPr lang="en-US" sz="2400" dirty="0"/>
          </a:p>
          <a:p>
            <a:pPr marL="11430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2061884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81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 of developing endometrial carcinoma is higher in type 2 than type 1 diabetics. Diets high in carbohydrates and associated </a:t>
            </a:r>
            <a:r>
              <a:rPr lang="en-US" dirty="0" err="1"/>
              <a:t>hyperinsulinemia</a:t>
            </a:r>
            <a:r>
              <a:rPr lang="en-US" dirty="0"/>
              <a:t>, insulin resistance, and elevated levels of insulin-like growth factors may play a role in endometrial proliferation and development of endometrial carcinoma; this is an area of active investigation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6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history of breast cancer is a risk factor for development of endometrial carcinoma, clearly in women treated with </a:t>
            </a:r>
            <a:r>
              <a:rPr lang="en-US" dirty="0" err="1"/>
              <a:t>tamoxifen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Hormonal contraceptives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estrogen-progestin oral contraceptives (OCs) decreases the risk of endometrial carcinoma by 50 percent or </a:t>
            </a:r>
            <a:r>
              <a:rPr lang="en-US" dirty="0" smtClean="0"/>
              <a:t>higher</a:t>
            </a:r>
            <a:endParaRPr lang="en-US" dirty="0"/>
          </a:p>
          <a:p>
            <a:pPr lvl="1"/>
            <a:r>
              <a:rPr lang="en-US" dirty="0"/>
              <a:t>The benefit of hormonal contraceptives is likely due to the progestin component, which suppresses endometrial proliferation. </a:t>
            </a:r>
            <a:endParaRPr lang="en-US" dirty="0" smtClean="0"/>
          </a:p>
          <a:p>
            <a:pPr lvl="1"/>
            <a:r>
              <a:rPr lang="en-US" dirty="0" smtClean="0"/>
              <a:t>Studies </a:t>
            </a:r>
            <a:r>
              <a:rPr lang="en-US" dirty="0"/>
              <a:t>have found that progestin-only contraceptives </a:t>
            </a:r>
            <a:r>
              <a:rPr lang="en-US" dirty="0" smtClean="0"/>
              <a:t>provide </a:t>
            </a:r>
            <a:r>
              <a:rPr lang="en-US" dirty="0"/>
              <a:t>endometrial protection against development of endometrial </a:t>
            </a:r>
            <a:r>
              <a:rPr lang="en-US" dirty="0" err="1"/>
              <a:t>neoplasia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3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age at last </a:t>
            </a:r>
            <a:r>
              <a:rPr lang="en-US" dirty="0" smtClean="0"/>
              <a:t>birth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Childbearing at an older age, independent of parity and other factors, was associated with a decreased risk of endometrial </a:t>
            </a:r>
            <a:r>
              <a:rPr lang="en-US" dirty="0" smtClean="0"/>
              <a:t>carcinoma. </a:t>
            </a:r>
            <a:r>
              <a:rPr lang="en-US" dirty="0"/>
              <a:t>As an example, women who last gave birth at age 35 to 39 years had a 32 percent decrease in risk (95% CI 0.61-0.76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/>
              <a:t>Smoking </a:t>
            </a:r>
          </a:p>
          <a:p>
            <a:pPr lvl="1"/>
            <a:r>
              <a:rPr lang="en-US" dirty="0" smtClean="0"/>
              <a:t>Cigarette </a:t>
            </a:r>
            <a:r>
              <a:rPr lang="en-US" dirty="0"/>
              <a:t>smoking is associated with a decreased risk of developing endometrial carcinoma in postmenopausal women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4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</a:p>
          <a:p>
            <a:r>
              <a:rPr lang="en-US" dirty="0" smtClean="0"/>
              <a:t>Coffee and </a:t>
            </a:r>
            <a:r>
              <a:rPr lang="en-US" dirty="0" smtClean="0"/>
              <a:t>tea</a:t>
            </a:r>
          </a:p>
          <a:p>
            <a:r>
              <a:rPr lang="en-US" dirty="0" smtClean="0"/>
              <a:t>Smoking </a:t>
            </a:r>
            <a:endParaRPr lang="en-US" dirty="0"/>
          </a:p>
        </p:txBody>
      </p:sp>
      <p:pic>
        <p:nvPicPr>
          <p:cNvPr id="10242" name="Picture 2" descr="C:\Users\ksalamah\Pictures\s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2819400" cy="1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ksalamah\Pictures\c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14041"/>
            <a:ext cx="2380451" cy="178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salamah\Pictures\smok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89348"/>
            <a:ext cx="2068452" cy="206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67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Abnormal uterine </a:t>
            </a:r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Suspicion of the presence of endometrial </a:t>
            </a:r>
            <a:r>
              <a:rPr lang="en-US" dirty="0" err="1"/>
              <a:t>neoplasia</a:t>
            </a:r>
            <a:r>
              <a:rPr lang="en-US" dirty="0"/>
              <a:t> (neoplastic endometrial hyperplasia or carcinoma) depends upon symptoms, age, and the presence of risk factors. </a:t>
            </a:r>
            <a:endParaRPr lang="en-US" dirty="0" smtClean="0"/>
          </a:p>
          <a:p>
            <a:pPr lvl="1"/>
            <a:r>
              <a:rPr lang="en-US" dirty="0" smtClean="0"/>
              <a:t>Abnormal </a:t>
            </a:r>
            <a:r>
              <a:rPr lang="en-US" dirty="0"/>
              <a:t>uterine bleeding is present in approximately 75 to 90 percent of women with endometrial </a:t>
            </a:r>
            <a:r>
              <a:rPr lang="en-US" dirty="0" smtClean="0"/>
              <a:t>carcinoma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bleeding does not correlate with the risk of cancer.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Postmenopausal </a:t>
            </a:r>
            <a:r>
              <a:rPr lang="en-US" dirty="0"/>
              <a:t>women 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bleeding, including spotting or staining. Three to 20 percent of women with postmenopausal bleeding are found to have endometrial carcinoma and another 5 to 15 percent have endometrial </a:t>
            </a:r>
            <a:r>
              <a:rPr lang="en-US" dirty="0" smtClean="0"/>
              <a:t>hyperplasia.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Age </a:t>
            </a:r>
            <a:r>
              <a:rPr lang="en-US" dirty="0"/>
              <a:t>45 to menopause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abnormal uterine </a:t>
            </a:r>
            <a:r>
              <a:rPr lang="en-US" dirty="0" smtClean="0"/>
              <a:t>bleeding</a:t>
            </a:r>
            <a:r>
              <a:rPr lang="en-US" dirty="0"/>
              <a:t>,</a:t>
            </a:r>
            <a:r>
              <a:rPr lang="en-US" dirty="0" smtClean="0"/>
              <a:t> Among </a:t>
            </a:r>
            <a:r>
              <a:rPr lang="en-US" dirty="0"/>
              <a:t>cases of endometrial carcinoma, 19 percent occur in women aged 45 to 54 years compared with 6 percent in those aged 35 to 44 </a:t>
            </a:r>
            <a:r>
              <a:rPr lang="en-US" dirty="0" smtClean="0"/>
              <a:t>years.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Younger </a:t>
            </a:r>
            <a:r>
              <a:rPr lang="en-US" dirty="0"/>
              <a:t>than 45 years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Abnormal uterine bleeding that is persistent, occurs in the setting of a history of unopposed estrogen exposure (obesity, chronic anovulation) or failed medical management of the bleeding, or in women at high risk of endometrial cancer </a:t>
            </a:r>
            <a:r>
              <a:rPr lang="en-US" dirty="0" smtClean="0"/>
              <a:t>( </a:t>
            </a:r>
            <a:r>
              <a:rPr lang="en-US" dirty="0"/>
              <a:t>Lynch </a:t>
            </a:r>
            <a:r>
              <a:rPr lang="en-US" dirty="0" smtClean="0"/>
              <a:t>syndrome)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0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Abnormal PAP smear..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Adenocarcinoma </a:t>
            </a:r>
            <a:r>
              <a:rPr lang="en-US" dirty="0"/>
              <a:t>– Adenocarcinoma is sometimes seen on cervical cytology. Since the malignant cells may arise from either the cervix or endometrium, further evaluation with cervical and endometrial biopsy is required.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Atypical </a:t>
            </a:r>
            <a:r>
              <a:rPr lang="en-US" dirty="0"/>
              <a:t>glandular </a:t>
            </a:r>
            <a:r>
              <a:rPr lang="en-US" dirty="0" smtClean="0"/>
              <a:t>cells - Atypical </a:t>
            </a:r>
            <a:r>
              <a:rPr lang="en-US" dirty="0"/>
              <a:t>glandular cells detected by cervical cytology should be investigated with an endometrial (and </a:t>
            </a:r>
            <a:r>
              <a:rPr lang="en-US" dirty="0" err="1"/>
              <a:t>endocervical</a:t>
            </a:r>
            <a:r>
              <a:rPr lang="en-US" dirty="0"/>
              <a:t>) biopsy to determine whether an endometrial neoplasm is the cause.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Endometrial </a:t>
            </a:r>
            <a:r>
              <a:rPr lang="en-US" dirty="0"/>
              <a:t>cells – The presence of endometrial cells on cervical cytology is reported in the results in women ≥40 years of age. The appearance of normal endometrial cells on cytology in asymptomatic premenopausal women is rarely associated with pathology and no further work-up is </a:t>
            </a:r>
            <a:r>
              <a:rPr lang="en-US" dirty="0" smtClean="0"/>
              <a:t>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Incidental finding on </a:t>
            </a:r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thickened endometrial lining is sometimes found incidentally on ultrasound, computed tomography (CT), or magnetic resonance imaging (MRI) performed for another indication. </a:t>
            </a:r>
          </a:p>
          <a:p>
            <a:r>
              <a:rPr lang="en-US" dirty="0"/>
              <a:t>Incidental finding at hysterectomy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Endometrial carcinoma or hyperplasia is sometimes discovered incidentally when hysterectomy is performed for benign disease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Prior to hysterectomy, all women with abnormal uterine bleeding should have endometrial </a:t>
            </a:r>
            <a:r>
              <a:rPr lang="en-US" dirty="0" smtClean="0"/>
              <a:t>sampling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2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Endometrial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Epidemiology </a:t>
            </a:r>
          </a:p>
          <a:p>
            <a:pPr lvl="1"/>
            <a:r>
              <a:rPr lang="en-US" sz="2400" dirty="0" smtClean="0"/>
              <a:t>Most common gynecological cancer in the developed countries, with an incidence of 12.9 per 100,000 women and a mortality rate of 2.4 per 100,000.</a:t>
            </a:r>
          </a:p>
          <a:p>
            <a:pPr lvl="1"/>
            <a:r>
              <a:rPr lang="en-US" sz="2400" dirty="0" smtClean="0"/>
              <a:t>In developing countries, it is the second most common gynecologic malignancy, with an incidence of 5.9 per 100,000 and a mortality rate of 1.7 per 100,000.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4034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1267" name="Picture 3" descr="C:\Users\ksalamah\Pictures\h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1828800" cy="224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ksalamah\Pictures\hi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1687286" cy="219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ksalamah\Pictures\p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65226"/>
            <a:ext cx="1752600" cy="230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43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Endometrial sampling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ffice </a:t>
            </a:r>
            <a:r>
              <a:rPr lang="en-US" dirty="0"/>
              <a:t>endometrial biopsy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performed </a:t>
            </a:r>
            <a:r>
              <a:rPr lang="en-US" dirty="0" smtClean="0"/>
              <a:t>without </a:t>
            </a:r>
            <a:r>
              <a:rPr lang="en-US" dirty="0" err="1" smtClean="0"/>
              <a:t>anasthesia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D&amp;C in </a:t>
            </a:r>
            <a:r>
              <a:rPr lang="en-US" dirty="0"/>
              <a:t>some women.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/>
              <a:t>tolerate an office </a:t>
            </a:r>
            <a:r>
              <a:rPr lang="en-US" dirty="0" smtClean="0"/>
              <a:t>biopsy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with heavy bleeding (D&amp;C is both a diagnostic and therapeutic procedure),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ysteroscopy </a:t>
            </a:r>
            <a:r>
              <a:rPr lang="en-US" dirty="0"/>
              <a:t>with D&amp;C to ensure that focal lesions are identified and biopsied.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1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screening is not advisable except for women known with Lynch syndrome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96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extension to adjacent structures.</a:t>
            </a:r>
          </a:p>
          <a:p>
            <a:pPr lvl="1"/>
            <a:r>
              <a:rPr lang="en-US" dirty="0" smtClean="0"/>
              <a:t>The most common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Invade through myometrium reaching the serosa</a:t>
            </a:r>
          </a:p>
          <a:p>
            <a:pPr lvl="1"/>
            <a:r>
              <a:rPr lang="en-US" dirty="0" smtClean="0"/>
              <a:t>Grow downward and involve the cervix.</a:t>
            </a:r>
          </a:p>
          <a:p>
            <a:pPr lvl="1"/>
            <a:r>
              <a:rPr lang="en-US" dirty="0" smtClean="0"/>
              <a:t>Uncommon ..vagina, </a:t>
            </a:r>
            <a:r>
              <a:rPr lang="en-US" dirty="0" err="1" smtClean="0"/>
              <a:t>parametrium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Bladder and rectum.</a:t>
            </a:r>
          </a:p>
        </p:txBody>
      </p:sp>
      <p:pic>
        <p:nvPicPr>
          <p:cNvPr id="1028" name="Picture 4" descr="C:\Users\ksalamah\Pictures\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380224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725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Exfoliated cells may pass through the fallopian tube and implants on the ..</a:t>
            </a:r>
          </a:p>
          <a:p>
            <a:pPr lvl="1"/>
            <a:r>
              <a:rPr lang="en-US" dirty="0" smtClean="0"/>
              <a:t>Ovaries.</a:t>
            </a:r>
          </a:p>
          <a:p>
            <a:pPr lvl="1"/>
            <a:r>
              <a:rPr lang="en-US" dirty="0" smtClean="0"/>
              <a:t>Viscera.</a:t>
            </a:r>
          </a:p>
          <a:p>
            <a:pPr lvl="1"/>
            <a:r>
              <a:rPr lang="en-US" dirty="0" smtClean="0"/>
              <a:t>Parietal peritoneum.</a:t>
            </a:r>
          </a:p>
          <a:p>
            <a:pPr lvl="1"/>
            <a:r>
              <a:rPr lang="en-US" dirty="0" err="1" smtClean="0"/>
              <a:t>Omentum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5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Lymphatic spread</a:t>
            </a:r>
          </a:p>
          <a:p>
            <a:pPr lvl="1"/>
            <a:r>
              <a:rPr lang="en-US" dirty="0" smtClean="0"/>
              <a:t>Pelvic lymph nodes.</a:t>
            </a:r>
          </a:p>
          <a:p>
            <a:pPr lvl="1"/>
            <a:r>
              <a:rPr lang="en-US" dirty="0" smtClean="0"/>
              <a:t>Para-aortic lymph-nodes.</a:t>
            </a:r>
          </a:p>
          <a:p>
            <a:endParaRPr lang="en-US" dirty="0"/>
          </a:p>
          <a:p>
            <a:r>
              <a:rPr lang="en-US" dirty="0" err="1" smtClean="0"/>
              <a:t>Hematogenous</a:t>
            </a:r>
            <a:r>
              <a:rPr lang="en-US" dirty="0" smtClean="0"/>
              <a:t> spread.</a:t>
            </a:r>
          </a:p>
          <a:p>
            <a:pPr lvl="1"/>
            <a:r>
              <a:rPr lang="en-US" dirty="0" smtClean="0"/>
              <a:t>Less common</a:t>
            </a:r>
          </a:p>
          <a:p>
            <a:pPr lvl="2"/>
            <a:r>
              <a:rPr lang="en-US" dirty="0" smtClean="0"/>
              <a:t>Liver.</a:t>
            </a:r>
          </a:p>
          <a:p>
            <a:pPr lvl="2"/>
            <a:r>
              <a:rPr lang="en-US" dirty="0" smtClean="0"/>
              <a:t>Lung.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62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Endometrial cancer is surgically staged disease</a:t>
            </a:r>
          </a:p>
          <a:p>
            <a:r>
              <a:rPr lang="en-US" dirty="0" smtClean="0"/>
              <a:t>Further management depends on the stage </a:t>
            </a:r>
          </a:p>
          <a:p>
            <a:r>
              <a:rPr lang="en-US" dirty="0" smtClean="0"/>
              <a:t>Basic surgery include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hystrectomy</a:t>
            </a:r>
            <a:endParaRPr lang="en-US" dirty="0" smtClean="0"/>
          </a:p>
          <a:p>
            <a:pPr lvl="1"/>
            <a:r>
              <a:rPr lang="en-US" dirty="0" smtClean="0"/>
              <a:t>Bilateral </a:t>
            </a:r>
            <a:r>
              <a:rPr lang="en-US" dirty="0" err="1" smtClean="0"/>
              <a:t>salpengo-oherectomy</a:t>
            </a:r>
            <a:endParaRPr lang="en-US" dirty="0" smtClean="0"/>
          </a:p>
          <a:p>
            <a:pPr lvl="1"/>
            <a:r>
              <a:rPr lang="en-US" dirty="0" smtClean="0"/>
              <a:t>Bilateral pelvic lymphadenectomy</a:t>
            </a:r>
          </a:p>
          <a:p>
            <a:pPr lvl="1"/>
            <a:r>
              <a:rPr lang="en-US" dirty="0" smtClean="0"/>
              <a:t>Para-aortic lymphadenectomy</a:t>
            </a:r>
          </a:p>
          <a:p>
            <a:pPr lvl="1"/>
            <a:r>
              <a:rPr lang="en-US" dirty="0" err="1" smtClean="0"/>
              <a:t>Omentectomy</a:t>
            </a:r>
            <a:r>
              <a:rPr lang="en-US" dirty="0" smtClean="0"/>
              <a:t> and peritoneal washing in type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32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endometrial biopsy </a:t>
            </a:r>
          </a:p>
          <a:p>
            <a:pPr lvl="1"/>
            <a:r>
              <a:rPr lang="en-US" dirty="0" smtClean="0"/>
              <a:t>Tumor histology type</a:t>
            </a:r>
          </a:p>
          <a:p>
            <a:pPr lvl="1"/>
            <a:r>
              <a:rPr lang="en-US" dirty="0" smtClean="0"/>
              <a:t>Tumor grade</a:t>
            </a:r>
          </a:p>
          <a:p>
            <a:pPr lvl="2"/>
            <a:r>
              <a:rPr lang="en-US" dirty="0" smtClean="0"/>
              <a:t>Risk of lymph node involvement</a:t>
            </a:r>
          </a:p>
          <a:p>
            <a:pPr lvl="3"/>
            <a:r>
              <a:rPr lang="en-US" dirty="0" smtClean="0"/>
              <a:t>G1 3% Pelvic… 2% aortic</a:t>
            </a:r>
          </a:p>
          <a:p>
            <a:pPr lvl="3"/>
            <a:r>
              <a:rPr lang="en-US" dirty="0" smtClean="0"/>
              <a:t>G2 9% pelvic…5% aortic</a:t>
            </a:r>
          </a:p>
          <a:p>
            <a:pPr lvl="3"/>
            <a:r>
              <a:rPr lang="en-US" dirty="0" smtClean="0"/>
              <a:t>G3 18% pelvic… 11% aortic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68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FIGO stage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</a:t>
            </a:r>
          </a:p>
          <a:p>
            <a:pPr lvl="1"/>
            <a:r>
              <a:rPr lang="en-US" dirty="0" smtClean="0"/>
              <a:t>Tumor confined to the uterus</a:t>
            </a:r>
          </a:p>
          <a:p>
            <a:pPr lvl="2"/>
            <a:r>
              <a:rPr lang="en-US" dirty="0" smtClean="0"/>
              <a:t>IA.. Less than 50% </a:t>
            </a:r>
            <a:r>
              <a:rPr lang="en-US" dirty="0" err="1" smtClean="0"/>
              <a:t>myometrial</a:t>
            </a:r>
            <a:r>
              <a:rPr lang="en-US" dirty="0" smtClean="0"/>
              <a:t> invasion </a:t>
            </a:r>
          </a:p>
          <a:p>
            <a:pPr lvl="2"/>
            <a:r>
              <a:rPr lang="en-US" dirty="0" smtClean="0"/>
              <a:t>IB … more than 50% </a:t>
            </a:r>
            <a:r>
              <a:rPr lang="en-US" dirty="0" err="1" smtClean="0"/>
              <a:t>myometrial</a:t>
            </a:r>
            <a:r>
              <a:rPr lang="en-US" dirty="0" smtClean="0"/>
              <a:t> invasion</a:t>
            </a:r>
          </a:p>
          <a:p>
            <a:pPr lvl="2"/>
            <a:endParaRPr lang="en-US" dirty="0"/>
          </a:p>
          <a:p>
            <a:r>
              <a:rPr lang="en-US" dirty="0" smtClean="0"/>
              <a:t>Stage II</a:t>
            </a:r>
          </a:p>
          <a:p>
            <a:pPr lvl="1"/>
            <a:r>
              <a:rPr lang="en-US" dirty="0" smtClean="0"/>
              <a:t>Invading cervical </a:t>
            </a:r>
            <a:r>
              <a:rPr lang="en-US" dirty="0" err="1" smtClean="0"/>
              <a:t>stroma</a:t>
            </a:r>
            <a:r>
              <a:rPr lang="en-US" dirty="0" smtClean="0"/>
              <a:t> but does not extend beyond the uterus 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27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III</a:t>
            </a:r>
          </a:p>
          <a:p>
            <a:pPr lvl="1"/>
            <a:r>
              <a:rPr lang="en-US" dirty="0" smtClean="0"/>
              <a:t>Tumor extend beyond the uterus</a:t>
            </a:r>
          </a:p>
          <a:p>
            <a:pPr lvl="2"/>
            <a:r>
              <a:rPr lang="en-US" dirty="0" smtClean="0"/>
              <a:t>IIIA… serosa of the uterus and or adnexa</a:t>
            </a:r>
          </a:p>
          <a:p>
            <a:pPr lvl="2"/>
            <a:r>
              <a:rPr lang="en-US" dirty="0" smtClean="0"/>
              <a:t>IIIB …vagina or </a:t>
            </a:r>
            <a:r>
              <a:rPr lang="en-US" dirty="0" err="1" smtClean="0"/>
              <a:t>parametrial</a:t>
            </a:r>
            <a:r>
              <a:rPr lang="en-US" dirty="0" smtClean="0"/>
              <a:t> involvement</a:t>
            </a:r>
          </a:p>
          <a:p>
            <a:pPr lvl="2"/>
            <a:r>
              <a:rPr lang="en-US" dirty="0" err="1" smtClean="0"/>
              <a:t>IIIc</a:t>
            </a:r>
            <a:r>
              <a:rPr lang="en-US" dirty="0" smtClean="0"/>
              <a:t>…lymph nodes</a:t>
            </a:r>
          </a:p>
          <a:p>
            <a:pPr lvl="3"/>
            <a:r>
              <a:rPr lang="en-US" dirty="0" smtClean="0"/>
              <a:t>IIIc1 pelvic lymph nodes</a:t>
            </a:r>
          </a:p>
          <a:p>
            <a:pPr lvl="3"/>
            <a:r>
              <a:rPr lang="en-US" dirty="0" smtClean="0"/>
              <a:t>IIIc2 </a:t>
            </a:r>
            <a:r>
              <a:rPr lang="en-US" dirty="0" err="1" smtClean="0"/>
              <a:t>para</a:t>
            </a:r>
            <a:r>
              <a:rPr lang="en-US" dirty="0" smtClean="0"/>
              <a:t>-aortic lymph nodes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158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The average age of diagnosis of uterine cancer in the US is 61 years old</a:t>
            </a:r>
          </a:p>
          <a:p>
            <a:pPr lvl="1"/>
            <a:r>
              <a:rPr lang="en-US" sz="2400" dirty="0"/>
              <a:t>From ages 50 to 70, women have a 1.4% risk of being diagnosed with uterine cancer </a:t>
            </a:r>
          </a:p>
          <a:p>
            <a:pPr lvl="1"/>
            <a:r>
              <a:rPr lang="en-US" sz="2400" dirty="0"/>
              <a:t>Women in the US have a 2.6% lifetime risk of developing uterine cancer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5823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IV</a:t>
            </a:r>
          </a:p>
          <a:p>
            <a:pPr lvl="1"/>
            <a:r>
              <a:rPr lang="en-US" dirty="0" smtClean="0"/>
              <a:t>IVA… bladder or bowel mucosa</a:t>
            </a:r>
          </a:p>
          <a:p>
            <a:pPr lvl="1"/>
            <a:r>
              <a:rPr lang="en-US" dirty="0" smtClean="0"/>
              <a:t>IVB… </a:t>
            </a:r>
            <a:r>
              <a:rPr lang="en-US" dirty="0" err="1" smtClean="0"/>
              <a:t>abdomial</a:t>
            </a:r>
            <a:r>
              <a:rPr lang="en-US" dirty="0" smtClean="0"/>
              <a:t> metastasis or inguinal </a:t>
            </a:r>
            <a:r>
              <a:rPr lang="en-US" dirty="0" err="1" smtClean="0"/>
              <a:t>lymphnode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54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give radiation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radiation</a:t>
            </a:r>
          </a:p>
          <a:p>
            <a:pPr lvl="1"/>
            <a:r>
              <a:rPr lang="en-US" dirty="0" smtClean="0"/>
              <a:t>External beam radiotherapy</a:t>
            </a:r>
          </a:p>
          <a:p>
            <a:pPr lvl="1"/>
            <a:r>
              <a:rPr lang="en-US" dirty="0" smtClean="0"/>
              <a:t>Brachytherapy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65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give 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II tumor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58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154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and survival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292135"/>
              </p:ext>
            </p:extLst>
          </p:nvPr>
        </p:nvGraphicFramePr>
        <p:xfrm>
          <a:off x="1600200" y="2514600"/>
          <a:ext cx="5562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962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 – year survival (%)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</a:t>
                      </a:r>
                      <a:r>
                        <a:rPr lang="en-US" sz="2800" baseline="0" dirty="0" smtClean="0"/>
                        <a:t> - 95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70 - 80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35 - 50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15 - 20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01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25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Uterine sarcoma</a:t>
            </a:r>
          </a:p>
          <a:p>
            <a:r>
              <a:rPr lang="en-US" dirty="0" smtClean="0"/>
              <a:t>Endometrial stromal tumors</a:t>
            </a:r>
          </a:p>
          <a:p>
            <a:r>
              <a:rPr lang="en-US" dirty="0" smtClean="0"/>
              <a:t>Mixed </a:t>
            </a:r>
            <a:r>
              <a:rPr lang="en-US" dirty="0" err="1" smtClean="0"/>
              <a:t>mullerian</a:t>
            </a:r>
            <a:r>
              <a:rPr lang="en-US" dirty="0" smtClean="0"/>
              <a:t> tumor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53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Karima</a:t>
            </a:r>
            <a:r>
              <a:rPr lang="en-US" dirty="0" smtClean="0"/>
              <a:t> </a:t>
            </a:r>
            <a:r>
              <a:rPr lang="en-US" dirty="0" err="1" smtClean="0"/>
              <a:t>salama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3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Histological 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histologic </a:t>
            </a:r>
            <a:r>
              <a:rPr lang="en-US" dirty="0" smtClean="0"/>
              <a:t>categories:</a:t>
            </a: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Type I</a:t>
            </a:r>
          </a:p>
          <a:p>
            <a:pPr lvl="2"/>
            <a:r>
              <a:rPr lang="en-US" sz="2000" dirty="0" err="1" smtClean="0"/>
              <a:t>E</a:t>
            </a:r>
            <a:r>
              <a:rPr lang="en-US" sz="2000" dirty="0" err="1" smtClean="0"/>
              <a:t>ndometrioid</a:t>
            </a:r>
            <a:r>
              <a:rPr lang="en-US" sz="2000" dirty="0" smtClean="0"/>
              <a:t> histology.</a:t>
            </a:r>
          </a:p>
          <a:p>
            <a:pPr lvl="2"/>
            <a:r>
              <a:rPr lang="en-US" sz="2000" dirty="0" smtClean="0"/>
              <a:t>Grade </a:t>
            </a:r>
            <a:r>
              <a:rPr lang="en-US" sz="2000" dirty="0"/>
              <a:t>1 or </a:t>
            </a:r>
            <a:r>
              <a:rPr lang="en-US" sz="2000" dirty="0" smtClean="0"/>
              <a:t>2. </a:t>
            </a:r>
          </a:p>
          <a:p>
            <a:pPr lvl="2"/>
            <a:r>
              <a:rPr lang="en-US" sz="2000" dirty="0" smtClean="0"/>
              <a:t>80 </a:t>
            </a:r>
            <a:r>
              <a:rPr lang="en-US" sz="2000" dirty="0"/>
              <a:t>percent of endometrial carcinomas. </a:t>
            </a:r>
            <a:endParaRPr lang="en-US" sz="2000" dirty="0" smtClean="0"/>
          </a:p>
          <a:p>
            <a:pPr lvl="2"/>
            <a:r>
              <a:rPr lang="en-US" sz="2000" dirty="0" smtClean="0"/>
              <a:t>favorable </a:t>
            </a:r>
            <a:r>
              <a:rPr lang="en-US" sz="2000" dirty="0"/>
              <a:t>prognosis, are estrogen-responsive, and may be preceded by an intraepithelial neoplasm (atypical and/or complex endometrial hyperplasia). </a:t>
            </a:r>
            <a:endParaRPr lang="en-US" sz="20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829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391400" cy="4373563"/>
          </a:xfrm>
        </p:spPr>
        <p:txBody>
          <a:bodyPr>
            <a:normAutofit/>
          </a:bodyPr>
          <a:lstStyle/>
          <a:p>
            <a:r>
              <a:rPr lang="en-US" sz="2800" dirty="0"/>
              <a:t>Type II tumors </a:t>
            </a:r>
            <a:endParaRPr lang="en-US" sz="2800" dirty="0" smtClean="0"/>
          </a:p>
          <a:p>
            <a:pPr lvl="1"/>
            <a:r>
              <a:rPr lang="en-US" dirty="0" smtClean="0"/>
              <a:t>10 </a:t>
            </a:r>
            <a:r>
              <a:rPr lang="en-US" dirty="0"/>
              <a:t>to 20 percent of endometrial carcinomas.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rade </a:t>
            </a:r>
            <a:r>
              <a:rPr lang="en-US" dirty="0"/>
              <a:t>3 </a:t>
            </a:r>
            <a:r>
              <a:rPr lang="en-US" dirty="0" err="1"/>
              <a:t>endometrioid</a:t>
            </a:r>
            <a:r>
              <a:rPr lang="en-US" dirty="0"/>
              <a:t> tumors &amp; serous, clear cell, mucinous, squamous, transitional cell, </a:t>
            </a:r>
            <a:r>
              <a:rPr lang="en-US" dirty="0" err="1"/>
              <a:t>mesonephric</a:t>
            </a:r>
            <a:r>
              <a:rPr lang="en-US" dirty="0"/>
              <a:t>, and </a:t>
            </a:r>
            <a:r>
              <a:rPr lang="en-US" dirty="0" err="1" smtClean="0"/>
              <a:t>undifferentiated.H</a:t>
            </a:r>
            <a:endParaRPr lang="en-US" dirty="0" smtClean="0"/>
          </a:p>
          <a:p>
            <a:pPr lvl="1"/>
            <a:r>
              <a:rPr lang="en-US" dirty="0" err="1" smtClean="0"/>
              <a:t>igh</a:t>
            </a:r>
            <a:r>
              <a:rPr lang="en-US" dirty="0" smtClean="0"/>
              <a:t>-grade.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oor </a:t>
            </a:r>
            <a:r>
              <a:rPr lang="en-US" dirty="0"/>
              <a:t>prognosis, and are not clearly associated with estrogen stimulation. A precursor lesion is rarely identified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798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I … estrogen dependent tumor</a:t>
            </a:r>
          </a:p>
          <a:p>
            <a:pPr lvl="1"/>
            <a:r>
              <a:rPr lang="en-US" dirty="0" smtClean="0"/>
              <a:t>Exogenous estrogen</a:t>
            </a:r>
          </a:p>
          <a:p>
            <a:pPr lvl="2"/>
            <a:r>
              <a:rPr lang="en-US" dirty="0" err="1" smtClean="0"/>
              <a:t>Tamoxifen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Unopposed systemic estrogen therapy</a:t>
            </a:r>
          </a:p>
          <a:p>
            <a:pPr lvl="2"/>
            <a:r>
              <a:rPr lang="en-US" dirty="0" smtClean="0"/>
              <a:t>Postmenopausal estrogen therapy</a:t>
            </a:r>
          </a:p>
          <a:p>
            <a:pPr lvl="2"/>
            <a:r>
              <a:rPr lang="en-US" dirty="0" smtClean="0"/>
              <a:t>Phytoestrogen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Endogenous estrogen</a:t>
            </a:r>
          </a:p>
          <a:p>
            <a:pPr lvl="2"/>
            <a:r>
              <a:rPr lang="en-US" dirty="0" smtClean="0"/>
              <a:t>Chronic anovulation</a:t>
            </a:r>
          </a:p>
          <a:p>
            <a:pPr lvl="2"/>
            <a:r>
              <a:rPr lang="en-US" dirty="0" smtClean="0"/>
              <a:t>Early menarche --- late menopause</a:t>
            </a:r>
          </a:p>
          <a:p>
            <a:pPr lvl="2"/>
            <a:r>
              <a:rPr lang="en-US" dirty="0" smtClean="0"/>
              <a:t>Obesity </a:t>
            </a:r>
          </a:p>
          <a:p>
            <a:pPr lvl="2"/>
            <a:r>
              <a:rPr lang="en-US" dirty="0" smtClean="0"/>
              <a:t>Estrogen secreting tumors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1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history and genetics predisposition </a:t>
            </a:r>
          </a:p>
          <a:p>
            <a:pPr lvl="1"/>
            <a:r>
              <a:rPr lang="en-US" dirty="0"/>
              <a:t>Lynch syndrome (hereditary </a:t>
            </a:r>
            <a:r>
              <a:rPr lang="en-US" dirty="0" err="1"/>
              <a:t>nonpolyposis</a:t>
            </a:r>
            <a:r>
              <a:rPr lang="en-US" dirty="0"/>
              <a:t> colorectal </a:t>
            </a:r>
            <a:r>
              <a:rPr lang="en-US" dirty="0" smtClean="0"/>
              <a:t>cancer)</a:t>
            </a:r>
            <a:endParaRPr lang="en-US" dirty="0"/>
          </a:p>
          <a:p>
            <a:pPr lvl="2"/>
            <a:r>
              <a:rPr lang="en-US" dirty="0"/>
              <a:t>Autosomal </a:t>
            </a:r>
            <a:r>
              <a:rPr lang="en-US" dirty="0" smtClean="0"/>
              <a:t>dominant caused </a:t>
            </a:r>
            <a:r>
              <a:rPr lang="en-US" dirty="0"/>
              <a:t>by a </a:t>
            </a:r>
            <a:r>
              <a:rPr lang="en-US" dirty="0" err="1"/>
              <a:t>germline</a:t>
            </a:r>
            <a:r>
              <a:rPr lang="en-US" dirty="0"/>
              <a:t> mutation in one of several DNA mismatch repair genes</a:t>
            </a:r>
            <a:endParaRPr lang="en-US" dirty="0" smtClean="0"/>
          </a:p>
          <a:p>
            <a:pPr lvl="2"/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the disease at a young age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Accounts </a:t>
            </a:r>
            <a:r>
              <a:rPr lang="en-US" dirty="0"/>
              <a:t>for two to five percent of all endometrial </a:t>
            </a:r>
            <a:r>
              <a:rPr lang="en-US" dirty="0" smtClean="0"/>
              <a:t>carcinomas.</a:t>
            </a:r>
          </a:p>
          <a:p>
            <a:pPr lvl="2"/>
            <a:r>
              <a:rPr lang="en-US" dirty="0" smtClean="0"/>
              <a:t>Women </a:t>
            </a:r>
            <a:r>
              <a:rPr lang="en-US" dirty="0"/>
              <a:t>with Lynch syndrome, the lifetime risk of endometrial carcinoma is 27 to 71 percent compared with 2.6 percent in the general population </a:t>
            </a:r>
            <a:endParaRPr lang="en-US" dirty="0" smtClean="0"/>
          </a:p>
          <a:p>
            <a:pPr lvl="2"/>
            <a:r>
              <a:rPr lang="en-US" dirty="0" smtClean="0"/>
              <a:t>Mean age of diagnosis of endometrial cancer 46-54yrs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5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BRCA I mutation </a:t>
            </a:r>
          </a:p>
          <a:p>
            <a:pPr lvl="1"/>
            <a:r>
              <a:rPr lang="en-US" dirty="0"/>
              <a:t> BRCA1 mutation carriers reported a significant increase in the risk of uterine cancer (RR 2.65, 95% CI 1.69-4.16</a:t>
            </a:r>
            <a:r>
              <a:rPr lang="en-US" dirty="0" smtClean="0"/>
              <a:t>). 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from a prospective series suggested that the risk of endometrial carcinoma was significantly elevated only for BRCA mutation carriers taking </a:t>
            </a:r>
            <a:r>
              <a:rPr lang="en-US" dirty="0" err="1"/>
              <a:t>tamoxifen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0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/>
              <a:t>Nulliparity</a:t>
            </a:r>
            <a:r>
              <a:rPr lang="en-US" dirty="0"/>
              <a:t> and </a:t>
            </a:r>
            <a:r>
              <a:rPr lang="en-US" dirty="0" smtClean="0"/>
              <a:t>infertility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risk of endometrial carcinoma is inversely related to </a:t>
            </a:r>
            <a:r>
              <a:rPr lang="en-US" dirty="0" smtClean="0"/>
              <a:t>parity.</a:t>
            </a:r>
          </a:p>
          <a:p>
            <a:pPr lvl="1"/>
            <a:r>
              <a:rPr lang="en-US" dirty="0" err="1" smtClean="0"/>
              <a:t>Nulliparity</a:t>
            </a:r>
            <a:r>
              <a:rPr lang="en-US" dirty="0" smtClean="0"/>
              <a:t> </a:t>
            </a:r>
            <a:r>
              <a:rPr lang="en-US" dirty="0"/>
              <a:t>and infertility do not appear to independent risk factors for endometrial carcinoma; instead, the association is probably with the high frequency of </a:t>
            </a:r>
            <a:r>
              <a:rPr lang="en-US" dirty="0" err="1"/>
              <a:t>anovulatory</a:t>
            </a:r>
            <a:r>
              <a:rPr lang="en-US" dirty="0"/>
              <a:t> cycles in infertile women.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are inconsistent regarding whether ovulation induction for treatment of infertility is associated with an increased risk of endometrial </a:t>
            </a:r>
            <a:r>
              <a:rPr lang="en-US" dirty="0" smtClean="0"/>
              <a:t>carcinoma.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43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</TotalTime>
  <Words>1426</Words>
  <Application>Microsoft Office PowerPoint</Application>
  <PresentationFormat>On-screen Show (4:3)</PresentationFormat>
  <Paragraphs>201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Apothecary</vt:lpstr>
      <vt:lpstr>Endometrial cancer</vt:lpstr>
      <vt:lpstr>Endometrial cancer</vt:lpstr>
      <vt:lpstr>PowerPoint Presentation</vt:lpstr>
      <vt:lpstr>Histological  types</vt:lpstr>
      <vt:lpstr>PowerPoint Presentation</vt:lpstr>
      <vt:lpstr>Risk factors </vt:lpstr>
      <vt:lpstr>Risk factors </vt:lpstr>
      <vt:lpstr>PowerPoint Presentation</vt:lpstr>
      <vt:lpstr>Associated factors </vt:lpstr>
      <vt:lpstr>PowerPoint Presentation</vt:lpstr>
      <vt:lpstr>PowerPoint Presentation</vt:lpstr>
      <vt:lpstr>PowerPoint Presentation</vt:lpstr>
      <vt:lpstr>Protective factors</vt:lpstr>
      <vt:lpstr>Protective factors</vt:lpstr>
      <vt:lpstr>Protective factors</vt:lpstr>
      <vt:lpstr>Clinical presentation </vt:lpstr>
      <vt:lpstr>Clinical manifestation </vt:lpstr>
      <vt:lpstr>Clinical manifestation </vt:lpstr>
      <vt:lpstr>Clinical manifestation </vt:lpstr>
      <vt:lpstr>Work up </vt:lpstr>
      <vt:lpstr>Work up </vt:lpstr>
      <vt:lpstr>What about screening</vt:lpstr>
      <vt:lpstr>pattern of spread</vt:lpstr>
      <vt:lpstr>PowerPoint Presentation</vt:lpstr>
      <vt:lpstr>PowerPoint Presentation</vt:lpstr>
      <vt:lpstr>management</vt:lpstr>
      <vt:lpstr>Preoperative work up</vt:lpstr>
      <vt:lpstr>FIGO stage </vt:lpstr>
      <vt:lpstr>figo</vt:lpstr>
      <vt:lpstr>figo</vt:lpstr>
      <vt:lpstr>When to give radiation </vt:lpstr>
      <vt:lpstr>When to give chemotherapy</vt:lpstr>
      <vt:lpstr>Hormonal treatment</vt:lpstr>
      <vt:lpstr>Prognosis and survival </vt:lpstr>
      <vt:lpstr>Follow up</vt:lpstr>
      <vt:lpstr>Other types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cancer</dc:title>
  <dc:creator>Kareema Mohammed Y. Salamah</dc:creator>
  <cp:lastModifiedBy>Kareema Mohammed Y. Salamah</cp:lastModifiedBy>
  <cp:revision>5</cp:revision>
  <dcterms:created xsi:type="dcterms:W3CDTF">2015-08-26T03:47:42Z</dcterms:created>
  <dcterms:modified xsi:type="dcterms:W3CDTF">2015-08-26T04:30:54Z</dcterms:modified>
</cp:coreProperties>
</file>