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2" r:id="rId4"/>
    <p:sldId id="265" r:id="rId5"/>
    <p:sldId id="257" r:id="rId6"/>
    <p:sldId id="258" r:id="rId7"/>
    <p:sldId id="259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83A5B4-6797-475A-B1BE-DDC4FD209D66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03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625C3-97BE-4FE7-9FAB-A52B6591C6F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93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71FD9-402E-4C17-8638-89E6FAB9FC0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12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7601-C0AD-4060-84FA-E4F1DBF29B5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06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9978-FBCF-4D18-833B-C9CC7FB1FF2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346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51A5-22C2-4748-B3CE-3152EAD44B8E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38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7EA4F-35E5-486D-B94C-2ACE3A75FE0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BCD7-CF1D-4DA2-99C4-90DFF283D29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9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D4899-474A-4579-9773-CB05702714A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64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584F-BF6C-4397-8D47-AEC5CFFA966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1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3787-F996-4E67-8B01-2304604779B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28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F9297-FE71-4D3B-ACCF-967C1A22C1B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95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pitchFamily="34" charset="0"/>
              </a:endParaRPr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A39F553C-453F-4C3E-96DB-3A422E6337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33400" y="1295400"/>
            <a:ext cx="7440613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INSTRUMENTAL   DELIVERY</a:t>
            </a:r>
          </a:p>
          <a:p>
            <a:pPr eaLnBrk="1" hangingPunct="1">
              <a:defRPr/>
            </a:pPr>
            <a:r>
              <a:rPr lang="en-US" alt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                AND</a:t>
            </a:r>
          </a:p>
          <a:p>
            <a:pPr eaLnBrk="1" hangingPunct="1">
              <a:defRPr/>
            </a:pPr>
            <a:endParaRPr lang="en-US" altLang="en-US" sz="3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r>
              <a:rPr lang="en-US" altLang="en-US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        CAESAREAN SECTION</a:t>
            </a:r>
            <a:endParaRPr lang="ar-AE" altLang="en-US" sz="3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endParaRPr lang="ar-AE" altLang="en-US" sz="3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  <a:p>
            <a:pPr eaLnBrk="1" hangingPunct="1">
              <a:defRPr/>
            </a:pPr>
            <a:endParaRPr lang="en-US" altLang="en-US" sz="32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CONTRAINDICATIONS FOR VENTOUSE / FORCEPS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b="1" smtClean="0"/>
              <a:t>Cephalo pelvic disproportion (CPD)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b="1" smtClean="0"/>
              <a:t>Malpresentation “face”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altLang="en-US" sz="2800" b="1" smtClean="0"/>
              <a:t>Very immature fetus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000" b="1" smtClean="0"/>
              <a:t>4.    Big Baby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>
                <a:solidFill>
                  <a:srgbClr val="FFFF00"/>
                </a:solidFill>
              </a:rPr>
              <a:t>Ventouse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Pressure used -0.8 kg / cm2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Traction to fetal head at right angle to line of the curve of the pelvis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4196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FFFF00"/>
                </a:solidFill>
              </a:rPr>
              <a:t>Complications</a:t>
            </a:r>
          </a:p>
        </p:txBody>
      </p:sp>
      <p:graphicFrame>
        <p:nvGraphicFramePr>
          <p:cNvPr id="17454" name="Group 46"/>
          <p:cNvGraphicFramePr>
            <a:graphicFrameLocks noGrp="1"/>
          </p:cNvGraphicFramePr>
          <p:nvPr>
            <p:ph idx="1"/>
          </p:nvPr>
        </p:nvGraphicFramePr>
        <p:xfrm>
          <a:off x="228600" y="1066800"/>
          <a:ext cx="8915400" cy="5767388"/>
        </p:xfrm>
        <a:graphic>
          <a:graphicData uri="http://schemas.openxmlformats.org/drawingml/2006/table">
            <a:tbl>
              <a:tblPr/>
              <a:tblGrid>
                <a:gridCol w="4498975"/>
                <a:gridCol w="4416425"/>
              </a:tblGrid>
              <a:tr h="609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Ventouse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Forceps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88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Maternal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 Cervical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 Vaginal wall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 Postpartum  haemorrhage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   (PPH)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Maternal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Vaginal wall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Perineal tear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Retention of urine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-PPH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88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Fetal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 - Chignon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Cephalhaematoma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Skull abrasion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Fetal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Bruising of head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Cephalhaematoma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intracranial bleeding.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  - Facial nerve palsy /             skull fracture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248400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CAESAREAN SECTION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Must not be carried out without good reason.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b="1" smtClean="0"/>
          </a:p>
          <a:p>
            <a:pPr eaLnBrk="1" hangingPunct="1">
              <a:defRPr/>
            </a:pPr>
            <a:r>
              <a:rPr lang="en-US" altLang="en-US" b="1" smtClean="0"/>
              <a:t>Indicated for fetal / maternal reasons when delivery must be effected rapidly and when vaginal delivery is not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848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b="1" u="sng" smtClean="0">
                <a:solidFill>
                  <a:srgbClr val="FFFF00"/>
                </a:solidFill>
              </a:rPr>
              <a:t>TYPES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smtClean="0"/>
              <a:t>	    </a:t>
            </a:r>
            <a:r>
              <a:rPr lang="en-US" altLang="en-US" sz="2400" smtClean="0">
                <a:sym typeface="Wingdings 2" panose="05020102010507070707" pitchFamily="18" charset="2"/>
              </a:rPr>
              <a:t>  </a:t>
            </a:r>
            <a:r>
              <a:rPr lang="en-US" altLang="en-US" sz="2400" b="1" smtClean="0">
                <a:sym typeface="Wingdings 2" panose="05020102010507070707" pitchFamily="18" charset="2"/>
              </a:rPr>
              <a:t>Delivery of fetus through 			abdominal route.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	       Lower segment caesarean 			    section (LSCS)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	       Classical C/S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000" b="1" smtClean="0">
              <a:sym typeface="Wingdings 2" panose="050201020105070707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u="sng" smtClean="0">
                <a:solidFill>
                  <a:srgbClr val="FFFF00"/>
                </a:solidFill>
                <a:sym typeface="Wingdings 2" panose="05020102010507070707" pitchFamily="18" charset="2"/>
              </a:rPr>
              <a:t>TIMING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	       Emergency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	       Elective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000" b="1" smtClean="0">
              <a:sym typeface="Wingdings 2" panose="050201020105070707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u="sng" smtClean="0">
                <a:solidFill>
                  <a:srgbClr val="FFFF00"/>
                </a:solidFill>
                <a:sym typeface="Wingdings 2" panose="05020102010507070707" pitchFamily="18" charset="2"/>
              </a:rPr>
              <a:t>Incisions on abdominal wall</a:t>
            </a:r>
            <a:r>
              <a:rPr lang="en-US" altLang="en-US" sz="2400" b="1" smtClean="0">
                <a:sym typeface="Wingdings 2" panose="050201020105070707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    – pfannensteil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    - midline sub umbilicus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400" b="1" smtClean="0">
              <a:sym typeface="Wingdings 2" panose="05020102010507070707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u="sng" smtClean="0">
                <a:solidFill>
                  <a:srgbClr val="FFFF00"/>
                </a:solidFill>
                <a:sym typeface="Wingdings 2" panose="05020102010507070707" pitchFamily="18" charset="2"/>
              </a:rPr>
              <a:t>Indications: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   </a:t>
            </a:r>
            <a:r>
              <a:rPr lang="en-US" altLang="en-US" sz="2400" smtClean="0">
                <a:sym typeface="Wingdings 2" panose="05020102010507070707" pitchFamily="18" charset="2"/>
              </a:rPr>
              <a:t>    </a:t>
            </a:r>
            <a:r>
              <a:rPr lang="en-US" altLang="en-US" sz="2400" b="1" smtClean="0">
                <a:sym typeface="Wingdings 2" panose="05020102010507070707" pitchFamily="18" charset="2"/>
              </a:rPr>
              <a:t>Few are absolute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       Majority are relative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400" b="1" smtClean="0">
              <a:sym typeface="Wingdings 2" panose="050201020105070707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352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Elective</a:t>
            </a:r>
            <a:r>
              <a:rPr lang="en-US" altLang="en-US" sz="4000" smtClean="0"/>
              <a:t> </a:t>
            </a:r>
            <a:br>
              <a:rPr lang="en-US" altLang="en-US" sz="4000" smtClean="0"/>
            </a:br>
            <a:r>
              <a:rPr lang="en-US" altLang="en-US" sz="4000" smtClean="0"/>
              <a:t>Maternal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Placenta praevia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Tumours in the pelvis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Previous 2 or more caesarean section (CS)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/>
              <a:t>Previous classical 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mtClean="0">
                <a:solidFill>
                  <a:srgbClr val="FFFF00"/>
                </a:solidFill>
              </a:rPr>
              <a:t>Fetal</a:t>
            </a:r>
            <a:r>
              <a:rPr lang="en-US" altLang="en-US" smtClean="0"/>
              <a:t> , Breech, Twins, Transverse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41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FFFF00"/>
                </a:solidFill>
              </a:rPr>
              <a:t>EMERGENCY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Failure of progress – first stage of labour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Fetal distress – first stage /2</a:t>
            </a:r>
            <a:r>
              <a:rPr lang="en-US" altLang="en-US" sz="2800" b="1" baseline="30000" smtClean="0"/>
              <a:t>nd</a:t>
            </a:r>
            <a:r>
              <a:rPr lang="en-US" altLang="en-US" sz="2800" b="1" smtClean="0"/>
              <a:t> stage of labour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Intrapartum haemorrhage severe cases of abruptio placenta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Transverse lie in labour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Prolapse cord in first stage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b="1" smtClean="0"/>
              <a:t>Mal presentation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b="1" smtClean="0"/>
              <a:t>		-	Mentoposterior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486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altLang="en-US" sz="2800" b="1" smtClean="0">
                <a:solidFill>
                  <a:srgbClr val="FFFF00"/>
                </a:solidFill>
              </a:rPr>
              <a:t>COMPLICATIONS: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smtClean="0"/>
              <a:t>		</a:t>
            </a:r>
            <a:r>
              <a:rPr lang="en-US" altLang="en-US" sz="2800" b="1" smtClean="0"/>
              <a:t>1.  Anaesthetic complication – 			pulmonary aspiration.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b="1" smtClean="0"/>
              <a:t>		2.  Complication related to the 			procedure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8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800" b="1" smtClean="0"/>
              <a:t>1.	Injury to other organs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Haemorrhage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Thrombosis – pulmonary embolism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                 -  deep vein thrombosis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Paralytic ileus/ burst abdomen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Sepsis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2"/>
              <a:defRPr/>
            </a:pPr>
            <a:r>
              <a:rPr lang="en-US" altLang="en-US" sz="2800" b="1" smtClean="0"/>
              <a:t>Wound haematoma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8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smtClean="0"/>
              <a:t>Delivery in subsequent pregnancy</a:t>
            </a:r>
            <a:r>
              <a:rPr lang="ar-AE" altLang="en-US" sz="4800" smtClean="0"/>
              <a:t/>
            </a:r>
            <a:br>
              <a:rPr lang="ar-AE" altLang="en-US" sz="4800" smtClean="0"/>
            </a:br>
            <a:endParaRPr lang="en-US" altLang="en-US" sz="4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Cephalic</a:t>
            </a:r>
          </a:p>
          <a:p>
            <a:pPr eaLnBrk="1" hangingPunct="1">
              <a:defRPr/>
            </a:pPr>
            <a:r>
              <a:rPr lang="en-US" altLang="en-US" smtClean="0"/>
              <a:t>Breech</a:t>
            </a:r>
          </a:p>
          <a:p>
            <a:pPr eaLnBrk="1" hangingPunct="1">
              <a:defRPr/>
            </a:pPr>
            <a:r>
              <a:rPr lang="en-US" altLang="en-US" smtClean="0"/>
              <a:t>Transverse</a:t>
            </a:r>
          </a:p>
          <a:p>
            <a:pPr eaLnBrk="1" hangingPunct="1">
              <a:defRPr/>
            </a:pPr>
            <a:r>
              <a:rPr lang="en-US" altLang="en-US" smtClean="0"/>
              <a:t>Rupture uterus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Reason for the primary 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 smtClean="0"/>
              <a:t>Anaesthesia &amp; Caesarean Section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mtClean="0"/>
          </a:p>
          <a:p>
            <a:pPr eaLnBrk="1" hangingPunct="1">
              <a:defRPr/>
            </a:pPr>
            <a:r>
              <a:rPr lang="en-US" altLang="en-US" smtClean="0"/>
              <a:t>General</a:t>
            </a:r>
          </a:p>
          <a:p>
            <a:pPr eaLnBrk="1" hangingPunct="1">
              <a:defRPr/>
            </a:pPr>
            <a:r>
              <a:rPr lang="en-US" altLang="en-US" smtClean="0"/>
              <a:t>Maternal Death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                      * </a:t>
            </a:r>
            <a:r>
              <a:rPr lang="en-US" altLang="en-US" sz="2800" smtClean="0"/>
              <a:t>Mendelson’s Syndrome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smtClean="0"/>
              <a:t> </a:t>
            </a:r>
            <a:r>
              <a:rPr lang="en-US" altLang="en-US" smtClean="0"/>
              <a:t>*</a:t>
            </a:r>
            <a:r>
              <a:rPr lang="en-US" altLang="en-US" sz="2800" smtClean="0"/>
              <a:t> Amniotic fluid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                                         </a:t>
            </a:r>
            <a:endParaRPr lang="en-US" alt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mtClean="0"/>
              <a:t>                      * </a:t>
            </a:r>
            <a:r>
              <a:rPr lang="en-US" altLang="en-US" sz="2800" smtClean="0"/>
              <a:t>Haemorrhage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INSTRUMENTAL DELIVERY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smtClean="0"/>
              <a:t> </a:t>
            </a:r>
            <a:r>
              <a:rPr lang="en-US" altLang="en-US" sz="2800" b="1" u="sng" smtClean="0">
                <a:solidFill>
                  <a:srgbClr val="FFFF00"/>
                </a:solidFill>
              </a:rPr>
              <a:t>POTENTIAL INDICATIONS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500" b="1" u="sng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 1.	  Failure to advance in second stage		   	   -  Failure of maternal effort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	   -  Epidural analgesia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	   -	Mal-position of fetal head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2.  Maternal conditions in which 	prolonged 	expulsive efforts may be detrimental e.g.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		cardiac and respiratory disease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		severe pre-eclampsia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80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smtClean="0"/>
              <a:t> </a:t>
            </a:r>
            <a:r>
              <a:rPr lang="en-US" altLang="en-US" sz="2400" b="1" smtClean="0"/>
              <a:t>3.  Fetal distress in the second stage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 4.  Prolapse of the cord in the second stage.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WHAT CRITERIA MUST BE MET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en-US" sz="1600" b="1" smtClean="0"/>
              <a:t>A legitimate indication must be present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altLang="en-US" sz="1600" b="1" smtClean="0"/>
              <a:t>The presentation must be suitable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smtClean="0"/>
              <a:t>	1.	Vertex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smtClean="0"/>
              <a:t>	2.	Face (M-A)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smtClean="0"/>
              <a:t>	3.	Aftercoming head - in</a:t>
            </a:r>
            <a:r>
              <a:rPr lang="en-US" altLang="en-US" sz="1800" b="1" smtClean="0">
                <a:solidFill>
                  <a:srgbClr val="FFFF00"/>
                </a:solidFill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en-US" altLang="en-US" sz="1600" b="1" smtClean="0"/>
              <a:t>There must be no CPD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en-US" altLang="en-US" sz="1600" b="1" smtClean="0"/>
              <a:t>Moulding of the head must not be excessive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en-US" altLang="en-US" sz="1600" b="1" smtClean="0"/>
              <a:t>The head must be engaged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smtClean="0"/>
              <a:t>	If &gt;1/5 is palpable </a:t>
            </a:r>
            <a:r>
              <a:rPr lang="en-US" altLang="en-US" sz="2400" b="1" smtClean="0">
                <a:solidFill>
                  <a:srgbClr val="FFFF00"/>
                </a:solidFill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The position of the head must be known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The cervix must be fully dilated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Analgesia must be adequate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The bladder must  be empty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The uterus must be contracted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6"/>
              <a:defRPr/>
            </a:pPr>
            <a:r>
              <a:rPr lang="en-US" altLang="en-US" sz="1600" b="1" smtClean="0"/>
              <a:t>The operator’s experience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b="1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1600" b="1" smtClean="0"/>
              <a:t>The same conditions apply to the proper use of the ventouse except</a:t>
            </a:r>
            <a:r>
              <a:rPr lang="en-US" altLang="en-US" sz="2000" b="1" smtClean="0">
                <a:solidFill>
                  <a:srgbClr val="FFFF00"/>
                </a:solidFill>
              </a:rPr>
              <a:t>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en-US" sz="16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3" dur="50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12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Analgesia for instrumental delivery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smtClean="0">
                <a:sym typeface="Wingdings 2" panose="05020102010507070707" pitchFamily="18" charset="2"/>
              </a:rPr>
              <a:t> </a:t>
            </a:r>
            <a:r>
              <a:rPr lang="en-US" altLang="en-US" sz="2800" b="1" smtClean="0"/>
              <a:t>Perineal infiltration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	  Alone, suitable for episiotomy and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     low outlet forceps or the ventouse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</a:t>
            </a:r>
            <a:r>
              <a:rPr lang="en-US" altLang="en-US" sz="2800" b="1" smtClean="0"/>
              <a:t> Pudendal nerve block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800" b="1" smtClean="0"/>
              <a:t>		Useful for mid cavity forceps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 Epidural anaesthesia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400" b="1" smtClean="0"/>
              <a:t>	  Ideal for rotational forceps- </a:t>
            </a:r>
            <a:r>
              <a:rPr lang="en-US" altLang="en-US" b="1" i="1" u="sng" smtClean="0"/>
              <a:t>BUT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 General anaesthesia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May be needed for rotational forceps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172200" cy="865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b="1" smtClean="0">
                <a:solidFill>
                  <a:srgbClr val="FFFF00"/>
                </a:solidFill>
              </a:rPr>
              <a:t>TYPES OF FORCEPS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A.	1. Kiellands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	2. Simpson’s or Neville Barnes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	3. Wrigley’s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altLang="en-US" sz="1200" b="1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B. 1. High Forceps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	2. Mid Forceps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     3. Low-Outlet forceps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C.  Non-rotational/ rotational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altLang="en-US" sz="3400" b="1" smtClean="0">
                <a:solidFill>
                  <a:srgbClr val="FFFF00"/>
                </a:solidFill>
              </a:rPr>
              <a:t>    High ,no longer acceptable in modern Obstetrical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0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b="1" smtClean="0">
                <a:solidFill>
                  <a:srgbClr val="FFFF00"/>
                </a:solidFill>
              </a:rPr>
              <a:t>BASICALLY: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smtClean="0"/>
              <a:t>	</a:t>
            </a:r>
            <a:r>
              <a:rPr lang="en-US" altLang="en-US" b="1" smtClean="0">
                <a:sym typeface="Wingdings 2" panose="05020102010507070707" pitchFamily="18" charset="2"/>
              </a:rPr>
              <a:t>  Curved blades to fit around the 	head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smtClean="0">
                <a:sym typeface="Wingdings 2" panose="05020102010507070707" pitchFamily="18" charset="2"/>
              </a:rPr>
              <a:t>	 	Fenestrated to </a:t>
            </a:r>
            <a:r>
              <a:rPr lang="en-US" altLang="en-US" b="1" i="1" smtClean="0">
                <a:sym typeface="Wingdings 2" panose="05020102010507070707" pitchFamily="18" charset="2"/>
              </a:rPr>
              <a:t>facilitate 	application 	without 	compression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i="1" smtClean="0">
                <a:sym typeface="Wingdings 2" panose="05020102010507070707" pitchFamily="18" charset="2"/>
              </a:rPr>
              <a:t>		Makes blade lighter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smtClean="0">
                <a:sym typeface="Wingdings 2" panose="05020102010507070707" pitchFamily="18" charset="2"/>
              </a:rPr>
              <a:t>	  Cephalic curve to encompass 	the 	fetal head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b="1" smtClean="0">
                <a:sym typeface="Wingdings 2" panose="05020102010507070707" pitchFamily="18" charset="2"/>
              </a:rPr>
              <a:t>	  	Handle to apply traction, to 	exert</a:t>
            </a:r>
            <a:r>
              <a:rPr lang="en-US" altLang="en-US" smtClean="0">
                <a:sym typeface="Wingdings 2" panose="05020102010507070707" pitchFamily="18" charset="2"/>
              </a:rPr>
              <a:t> </a:t>
            </a:r>
            <a:r>
              <a:rPr lang="en-US" altLang="en-US" b="1" smtClean="0">
                <a:sym typeface="Wingdings 2" panose="05020102010507070707" pitchFamily="18" charset="2"/>
              </a:rPr>
              <a:t>strong pull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>
                <a:solidFill>
                  <a:srgbClr val="FFFF00"/>
                </a:solidFill>
              </a:rPr>
              <a:t>Some have: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/>
              <a:t>	</a:t>
            </a:r>
            <a:r>
              <a:rPr lang="en-US" altLang="en-US" sz="2800" b="1" smtClean="0">
                <a:sym typeface="Wingdings 2" panose="05020102010507070707" pitchFamily="18" charset="2"/>
              </a:rPr>
              <a:t>  Pelvic curve in the handle to allow 	for the curve of the pelvis – to 	adopt to pelvic curve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	  Straight shank to allow for rotation 	maneuvers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		Sliding lock to allow for an 	asymmetrically aligned head ,	correct 	lateral flexion asynclytism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	   Minimal pelvic curve, to minimize 	maternal injury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b="1" smtClean="0">
                <a:sym typeface="Wingdings 2" panose="05020102010507070707" pitchFamily="18" charset="2"/>
              </a:rPr>
              <a:t>		Short handle, no much pull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b="1" smtClean="0">
              <a:sym typeface="Wingdings 2" panose="050201020105070707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7889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TRIAL OF FORCEPS / VENTOUSE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Justifiable when it is likely but not entirely certain, that vaginal delivery by forceps/ventouse will be successful.  Otherwise patient should be delivered by caesarean section (CS),</a:t>
            </a:r>
          </a:p>
          <a:p>
            <a:pPr eaLnBrk="1" hangingPunct="1">
              <a:defRPr/>
            </a:pPr>
            <a:r>
              <a:rPr lang="en-US" altLang="en-US" b="1" smtClean="0"/>
              <a:t> It should be carried out in theatere , fully prepared for </a:t>
            </a:r>
            <a:r>
              <a:rPr lang="en-US" altLang="en-US" b="1" smtClean="0">
                <a:solidFill>
                  <a:srgbClr val="FFFF00"/>
                </a:solidFill>
              </a:rPr>
              <a:t>?</a:t>
            </a:r>
            <a:r>
              <a:rPr lang="en-US" altLang="en-US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324600" cy="685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smtClean="0">
                <a:solidFill>
                  <a:srgbClr val="FFFF00"/>
                </a:solidFill>
              </a:rPr>
              <a:t>THE USE OF VENTOUSE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Vaginal delivery is feasible even if the cervix not fully dilated.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The following points are guide to its use.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/>
              <a:t>	</a:t>
            </a:r>
            <a:r>
              <a:rPr lang="en-US" altLang="en-US" sz="2400" b="1" smtClean="0">
                <a:sym typeface="Wingdings 2" panose="05020102010507070707" pitchFamily="18" charset="2"/>
              </a:rPr>
              <a:t>  The patient’s expulsive efforts are 	used to assist delivery.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	The fetal head must be at least 	just 	below the ischial spines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     The largest possible of the four cups 	should be used.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smtClean="0">
                <a:sym typeface="Wingdings 2" panose="05020102010507070707" pitchFamily="18" charset="2"/>
              </a:rPr>
              <a:t>	  If delivery is not imminent after pulling 	on the ventouse during the 3 	contractions,  15 minute ,the attempt must cease 	and the patient should be delivered by C/S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567</TotalTime>
  <Words>367</Words>
  <Application>Microsoft Office PowerPoint</Application>
  <PresentationFormat>عرض على الشاشة (3:4)‏</PresentationFormat>
  <Paragraphs>169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4" baseType="lpstr">
      <vt:lpstr>Verdana</vt:lpstr>
      <vt:lpstr>Arial</vt:lpstr>
      <vt:lpstr>Wingdings</vt:lpstr>
      <vt:lpstr>Calibri</vt:lpstr>
      <vt:lpstr>Wingdings 2</vt:lpstr>
      <vt:lpstr>Cliff</vt:lpstr>
      <vt:lpstr>عرض تقديمي في PowerPoint</vt:lpstr>
      <vt:lpstr>INSTRUMENTAL DELIVERY</vt:lpstr>
      <vt:lpstr>WHAT CRITERIA MUST BE MET</vt:lpstr>
      <vt:lpstr>Analgesia for instrumental delivery</vt:lpstr>
      <vt:lpstr>TYPES OF FORCEPS</vt:lpstr>
      <vt:lpstr>عرض تقديمي في PowerPoint</vt:lpstr>
      <vt:lpstr>عرض تقديمي في PowerPoint</vt:lpstr>
      <vt:lpstr>TRIAL OF FORCEPS / VENTOUSE</vt:lpstr>
      <vt:lpstr>THE USE OF VENTOUSE</vt:lpstr>
      <vt:lpstr>CONTRAINDICATIONS FOR VENTOUSE / FORCEPS</vt:lpstr>
      <vt:lpstr>Complications</vt:lpstr>
      <vt:lpstr>CAESAREAN SECTION</vt:lpstr>
      <vt:lpstr>عرض تقديمي في PowerPoint</vt:lpstr>
      <vt:lpstr>Elective  Maternal</vt:lpstr>
      <vt:lpstr>EMERGENCY</vt:lpstr>
      <vt:lpstr>عرض تقديمي في PowerPoint</vt:lpstr>
      <vt:lpstr>Delivery in subsequent pregnancy </vt:lpstr>
      <vt:lpstr>Anaesthesia &amp; Caesarean Section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ssc1</cp:lastModifiedBy>
  <cp:revision>34</cp:revision>
  <dcterms:created xsi:type="dcterms:W3CDTF">2007-03-11T20:08:28Z</dcterms:created>
  <dcterms:modified xsi:type="dcterms:W3CDTF">2015-08-28T12:32:46Z</dcterms:modified>
</cp:coreProperties>
</file>