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9" r:id="rId1"/>
  </p:sldMasterIdLst>
  <p:sldIdLst>
    <p:sldId id="256" r:id="rId2"/>
    <p:sldId id="257" r:id="rId3"/>
    <p:sldId id="258" r:id="rId4"/>
    <p:sldId id="259" r:id="rId5"/>
    <p:sldId id="279" r:id="rId6"/>
    <p:sldId id="263" r:id="rId7"/>
    <p:sldId id="264" r:id="rId8"/>
    <p:sldId id="265" r:id="rId9"/>
    <p:sldId id="280" r:id="rId10"/>
    <p:sldId id="266" r:id="rId11"/>
    <p:sldId id="267" r:id="rId12"/>
    <p:sldId id="268" r:id="rId13"/>
    <p:sldId id="269" r:id="rId14"/>
    <p:sldId id="294" r:id="rId15"/>
    <p:sldId id="270" r:id="rId16"/>
    <p:sldId id="271" r:id="rId17"/>
    <p:sldId id="272" r:id="rId18"/>
    <p:sldId id="273" r:id="rId19"/>
    <p:sldId id="274" r:id="rId20"/>
    <p:sldId id="275" r:id="rId21"/>
    <p:sldId id="276" r:id="rId22"/>
    <p:sldId id="277" r:id="rId23"/>
    <p:sldId id="278"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ar-SA"/>
    </a:defPPr>
    <a:lvl1pPr algn="l" rtl="1" fontAlgn="base">
      <a:spcBef>
        <a:spcPct val="0"/>
      </a:spcBef>
      <a:spcAft>
        <a:spcPct val="0"/>
      </a:spcAft>
      <a:defRPr kern="1200">
        <a:solidFill>
          <a:schemeClr val="tx1"/>
        </a:solidFill>
        <a:latin typeface="Tahoma" pitchFamily="34" charset="0"/>
        <a:ea typeface="+mn-ea"/>
        <a:cs typeface="Arial" charset="0"/>
      </a:defRPr>
    </a:lvl1pPr>
    <a:lvl2pPr marL="457200" algn="l" rtl="1" fontAlgn="base">
      <a:spcBef>
        <a:spcPct val="0"/>
      </a:spcBef>
      <a:spcAft>
        <a:spcPct val="0"/>
      </a:spcAft>
      <a:defRPr kern="1200">
        <a:solidFill>
          <a:schemeClr val="tx1"/>
        </a:solidFill>
        <a:latin typeface="Tahoma" pitchFamily="34" charset="0"/>
        <a:ea typeface="+mn-ea"/>
        <a:cs typeface="Arial" charset="0"/>
      </a:defRPr>
    </a:lvl2pPr>
    <a:lvl3pPr marL="914400" algn="l" rtl="1" fontAlgn="base">
      <a:spcBef>
        <a:spcPct val="0"/>
      </a:spcBef>
      <a:spcAft>
        <a:spcPct val="0"/>
      </a:spcAft>
      <a:defRPr kern="1200">
        <a:solidFill>
          <a:schemeClr val="tx1"/>
        </a:solidFill>
        <a:latin typeface="Tahoma" pitchFamily="34" charset="0"/>
        <a:ea typeface="+mn-ea"/>
        <a:cs typeface="Arial" charset="0"/>
      </a:defRPr>
    </a:lvl3pPr>
    <a:lvl4pPr marL="1371600" algn="l" rtl="1" fontAlgn="base">
      <a:spcBef>
        <a:spcPct val="0"/>
      </a:spcBef>
      <a:spcAft>
        <a:spcPct val="0"/>
      </a:spcAft>
      <a:defRPr kern="1200">
        <a:solidFill>
          <a:schemeClr val="tx1"/>
        </a:solidFill>
        <a:latin typeface="Tahoma" pitchFamily="34" charset="0"/>
        <a:ea typeface="+mn-ea"/>
        <a:cs typeface="Arial" charset="0"/>
      </a:defRPr>
    </a:lvl4pPr>
    <a:lvl5pPr marL="1828800" algn="l" rtl="1"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4" d="100"/>
          <a:sy n="94" d="100"/>
        </p:scale>
        <p:origin x="-128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7"/>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1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6" name="Rectangle 1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7" name="Rectangle 2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0" name="Rectangle 23"/>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1" name="Rectangle 24"/>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25"/>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Rectangle 26"/>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4" name="Rectangle 27"/>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3222DDAA-D772-4A3A-8DAC-FA12186DF6A7}" type="slidenum">
              <a:rPr lang="ar-SA"/>
              <a:pPr>
                <a:defRPr/>
              </a:pPr>
              <a:t>‹#›</a:t>
            </a:fld>
            <a:endParaRPr lang="en-US"/>
          </a:p>
        </p:txBody>
      </p:sp>
    </p:spTree>
    <p:extLst>
      <p:ext uri="{BB962C8B-B14F-4D97-AF65-F5344CB8AC3E}">
        <p14:creationId xmlns:p14="http://schemas.microsoft.com/office/powerpoint/2010/main" val="1866508796"/>
      </p:ext>
    </p:extLst>
  </p:cSld>
  <p:clrMapOvr>
    <a:masterClrMapping/>
  </p:clrMapOvr>
  <p:transition>
    <p:pull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50939B5-327A-4929-B60A-F4619CED5886}" type="slidenum">
              <a:rPr lang="ar-SA"/>
              <a:pPr>
                <a:defRPr/>
              </a:pPr>
              <a:t>‹#›</a:t>
            </a:fld>
            <a:endParaRPr lang="en-US"/>
          </a:p>
        </p:txBody>
      </p:sp>
    </p:spTree>
    <p:extLst>
      <p:ext uri="{BB962C8B-B14F-4D97-AF65-F5344CB8AC3E}">
        <p14:creationId xmlns:p14="http://schemas.microsoft.com/office/powerpoint/2010/main" val="2309881549"/>
      </p:ext>
    </p:extLst>
  </p:cSld>
  <p:clrMapOvr>
    <a:masterClrMapping/>
  </p:clrMapOvr>
  <p:transition>
    <p:pull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2767171-E855-4D7D-B35C-7894103AF3E1}" type="slidenum">
              <a:rPr lang="ar-SA"/>
              <a:pPr>
                <a:defRPr/>
              </a:pPr>
              <a:t>‹#›</a:t>
            </a:fld>
            <a:endParaRPr lang="en-US"/>
          </a:p>
        </p:txBody>
      </p:sp>
    </p:spTree>
    <p:extLst>
      <p:ext uri="{BB962C8B-B14F-4D97-AF65-F5344CB8AC3E}">
        <p14:creationId xmlns:p14="http://schemas.microsoft.com/office/powerpoint/2010/main" val="2385075382"/>
      </p:ext>
    </p:extLst>
  </p:cSld>
  <p:clrMapOvr>
    <a:masterClrMapping/>
  </p:clrMapOvr>
  <p:transition>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848A438-88EA-415A-B571-0958E59723D1}" type="slidenum">
              <a:rPr lang="ar-SA"/>
              <a:pPr>
                <a:defRPr/>
              </a:pPr>
              <a:t>‹#›</a:t>
            </a:fld>
            <a:endParaRPr lang="en-US"/>
          </a:p>
        </p:txBody>
      </p:sp>
    </p:spTree>
    <p:extLst>
      <p:ext uri="{BB962C8B-B14F-4D97-AF65-F5344CB8AC3E}">
        <p14:creationId xmlns:p14="http://schemas.microsoft.com/office/powerpoint/2010/main" val="3483406549"/>
      </p:ext>
    </p:extLst>
  </p:cSld>
  <p:clrMapOvr>
    <a:masterClrMapping/>
  </p:clrMapOvr>
  <p:transition>
    <p:pull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7"/>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5" name="Freeform 18"/>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6" name="Freeform 19"/>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20"/>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23"/>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9" name="Freeform 24"/>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 name="Freeform 25"/>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1" name="Freeform 26"/>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27"/>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3" name="Freeform 28"/>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Freeform 29"/>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5" name="Freeform 30"/>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6" name="Freeform 31"/>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7" name="Freeform 32"/>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8" name="Freeform 33"/>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9" name="Rectangle 34"/>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0" name="Rectangle 35"/>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1" name="Rectangle 36"/>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Rectangle 37"/>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3" name="Rectangle 38"/>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4" name="Rectangle 39"/>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00C38638-4EAB-4E5A-8B61-F3E7BD618301}" type="slidenum">
              <a:rPr lang="ar-SA"/>
              <a:pPr>
                <a:defRPr/>
              </a:pPr>
              <a:t>‹#›</a:t>
            </a:fld>
            <a:endParaRPr lang="en-US"/>
          </a:p>
        </p:txBody>
      </p:sp>
    </p:spTree>
    <p:extLst>
      <p:ext uri="{BB962C8B-B14F-4D97-AF65-F5344CB8AC3E}">
        <p14:creationId xmlns:p14="http://schemas.microsoft.com/office/powerpoint/2010/main" val="1003396550"/>
      </p:ext>
    </p:extLst>
  </p:cSld>
  <p:clrMapOvr>
    <a:masterClrMapping/>
  </p:clrMapOvr>
  <p:transition>
    <p:pull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F11E63B-F5C2-4C75-BA12-00757F6DC409}" type="slidenum">
              <a:rPr lang="ar-SA"/>
              <a:pPr>
                <a:defRPr/>
              </a:pPr>
              <a:t>‹#›</a:t>
            </a:fld>
            <a:endParaRPr lang="en-US"/>
          </a:p>
        </p:txBody>
      </p:sp>
    </p:spTree>
    <p:extLst>
      <p:ext uri="{BB962C8B-B14F-4D97-AF65-F5344CB8AC3E}">
        <p14:creationId xmlns:p14="http://schemas.microsoft.com/office/powerpoint/2010/main" val="339129464"/>
      </p:ext>
    </p:extLst>
  </p:cSld>
  <p:clrMapOvr>
    <a:masterClrMapping/>
  </p:clrMapOvr>
  <p:transition>
    <p:pull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17"/>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Rectangle 18"/>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9" name="Rectangle 19"/>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0" name="Rectangle 20"/>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Rectangle 23"/>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Rectangle 24"/>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3" name="Rectangle 25"/>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4" name="Rectangle 26"/>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5" name="Rectangle 27"/>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Rectangle 28"/>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1CE78CBC-2BF5-48D9-B822-1DA2C131E7C0}" type="slidenum">
              <a:rPr lang="ar-SA"/>
              <a:pPr>
                <a:defRPr/>
              </a:pPr>
              <a:t>‹#›</a:t>
            </a:fld>
            <a:endParaRPr lang="en-US"/>
          </a:p>
        </p:txBody>
      </p:sp>
    </p:spTree>
    <p:extLst>
      <p:ext uri="{BB962C8B-B14F-4D97-AF65-F5344CB8AC3E}">
        <p14:creationId xmlns:p14="http://schemas.microsoft.com/office/powerpoint/2010/main" val="558110512"/>
      </p:ext>
    </p:extLst>
  </p:cSld>
  <p:clrMapOvr>
    <a:masterClrMapping/>
  </p:clrMapOvr>
  <p:transition>
    <p:pull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01AD7E29-0DFF-4F7E-8719-D3989328026A}" type="slidenum">
              <a:rPr lang="ar-SA"/>
              <a:pPr>
                <a:defRPr/>
              </a:pPr>
              <a:t>‹#›</a:t>
            </a:fld>
            <a:endParaRPr lang="en-US"/>
          </a:p>
        </p:txBody>
      </p:sp>
    </p:spTree>
    <p:extLst>
      <p:ext uri="{BB962C8B-B14F-4D97-AF65-F5344CB8AC3E}">
        <p14:creationId xmlns:p14="http://schemas.microsoft.com/office/powerpoint/2010/main" val="1759991783"/>
      </p:ext>
    </p:extLst>
  </p:cSld>
  <p:clrMapOvr>
    <a:masterClrMapping/>
  </p:clrMapOvr>
  <p:transition>
    <p:pull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D5839D27-287B-4B39-AEC0-57E4B6068C92}" type="slidenum">
              <a:rPr lang="ar-SA"/>
              <a:pPr>
                <a:defRPr/>
              </a:pPr>
              <a:t>‹#›</a:t>
            </a:fld>
            <a:endParaRPr lang="en-US"/>
          </a:p>
        </p:txBody>
      </p:sp>
    </p:spTree>
    <p:extLst>
      <p:ext uri="{BB962C8B-B14F-4D97-AF65-F5344CB8AC3E}">
        <p14:creationId xmlns:p14="http://schemas.microsoft.com/office/powerpoint/2010/main" val="247957043"/>
      </p:ext>
    </p:extLst>
  </p:cSld>
  <p:clrMapOvr>
    <a:masterClrMapping/>
  </p:clrMapOvr>
  <p:transition>
    <p:pull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5CA9164-0288-42C7-8A33-17FB5A4CDA3C}" type="slidenum">
              <a:rPr lang="ar-SA"/>
              <a:pPr>
                <a:defRPr/>
              </a:pPr>
              <a:t>‹#›</a:t>
            </a:fld>
            <a:endParaRPr lang="en-US"/>
          </a:p>
        </p:txBody>
      </p:sp>
    </p:spTree>
    <p:extLst>
      <p:ext uri="{BB962C8B-B14F-4D97-AF65-F5344CB8AC3E}">
        <p14:creationId xmlns:p14="http://schemas.microsoft.com/office/powerpoint/2010/main" val="1959998780"/>
      </p:ext>
    </p:extLst>
  </p:cSld>
  <p:clrMapOvr>
    <a:masterClrMapping/>
  </p:clrMapOvr>
  <p:transition>
    <p:pull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6" name="Straight Connector 1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20"/>
            <p:cNvCxnSpPr/>
            <p:nvPr/>
          </p:nvCxnSpPr>
          <p:spPr>
            <a:xfrm rot="16200000">
              <a:off x="6663593" y="12829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23"/>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24"/>
            <p:cNvCxnSpPr/>
            <p:nvPr/>
          </p:nvCxnSpPr>
          <p:spPr>
            <a:xfrm rot="5400000" flipH="1">
              <a:off x="6744513" y="1281933"/>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26"/>
            <p:cNvCxnSpPr/>
            <p:nvPr/>
          </p:nvCxnSpPr>
          <p:spPr>
            <a:xfrm rot="16200000">
              <a:off x="6663593" y="12829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27"/>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28"/>
            <p:cNvCxnSpPr/>
            <p:nvPr/>
          </p:nvCxnSpPr>
          <p:spPr>
            <a:xfrm rot="5400000" flipH="1">
              <a:off x="6744513" y="1281933"/>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30"/>
            <p:cNvCxnSpPr/>
            <p:nvPr/>
          </p:nvCxnSpPr>
          <p:spPr>
            <a:xfrm rot="16200000">
              <a:off x="6663592" y="1282906"/>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31"/>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32"/>
            <p:cNvCxnSpPr/>
            <p:nvPr/>
          </p:nvCxnSpPr>
          <p:spPr>
            <a:xfrm rot="5400000" flipH="1">
              <a:off x="6744512" y="12819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66271B63-1AF5-4E92-943F-718D2B762E13}" type="slidenum">
              <a:rPr lang="ar-SA"/>
              <a:pPr>
                <a:defRPr/>
              </a:pPr>
              <a:t>‹#›</a:t>
            </a:fld>
            <a:endParaRPr lang="en-US"/>
          </a:p>
        </p:txBody>
      </p:sp>
    </p:spTree>
    <p:extLst>
      <p:ext uri="{BB962C8B-B14F-4D97-AF65-F5344CB8AC3E}">
        <p14:creationId xmlns:p14="http://schemas.microsoft.com/office/powerpoint/2010/main" val="3792967608"/>
      </p:ext>
    </p:extLst>
  </p:cSld>
  <p:clrMapOvr>
    <a:masterClrMapping/>
  </p:clrMapOvr>
  <p:transition>
    <p:pull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defRPr/>
            </a:pPr>
            <a:fld id="{67035405-AE3C-4224-99A6-7D759A00CED8}" type="slidenum">
              <a:rPr lang="ar-SA"/>
              <a:pPr>
                <a:defRPr/>
              </a:pPr>
              <a:t>‹#›</a:t>
            </a:fld>
            <a:endParaRPr lang="en-US"/>
          </a:p>
        </p:txBody>
      </p:sp>
    </p:spTree>
  </p:cSld>
  <p:clrMap bg1="dk1" tx1="lt1" bg2="dk2" tx2="lt2" accent1="accent1" accent2="accent2" accent3="accent3" accent4="accent4" accent5="accent5" accent6="accent6" hlink="hlink" folHlink="folHlink"/>
  <p:sldLayoutIdLst>
    <p:sldLayoutId id="2147483885" r:id="rId1"/>
    <p:sldLayoutId id="2147483880" r:id="rId2"/>
    <p:sldLayoutId id="2147483886" r:id="rId3"/>
    <p:sldLayoutId id="2147483887" r:id="rId4"/>
    <p:sldLayoutId id="2147483888" r:id="rId5"/>
    <p:sldLayoutId id="2147483881" r:id="rId6"/>
    <p:sldLayoutId id="2147483889" r:id="rId7"/>
    <p:sldLayoutId id="2147483882" r:id="rId8"/>
    <p:sldLayoutId id="2147483890" r:id="rId9"/>
    <p:sldLayoutId id="2147483883" r:id="rId10"/>
    <p:sldLayoutId id="2147483884" r:id="rId11"/>
  </p:sldLayoutIdLst>
  <p:transition>
    <p:pull dir="ld"/>
  </p:transition>
  <p:timing>
    <p:tnLst>
      <p:par>
        <p:cTn id="1" dur="indefinite" restart="never" nodeType="tmRoot"/>
      </p:par>
    </p:tnLst>
  </p:timing>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cs typeface="Tahoma" pitchFamily="34" charset="0"/>
        </a:defRPr>
      </a:lvl2pPr>
      <a:lvl3pPr algn="l" rtl="0" eaLnBrk="0" fontAlgn="base" hangingPunct="0">
        <a:spcBef>
          <a:spcPct val="0"/>
        </a:spcBef>
        <a:spcAft>
          <a:spcPct val="0"/>
        </a:spcAft>
        <a:defRPr sz="4000">
          <a:solidFill>
            <a:srgbClr val="C1EEFF"/>
          </a:solidFill>
          <a:latin typeface="Consolas" pitchFamily="49" charset="0"/>
          <a:cs typeface="Tahoma" pitchFamily="34" charset="0"/>
        </a:defRPr>
      </a:lvl3pPr>
      <a:lvl4pPr algn="l" rtl="0" eaLnBrk="0" fontAlgn="base" hangingPunct="0">
        <a:spcBef>
          <a:spcPct val="0"/>
        </a:spcBef>
        <a:spcAft>
          <a:spcPct val="0"/>
        </a:spcAft>
        <a:defRPr sz="4000">
          <a:solidFill>
            <a:srgbClr val="C1EEFF"/>
          </a:solidFill>
          <a:latin typeface="Consolas" pitchFamily="49" charset="0"/>
          <a:cs typeface="Tahoma" pitchFamily="34" charset="0"/>
        </a:defRPr>
      </a:lvl4pPr>
      <a:lvl5pPr algn="l" rtl="0" eaLnBrk="0" fontAlgn="base" hangingPunct="0">
        <a:spcBef>
          <a:spcPct val="0"/>
        </a:spcBef>
        <a:spcAft>
          <a:spcPct val="0"/>
        </a:spcAft>
        <a:defRPr sz="4000">
          <a:solidFill>
            <a:srgbClr val="C1EEFF"/>
          </a:solidFill>
          <a:latin typeface="Consolas" pitchFamily="49" charset="0"/>
          <a:cs typeface="Tahoma" pitchFamily="34" charset="0"/>
        </a:defRPr>
      </a:lvl5pPr>
      <a:lvl6pPr marL="457200" algn="l" rtl="0" fontAlgn="base">
        <a:spcBef>
          <a:spcPct val="0"/>
        </a:spcBef>
        <a:spcAft>
          <a:spcPct val="0"/>
        </a:spcAft>
        <a:defRPr sz="4000">
          <a:solidFill>
            <a:srgbClr val="C1EEFF"/>
          </a:solidFill>
          <a:latin typeface="Consolas" pitchFamily="49" charset="0"/>
          <a:cs typeface="Tahoma" pitchFamily="34" charset="0"/>
        </a:defRPr>
      </a:lvl6pPr>
      <a:lvl7pPr marL="914400" algn="l" rtl="0" fontAlgn="base">
        <a:spcBef>
          <a:spcPct val="0"/>
        </a:spcBef>
        <a:spcAft>
          <a:spcPct val="0"/>
        </a:spcAft>
        <a:defRPr sz="4000">
          <a:solidFill>
            <a:srgbClr val="C1EEFF"/>
          </a:solidFill>
          <a:latin typeface="Consolas" pitchFamily="49" charset="0"/>
          <a:cs typeface="Tahoma" pitchFamily="34" charset="0"/>
        </a:defRPr>
      </a:lvl7pPr>
      <a:lvl8pPr marL="1371600" algn="l" rtl="0" fontAlgn="base">
        <a:spcBef>
          <a:spcPct val="0"/>
        </a:spcBef>
        <a:spcAft>
          <a:spcPct val="0"/>
        </a:spcAft>
        <a:defRPr sz="4000">
          <a:solidFill>
            <a:srgbClr val="C1EEFF"/>
          </a:solidFill>
          <a:latin typeface="Consolas" pitchFamily="49" charset="0"/>
          <a:cs typeface="Tahoma" pitchFamily="34" charset="0"/>
        </a:defRPr>
      </a:lvl8pPr>
      <a:lvl9pPr marL="1828800" algn="l" rtl="0" fontAlgn="base">
        <a:spcBef>
          <a:spcPct val="0"/>
        </a:spcBef>
        <a:spcAft>
          <a:spcPct val="0"/>
        </a:spcAft>
        <a:defRPr sz="4000">
          <a:solidFill>
            <a:srgbClr val="C1EEFF"/>
          </a:solidFill>
          <a:latin typeface="Consolas" pitchFamily="49" charset="0"/>
          <a:cs typeface="Tahoma" pitchFamily="34"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14348" y="2428868"/>
            <a:ext cx="8058152" cy="3786214"/>
          </a:xfrm>
        </p:spPr>
        <p:txBody>
          <a:bodyPr/>
          <a:lstStyle/>
          <a:p>
            <a:pPr algn="ctr" eaLnBrk="1" fontAlgn="auto" hangingPunct="1">
              <a:spcAft>
                <a:spcPts val="0"/>
              </a:spcAft>
              <a:defRPr/>
            </a:pPr>
            <a:r>
              <a:rPr lang="en-US" sz="5400" dirty="0" smtClean="0">
                <a:solidFill>
                  <a:srgbClr val="FF0000"/>
                </a:solidFill>
                <a:latin typeface="Berlin Sans FB Demi" pitchFamily="34" charset="0"/>
              </a:rPr>
              <a:t>Mechanism of labor abnormal presentation and breech </a:t>
            </a:r>
          </a:p>
        </p:txBody>
      </p:sp>
      <p:sp>
        <p:nvSpPr>
          <p:cNvPr id="8195" name="Rectangle 3"/>
          <p:cNvSpPr>
            <a:spLocks noGrp="1" noChangeArrowheads="1"/>
          </p:cNvSpPr>
          <p:nvPr>
            <p:ph type="subTitle" idx="1"/>
          </p:nvPr>
        </p:nvSpPr>
        <p:spPr>
          <a:xfrm>
            <a:off x="857250" y="285750"/>
            <a:ext cx="7572375" cy="1143000"/>
          </a:xfrm>
        </p:spPr>
        <p:txBody>
          <a:bodyPr/>
          <a:lstStyle/>
          <a:p>
            <a:pPr algn="ctr" eaLnBrk="1" hangingPunct="1">
              <a:spcBef>
                <a:spcPct val="0"/>
              </a:spcBef>
            </a:pPr>
            <a:r>
              <a:rPr lang="en-US" sz="2400" b="1" smtClean="0">
                <a:latin typeface="Berlin Sans FB Demi" pitchFamily="34" charset="0"/>
                <a:cs typeface="Tahoma" pitchFamily="34" charset="0"/>
              </a:rPr>
              <a:t>King Khalid University Hospital</a:t>
            </a:r>
          </a:p>
          <a:p>
            <a:pPr algn="ctr" eaLnBrk="1" hangingPunct="1">
              <a:spcBef>
                <a:spcPct val="0"/>
              </a:spcBef>
            </a:pPr>
            <a:r>
              <a:rPr lang="en-US" sz="2400" b="1" smtClean="0">
                <a:latin typeface="Berlin Sans FB Demi" pitchFamily="34" charset="0"/>
                <a:cs typeface="Tahoma" pitchFamily="34" charset="0"/>
              </a:rPr>
              <a:t>Department of Obstetrics &amp; Gynecology</a:t>
            </a:r>
          </a:p>
          <a:p>
            <a:pPr algn="ctr" eaLnBrk="1" hangingPunct="1">
              <a:spcBef>
                <a:spcPct val="0"/>
              </a:spcBef>
            </a:pPr>
            <a:r>
              <a:rPr lang="en-US" sz="2400" b="1" smtClean="0">
                <a:latin typeface="Berlin Sans FB Demi" pitchFamily="34" charset="0"/>
                <a:cs typeface="Tahoma" pitchFamily="34" charset="0"/>
              </a:rPr>
              <a:t>Course 482</a:t>
            </a:r>
          </a:p>
        </p:txBody>
      </p:sp>
    </p:spTree>
  </p:cSld>
  <p:clrMapOvr>
    <a:masterClrMapping/>
  </p:clrMapOvr>
  <p:transition advClick="0" advTm="0">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571500"/>
            <a:ext cx="8229600" cy="5448300"/>
          </a:xfrm>
        </p:spPr>
        <p:txBody>
          <a:bodyPr/>
          <a:lstStyle/>
          <a:p>
            <a:pPr eaLnBrk="1" hangingPunct="1">
              <a:lnSpc>
                <a:spcPct val="90000"/>
              </a:lnSpc>
            </a:pPr>
            <a:r>
              <a:rPr lang="en-US" sz="2800" b="1" smtClean="0">
                <a:cs typeface="Tahoma" pitchFamily="34" charset="0"/>
              </a:rPr>
              <a:t>Sutures meet at an irregular space forms which is enclosed by a membrane called fontanel .</a:t>
            </a:r>
          </a:p>
          <a:p>
            <a:pPr eaLnBrk="1" hangingPunct="1">
              <a:lnSpc>
                <a:spcPct val="90000"/>
              </a:lnSpc>
            </a:pPr>
            <a:r>
              <a:rPr lang="en-US" sz="2800" b="1" smtClean="0">
                <a:cs typeface="Tahoma" pitchFamily="34" charset="0"/>
              </a:rPr>
              <a:t>Anterior fontanel is a lozenge shape between the two frontal and two parietal bones usually it is opened .</a:t>
            </a:r>
          </a:p>
          <a:p>
            <a:pPr eaLnBrk="1" hangingPunct="1">
              <a:lnSpc>
                <a:spcPct val="90000"/>
              </a:lnSpc>
            </a:pPr>
            <a:r>
              <a:rPr lang="en-US" sz="2800" b="1" smtClean="0">
                <a:cs typeface="Tahoma" pitchFamily="34" charset="0"/>
              </a:rPr>
              <a:t>Posterior fontanel at the junction of the two parietal bones and occipital bone .</a:t>
            </a:r>
          </a:p>
          <a:p>
            <a:pPr eaLnBrk="1" hangingPunct="1">
              <a:lnSpc>
                <a:spcPct val="90000"/>
              </a:lnSpc>
            </a:pPr>
            <a:r>
              <a:rPr lang="en-US" sz="2800" b="1" smtClean="0">
                <a:cs typeface="Tahoma" pitchFamily="34" charset="0"/>
              </a:rPr>
              <a:t>It gives an important information concerning presentation and position of the fetus.</a:t>
            </a:r>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57200" y="571500"/>
            <a:ext cx="8229600" cy="5448300"/>
          </a:xfrm>
        </p:spPr>
        <p:txBody>
          <a:bodyPr/>
          <a:lstStyle/>
          <a:p>
            <a:pPr eaLnBrk="1" hangingPunct="1">
              <a:lnSpc>
                <a:spcPct val="90000"/>
              </a:lnSpc>
            </a:pPr>
            <a:r>
              <a:rPr lang="en-US" b="1" smtClean="0">
                <a:cs typeface="Tahoma" pitchFamily="34" charset="0"/>
              </a:rPr>
              <a:t>Fetal head diameters </a:t>
            </a:r>
          </a:p>
          <a:p>
            <a:pPr eaLnBrk="1" hangingPunct="1">
              <a:lnSpc>
                <a:spcPct val="90000"/>
              </a:lnSpc>
            </a:pPr>
            <a:r>
              <a:rPr lang="en-US" b="1" smtClean="0">
                <a:cs typeface="Tahoma" pitchFamily="34" charset="0"/>
              </a:rPr>
              <a:t>Subocipotobregmatic 9.5 cm vertex presentation.</a:t>
            </a:r>
          </a:p>
          <a:p>
            <a:pPr eaLnBrk="1" hangingPunct="1">
              <a:lnSpc>
                <a:spcPct val="90000"/>
              </a:lnSpc>
            </a:pPr>
            <a:r>
              <a:rPr lang="en-US" b="1" smtClean="0">
                <a:cs typeface="Tahoma" pitchFamily="34" charset="0"/>
              </a:rPr>
              <a:t>Submentobregmatic 9.5 cm face presentation.</a:t>
            </a:r>
          </a:p>
          <a:p>
            <a:pPr eaLnBrk="1" hangingPunct="1">
              <a:lnSpc>
                <a:spcPct val="90000"/>
              </a:lnSpc>
            </a:pPr>
            <a:r>
              <a:rPr lang="en-US" b="1" smtClean="0">
                <a:cs typeface="Tahoma" pitchFamily="34" charset="0"/>
              </a:rPr>
              <a:t>Mentovertical 12.5 brow presentation .</a:t>
            </a:r>
          </a:p>
          <a:p>
            <a:pPr eaLnBrk="1" hangingPunct="1">
              <a:lnSpc>
                <a:spcPct val="90000"/>
              </a:lnSpc>
            </a:pPr>
            <a:r>
              <a:rPr lang="en-US" b="1" smtClean="0">
                <a:cs typeface="Tahoma" pitchFamily="34" charset="0"/>
              </a:rPr>
              <a:t>Biparietal diameter  9.5cm .</a:t>
            </a:r>
          </a:p>
          <a:p>
            <a:pPr eaLnBrk="1" hangingPunct="1">
              <a:lnSpc>
                <a:spcPct val="90000"/>
              </a:lnSpc>
            </a:pPr>
            <a:r>
              <a:rPr lang="en-US" b="1" smtClean="0">
                <a:cs typeface="Tahoma" pitchFamily="34" charset="0"/>
              </a:rPr>
              <a:t>Occiptofrontal 10.5 cm</a:t>
            </a:r>
          </a:p>
          <a:p>
            <a:pPr eaLnBrk="1" hangingPunct="1">
              <a:lnSpc>
                <a:spcPct val="90000"/>
              </a:lnSpc>
            </a:pPr>
            <a:endParaRPr lang="en-US" smtClean="0">
              <a:cs typeface="Tahoma" pitchFamily="34" charset="0"/>
            </a:endParaRPr>
          </a:p>
        </p:txBody>
      </p:sp>
    </p:spTree>
  </p:cSld>
  <p:clrMapOvr>
    <a:masterClrMapping/>
  </p:clrMapOvr>
  <p:transition advTm="0">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571500"/>
            <a:ext cx="8229600" cy="5448300"/>
          </a:xfrm>
        </p:spPr>
        <p:txBody>
          <a:bodyPr/>
          <a:lstStyle/>
          <a:p>
            <a:pPr eaLnBrk="1" hangingPunct="1"/>
            <a:endParaRPr lang="en-US" b="1" smtClean="0">
              <a:cs typeface="Tahoma" pitchFamily="34" charset="0"/>
            </a:endParaRPr>
          </a:p>
          <a:p>
            <a:pPr eaLnBrk="1" hangingPunct="1"/>
            <a:r>
              <a:rPr lang="en-US" b="1" smtClean="0">
                <a:cs typeface="Tahoma" pitchFamily="34" charset="0"/>
              </a:rPr>
              <a:t>Occipital bone is the landmark in vertex presentation.</a:t>
            </a:r>
          </a:p>
          <a:p>
            <a:pPr eaLnBrk="1" hangingPunct="1"/>
            <a:r>
              <a:rPr lang="en-US" b="1" smtClean="0">
                <a:cs typeface="Tahoma" pitchFamily="34" charset="0"/>
              </a:rPr>
              <a:t>Mentum is landmark for face presentation,</a:t>
            </a:r>
          </a:p>
          <a:p>
            <a:pPr eaLnBrk="1" hangingPunct="1"/>
            <a:r>
              <a:rPr lang="en-US" b="1" smtClean="0">
                <a:cs typeface="Tahoma" pitchFamily="34" charset="0"/>
              </a:rPr>
              <a:t>Frontal bone is land mark for brow presentation</a:t>
            </a:r>
          </a:p>
        </p:txBody>
      </p:sp>
    </p:spTree>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fontAlgn="auto" hangingPunct="1">
              <a:spcAft>
                <a:spcPts val="0"/>
              </a:spcAft>
              <a:defRPr/>
            </a:pPr>
            <a:r>
              <a:rPr lang="en-US" u="sng" dirty="0" err="1" smtClean="0">
                <a:solidFill>
                  <a:srgbClr val="FFFF00"/>
                </a:solidFill>
              </a:rPr>
              <a:t>Labour</a:t>
            </a:r>
            <a:endParaRPr lang="en-US" u="sng" dirty="0" smtClean="0">
              <a:solidFill>
                <a:srgbClr val="FFFF00"/>
              </a:solidFill>
            </a:endParaRPr>
          </a:p>
        </p:txBody>
      </p:sp>
      <p:sp>
        <p:nvSpPr>
          <p:cNvPr id="20483" name="Rectangle 3"/>
          <p:cNvSpPr>
            <a:spLocks noGrp="1" noChangeArrowheads="1"/>
          </p:cNvSpPr>
          <p:nvPr>
            <p:ph idx="1"/>
          </p:nvPr>
        </p:nvSpPr>
        <p:spPr>
          <a:xfrm>
            <a:off x="785813" y="1784350"/>
            <a:ext cx="7900987" cy="4572000"/>
          </a:xfrm>
        </p:spPr>
        <p:txBody>
          <a:bodyPr/>
          <a:lstStyle/>
          <a:p>
            <a:pPr eaLnBrk="1" hangingPunct="1">
              <a:buFontTx/>
              <a:buNone/>
            </a:pPr>
            <a:r>
              <a:rPr lang="en-US" b="1" smtClean="0">
                <a:solidFill>
                  <a:srgbClr val="FF0000"/>
                </a:solidFill>
                <a:cs typeface="Tahoma" pitchFamily="34" charset="0"/>
              </a:rPr>
              <a:t>Definition.</a:t>
            </a:r>
          </a:p>
          <a:p>
            <a:pPr eaLnBrk="1" hangingPunct="1">
              <a:buFontTx/>
              <a:buNone/>
            </a:pPr>
            <a:r>
              <a:rPr lang="en-US" b="1" smtClean="0">
                <a:cs typeface="Tahoma" pitchFamily="34" charset="0"/>
              </a:rPr>
              <a:t>It is the onset of painful, regular,contractions,</a:t>
            </a:r>
          </a:p>
          <a:p>
            <a:pPr eaLnBrk="1" hangingPunct="1">
              <a:buFontTx/>
              <a:buNone/>
            </a:pPr>
            <a:r>
              <a:rPr lang="en-US" b="1" smtClean="0">
                <a:cs typeface="Tahoma" pitchFamily="34" charset="0"/>
              </a:rPr>
              <a:t>more than one every  ten minutes. With </a:t>
            </a:r>
          </a:p>
          <a:p>
            <a:pPr eaLnBrk="1" hangingPunct="1">
              <a:buFontTx/>
              <a:buNone/>
            </a:pPr>
            <a:r>
              <a:rPr lang="en-US" b="1" smtClean="0">
                <a:cs typeface="Tahoma" pitchFamily="34" charset="0"/>
              </a:rPr>
              <a:t>progressive cervical effacement and dilatation</a:t>
            </a:r>
          </a:p>
          <a:p>
            <a:pPr eaLnBrk="1" hangingPunct="1">
              <a:buFontTx/>
              <a:buNone/>
            </a:pPr>
            <a:r>
              <a:rPr lang="en-US" b="1" smtClean="0">
                <a:cs typeface="Tahoma" pitchFamily="34" charset="0"/>
              </a:rPr>
              <a:t>accompanied by descend of the fetal</a:t>
            </a:r>
          </a:p>
          <a:p>
            <a:pPr eaLnBrk="1" hangingPunct="1">
              <a:buFontTx/>
              <a:buNone/>
            </a:pPr>
            <a:r>
              <a:rPr lang="en-US" b="1" smtClean="0">
                <a:cs typeface="Tahoma" pitchFamily="34" charset="0"/>
              </a:rPr>
              <a:t>presenting part.</a:t>
            </a:r>
          </a:p>
        </p:txBody>
      </p:sp>
    </p:spTree>
  </p:cSld>
  <p:clrMapOvr>
    <a:masterClrMapping/>
  </p:clrMapOvr>
  <p:transition>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21507" name="Content Placeholder 2"/>
          <p:cNvSpPr>
            <a:spLocks noGrp="1"/>
          </p:cNvSpPr>
          <p:nvPr>
            <p:ph idx="1"/>
          </p:nvPr>
        </p:nvSpPr>
        <p:spPr/>
        <p:txBody>
          <a:bodyPr/>
          <a:lstStyle/>
          <a:p>
            <a:endParaRPr lang="en-US" smtClean="0">
              <a:cs typeface="Tahoma" pitchFamily="34" charset="0"/>
            </a:endParaRPr>
          </a:p>
        </p:txBody>
      </p:sp>
    </p:spTree>
  </p:cSld>
  <p:clrMapOvr>
    <a:masterClrMapping/>
  </p:clrMapOvr>
  <p:transition>
    <p:pull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fontAlgn="auto" hangingPunct="1">
              <a:spcAft>
                <a:spcPts val="0"/>
              </a:spcAft>
              <a:defRPr/>
            </a:pPr>
            <a:r>
              <a:rPr lang="en-US" b="1" u="sng" dirty="0" smtClean="0">
                <a:solidFill>
                  <a:srgbClr val="FFFF00"/>
                </a:solidFill>
              </a:rPr>
              <a:t>Stages of labo</a:t>
            </a:r>
            <a:r>
              <a:rPr lang="en-US" u="sng" dirty="0" smtClean="0">
                <a:solidFill>
                  <a:srgbClr val="FFFF00"/>
                </a:solidFill>
              </a:rPr>
              <a:t>r</a:t>
            </a:r>
          </a:p>
        </p:txBody>
      </p:sp>
      <p:sp>
        <p:nvSpPr>
          <p:cNvPr id="22531" name="Rectangle 3"/>
          <p:cNvSpPr>
            <a:spLocks noGrp="1" noChangeArrowheads="1"/>
          </p:cNvSpPr>
          <p:nvPr>
            <p:ph idx="1"/>
          </p:nvPr>
        </p:nvSpPr>
        <p:spPr>
          <a:xfrm>
            <a:off x="457200" y="1500188"/>
            <a:ext cx="8229600" cy="4519612"/>
          </a:xfrm>
        </p:spPr>
        <p:txBody>
          <a:bodyPr/>
          <a:lstStyle/>
          <a:p>
            <a:pPr marL="609600" indent="-609600" eaLnBrk="1" hangingPunct="1">
              <a:buFontTx/>
              <a:buNone/>
            </a:pPr>
            <a:r>
              <a:rPr lang="en-US" b="1" smtClean="0">
                <a:cs typeface="Tahoma" pitchFamily="34" charset="0"/>
              </a:rPr>
              <a:t>Labor is  divided in to three stages.</a:t>
            </a:r>
          </a:p>
          <a:p>
            <a:pPr marL="609600" indent="-609600" eaLnBrk="1" hangingPunct="1">
              <a:buFontTx/>
              <a:buNone/>
            </a:pPr>
            <a:r>
              <a:rPr lang="en-US" b="1" smtClean="0">
                <a:cs typeface="Tahoma" pitchFamily="34" charset="0"/>
              </a:rPr>
              <a:t>1</a:t>
            </a:r>
            <a:r>
              <a:rPr lang="en-US" b="1" baseline="30000" smtClean="0">
                <a:cs typeface="Tahoma" pitchFamily="34" charset="0"/>
              </a:rPr>
              <a:t>st</a:t>
            </a:r>
            <a:r>
              <a:rPr lang="en-US" b="1" smtClean="0">
                <a:cs typeface="Tahoma" pitchFamily="34" charset="0"/>
              </a:rPr>
              <a:t> stage from diagnosis of labor till full dilatation of the cervix.</a:t>
            </a:r>
          </a:p>
          <a:p>
            <a:pPr marL="609600" indent="-609600" eaLnBrk="1" hangingPunct="1">
              <a:buFontTx/>
              <a:buNone/>
            </a:pPr>
            <a:r>
              <a:rPr lang="en-US" b="1" smtClean="0">
                <a:cs typeface="Tahoma" pitchFamily="34" charset="0"/>
              </a:rPr>
              <a:t>2</a:t>
            </a:r>
            <a:r>
              <a:rPr lang="en-US" b="1" baseline="30000" smtClean="0">
                <a:cs typeface="Tahoma" pitchFamily="34" charset="0"/>
              </a:rPr>
              <a:t>nd</a:t>
            </a:r>
            <a:r>
              <a:rPr lang="en-US" b="1" smtClean="0">
                <a:cs typeface="Tahoma" pitchFamily="34" charset="0"/>
              </a:rPr>
              <a:t> stage of labor from full dilatation of the cervix till delivery of the fetus.</a:t>
            </a:r>
          </a:p>
          <a:p>
            <a:pPr marL="609600" indent="-609600" eaLnBrk="1" hangingPunct="1">
              <a:buFontTx/>
              <a:buNone/>
            </a:pPr>
            <a:r>
              <a:rPr lang="en-US" b="1" smtClean="0">
                <a:cs typeface="Tahoma" pitchFamily="34" charset="0"/>
              </a:rPr>
              <a:t>3</a:t>
            </a:r>
            <a:r>
              <a:rPr lang="en-US" b="1" baseline="30000" smtClean="0">
                <a:cs typeface="Tahoma" pitchFamily="34" charset="0"/>
              </a:rPr>
              <a:t>rd</a:t>
            </a:r>
            <a:r>
              <a:rPr lang="en-US" b="1" smtClean="0">
                <a:cs typeface="Tahoma" pitchFamily="34" charset="0"/>
              </a:rPr>
              <a:t> stage from delivery of the fetus until delivery of the placenta.</a:t>
            </a:r>
          </a:p>
        </p:txBody>
      </p:sp>
    </p:spTree>
  </p:cSld>
  <p:clrMapOvr>
    <a:masterClrMapping/>
  </p:clrMapOvr>
  <p:transition>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fontAlgn="auto" hangingPunct="1">
              <a:spcAft>
                <a:spcPts val="0"/>
              </a:spcAft>
              <a:defRPr/>
            </a:pPr>
            <a:r>
              <a:rPr lang="en-US" b="1" dirty="0" smtClean="0">
                <a:solidFill>
                  <a:srgbClr val="FFFF00"/>
                </a:solidFill>
              </a:rPr>
              <a:t>The duration of labor</a:t>
            </a:r>
          </a:p>
        </p:txBody>
      </p:sp>
      <p:sp>
        <p:nvSpPr>
          <p:cNvPr id="23555" name="Rectangle 3"/>
          <p:cNvSpPr>
            <a:spLocks noGrp="1" noChangeArrowheads="1"/>
          </p:cNvSpPr>
          <p:nvPr>
            <p:ph idx="1"/>
          </p:nvPr>
        </p:nvSpPr>
        <p:spPr/>
        <p:txBody>
          <a:bodyPr/>
          <a:lstStyle/>
          <a:p>
            <a:pPr eaLnBrk="1" hangingPunct="1">
              <a:lnSpc>
                <a:spcPct val="90000"/>
              </a:lnSpc>
              <a:buFontTx/>
              <a:buNone/>
            </a:pPr>
            <a:r>
              <a:rPr lang="en-US" b="1" smtClean="0">
                <a:cs typeface="Tahoma" pitchFamily="34" charset="0"/>
              </a:rPr>
              <a:t>Primigravida about 12 hours .</a:t>
            </a:r>
          </a:p>
          <a:p>
            <a:pPr eaLnBrk="1" hangingPunct="1">
              <a:lnSpc>
                <a:spcPct val="90000"/>
              </a:lnSpc>
              <a:buFontTx/>
              <a:buNone/>
            </a:pPr>
            <a:r>
              <a:rPr lang="en-US" b="1" smtClean="0">
                <a:cs typeface="Tahoma" pitchFamily="34" charset="0"/>
              </a:rPr>
              <a:t>Multigravida 8.0 hours</a:t>
            </a:r>
          </a:p>
          <a:p>
            <a:pPr eaLnBrk="1" hangingPunct="1">
              <a:lnSpc>
                <a:spcPct val="90000"/>
              </a:lnSpc>
              <a:buFontTx/>
              <a:buNone/>
            </a:pPr>
            <a:r>
              <a:rPr lang="en-US" b="1" smtClean="0">
                <a:cs typeface="Tahoma" pitchFamily="34" charset="0"/>
              </a:rPr>
              <a:t>The moral  of most women deteriorate if labor is prolonged .</a:t>
            </a:r>
          </a:p>
          <a:p>
            <a:pPr eaLnBrk="1" hangingPunct="1">
              <a:lnSpc>
                <a:spcPct val="90000"/>
              </a:lnSpc>
              <a:buFontTx/>
              <a:buNone/>
            </a:pPr>
            <a:r>
              <a:rPr lang="en-US" b="1" smtClean="0">
                <a:cs typeface="Tahoma" pitchFamily="34" charset="0"/>
              </a:rPr>
              <a:t>There is greater incidence of fetal hypoxia after long labor.</a:t>
            </a:r>
          </a:p>
          <a:p>
            <a:pPr eaLnBrk="1" hangingPunct="1">
              <a:lnSpc>
                <a:spcPct val="90000"/>
              </a:lnSpc>
              <a:buFontTx/>
              <a:buNone/>
            </a:pPr>
            <a:r>
              <a:rPr lang="en-US" b="1" smtClean="0">
                <a:cs typeface="Tahoma" pitchFamily="34" charset="0"/>
              </a:rPr>
              <a:t>Greater incidence of operative vaginal delivery</a:t>
            </a:r>
            <a:r>
              <a:rPr lang="en-US" smtClean="0">
                <a:cs typeface="Tahoma" pitchFamily="34" charset="0"/>
              </a:rPr>
              <a:t>.</a:t>
            </a:r>
          </a:p>
        </p:txBody>
      </p:sp>
    </p:spTree>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fontAlgn="auto" hangingPunct="1">
              <a:spcAft>
                <a:spcPts val="0"/>
              </a:spcAft>
              <a:defRPr/>
            </a:pPr>
            <a:r>
              <a:rPr lang="en-US" b="1" u="sng" dirty="0" err="1" smtClean="0">
                <a:solidFill>
                  <a:srgbClr val="FFFF00"/>
                </a:solidFill>
              </a:rPr>
              <a:t>Mechanisim</a:t>
            </a:r>
            <a:r>
              <a:rPr lang="en-US" b="1" u="sng" dirty="0" smtClean="0">
                <a:solidFill>
                  <a:srgbClr val="FFFF00"/>
                </a:solidFill>
              </a:rPr>
              <a:t> of labor</a:t>
            </a:r>
          </a:p>
        </p:txBody>
      </p:sp>
      <p:sp>
        <p:nvSpPr>
          <p:cNvPr id="24579" name="Rectangle 3"/>
          <p:cNvSpPr>
            <a:spLocks noGrp="1" noChangeArrowheads="1"/>
          </p:cNvSpPr>
          <p:nvPr>
            <p:ph idx="1"/>
          </p:nvPr>
        </p:nvSpPr>
        <p:spPr>
          <a:xfrm>
            <a:off x="428625" y="1571625"/>
            <a:ext cx="8229600" cy="5000625"/>
          </a:xfrm>
        </p:spPr>
        <p:txBody>
          <a:bodyPr/>
          <a:lstStyle/>
          <a:p>
            <a:pPr eaLnBrk="1" hangingPunct="1">
              <a:lnSpc>
                <a:spcPct val="90000"/>
              </a:lnSpc>
              <a:buFontTx/>
              <a:buNone/>
            </a:pPr>
            <a:r>
              <a:rPr lang="en-US" b="1" smtClean="0">
                <a:cs typeface="Tahoma" pitchFamily="34" charset="0"/>
              </a:rPr>
              <a:t>It is a series of changes in position and attitude that the fetus undergoes during its passage through the birth canal.</a:t>
            </a:r>
          </a:p>
          <a:p>
            <a:pPr eaLnBrk="1" hangingPunct="1">
              <a:lnSpc>
                <a:spcPct val="90000"/>
              </a:lnSpc>
              <a:buFontTx/>
              <a:buNone/>
            </a:pPr>
            <a:r>
              <a:rPr lang="en-US" b="1" smtClean="0">
                <a:solidFill>
                  <a:srgbClr val="FFFF00"/>
                </a:solidFill>
                <a:cs typeface="Tahoma" pitchFamily="34" charset="0"/>
              </a:rPr>
              <a:t>ENGAGEMENT.</a:t>
            </a:r>
          </a:p>
          <a:p>
            <a:pPr eaLnBrk="1" hangingPunct="1">
              <a:lnSpc>
                <a:spcPct val="90000"/>
              </a:lnSpc>
              <a:buFontTx/>
              <a:buNone/>
            </a:pPr>
            <a:r>
              <a:rPr lang="en-US" b="1" smtClean="0">
                <a:cs typeface="Tahoma" pitchFamily="34" charset="0"/>
              </a:rPr>
              <a:t>It is when the widest diameter of the head has passed successfully through the inlet that is when the biparietal diameter passed to the level of the ischial spines   </a:t>
            </a:r>
          </a:p>
        </p:txBody>
      </p:sp>
    </p:spTree>
  </p:cSld>
  <p:clrMapOvr>
    <a:masterClrMapping/>
  </p:clrMapOvr>
  <p:transition>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457200" y="500063"/>
            <a:ext cx="8229600" cy="5519737"/>
          </a:xfrm>
        </p:spPr>
        <p:txBody>
          <a:bodyPr/>
          <a:lstStyle/>
          <a:p>
            <a:pPr eaLnBrk="1" hangingPunct="1">
              <a:buFontTx/>
              <a:buNone/>
            </a:pPr>
            <a:r>
              <a:rPr lang="en-US" b="1" u="sng" smtClean="0">
                <a:solidFill>
                  <a:srgbClr val="FFFF00"/>
                </a:solidFill>
                <a:cs typeface="Tahoma" pitchFamily="34" charset="0"/>
              </a:rPr>
              <a:t>DESCENT.</a:t>
            </a:r>
          </a:p>
          <a:p>
            <a:pPr eaLnBrk="1" hangingPunct="1">
              <a:buFontTx/>
              <a:buNone/>
            </a:pPr>
            <a:endParaRPr lang="en-US" sz="1200" b="1" u="sng" smtClean="0">
              <a:solidFill>
                <a:srgbClr val="FFFF00"/>
              </a:solidFill>
              <a:cs typeface="Tahoma" pitchFamily="34" charset="0"/>
            </a:endParaRPr>
          </a:p>
          <a:p>
            <a:pPr eaLnBrk="1" hangingPunct="1">
              <a:buFontTx/>
              <a:buNone/>
            </a:pPr>
            <a:r>
              <a:rPr lang="en-US" b="1" smtClean="0">
                <a:cs typeface="Tahoma" pitchFamily="34" charset="0"/>
              </a:rPr>
              <a:t>It is secondary  to uterine action in 1</a:t>
            </a:r>
            <a:r>
              <a:rPr lang="en-US" b="1" baseline="30000" smtClean="0">
                <a:cs typeface="Tahoma" pitchFamily="34" charset="0"/>
              </a:rPr>
              <a:t>st</a:t>
            </a:r>
            <a:r>
              <a:rPr lang="en-US" b="1" smtClean="0">
                <a:cs typeface="Tahoma" pitchFamily="34" charset="0"/>
              </a:rPr>
              <a:t> and early phase of 2</a:t>
            </a:r>
            <a:r>
              <a:rPr lang="en-US" b="1" baseline="30000" smtClean="0">
                <a:cs typeface="Tahoma" pitchFamily="34" charset="0"/>
              </a:rPr>
              <a:t>nd</a:t>
            </a:r>
            <a:r>
              <a:rPr lang="en-US" b="1" smtClean="0">
                <a:cs typeface="Tahoma" pitchFamily="34" charset="0"/>
              </a:rPr>
              <a:t> stage of labor .</a:t>
            </a:r>
          </a:p>
          <a:p>
            <a:pPr eaLnBrk="1" hangingPunct="1">
              <a:buFontTx/>
              <a:buNone/>
            </a:pPr>
            <a:r>
              <a:rPr lang="en-US" b="1" u="sng" smtClean="0">
                <a:solidFill>
                  <a:srgbClr val="FFFF00"/>
                </a:solidFill>
                <a:cs typeface="Tahoma" pitchFamily="34" charset="0"/>
              </a:rPr>
              <a:t>FLEXION </a:t>
            </a:r>
          </a:p>
          <a:p>
            <a:pPr eaLnBrk="1" hangingPunct="1">
              <a:buFontTx/>
              <a:buNone/>
            </a:pPr>
            <a:endParaRPr lang="en-US" sz="1200" b="1" u="sng" smtClean="0">
              <a:solidFill>
                <a:srgbClr val="FFFF00"/>
              </a:solidFill>
              <a:cs typeface="Tahoma" pitchFamily="34" charset="0"/>
            </a:endParaRPr>
          </a:p>
          <a:p>
            <a:pPr eaLnBrk="1" hangingPunct="1">
              <a:buFontTx/>
              <a:buNone/>
            </a:pPr>
            <a:r>
              <a:rPr lang="en-US" b="1" smtClean="0">
                <a:cs typeface="Tahoma" pitchFamily="34" charset="0"/>
              </a:rPr>
              <a:t>When the head descent to the narrow  mid cavity flexion should occur.</a:t>
            </a:r>
          </a:p>
          <a:p>
            <a:pPr eaLnBrk="1" hangingPunct="1">
              <a:buFontTx/>
              <a:buNone/>
            </a:pPr>
            <a:endParaRPr lang="en-US" b="1" smtClean="0">
              <a:cs typeface="Tahoma" pitchFamily="34" charset="0"/>
            </a:endParaRPr>
          </a:p>
        </p:txBody>
      </p:sp>
    </p:spTree>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457200" y="571500"/>
            <a:ext cx="8229600" cy="5448300"/>
          </a:xfrm>
        </p:spPr>
        <p:txBody>
          <a:bodyPr/>
          <a:lstStyle/>
          <a:p>
            <a:pPr eaLnBrk="1" hangingPunct="1">
              <a:buFontTx/>
              <a:buNone/>
            </a:pPr>
            <a:r>
              <a:rPr lang="en-US" sz="2800" b="1" u="sng" smtClean="0">
                <a:solidFill>
                  <a:srgbClr val="FFFF00"/>
                </a:solidFill>
                <a:cs typeface="Tahoma" pitchFamily="34" charset="0"/>
              </a:rPr>
              <a:t>INTERNAL ROTATION .</a:t>
            </a:r>
          </a:p>
          <a:p>
            <a:pPr eaLnBrk="1" hangingPunct="1">
              <a:buFontTx/>
              <a:buNone/>
            </a:pPr>
            <a:endParaRPr lang="en-US" sz="1200" b="1" u="sng" smtClean="0">
              <a:solidFill>
                <a:srgbClr val="FFFF00"/>
              </a:solidFill>
              <a:cs typeface="Tahoma" pitchFamily="34" charset="0"/>
            </a:endParaRPr>
          </a:p>
          <a:p>
            <a:pPr eaLnBrk="1" hangingPunct="1">
              <a:buFontTx/>
              <a:buNone/>
            </a:pPr>
            <a:r>
              <a:rPr lang="en-US" sz="2800" b="1" smtClean="0">
                <a:cs typeface="Tahoma" pitchFamily="34" charset="0"/>
              </a:rPr>
              <a:t>The shape of the bony pelvis and direction of the pelvic floor muscles in addition to the well flexed head will help the head to rotate the head into the occipito anterior position .</a:t>
            </a:r>
          </a:p>
          <a:p>
            <a:pPr eaLnBrk="1" hangingPunct="1">
              <a:buFontTx/>
              <a:buNone/>
            </a:pPr>
            <a:endParaRPr lang="en-US" sz="1200" b="1" smtClean="0">
              <a:cs typeface="Tahoma" pitchFamily="34" charset="0"/>
            </a:endParaRPr>
          </a:p>
          <a:p>
            <a:pPr eaLnBrk="1" hangingPunct="1">
              <a:buFontTx/>
              <a:buNone/>
            </a:pPr>
            <a:r>
              <a:rPr lang="en-US" sz="2800" b="1" smtClean="0">
                <a:cs typeface="Tahoma" pitchFamily="34" charset="0"/>
              </a:rPr>
              <a:t>In a well flexed head the occipit will meet the pelvic floor and will guide the direction of the rotation  </a:t>
            </a:r>
          </a:p>
        </p:txBody>
      </p:sp>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457200" y="428625"/>
            <a:ext cx="8435975" cy="5697538"/>
          </a:xfrm>
        </p:spPr>
        <p:txBody>
          <a:bodyPr/>
          <a:lstStyle/>
          <a:p>
            <a:pPr lvl="1" eaLnBrk="1" hangingPunct="1"/>
            <a:endParaRPr lang="en-US" sz="3200" smtClean="0">
              <a:cs typeface="Tahoma" pitchFamily="34" charset="0"/>
            </a:endParaRPr>
          </a:p>
          <a:p>
            <a:pPr lvl="1" eaLnBrk="1" hangingPunct="1"/>
            <a:r>
              <a:rPr lang="en-US" sz="3200" b="1" smtClean="0">
                <a:cs typeface="Tahoma" pitchFamily="34" charset="0"/>
              </a:rPr>
              <a:t>In women the pelvis has special form that adapts to childbearing .</a:t>
            </a:r>
          </a:p>
          <a:p>
            <a:pPr lvl="1" eaLnBrk="1" hangingPunct="1"/>
            <a:r>
              <a:rPr lang="en-US" sz="3200" b="1" smtClean="0">
                <a:cs typeface="Tahoma" pitchFamily="34" charset="0"/>
              </a:rPr>
              <a:t>It is composed of four bones .</a:t>
            </a:r>
          </a:p>
          <a:p>
            <a:pPr lvl="1" eaLnBrk="1" hangingPunct="1"/>
            <a:r>
              <a:rPr lang="en-US" sz="3200" b="1" smtClean="0">
                <a:cs typeface="Tahoma" pitchFamily="34" charset="0"/>
              </a:rPr>
              <a:t>The sacrum   coccyx   and two innominate bones ..</a:t>
            </a:r>
          </a:p>
          <a:p>
            <a:pPr lvl="1" eaLnBrk="1" hangingPunct="1"/>
            <a:r>
              <a:rPr lang="en-US" sz="3200" b="1" smtClean="0">
                <a:cs typeface="Tahoma" pitchFamily="34" charset="0"/>
              </a:rPr>
              <a:t>The innominate bone is is formed by the fusion </a:t>
            </a:r>
            <a:r>
              <a:rPr lang="en-US" b="1" smtClean="0">
                <a:cs typeface="Tahoma" pitchFamily="34" charset="0"/>
              </a:rPr>
              <a:t>of the </a:t>
            </a:r>
            <a:r>
              <a:rPr lang="en-US" sz="3200" b="1" smtClean="0">
                <a:cs typeface="Tahoma" pitchFamily="34" charset="0"/>
              </a:rPr>
              <a:t>ilium ,ischium, and pubis </a:t>
            </a:r>
          </a:p>
        </p:txBody>
      </p:sp>
    </p:spTree>
  </p:cSld>
  <p:clrMapOvr>
    <a:masterClrMapping/>
  </p:clrMapOvr>
  <p:transition>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457200" y="357188"/>
            <a:ext cx="8229600" cy="5662612"/>
          </a:xfrm>
        </p:spPr>
        <p:txBody>
          <a:bodyPr/>
          <a:lstStyle/>
          <a:p>
            <a:pPr eaLnBrk="1" hangingPunct="1">
              <a:lnSpc>
                <a:spcPct val="90000"/>
              </a:lnSpc>
              <a:buFontTx/>
              <a:buNone/>
            </a:pPr>
            <a:r>
              <a:rPr lang="en-US" b="1" u="sng" smtClean="0">
                <a:solidFill>
                  <a:srgbClr val="FFFF00"/>
                </a:solidFill>
                <a:cs typeface="Tahoma" pitchFamily="34" charset="0"/>
              </a:rPr>
              <a:t>EXTENSION.</a:t>
            </a:r>
          </a:p>
          <a:p>
            <a:pPr eaLnBrk="1" hangingPunct="1">
              <a:lnSpc>
                <a:spcPct val="90000"/>
              </a:lnSpc>
              <a:buFontTx/>
              <a:buNone/>
            </a:pPr>
            <a:endParaRPr lang="en-US" sz="1200" b="1" u="sng" smtClean="0">
              <a:solidFill>
                <a:srgbClr val="FFFF00"/>
              </a:solidFill>
              <a:cs typeface="Tahoma" pitchFamily="34" charset="0"/>
            </a:endParaRPr>
          </a:p>
          <a:p>
            <a:pPr eaLnBrk="1" hangingPunct="1">
              <a:lnSpc>
                <a:spcPct val="90000"/>
              </a:lnSpc>
              <a:buFontTx/>
              <a:buNone/>
            </a:pPr>
            <a:r>
              <a:rPr lang="en-US" b="1" smtClean="0">
                <a:cs typeface="Tahoma" pitchFamily="34" charset="0"/>
              </a:rPr>
              <a:t>The head is deliver by extension first the bregma ,face , and chin appear in succession over the posterior vaginal opening and perineal body.</a:t>
            </a:r>
          </a:p>
          <a:p>
            <a:pPr eaLnBrk="1" hangingPunct="1">
              <a:lnSpc>
                <a:spcPct val="90000"/>
              </a:lnSpc>
              <a:buFontTx/>
              <a:buNone/>
            </a:pPr>
            <a:endParaRPr lang="en-US" sz="1200" b="1" smtClean="0">
              <a:cs typeface="Tahoma" pitchFamily="34" charset="0"/>
            </a:endParaRPr>
          </a:p>
          <a:p>
            <a:pPr eaLnBrk="1" hangingPunct="1">
              <a:lnSpc>
                <a:spcPct val="90000"/>
              </a:lnSpc>
              <a:buFontTx/>
              <a:buNone/>
            </a:pPr>
            <a:r>
              <a:rPr lang="en-US" b="1" u="sng" smtClean="0">
                <a:solidFill>
                  <a:srgbClr val="FFFF00"/>
                </a:solidFill>
                <a:cs typeface="Tahoma" pitchFamily="34" charset="0"/>
              </a:rPr>
              <a:t>RESTITUTION.</a:t>
            </a:r>
          </a:p>
          <a:p>
            <a:pPr eaLnBrk="1" hangingPunct="1">
              <a:lnSpc>
                <a:spcPct val="90000"/>
              </a:lnSpc>
              <a:buFontTx/>
              <a:buNone/>
            </a:pPr>
            <a:endParaRPr lang="en-US" sz="1200" b="1" u="sng" smtClean="0">
              <a:solidFill>
                <a:srgbClr val="FFFF00"/>
              </a:solidFill>
              <a:cs typeface="Tahoma" pitchFamily="34" charset="0"/>
            </a:endParaRPr>
          </a:p>
          <a:p>
            <a:pPr eaLnBrk="1" hangingPunct="1">
              <a:lnSpc>
                <a:spcPct val="90000"/>
              </a:lnSpc>
              <a:buFontTx/>
              <a:buNone/>
            </a:pPr>
            <a:r>
              <a:rPr lang="en-US" b="1" smtClean="0">
                <a:cs typeface="Tahoma" pitchFamily="34" charset="0"/>
              </a:rPr>
              <a:t>As soon as the head escape from the vulva the head aligns itself with the shoulder</a:t>
            </a:r>
          </a:p>
        </p:txBody>
      </p:sp>
    </p:spTree>
  </p:cSld>
  <p:clrMapOvr>
    <a:masterClrMapping/>
  </p:clrMapOvr>
  <p:transition>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457200" y="357188"/>
            <a:ext cx="8229600" cy="5662612"/>
          </a:xfrm>
        </p:spPr>
        <p:txBody>
          <a:bodyPr/>
          <a:lstStyle/>
          <a:p>
            <a:pPr eaLnBrk="1" hangingPunct="1">
              <a:buFontTx/>
              <a:buNone/>
            </a:pPr>
            <a:r>
              <a:rPr lang="en-US" b="1" u="sng" smtClean="0">
                <a:solidFill>
                  <a:srgbClr val="FFFF00"/>
                </a:solidFill>
                <a:cs typeface="Tahoma" pitchFamily="34" charset="0"/>
              </a:rPr>
              <a:t>EXTERNAL ROTATION.</a:t>
            </a:r>
          </a:p>
          <a:p>
            <a:pPr eaLnBrk="1" hangingPunct="1">
              <a:buFontTx/>
              <a:buNone/>
            </a:pPr>
            <a:endParaRPr lang="en-US" sz="1200" b="1" u="sng" smtClean="0">
              <a:solidFill>
                <a:srgbClr val="FFFF00"/>
              </a:solidFill>
              <a:cs typeface="Tahoma" pitchFamily="34" charset="0"/>
            </a:endParaRPr>
          </a:p>
          <a:p>
            <a:pPr eaLnBrk="1" hangingPunct="1">
              <a:buFontTx/>
              <a:buNone/>
            </a:pPr>
            <a:r>
              <a:rPr lang="en-US" b="1" smtClean="0">
                <a:cs typeface="Tahoma" pitchFamily="34" charset="0"/>
              </a:rPr>
              <a:t>In order to deliver the shoulders have to rotate into the direct anterior- posterior plane .</a:t>
            </a:r>
          </a:p>
          <a:p>
            <a:pPr eaLnBrk="1" hangingPunct="1">
              <a:buFontTx/>
              <a:buNone/>
            </a:pPr>
            <a:endParaRPr lang="en-US" sz="1200" b="1" smtClean="0">
              <a:cs typeface="Tahoma" pitchFamily="34" charset="0"/>
            </a:endParaRPr>
          </a:p>
          <a:p>
            <a:pPr eaLnBrk="1" hangingPunct="1">
              <a:buFontTx/>
              <a:buNone/>
            </a:pPr>
            <a:r>
              <a:rPr lang="en-US" b="1" smtClean="0">
                <a:cs typeface="Tahoma" pitchFamily="34" charset="0"/>
              </a:rPr>
              <a:t>The doctor will rotate the head making the face of the fetus looking to medial aspect of the maternal thigh .</a:t>
            </a:r>
          </a:p>
          <a:p>
            <a:pPr eaLnBrk="1" hangingPunct="1">
              <a:buFontTx/>
              <a:buNone/>
            </a:pPr>
            <a:endParaRPr lang="en-US" b="1" smtClean="0">
              <a:cs typeface="Tahoma" pitchFamily="34" charset="0"/>
            </a:endParaRPr>
          </a:p>
        </p:txBody>
      </p:sp>
    </p:spTree>
  </p:cSld>
  <p:clrMapOvr>
    <a:masterClrMapping/>
  </p:clrMapOvr>
  <p:transition>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457200" y="428625"/>
            <a:ext cx="8229600" cy="5591175"/>
          </a:xfrm>
        </p:spPr>
        <p:txBody>
          <a:bodyPr/>
          <a:lstStyle/>
          <a:p>
            <a:pPr eaLnBrk="1" hangingPunct="1">
              <a:buFontTx/>
              <a:buNone/>
            </a:pPr>
            <a:r>
              <a:rPr lang="en-US" sz="3600" b="1" u="sng" smtClean="0">
                <a:solidFill>
                  <a:srgbClr val="FFFF00"/>
                </a:solidFill>
                <a:cs typeface="Tahoma" pitchFamily="34" charset="0"/>
              </a:rPr>
              <a:t>Delivery of the shoulders .</a:t>
            </a:r>
          </a:p>
          <a:p>
            <a:pPr eaLnBrk="1" hangingPunct="1">
              <a:buFontTx/>
              <a:buNone/>
            </a:pPr>
            <a:endParaRPr lang="en-US" sz="1200" b="1" u="sng" smtClean="0">
              <a:solidFill>
                <a:srgbClr val="FFFF00"/>
              </a:solidFill>
              <a:cs typeface="Tahoma" pitchFamily="34" charset="0"/>
            </a:endParaRPr>
          </a:p>
          <a:p>
            <a:pPr eaLnBrk="1" hangingPunct="1">
              <a:buFontTx/>
              <a:buNone/>
            </a:pPr>
            <a:r>
              <a:rPr lang="en-US" sz="3600" b="1" smtClean="0">
                <a:cs typeface="Tahoma" pitchFamily="34" charset="0"/>
              </a:rPr>
              <a:t>The anterior shoulder is under the</a:t>
            </a:r>
          </a:p>
          <a:p>
            <a:pPr eaLnBrk="1" hangingPunct="1">
              <a:buFontTx/>
              <a:buNone/>
            </a:pPr>
            <a:r>
              <a:rPr lang="en-US" sz="3600" b="1" smtClean="0">
                <a:cs typeface="Tahoma" pitchFamily="34" charset="0"/>
              </a:rPr>
              <a:t>symphysis pubis and deliver first</a:t>
            </a:r>
          </a:p>
          <a:p>
            <a:pPr eaLnBrk="1" hangingPunct="1">
              <a:buFontTx/>
              <a:buNone/>
            </a:pPr>
            <a:r>
              <a:rPr lang="en-US" sz="3600" b="1" smtClean="0">
                <a:cs typeface="Tahoma" pitchFamily="34" charset="0"/>
              </a:rPr>
              <a:t>,and the posterior shoulder deliver</a:t>
            </a:r>
          </a:p>
          <a:p>
            <a:pPr eaLnBrk="1" hangingPunct="1">
              <a:buFontTx/>
              <a:buNone/>
            </a:pPr>
            <a:r>
              <a:rPr lang="en-US" sz="3600" b="1" smtClean="0">
                <a:cs typeface="Tahoma" pitchFamily="34" charset="0"/>
              </a:rPr>
              <a:t>subsequently  </a:t>
            </a:r>
          </a:p>
        </p:txBody>
      </p:sp>
    </p:spTree>
  </p:cSld>
  <p:clrMapOvr>
    <a:masterClrMapping/>
  </p:clrMapOvr>
  <p:transition>
    <p:pull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500063" y="357188"/>
            <a:ext cx="8229600" cy="6019800"/>
          </a:xfrm>
        </p:spPr>
        <p:txBody>
          <a:bodyPr/>
          <a:lstStyle/>
          <a:p>
            <a:pPr eaLnBrk="1" hangingPunct="1">
              <a:buFontTx/>
              <a:buNone/>
            </a:pPr>
            <a:r>
              <a:rPr lang="en-US" sz="4000" b="1" u="sng" smtClean="0">
                <a:solidFill>
                  <a:srgbClr val="FFFF00"/>
                </a:solidFill>
                <a:cs typeface="Tahoma" pitchFamily="34" charset="0"/>
              </a:rPr>
              <a:t>THIRD STAGE OF LABOR .</a:t>
            </a:r>
          </a:p>
          <a:p>
            <a:pPr eaLnBrk="1" hangingPunct="1">
              <a:buFontTx/>
              <a:buNone/>
            </a:pPr>
            <a:endParaRPr lang="en-US" sz="4000" b="1" u="sng" smtClean="0">
              <a:solidFill>
                <a:srgbClr val="FFFF00"/>
              </a:solidFill>
              <a:cs typeface="Tahoma" pitchFamily="34" charset="0"/>
            </a:endParaRPr>
          </a:p>
          <a:p>
            <a:pPr eaLnBrk="1" hangingPunct="1">
              <a:buFontTx/>
              <a:buNone/>
            </a:pPr>
            <a:r>
              <a:rPr lang="en-US" sz="4000" b="1" smtClean="0">
                <a:cs typeface="Tahoma" pitchFamily="34" charset="0"/>
              </a:rPr>
              <a:t>Separation of the placenta</a:t>
            </a:r>
          </a:p>
          <a:p>
            <a:pPr eaLnBrk="1" hangingPunct="1">
              <a:buFontTx/>
              <a:buNone/>
            </a:pPr>
            <a:r>
              <a:rPr lang="en-US" sz="4000" b="1" smtClean="0">
                <a:cs typeface="Tahoma" pitchFamily="34" charset="0"/>
              </a:rPr>
              <a:t>occurs because of the</a:t>
            </a:r>
          </a:p>
          <a:p>
            <a:pPr eaLnBrk="1" hangingPunct="1">
              <a:buFontTx/>
              <a:buNone/>
            </a:pPr>
            <a:r>
              <a:rPr lang="en-US" sz="4000" b="1" smtClean="0">
                <a:cs typeface="Tahoma" pitchFamily="34" charset="0"/>
              </a:rPr>
              <a:t>reduction of the volume of the</a:t>
            </a:r>
          </a:p>
          <a:p>
            <a:pPr eaLnBrk="1" hangingPunct="1">
              <a:buFontTx/>
              <a:buNone/>
            </a:pPr>
            <a:r>
              <a:rPr lang="en-US" sz="4000" b="1" smtClean="0">
                <a:cs typeface="Tahoma" pitchFamily="34" charset="0"/>
              </a:rPr>
              <a:t>uterus due to the uterine</a:t>
            </a:r>
          </a:p>
          <a:p>
            <a:pPr eaLnBrk="1" hangingPunct="1">
              <a:buFontTx/>
              <a:buNone/>
            </a:pPr>
            <a:r>
              <a:rPr lang="en-US" sz="4000" b="1" smtClean="0">
                <a:cs typeface="Tahoma" pitchFamily="34" charset="0"/>
              </a:rPr>
              <a:t>contraction and retraction </a:t>
            </a:r>
          </a:p>
        </p:txBody>
      </p:sp>
    </p:spTree>
  </p:cSld>
  <p:clrMapOvr>
    <a:masterClrMapping/>
  </p:clrMapOvr>
  <p:transition>
    <p:pull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rgbClr val="FFFF00"/>
                </a:solidFill>
              </a:rPr>
              <a:t>MALPRESENTATIONS</a:t>
            </a:r>
            <a:endParaRPr lang="en-US" b="1" dirty="0">
              <a:solidFill>
                <a:srgbClr val="FFFF00"/>
              </a:solidFill>
            </a:endParaRPr>
          </a:p>
        </p:txBody>
      </p:sp>
      <p:sp>
        <p:nvSpPr>
          <p:cNvPr id="31747" name="Content Placeholder 2"/>
          <p:cNvSpPr>
            <a:spLocks noGrp="1"/>
          </p:cNvSpPr>
          <p:nvPr>
            <p:ph idx="1"/>
          </p:nvPr>
        </p:nvSpPr>
        <p:spPr/>
        <p:txBody>
          <a:bodyPr/>
          <a:lstStyle/>
          <a:p>
            <a:pPr eaLnBrk="1" hangingPunct="1"/>
            <a:r>
              <a:rPr lang="en-US" smtClean="0">
                <a:cs typeface="Tahoma" pitchFamily="34" charset="0"/>
              </a:rPr>
              <a:t>Fetal lie .</a:t>
            </a:r>
          </a:p>
          <a:p>
            <a:pPr eaLnBrk="1" hangingPunct="1"/>
            <a:r>
              <a:rPr lang="en-US" smtClean="0">
                <a:cs typeface="Tahoma" pitchFamily="34" charset="0"/>
              </a:rPr>
              <a:t>This is the relationship of the longitudinal axis of the fetus to longitudinal axis of the mother.</a:t>
            </a:r>
          </a:p>
          <a:p>
            <a:pPr eaLnBrk="1" hangingPunct="1"/>
            <a:r>
              <a:rPr lang="en-US" smtClean="0">
                <a:cs typeface="Tahoma" pitchFamily="34" charset="0"/>
              </a:rPr>
              <a:t>There are three lies  longitudinal , oblique , and transverse  lie .</a:t>
            </a:r>
          </a:p>
          <a:p>
            <a:pPr eaLnBrk="1" hangingPunct="1"/>
            <a:r>
              <a:rPr lang="en-US" smtClean="0">
                <a:cs typeface="Tahoma" pitchFamily="34" charset="0"/>
              </a:rPr>
              <a:t>Fetal attitude , this is the relationship of the different parts of the baby to each others  , usually flexion attitude .</a:t>
            </a:r>
          </a:p>
        </p:txBody>
      </p:sp>
    </p:spTree>
  </p:cSld>
  <p:clrMapOvr>
    <a:masterClrMapping/>
  </p:clrMapOvr>
  <p:transition>
    <p:pull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lstStyle/>
          <a:p>
            <a:pPr eaLnBrk="1" hangingPunct="1"/>
            <a:r>
              <a:rPr lang="en-US" smtClean="0">
                <a:cs typeface="Tahoma" pitchFamily="34" charset="0"/>
              </a:rPr>
              <a:t>Presentation. </a:t>
            </a:r>
          </a:p>
          <a:p>
            <a:pPr eaLnBrk="1" hangingPunct="1"/>
            <a:r>
              <a:rPr lang="en-US" smtClean="0">
                <a:cs typeface="Tahoma" pitchFamily="34" charset="0"/>
              </a:rPr>
              <a:t>It is which part of the fetus occupies the pelvis eg ,cephalic , breech , shoulder presentation .</a:t>
            </a:r>
          </a:p>
          <a:p>
            <a:pPr eaLnBrk="1" hangingPunct="1"/>
            <a:r>
              <a:rPr lang="en-US" smtClean="0">
                <a:cs typeface="Tahoma" pitchFamily="34" charset="0"/>
              </a:rPr>
              <a:t>Position .</a:t>
            </a:r>
          </a:p>
          <a:p>
            <a:pPr eaLnBrk="1" hangingPunct="1"/>
            <a:r>
              <a:rPr lang="en-US" smtClean="0">
                <a:cs typeface="Tahoma" pitchFamily="34" charset="0"/>
              </a:rPr>
              <a:t>It is the relationship  of the presenting part to the four pelvic quadarents .eg left occipito anterior , right mento posterior . </a:t>
            </a:r>
          </a:p>
        </p:txBody>
      </p:sp>
    </p:spTree>
  </p:cSld>
  <p:clrMapOvr>
    <a:masterClrMapping/>
  </p:clrMapOvr>
  <p:transition>
    <p:pull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rgbClr val="FFFF00"/>
                </a:solidFill>
              </a:rPr>
              <a:t>BREECH PRESENTATION</a:t>
            </a:r>
            <a:endParaRPr lang="en-US" b="1" dirty="0">
              <a:solidFill>
                <a:srgbClr val="FFFF00"/>
              </a:solidFill>
            </a:endParaRPr>
          </a:p>
        </p:txBody>
      </p:sp>
      <p:sp>
        <p:nvSpPr>
          <p:cNvPr id="33795" name="Content Placeholder 2"/>
          <p:cNvSpPr>
            <a:spLocks noGrp="1"/>
          </p:cNvSpPr>
          <p:nvPr>
            <p:ph idx="1"/>
          </p:nvPr>
        </p:nvSpPr>
        <p:spPr>
          <a:xfrm>
            <a:off x="857250" y="1214438"/>
            <a:ext cx="7772400" cy="4572000"/>
          </a:xfrm>
        </p:spPr>
        <p:txBody>
          <a:bodyPr/>
          <a:lstStyle/>
          <a:p>
            <a:pPr eaLnBrk="1" hangingPunct="1"/>
            <a:r>
              <a:rPr lang="en-US" smtClean="0">
                <a:cs typeface="Tahoma" pitchFamily="34" charset="0"/>
              </a:rPr>
              <a:t>Baby is presenting with buttocks and legs and incidence is 3% at term .</a:t>
            </a:r>
          </a:p>
          <a:p>
            <a:pPr eaLnBrk="1" hangingPunct="1"/>
            <a:r>
              <a:rPr lang="en-US" smtClean="0">
                <a:cs typeface="Tahoma" pitchFamily="34" charset="0"/>
              </a:rPr>
              <a:t>Types .</a:t>
            </a:r>
          </a:p>
          <a:p>
            <a:pPr eaLnBrk="1" hangingPunct="1"/>
            <a:r>
              <a:rPr lang="en-US" smtClean="0">
                <a:cs typeface="Tahoma" pitchFamily="34" charset="0"/>
              </a:rPr>
              <a:t>Complete breech where the leg are flexed at hip joint and knee joint ,</a:t>
            </a:r>
          </a:p>
          <a:p>
            <a:pPr eaLnBrk="1" hangingPunct="1"/>
            <a:r>
              <a:rPr lang="en-US" smtClean="0">
                <a:cs typeface="Tahoma" pitchFamily="34" charset="0"/>
              </a:rPr>
              <a:t>Frank breech flexed hip but extended knee joint .</a:t>
            </a:r>
          </a:p>
          <a:p>
            <a:pPr eaLnBrk="1" hangingPunct="1"/>
            <a:r>
              <a:rPr lang="en-US" smtClean="0">
                <a:cs typeface="Tahoma" pitchFamily="34" charset="0"/>
              </a:rPr>
              <a:t>Footling breech with extended hip and knee joints and high buttocks .</a:t>
            </a:r>
          </a:p>
          <a:p>
            <a:pPr eaLnBrk="1" hangingPunct="1"/>
            <a:endParaRPr lang="en-US" smtClean="0">
              <a:cs typeface="Tahoma" pitchFamily="34" charset="0"/>
            </a:endParaRPr>
          </a:p>
        </p:txBody>
      </p:sp>
    </p:spTree>
  </p:cSld>
  <p:clrMapOvr>
    <a:masterClrMapping/>
  </p:clrMapOvr>
  <p:transition>
    <p:pull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857250" y="857250"/>
            <a:ext cx="7772400" cy="4572000"/>
          </a:xfrm>
        </p:spPr>
        <p:txBody>
          <a:bodyPr/>
          <a:lstStyle/>
          <a:p>
            <a:pPr eaLnBrk="1" hangingPunct="1"/>
            <a:r>
              <a:rPr lang="en-US" smtClean="0">
                <a:cs typeface="Tahoma" pitchFamily="34" charset="0"/>
              </a:rPr>
              <a:t>Fetal causes .</a:t>
            </a:r>
          </a:p>
          <a:p>
            <a:pPr eaLnBrk="1" hangingPunct="1"/>
            <a:r>
              <a:rPr lang="en-US" smtClean="0">
                <a:cs typeface="Tahoma" pitchFamily="34" charset="0"/>
              </a:rPr>
              <a:t>Hydrocephalas , poly hydramnios oligohydramnios ,  placenta previa , short umbilical cord .</a:t>
            </a:r>
          </a:p>
          <a:p>
            <a:pPr eaLnBrk="1" hangingPunct="1"/>
            <a:r>
              <a:rPr lang="en-US" smtClean="0">
                <a:cs typeface="Tahoma" pitchFamily="34" charset="0"/>
              </a:rPr>
              <a:t>Maternal causes .</a:t>
            </a:r>
          </a:p>
          <a:p>
            <a:pPr eaLnBrk="1" hangingPunct="1"/>
            <a:r>
              <a:rPr lang="en-US" smtClean="0">
                <a:cs typeface="Tahoma" pitchFamily="34" charset="0"/>
              </a:rPr>
              <a:t>Uterine anomalies, fibroid uterus, small pelvis</a:t>
            </a:r>
          </a:p>
          <a:p>
            <a:pPr eaLnBrk="1" hangingPunct="1"/>
            <a:r>
              <a:rPr lang="en-US" smtClean="0">
                <a:cs typeface="Tahoma" pitchFamily="34" charset="0"/>
              </a:rPr>
              <a:t>The most important cause is preterm labor  </a:t>
            </a:r>
          </a:p>
        </p:txBody>
      </p:sp>
    </p:spTree>
  </p:cSld>
  <p:clrMapOvr>
    <a:masterClrMapping/>
  </p:clrMapOvr>
  <p:transition>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b="1" dirty="0" smtClean="0">
                <a:solidFill>
                  <a:srgbClr val="FFFF00"/>
                </a:solidFill>
              </a:rPr>
              <a:t>MANAGEMENT </a:t>
            </a:r>
            <a:endParaRPr lang="en-US" sz="4800" b="1" dirty="0">
              <a:solidFill>
                <a:srgbClr val="FFFF00"/>
              </a:solidFill>
            </a:endParaRPr>
          </a:p>
        </p:txBody>
      </p:sp>
      <p:sp>
        <p:nvSpPr>
          <p:cNvPr id="3" name="Content Placeholder 2"/>
          <p:cNvSpPr>
            <a:spLocks noGrp="1"/>
          </p:cNvSpPr>
          <p:nvPr>
            <p:ph idx="1"/>
          </p:nvPr>
        </p:nvSpPr>
        <p:spPr>
          <a:xfrm>
            <a:off x="857250" y="1357313"/>
            <a:ext cx="7772400" cy="4572000"/>
          </a:xfrm>
        </p:spPr>
        <p:txBody>
          <a:bodyPr>
            <a:normAutofit fontScale="92500" lnSpcReduction="20000"/>
          </a:bodyPr>
          <a:lstStyle/>
          <a:p>
            <a:pPr marL="411480" eaLnBrk="1" fontAlgn="auto" hangingPunct="1">
              <a:spcAft>
                <a:spcPts val="0"/>
              </a:spcAft>
              <a:buFont typeface="Wingdings"/>
              <a:buChar char=""/>
              <a:defRPr/>
            </a:pPr>
            <a:r>
              <a:rPr lang="en-US" dirty="0" smtClean="0"/>
              <a:t>The patient can be offered the option of either vaginal breech delivery , caesarian section or external cephalic version .</a:t>
            </a:r>
          </a:p>
          <a:p>
            <a:pPr marL="411480" eaLnBrk="1" fontAlgn="auto" hangingPunct="1">
              <a:spcAft>
                <a:spcPts val="0"/>
              </a:spcAft>
              <a:buFont typeface="Wingdings"/>
              <a:buChar char=""/>
              <a:defRPr/>
            </a:pPr>
            <a:r>
              <a:rPr lang="en-US" dirty="0" smtClean="0"/>
              <a:t>External cephalic version ECV .</a:t>
            </a:r>
          </a:p>
          <a:p>
            <a:pPr marL="411480" eaLnBrk="1" fontAlgn="auto" hangingPunct="1">
              <a:spcAft>
                <a:spcPts val="0"/>
              </a:spcAft>
              <a:buFont typeface="Wingdings"/>
              <a:buChar char=""/>
              <a:defRPr/>
            </a:pPr>
            <a:r>
              <a:rPr lang="en-US" dirty="0" smtClean="0"/>
              <a:t>Done after 38 weeks.</a:t>
            </a:r>
          </a:p>
          <a:p>
            <a:pPr marL="411480" eaLnBrk="1" fontAlgn="auto" hangingPunct="1">
              <a:spcAft>
                <a:spcPts val="0"/>
              </a:spcAft>
              <a:buFont typeface="Wingdings"/>
              <a:buChar char=""/>
              <a:defRPr/>
            </a:pPr>
            <a:r>
              <a:rPr lang="en-US" dirty="0" smtClean="0"/>
              <a:t>Contra indications .</a:t>
            </a:r>
          </a:p>
          <a:p>
            <a:pPr marL="411480" eaLnBrk="1" fontAlgn="auto" hangingPunct="1">
              <a:spcAft>
                <a:spcPts val="0"/>
              </a:spcAft>
              <a:buFont typeface="Wingdings"/>
              <a:buChar char=""/>
              <a:defRPr/>
            </a:pPr>
            <a:r>
              <a:rPr lang="en-US" dirty="0" smtClean="0"/>
              <a:t>Contracted pelvis , scar uterus, placenta </a:t>
            </a:r>
            <a:r>
              <a:rPr lang="en-US" dirty="0" err="1" smtClean="0"/>
              <a:t>previa</a:t>
            </a:r>
            <a:r>
              <a:rPr lang="en-US" dirty="0" smtClean="0"/>
              <a:t> , hypertensive patient .</a:t>
            </a:r>
          </a:p>
          <a:p>
            <a:pPr marL="411480" eaLnBrk="1" fontAlgn="auto" hangingPunct="1">
              <a:spcAft>
                <a:spcPts val="0"/>
              </a:spcAft>
              <a:buFont typeface="Wingdings"/>
              <a:buChar char=""/>
              <a:defRPr/>
            </a:pPr>
            <a:r>
              <a:rPr lang="en-US" dirty="0" smtClean="0"/>
              <a:t>Complications.</a:t>
            </a:r>
          </a:p>
          <a:p>
            <a:pPr marL="411480" eaLnBrk="1" fontAlgn="auto" hangingPunct="1">
              <a:spcAft>
                <a:spcPts val="0"/>
              </a:spcAft>
              <a:buFont typeface="Wingdings"/>
              <a:buChar char=""/>
              <a:defRPr/>
            </a:pPr>
            <a:r>
              <a:rPr lang="en-US" dirty="0" smtClean="0"/>
              <a:t>Membrane rupture , uterine rupture, </a:t>
            </a:r>
            <a:r>
              <a:rPr lang="en-US" dirty="0" err="1" smtClean="0"/>
              <a:t>abruptio</a:t>
            </a:r>
            <a:r>
              <a:rPr lang="en-US" dirty="0" smtClean="0"/>
              <a:t> placenta , cord  </a:t>
            </a:r>
            <a:r>
              <a:rPr lang="en-US" dirty="0" err="1" smtClean="0"/>
              <a:t>prolapse</a:t>
            </a:r>
            <a:endParaRPr lang="en-US" dirty="0"/>
          </a:p>
        </p:txBody>
      </p:sp>
    </p:spTree>
  </p:cSld>
  <p:clrMapOvr>
    <a:masterClrMapping/>
  </p:clrMapOvr>
  <p:transition>
    <p:pull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p:txBody>
          <a:bodyPr/>
          <a:lstStyle/>
          <a:p>
            <a:pPr eaLnBrk="1" hangingPunct="1"/>
            <a:r>
              <a:rPr lang="en-US" smtClean="0">
                <a:cs typeface="Tahoma" pitchFamily="34" charset="0"/>
              </a:rPr>
              <a:t>Cont.</a:t>
            </a:r>
          </a:p>
          <a:p>
            <a:pPr eaLnBrk="1" hangingPunct="1"/>
            <a:r>
              <a:rPr lang="en-US" smtClean="0">
                <a:cs typeface="Tahoma" pitchFamily="34" charset="0"/>
              </a:rPr>
              <a:t>It should be done in the theater with every thing ready four c/s .</a:t>
            </a:r>
          </a:p>
          <a:p>
            <a:pPr eaLnBrk="1" hangingPunct="1"/>
            <a:r>
              <a:rPr lang="en-US" smtClean="0">
                <a:cs typeface="Tahoma" pitchFamily="34" charset="0"/>
              </a:rPr>
              <a:t>If blood group is rhesus negative should receive anti D immunoglobulin </a:t>
            </a:r>
          </a:p>
        </p:txBody>
      </p:sp>
    </p:spTree>
  </p:cSld>
  <p:clrMapOvr>
    <a:masterClrMapping/>
  </p:clrMapOvr>
  <p:transition>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500063"/>
            <a:ext cx="8229600" cy="5786437"/>
          </a:xfrm>
        </p:spPr>
        <p:txBody>
          <a:bodyPr/>
          <a:lstStyle/>
          <a:p>
            <a:pPr eaLnBrk="1" hangingPunct="1"/>
            <a:r>
              <a:rPr lang="en-US" b="1" smtClean="0">
                <a:cs typeface="Tahoma" pitchFamily="34" charset="0"/>
              </a:rPr>
              <a:t>The true pelvis is the portion importatnt in childbearing is bounded above by promontory and alae of the sacrum the linea terminalis and the upper margin of the pubic bone , and below by the pelvic outlet .</a:t>
            </a:r>
          </a:p>
          <a:p>
            <a:pPr eaLnBrk="1" hangingPunct="1"/>
            <a:r>
              <a:rPr lang="en-US" b="1" smtClean="0">
                <a:cs typeface="Tahoma" pitchFamily="34" charset="0"/>
              </a:rPr>
              <a:t>Ischial spines are of great obstetrical importance because it is the shortest pelvic diameter and has a valuable landmarks in assessing the level </a:t>
            </a:r>
            <a:r>
              <a:rPr lang="en-US" sz="2800" b="1" smtClean="0">
                <a:cs typeface="Tahoma" pitchFamily="34" charset="0"/>
              </a:rPr>
              <a:t>of the </a:t>
            </a:r>
            <a:r>
              <a:rPr lang="en-US" b="1" smtClean="0">
                <a:cs typeface="Tahoma" pitchFamily="34" charset="0"/>
              </a:rPr>
              <a:t>presenting part of the fetus</a:t>
            </a:r>
          </a:p>
        </p:txBody>
      </p:sp>
    </p:spTree>
  </p:cSld>
  <p:clrMapOvr>
    <a:masterClrMapping/>
  </p:clrMapOvr>
  <p:transition>
    <p:pull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p:txBody>
          <a:bodyPr/>
          <a:lstStyle/>
          <a:p>
            <a:pPr eaLnBrk="1" hangingPunct="1"/>
            <a:r>
              <a:rPr lang="en-US" smtClean="0">
                <a:cs typeface="Tahoma" pitchFamily="34" charset="0"/>
              </a:rPr>
              <a:t>Complications  of vaginal breech delivery.</a:t>
            </a:r>
          </a:p>
          <a:p>
            <a:pPr eaLnBrk="1" hangingPunct="1"/>
            <a:r>
              <a:rPr lang="en-US" smtClean="0">
                <a:cs typeface="Tahoma" pitchFamily="34" charset="0"/>
              </a:rPr>
              <a:t>Cord prolaps , lower limb fracture , abdominal organs injuries , brachial plexus nerve injuries,</a:t>
            </a:r>
          </a:p>
          <a:p>
            <a:pPr eaLnBrk="1" hangingPunct="1"/>
            <a:r>
              <a:rPr lang="en-US" smtClean="0">
                <a:cs typeface="Tahoma" pitchFamily="34" charset="0"/>
              </a:rPr>
              <a:t>Difficulties in delivering the head and intracranial bleeding .</a:t>
            </a:r>
          </a:p>
        </p:txBody>
      </p:sp>
    </p:spTree>
  </p:cSld>
  <p:clrMapOvr>
    <a:masterClrMapping/>
  </p:clrMapOvr>
  <p:transition>
    <p:pull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285750"/>
            <a:ext cx="7772400" cy="1214438"/>
          </a:xfrm>
        </p:spPr>
        <p:txBody>
          <a:bodyPr/>
          <a:lstStyle/>
          <a:p>
            <a:pPr eaLnBrk="1" fontAlgn="auto" hangingPunct="1">
              <a:spcAft>
                <a:spcPts val="0"/>
              </a:spcAft>
              <a:defRPr/>
            </a:pPr>
            <a:r>
              <a:rPr lang="en-US" b="1" dirty="0" smtClean="0">
                <a:solidFill>
                  <a:srgbClr val="FFFF00"/>
                </a:solidFill>
              </a:rPr>
              <a:t>Management of breech delivery </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pPr marL="411480" eaLnBrk="1" fontAlgn="auto" hangingPunct="1">
              <a:spcAft>
                <a:spcPts val="0"/>
              </a:spcAft>
              <a:buFont typeface="Wingdings"/>
              <a:buChar char=""/>
              <a:defRPr/>
            </a:pPr>
            <a:r>
              <a:rPr lang="en-US" dirty="0" smtClean="0"/>
              <a:t>Patient in </a:t>
            </a:r>
            <a:r>
              <a:rPr lang="en-US" dirty="0" err="1" smtClean="0"/>
              <a:t>lithotomy</a:t>
            </a:r>
            <a:r>
              <a:rPr lang="en-US" dirty="0" smtClean="0"/>
              <a:t> position ,</a:t>
            </a:r>
          </a:p>
          <a:p>
            <a:pPr marL="411480" eaLnBrk="1" fontAlgn="auto" hangingPunct="1">
              <a:spcAft>
                <a:spcPts val="0"/>
              </a:spcAft>
              <a:buFont typeface="Wingdings"/>
              <a:buChar char=""/>
              <a:defRPr/>
            </a:pPr>
            <a:r>
              <a:rPr lang="en-US" dirty="0" smtClean="0"/>
              <a:t>Cervix should be fully dilated .</a:t>
            </a:r>
          </a:p>
          <a:p>
            <a:pPr marL="411480" eaLnBrk="1" fontAlgn="auto" hangingPunct="1">
              <a:spcAft>
                <a:spcPts val="0"/>
              </a:spcAft>
              <a:buFont typeface="Wingdings"/>
              <a:buChar char=""/>
              <a:defRPr/>
            </a:pPr>
            <a:r>
              <a:rPr lang="en-US" dirty="0" smtClean="0"/>
              <a:t>When buttocks protrudes through the vulva an episiotomy  should be performed .</a:t>
            </a:r>
          </a:p>
          <a:p>
            <a:pPr marL="411480" eaLnBrk="1" fontAlgn="auto" hangingPunct="1">
              <a:spcAft>
                <a:spcPts val="0"/>
              </a:spcAft>
              <a:buFont typeface="Wingdings"/>
              <a:buChar char=""/>
              <a:defRPr/>
            </a:pPr>
            <a:r>
              <a:rPr lang="en-US" dirty="0" smtClean="0"/>
              <a:t>Legs are delivered easily unless it is an extended that need to be flexed .</a:t>
            </a:r>
          </a:p>
          <a:p>
            <a:pPr marL="411480" eaLnBrk="1" fontAlgn="auto" hangingPunct="1">
              <a:spcAft>
                <a:spcPts val="0"/>
              </a:spcAft>
              <a:buFont typeface="Wingdings"/>
              <a:buChar char=""/>
              <a:defRPr/>
            </a:pPr>
            <a:r>
              <a:rPr lang="en-US" dirty="0" smtClean="0"/>
              <a:t>With delivery of the umbilicus small loop of cord is pulled down to feel the pulsations .</a:t>
            </a:r>
          </a:p>
          <a:p>
            <a:pPr marL="411480" eaLnBrk="1" fontAlgn="auto" hangingPunct="1">
              <a:spcAft>
                <a:spcPts val="0"/>
              </a:spcAft>
              <a:buFont typeface="Wingdings"/>
              <a:buChar char=""/>
              <a:defRPr/>
            </a:pPr>
            <a:r>
              <a:rPr lang="en-US" dirty="0" smtClean="0"/>
              <a:t>Then delivery of both arms first the anterior then the posterior .</a:t>
            </a:r>
            <a:endParaRPr lang="en-US" dirty="0"/>
          </a:p>
        </p:txBody>
      </p:sp>
    </p:spTree>
  </p:cSld>
  <p:clrMapOvr>
    <a:masterClrMapping/>
  </p:clrMapOvr>
  <p:transition>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p:txBody>
          <a:bodyPr/>
          <a:lstStyle/>
          <a:p>
            <a:pPr eaLnBrk="1" hangingPunct="1"/>
            <a:r>
              <a:rPr lang="en-US" smtClean="0">
                <a:cs typeface="Tahoma" pitchFamily="34" charset="0"/>
              </a:rPr>
              <a:t>Delivery of the head .</a:t>
            </a:r>
          </a:p>
          <a:p>
            <a:pPr eaLnBrk="1" hangingPunct="1"/>
            <a:r>
              <a:rPr lang="en-US" smtClean="0">
                <a:cs typeface="Tahoma" pitchFamily="34" charset="0"/>
              </a:rPr>
              <a:t>Keep the baby hanging to promote head flexion ( Burn Marshal) manoeuvre .</a:t>
            </a:r>
          </a:p>
          <a:p>
            <a:pPr eaLnBrk="1" hangingPunct="1"/>
            <a:r>
              <a:rPr lang="en-US" smtClean="0">
                <a:cs typeface="Tahoma" pitchFamily="34" charset="0"/>
              </a:rPr>
              <a:t>Jaw flexion shoulder traction .</a:t>
            </a:r>
          </a:p>
          <a:p>
            <a:pPr eaLnBrk="1" hangingPunct="1"/>
            <a:r>
              <a:rPr lang="en-US" smtClean="0">
                <a:cs typeface="Tahoma" pitchFamily="34" charset="0"/>
              </a:rPr>
              <a:t>Obstetrical forceps for the after coming head.</a:t>
            </a:r>
          </a:p>
        </p:txBody>
      </p:sp>
    </p:spTree>
  </p:cSld>
  <p:clrMapOvr>
    <a:masterClrMapping/>
  </p:clrMapOvr>
  <p:transition>
    <p:pull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solidFill>
                  <a:srgbClr val="FFFF00"/>
                </a:solidFill>
              </a:rPr>
              <a:t>Face presentation</a:t>
            </a:r>
            <a:endParaRPr lang="en-US" b="1" dirty="0">
              <a:solidFill>
                <a:srgbClr val="FFFF00"/>
              </a:solidFill>
            </a:endParaRPr>
          </a:p>
        </p:txBody>
      </p:sp>
      <p:sp>
        <p:nvSpPr>
          <p:cNvPr id="40963" name="Content Placeholder 2"/>
          <p:cNvSpPr>
            <a:spLocks noGrp="1"/>
          </p:cNvSpPr>
          <p:nvPr>
            <p:ph idx="1"/>
          </p:nvPr>
        </p:nvSpPr>
        <p:spPr>
          <a:xfrm>
            <a:off x="714375" y="1285875"/>
            <a:ext cx="7772400" cy="4572000"/>
          </a:xfrm>
        </p:spPr>
        <p:txBody>
          <a:bodyPr/>
          <a:lstStyle/>
          <a:p>
            <a:pPr eaLnBrk="1" hangingPunct="1"/>
            <a:r>
              <a:rPr lang="en-US" smtClean="0">
                <a:cs typeface="Tahoma" pitchFamily="34" charset="0"/>
              </a:rPr>
              <a:t>Incidence  1-500 .</a:t>
            </a:r>
          </a:p>
          <a:p>
            <a:pPr eaLnBrk="1" hangingPunct="1"/>
            <a:r>
              <a:rPr lang="en-US" smtClean="0">
                <a:cs typeface="Tahoma" pitchFamily="34" charset="0"/>
              </a:rPr>
              <a:t>Occurs as the result of complete extension of the head .</a:t>
            </a:r>
          </a:p>
          <a:p>
            <a:pPr eaLnBrk="1" hangingPunct="1"/>
            <a:r>
              <a:rPr lang="en-US" smtClean="0">
                <a:cs typeface="Tahoma" pitchFamily="34" charset="0"/>
              </a:rPr>
              <a:t>In majority of case the cause is unknown but is frequently attributed to excessive tone of the extensor muscles of the fetal neck.</a:t>
            </a:r>
          </a:p>
          <a:p>
            <a:pPr eaLnBrk="1" hangingPunct="1"/>
            <a:r>
              <a:rPr lang="en-US" smtClean="0">
                <a:cs typeface="Tahoma" pitchFamily="34" charset="0"/>
              </a:rPr>
              <a:t>Rare causes like tumor of the neck , thyroid , thymus gland and cord around the neck </a:t>
            </a:r>
          </a:p>
        </p:txBody>
      </p:sp>
    </p:spTree>
  </p:cSld>
  <p:clrMapOvr>
    <a:masterClrMapping/>
  </p:clrMapOvr>
  <p:transition>
    <p:pull dir="l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785813" y="785813"/>
            <a:ext cx="7929562" cy="5143500"/>
          </a:xfrm>
        </p:spPr>
        <p:txBody>
          <a:bodyPr/>
          <a:lstStyle/>
          <a:p>
            <a:pPr eaLnBrk="1" hangingPunct="1"/>
            <a:r>
              <a:rPr lang="en-US" smtClean="0">
                <a:cs typeface="Tahoma" pitchFamily="34" charset="0"/>
              </a:rPr>
              <a:t>The presenting diameter of the face is the submento –bregmatic , which measures 9.5  cm . </a:t>
            </a:r>
          </a:p>
          <a:p>
            <a:pPr eaLnBrk="1" hangingPunct="1"/>
            <a:r>
              <a:rPr lang="en-US" smtClean="0">
                <a:cs typeface="Tahoma" pitchFamily="34" charset="0"/>
              </a:rPr>
              <a:t>Diagnosed in labor by palpating the nose, mouth  ,and the eyes on vaginal examination.</a:t>
            </a:r>
          </a:p>
          <a:p>
            <a:pPr eaLnBrk="1" hangingPunct="1"/>
            <a:r>
              <a:rPr lang="en-US" smtClean="0">
                <a:cs typeface="Tahoma" pitchFamily="34" charset="0"/>
              </a:rPr>
              <a:t>In case of mento-anterior  vaginal delivery is possible and the head is delivered by flexion.</a:t>
            </a:r>
          </a:p>
          <a:p>
            <a:pPr eaLnBrk="1" hangingPunct="1"/>
            <a:r>
              <a:rPr lang="en-US" smtClean="0">
                <a:cs typeface="Tahoma" pitchFamily="34" charset="0"/>
              </a:rPr>
              <a:t>If the face is mento posterior the delivery is not possible and patient should be delivered by caesarian section.</a:t>
            </a:r>
          </a:p>
        </p:txBody>
      </p:sp>
    </p:spTree>
  </p:cSld>
  <p:clrMapOvr>
    <a:masterClrMapping/>
  </p:clrMapOvr>
  <p:transition>
    <p:pull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357188"/>
            <a:ext cx="7772400" cy="914400"/>
          </a:xfrm>
        </p:spPr>
        <p:txBody>
          <a:bodyPr/>
          <a:lstStyle/>
          <a:p>
            <a:pPr eaLnBrk="1" hangingPunct="1">
              <a:defRPr/>
            </a:pPr>
            <a:r>
              <a:rPr lang="en-US" b="1" dirty="0" smtClean="0">
                <a:solidFill>
                  <a:srgbClr val="FFFF00"/>
                </a:solidFill>
              </a:rPr>
              <a:t>Brow presentation</a:t>
            </a:r>
            <a:endParaRPr lang="en-US" b="1" dirty="0">
              <a:solidFill>
                <a:srgbClr val="FFFF00"/>
              </a:solidFill>
            </a:endParaRPr>
          </a:p>
        </p:txBody>
      </p:sp>
      <p:sp>
        <p:nvSpPr>
          <p:cNvPr id="43011" name="Content Placeholder 2"/>
          <p:cNvSpPr>
            <a:spLocks noGrp="1"/>
          </p:cNvSpPr>
          <p:nvPr>
            <p:ph idx="1"/>
          </p:nvPr>
        </p:nvSpPr>
        <p:spPr>
          <a:xfrm>
            <a:off x="857250" y="1071563"/>
            <a:ext cx="7772400" cy="5500687"/>
          </a:xfrm>
        </p:spPr>
        <p:txBody>
          <a:bodyPr/>
          <a:lstStyle/>
          <a:p>
            <a:pPr eaLnBrk="1" hangingPunct="1"/>
            <a:r>
              <a:rPr lang="en-US" smtClean="0">
                <a:cs typeface="Tahoma" pitchFamily="34" charset="0"/>
              </a:rPr>
              <a:t>Incidence is 1-2000.</a:t>
            </a:r>
          </a:p>
          <a:p>
            <a:pPr eaLnBrk="1" hangingPunct="1"/>
            <a:r>
              <a:rPr lang="en-US" smtClean="0">
                <a:cs typeface="Tahoma" pitchFamily="34" charset="0"/>
              </a:rPr>
              <a:t>It occurs when there is less extension of the fetal head than that seen in face presentation, mid way between face and vertex  presentation .</a:t>
            </a:r>
          </a:p>
          <a:p>
            <a:pPr eaLnBrk="1" hangingPunct="1"/>
            <a:r>
              <a:rPr lang="en-US" smtClean="0">
                <a:cs typeface="Tahoma" pitchFamily="34" charset="0"/>
              </a:rPr>
              <a:t>The presenting diameter is mento-vertical 13.5 cm.</a:t>
            </a:r>
          </a:p>
          <a:p>
            <a:pPr eaLnBrk="1" hangingPunct="1"/>
            <a:r>
              <a:rPr lang="en-US" smtClean="0">
                <a:cs typeface="Tahoma" pitchFamily="34" charset="0"/>
              </a:rPr>
              <a:t>Is diagnosed in labor by palpating the anterior fontanelle ,supra orbital ridges, and nose on vaginal examination .</a:t>
            </a:r>
          </a:p>
          <a:p>
            <a:pPr eaLnBrk="1" hangingPunct="1"/>
            <a:r>
              <a:rPr lang="en-US" smtClean="0">
                <a:cs typeface="Tahoma" pitchFamily="34" charset="0"/>
              </a:rPr>
              <a:t>Delivery is by caesarian section.</a:t>
            </a:r>
          </a:p>
          <a:p>
            <a:pPr eaLnBrk="1" hangingPunct="1"/>
            <a:endParaRPr lang="en-US" smtClean="0">
              <a:cs typeface="Tahoma" pitchFamily="34" charset="0"/>
            </a:endParaRPr>
          </a:p>
          <a:p>
            <a:pPr eaLnBrk="1" hangingPunct="1"/>
            <a:r>
              <a:rPr lang="en-US" smtClean="0">
                <a:cs typeface="Tahoma" pitchFamily="34" charset="0"/>
              </a:rPr>
              <a:t>   </a:t>
            </a:r>
          </a:p>
        </p:txBody>
      </p:sp>
    </p:spTree>
  </p:cSld>
  <p:clrMapOvr>
    <a:masterClrMapping/>
  </p:clrMapOvr>
  <p:transition>
    <p:pull dir="l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3" y="214313"/>
            <a:ext cx="7772400" cy="914400"/>
          </a:xfrm>
        </p:spPr>
        <p:txBody>
          <a:bodyPr/>
          <a:lstStyle/>
          <a:p>
            <a:pPr eaLnBrk="1" hangingPunct="1">
              <a:defRPr/>
            </a:pPr>
            <a:r>
              <a:rPr lang="en-US" b="1" dirty="0" smtClean="0">
                <a:solidFill>
                  <a:srgbClr val="FFFF00"/>
                </a:solidFill>
              </a:rPr>
              <a:t>Shoulder presentation </a:t>
            </a:r>
            <a:endParaRPr lang="en-US" b="1" dirty="0">
              <a:solidFill>
                <a:srgbClr val="FFFF00"/>
              </a:solidFill>
            </a:endParaRPr>
          </a:p>
        </p:txBody>
      </p:sp>
      <p:sp>
        <p:nvSpPr>
          <p:cNvPr id="44035" name="Content Placeholder 2"/>
          <p:cNvSpPr>
            <a:spLocks noGrp="1"/>
          </p:cNvSpPr>
          <p:nvPr>
            <p:ph idx="1"/>
          </p:nvPr>
        </p:nvSpPr>
        <p:spPr>
          <a:xfrm>
            <a:off x="571500" y="928688"/>
            <a:ext cx="8286750" cy="5786437"/>
          </a:xfrm>
        </p:spPr>
        <p:txBody>
          <a:bodyPr/>
          <a:lstStyle/>
          <a:p>
            <a:pPr eaLnBrk="1" hangingPunct="1"/>
            <a:r>
              <a:rPr lang="en-US" smtClean="0">
                <a:cs typeface="Tahoma" pitchFamily="34" charset="0"/>
              </a:rPr>
              <a:t>It due to oblique or transverse lie in labor .</a:t>
            </a:r>
          </a:p>
          <a:p>
            <a:pPr eaLnBrk="1" hangingPunct="1"/>
            <a:r>
              <a:rPr lang="en-US" smtClean="0">
                <a:cs typeface="Tahoma" pitchFamily="34" charset="0"/>
              </a:rPr>
              <a:t>Common in women with high parity .</a:t>
            </a:r>
          </a:p>
          <a:p>
            <a:pPr eaLnBrk="1" hangingPunct="1"/>
            <a:r>
              <a:rPr lang="en-US" smtClean="0">
                <a:cs typeface="Tahoma" pitchFamily="34" charset="0"/>
              </a:rPr>
              <a:t>Also occurs in  placenta previa , uterine anomalies , pelvic tumor.</a:t>
            </a:r>
          </a:p>
          <a:p>
            <a:pPr eaLnBrk="1" hangingPunct="1"/>
            <a:r>
              <a:rPr lang="en-US" smtClean="0">
                <a:cs typeface="Tahoma" pitchFamily="34" charset="0"/>
              </a:rPr>
              <a:t>If diagnosed in early labor with intact membrane and no other pathology external cephalic version can be tried .</a:t>
            </a:r>
          </a:p>
          <a:p>
            <a:pPr eaLnBrk="1" hangingPunct="1"/>
            <a:r>
              <a:rPr lang="en-US" smtClean="0">
                <a:cs typeface="Tahoma" pitchFamily="34" charset="0"/>
              </a:rPr>
              <a:t>In case of rupture of the  membranes exclude cord prolaps .</a:t>
            </a:r>
          </a:p>
          <a:p>
            <a:pPr eaLnBrk="1" hangingPunct="1"/>
            <a:r>
              <a:rPr lang="en-US" smtClean="0">
                <a:cs typeface="Tahoma" pitchFamily="34" charset="0"/>
              </a:rPr>
              <a:t>Delivery of shoulder presentation in labor with rupture membrane is by caesarian section. </a:t>
            </a:r>
          </a:p>
        </p:txBody>
      </p:sp>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428625"/>
            <a:ext cx="8229600" cy="5857875"/>
          </a:xfrm>
        </p:spPr>
        <p:txBody>
          <a:bodyPr/>
          <a:lstStyle/>
          <a:p>
            <a:pPr eaLnBrk="1" hangingPunct="1"/>
            <a:r>
              <a:rPr lang="en-US" sz="4000" b="1" smtClean="0">
                <a:cs typeface="Tahoma" pitchFamily="34" charset="0"/>
              </a:rPr>
              <a:t>The sacrum form the posterior wall of the pelvis and it is curved to accommodate the rotating  head .</a:t>
            </a:r>
          </a:p>
          <a:p>
            <a:pPr eaLnBrk="1" hangingPunct="1"/>
            <a:r>
              <a:rPr lang="en-US" sz="4000" b="1" smtClean="0">
                <a:cs typeface="Tahoma" pitchFamily="34" charset="0"/>
              </a:rPr>
              <a:t>The promontory  may be felt on vaginal examination and provide a landmark for clinical pelvimetry  </a:t>
            </a:r>
          </a:p>
          <a:p>
            <a:pPr eaLnBrk="1" hangingPunct="1"/>
            <a:endParaRPr lang="en-US" smtClean="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Documents and Settings\Samira\My Documents\doctors\Consultant\Ahmed\dr. ahmed.pictur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85875" y="642938"/>
            <a:ext cx="6929438" cy="5286375"/>
          </a:xfrm>
          <a:noFill/>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357188"/>
            <a:ext cx="8229600" cy="5662612"/>
          </a:xfrm>
        </p:spPr>
        <p:txBody>
          <a:bodyPr/>
          <a:lstStyle/>
          <a:p>
            <a:pPr eaLnBrk="1" hangingPunct="1">
              <a:lnSpc>
                <a:spcPct val="90000"/>
              </a:lnSpc>
            </a:pPr>
            <a:r>
              <a:rPr lang="en-US" sz="3600" smtClean="0">
                <a:cs typeface="Tahoma" pitchFamily="34" charset="0"/>
              </a:rPr>
              <a:t>Pelvic inlet measurement </a:t>
            </a:r>
          </a:p>
          <a:p>
            <a:pPr eaLnBrk="1" hangingPunct="1">
              <a:lnSpc>
                <a:spcPct val="90000"/>
              </a:lnSpc>
            </a:pPr>
            <a:r>
              <a:rPr lang="en-US" sz="3600" smtClean="0">
                <a:cs typeface="Tahoma" pitchFamily="34" charset="0"/>
              </a:rPr>
              <a:t>Diagonal conjugate it is the distant from the sacral poromontory to the lower margin of the symphysis pubis.</a:t>
            </a:r>
          </a:p>
          <a:p>
            <a:pPr eaLnBrk="1" hangingPunct="1">
              <a:lnSpc>
                <a:spcPct val="90000"/>
              </a:lnSpc>
            </a:pPr>
            <a:r>
              <a:rPr lang="en-US" sz="3600" smtClean="0">
                <a:cs typeface="Tahoma" pitchFamily="34" charset="0"/>
              </a:rPr>
              <a:t>True conjugate from sacral promotory to upper border of symphysis pubis </a:t>
            </a:r>
          </a:p>
          <a:p>
            <a:pPr eaLnBrk="1" hangingPunct="1">
              <a:lnSpc>
                <a:spcPct val="90000"/>
              </a:lnSpc>
            </a:pPr>
            <a:r>
              <a:rPr lang="en-US" sz="3600" smtClean="0">
                <a:cs typeface="Tahoma" pitchFamily="34" charset="0"/>
              </a:rPr>
              <a:t>Obstetric conjugate from sacral promontory to mid of posterior aspect of symphysis pubis  </a:t>
            </a:r>
            <a:r>
              <a:rPr lang="en-US" sz="2800" smtClean="0">
                <a:cs typeface="Tahoma" pitchFamily="34" charset="0"/>
              </a:rPr>
              <a:t>subtract 1.5-2.0 cm </a:t>
            </a:r>
            <a:r>
              <a:rPr lang="en-US" sz="3600" smtClean="0">
                <a:cs typeface="Tahoma" pitchFamily="34" charset="0"/>
              </a:rPr>
              <a:t>from diagonal conjugate</a:t>
            </a:r>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57200" y="571500"/>
            <a:ext cx="8229600" cy="5448300"/>
          </a:xfrm>
        </p:spPr>
        <p:txBody>
          <a:bodyPr/>
          <a:lstStyle/>
          <a:p>
            <a:pPr eaLnBrk="1" hangingPunct="1"/>
            <a:r>
              <a:rPr lang="en-US" sz="4400" b="1" smtClean="0">
                <a:cs typeface="Tahoma" pitchFamily="34" charset="0"/>
              </a:rPr>
              <a:t>The mid pelvis at the level of ischial spines the interspinous diameter is 10 cm .</a:t>
            </a:r>
          </a:p>
          <a:p>
            <a:pPr eaLnBrk="1" hangingPunct="1"/>
            <a:r>
              <a:rPr lang="en-US" sz="4400" b="1" smtClean="0">
                <a:cs typeface="Tahoma" pitchFamily="34" charset="0"/>
              </a:rPr>
              <a:t>Pelvic outlet clinically it is the distant between the ischial  tuberosities it is </a:t>
            </a:r>
            <a:r>
              <a:rPr lang="en-US" sz="4000" b="1" smtClean="0">
                <a:cs typeface="Tahoma" pitchFamily="34" charset="0"/>
              </a:rPr>
              <a:t>around 8.0 cm </a:t>
            </a:r>
          </a:p>
        </p:txBody>
      </p:sp>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92100"/>
            <a:ext cx="8229600" cy="1065213"/>
          </a:xfrm>
        </p:spPr>
        <p:txBody>
          <a:bodyPr/>
          <a:lstStyle/>
          <a:p>
            <a:pPr algn="ctr" eaLnBrk="1" fontAlgn="auto" hangingPunct="1">
              <a:spcAft>
                <a:spcPts val="0"/>
              </a:spcAft>
              <a:defRPr/>
            </a:pPr>
            <a:r>
              <a:rPr lang="en-US" b="1" u="sng" dirty="0" smtClean="0">
                <a:solidFill>
                  <a:srgbClr val="FFFF00"/>
                </a:solidFill>
              </a:rPr>
              <a:t>THE FETAL SKULL</a:t>
            </a:r>
          </a:p>
        </p:txBody>
      </p:sp>
      <p:sp>
        <p:nvSpPr>
          <p:cNvPr id="15363" name="Rectangle 3"/>
          <p:cNvSpPr>
            <a:spLocks noGrp="1" noChangeArrowheads="1"/>
          </p:cNvSpPr>
          <p:nvPr>
            <p:ph idx="1"/>
          </p:nvPr>
        </p:nvSpPr>
        <p:spPr>
          <a:xfrm>
            <a:off x="428625" y="1428750"/>
            <a:ext cx="8215313" cy="5429250"/>
          </a:xfrm>
        </p:spPr>
        <p:txBody>
          <a:bodyPr/>
          <a:lstStyle/>
          <a:p>
            <a:pPr eaLnBrk="1" hangingPunct="1"/>
            <a:r>
              <a:rPr lang="en-US" smtClean="0">
                <a:cs typeface="Tahoma" pitchFamily="34" charset="0"/>
              </a:rPr>
              <a:t>BONES</a:t>
            </a:r>
          </a:p>
          <a:p>
            <a:pPr eaLnBrk="1" hangingPunct="1"/>
            <a:r>
              <a:rPr lang="en-US" smtClean="0">
                <a:cs typeface="Tahoma" pitchFamily="34" charset="0"/>
              </a:rPr>
              <a:t>Two frontal bones separated by frontal suture.</a:t>
            </a:r>
          </a:p>
          <a:p>
            <a:pPr eaLnBrk="1" hangingPunct="1"/>
            <a:r>
              <a:rPr lang="en-US" smtClean="0">
                <a:cs typeface="Tahoma" pitchFamily="34" charset="0"/>
              </a:rPr>
              <a:t>Two parietal bones separated by sagittal suture .</a:t>
            </a:r>
          </a:p>
          <a:p>
            <a:pPr eaLnBrk="1" hangingPunct="1"/>
            <a:r>
              <a:rPr lang="en-US" smtClean="0">
                <a:cs typeface="Tahoma" pitchFamily="34" charset="0"/>
              </a:rPr>
              <a:t>Two coronal sutures between frontal and parietal bones .</a:t>
            </a:r>
          </a:p>
          <a:p>
            <a:pPr eaLnBrk="1" hangingPunct="1"/>
            <a:r>
              <a:rPr lang="en-US" smtClean="0">
                <a:cs typeface="Tahoma" pitchFamily="34" charset="0"/>
              </a:rPr>
              <a:t>Two lambdoid sutures between parietal and and occipital  bone .</a:t>
            </a:r>
          </a:p>
          <a:p>
            <a:pPr eaLnBrk="1" hangingPunct="1"/>
            <a:endParaRPr lang="en-US" sz="2800" smtClean="0">
              <a:cs typeface="Tahoma" pitchFamily="34" charset="0"/>
            </a:endParaRPr>
          </a:p>
        </p:txBody>
      </p:sp>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Documents and Settings\Samira\My Documents\doctors\Consultant\Ahmed\dr. ahme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285750"/>
            <a:ext cx="6143625" cy="628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577</TotalTime>
  <Words>1489</Words>
  <Application>Microsoft Office PowerPoint</Application>
  <PresentationFormat>عرض على الشاشة (3:4)‏</PresentationFormat>
  <Paragraphs>166</Paragraphs>
  <Slides>36</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36</vt:i4>
      </vt:variant>
    </vt:vector>
  </HeadingPairs>
  <TitlesOfParts>
    <vt:vector size="46" baseType="lpstr">
      <vt:lpstr>Tahoma</vt:lpstr>
      <vt:lpstr>Arial</vt:lpstr>
      <vt:lpstr>Consolas</vt:lpstr>
      <vt:lpstr>Corbel</vt:lpstr>
      <vt:lpstr>Wingdings</vt:lpstr>
      <vt:lpstr>Wingdings 2</vt:lpstr>
      <vt:lpstr>Wingdings 3</vt:lpstr>
      <vt:lpstr>Calibri</vt:lpstr>
      <vt:lpstr>Berlin Sans FB Demi</vt:lpstr>
      <vt:lpstr>Metro</vt:lpstr>
      <vt:lpstr>Mechanism of labor abnormal presentation and breech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THE FETAL SKULL</vt:lpstr>
      <vt:lpstr>عرض تقديمي في PowerPoint</vt:lpstr>
      <vt:lpstr>عرض تقديمي في PowerPoint</vt:lpstr>
      <vt:lpstr>عرض تقديمي في PowerPoint</vt:lpstr>
      <vt:lpstr>عرض تقديمي في PowerPoint</vt:lpstr>
      <vt:lpstr>Labour</vt:lpstr>
      <vt:lpstr>عرض تقديمي في PowerPoint</vt:lpstr>
      <vt:lpstr>Stages of labor</vt:lpstr>
      <vt:lpstr>The duration of labor</vt:lpstr>
      <vt:lpstr>Mechanisim of labor</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MALPRESENTATIONS</vt:lpstr>
      <vt:lpstr>عرض تقديمي في PowerPoint</vt:lpstr>
      <vt:lpstr>BREECH PRESENTATION</vt:lpstr>
      <vt:lpstr>عرض تقديمي في PowerPoint</vt:lpstr>
      <vt:lpstr>MANAGEMENT </vt:lpstr>
      <vt:lpstr>عرض تقديمي في PowerPoint</vt:lpstr>
      <vt:lpstr>عرض تقديمي في PowerPoint</vt:lpstr>
      <vt:lpstr>Management of breech delivery </vt:lpstr>
      <vt:lpstr>عرض تقديمي في PowerPoint</vt:lpstr>
      <vt:lpstr>Face presentation</vt:lpstr>
      <vt:lpstr>عرض تقديمي في PowerPoint</vt:lpstr>
      <vt:lpstr>Brow presentation</vt:lpstr>
      <vt:lpstr>Shoulder presentation </vt:lpstr>
    </vt:vector>
  </TitlesOfParts>
  <Company>ksu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BONY PELVIS</dc:title>
  <dc:creator>Dr. Ahmed</dc:creator>
  <cp:lastModifiedBy>ssc1</cp:lastModifiedBy>
  <cp:revision>43</cp:revision>
  <dcterms:created xsi:type="dcterms:W3CDTF">2009-12-29T07:31:07Z</dcterms:created>
  <dcterms:modified xsi:type="dcterms:W3CDTF">2015-08-26T17:59:13Z</dcterms:modified>
</cp:coreProperties>
</file>