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290483-C00D-4589-B0D4-B210FA9F9706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45553D-C468-4536-A068-551D27040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90483-C00D-4589-B0D4-B210FA9F9706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5553D-C468-4536-A068-551D27040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90483-C00D-4589-B0D4-B210FA9F9706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5553D-C468-4536-A068-551D27040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90483-C00D-4589-B0D4-B210FA9F9706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5553D-C468-4536-A068-551D27040F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90483-C00D-4589-B0D4-B210FA9F9706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5553D-C468-4536-A068-551D27040F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90483-C00D-4589-B0D4-B210FA9F9706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5553D-C468-4536-A068-551D27040F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90483-C00D-4589-B0D4-B210FA9F9706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5553D-C468-4536-A068-551D27040F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90483-C00D-4589-B0D4-B210FA9F9706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5553D-C468-4536-A068-551D27040F4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90483-C00D-4589-B0D4-B210FA9F9706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5553D-C468-4536-A068-551D27040F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290483-C00D-4589-B0D4-B210FA9F9706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45553D-C468-4536-A068-551D27040F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290483-C00D-4589-B0D4-B210FA9F9706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45553D-C468-4536-A068-551D27040F4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290483-C00D-4589-B0D4-B210FA9F9706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45553D-C468-4536-A068-551D27040F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THYROID DISEASE IN PREGNANCY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/>
              <a:t>DR SALWA NEYAZI </a:t>
            </a:r>
          </a:p>
          <a:p>
            <a:pPr algn="l"/>
            <a:r>
              <a:rPr lang="en-US" sz="2400" dirty="0" smtClean="0"/>
              <a:t>ASSISTANT PROF./CONSULTANT OBGYN</a:t>
            </a:r>
          </a:p>
          <a:p>
            <a:pPr algn="l"/>
            <a:r>
              <a:rPr lang="en-US" sz="2400" dirty="0" smtClean="0"/>
              <a:t>PEDIATRIC &amp; ADOLESCENT GYNECOLOGIST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7715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smtClean="0"/>
              <a:t>CLINICAL MANIFESTATIONS:</a:t>
            </a:r>
          </a:p>
          <a:p>
            <a:r>
              <a:rPr lang="en-US" dirty="0" err="1" smtClean="0"/>
              <a:t>Fatigu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Constipation</a:t>
            </a:r>
          </a:p>
          <a:p>
            <a:r>
              <a:rPr lang="en-US" dirty="0" smtClean="0"/>
              <a:t>Intolerance to cold</a:t>
            </a:r>
          </a:p>
          <a:p>
            <a:r>
              <a:rPr lang="en-US" dirty="0" smtClean="0"/>
              <a:t>Dry skin</a:t>
            </a:r>
          </a:p>
          <a:p>
            <a:r>
              <a:rPr lang="en-US" dirty="0" smtClean="0"/>
              <a:t>Muscle cramps</a:t>
            </a:r>
          </a:p>
          <a:p>
            <a:r>
              <a:rPr lang="en-US" dirty="0" smtClean="0"/>
              <a:t>Hair loss</a:t>
            </a:r>
          </a:p>
          <a:p>
            <a:r>
              <a:rPr lang="en-US" dirty="0" err="1" smtClean="0"/>
              <a:t>Wt</a:t>
            </a:r>
            <a:r>
              <a:rPr lang="en-US" dirty="0" smtClean="0"/>
              <a:t> gain</a:t>
            </a:r>
          </a:p>
          <a:p>
            <a:r>
              <a:rPr lang="en-US" dirty="0" smtClean="0"/>
              <a:t>Myxedema</a:t>
            </a:r>
          </a:p>
          <a:p>
            <a:r>
              <a:rPr lang="en-US" dirty="0" smtClean="0"/>
              <a:t>Carpal tunnel S.</a:t>
            </a:r>
          </a:p>
          <a:p>
            <a:r>
              <a:rPr lang="en-US" dirty="0" smtClean="0"/>
              <a:t>Prolonged relaxation of deep tendon </a:t>
            </a:r>
            <a:r>
              <a:rPr lang="en-US" dirty="0" err="1" smtClean="0"/>
              <a:t>refelxes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HYPOTHYORIDISM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491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Hashimoto disease</a:t>
            </a:r>
          </a:p>
          <a:p>
            <a:r>
              <a:rPr lang="en-US" dirty="0" smtClean="0"/>
              <a:t>Iodine </a:t>
            </a:r>
            <a:r>
              <a:rPr lang="en-US" dirty="0" err="1" smtClean="0"/>
              <a:t>defficiency</a:t>
            </a:r>
            <a:endParaRPr lang="en-US" dirty="0" smtClean="0"/>
          </a:p>
          <a:p>
            <a:r>
              <a:rPr lang="en-US" dirty="0" err="1" smtClean="0"/>
              <a:t>Subacute</a:t>
            </a:r>
            <a:r>
              <a:rPr lang="en-US" dirty="0" smtClean="0"/>
              <a:t> thyroiditis</a:t>
            </a:r>
          </a:p>
          <a:p>
            <a:r>
              <a:rPr lang="en-US" dirty="0" err="1" smtClean="0"/>
              <a:t>Thyoidectomy</a:t>
            </a:r>
            <a:endParaRPr lang="en-US" dirty="0" smtClean="0"/>
          </a:p>
          <a:p>
            <a:r>
              <a:rPr lang="en-US" dirty="0" smtClean="0"/>
              <a:t>Radioactive Iodine Rx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97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Abortions</a:t>
            </a:r>
          </a:p>
          <a:p>
            <a:r>
              <a:rPr lang="en-US" dirty="0" smtClean="0"/>
              <a:t>PET</a:t>
            </a:r>
          </a:p>
          <a:p>
            <a:r>
              <a:rPr lang="en-US" dirty="0" smtClean="0"/>
              <a:t>Preterm delivery</a:t>
            </a:r>
          </a:p>
          <a:p>
            <a:r>
              <a:rPr lang="en-US" dirty="0" smtClean="0"/>
              <a:t>IUGR</a:t>
            </a:r>
          </a:p>
          <a:p>
            <a:r>
              <a:rPr lang="en-US" dirty="0" smtClean="0"/>
              <a:t>Placental abruption</a:t>
            </a:r>
          </a:p>
          <a:p>
            <a:r>
              <a:rPr lang="en-US" dirty="0" smtClean="0"/>
              <a:t>PPH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PREGNANCY RELATED COMPLICATIONS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8611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Levo</a:t>
            </a:r>
            <a:r>
              <a:rPr lang="en-US" dirty="0" smtClean="0"/>
              <a:t>-thyroxin</a:t>
            </a:r>
          </a:p>
          <a:p>
            <a:r>
              <a:rPr lang="en-US" dirty="0" smtClean="0"/>
              <a:t>TSH should be checked and level adjusted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29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Congenital cretinism  1:4000 </a:t>
            </a:r>
          </a:p>
          <a:p>
            <a:pPr marL="109728" indent="0">
              <a:buNone/>
            </a:pPr>
            <a:r>
              <a:rPr lang="en-US" dirty="0" smtClean="0"/>
              <a:t>---IUGR, MR, floppy baby, </a:t>
            </a:r>
            <a:r>
              <a:rPr lang="en-US" dirty="0" err="1" smtClean="0"/>
              <a:t>macroglossia</a:t>
            </a:r>
            <a:r>
              <a:rPr lang="en-US" dirty="0" smtClean="0"/>
              <a:t>, neuropsychological deficit</a:t>
            </a:r>
          </a:p>
          <a:p>
            <a:r>
              <a:rPr lang="en-US" dirty="0" smtClean="0"/>
              <a:t>Mental retardation</a:t>
            </a:r>
          </a:p>
          <a:p>
            <a:r>
              <a:rPr lang="en-US" dirty="0" smtClean="0"/>
              <a:t>IUGR</a:t>
            </a:r>
          </a:p>
          <a:p>
            <a:r>
              <a:rPr lang="en-US" dirty="0" smtClean="0"/>
              <a:t>Screening for hypothyroidism should be done for all neonates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THE FETUS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03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occurs in 5-10% of women in the first year after child birth</a:t>
            </a:r>
          </a:p>
          <a:p>
            <a:r>
              <a:rPr lang="en-US" dirty="0" smtClean="0"/>
              <a:t>There is increasing serum levels of autoantibodies</a:t>
            </a:r>
          </a:p>
          <a:p>
            <a:r>
              <a:rPr lang="en-US" dirty="0" smtClean="0"/>
              <a:t>Phase 1—thyrotoxicosis  1-4 months after delivery—may return to </a:t>
            </a:r>
            <a:r>
              <a:rPr lang="en-US" dirty="0" err="1" smtClean="0"/>
              <a:t>euthyroid</a:t>
            </a:r>
            <a:r>
              <a:rPr lang="en-US" dirty="0" smtClean="0"/>
              <a:t> state or</a:t>
            </a:r>
          </a:p>
          <a:p>
            <a:r>
              <a:rPr lang="en-US" dirty="0"/>
              <a:t>P</a:t>
            </a:r>
            <a:r>
              <a:rPr lang="en-US" dirty="0" smtClean="0"/>
              <a:t>hase 2—transient or permanent hypothyroidism 4-8 months post delivery</a:t>
            </a:r>
          </a:p>
          <a:p>
            <a:r>
              <a:rPr lang="en-US" dirty="0" smtClean="0"/>
              <a:t>Diagnosis ---abnormal TFT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-</a:t>
            </a:r>
            <a:r>
              <a:rPr lang="en-US" dirty="0" err="1" smtClean="0"/>
              <a:t>antimicrosomal</a:t>
            </a:r>
            <a:r>
              <a:rPr lang="en-US" dirty="0" smtClean="0"/>
              <a:t> antibodies or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-ATP (</a:t>
            </a:r>
            <a:r>
              <a:rPr lang="en-US" dirty="0" err="1" smtClean="0"/>
              <a:t>antithyroid</a:t>
            </a:r>
            <a:r>
              <a:rPr lang="en-US" dirty="0" smtClean="0"/>
              <a:t> peroxidase )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  <a:r>
              <a:rPr lang="en-US" dirty="0" err="1" smtClean="0"/>
              <a:t>antibodiess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Postpartum </a:t>
            </a:r>
            <a:r>
              <a:rPr lang="en-US" dirty="0" err="1" smtClean="0"/>
              <a:t>thyoriditis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7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Fine needle aspiration biopsy</a:t>
            </a:r>
          </a:p>
          <a:p>
            <a:r>
              <a:rPr lang="en-US" dirty="0" smtClean="0"/>
              <a:t>Benign nodules followed</a:t>
            </a:r>
          </a:p>
          <a:p>
            <a:r>
              <a:rPr lang="en-US" dirty="0" smtClean="0"/>
              <a:t>Malignant –surgery in the 2</a:t>
            </a:r>
            <a:r>
              <a:rPr lang="en-US" baseline="30000" dirty="0" smtClean="0"/>
              <a:t>nd</a:t>
            </a:r>
            <a:r>
              <a:rPr lang="en-US" dirty="0" smtClean="0"/>
              <a:t> trimester</a:t>
            </a:r>
          </a:p>
          <a:p>
            <a:r>
              <a:rPr lang="en-US" dirty="0" err="1" smtClean="0"/>
              <a:t>Thyroidradioactive</a:t>
            </a:r>
            <a:r>
              <a:rPr lang="en-US" dirty="0" smtClean="0"/>
              <a:t> scanning is contraindicated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THYROID NODULE OR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640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thyroid function during </a:t>
            </a:r>
            <a:r>
              <a:rPr lang="en-US" dirty="0" err="1" smtClean="0"/>
              <a:t>preg</a:t>
            </a:r>
            <a:endParaRPr lang="en-US" dirty="0" smtClean="0"/>
          </a:p>
          <a:p>
            <a:r>
              <a:rPr lang="en-US" dirty="0" smtClean="0"/>
              <a:t>Clinical manifestation, complications and treatment of hyper and hypothyroidism</a:t>
            </a:r>
          </a:p>
          <a:p>
            <a:r>
              <a:rPr lang="en-US" dirty="0" smtClean="0"/>
              <a:t>Postpartum thyroiditis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425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Increase TBG (estrogen effect)</a:t>
            </a:r>
          </a:p>
          <a:p>
            <a:r>
              <a:rPr lang="en-US" dirty="0" smtClean="0"/>
              <a:t>HCG acts like TSH –10-120% of </a:t>
            </a:r>
            <a:r>
              <a:rPr lang="en-US" dirty="0" err="1" smtClean="0"/>
              <a:t>preg</a:t>
            </a:r>
            <a:r>
              <a:rPr lang="en-US" dirty="0" smtClean="0"/>
              <a:t> women will have subclinical </a:t>
            </a:r>
            <a:r>
              <a:rPr lang="en-US" dirty="0" err="1" smtClean="0"/>
              <a:t>hyperthyroididsm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  and 60%  of women with </a:t>
            </a:r>
            <a:r>
              <a:rPr lang="en-US" dirty="0" err="1" smtClean="0"/>
              <a:t>hydatiform</a:t>
            </a:r>
            <a:r>
              <a:rPr lang="en-US" dirty="0" smtClean="0"/>
              <a:t> mole or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chorioca</a:t>
            </a:r>
            <a:endParaRPr lang="en-US" dirty="0" smtClean="0"/>
          </a:p>
          <a:p>
            <a:r>
              <a:rPr lang="en-US" dirty="0" smtClean="0"/>
              <a:t>Stimulation of TSH receptors</a:t>
            </a:r>
          </a:p>
          <a:p>
            <a:r>
              <a:rPr lang="en-US" dirty="0" smtClean="0"/>
              <a:t>Hyperemesis </a:t>
            </a:r>
            <a:r>
              <a:rPr lang="en-US" dirty="0" err="1" smtClean="0"/>
              <a:t>gravidarum</a:t>
            </a:r>
            <a:r>
              <a:rPr lang="en-US" dirty="0" smtClean="0"/>
              <a:t> may be associated with subclinical or mild hyper </a:t>
            </a:r>
            <a:r>
              <a:rPr lang="en-US" dirty="0" err="1" smtClean="0"/>
              <a:t>thyroidism</a:t>
            </a:r>
            <a:endParaRPr lang="en-US" dirty="0" smtClean="0"/>
          </a:p>
          <a:p>
            <a:r>
              <a:rPr lang="en-US" dirty="0" smtClean="0"/>
              <a:t>TSH---N</a:t>
            </a:r>
          </a:p>
          <a:p>
            <a:r>
              <a:rPr lang="en-US" dirty="0" smtClean="0"/>
              <a:t>FT4---N</a:t>
            </a:r>
          </a:p>
          <a:p>
            <a:r>
              <a:rPr lang="en-US" dirty="0" smtClean="0"/>
              <a:t>TT4---INCREASED</a:t>
            </a:r>
          </a:p>
          <a:p>
            <a:r>
              <a:rPr lang="en-US" dirty="0" smtClean="0"/>
              <a:t>TT3---INCREASED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Changes in thyroid function during pregnancy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21710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smtClean="0"/>
              <a:t>CLINICAL  MANIFESTATIONS</a:t>
            </a:r>
          </a:p>
          <a:p>
            <a:r>
              <a:rPr lang="en-US" dirty="0" smtClean="0"/>
              <a:t>Nervousness</a:t>
            </a:r>
          </a:p>
          <a:p>
            <a:r>
              <a:rPr lang="en-US" dirty="0" smtClean="0"/>
              <a:t>Tachycardia</a:t>
            </a:r>
          </a:p>
          <a:p>
            <a:r>
              <a:rPr lang="en-US" dirty="0" smtClean="0"/>
              <a:t>Palpitation</a:t>
            </a:r>
          </a:p>
          <a:p>
            <a:r>
              <a:rPr lang="en-US" dirty="0" err="1" smtClean="0"/>
              <a:t>Wt</a:t>
            </a:r>
            <a:r>
              <a:rPr lang="en-US" dirty="0" smtClean="0"/>
              <a:t> loss</a:t>
            </a:r>
          </a:p>
          <a:p>
            <a:r>
              <a:rPr lang="en-US" dirty="0" smtClean="0"/>
              <a:t>Tremors</a:t>
            </a:r>
          </a:p>
          <a:p>
            <a:r>
              <a:rPr lang="en-US" dirty="0" smtClean="0"/>
              <a:t>Flushing</a:t>
            </a:r>
          </a:p>
          <a:p>
            <a:r>
              <a:rPr lang="en-US" dirty="0" smtClean="0"/>
              <a:t>Frequent bowel movement</a:t>
            </a:r>
          </a:p>
          <a:p>
            <a:r>
              <a:rPr lang="en-US" dirty="0" smtClean="0"/>
              <a:t>Excessive </a:t>
            </a:r>
            <a:r>
              <a:rPr lang="en-US" dirty="0" err="1" smtClean="0"/>
              <a:t>swetting</a:t>
            </a:r>
            <a:endParaRPr lang="en-US" dirty="0" smtClean="0"/>
          </a:p>
          <a:p>
            <a:r>
              <a:rPr lang="en-US" dirty="0" smtClean="0"/>
              <a:t>Insomnia </a:t>
            </a:r>
          </a:p>
          <a:p>
            <a:r>
              <a:rPr lang="en-US" dirty="0" smtClean="0"/>
              <a:t>Graves’ disease---goiter, </a:t>
            </a:r>
            <a:r>
              <a:rPr lang="en-US" dirty="0" err="1" smtClean="0"/>
              <a:t>exophthalmos,peritibialmyxedema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HYPERTHYROIDISM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860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Graves’ disease 90%</a:t>
            </a:r>
          </a:p>
          <a:p>
            <a:r>
              <a:rPr lang="en-US" dirty="0" smtClean="0"/>
              <a:t>Toxic nodular goiter</a:t>
            </a:r>
          </a:p>
          <a:p>
            <a:r>
              <a:rPr lang="en-US" dirty="0" smtClean="0"/>
              <a:t>Iatrogenic</a:t>
            </a:r>
          </a:p>
          <a:p>
            <a:r>
              <a:rPr lang="en-US" dirty="0" smtClean="0"/>
              <a:t>Iodine induced</a:t>
            </a:r>
          </a:p>
          <a:p>
            <a:r>
              <a:rPr lang="en-US" dirty="0" err="1" smtClean="0"/>
              <a:t>Subacute</a:t>
            </a:r>
            <a:r>
              <a:rPr lang="en-US" dirty="0" smtClean="0"/>
              <a:t> thyroiditis</a:t>
            </a:r>
          </a:p>
          <a:p>
            <a:r>
              <a:rPr lang="en-US" dirty="0" smtClean="0"/>
              <a:t>HCG mediated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80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Abortions and stillbirth</a:t>
            </a:r>
          </a:p>
          <a:p>
            <a:r>
              <a:rPr lang="en-US" dirty="0" smtClean="0"/>
              <a:t>PET</a:t>
            </a:r>
          </a:p>
          <a:p>
            <a:r>
              <a:rPr lang="en-US" dirty="0" smtClean="0"/>
              <a:t>Preterm delivery</a:t>
            </a:r>
          </a:p>
          <a:p>
            <a:r>
              <a:rPr lang="en-US" dirty="0" smtClean="0"/>
              <a:t>Low birth weight</a:t>
            </a:r>
          </a:p>
          <a:p>
            <a:r>
              <a:rPr lang="en-US" dirty="0" smtClean="0"/>
              <a:t>Placental abruption</a:t>
            </a:r>
          </a:p>
          <a:p>
            <a:r>
              <a:rPr lang="en-US" dirty="0" smtClean="0"/>
              <a:t>Cardiac arrhythmias</a:t>
            </a:r>
          </a:p>
          <a:p>
            <a:r>
              <a:rPr lang="en-US" dirty="0" smtClean="0"/>
              <a:t>Congestive heart failure</a:t>
            </a:r>
          </a:p>
          <a:p>
            <a:r>
              <a:rPr lang="en-US" dirty="0" smtClean="0"/>
              <a:t>Thyroid storm</a:t>
            </a:r>
          </a:p>
          <a:p>
            <a:r>
              <a:rPr lang="en-US" dirty="0" smtClean="0"/>
              <a:t>Hyperemesis </a:t>
            </a:r>
            <a:r>
              <a:rPr lang="en-US" dirty="0" err="1" smtClean="0"/>
              <a:t>gravidarum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PREGNANCY RELATED COMPLICATIONS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46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TSH</a:t>
            </a:r>
          </a:p>
          <a:p>
            <a:r>
              <a:rPr lang="en-US" dirty="0"/>
              <a:t>E</a:t>
            </a:r>
            <a:r>
              <a:rPr lang="en-US" dirty="0" smtClean="0"/>
              <a:t>levated  FT4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DIAGNOSIS OF HYPERTHYROIDISM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1569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Aim: to maintain FT4 level at the high normal range using the lowest drug dose</a:t>
            </a:r>
          </a:p>
          <a:p>
            <a:r>
              <a:rPr lang="en-US" dirty="0" smtClean="0"/>
              <a:t>Radioactive Iodine is absolutely contraindicated in pregnancy </a:t>
            </a:r>
          </a:p>
          <a:p>
            <a:r>
              <a:rPr lang="en-US" dirty="0" err="1" smtClean="0"/>
              <a:t>Propylthyouracil</a:t>
            </a:r>
            <a:r>
              <a:rPr lang="en-US" dirty="0" smtClean="0"/>
              <a:t>  50 mg bid or less is recommended for the Rx </a:t>
            </a:r>
          </a:p>
          <a:p>
            <a:r>
              <a:rPr lang="en-US" dirty="0" smtClean="0"/>
              <a:t>If it fails consider </a:t>
            </a:r>
            <a:r>
              <a:rPr lang="en-US" dirty="0" err="1" smtClean="0"/>
              <a:t>methimazole</a:t>
            </a:r>
            <a:endParaRPr lang="en-US" dirty="0" smtClean="0"/>
          </a:p>
          <a:p>
            <a:r>
              <a:rPr lang="en-US" dirty="0" smtClean="0"/>
              <a:t>Beta blockers –given to control the symptoms</a:t>
            </a:r>
          </a:p>
          <a:p>
            <a:r>
              <a:rPr lang="en-US" dirty="0" err="1" smtClean="0"/>
              <a:t>Thyoidectomy</a:t>
            </a:r>
            <a:r>
              <a:rPr lang="en-US" dirty="0" smtClean="0"/>
              <a:t> may be required </a:t>
            </a:r>
            <a:r>
              <a:rPr lang="en-US" dirty="0"/>
              <a:t>during </a:t>
            </a:r>
            <a:r>
              <a:rPr lang="en-US" dirty="0" err="1"/>
              <a:t>preg</a:t>
            </a:r>
            <a:r>
              <a:rPr lang="en-US" dirty="0"/>
              <a:t> for women who can not tolerate </a:t>
            </a:r>
            <a:r>
              <a:rPr lang="en-US" dirty="0" smtClean="0"/>
              <a:t>drugs or have allergy or </a:t>
            </a:r>
            <a:r>
              <a:rPr lang="en-US" dirty="0" err="1" smtClean="0"/>
              <a:t>agranulocytosis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TSH does not cross the placenta</a:t>
            </a:r>
          </a:p>
          <a:p>
            <a:r>
              <a:rPr lang="en-US" dirty="0" smtClean="0"/>
              <a:t>TSH (receptor stimulating) antibodies ---can cross the placenta ---resulting in hyperthyroidism of the fetus in 1-5%</a:t>
            </a:r>
          </a:p>
          <a:p>
            <a:r>
              <a:rPr lang="en-US" dirty="0" smtClean="0"/>
              <a:t>Manifestations of hyperthyroidism in the fetus:   - tachycardia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-goiter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-advanced bone age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-IUGR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-cardiac failure /</a:t>
            </a:r>
            <a:r>
              <a:rPr lang="en-US" dirty="0" err="1" smtClean="0"/>
              <a:t>hydrops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THE FETUS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80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465</Words>
  <Application>Microsoft Office PowerPoint</Application>
  <PresentationFormat>On-screen Show (4:3)</PresentationFormat>
  <Paragraphs>114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THYROID DISEASE IN PREGNANCY</vt:lpstr>
      <vt:lpstr>OBJECTIVES</vt:lpstr>
      <vt:lpstr>Changes in thyroid function during pregnancy</vt:lpstr>
      <vt:lpstr>HYPERTHYROIDISM</vt:lpstr>
      <vt:lpstr>ETIOLOGY</vt:lpstr>
      <vt:lpstr>PREGNANCY RELATED COMPLICATIONS</vt:lpstr>
      <vt:lpstr>DIAGNOSIS OF HYPERTHYROIDISM</vt:lpstr>
      <vt:lpstr>MANAGEMENT</vt:lpstr>
      <vt:lpstr>EFFECT ON THE FETUS</vt:lpstr>
      <vt:lpstr>HYPOTHYORIDISM</vt:lpstr>
      <vt:lpstr>ETIOLOGY</vt:lpstr>
      <vt:lpstr>PREGNANCY RELATED COMPLICATIONS</vt:lpstr>
      <vt:lpstr>MANAGEMENT</vt:lpstr>
      <vt:lpstr>EFFECT ON THE FETUS</vt:lpstr>
      <vt:lpstr>Postpartum thyoriditis</vt:lpstr>
      <vt:lpstr>THYROID NODULE OR CA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DISEASE IN PREGNANCY</dc:title>
  <dc:creator>SALWA</dc:creator>
  <cp:lastModifiedBy>SALWA</cp:lastModifiedBy>
  <cp:revision>8</cp:revision>
  <dcterms:created xsi:type="dcterms:W3CDTF">2015-09-07T18:34:49Z</dcterms:created>
  <dcterms:modified xsi:type="dcterms:W3CDTF">2015-09-07T19:48:55Z</dcterms:modified>
</cp:coreProperties>
</file>