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DFE7D3"/>
          </a:solidFill>
        </a:fill>
      </a:tcStyle>
    </a:wholeTbl>
    <a:band2H>
      <a:tcTxStyle/>
      <a:tcStyle>
        <a:tcBdr/>
        <a:fill>
          <a:solidFill>
            <a:srgbClr val="F0F4E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A1BD6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FFFF8"/>
          </a:solidFill>
        </a:fill>
      </a:tcStyle>
    </a:wholeTbl>
    <a:band2H>
      <a:tcTxStyle/>
      <a:tcStyle>
        <a:tcBdr/>
        <a:fill>
          <a:solidFill>
            <a:srgbClr val="FFFFFC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FEFEE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CCD8E0"/>
          </a:solidFill>
        </a:fill>
      </a:tcStyle>
    </a:wholeTbl>
    <a:band2H>
      <a:tcTxStyle/>
      <a:tcStyle>
        <a:tcBdr/>
        <a:fill>
          <a:solidFill>
            <a:srgbClr val="E7EDF0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3186A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EFDE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D6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DE3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1BD6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38100" cap="flat">
              <a:solidFill>
                <a:srgbClr val="FEFDE3"/>
              </a:solidFill>
              <a:prstDash val="solid"/>
              <a:bevel/>
            </a:ln>
          </a:top>
          <a:bottom>
            <a:ln w="127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bevel/>
            </a:ln>
          </a:left>
          <a:right>
            <a:ln w="12700" cap="flat">
              <a:solidFill>
                <a:srgbClr val="FEFDE3"/>
              </a:solidFill>
              <a:prstDash val="solid"/>
              <a:bevel/>
            </a:ln>
          </a:right>
          <a:top>
            <a:ln w="12700" cap="flat">
              <a:solidFill>
                <a:srgbClr val="FEFDE3"/>
              </a:solidFill>
              <a:prstDash val="solid"/>
              <a:bevel/>
            </a:ln>
          </a:top>
          <a:bottom>
            <a:ln w="38100" cap="flat">
              <a:solidFill>
                <a:srgbClr val="FEFDE3"/>
              </a:solidFill>
              <a:prstDash val="solid"/>
              <a:bevel/>
            </a:ln>
          </a:bottom>
          <a:insideH>
            <a:ln w="12700" cap="flat">
              <a:solidFill>
                <a:srgbClr val="FEFDE3"/>
              </a:solidFill>
              <a:prstDash val="solid"/>
              <a:bevel/>
            </a:ln>
          </a:insideH>
          <a:insideV>
            <a:ln w="12700" cap="flat">
              <a:solidFill>
                <a:srgbClr val="FEFDE3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39674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 descr="Canvas"/>
          <p:cNvSpPr/>
          <p:nvPr/>
        </p:nvSpPr>
        <p:spPr>
          <a:xfrm>
            <a:off x="528637" y="201612"/>
            <a:ext cx="8397876" cy="646747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457200">
              <a:defRPr sz="1800"/>
            </a:pPr>
            <a:endParaRPr/>
          </a:p>
        </p:txBody>
      </p:sp>
      <p:pic>
        <p:nvPicPr>
          <p:cNvPr id="11" name="minispir.png" descr="A:\minispir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457200">
              <a:defRPr sz="1800"/>
            </a:pPr>
            <a:endParaRPr/>
          </a:p>
        </p:txBody>
      </p:sp>
      <p:pic>
        <p:nvPicPr>
          <p:cNvPr id="13" name="minispir.png" descr="A:\minispir.GIF"/>
          <p:cNvPicPr/>
          <p:nvPr/>
        </p:nvPicPr>
        <p:blipFill>
          <a:blip r:embed="rId3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951662" y="6096000"/>
            <a:ext cx="1905001" cy="28708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457200">
              <a:defRPr sz="1800"/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4" name="minispir.png" descr="A:\minispir.GIF"/>
          <p:cNvPicPr/>
          <p:nvPr/>
        </p:nvPicPr>
        <p:blipFill>
          <a:blip r:embed="rId4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inispir.png" descr="A:\minispir.GIF"/>
          <p:cNvPicPr/>
          <p:nvPr/>
        </p:nvPicPr>
        <p:blipFill>
          <a:blip r:embed="rId4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881812" y="6107112"/>
            <a:ext cx="1905001" cy="2870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1pPr>
      <a:lvl2pPr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2pPr>
      <a:lvl3pPr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3pPr>
      <a:lvl4pPr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4pPr>
      <a:lvl5pPr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4400">
          <a:solidFill>
            <a:srgbClr val="221304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idx="4294967295"/>
          </p:nvPr>
        </p:nvSpPr>
        <p:spPr>
          <a:xfrm>
            <a:off x="914400" y="2057400"/>
            <a:ext cx="7721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731520">
              <a:defRPr sz="4800">
                <a:latin typeface="Baskerville Old Face"/>
                <a:ea typeface="Baskerville Old Face"/>
                <a:cs typeface="Baskerville Old Face"/>
                <a:sym typeface="Baskerville Old Fac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21304"/>
                </a:solidFill>
              </a:rPr>
              <a:t>PELVIC ORGAN PROLAPSE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4294967295"/>
          </p:nvPr>
        </p:nvSpPr>
        <p:spPr>
          <a:xfrm>
            <a:off x="1600200" y="4114800"/>
            <a:ext cx="6400800" cy="177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Dr. Hazem Al-Mandeel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Associate Professor </a:t>
            </a:r>
          </a:p>
          <a:p>
            <a:pPr marL="0" lvl="0" indent="0">
              <a:spcBef>
                <a:spcPts val="600"/>
              </a:spcBef>
              <a:buSzTx/>
              <a:buNone/>
              <a:defRPr sz="1800"/>
            </a:pPr>
            <a:r>
              <a:rPr sz="2800"/>
              <a:t>College of Medicine, King Saud University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PFM: creates levator plate</a:t>
            </a:r>
          </a:p>
        </p:txBody>
      </p:sp>
      <p:pic>
        <p:nvPicPr>
          <p:cNvPr id="4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912" y="1773237"/>
            <a:ext cx="6480176" cy="4549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49" name="Kegel2.png" descr="Kegel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Endopelvic Fascia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Fibromuscular layer</a:t>
            </a:r>
          </a:p>
          <a:p>
            <a:pPr lvl="0">
              <a:buChar char="•"/>
              <a:defRPr sz="1800"/>
            </a:pPr>
            <a:r>
              <a:rPr sz="3200"/>
              <a:t>Local condensations are ligaments</a:t>
            </a:r>
          </a:p>
          <a:p>
            <a:pPr lvl="0">
              <a:buChar char="•"/>
              <a:defRPr sz="1800"/>
            </a:pPr>
            <a:r>
              <a:rPr sz="3200"/>
              <a:t>Principal ligaments are Uterosacral</a:t>
            </a:r>
          </a:p>
          <a:p>
            <a:pPr lvl="0">
              <a:buSzTx/>
              <a:buNone/>
              <a:defRPr sz="1800"/>
            </a:pPr>
            <a:r>
              <a:rPr sz="3200"/>
              <a:t>                                          Cardinal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Pubocervical and Rectovaginal Fascia important in specific surgical correction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56" name="bw_1.jpg" descr="bw_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Pathophysiology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4294967295"/>
          </p:nvPr>
        </p:nvSpPr>
        <p:spPr>
          <a:xfrm>
            <a:off x="1066800" y="2133600"/>
            <a:ext cx="7620000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Direct Trauma to pelvic soft tissues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Neurological injury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Connective tissue disorders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Predisposing Factors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Hereditary (genetic) predisposition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Race: White &gt; Black &gt; Asian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Pregnancy and Vaginal Childbirth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Age and Menopause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Raised intra-abdominal pressure (e.g.: obesity, cough, constipation, lifting, etc)</a:t>
            </a:r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Iatrogenic: surgical procedure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Symptoms of Prolapse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Pressure symptoms (heaviness, pressure, feeling a lump, visible bulge)</a:t>
            </a:r>
          </a:p>
          <a:p>
            <a:pPr lvl="0">
              <a:buChar char="•"/>
              <a:defRPr sz="1800"/>
            </a:pPr>
            <a:r>
              <a:rPr sz="3200"/>
              <a:t>Urinary dysfunction </a:t>
            </a:r>
          </a:p>
          <a:p>
            <a:pPr lvl="0">
              <a:buChar char="•"/>
              <a:defRPr sz="1800"/>
            </a:pPr>
            <a:r>
              <a:rPr sz="3200"/>
              <a:t>Bowel dysfunction</a:t>
            </a:r>
          </a:p>
          <a:p>
            <a:pPr lvl="0">
              <a:buChar char="•"/>
              <a:defRPr sz="1800"/>
            </a:pPr>
            <a:r>
              <a:rPr sz="3200"/>
              <a:t>Pain / Discomfort symptoms </a:t>
            </a:r>
          </a:p>
          <a:p>
            <a:pPr lvl="0">
              <a:buChar char="•"/>
              <a:defRPr sz="1800"/>
            </a:pPr>
            <a:r>
              <a:rPr sz="3200"/>
              <a:t>Sexual-related symptoms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Clinical presentation of POP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1066800" y="1752599"/>
            <a:ext cx="7696200" cy="4718052"/>
            <a:chOff x="0" y="0"/>
            <a:chExt cx="7696200" cy="4718050"/>
          </a:xfrm>
        </p:grpSpPr>
        <p:grpSp>
          <p:nvGrpSpPr>
            <p:cNvPr id="74" name="Group 74"/>
            <p:cNvGrpSpPr/>
            <p:nvPr/>
          </p:nvGrpSpPr>
          <p:grpSpPr>
            <a:xfrm>
              <a:off x="6206" y="5572"/>
              <a:ext cx="7683788" cy="4706906"/>
              <a:chOff x="0" y="0"/>
              <a:chExt cx="7683786" cy="4706904"/>
            </a:xfrm>
          </p:grpSpPr>
          <p:grpSp>
            <p:nvGrpSpPr>
              <p:cNvPr id="70" name="Group 70"/>
              <p:cNvGrpSpPr/>
              <p:nvPr/>
            </p:nvGrpSpPr>
            <p:grpSpPr>
              <a:xfrm>
                <a:off x="0" y="-1"/>
                <a:ext cx="3841894" cy="4706906"/>
                <a:chOff x="0" y="0"/>
                <a:chExt cx="3841893" cy="4706905"/>
              </a:xfrm>
            </p:grpSpPr>
            <p:sp>
              <p:nvSpPr>
                <p:cNvPr id="68" name="Shape 68"/>
                <p:cNvSpPr/>
                <p:nvPr/>
              </p:nvSpPr>
              <p:spPr>
                <a:xfrm>
                  <a:off x="88961" y="0"/>
                  <a:ext cx="3663971" cy="37287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200"/>
                    <a:t> 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Bulge Symptoms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Sensation of vaginal bulging or protrusion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Seeing or feeling a vaginal or perineal bulge 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Pelvic or vaginal pressure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Heaviness in pelvis or vagina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 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Sexual Symptoms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Dyspareunia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Decreased lubrication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Decreased sensation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Decreased arousal or orgasm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 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Pain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Pain in vagina, bladder, or rectum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Pelvic pain 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Low back pain</a:t>
                  </a:r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0" y="0"/>
                  <a:ext cx="3841894" cy="4706905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800"/>
                  </a:pPr>
                  <a:endParaRPr/>
                </a:p>
              </p:txBody>
            </p:sp>
          </p:grpSp>
          <p:grpSp>
            <p:nvGrpSpPr>
              <p:cNvPr id="73" name="Group 73"/>
              <p:cNvGrpSpPr/>
              <p:nvPr/>
            </p:nvGrpSpPr>
            <p:grpSpPr>
              <a:xfrm>
                <a:off x="3841893" y="-1"/>
                <a:ext cx="3841894" cy="4706906"/>
                <a:chOff x="0" y="0"/>
                <a:chExt cx="3841893" cy="4706905"/>
              </a:xfrm>
            </p:grpSpPr>
            <p:sp>
              <p:nvSpPr>
                <p:cNvPr id="71" name="Shape 71"/>
                <p:cNvSpPr/>
                <p:nvPr/>
              </p:nvSpPr>
              <p:spPr>
                <a:xfrm>
                  <a:off x="88961" y="0"/>
                  <a:ext cx="3663971" cy="45913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/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200"/>
                    <a:t> 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Urinary Symptoms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Urinary incontinence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Urinary frequency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Urinary urgency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Weak or prolonged urinary stream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Hesitancy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Feeling of incomplete emptying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Manual reduction of prolapse for voiding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Position change to start or complete voiding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 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Bowel Symptoms</a:t>
                  </a: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Incontinence to flatus or stool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Feeling of incomplete emptying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Hard straining to defecate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Urgency to defecate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Digital evacuation to complete defecation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Splinting vagina or perineum to start or complete     defecation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400"/>
                    <a:t>Feeling of blockage/obstruction during defecation</a:t>
                  </a:r>
                  <a:endParaRPr sz="1400">
                    <a:latin typeface="Times New Roman Bold"/>
                    <a:ea typeface="Times New Roman Bold"/>
                    <a:cs typeface="Times New Roman Bold"/>
                    <a:sym typeface="Times New Roman Bold"/>
                  </a:endParaRPr>
                </a:p>
                <a:p>
                  <a:pPr lvl="0" defTabSz="457200">
                    <a:tabLst>
                      <a:tab pos="457200" algn="r"/>
                      <a:tab pos="2743200" algn="r"/>
                      <a:tab pos="5486400" algn="r"/>
                    </a:tabLst>
                    <a:defRPr sz="1800"/>
                  </a:pPr>
                  <a:r>
                    <a:rPr sz="1600">
                      <a:latin typeface="Times New Roman Bold"/>
                      <a:ea typeface="Times New Roman Bold"/>
                      <a:cs typeface="Times New Roman Bold"/>
                      <a:sym typeface="Times New Roman Bold"/>
                    </a:rPr>
                    <a:t> </a:t>
                  </a:r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>
                  <a:off x="0" y="0"/>
                  <a:ext cx="3841894" cy="4706905"/>
                </a:xfrm>
                <a:prstGeom prst="rect">
                  <a:avLst/>
                </a:prstGeom>
                <a:noFill/>
                <a:ln w="3175" cap="flat">
                  <a:solidFill>
                    <a:srgbClr val="A0A0A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800"/>
                  </a:pPr>
                  <a:endParaRPr/>
                </a:p>
              </p:txBody>
            </p:sp>
          </p:grpSp>
        </p:grpSp>
        <p:sp>
          <p:nvSpPr>
            <p:cNvPr id="75" name="Shape 75"/>
            <p:cNvSpPr/>
            <p:nvPr/>
          </p:nvSpPr>
          <p:spPr>
            <a:xfrm>
              <a:off x="0" y="-1"/>
              <a:ext cx="7696200" cy="4718052"/>
            </a:xfrm>
            <a:prstGeom prst="rect">
              <a:avLst/>
            </a:prstGeom>
            <a:noFill/>
            <a:ln w="9525" cap="flat">
              <a:solidFill>
                <a:srgbClr val="A0A0A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8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Consequences of Prolapse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Vaginal spotting</a:t>
            </a:r>
          </a:p>
          <a:p>
            <a:pPr lvl="0">
              <a:buChar char="•"/>
              <a:defRPr sz="1800"/>
            </a:pPr>
            <a:r>
              <a:rPr sz="3200"/>
              <a:t>Vaginal infection</a:t>
            </a:r>
          </a:p>
          <a:p>
            <a:pPr lvl="0">
              <a:buChar char="•"/>
              <a:defRPr sz="1800"/>
            </a:pPr>
            <a:r>
              <a:rPr sz="3200"/>
              <a:t>Recurrent UTI</a:t>
            </a:r>
            <a:r>
              <a:rPr sz="3200"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200"/>
              <a:t>s</a:t>
            </a:r>
          </a:p>
          <a:p>
            <a:pPr lvl="0">
              <a:buChar char="•"/>
              <a:defRPr sz="1800"/>
            </a:pPr>
            <a:r>
              <a:rPr sz="3200"/>
              <a:t>Urinary obstruction</a:t>
            </a:r>
          </a:p>
          <a:p>
            <a:pPr lvl="0">
              <a:buChar char="•"/>
              <a:defRPr sz="1800"/>
            </a:pPr>
            <a:r>
              <a:rPr sz="3200"/>
              <a:t>Renal failure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Associated conditions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Urinary Incontinence : 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Stress U.I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Urge U.I</a:t>
            </a:r>
          </a:p>
          <a:p>
            <a:pPr marL="742950" lvl="1" indent="-285750">
              <a:spcBef>
                <a:spcPts val="600"/>
              </a:spcBef>
              <a:defRPr sz="1800"/>
            </a:pPr>
            <a:r>
              <a:rPr sz="2800"/>
              <a:t>Mixed U.I</a:t>
            </a:r>
          </a:p>
          <a:p>
            <a:pPr marL="742950" lvl="1" indent="-285750">
              <a:spcBef>
                <a:spcPts val="600"/>
              </a:spcBef>
              <a:defRPr sz="1800"/>
            </a:pPr>
            <a:endParaRPr sz="2800"/>
          </a:p>
          <a:p>
            <a:pPr lvl="0">
              <a:buClr>
                <a:srgbClr val="000000"/>
              </a:buClr>
              <a:buChar char="•"/>
              <a:defRPr sz="1800"/>
            </a:pPr>
            <a:r>
              <a:rPr sz="3200"/>
              <a:t>Fecal Incontinence : sphincter injury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Objectives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To define pelvic organ prolapse</a:t>
            </a:r>
          </a:p>
          <a:p>
            <a:pPr lvl="0">
              <a:buChar char="•"/>
              <a:defRPr sz="1800"/>
            </a:pPr>
            <a:r>
              <a:rPr sz="3200"/>
              <a:t>Recognize pelvic anatomy</a:t>
            </a:r>
          </a:p>
          <a:p>
            <a:pPr lvl="0">
              <a:buChar char="•"/>
              <a:defRPr sz="1800"/>
            </a:pPr>
            <a:r>
              <a:rPr sz="3200"/>
              <a:t>Determine the Pathophysiology</a:t>
            </a:r>
          </a:p>
          <a:p>
            <a:pPr lvl="0">
              <a:buChar char="•"/>
              <a:defRPr sz="1800"/>
            </a:pPr>
            <a:r>
              <a:rPr sz="3200"/>
              <a:t>Discuss the predisposing factors</a:t>
            </a:r>
          </a:p>
          <a:p>
            <a:pPr lvl="0">
              <a:buChar char="•"/>
              <a:defRPr sz="1800"/>
            </a:pPr>
            <a:r>
              <a:rPr sz="3200"/>
              <a:t>Understand the grading systems</a:t>
            </a:r>
          </a:p>
          <a:p>
            <a:pPr lvl="0">
              <a:buChar char="•"/>
              <a:defRPr sz="1800"/>
            </a:pPr>
            <a:r>
              <a:rPr sz="3200"/>
              <a:t>To learn about the treatment options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21304"/>
                </a:solidFill>
              </a:rPr>
              <a:t>Pelvic Organs at Risk of Prolapse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3200"/>
              <a:t>1. Urethra</a:t>
            </a:r>
          </a:p>
          <a:p>
            <a:pPr lvl="0">
              <a:buSzTx/>
              <a:buNone/>
              <a:defRPr sz="1800"/>
            </a:pPr>
            <a:r>
              <a:rPr sz="3200"/>
              <a:t>2. Bladder</a:t>
            </a:r>
          </a:p>
          <a:p>
            <a:pPr lvl="0">
              <a:buSzTx/>
              <a:buNone/>
              <a:defRPr sz="1800"/>
            </a:pPr>
            <a:r>
              <a:rPr sz="3200"/>
              <a:t>3. Uterus</a:t>
            </a:r>
          </a:p>
          <a:p>
            <a:pPr lvl="0">
              <a:buSzTx/>
              <a:buNone/>
              <a:defRPr sz="1800"/>
            </a:pPr>
            <a:r>
              <a:rPr sz="3200"/>
              <a:t>4.Vagina</a:t>
            </a:r>
          </a:p>
          <a:p>
            <a:pPr lvl="0">
              <a:buSzTx/>
              <a:buNone/>
              <a:defRPr sz="1800"/>
            </a:pPr>
            <a:r>
              <a:rPr sz="3200"/>
              <a:t>5. Small Bowel </a:t>
            </a:r>
          </a:p>
          <a:p>
            <a:pPr lvl="0">
              <a:buSzTx/>
              <a:buNone/>
              <a:defRPr sz="1800"/>
            </a:pPr>
            <a:r>
              <a:rPr sz="3200"/>
              <a:t>6. Rectum</a:t>
            </a:r>
          </a:p>
          <a:p>
            <a:pPr lvl="0">
              <a:buSzTx/>
              <a:buNone/>
              <a:defRPr sz="1800"/>
            </a:pPr>
            <a:r>
              <a:rPr sz="3200"/>
              <a:t>7. Perineum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Compartments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01752" lvl="0" indent="-301752" defTabSz="804672">
              <a:spcBef>
                <a:spcPts val="600"/>
              </a:spcBef>
              <a:buChar char="•"/>
              <a:defRPr sz="1800"/>
            </a:pPr>
            <a:r>
              <a:rPr sz="2816" u="sng"/>
              <a:t>Anterior</a:t>
            </a:r>
            <a:r>
              <a:rPr sz="2816"/>
              <a:t> :  </a:t>
            </a:r>
          </a:p>
          <a:p>
            <a:pPr marL="653795" lvl="1" indent="-251459" defTabSz="804672">
              <a:spcBef>
                <a:spcPts val="500"/>
              </a:spcBef>
              <a:defRPr sz="1800"/>
            </a:pPr>
            <a:r>
              <a:rPr sz="2464"/>
              <a:t>Cystocele</a:t>
            </a:r>
          </a:p>
          <a:p>
            <a:pPr marL="301752" lvl="0" indent="-301752" defTabSz="804672">
              <a:spcBef>
                <a:spcPts val="600"/>
              </a:spcBef>
              <a:buClr>
                <a:srgbClr val="000000"/>
              </a:buClr>
              <a:buChar char="•"/>
              <a:defRPr sz="1800"/>
            </a:pPr>
            <a:r>
              <a:rPr sz="2816" u="sng"/>
              <a:t>Middle / Apical</a:t>
            </a:r>
            <a:r>
              <a:rPr sz="2816"/>
              <a:t>: </a:t>
            </a:r>
          </a:p>
          <a:p>
            <a:pPr marL="653795" lvl="1" indent="-251459" defTabSz="804672"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2464"/>
              <a:t>Uterine prolapse</a:t>
            </a:r>
          </a:p>
          <a:p>
            <a:pPr marL="653795" lvl="1" indent="-251459" defTabSz="804672"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2464"/>
              <a:t>Vaginal vault prolapse</a:t>
            </a:r>
          </a:p>
          <a:p>
            <a:pPr marL="653795" lvl="1" indent="-251459" defTabSz="804672"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2464"/>
              <a:t>Enterocele (can be even posterior)</a:t>
            </a:r>
          </a:p>
          <a:p>
            <a:pPr marL="301752" lvl="0" indent="-301752" defTabSz="804672">
              <a:spcBef>
                <a:spcPts val="600"/>
              </a:spcBef>
              <a:buClr>
                <a:srgbClr val="000000"/>
              </a:buClr>
              <a:buChar char="•"/>
              <a:defRPr sz="1800"/>
            </a:pPr>
            <a:r>
              <a:rPr sz="2816" u="sng"/>
              <a:t>Posterior </a:t>
            </a:r>
            <a:r>
              <a:rPr sz="2816"/>
              <a:t>: </a:t>
            </a:r>
          </a:p>
          <a:p>
            <a:pPr marL="653795" lvl="1" indent="-251459" defTabSz="804672"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2464"/>
              <a:t>Rectocele</a:t>
            </a:r>
          </a:p>
          <a:p>
            <a:pPr marL="301752" lvl="0" indent="-301752" defTabSz="804672">
              <a:spcBef>
                <a:spcPts val="600"/>
              </a:spcBef>
              <a:buSzTx/>
              <a:buNone/>
              <a:defRPr sz="1800"/>
            </a:pPr>
            <a:r>
              <a:rPr sz="2816"/>
              <a:t>                 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92" name="bw_2.jpg" descr="bw_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96" name="bw_4.jpg" descr="bw_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100" name="picture10a.jpg" descr="picture10a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104" name="rectovaginal.jpg" descr="rectovagin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Assessment of POP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91036" lvl="0" indent="-291036" defTabSz="886968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716">
                <a:latin typeface="Arial"/>
                <a:ea typeface="Arial"/>
                <a:cs typeface="Arial"/>
                <a:sym typeface="Arial"/>
              </a:rPr>
              <a:t>General, gynecologic, and lower neurologic exams should be done on every women with POP</a:t>
            </a:r>
          </a:p>
          <a:p>
            <a:pPr marL="291036" lvl="0" indent="-291036" defTabSz="886968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716">
                <a:latin typeface="Arial"/>
                <a:ea typeface="Arial"/>
                <a:cs typeface="Arial"/>
                <a:sym typeface="Arial"/>
              </a:rPr>
              <a:t>Pelvic exam is essential (to assess the type and extent of POP, to rule out SUI &amp; other pathology)</a:t>
            </a:r>
          </a:p>
          <a:p>
            <a:pPr marL="291036" lvl="0" indent="-291036" defTabSz="886968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716">
                <a:latin typeface="Arial"/>
                <a:ea typeface="Arial"/>
                <a:cs typeface="Arial"/>
                <a:sym typeface="Arial"/>
              </a:rPr>
              <a:t>Pelvic exam best conducted in dorsal lithotomy position; Re-examine in standing if needed</a:t>
            </a:r>
          </a:p>
          <a:p>
            <a:pPr marL="291036" lvl="0" indent="-291036" defTabSz="886968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716">
                <a:latin typeface="Arial"/>
                <a:ea typeface="Arial"/>
                <a:cs typeface="Arial"/>
                <a:sym typeface="Arial"/>
              </a:rPr>
              <a:t>Rectovaginal exam might be required to fully evaluate posterior vaginal prolapse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Assessment of POP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11200" lvl="0" indent="-7112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800" u="sng">
                <a:latin typeface="Arial"/>
                <a:ea typeface="Arial"/>
                <a:cs typeface="Arial"/>
                <a:sym typeface="Arial"/>
              </a:rPr>
              <a:t>Types of POP:</a:t>
            </a:r>
          </a:p>
          <a:p>
            <a:pPr marL="609600" lvl="0" indent="-609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buAutoNum type="romanUcPeriod"/>
              <a:defRPr sz="1800"/>
            </a:pPr>
            <a:r>
              <a:rPr sz="2400" b="1">
                <a:latin typeface="Arial"/>
                <a:ea typeface="Arial"/>
                <a:cs typeface="Arial"/>
                <a:sym typeface="Arial"/>
              </a:rPr>
              <a:t>Anterior vaginal prolapse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: usually represent the bladder (cystocele: central &amp;/or lateral paravaginal) ± urethral hypermobility</a:t>
            </a:r>
          </a:p>
          <a:p>
            <a:pPr marL="812800" lvl="0" indent="-812800">
              <a:lnSpc>
                <a:spcPct val="90000"/>
              </a:lnSpc>
              <a:buClr>
                <a:srgbClr val="000000"/>
              </a:buClr>
              <a:buFont typeface="Arial"/>
              <a:buAutoNum type="romanUcPeriod"/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buAutoNum type="romanUcPeriod" startAt="2"/>
              <a:defRPr sz="1800"/>
            </a:pPr>
            <a:r>
              <a:rPr sz="2400" b="1">
                <a:latin typeface="Arial"/>
                <a:ea typeface="Arial"/>
                <a:cs typeface="Arial"/>
                <a:sym typeface="Arial"/>
              </a:rPr>
              <a:t>Apical/Middle vaginal prolapse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: uterine or vaginal vault prolapse</a:t>
            </a:r>
          </a:p>
          <a:p>
            <a:pPr marL="812800" lvl="0" indent="-812800">
              <a:lnSpc>
                <a:spcPct val="90000"/>
              </a:lnSpc>
              <a:buClr>
                <a:srgbClr val="000000"/>
              </a:buClr>
              <a:buFont typeface="Arial"/>
              <a:buAutoNum type="romanUcPeriod" startAt="2"/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buAutoNum type="romanUcPeriod" startAt="3"/>
              <a:defRPr sz="1800"/>
            </a:pPr>
            <a:r>
              <a:rPr sz="2400" b="1">
                <a:latin typeface="Arial"/>
                <a:ea typeface="Arial"/>
                <a:cs typeface="Arial"/>
                <a:sym typeface="Arial"/>
              </a:rPr>
              <a:t>Posterior vaginal prolapse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: rectocele &amp;/or enterocele. Perineal descent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12" y="692150"/>
            <a:ext cx="7343776" cy="568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549275"/>
            <a:ext cx="7345363" cy="5832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Pelvic Organ Prolapse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buChar char="•"/>
            </a:lvl1pPr>
          </a:lstStyle>
          <a:p>
            <a:pPr lvl="0">
              <a:defRPr sz="1800"/>
            </a:pPr>
            <a:r>
              <a:rPr sz="3200"/>
              <a:t>Is the descent of the pelvic organs as a result of the loss of muscular and fascial structural support 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620712"/>
            <a:ext cx="7272338" cy="5616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Classification of POP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533400" lvl="0" indent="-533400"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Four different systems for classification of POP:</a:t>
            </a:r>
          </a:p>
          <a:p>
            <a:pPr marL="990600" lvl="1" indent="-533400">
              <a:spcBef>
                <a:spcPts val="600"/>
              </a:spcBef>
              <a:buClr>
                <a:srgbClr val="000000"/>
              </a:buClr>
              <a:buFont typeface="Arial"/>
              <a:buAutoNum type="arabicPeriod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Porges severity system (1963)</a:t>
            </a:r>
          </a:p>
          <a:p>
            <a:pPr marL="990600" lvl="1" indent="-533400">
              <a:spcBef>
                <a:spcPts val="600"/>
              </a:spcBef>
              <a:buClr>
                <a:srgbClr val="000000"/>
              </a:buClr>
              <a:buFont typeface="Arial"/>
              <a:buAutoNum type="arabicPeriod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Baden-walker grading system (1972) </a:t>
            </a:r>
          </a:p>
          <a:p>
            <a:pPr marL="990600" lvl="1" indent="-533400">
              <a:spcBef>
                <a:spcPts val="600"/>
              </a:spcBef>
              <a:buClr>
                <a:srgbClr val="000000"/>
              </a:buClr>
              <a:buFont typeface="Arial"/>
              <a:buAutoNum type="arabicPeriod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Beecham grading system (1980)</a:t>
            </a:r>
          </a:p>
          <a:p>
            <a:pPr marL="990600" lvl="1" indent="-533400">
              <a:spcBef>
                <a:spcPts val="600"/>
              </a:spcBef>
              <a:buClr>
                <a:srgbClr val="000000"/>
              </a:buClr>
              <a:buFont typeface="Arial"/>
              <a:buAutoNum type="arabicPeriod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Pelvic organ prolapse quantification system (POPQ by ICS-1996)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221304"/>
                </a:solidFill>
                <a:latin typeface="Arial"/>
                <a:ea typeface="Arial"/>
                <a:cs typeface="Arial"/>
                <a:sym typeface="Arial"/>
              </a:rPr>
              <a:t>Comparison of POP </a:t>
            </a:r>
            <a:br>
              <a:rPr sz="3564">
                <a:solidFill>
                  <a:srgbClr val="22130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564">
                <a:solidFill>
                  <a:srgbClr val="221304"/>
                </a:solidFill>
                <a:latin typeface="Arial"/>
                <a:ea typeface="Arial"/>
                <a:cs typeface="Arial"/>
                <a:sym typeface="Arial"/>
              </a:rPr>
              <a:t>Classification Systems</a:t>
            </a:r>
          </a:p>
        </p:txBody>
      </p:sp>
      <p:pic>
        <p:nvPicPr>
          <p:cNvPr id="12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828800"/>
            <a:ext cx="762000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Options of Management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No Treatment ( pelvic floor exercise)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Conservative: such as </a:t>
            </a:r>
          </a:p>
          <a:p>
            <a:pPr lvl="0">
              <a:buSzTx/>
              <a:buNone/>
              <a:defRPr sz="1800"/>
            </a:pPr>
            <a:r>
              <a:rPr sz="3200"/>
              <a:t>			Physiotherapy or Pessary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Surgical Treatment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ilex_pessaries.jpg" descr="Milex_pessarie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53.png" descr="img5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Aims of prolapse surgery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Alleviate symptoms</a:t>
            </a:r>
          </a:p>
          <a:p>
            <a:pPr marL="312039" lvl="0" indent="-312039" defTabSz="832104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endParaRPr sz="2184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Restore normal anatomy</a:t>
            </a:r>
          </a:p>
          <a:p>
            <a:pPr marL="312039" lvl="0" indent="-312039" defTabSz="832104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endParaRPr sz="2184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Restore normal visceral function</a:t>
            </a:r>
          </a:p>
          <a:p>
            <a:pPr marL="312039" lvl="0" indent="-312039" defTabSz="832104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endParaRPr sz="2184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Avoid new bladder or bowel symptoms</a:t>
            </a:r>
          </a:p>
          <a:p>
            <a:pPr marL="312039" lvl="0" indent="-312039" defTabSz="832104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endParaRPr sz="2184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Preserve sexual function</a:t>
            </a:r>
          </a:p>
          <a:p>
            <a:pPr marL="312039" lvl="0" indent="-312039" defTabSz="832104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endParaRPr sz="2184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234029" lvl="0" indent="-234029" defTabSz="83210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184">
                <a:latin typeface="Times New Roman Bold"/>
                <a:ea typeface="Times New Roman Bold"/>
                <a:cs typeface="Times New Roman Bold"/>
                <a:sym typeface="Times New Roman Bold"/>
              </a:rPr>
              <a:t>Avoid surgical complications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pic>
        <p:nvPicPr>
          <p:cNvPr id="13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Conclusions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00037" lvl="0" indent="-300037">
              <a:spcBef>
                <a:spcPts val="600"/>
              </a:spcBef>
              <a:buChar char="•"/>
              <a:defRPr sz="1800"/>
            </a:pPr>
            <a:r>
              <a:rPr sz="2800"/>
              <a:t>Pelvic organ prolapse is common</a:t>
            </a:r>
          </a:p>
          <a:p>
            <a:pPr marL="300037" lvl="0" indent="-300037">
              <a:spcBef>
                <a:spcPts val="600"/>
              </a:spcBef>
              <a:buChar char="•"/>
              <a:defRPr sz="1800"/>
            </a:pPr>
            <a:r>
              <a:rPr sz="2800"/>
              <a:t>Results from injury to soft tissue and nerves</a:t>
            </a:r>
          </a:p>
          <a:p>
            <a:pPr marL="300037" lvl="0" indent="-300037">
              <a:spcBef>
                <a:spcPts val="600"/>
              </a:spcBef>
              <a:buChar char="•"/>
              <a:defRPr sz="1800"/>
            </a:pPr>
            <a:r>
              <a:rPr sz="2800"/>
              <a:t>Childbirth most significant association</a:t>
            </a:r>
          </a:p>
          <a:p>
            <a:pPr marL="300037" lvl="0" indent="-300037">
              <a:spcBef>
                <a:spcPts val="600"/>
              </a:spcBef>
              <a:buChar char="•"/>
              <a:defRPr sz="1800"/>
            </a:pPr>
            <a:r>
              <a:rPr sz="2800"/>
              <a:t>Treatment requires understanding of anatomic relationships</a:t>
            </a:r>
          </a:p>
          <a:p>
            <a:pPr marL="300037" lvl="0" indent="-300037">
              <a:spcBef>
                <a:spcPts val="600"/>
              </a:spcBef>
              <a:buChar char="•"/>
              <a:defRPr sz="1800"/>
            </a:pPr>
            <a:r>
              <a:rPr sz="2800"/>
              <a:t>Treated with a combination of physio/pessary and often complex surgery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Epidemiology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00037" lvl="0" indent="-3000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POP is seen in up to 50% (43-76%) of women presented for routine gynecological care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[Samuelsson et al., 1999; Swift et al., 2005]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Font typeface="Wingdings"/>
              <a:buChar char="❑"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WHI study found that 41% of women (50-79yrs) showed some degree of prolapse 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[Hendrix et al., 2002]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Font typeface="Wingdings"/>
              <a:buChar char="❑"/>
              <a:defRPr sz="1800"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00037" lvl="0" indent="-300037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❑"/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POP is one of the most common indications for gynecological surgery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Anatomic Supports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 u="sng"/>
              <a:t>Muscular</a:t>
            </a:r>
            <a:r>
              <a:rPr sz="3200"/>
              <a:t> : Pelvic Floor Muscles (Levator Ani muscles &amp; Coccygeus muscle)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 u="sng"/>
              <a:t>Ligaments</a:t>
            </a:r>
            <a:r>
              <a:rPr sz="3200"/>
              <a:t> : Uterosacral-Cardinal Complex</a:t>
            </a:r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 u="sng"/>
              <a:t>Fascial</a:t>
            </a:r>
            <a:r>
              <a:rPr sz="3200"/>
              <a:t> : Endopelvic Fascia (surrounding organs)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21304"/>
                </a:solidFill>
              </a:rPr>
              <a:t>Levator Ani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Char char="•"/>
              <a:defRPr sz="1800"/>
            </a:pPr>
            <a:r>
              <a:rPr sz="3200"/>
              <a:t>Major structure of pelvic floor</a:t>
            </a:r>
          </a:p>
          <a:p>
            <a:pPr lvl="0">
              <a:buChar char="•"/>
              <a:defRPr sz="1800"/>
            </a:pPr>
            <a:r>
              <a:rPr sz="3200"/>
              <a:t>Anterior to posterior orientation</a:t>
            </a:r>
          </a:p>
          <a:p>
            <a:pPr lvl="0">
              <a:buChar char="•"/>
              <a:defRPr sz="1800"/>
            </a:pPr>
            <a:r>
              <a:rPr sz="3200"/>
              <a:t>Perforated by urogenital hiatus</a:t>
            </a:r>
          </a:p>
          <a:p>
            <a:pPr lvl="0">
              <a:buChar char="•"/>
              <a:defRPr sz="1800"/>
            </a:pPr>
            <a:r>
              <a:rPr sz="3200"/>
              <a:t>Consists of :	Puborectalis</a:t>
            </a:r>
          </a:p>
          <a:p>
            <a:pPr lvl="0">
              <a:buSzTx/>
              <a:buNone/>
              <a:defRPr sz="1800"/>
            </a:pPr>
            <a:r>
              <a:rPr sz="3200"/>
              <a:t>				Pubococcygeus</a:t>
            </a:r>
          </a:p>
          <a:p>
            <a:pPr lvl="0">
              <a:buSzTx/>
              <a:buNone/>
              <a:defRPr sz="1800"/>
            </a:pPr>
            <a:r>
              <a:rPr sz="3200"/>
              <a:t>				Iliococygeus</a:t>
            </a:r>
          </a:p>
          <a:p>
            <a:pPr lvl="0">
              <a:buSzTx/>
              <a:buNone/>
              <a:defRPr sz="1800"/>
            </a:pPr>
            <a:r>
              <a:rPr sz="3200"/>
              <a:t>				Coccygeus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04800"/>
            <a:ext cx="76962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04800"/>
            <a:ext cx="7696200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4951412" y="1752600"/>
            <a:ext cx="3735388" cy="411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42" name="ImageCA_562_2.jpg" descr="ImageCA_562_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906D58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FEFEED"/>
      </a:accent3>
      <a:accent4>
        <a:srgbClr val="707070"/>
      </a:accent4>
      <a:accent5>
        <a:srgbClr val="CCD9B8"/>
      </a:accent5>
      <a:accent6>
        <a:srgbClr val="3186A5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rgbClr val="A1BD6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1BD6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FEFEED"/>
      </a:accent3>
      <a:accent4>
        <a:srgbClr val="707070"/>
      </a:accent4>
      <a:accent5>
        <a:srgbClr val="CCD9B8"/>
      </a:accent5>
      <a:accent6>
        <a:srgbClr val="3186A5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rgbClr val="A1BD6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1BD6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(4:3)</PresentationFormat>
  <Paragraphs>172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Avenir Roman</vt:lpstr>
      <vt:lpstr>Baskerville Old Face</vt:lpstr>
      <vt:lpstr>Helvetica</vt:lpstr>
      <vt:lpstr>Times New Roman</vt:lpstr>
      <vt:lpstr>Times New Roman Bold</vt:lpstr>
      <vt:lpstr>Wingdings</vt:lpstr>
      <vt:lpstr>Default</vt:lpstr>
      <vt:lpstr>PELVIC ORGAN PROLAPSE</vt:lpstr>
      <vt:lpstr>Objectives</vt:lpstr>
      <vt:lpstr>Pelvic Organ Prolapse</vt:lpstr>
      <vt:lpstr>Epidemiology</vt:lpstr>
      <vt:lpstr>Anatomic Supports</vt:lpstr>
      <vt:lpstr>Levator Ani</vt:lpstr>
      <vt:lpstr>PowerPoint Presentation</vt:lpstr>
      <vt:lpstr>PowerPoint Presentation</vt:lpstr>
      <vt:lpstr>PowerPoint Presentation</vt:lpstr>
      <vt:lpstr>PFM: creates levator plate</vt:lpstr>
      <vt:lpstr>PowerPoint Presentation</vt:lpstr>
      <vt:lpstr>Endopelvic Fascia</vt:lpstr>
      <vt:lpstr>PowerPoint Presentation</vt:lpstr>
      <vt:lpstr>Pathophysiology</vt:lpstr>
      <vt:lpstr>Predisposing Factors</vt:lpstr>
      <vt:lpstr>Symptoms of Prolapse</vt:lpstr>
      <vt:lpstr>Clinical presentation of POP</vt:lpstr>
      <vt:lpstr>Consequences of Prolapse</vt:lpstr>
      <vt:lpstr>Associated conditions</vt:lpstr>
      <vt:lpstr>Pelvic Organs at Risk of Prolapse</vt:lpstr>
      <vt:lpstr>Compartments</vt:lpstr>
      <vt:lpstr>PowerPoint Presentation</vt:lpstr>
      <vt:lpstr>PowerPoint Presentation</vt:lpstr>
      <vt:lpstr>PowerPoint Presentation</vt:lpstr>
      <vt:lpstr>PowerPoint Presentation</vt:lpstr>
      <vt:lpstr>Assessment of POP</vt:lpstr>
      <vt:lpstr>Assessment of POP</vt:lpstr>
      <vt:lpstr>PowerPoint Presentation</vt:lpstr>
      <vt:lpstr>PowerPoint Presentation</vt:lpstr>
      <vt:lpstr>PowerPoint Presentation</vt:lpstr>
      <vt:lpstr>Classification of POP</vt:lpstr>
      <vt:lpstr>Comparison of POP  Classification Systems</vt:lpstr>
      <vt:lpstr>Options of Management</vt:lpstr>
      <vt:lpstr>PowerPoint Presentation</vt:lpstr>
      <vt:lpstr>PowerPoint Presentation</vt:lpstr>
      <vt:lpstr>Aims of prolapse surgery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ORGAN PROLAPSE</dc:title>
  <dc:creator>Abdulrahman Altujjar</dc:creator>
  <cp:lastModifiedBy>Abdulrahman Altujjar</cp:lastModifiedBy>
  <cp:revision>1</cp:revision>
  <dcterms:modified xsi:type="dcterms:W3CDTF">2016-02-24T19:01:57Z</dcterms:modified>
</cp:coreProperties>
</file>