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305" r:id="rId5"/>
    <p:sldId id="307" r:id="rId6"/>
    <p:sldId id="325" r:id="rId7"/>
    <p:sldId id="260" r:id="rId8"/>
    <p:sldId id="261" r:id="rId9"/>
    <p:sldId id="310" r:id="rId10"/>
    <p:sldId id="308" r:id="rId11"/>
    <p:sldId id="277" r:id="rId12"/>
    <p:sldId id="278" r:id="rId13"/>
    <p:sldId id="283" r:id="rId14"/>
    <p:sldId id="262" r:id="rId15"/>
    <p:sldId id="286" r:id="rId16"/>
    <p:sldId id="287" r:id="rId17"/>
    <p:sldId id="302" r:id="rId18"/>
    <p:sldId id="289" r:id="rId19"/>
    <p:sldId id="292" r:id="rId20"/>
    <p:sldId id="290" r:id="rId21"/>
    <p:sldId id="293" r:id="rId22"/>
    <p:sldId id="291" r:id="rId23"/>
    <p:sldId id="294" r:id="rId24"/>
    <p:sldId id="295" r:id="rId25"/>
    <p:sldId id="301" r:id="rId26"/>
    <p:sldId id="296" r:id="rId27"/>
    <p:sldId id="300" r:id="rId28"/>
    <p:sldId id="297" r:id="rId29"/>
    <p:sldId id="298" r:id="rId30"/>
    <p:sldId id="299" r:id="rId31"/>
    <p:sldId id="303" r:id="rId32"/>
    <p:sldId id="304" r:id="rId33"/>
    <p:sldId id="323" r:id="rId34"/>
    <p:sldId id="313" r:id="rId35"/>
    <p:sldId id="263" r:id="rId36"/>
    <p:sldId id="309" r:id="rId37"/>
    <p:sldId id="265" r:id="rId38"/>
    <p:sldId id="324" r:id="rId39"/>
    <p:sldId id="311" r:id="rId40"/>
    <p:sldId id="284" r:id="rId41"/>
    <p:sldId id="312" r:id="rId42"/>
    <p:sldId id="267" r:id="rId43"/>
    <p:sldId id="266" r:id="rId44"/>
    <p:sldId id="280" r:id="rId45"/>
    <p:sldId id="281" r:id="rId46"/>
    <p:sldId id="282" r:id="rId47"/>
    <p:sldId id="268" r:id="rId48"/>
    <p:sldId id="314" r:id="rId49"/>
    <p:sldId id="315" r:id="rId50"/>
    <p:sldId id="316" r:id="rId51"/>
    <p:sldId id="317" r:id="rId52"/>
    <p:sldId id="318" r:id="rId53"/>
    <p:sldId id="319" r:id="rId54"/>
    <p:sldId id="320" r:id="rId55"/>
    <p:sldId id="321" r:id="rId56"/>
    <p:sldId id="322" r:id="rId57"/>
    <p:sldId id="269" r:id="rId58"/>
    <p:sldId id="270" r:id="rId59"/>
    <p:sldId id="285" r:id="rId60"/>
    <p:sldId id="271" r:id="rId61"/>
    <p:sldId id="272" r:id="rId62"/>
    <p:sldId id="279" r:id="rId63"/>
    <p:sldId id="27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D1156E-F27B-4ADC-8AF2-32441BCAA60B}"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1156E-F27B-4ADC-8AF2-32441BCAA60B}"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1156E-F27B-4ADC-8AF2-32441BCAA60B}"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18"/>
          <p:cNvSpPr>
            <a:spLocks noGrp="1" noChangeArrowheads="1"/>
          </p:cNvSpPr>
          <p:nvPr>
            <p:ph type="sldNum" sz="quarter" idx="10"/>
          </p:nvPr>
        </p:nvSpPr>
        <p:spPr/>
        <p:txBody>
          <a:bodyPr/>
          <a:lstStyle>
            <a:lvl1pPr>
              <a:defRPr/>
            </a:lvl1pPr>
          </a:lstStyle>
          <a:p>
            <a:pPr>
              <a:defRPr/>
            </a:pPr>
            <a:fld id="{2AE69B12-5D0F-428C-B0EB-17DEAE92B3D8}" type="slidenum">
              <a:rPr lang="en-US"/>
              <a:pPr>
                <a:defRPr/>
              </a:pPr>
              <a:t>‹#›</a:t>
            </a:fld>
            <a:endParaRPr lang="en-US"/>
          </a:p>
        </p:txBody>
      </p:sp>
      <p:sp>
        <p:nvSpPr>
          <p:cNvPr id="7" name="Rectangle 219"/>
          <p:cNvSpPr>
            <a:spLocks noGrp="1" noChangeArrowheads="1"/>
          </p:cNvSpPr>
          <p:nvPr>
            <p:ph type="dt" sz="half" idx="11"/>
          </p:nvPr>
        </p:nvSpPr>
        <p:spPr/>
        <p:txBody>
          <a:bodyPr/>
          <a:lstStyle>
            <a:lvl1pPr>
              <a:defRPr/>
            </a:lvl1pPr>
          </a:lstStyle>
          <a:p>
            <a:pPr>
              <a:defRPr/>
            </a:pPr>
            <a:endParaRPr lang="en-US"/>
          </a:p>
        </p:txBody>
      </p:sp>
      <p:sp>
        <p:nvSpPr>
          <p:cNvPr id="8" name="Rectangle 220"/>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1156E-F27B-4ADC-8AF2-32441BCAA60B}"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1156E-F27B-4ADC-8AF2-32441BCAA60B}" type="datetimeFigureOut">
              <a:rPr lang="en-US" smtClean="0"/>
              <a:pPr/>
              <a:t>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D1156E-F27B-4ADC-8AF2-32441BCAA60B}"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D1156E-F27B-4ADC-8AF2-32441BCAA60B}" type="datetimeFigureOut">
              <a:rPr lang="en-US" smtClean="0"/>
              <a:pPr/>
              <a:t>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D1156E-F27B-4ADC-8AF2-32441BCAA60B}" type="datetimeFigureOut">
              <a:rPr lang="en-US" smtClean="0"/>
              <a:pPr/>
              <a:t>2/22/2016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1156E-F27B-4ADC-8AF2-32441BCAA60B}" type="datetimeFigureOut">
              <a:rPr lang="en-US" smtClean="0"/>
              <a:pPr/>
              <a:t>2/22/2016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1156E-F27B-4ADC-8AF2-32441BCAA60B}"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1156E-F27B-4ADC-8AF2-32441BCAA60B}" type="datetimeFigureOut">
              <a:rPr lang="en-US" smtClean="0"/>
              <a:pPr/>
              <a:t>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427E8-EC2F-4656-BCD6-808F00EB26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1156E-F27B-4ADC-8AF2-32441BCAA60B}" type="datetimeFigureOut">
              <a:rPr lang="en-US" smtClean="0"/>
              <a:pPr/>
              <a:t>2/22/2016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427E8-EC2F-4656-BCD6-808F00EB26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uptodate.com/contents/clomiphene-drug-information?source=see_link" TargetMode="External"/><Relationship Id="rId2" Type="http://schemas.openxmlformats.org/officeDocument/2006/relationships/hyperlink" Target="http://www.uptodate.com/contents/metformin-drug-information?source=see_lin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Early pregnancy problems</a:t>
            </a:r>
            <a:endParaRPr lang="en-US" dirty="0"/>
          </a:p>
        </p:txBody>
      </p:sp>
      <p:sp>
        <p:nvSpPr>
          <p:cNvPr id="14" name="Content Placeholder 13"/>
          <p:cNvSpPr>
            <a:spLocks noGrp="1"/>
          </p:cNvSpPr>
          <p:nvPr>
            <p:ph idx="1"/>
          </p:nvPr>
        </p:nvSpPr>
        <p:spPr>
          <a:xfrm>
            <a:off x="381000" y="1600200"/>
            <a:ext cx="8305800" cy="5257800"/>
          </a:xfrm>
        </p:spPr>
        <p:txBody>
          <a:bodyPr/>
          <a:lstStyle/>
          <a:p>
            <a:pPr marL="0" indent="0" algn="ctr">
              <a:buFontTx/>
              <a:buNone/>
            </a:pPr>
            <a:endParaRPr lang="en-US" sz="4400" b="1" i="1" dirty="0" smtClean="0">
              <a:solidFill>
                <a:schemeClr val="folHlink"/>
              </a:solidFill>
            </a:endParaRPr>
          </a:p>
          <a:p>
            <a:pPr marL="0" indent="0" algn="ctr">
              <a:buFontTx/>
              <a:buNone/>
            </a:pPr>
            <a:endParaRPr lang="en-US" sz="4400" b="1" i="1" dirty="0" smtClean="0">
              <a:solidFill>
                <a:schemeClr val="folHlink"/>
              </a:solidFill>
            </a:endParaRPr>
          </a:p>
          <a:p>
            <a:pPr marL="0" indent="0" algn="ctr">
              <a:buFontTx/>
              <a:buNone/>
            </a:pPr>
            <a:r>
              <a:rPr lang="en-US" sz="4400" b="1" i="1" dirty="0" smtClean="0">
                <a:solidFill>
                  <a:schemeClr val="folHlink"/>
                </a:solidFill>
              </a:rPr>
              <a:t>Dr. Mohamed </a:t>
            </a:r>
            <a:r>
              <a:rPr lang="en-US" sz="4400" b="1" i="1" dirty="0" err="1" smtClean="0">
                <a:solidFill>
                  <a:schemeClr val="folHlink"/>
                </a:solidFill>
              </a:rPr>
              <a:t>Khalil</a:t>
            </a:r>
            <a:r>
              <a:rPr lang="en-US" sz="4400" b="1" i="1" dirty="0" smtClean="0">
                <a:solidFill>
                  <a:schemeClr val="folHlink"/>
                </a:solidFill>
              </a:rPr>
              <a:t> </a:t>
            </a:r>
            <a:r>
              <a:rPr lang="en-US" b="1" i="1" dirty="0" smtClean="0">
                <a:solidFill>
                  <a:schemeClr val="folHlink"/>
                </a:solidFill>
              </a:rPr>
              <a:t>MD, MRCOG.</a:t>
            </a:r>
          </a:p>
          <a:p>
            <a:pPr marL="0" indent="0" algn="ctr">
              <a:buFontTx/>
              <a:buNone/>
            </a:pPr>
            <a:r>
              <a:rPr lang="en-US" b="1" i="1" dirty="0" smtClean="0">
                <a:solidFill>
                  <a:schemeClr val="folHlink"/>
                </a:solidFill>
              </a:rPr>
              <a:t>Diploma in Fetal Medicine RCOG/RCR</a:t>
            </a:r>
          </a:p>
          <a:p>
            <a:pPr marL="0" indent="0" algn="ctr">
              <a:buFontTx/>
              <a:buNone/>
            </a:pPr>
            <a:r>
              <a:rPr lang="en-US" b="1" i="1" dirty="0" smtClean="0">
                <a:solidFill>
                  <a:schemeClr val="folHlink"/>
                </a:solidFill>
              </a:rPr>
              <a:t>Consultant </a:t>
            </a:r>
            <a:r>
              <a:rPr lang="en-US" b="1" i="1" dirty="0" err="1" smtClean="0">
                <a:solidFill>
                  <a:schemeClr val="folHlink"/>
                </a:solidFill>
              </a:rPr>
              <a:t>Obst</a:t>
            </a:r>
            <a:r>
              <a:rPr lang="en-US" b="1" i="1" dirty="0" smtClean="0">
                <a:solidFill>
                  <a:schemeClr val="folHlink"/>
                </a:solidFill>
              </a:rPr>
              <a:t> &amp; </a:t>
            </a:r>
            <a:r>
              <a:rPr lang="en-US" b="1" i="1" dirty="0" err="1" smtClean="0">
                <a:solidFill>
                  <a:schemeClr val="folHlink"/>
                </a:solidFill>
              </a:rPr>
              <a:t>Gyn</a:t>
            </a:r>
            <a:endParaRPr lang="en-US" b="1" i="1" dirty="0" smtClean="0">
              <a:solidFill>
                <a:schemeClr val="folHlink"/>
              </a:solidFill>
            </a:endParaRPr>
          </a:p>
          <a:p>
            <a:pPr marL="0" indent="0" algn="ctr">
              <a:buFontTx/>
              <a:buNone/>
            </a:pPr>
            <a:r>
              <a:rPr lang="en-US" b="1" i="1" dirty="0" smtClean="0">
                <a:solidFill>
                  <a:schemeClr val="folHlink"/>
                </a:solidFill>
              </a:rPr>
              <a:t>Security Forces Hospital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5385"/>
          <a:stretch>
            <a:fillRect/>
          </a:stretch>
        </p:blipFill>
        <p:spPr bwMode="auto">
          <a:xfrm>
            <a:off x="533400" y="228600"/>
            <a:ext cx="8077200" cy="6019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i="1" smtClean="0">
                <a:solidFill>
                  <a:srgbClr val="002060"/>
                </a:solidFill>
                <a:latin typeface="Times New Roman" pitchFamily="18" charset="0"/>
                <a:cs typeface="Times New Roman" pitchFamily="18" charset="0"/>
              </a:rPr>
              <a:t>Yolk Sac :</a:t>
            </a:r>
          </a:p>
        </p:txBody>
      </p:sp>
      <p:pic>
        <p:nvPicPr>
          <p:cNvPr id="71684" name="Picture 4" descr="6w"/>
          <p:cNvPicPr>
            <a:picLocks noGrp="1" noChangeAspect="1" noChangeArrowheads="1"/>
          </p:cNvPicPr>
          <p:nvPr>
            <p:ph sz="quarter" idx="2"/>
          </p:nvPr>
        </p:nvPicPr>
        <p:blipFill>
          <a:blip r:embed="rId3"/>
          <a:srcRect/>
          <a:stretch>
            <a:fillRect/>
          </a:stretch>
        </p:blipFill>
        <p:spPr>
          <a:xfrm>
            <a:off x="838200" y="1341438"/>
            <a:ext cx="7470775" cy="2286509"/>
          </a:xfrm>
          <a:noFill/>
        </p:spPr>
      </p:pic>
      <p:pic>
        <p:nvPicPr>
          <p:cNvPr id="71686" name="Picture 6" descr="7w"/>
          <p:cNvPicPr>
            <a:picLocks noGrp="1" noChangeAspect="1" noChangeArrowheads="1"/>
          </p:cNvPicPr>
          <p:nvPr>
            <p:ph sz="quarter" idx="3"/>
          </p:nvPr>
        </p:nvPicPr>
        <p:blipFill>
          <a:blip r:embed="rId4"/>
          <a:srcRect/>
          <a:stretch>
            <a:fillRect/>
          </a:stretch>
        </p:blipFill>
        <p:spPr>
          <a:xfrm>
            <a:off x="685800" y="3714750"/>
            <a:ext cx="7675563" cy="2519363"/>
          </a:xfrm>
          <a:noFill/>
        </p:spPr>
      </p:pic>
      <p:sp>
        <p:nvSpPr>
          <p:cNvPr id="16391" name="عنصر نائب لرقم الشريحة 6"/>
          <p:cNvSpPr>
            <a:spLocks noGrp="1"/>
          </p:cNvSpPr>
          <p:nvPr>
            <p:ph type="sldNum" sz="quarter" idx="10"/>
          </p:nvPr>
        </p:nvSpPr>
        <p:spPr bwMode="auto">
          <a:xfrm>
            <a:off x="5789613" y="6356350"/>
            <a:ext cx="2895600" cy="365125"/>
          </a:xfrm>
          <a:ln>
            <a:miter lim="800000"/>
            <a:headEnd/>
            <a:tailEnd/>
          </a:ln>
        </p:spPr>
        <p:txBody>
          <a:bodyPr wrap="square" numCol="1" compatLnSpc="1">
            <a:prstTxWarp prst="textNoShape">
              <a:avLst/>
            </a:prstTxWarp>
          </a:bodyPr>
          <a:lstStyle/>
          <a:p>
            <a:pPr algn="r">
              <a:defRPr/>
            </a:pPr>
            <a:fld id="{FCA47E16-E034-4EDE-A787-E2B6C626C8D1}" type="slidenum">
              <a:rPr lang="ar-SA" smtClean="0"/>
              <a:pPr algn="r">
                <a:defRPr/>
              </a:pPr>
              <a:t>11</a:t>
            </a:fld>
            <a:endParaRPr lang="en-US" smtClean="0"/>
          </a:p>
        </p:txBody>
      </p:sp>
      <p:sp>
        <p:nvSpPr>
          <p:cNvPr id="27654" name="Text Placeholder 6"/>
          <p:cNvSpPr>
            <a:spLocks noGrp="1"/>
          </p:cNvSpPr>
          <p:nvPr>
            <p:ph type="body" sz="half" idx="1"/>
          </p:nvPr>
        </p:nvSpPr>
        <p:spPr/>
        <p:txBody>
          <a:bodyPr/>
          <a:lstStyle/>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1000" fill="hold"/>
                                        <p:tgtEl>
                                          <p:spTgt spid="71684"/>
                                        </p:tgtEl>
                                        <p:attrNameLst>
                                          <p:attrName>ppt_x</p:attrName>
                                        </p:attrNameLst>
                                      </p:cBhvr>
                                      <p:tavLst>
                                        <p:tav tm="0">
                                          <p:val>
                                            <p:strVal val="#ppt_x"/>
                                          </p:val>
                                        </p:tav>
                                        <p:tav tm="100000">
                                          <p:val>
                                            <p:strVal val="#ppt_x"/>
                                          </p:val>
                                        </p:tav>
                                      </p:tavLst>
                                    </p:anim>
                                    <p:anim calcmode="lin" valueType="num">
                                      <p:cBhvr additive="base">
                                        <p:cTn id="8" dur="1000" fill="hold"/>
                                        <p:tgtEl>
                                          <p:spTgt spid="716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86"/>
                                        </p:tgtEl>
                                        <p:attrNameLst>
                                          <p:attrName>style.visibility</p:attrName>
                                        </p:attrNameLst>
                                      </p:cBhvr>
                                      <p:to>
                                        <p:strVal val="visible"/>
                                      </p:to>
                                    </p:set>
                                    <p:anim calcmode="lin" valueType="num">
                                      <p:cBhvr additive="base">
                                        <p:cTn id="13" dur="1000" fill="hold"/>
                                        <p:tgtEl>
                                          <p:spTgt spid="71686"/>
                                        </p:tgtEl>
                                        <p:attrNameLst>
                                          <p:attrName>ppt_x</p:attrName>
                                        </p:attrNameLst>
                                      </p:cBhvr>
                                      <p:tavLst>
                                        <p:tav tm="0">
                                          <p:val>
                                            <p:strVal val="#ppt_x"/>
                                          </p:val>
                                        </p:tav>
                                        <p:tav tm="100000">
                                          <p:val>
                                            <p:strVal val="#ppt_x"/>
                                          </p:val>
                                        </p:tav>
                                      </p:tavLst>
                                    </p:anim>
                                    <p:anim calcmode="lin" valueType="num">
                                      <p:cBhvr additive="base">
                                        <p:cTn id="14" dur="1000" fill="hold"/>
                                        <p:tgtEl>
                                          <p:spTgt spid="716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Retained prod</a:t>
            </a:r>
          </a:p>
        </p:txBody>
      </p:sp>
      <p:pic>
        <p:nvPicPr>
          <p:cNvPr id="28675" name="Picture 2" descr="G:\PatientInfo\200961\02-02-2014-OB 2nd-3rd Trimesters\08-00-20.png"/>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 Miscarriage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Threatened</a:t>
            </a:r>
          </a:p>
          <a:p>
            <a:r>
              <a:rPr lang="en-US" dirty="0" smtClean="0"/>
              <a:t>Complete</a:t>
            </a:r>
          </a:p>
          <a:p>
            <a:r>
              <a:rPr lang="en-US" dirty="0" smtClean="0"/>
              <a:t>Incomplete</a:t>
            </a:r>
          </a:p>
          <a:p>
            <a:endParaRPr lang="en-US" dirty="0"/>
          </a:p>
          <a:p>
            <a:r>
              <a:rPr lang="en-US" dirty="0" smtClean="0"/>
              <a:t>Pregnancy of uncertain viability</a:t>
            </a:r>
          </a:p>
          <a:p>
            <a:r>
              <a:rPr lang="en-US" dirty="0" smtClean="0"/>
              <a:t>Missed CRL &gt;7mm , no </a:t>
            </a:r>
            <a:r>
              <a:rPr lang="en-US" dirty="0" err="1" smtClean="0"/>
              <a:t>No</a:t>
            </a:r>
            <a:r>
              <a:rPr lang="en-US" dirty="0" smtClean="0"/>
              <a:t> fetal heart beat</a:t>
            </a:r>
          </a:p>
          <a:p>
            <a:r>
              <a:rPr lang="en-US" dirty="0" smtClean="0"/>
              <a:t>Delayed= </a:t>
            </a:r>
            <a:r>
              <a:rPr lang="en-US" dirty="0" err="1" smtClean="0"/>
              <a:t>anembryonic</a:t>
            </a:r>
            <a:r>
              <a:rPr lang="en-US" dirty="0" smtClean="0"/>
              <a:t> sac</a:t>
            </a:r>
          </a:p>
          <a:p>
            <a:r>
              <a:rPr lang="en-US" dirty="0" smtClean="0"/>
              <a:t>Silent= blighted ovum</a:t>
            </a:r>
          </a:p>
          <a:p>
            <a:r>
              <a:rPr lang="en-US" dirty="0" smtClean="0"/>
              <a:t>Early fetal demise</a:t>
            </a:r>
          </a:p>
          <a:p>
            <a:endParaRPr lang="en-US" dirty="0" smtClean="0"/>
          </a:p>
          <a:p>
            <a:r>
              <a:rPr lang="en-US" dirty="0" smtClean="0"/>
              <a:t>Inevitable</a:t>
            </a:r>
          </a:p>
          <a:p>
            <a:endParaRPr lang="en-US" dirty="0" smtClean="0"/>
          </a:p>
          <a:p>
            <a:r>
              <a:rPr lang="en-US" dirty="0" smtClean="0"/>
              <a:t>Septic: Miscarriage with infection=sepsis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iscarriage</a:t>
            </a:r>
            <a:endParaRPr lang="en-US" dirty="0"/>
          </a:p>
        </p:txBody>
      </p:sp>
      <p:sp>
        <p:nvSpPr>
          <p:cNvPr id="3" name="Content Placeholder 2"/>
          <p:cNvSpPr>
            <a:spLocks noGrp="1"/>
          </p:cNvSpPr>
          <p:nvPr>
            <p:ph idx="1"/>
          </p:nvPr>
        </p:nvSpPr>
        <p:spPr/>
        <p:txBody>
          <a:bodyPr/>
          <a:lstStyle/>
          <a:p>
            <a:r>
              <a:rPr lang="en-US" dirty="0" smtClean="0"/>
              <a:t>Management</a:t>
            </a:r>
          </a:p>
          <a:p>
            <a:endParaRPr lang="en-US" dirty="0"/>
          </a:p>
          <a:p>
            <a:r>
              <a:rPr lang="en-US" dirty="0" smtClean="0"/>
              <a:t>Medical</a:t>
            </a:r>
          </a:p>
          <a:p>
            <a:endParaRPr lang="en-US" dirty="0"/>
          </a:p>
          <a:p>
            <a:r>
              <a:rPr lang="en-US" dirty="0" smtClean="0"/>
              <a:t>Surgical</a:t>
            </a:r>
          </a:p>
          <a:p>
            <a:endParaRPr lang="en-US" dirty="0"/>
          </a:p>
          <a:p>
            <a:r>
              <a:rPr lang="en-US" dirty="0" smtClean="0"/>
              <a:t>conservative</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Recurrent pregnancy loss</a:t>
            </a:r>
            <a:endParaRPr lang="en-US" dirty="0"/>
          </a:p>
        </p:txBody>
      </p:sp>
      <p:sp>
        <p:nvSpPr>
          <p:cNvPr id="3" name="Content Placeholder 2"/>
          <p:cNvSpPr>
            <a:spLocks noGrp="1"/>
          </p:cNvSpPr>
          <p:nvPr>
            <p:ph idx="1"/>
          </p:nvPr>
        </p:nvSpPr>
        <p:spPr>
          <a:xfrm>
            <a:off x="228600" y="1600200"/>
            <a:ext cx="8458200" cy="5029200"/>
          </a:xfrm>
        </p:spPr>
        <p:txBody>
          <a:bodyPr>
            <a:normAutofit/>
          </a:bodyPr>
          <a:lstStyle/>
          <a:p>
            <a:pPr>
              <a:lnSpc>
                <a:spcPct val="80000"/>
              </a:lnSpc>
            </a:pPr>
            <a:r>
              <a:rPr lang="en-US" sz="2200" dirty="0" smtClean="0"/>
              <a:t>Definitions have included:</a:t>
            </a:r>
          </a:p>
          <a:p>
            <a:pPr>
              <a:lnSpc>
                <a:spcPct val="80000"/>
              </a:lnSpc>
            </a:pPr>
            <a:r>
              <a:rPr lang="en-US" sz="2200" dirty="0" smtClean="0"/>
              <a:t>Two or more failed clinical pregnancies as documented by </a:t>
            </a:r>
            <a:r>
              <a:rPr lang="en-US" sz="2200" dirty="0" err="1" smtClean="0"/>
              <a:t>ultrasonography</a:t>
            </a:r>
            <a:r>
              <a:rPr lang="en-US" sz="2200" dirty="0" smtClean="0"/>
              <a:t> or </a:t>
            </a:r>
            <a:r>
              <a:rPr lang="en-US" sz="2200" dirty="0" err="1" smtClean="0"/>
              <a:t>histopathologic</a:t>
            </a:r>
            <a:r>
              <a:rPr lang="en-US" sz="2200" dirty="0" smtClean="0"/>
              <a:t> examination.</a:t>
            </a:r>
          </a:p>
          <a:p>
            <a:pPr>
              <a:lnSpc>
                <a:spcPct val="80000"/>
              </a:lnSpc>
            </a:pPr>
            <a:endParaRPr lang="en-US" sz="2200" dirty="0" smtClean="0"/>
          </a:p>
          <a:p>
            <a:pPr>
              <a:lnSpc>
                <a:spcPct val="80000"/>
              </a:lnSpc>
            </a:pPr>
            <a:r>
              <a:rPr lang="en-US" sz="2200" dirty="0" smtClean="0"/>
              <a:t>Three consecutive pregnancy losses, which are not required to be intrauterine .</a:t>
            </a:r>
          </a:p>
          <a:p>
            <a:pPr>
              <a:lnSpc>
                <a:spcPct val="80000"/>
              </a:lnSpc>
            </a:pPr>
            <a:endParaRPr lang="en-US" sz="2200" dirty="0" smtClean="0"/>
          </a:p>
          <a:p>
            <a:pPr>
              <a:lnSpc>
                <a:spcPct val="80000"/>
              </a:lnSpc>
            </a:pPr>
            <a:r>
              <a:rPr lang="en-US" sz="2200" dirty="0" smtClean="0"/>
              <a:t>2 percent of pregnant women experience two consecutive pregnancy losses and only 0.4 to 1 percent have three consecutive pregnancy losses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3529" b="10000"/>
          <a:stretch>
            <a:fillRect/>
          </a:stretch>
        </p:blipFill>
        <p:spPr bwMode="auto">
          <a:xfrm>
            <a:off x="228600" y="2133600"/>
            <a:ext cx="8305800" cy="434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Anatomic</a:t>
            </a:r>
            <a:br>
              <a:rPr lang="en-US" b="1" dirty="0" smtClean="0"/>
            </a:br>
            <a:r>
              <a:rPr lang="en-US" b="1" dirty="0" smtClean="0"/>
              <a:t>Uterine factors</a:t>
            </a:r>
            <a:endParaRPr lang="en-US" dirty="0"/>
          </a:p>
        </p:txBody>
      </p:sp>
      <p:sp>
        <p:nvSpPr>
          <p:cNvPr id="3" name="Content Placeholder 2"/>
          <p:cNvSpPr>
            <a:spLocks noGrp="1"/>
          </p:cNvSpPr>
          <p:nvPr>
            <p:ph idx="1"/>
          </p:nvPr>
        </p:nvSpPr>
        <p:spPr/>
        <p:txBody>
          <a:bodyPr/>
          <a:lstStyle/>
          <a:p>
            <a:r>
              <a:rPr lang="en-US" dirty="0" err="1" smtClean="0"/>
              <a:t>Mullerian</a:t>
            </a:r>
            <a:r>
              <a:rPr lang="en-US" dirty="0" smtClean="0"/>
              <a:t> anomalies</a:t>
            </a:r>
          </a:p>
          <a:p>
            <a:r>
              <a:rPr lang="en-US" b="1" dirty="0" err="1" smtClean="0"/>
              <a:t>Leiomyoma</a:t>
            </a:r>
            <a:endParaRPr lang="en-US" b="1" dirty="0" smtClean="0"/>
          </a:p>
          <a:p>
            <a:r>
              <a:rPr lang="en-US" b="1" dirty="0" smtClean="0"/>
              <a:t>Endometrial polyps</a:t>
            </a:r>
          </a:p>
          <a:p>
            <a:r>
              <a:rPr lang="en-US" b="1" dirty="0" smtClean="0"/>
              <a:t>Intrauterine adhesions</a:t>
            </a:r>
            <a:r>
              <a:rPr lang="en-US" dirty="0" smtClean="0"/>
              <a:t> </a:t>
            </a:r>
          </a:p>
          <a:p>
            <a:r>
              <a:rPr lang="en-US" b="1" dirty="0" smtClean="0"/>
              <a:t>Cervical Insufficiency</a:t>
            </a:r>
            <a:r>
              <a:rPr lang="en-US" dirty="0" smtClean="0"/>
              <a:t> </a:t>
            </a:r>
          </a:p>
          <a:p>
            <a:r>
              <a:rPr lang="en-US" b="1" dirty="0" smtClean="0"/>
              <a:t>Defective endometrial receptivity </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Uterine factors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Anomalies</a:t>
            </a:r>
            <a:r>
              <a:rPr lang="en-US" dirty="0" smtClean="0"/>
              <a:t> </a:t>
            </a:r>
          </a:p>
          <a:p>
            <a:r>
              <a:rPr lang="en-US" dirty="0" smtClean="0"/>
              <a:t> Congenital uterine anomalies are present in 10 to 15 percent of women with RPL versus 7 percent of all women.</a:t>
            </a:r>
          </a:p>
          <a:p>
            <a:endParaRPr lang="en-US" dirty="0" smtClean="0"/>
          </a:p>
          <a:p>
            <a:r>
              <a:rPr lang="en-US" dirty="0" smtClean="0"/>
              <a:t> Pregnancy loss may be related to impaired uterine distention or abnormal implantation due to decreased </a:t>
            </a:r>
            <a:r>
              <a:rPr lang="en-US" dirty="0" err="1" smtClean="0"/>
              <a:t>vascularity</a:t>
            </a:r>
            <a:r>
              <a:rPr lang="en-US" dirty="0" smtClean="0"/>
              <a:t> in a septum, increased inflammation, or reduction in sensitivity to steroid hormones.</a:t>
            </a:r>
          </a:p>
          <a:p>
            <a:endParaRPr lang="en-US" dirty="0" smtClean="0"/>
          </a:p>
          <a:p>
            <a:r>
              <a:rPr lang="en-US" dirty="0" smtClean="0"/>
              <a:t>The </a:t>
            </a:r>
            <a:r>
              <a:rPr lang="en-US" dirty="0" err="1" smtClean="0"/>
              <a:t>septate</a:t>
            </a:r>
            <a:r>
              <a:rPr lang="en-US" dirty="0" smtClean="0"/>
              <a:t> uterus is the uterine anomaly associated with the poorest reproductive outcome and the most common uterine abnormality associated with RPL </a:t>
            </a:r>
          </a:p>
          <a:p>
            <a:endParaRPr lang="en-US" dirty="0" smtClean="0"/>
          </a:p>
          <a:p>
            <a:r>
              <a:rPr lang="en-US" dirty="0" smtClean="0"/>
              <a:t>The fetal survival rate in women with untreated </a:t>
            </a:r>
            <a:r>
              <a:rPr lang="en-US" dirty="0" err="1" smtClean="0"/>
              <a:t>septate</a:t>
            </a:r>
            <a:r>
              <a:rPr lang="en-US" dirty="0" smtClean="0"/>
              <a:t> uterus is 6 to 28 percent and the miscarriage rate is greater than 60 percent </a:t>
            </a:r>
          </a:p>
          <a:p>
            <a:endParaRPr lang="en-US" dirty="0" smtClean="0"/>
          </a:p>
          <a:p>
            <a:r>
              <a:rPr lang="en-US" dirty="0" smtClean="0"/>
              <a:t> The longer the septum, the worse the prognosis. </a:t>
            </a:r>
          </a:p>
          <a:p>
            <a:pPr>
              <a:buNone/>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4231"/>
          <a:stretch>
            <a:fillRect/>
          </a:stretch>
        </p:blipFill>
        <p:spPr bwMode="auto">
          <a:xfrm>
            <a:off x="457200" y="304800"/>
            <a:ext cx="8382000" cy="6324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pregnancy problems or bleeding</a:t>
            </a:r>
            <a:endParaRPr lang="en-US" dirty="0"/>
          </a:p>
        </p:txBody>
      </p:sp>
      <p:sp>
        <p:nvSpPr>
          <p:cNvPr id="3" name="Content Placeholder 2"/>
          <p:cNvSpPr>
            <a:spLocks noGrp="1"/>
          </p:cNvSpPr>
          <p:nvPr>
            <p:ph idx="1"/>
          </p:nvPr>
        </p:nvSpPr>
        <p:spPr/>
        <p:txBody>
          <a:bodyPr/>
          <a:lstStyle/>
          <a:p>
            <a:r>
              <a:rPr lang="en-US" dirty="0" smtClean="0"/>
              <a:t>Miscarriage</a:t>
            </a:r>
          </a:p>
          <a:p>
            <a:r>
              <a:rPr lang="en-US" dirty="0" smtClean="0"/>
              <a:t>Ectopic</a:t>
            </a:r>
          </a:p>
          <a:p>
            <a:r>
              <a:rPr lang="en-US" dirty="0" smtClean="0"/>
              <a:t>Molar pregnancy</a:t>
            </a:r>
          </a:p>
          <a:p>
            <a:r>
              <a:rPr lang="en-US" dirty="0" smtClean="0"/>
              <a:t>Local cause of bleeding</a:t>
            </a:r>
          </a:p>
          <a:p>
            <a:r>
              <a:rPr lang="en-US" dirty="0" smtClean="0"/>
              <a:t>Corpus L. cyst problem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Uterine factors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err="1" smtClean="0"/>
              <a:t>Leiomyoma</a:t>
            </a:r>
            <a:r>
              <a:rPr lang="en-US" dirty="0" smtClean="0"/>
              <a:t> </a:t>
            </a:r>
          </a:p>
          <a:p>
            <a:r>
              <a:rPr lang="en-US" dirty="0" smtClean="0"/>
              <a:t> </a:t>
            </a:r>
            <a:r>
              <a:rPr lang="en-US" dirty="0" err="1" smtClean="0"/>
              <a:t>Submucous</a:t>
            </a:r>
            <a:r>
              <a:rPr lang="en-US" dirty="0" smtClean="0"/>
              <a:t> </a:t>
            </a:r>
            <a:r>
              <a:rPr lang="en-US" dirty="0" err="1" smtClean="0"/>
              <a:t>leiomyomas</a:t>
            </a:r>
            <a:r>
              <a:rPr lang="en-US" dirty="0" smtClean="0"/>
              <a:t> that protrude into the endometrial cavity can impede normal implantation as a result of their position, poor endometrial receptivity of the </a:t>
            </a:r>
            <a:r>
              <a:rPr lang="en-US" dirty="0" err="1" smtClean="0"/>
              <a:t>decidua</a:t>
            </a:r>
            <a:r>
              <a:rPr lang="en-US" dirty="0" smtClean="0"/>
              <a:t> overlying the </a:t>
            </a:r>
            <a:r>
              <a:rPr lang="en-US" dirty="0" err="1" smtClean="0"/>
              <a:t>myoma</a:t>
            </a:r>
            <a:r>
              <a:rPr lang="en-US" dirty="0" smtClean="0"/>
              <a:t>, or degeneration with increasing cytokine production</a:t>
            </a:r>
          </a:p>
          <a:p>
            <a:pPr>
              <a:buNone/>
            </a:pPr>
            <a:endParaRPr lang="en-US" dirty="0" smtClean="0"/>
          </a:p>
          <a:p>
            <a:r>
              <a:rPr lang="en-US" dirty="0" smtClean="0"/>
              <a:t> An association between pregnancy loss and intramural or </a:t>
            </a:r>
            <a:r>
              <a:rPr lang="en-US" dirty="0" err="1" smtClean="0"/>
              <a:t>subserous</a:t>
            </a:r>
            <a:r>
              <a:rPr lang="en-US" dirty="0" smtClean="0"/>
              <a:t> </a:t>
            </a:r>
            <a:r>
              <a:rPr lang="en-US" dirty="0" err="1" smtClean="0"/>
              <a:t>myomas</a:t>
            </a:r>
            <a:r>
              <a:rPr lang="en-US" dirty="0" smtClean="0"/>
              <a:t> is less clear, having been demonstrated in some, but not all, studies. </a:t>
            </a:r>
          </a:p>
          <a:p>
            <a:endParaRPr lang="en-US" dirty="0" smtClean="0"/>
          </a:p>
          <a:p>
            <a:r>
              <a:rPr lang="en-US" b="1" dirty="0" smtClean="0"/>
              <a:t>Endometrial polyps</a:t>
            </a:r>
            <a:r>
              <a:rPr lang="en-US" dirty="0" smtClean="0"/>
              <a:t> — There have been no data showing a relationship between endometrial polyps and RPL</a:t>
            </a:r>
            <a:endParaRPr lang="en-US" u="sng" dirty="0" smtClean="0"/>
          </a:p>
          <a:p>
            <a:endParaRPr lang="en-US" u="sng" dirty="0" smtClean="0"/>
          </a:p>
          <a:p>
            <a:endParaRPr lang="en-US" dirty="0" smtClean="0"/>
          </a:p>
          <a:p>
            <a:r>
              <a:rPr lang="en-US" b="1" dirty="0" smtClean="0"/>
              <a:t>Intrauterine adhesions</a:t>
            </a:r>
            <a:r>
              <a:rPr lang="en-US" dirty="0" smtClean="0"/>
              <a:t> — Intrauterine adhesions or </a:t>
            </a:r>
            <a:r>
              <a:rPr lang="en-US" dirty="0" err="1" smtClean="0"/>
              <a:t>synechiae</a:t>
            </a:r>
            <a:r>
              <a:rPr lang="en-US" dirty="0" smtClean="0"/>
              <a:t> lead to pregnancy loss because there is insufficient </a:t>
            </a:r>
            <a:r>
              <a:rPr lang="en-US" dirty="0" err="1" smtClean="0"/>
              <a:t>endometrium</a:t>
            </a:r>
            <a:r>
              <a:rPr lang="en-US" dirty="0" smtClean="0"/>
              <a:t> to support </a:t>
            </a:r>
            <a:r>
              <a:rPr lang="en-US" dirty="0" err="1" smtClean="0"/>
              <a:t>fetoplacental</a:t>
            </a:r>
            <a:r>
              <a:rPr lang="en-US" dirty="0" smtClean="0"/>
              <a:t> growth.</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8372"/>
          <a:stretch>
            <a:fillRect/>
          </a:stretch>
        </p:blipFill>
        <p:spPr bwMode="auto">
          <a:xfrm>
            <a:off x="609600" y="1092200"/>
            <a:ext cx="7912100" cy="5003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Uterine factors</a:t>
            </a:r>
            <a:endParaRPr lang="en-US" dirty="0"/>
          </a:p>
        </p:txBody>
      </p:sp>
      <p:sp>
        <p:nvSpPr>
          <p:cNvPr id="3" name="Content Placeholder 2"/>
          <p:cNvSpPr>
            <a:spLocks noGrp="1"/>
          </p:cNvSpPr>
          <p:nvPr>
            <p:ph idx="1"/>
          </p:nvPr>
        </p:nvSpPr>
        <p:spPr>
          <a:xfrm>
            <a:off x="304800" y="1600200"/>
            <a:ext cx="8382000" cy="5105400"/>
          </a:xfrm>
        </p:spPr>
        <p:txBody>
          <a:bodyPr>
            <a:normAutofit fontScale="70000" lnSpcReduction="20000"/>
          </a:bodyPr>
          <a:lstStyle/>
          <a:p>
            <a:r>
              <a:rPr lang="en-US" b="1" dirty="0" smtClean="0"/>
              <a:t>Cervical Insufficiency</a:t>
            </a:r>
            <a:r>
              <a:rPr lang="en-US" dirty="0" smtClean="0"/>
              <a:t> — Cervical insufficiency is a cause of recurrent </a:t>
            </a:r>
            <a:r>
              <a:rPr lang="en-US" dirty="0" err="1" smtClean="0"/>
              <a:t>midtrimester</a:t>
            </a:r>
            <a:r>
              <a:rPr lang="en-US" dirty="0" smtClean="0"/>
              <a:t>, but not early, pregnancy loss. </a:t>
            </a:r>
          </a:p>
          <a:p>
            <a:endParaRPr lang="en-US" dirty="0" smtClean="0"/>
          </a:p>
          <a:p>
            <a:r>
              <a:rPr lang="en-US" b="1" dirty="0" smtClean="0"/>
              <a:t>Defective endometrial receptivity</a:t>
            </a:r>
            <a:r>
              <a:rPr lang="en-US" dirty="0" smtClean="0"/>
              <a:t> — Estrogen and progesterone prepare the </a:t>
            </a:r>
            <a:r>
              <a:rPr lang="en-US" dirty="0" err="1" smtClean="0"/>
              <a:t>endometrium</a:t>
            </a:r>
            <a:r>
              <a:rPr lang="en-US" dirty="0" smtClean="0"/>
              <a:t> for pregnancy. Normal endometrial receptivity allows embryo attachment, implantation, invasion, and development of the placenta. </a:t>
            </a:r>
          </a:p>
          <a:p>
            <a:endParaRPr lang="en-US" dirty="0" smtClean="0"/>
          </a:p>
          <a:p>
            <a:r>
              <a:rPr lang="en-US" dirty="0" smtClean="0"/>
              <a:t>These processes are likely to be disturbed when endometrial receptivity is defective, resulting in unexplained infertility and RPL.</a:t>
            </a:r>
          </a:p>
          <a:p>
            <a:endParaRPr lang="en-US" dirty="0" smtClean="0"/>
          </a:p>
          <a:p>
            <a:r>
              <a:rPr lang="en-US" dirty="0" smtClean="0"/>
              <a:t> Causes of defective endometrial receptivity and biomarkers for evaluation of endometrial receptivity are under investigation.</a:t>
            </a:r>
          </a:p>
          <a:p>
            <a:endParaRPr lang="en-US" dirty="0" smtClean="0"/>
          </a:p>
          <a:p>
            <a:r>
              <a:rPr lang="en-US" dirty="0" smtClean="0"/>
              <a:t> One example is a primary endometrial receptor defect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Immunologic factors</a:t>
            </a:r>
            <a:r>
              <a:rPr lang="en-US" dirty="0" smtClean="0"/>
              <a:t> </a:t>
            </a:r>
            <a:endParaRPr lang="en-US" dirty="0"/>
          </a:p>
        </p:txBody>
      </p:sp>
      <p:sp>
        <p:nvSpPr>
          <p:cNvPr id="3" name="Content Placeholder 2"/>
          <p:cNvSpPr>
            <a:spLocks noGrp="1"/>
          </p:cNvSpPr>
          <p:nvPr>
            <p:ph idx="1"/>
          </p:nvPr>
        </p:nvSpPr>
        <p:spPr>
          <a:xfrm>
            <a:off x="304800" y="1600200"/>
            <a:ext cx="8382000" cy="4876800"/>
          </a:xfrm>
        </p:spPr>
        <p:txBody>
          <a:bodyPr>
            <a:normAutofit fontScale="92500" lnSpcReduction="20000"/>
          </a:bodyPr>
          <a:lstStyle/>
          <a:p>
            <a:r>
              <a:rPr lang="en-US" dirty="0" smtClean="0"/>
              <a:t>Each step in the establishment of normal pregnancy has been implicated as a possible site of immune-mediated reproductive failure. </a:t>
            </a:r>
          </a:p>
          <a:p>
            <a:endParaRPr lang="en-US" dirty="0" smtClean="0"/>
          </a:p>
          <a:p>
            <a:r>
              <a:rPr lang="en-US" dirty="0" smtClean="0"/>
              <a:t>Both autoimmune and </a:t>
            </a:r>
            <a:r>
              <a:rPr lang="en-US" dirty="0" err="1" smtClean="0"/>
              <a:t>alloimmune</a:t>
            </a:r>
            <a:r>
              <a:rPr lang="en-US" dirty="0" smtClean="0"/>
              <a:t> mechanisms have been proposed. </a:t>
            </a:r>
          </a:p>
          <a:p>
            <a:endParaRPr lang="en-US" dirty="0" smtClean="0"/>
          </a:p>
          <a:p>
            <a:r>
              <a:rPr lang="en-US" dirty="0" smtClean="0"/>
              <a:t>Since the mechanisms that allow a mother to tolerate her semi-</a:t>
            </a:r>
            <a:r>
              <a:rPr lang="en-US" dirty="0" err="1" smtClean="0"/>
              <a:t>allogeneic</a:t>
            </a:r>
            <a:r>
              <a:rPr lang="en-US" dirty="0" smtClean="0"/>
              <a:t> </a:t>
            </a:r>
            <a:r>
              <a:rPr lang="en-US" dirty="0" err="1" smtClean="0"/>
              <a:t>conceptus</a:t>
            </a:r>
            <a:r>
              <a:rPr lang="en-US" dirty="0" smtClean="0"/>
              <a:t> are not well defined, it is difficult to assess the role of aberrant immunologic factors in reproductive failure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Antiphospholipid</a:t>
            </a:r>
            <a:r>
              <a:rPr lang="en-US" b="1" dirty="0" smtClean="0"/>
              <a:t> syndrome</a:t>
            </a:r>
            <a:endParaRPr lang="en-US" dirty="0"/>
          </a:p>
        </p:txBody>
      </p:sp>
      <p:sp>
        <p:nvSpPr>
          <p:cNvPr id="3" name="Content Placeholder 2"/>
          <p:cNvSpPr>
            <a:spLocks noGrp="1"/>
          </p:cNvSpPr>
          <p:nvPr>
            <p:ph idx="1"/>
          </p:nvPr>
        </p:nvSpPr>
        <p:spPr>
          <a:xfrm>
            <a:off x="228600" y="1600200"/>
            <a:ext cx="8458200" cy="4800600"/>
          </a:xfrm>
        </p:spPr>
        <p:txBody>
          <a:bodyPr/>
          <a:lstStyle/>
          <a:p>
            <a:r>
              <a:rPr lang="en-US" dirty="0" smtClean="0"/>
              <a:t> Several autoimmune diseases have been linked to poor obstetric outcome, but </a:t>
            </a:r>
            <a:r>
              <a:rPr lang="en-US" dirty="0" err="1" smtClean="0"/>
              <a:t>antiphospholipid</a:t>
            </a:r>
            <a:r>
              <a:rPr lang="en-US" dirty="0" smtClean="0"/>
              <a:t> syndrome (APS) is the only immune condition in which pregnancy loss is a diagnostic criteria for the disease. </a:t>
            </a:r>
          </a:p>
          <a:p>
            <a:endParaRPr lang="en-US" dirty="0" smtClean="0"/>
          </a:p>
          <a:p>
            <a:r>
              <a:rPr lang="en-US" dirty="0" smtClean="0"/>
              <a:t>5 to 15 percent of patients with RPL may have APS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Endocrine factors</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pPr>
              <a:buNone/>
            </a:pPr>
            <a:r>
              <a:rPr lang="en-US" sz="2800" dirty="0" smtClean="0"/>
              <a:t>Endocrine factors may account for 15 to 60 percent of RPL</a:t>
            </a:r>
          </a:p>
          <a:p>
            <a:pPr>
              <a:buNone/>
            </a:pPr>
            <a:endParaRPr lang="en-US" sz="2800" b="1" dirty="0" smtClean="0"/>
          </a:p>
          <a:p>
            <a:r>
              <a:rPr lang="en-US" sz="2800" b="1" dirty="0" smtClean="0"/>
              <a:t>Diabetes mellitus</a:t>
            </a:r>
          </a:p>
          <a:p>
            <a:r>
              <a:rPr lang="en-US" sz="2800" b="1" dirty="0" smtClean="0"/>
              <a:t>Polycystic ovary syndrome</a:t>
            </a:r>
          </a:p>
          <a:p>
            <a:r>
              <a:rPr lang="en-US" sz="2800" b="1" dirty="0" smtClean="0"/>
              <a:t>Thyroid antibodies and disease</a:t>
            </a:r>
          </a:p>
          <a:p>
            <a:r>
              <a:rPr lang="en-US" sz="2800" b="1" dirty="0" err="1" smtClean="0"/>
              <a:t>Hyperprolactinemia</a:t>
            </a:r>
            <a:endParaRPr lang="en-US" sz="2800" b="1" dirty="0" smtClean="0"/>
          </a:p>
          <a:p>
            <a:r>
              <a:rPr lang="en-US" sz="2800" b="1" dirty="0" err="1" smtClean="0"/>
              <a:t>Luteal</a:t>
            </a:r>
            <a:r>
              <a:rPr lang="en-US" sz="2800" b="1" dirty="0" smtClean="0"/>
              <a:t> phase defect</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Endocrine factors</a:t>
            </a:r>
            <a:endParaRPr lang="en-US" dirty="0"/>
          </a:p>
        </p:txBody>
      </p:sp>
      <p:sp>
        <p:nvSpPr>
          <p:cNvPr id="3" name="Content Placeholder 2"/>
          <p:cNvSpPr>
            <a:spLocks noGrp="1"/>
          </p:cNvSpPr>
          <p:nvPr>
            <p:ph idx="1"/>
          </p:nvPr>
        </p:nvSpPr>
        <p:spPr>
          <a:xfrm>
            <a:off x="304800" y="1600200"/>
            <a:ext cx="8382000" cy="4953000"/>
          </a:xfrm>
        </p:spPr>
        <p:txBody>
          <a:bodyPr>
            <a:normAutofit fontScale="55000" lnSpcReduction="20000"/>
          </a:bodyPr>
          <a:lstStyle/>
          <a:p>
            <a:r>
              <a:rPr lang="en-US" dirty="0" smtClean="0"/>
              <a:t> Endocrine factors may account for 15 to 60 percent of RPL</a:t>
            </a:r>
          </a:p>
          <a:p>
            <a:pPr>
              <a:buNone/>
            </a:pPr>
            <a:endParaRPr lang="en-US" dirty="0" smtClean="0"/>
          </a:p>
          <a:p>
            <a:r>
              <a:rPr lang="en-US" b="1" dirty="0" smtClean="0"/>
              <a:t>Diabetes mellitus</a:t>
            </a:r>
            <a:r>
              <a:rPr lang="en-US" dirty="0" smtClean="0"/>
              <a:t> — Although rare, poorly controlled diabetes mellitus is associated with early (and late) pregnancy loss. </a:t>
            </a:r>
          </a:p>
          <a:p>
            <a:endParaRPr lang="en-US" dirty="0" smtClean="0"/>
          </a:p>
          <a:p>
            <a:r>
              <a:rPr lang="en-US" dirty="0" smtClean="0"/>
              <a:t>Several studies have linked high hemoglobin A1C values early in pregnancy (particularly values above 8 percent) to increased frequencies of miscarriage and congenital malformations</a:t>
            </a:r>
          </a:p>
          <a:p>
            <a:pPr>
              <a:buNone/>
            </a:pPr>
            <a:endParaRPr lang="en-US" dirty="0" smtClean="0"/>
          </a:p>
          <a:p>
            <a:r>
              <a:rPr lang="en-US" dirty="0" smtClean="0"/>
              <a:t> The increased risk in poorly controlled diabetic women is believed to be secondary to hyperglycemia, maternal vascular disease, and possibly immunologic factors. </a:t>
            </a:r>
          </a:p>
          <a:p>
            <a:endParaRPr lang="en-US" dirty="0" smtClean="0"/>
          </a:p>
          <a:p>
            <a:r>
              <a:rPr lang="en-US" dirty="0" smtClean="0"/>
              <a:t>There is no increased risk of miscarriage in women with well-controlled diabetes mellitus</a:t>
            </a:r>
          </a:p>
          <a:p>
            <a:endParaRPr lang="en-US" dirty="0" smtClean="0"/>
          </a:p>
          <a:p>
            <a:r>
              <a:rPr lang="en-US" dirty="0" smtClean="0"/>
              <a:t>Insulin resistance, as seen in women with polycystic ovaries, may also be a factor in pregnancy loss.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6538"/>
          <a:stretch>
            <a:fillRect/>
          </a:stretch>
        </p:blipFill>
        <p:spPr bwMode="auto">
          <a:xfrm>
            <a:off x="762000" y="0"/>
            <a:ext cx="8001000" cy="6172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Endocrine factors</a:t>
            </a:r>
            <a:endParaRPr lang="en-US" dirty="0"/>
          </a:p>
        </p:txBody>
      </p:sp>
      <p:sp>
        <p:nvSpPr>
          <p:cNvPr id="3" name="Content Placeholder 2"/>
          <p:cNvSpPr>
            <a:spLocks noGrp="1"/>
          </p:cNvSpPr>
          <p:nvPr>
            <p:ph idx="1"/>
          </p:nvPr>
        </p:nvSpPr>
        <p:spPr>
          <a:xfrm>
            <a:off x="228600" y="1295400"/>
            <a:ext cx="8458200" cy="5562600"/>
          </a:xfrm>
        </p:spPr>
        <p:txBody>
          <a:bodyPr>
            <a:normAutofit/>
          </a:bodyPr>
          <a:lstStyle/>
          <a:p>
            <a:r>
              <a:rPr lang="en-US" sz="1200" b="1" dirty="0" smtClean="0"/>
              <a:t>Polycystic ovary syndrome</a:t>
            </a:r>
            <a:r>
              <a:rPr lang="en-US" sz="1200" dirty="0" smtClean="0"/>
              <a:t> </a:t>
            </a:r>
          </a:p>
          <a:p>
            <a:r>
              <a:rPr lang="en-US" sz="1200" dirty="0" smtClean="0"/>
              <a:t> The miscarriage rate in women with polycystic ovary syndrome (PCOS) may be as high as 20 to 40 percent, which is higher than the baseline rate in the general obstetric population (10 to 20 percent).</a:t>
            </a:r>
          </a:p>
          <a:p>
            <a:endParaRPr lang="en-US" sz="1200" dirty="0" smtClean="0"/>
          </a:p>
          <a:p>
            <a:endParaRPr lang="en-US" sz="1200" dirty="0" smtClean="0"/>
          </a:p>
          <a:p>
            <a:r>
              <a:rPr lang="en-US" sz="1200" dirty="0" smtClean="0"/>
              <a:t> The mechanism for excess pregnancy loss in these patients is unknown, but may be related to elevated serum luteinizing hormone (LH) levels, high testosterone and </a:t>
            </a:r>
            <a:r>
              <a:rPr lang="en-US" sz="1200" dirty="0" err="1" smtClean="0"/>
              <a:t>androstenedione</a:t>
            </a:r>
            <a:r>
              <a:rPr lang="en-US" sz="1200" dirty="0" smtClean="0"/>
              <a:t> concentrations (which may adversely affect the </a:t>
            </a:r>
            <a:r>
              <a:rPr lang="en-US" sz="1200" dirty="0" err="1" smtClean="0"/>
              <a:t>endometrium</a:t>
            </a:r>
            <a:r>
              <a:rPr lang="en-US" sz="1200" dirty="0" smtClean="0"/>
              <a:t>), or insulin resistance.</a:t>
            </a:r>
          </a:p>
          <a:p>
            <a:endParaRPr lang="en-US" sz="1200" dirty="0" smtClean="0"/>
          </a:p>
          <a:p>
            <a:endParaRPr lang="en-US" sz="1200" dirty="0" smtClean="0"/>
          </a:p>
          <a:p>
            <a:r>
              <a:rPr lang="en-US" sz="1200" dirty="0" smtClean="0"/>
              <a:t>The sex hormone abnormalities in women with PCOS may cause premature or delayed ovulation, poor endometrial receptivity, and disturbances </a:t>
            </a:r>
            <a:r>
              <a:rPr lang="en-US" sz="1200" dirty="0" err="1" smtClean="0"/>
              <a:t>insynthesis</a:t>
            </a:r>
            <a:r>
              <a:rPr lang="en-US" sz="1200" dirty="0" smtClean="0"/>
              <a:t>/secretion/action of prostaglandins and ovarian growth factors/cytokines. </a:t>
            </a:r>
          </a:p>
          <a:p>
            <a:endParaRPr lang="en-US" sz="1200" dirty="0" smtClean="0"/>
          </a:p>
          <a:p>
            <a:r>
              <a:rPr lang="en-US" sz="1200" dirty="0" smtClean="0"/>
              <a:t>In one study, a menstrual cycle longer than 34 days, which is common in women with PCOS, was the most important predictor for a RPL.</a:t>
            </a:r>
          </a:p>
          <a:p>
            <a:endParaRPr lang="en-US" sz="1200" dirty="0" smtClean="0"/>
          </a:p>
          <a:p>
            <a:r>
              <a:rPr lang="en-US" sz="1200" dirty="0" smtClean="0"/>
              <a:t>Women with RPL have a higher prevalence of insulin resistance than fertile controls, whether or not PCOS is present.</a:t>
            </a:r>
          </a:p>
          <a:p>
            <a:endParaRPr lang="en-US" sz="1200" dirty="0" smtClean="0"/>
          </a:p>
          <a:p>
            <a:r>
              <a:rPr lang="en-US" sz="1200" dirty="0" smtClean="0"/>
              <a:t> The role of insulin resistance was suggested in a study showing that treatment of insulin resistance with </a:t>
            </a:r>
            <a:r>
              <a:rPr lang="en-US" sz="1200" u="sng" dirty="0" err="1" smtClean="0">
                <a:hlinkClick r:id="rId2"/>
              </a:rPr>
              <a:t>metformin</a:t>
            </a:r>
            <a:r>
              <a:rPr lang="en-US" sz="1200" dirty="0" smtClean="0"/>
              <a:t> in women with PCOS was associated with a reduction in pregnancy loss. </a:t>
            </a:r>
          </a:p>
          <a:p>
            <a:endParaRPr lang="en-US" sz="1200" dirty="0" smtClean="0"/>
          </a:p>
          <a:p>
            <a:r>
              <a:rPr lang="en-US" sz="1200" dirty="0" smtClean="0"/>
              <a:t>However, another well-designed trial showed no benefit of </a:t>
            </a:r>
            <a:r>
              <a:rPr lang="en-US" sz="1200" dirty="0" err="1" smtClean="0"/>
              <a:t>metformin</a:t>
            </a:r>
            <a:r>
              <a:rPr lang="en-US" sz="1200" dirty="0" smtClean="0"/>
              <a:t> compared to </a:t>
            </a:r>
            <a:r>
              <a:rPr lang="en-US" sz="1200" u="sng" dirty="0" err="1" smtClean="0">
                <a:hlinkClick r:id="rId3"/>
              </a:rPr>
              <a:t>clomiphene</a:t>
            </a:r>
            <a:r>
              <a:rPr lang="en-US" sz="1200" dirty="0" smtClean="0"/>
              <a:t> in reducing the incidence of miscarriage, thereby casting doubt about the role of insulin resistance on pregnancy loss </a:t>
            </a:r>
          </a:p>
          <a:p>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Endocrine factors</a:t>
            </a:r>
            <a:endParaRPr lang="en-US" dirty="0"/>
          </a:p>
        </p:txBody>
      </p:sp>
      <p:sp>
        <p:nvSpPr>
          <p:cNvPr id="3" name="Content Placeholder 2"/>
          <p:cNvSpPr>
            <a:spLocks noGrp="1"/>
          </p:cNvSpPr>
          <p:nvPr>
            <p:ph idx="1"/>
          </p:nvPr>
        </p:nvSpPr>
        <p:spPr>
          <a:xfrm>
            <a:off x="304800" y="1295400"/>
            <a:ext cx="8610600" cy="5181600"/>
          </a:xfrm>
        </p:spPr>
        <p:txBody>
          <a:bodyPr>
            <a:noAutofit/>
          </a:bodyPr>
          <a:lstStyle/>
          <a:p>
            <a:r>
              <a:rPr lang="en-US" sz="1800" b="1" dirty="0" smtClean="0"/>
              <a:t>Thyroid antibodies and disease</a:t>
            </a:r>
            <a:r>
              <a:rPr lang="en-US" sz="1800" dirty="0" smtClean="0"/>
              <a:t> </a:t>
            </a:r>
          </a:p>
          <a:p>
            <a:r>
              <a:rPr lang="en-US" sz="1800" dirty="0" smtClean="0"/>
              <a:t> Some studies have reported an increased rate of fetal loss in women with high serum thyroid antibody concentrations (thyroid </a:t>
            </a:r>
            <a:r>
              <a:rPr lang="en-US" sz="1800" dirty="0" err="1" smtClean="0"/>
              <a:t>peroxidase</a:t>
            </a:r>
            <a:r>
              <a:rPr lang="en-US" sz="1800" dirty="0" smtClean="0"/>
              <a:t> or </a:t>
            </a:r>
            <a:r>
              <a:rPr lang="en-US" sz="1800" dirty="0" err="1" smtClean="0"/>
              <a:t>thyroglobulin</a:t>
            </a:r>
            <a:r>
              <a:rPr lang="en-US" sz="1800" dirty="0" smtClean="0"/>
              <a:t>), including those who are </a:t>
            </a:r>
            <a:r>
              <a:rPr lang="en-US" sz="1800" dirty="0" err="1" smtClean="0"/>
              <a:t>euthyroid</a:t>
            </a:r>
            <a:endParaRPr lang="en-US" sz="1800" dirty="0" smtClean="0"/>
          </a:p>
          <a:p>
            <a:endParaRPr lang="en-US" sz="1800" dirty="0" smtClean="0"/>
          </a:p>
          <a:p>
            <a:r>
              <a:rPr lang="en-US" sz="1800" dirty="0" smtClean="0"/>
              <a:t> Thyroid autoimmunity has also been related to unexplained infertility and implantation failure </a:t>
            </a:r>
          </a:p>
          <a:p>
            <a:endParaRPr lang="en-US" sz="1800" dirty="0" smtClean="0"/>
          </a:p>
          <a:p>
            <a:r>
              <a:rPr lang="en-US" sz="1800" dirty="0" smtClean="0"/>
              <a:t> Direct evidence of causality, however, is still lacking and conflicting data have also been reported.</a:t>
            </a:r>
          </a:p>
          <a:p>
            <a:endParaRPr lang="en-US" sz="1800" dirty="0" smtClean="0"/>
          </a:p>
          <a:p>
            <a:r>
              <a:rPr lang="en-US" sz="1800" dirty="0" smtClean="0"/>
              <a:t>Poorly controlled thyroid disease (hypo- or hyper-</a:t>
            </a:r>
            <a:r>
              <a:rPr lang="en-US" sz="1800" dirty="0" err="1" smtClean="0"/>
              <a:t>thyroidism</a:t>
            </a:r>
            <a:r>
              <a:rPr lang="en-US" sz="1800" dirty="0" smtClean="0"/>
              <a:t>) is associated with infertility and pregnancy loss. </a:t>
            </a:r>
          </a:p>
          <a:p>
            <a:endParaRPr lang="en-US" sz="1800" dirty="0" smtClean="0"/>
          </a:p>
          <a:p>
            <a:r>
              <a:rPr lang="en-US" sz="1800" dirty="0" smtClean="0"/>
              <a:t>Excess thyroid hormone increases the risk of miscarriage independent of maternal metabolic dysfunction.</a:t>
            </a:r>
          </a:p>
          <a:p>
            <a:endParaRPr lang="en-US" sz="2000" dirty="0" smtClean="0"/>
          </a:p>
          <a:p>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iscarriage</a:t>
            </a:r>
            <a:endParaRPr lang="en-US" dirty="0"/>
          </a:p>
        </p:txBody>
      </p:sp>
      <p:sp>
        <p:nvSpPr>
          <p:cNvPr id="3" name="Content Placeholder 2"/>
          <p:cNvSpPr>
            <a:spLocks noGrp="1"/>
          </p:cNvSpPr>
          <p:nvPr>
            <p:ph idx="1"/>
          </p:nvPr>
        </p:nvSpPr>
        <p:spPr/>
        <p:txBody>
          <a:bodyPr/>
          <a:lstStyle/>
          <a:p>
            <a:r>
              <a:rPr lang="en-US" dirty="0" smtClean="0"/>
              <a:t>Definition</a:t>
            </a:r>
          </a:p>
          <a:p>
            <a:r>
              <a:rPr lang="en-US" dirty="0" err="1" smtClean="0"/>
              <a:t>Incideince</a:t>
            </a:r>
            <a:endParaRPr lang="en-US" dirty="0" smtClean="0"/>
          </a:p>
          <a:p>
            <a:r>
              <a:rPr lang="en-US" dirty="0" smtClean="0"/>
              <a:t>Causes</a:t>
            </a:r>
          </a:p>
          <a:p>
            <a:r>
              <a:rPr lang="en-US" dirty="0" smtClean="0"/>
              <a:t>Clinical presentation</a:t>
            </a:r>
          </a:p>
          <a:p>
            <a:r>
              <a:rPr lang="en-US" dirty="0" smtClean="0"/>
              <a:t>Type</a:t>
            </a:r>
          </a:p>
          <a:p>
            <a:r>
              <a:rPr lang="en-US" dirty="0" smtClean="0"/>
              <a:t>Diagnosis</a:t>
            </a:r>
          </a:p>
          <a:p>
            <a:r>
              <a:rPr lang="en-US" dirty="0" smtClean="0"/>
              <a:t>management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Endocrine factors</a:t>
            </a:r>
            <a:endParaRPr lang="en-US" dirty="0"/>
          </a:p>
        </p:txBody>
      </p:sp>
      <p:sp>
        <p:nvSpPr>
          <p:cNvPr id="3" name="Content Placeholder 2"/>
          <p:cNvSpPr>
            <a:spLocks noGrp="1"/>
          </p:cNvSpPr>
          <p:nvPr>
            <p:ph idx="1"/>
          </p:nvPr>
        </p:nvSpPr>
        <p:spPr/>
        <p:txBody>
          <a:bodyPr>
            <a:noAutofit/>
          </a:bodyPr>
          <a:lstStyle/>
          <a:p>
            <a:r>
              <a:rPr lang="en-US" sz="1800" b="1" dirty="0" err="1" smtClean="0"/>
              <a:t>Hyperprolactinemia</a:t>
            </a:r>
            <a:r>
              <a:rPr lang="en-US" sz="1800" dirty="0" smtClean="0"/>
              <a:t> </a:t>
            </a:r>
          </a:p>
          <a:p>
            <a:r>
              <a:rPr lang="en-US" sz="1800" dirty="0" smtClean="0"/>
              <a:t>Treatment to lower </a:t>
            </a:r>
            <a:r>
              <a:rPr lang="en-US" sz="1800" dirty="0" err="1" smtClean="0"/>
              <a:t>prolactin</a:t>
            </a:r>
            <a:r>
              <a:rPr lang="en-US" sz="1800" dirty="0" smtClean="0"/>
              <a:t> concentration was associated with a higher rate of successful pregnancy (86 versus 52 percent).</a:t>
            </a:r>
          </a:p>
          <a:p>
            <a:endParaRPr lang="en-US" sz="1800" dirty="0" smtClean="0"/>
          </a:p>
          <a:p>
            <a:r>
              <a:rPr lang="en-US" sz="1800" dirty="0" smtClean="0"/>
              <a:t> </a:t>
            </a:r>
            <a:r>
              <a:rPr lang="en-US" sz="1800" dirty="0" err="1" smtClean="0"/>
              <a:t>Prolactin</a:t>
            </a:r>
            <a:r>
              <a:rPr lang="en-US" sz="1800" dirty="0" smtClean="0"/>
              <a:t> levels during early pregnancy were significantly greater in women who miscarried.</a:t>
            </a:r>
          </a:p>
          <a:p>
            <a:endParaRPr lang="en-US" sz="1800" dirty="0" smtClean="0"/>
          </a:p>
          <a:p>
            <a:r>
              <a:rPr lang="en-US" sz="1800" b="1" dirty="0" err="1" smtClean="0"/>
              <a:t>Luteal</a:t>
            </a:r>
            <a:r>
              <a:rPr lang="en-US" sz="1800" b="1" dirty="0" smtClean="0"/>
              <a:t> phase defect</a:t>
            </a:r>
            <a:r>
              <a:rPr lang="en-US" sz="1800" dirty="0" smtClean="0"/>
              <a:t> </a:t>
            </a:r>
          </a:p>
          <a:p>
            <a:r>
              <a:rPr lang="en-US" sz="1800" dirty="0" smtClean="0"/>
              <a:t> </a:t>
            </a:r>
            <a:r>
              <a:rPr lang="en-US" sz="1800" dirty="0" err="1" smtClean="0"/>
              <a:t>luteal</a:t>
            </a:r>
            <a:r>
              <a:rPr lang="en-US" sz="1800" dirty="0" smtClean="0"/>
              <a:t> phase defect) has been hypothesized to be a potential cause of impaired progesterone production and resultant infertility or pregnancy failure.</a:t>
            </a:r>
          </a:p>
          <a:p>
            <a:endParaRPr lang="en-US" sz="1800" dirty="0" smtClean="0"/>
          </a:p>
          <a:p>
            <a:r>
              <a:rPr lang="en-US" sz="1800" dirty="0" smtClean="0"/>
              <a:t> However, it is controversial as to whether such a defect really exists and is related to miscarriage, and there is no consensus on the best method of diagnosis or treatment</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Genetic factors</a:t>
            </a:r>
            <a:r>
              <a:rPr lang="en-US" dirty="0" smtClean="0"/>
              <a:t> </a:t>
            </a:r>
            <a:endParaRPr lang="en-US" dirty="0"/>
          </a:p>
        </p:txBody>
      </p:sp>
      <p:sp>
        <p:nvSpPr>
          <p:cNvPr id="3" name="Content Placeholder 2"/>
          <p:cNvSpPr>
            <a:spLocks noGrp="1"/>
          </p:cNvSpPr>
          <p:nvPr>
            <p:ph idx="1"/>
          </p:nvPr>
        </p:nvSpPr>
        <p:spPr>
          <a:xfrm>
            <a:off x="228600" y="1600200"/>
            <a:ext cx="8458200" cy="5029200"/>
          </a:xfrm>
        </p:spPr>
        <p:txBody>
          <a:bodyPr>
            <a:noAutofit/>
          </a:bodyPr>
          <a:lstStyle/>
          <a:p>
            <a:pPr>
              <a:lnSpc>
                <a:spcPct val="80000"/>
              </a:lnSpc>
            </a:pPr>
            <a:r>
              <a:rPr lang="en-US" sz="1800" dirty="0" smtClean="0"/>
              <a:t> Abnormalities of chromosome number or structure are the most common cause of sporadic early pregnancy loss,</a:t>
            </a:r>
          </a:p>
          <a:p>
            <a:pPr>
              <a:lnSpc>
                <a:spcPct val="80000"/>
              </a:lnSpc>
            </a:pPr>
            <a:endParaRPr lang="en-US" sz="1800" dirty="0" smtClean="0"/>
          </a:p>
          <a:p>
            <a:pPr>
              <a:lnSpc>
                <a:spcPct val="80000"/>
              </a:lnSpc>
            </a:pPr>
            <a:r>
              <a:rPr lang="en-US" sz="1800" dirty="0" smtClean="0"/>
              <a:t> accounting for at least 50 percent of such losses in multiple studies </a:t>
            </a:r>
          </a:p>
          <a:p>
            <a:pPr>
              <a:lnSpc>
                <a:spcPct val="80000"/>
              </a:lnSpc>
            </a:pPr>
            <a:endParaRPr lang="en-US" sz="1800" dirty="0" smtClean="0"/>
          </a:p>
          <a:p>
            <a:pPr>
              <a:lnSpc>
                <a:spcPct val="80000"/>
              </a:lnSpc>
            </a:pPr>
            <a:r>
              <a:rPr lang="en-US" sz="1800" dirty="0" smtClean="0"/>
              <a:t>A significant proportion of RPL may also be associated with structural or numerical chromosomal abnormalities (</a:t>
            </a:r>
            <a:r>
              <a:rPr lang="en-US" sz="1800" dirty="0" err="1" smtClean="0"/>
              <a:t>eg</a:t>
            </a:r>
            <a:r>
              <a:rPr lang="en-US" sz="1800" dirty="0" smtClean="0"/>
              <a:t>, </a:t>
            </a:r>
            <a:r>
              <a:rPr lang="en-US" sz="1800" dirty="0" err="1" smtClean="0"/>
              <a:t>aneuploidy</a:t>
            </a:r>
            <a:r>
              <a:rPr lang="en-US" sz="1800" dirty="0" smtClean="0"/>
              <a:t>, </a:t>
            </a:r>
            <a:r>
              <a:rPr lang="en-US" sz="1800" dirty="0" err="1" smtClean="0"/>
              <a:t>mosaicism</a:t>
            </a:r>
            <a:r>
              <a:rPr lang="en-US" sz="1800" dirty="0" smtClean="0"/>
              <a:t>, translocation, inversion, deletion, fragile sites) </a:t>
            </a:r>
          </a:p>
          <a:p>
            <a:pPr>
              <a:lnSpc>
                <a:spcPct val="80000"/>
              </a:lnSpc>
            </a:pPr>
            <a:endParaRPr lang="en-US" sz="1800" dirty="0" smtClean="0"/>
          </a:p>
          <a:p>
            <a:pPr>
              <a:lnSpc>
                <a:spcPct val="80000"/>
              </a:lnSpc>
            </a:pPr>
            <a:r>
              <a:rPr lang="en-US" sz="1800" dirty="0" smtClean="0"/>
              <a:t> Single-gene, X-linked, or polygenic/</a:t>
            </a:r>
            <a:r>
              <a:rPr lang="en-US" sz="1800" dirty="0" err="1" smtClean="0"/>
              <a:t>multifactorial</a:t>
            </a:r>
            <a:r>
              <a:rPr lang="en-US" sz="1800" dirty="0" smtClean="0"/>
              <a:t> disorders can also result in sporadic or recurrent miscarriage.</a:t>
            </a:r>
          </a:p>
          <a:p>
            <a:pPr>
              <a:lnSpc>
                <a:spcPct val="80000"/>
              </a:lnSpc>
            </a:pPr>
            <a:endParaRPr lang="en-US" sz="1800" dirty="0" smtClean="0"/>
          </a:p>
          <a:p>
            <a:pPr>
              <a:lnSpc>
                <a:spcPct val="80000"/>
              </a:lnSpc>
            </a:pPr>
            <a:endParaRPr lang="en-US" sz="1800" dirty="0" smtClean="0"/>
          </a:p>
          <a:p>
            <a:pPr>
              <a:lnSpc>
                <a:spcPct val="80000"/>
              </a:lnSpc>
            </a:pPr>
            <a:r>
              <a:rPr lang="en-US" sz="1800" dirty="0" smtClean="0"/>
              <a:t>There appears to be an increased risk of RPL in first degree relatives of women with unexplained RPL </a:t>
            </a:r>
          </a:p>
          <a:p>
            <a:pPr>
              <a:lnSpc>
                <a:spcPct val="80000"/>
              </a:lnSpc>
            </a:pPr>
            <a:endParaRPr lang="en-US" sz="1800" dirty="0" smtClean="0"/>
          </a:p>
          <a:p>
            <a:pPr>
              <a:lnSpc>
                <a:spcPct val="80000"/>
              </a:lnSpc>
            </a:pPr>
            <a:r>
              <a:rPr lang="en-US" sz="1800" dirty="0" smtClean="0"/>
              <a:t> This may be related to shared HLA types, coagulation defects, immune dysfunction, or other undefined heritable factors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a:t>
            </a:r>
            <a:endParaRPr lang="en-US" dirty="0"/>
          </a:p>
        </p:txBody>
      </p:sp>
      <p:sp>
        <p:nvSpPr>
          <p:cNvPr id="3" name="Content Placeholder 2"/>
          <p:cNvSpPr>
            <a:spLocks noGrp="1"/>
          </p:cNvSpPr>
          <p:nvPr>
            <p:ph idx="1"/>
          </p:nvPr>
        </p:nvSpPr>
        <p:spPr>
          <a:xfrm>
            <a:off x="304800" y="1600200"/>
            <a:ext cx="8610600" cy="4876800"/>
          </a:xfrm>
        </p:spPr>
        <p:txBody>
          <a:bodyPr>
            <a:normAutofit fontScale="77500" lnSpcReduction="20000"/>
          </a:bodyPr>
          <a:lstStyle/>
          <a:p>
            <a:r>
              <a:rPr lang="en-US" b="1" dirty="0" err="1" smtClean="0"/>
              <a:t>Thrombophilia</a:t>
            </a:r>
            <a:r>
              <a:rPr lang="en-US" b="1" dirty="0" smtClean="0"/>
              <a:t> and </a:t>
            </a:r>
            <a:r>
              <a:rPr lang="en-US" b="1" dirty="0" err="1" smtClean="0"/>
              <a:t>fibrinolytic</a:t>
            </a:r>
            <a:r>
              <a:rPr lang="en-US" b="1" dirty="0" smtClean="0"/>
              <a:t> factors :acquired/congenital </a:t>
            </a:r>
          </a:p>
          <a:p>
            <a:endParaRPr lang="en-US" b="1" dirty="0" smtClean="0"/>
          </a:p>
          <a:p>
            <a:r>
              <a:rPr lang="en-US" b="1" dirty="0" smtClean="0"/>
              <a:t>Environmental chemicals and stress</a:t>
            </a:r>
            <a:r>
              <a:rPr lang="en-US" dirty="0" smtClean="0"/>
              <a:t> </a:t>
            </a:r>
          </a:p>
          <a:p>
            <a:endParaRPr lang="en-US" dirty="0" smtClean="0"/>
          </a:p>
          <a:p>
            <a:r>
              <a:rPr lang="en-US" b="1" dirty="0" smtClean="0"/>
              <a:t>Personal habits</a:t>
            </a:r>
            <a:r>
              <a:rPr lang="en-US" dirty="0" smtClean="0"/>
              <a:t> — The association between RPL and obesity, smoking, alcohol use, and caffeine consumption is unclear</a:t>
            </a:r>
          </a:p>
          <a:p>
            <a:endParaRPr lang="en-US" dirty="0" smtClean="0"/>
          </a:p>
          <a:p>
            <a:r>
              <a:rPr lang="en-US" b="1" dirty="0" smtClean="0"/>
              <a:t>Infection</a:t>
            </a:r>
            <a:r>
              <a:rPr lang="en-US" dirty="0" smtClean="0"/>
              <a:t> — Some infections, such as </a:t>
            </a:r>
            <a:r>
              <a:rPr lang="en-US" dirty="0" err="1" smtClean="0"/>
              <a:t>Listeria</a:t>
            </a:r>
            <a:r>
              <a:rPr lang="en-US" dirty="0" smtClean="0"/>
              <a:t> </a:t>
            </a:r>
            <a:r>
              <a:rPr lang="en-US" dirty="0" err="1" smtClean="0"/>
              <a:t>monocytogenes</a:t>
            </a:r>
            <a:r>
              <a:rPr lang="en-US" dirty="0" smtClean="0"/>
              <a:t>, </a:t>
            </a:r>
            <a:r>
              <a:rPr lang="en-US" dirty="0" err="1" smtClean="0"/>
              <a:t>Toxoplasma</a:t>
            </a:r>
            <a:r>
              <a:rPr lang="en-US" dirty="0" smtClean="0"/>
              <a:t> </a:t>
            </a:r>
            <a:r>
              <a:rPr lang="en-US" dirty="0" err="1" smtClean="0"/>
              <a:t>gondii</a:t>
            </a:r>
            <a:r>
              <a:rPr lang="en-US" dirty="0" smtClean="0"/>
              <a:t>, cytomegalovirus, and primary genital herpes, are known to cause sporadic pregnancy loss, but no infectious agent has been proven to cause RPL</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 of RPL</a:t>
            </a:r>
            <a:endParaRPr lang="en-US" dirty="0"/>
          </a:p>
        </p:txBody>
      </p:sp>
      <p:sp>
        <p:nvSpPr>
          <p:cNvPr id="3" name="Content Placeholder 2"/>
          <p:cNvSpPr>
            <a:spLocks noGrp="1"/>
          </p:cNvSpPr>
          <p:nvPr>
            <p:ph idx="1"/>
          </p:nvPr>
        </p:nvSpPr>
        <p:spPr>
          <a:xfrm>
            <a:off x="228600" y="1600200"/>
            <a:ext cx="8458200" cy="5029200"/>
          </a:xfrm>
        </p:spPr>
        <p:txBody>
          <a:bodyPr>
            <a:normAutofit/>
          </a:bodyPr>
          <a:lstStyle/>
          <a:p>
            <a:r>
              <a:rPr lang="en-US" sz="2400" dirty="0" smtClean="0"/>
              <a:t>Couples in whom chromosomal abnormalities are discovered in one or both partners or the </a:t>
            </a:r>
            <a:r>
              <a:rPr lang="en-US" sz="2400" dirty="0" err="1" smtClean="0"/>
              <a:t>abortus</a:t>
            </a:r>
            <a:r>
              <a:rPr lang="en-US" sz="2400" dirty="0" smtClean="0"/>
              <a:t> are generally referred for genetic counseling, which should include information about the probability of having a chromosomally normal or abnormal conception, and options for managing this risk. </a:t>
            </a:r>
          </a:p>
          <a:p>
            <a:endParaRPr lang="en-US" sz="2400" dirty="0" smtClean="0"/>
          </a:p>
          <a:p>
            <a:r>
              <a:rPr lang="en-US" sz="2400" dirty="0" smtClean="0"/>
              <a:t>Uterine abnormalities are managed surgically if the defect is a surgically correctable cause of pregnancy loss, such as a uterine septum, intrauterine adhesions, or </a:t>
            </a:r>
            <a:r>
              <a:rPr lang="en-US" sz="2400" dirty="0" err="1" smtClean="0"/>
              <a:t>submucosal</a:t>
            </a:r>
            <a:r>
              <a:rPr lang="en-US" sz="2400" dirty="0" smtClean="0"/>
              <a:t> </a:t>
            </a:r>
            <a:r>
              <a:rPr lang="en-US" sz="2400" dirty="0" err="1" smtClean="0"/>
              <a:t>myoma</a:t>
            </a:r>
            <a:r>
              <a:rPr lang="en-US" sz="2400" dirty="0" smtClean="0"/>
              <a:t>. These conditions can be treated </a:t>
            </a:r>
            <a:r>
              <a:rPr lang="en-US" sz="2400" dirty="0" err="1" smtClean="0"/>
              <a:t>hysteroscopically</a:t>
            </a:r>
            <a:r>
              <a:rPr lang="en-US" sz="2400" dirty="0" smtClean="0"/>
              <a:t>.</a:t>
            </a:r>
          </a:p>
          <a:p>
            <a:endParaRPr lang="en-US" sz="2400" dirty="0" smtClean="0"/>
          </a:p>
          <a:p>
            <a:r>
              <a:rPr lang="en-US" sz="2400" dirty="0" err="1" smtClean="0"/>
              <a:t>Thrombophilia</a:t>
            </a:r>
            <a:r>
              <a:rPr lang="en-US" sz="2400" dirty="0" smtClean="0"/>
              <a:t> : aspirin/heparin</a:t>
            </a:r>
          </a:p>
          <a:p>
            <a:endParaRPr lang="en-US" sz="2400" dirty="0" smtClean="0"/>
          </a:p>
          <a:p>
            <a:endParaRPr lang="en-US"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 of RPL</a:t>
            </a:r>
            <a:endParaRPr lang="en-US" dirty="0"/>
          </a:p>
        </p:txBody>
      </p:sp>
      <p:sp>
        <p:nvSpPr>
          <p:cNvPr id="3" name="Content Placeholder 2"/>
          <p:cNvSpPr>
            <a:spLocks noGrp="1"/>
          </p:cNvSpPr>
          <p:nvPr>
            <p:ph idx="1"/>
          </p:nvPr>
        </p:nvSpPr>
        <p:spPr>
          <a:xfrm>
            <a:off x="228600" y="1600200"/>
            <a:ext cx="8458200" cy="5029200"/>
          </a:xfrm>
        </p:spPr>
        <p:txBody>
          <a:bodyPr>
            <a:normAutofit fontScale="55000" lnSpcReduction="20000"/>
          </a:bodyPr>
          <a:lstStyle/>
          <a:p>
            <a:endParaRPr lang="en-US" dirty="0" smtClean="0"/>
          </a:p>
          <a:p>
            <a:r>
              <a:rPr lang="en-US" dirty="0" smtClean="0"/>
              <a:t>For women with unexplained RPL, we recommend </a:t>
            </a:r>
            <a:r>
              <a:rPr lang="en-US" b="1" dirty="0" smtClean="0"/>
              <a:t>not</a:t>
            </a:r>
            <a:r>
              <a:rPr lang="en-US" dirty="0" smtClean="0"/>
              <a:t> using supplemental vaginal progesterone</a:t>
            </a:r>
          </a:p>
          <a:p>
            <a:r>
              <a:rPr lang="en-US" dirty="0" smtClean="0"/>
              <a:t> Use of vaginal progesterone once a pregnancy has been established does not improve live birth rates. It is not known if intramuscular progesterone or other progestin therapies provide a benefit.</a:t>
            </a:r>
          </a:p>
          <a:p>
            <a:endParaRPr lang="en-US" dirty="0" smtClean="0"/>
          </a:p>
          <a:p>
            <a:r>
              <a:rPr lang="en-US" dirty="0" smtClean="0"/>
              <a:t>We recommend </a:t>
            </a:r>
            <a:r>
              <a:rPr lang="en-US" b="1" dirty="0" smtClean="0"/>
              <a:t>not</a:t>
            </a:r>
            <a:r>
              <a:rPr lang="en-US" dirty="0" smtClean="0"/>
              <a:t> using immunotherapy or </a:t>
            </a:r>
            <a:r>
              <a:rPr lang="en-US" dirty="0" err="1" smtClean="0"/>
              <a:t>glucocorticoids</a:t>
            </a:r>
            <a:r>
              <a:rPr lang="en-US" dirty="0" smtClean="0"/>
              <a:t> for treatment of RPL.</a:t>
            </a:r>
          </a:p>
          <a:p>
            <a:r>
              <a:rPr lang="en-US" dirty="0" smtClean="0"/>
              <a:t> These drugs are not effective and may be harmful. </a:t>
            </a:r>
          </a:p>
          <a:p>
            <a:endParaRPr lang="en-US" dirty="0" smtClean="0"/>
          </a:p>
          <a:p>
            <a:r>
              <a:rPr lang="en-US" dirty="0" smtClean="0"/>
              <a:t> Treat  </a:t>
            </a:r>
            <a:r>
              <a:rPr lang="en-US" dirty="0" err="1" smtClean="0"/>
              <a:t>hyperprolactinemia</a:t>
            </a:r>
            <a:r>
              <a:rPr lang="en-US" dirty="0" smtClean="0"/>
              <a:t> in RPL</a:t>
            </a:r>
          </a:p>
          <a:p>
            <a:pPr>
              <a:buNone/>
            </a:pPr>
            <a:endParaRPr lang="en-US" dirty="0" smtClean="0"/>
          </a:p>
          <a:p>
            <a:r>
              <a:rPr lang="en-US" dirty="0" smtClean="0"/>
              <a:t>Women with a history of RPL who become pregnant may be at higher risk for developing fetal growth restriction and premature delivery.</a:t>
            </a:r>
          </a:p>
          <a:p>
            <a:r>
              <a:rPr lang="en-US" dirty="0" smtClean="0"/>
              <a:t> Detection of fetal cardiac activity in early pregnancy is reassuring of subsequent viable delivery, although the pregnancy loss rate remains above that of the general population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Causes</a:t>
            </a:r>
          </a:p>
          <a:p>
            <a:r>
              <a:rPr lang="en-US" dirty="0" smtClean="0"/>
              <a:t>Site</a:t>
            </a:r>
          </a:p>
          <a:p>
            <a:r>
              <a:rPr lang="en-US" dirty="0" smtClean="0"/>
              <a:t>Clinical presentation</a:t>
            </a:r>
          </a:p>
          <a:p>
            <a:r>
              <a:rPr lang="en-US" dirty="0" smtClean="0"/>
              <a:t>Diagnosis</a:t>
            </a:r>
          </a:p>
          <a:p>
            <a:r>
              <a:rPr lang="en-US" dirty="0" smtClean="0"/>
              <a:t>Management</a:t>
            </a:r>
          </a:p>
          <a:p>
            <a:endParaRPr lang="en-US" dirty="0" smtClean="0"/>
          </a:p>
          <a:p>
            <a:r>
              <a:rPr lang="en-US" dirty="0" smtClean="0"/>
              <a:t>Hemorrhage from ectopic pregnancy is the leading cause of maternal mortality in the first trimester and accounts for 4 to 10 percent of all pregnancy-related deaths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76" r="-4696" b="3077"/>
          <a:stretch>
            <a:fillRect/>
          </a:stretch>
        </p:blipFill>
        <p:spPr bwMode="auto">
          <a:xfrm>
            <a:off x="228600" y="152400"/>
            <a:ext cx="8534400" cy="6400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lstStyle/>
          <a:p>
            <a:r>
              <a:rPr lang="en-US" dirty="0" smtClean="0"/>
              <a:t>RISK FACTORS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3077"/>
          <a:stretch>
            <a:fillRect/>
          </a:stretch>
        </p:blipFill>
        <p:spPr bwMode="auto">
          <a:xfrm>
            <a:off x="381000" y="0"/>
            <a:ext cx="8534400" cy="6400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018" b="9859"/>
          <a:stretch>
            <a:fillRect/>
          </a:stretch>
        </p:blipFill>
        <p:spPr bwMode="auto">
          <a:xfrm>
            <a:off x="304800" y="762000"/>
            <a:ext cx="8153400" cy="5562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Spontaneous Miscarriage</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INCIDENCE</a:t>
            </a:r>
            <a:r>
              <a:rPr lang="en-US" dirty="0" smtClean="0"/>
              <a:t> </a:t>
            </a:r>
          </a:p>
          <a:p>
            <a:r>
              <a:rPr lang="en-US" dirty="0" smtClean="0"/>
              <a:t> is the most common complication of early pregnancy </a:t>
            </a:r>
          </a:p>
          <a:p>
            <a:r>
              <a:rPr lang="en-US" dirty="0" smtClean="0"/>
              <a:t> The frequency decreases with increasing gestational age.</a:t>
            </a:r>
          </a:p>
          <a:p>
            <a:r>
              <a:rPr lang="en-US" dirty="0" smtClean="0"/>
              <a:t> The incidence of spontaneous abortion (miscarriage) in clinically recognized pregnancies up to 20 gestational weeks is 8 to 20 percent. </a:t>
            </a:r>
          </a:p>
          <a:p>
            <a:endParaRPr lang="en-US" dirty="0" smtClean="0"/>
          </a:p>
          <a:p>
            <a:r>
              <a:rPr lang="en-US" dirty="0" smtClean="0"/>
              <a:t>However, the incidence among women who have previously had a child is much lower (5 percent)</a:t>
            </a:r>
          </a:p>
          <a:p>
            <a:endParaRPr lang="en-US" dirty="0" smtClean="0"/>
          </a:p>
          <a:p>
            <a:r>
              <a:rPr lang="en-US" dirty="0" smtClean="0"/>
              <a:t> The overall risk of spontaneous abortion after 15 weeks is low (about 0.6 percent) for chromosomally and structurally normal fetuses, but varies according to maternal age and ethnicity.</a:t>
            </a:r>
          </a:p>
          <a:p>
            <a:endParaRPr lang="en-US" dirty="0" smtClean="0"/>
          </a:p>
          <a:p>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normAutofit lnSpcReduction="10000"/>
          </a:bodyPr>
          <a:lstStyle/>
          <a:p>
            <a:r>
              <a:rPr lang="en-US" dirty="0" smtClean="0"/>
              <a:t>Site</a:t>
            </a:r>
          </a:p>
          <a:p>
            <a:endParaRPr lang="en-US" dirty="0"/>
          </a:p>
          <a:p>
            <a:r>
              <a:rPr lang="en-US" dirty="0" smtClean="0"/>
              <a:t>Tubes 95%</a:t>
            </a:r>
          </a:p>
          <a:p>
            <a:endParaRPr lang="en-US" dirty="0"/>
          </a:p>
          <a:p>
            <a:r>
              <a:rPr lang="en-US" dirty="0" smtClean="0"/>
              <a:t>Ovarian</a:t>
            </a:r>
          </a:p>
          <a:p>
            <a:r>
              <a:rPr lang="en-US" dirty="0" smtClean="0"/>
              <a:t>Cervical</a:t>
            </a:r>
          </a:p>
          <a:p>
            <a:r>
              <a:rPr lang="en-US" dirty="0" smtClean="0"/>
              <a:t>Scare</a:t>
            </a:r>
          </a:p>
          <a:p>
            <a:r>
              <a:rPr lang="en-US" dirty="0" smtClean="0"/>
              <a:t>Abdominal</a:t>
            </a:r>
          </a:p>
          <a:p>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577" r="2577" b="8846"/>
          <a:stretch>
            <a:fillRect/>
          </a:stretch>
        </p:blipFill>
        <p:spPr bwMode="auto">
          <a:xfrm>
            <a:off x="0" y="-76200"/>
            <a:ext cx="8915400" cy="5562600"/>
          </a:xfrm>
          <a:prstGeom prst="rect">
            <a:avLst/>
          </a:prstGeom>
          <a:noFill/>
        </p:spPr>
      </p:pic>
      <p:sp>
        <p:nvSpPr>
          <p:cNvPr id="3" name="Rectangle 2"/>
          <p:cNvSpPr/>
          <p:nvPr/>
        </p:nvSpPr>
        <p:spPr>
          <a:xfrm>
            <a:off x="228600" y="5505271"/>
            <a:ext cx="8763000" cy="1200329"/>
          </a:xfrm>
          <a:prstGeom prst="rect">
            <a:avLst/>
          </a:prstGeom>
        </p:spPr>
        <p:txBody>
          <a:bodyPr wrap="square">
            <a:spAutoFit/>
          </a:bodyPr>
          <a:lstStyle/>
          <a:p>
            <a:r>
              <a:rPr lang="en-US" dirty="0" smtClean="0"/>
              <a:t>Almost all ectopic pregnancies occur in the fallopian tube (98 percent). In one series of 1800 surgically treated cases, the distribution of sites was </a:t>
            </a:r>
            <a:r>
              <a:rPr lang="en-US" dirty="0" err="1" smtClean="0"/>
              <a:t>ampullary</a:t>
            </a:r>
            <a:r>
              <a:rPr lang="en-US" dirty="0" smtClean="0"/>
              <a:t> (70 percent), </a:t>
            </a:r>
            <a:r>
              <a:rPr lang="en-US" dirty="0" err="1" smtClean="0"/>
              <a:t>isthmic</a:t>
            </a:r>
            <a:r>
              <a:rPr lang="en-US" dirty="0" smtClean="0"/>
              <a:t> (12 percent), </a:t>
            </a:r>
            <a:r>
              <a:rPr lang="en-US" dirty="0" err="1" smtClean="0"/>
              <a:t>fimbrial</a:t>
            </a:r>
            <a:r>
              <a:rPr lang="en-US" dirty="0" smtClean="0"/>
              <a:t> (11.1 percent), ovarian (3.2 percent), interstitial (2.4 percent), and abdominal (1.3 percent).</a:t>
            </a:r>
            <a:endParaRPr lang="en-US" dirty="0"/>
          </a:p>
        </p:txBody>
      </p:sp>
      <p:sp>
        <p:nvSpPr>
          <p:cNvPr id="4" name="Rectangle 3"/>
          <p:cNvSpPr/>
          <p:nvPr/>
        </p:nvSpPr>
        <p:spPr>
          <a:xfrm>
            <a:off x="6515496" y="762000"/>
            <a:ext cx="587020" cy="369332"/>
          </a:xfrm>
          <a:prstGeom prst="rect">
            <a:avLst/>
          </a:prstGeom>
        </p:spPr>
        <p:txBody>
          <a:bodyPr wrap="none">
            <a:spAutoFit/>
          </a:bodyPr>
          <a:lstStyle/>
          <a:p>
            <a:r>
              <a:rPr lang="en-US" b="1" dirty="0" smtClean="0">
                <a:solidFill>
                  <a:srgbClr val="FF0000"/>
                </a:solidFill>
              </a:rPr>
              <a:t>70%</a:t>
            </a:r>
            <a:endParaRPr lang="en-US" b="1" dirty="0">
              <a:solidFill>
                <a:srgbClr val="FF0000"/>
              </a:solidFill>
            </a:endParaRPr>
          </a:p>
        </p:txBody>
      </p:sp>
      <p:sp>
        <p:nvSpPr>
          <p:cNvPr id="5" name="Rectangle 4"/>
          <p:cNvSpPr/>
          <p:nvPr/>
        </p:nvSpPr>
        <p:spPr>
          <a:xfrm>
            <a:off x="5181600" y="1219200"/>
            <a:ext cx="583814" cy="369332"/>
          </a:xfrm>
          <a:prstGeom prst="rect">
            <a:avLst/>
          </a:prstGeom>
        </p:spPr>
        <p:txBody>
          <a:bodyPr wrap="none">
            <a:spAutoFit/>
          </a:bodyPr>
          <a:lstStyle/>
          <a:p>
            <a:r>
              <a:rPr lang="en-US" b="1" dirty="0" smtClean="0">
                <a:solidFill>
                  <a:srgbClr val="FF0000"/>
                </a:solidFill>
              </a:rPr>
              <a:t>12%</a:t>
            </a:r>
            <a:endParaRPr lang="en-US" b="1" dirty="0">
              <a:solidFill>
                <a:srgbClr val="FF0000"/>
              </a:solidFill>
            </a:endParaRPr>
          </a:p>
        </p:txBody>
      </p:sp>
      <p:sp>
        <p:nvSpPr>
          <p:cNvPr id="6" name="Rectangle 5"/>
          <p:cNvSpPr/>
          <p:nvPr/>
        </p:nvSpPr>
        <p:spPr>
          <a:xfrm>
            <a:off x="7261580" y="2819400"/>
            <a:ext cx="587020" cy="369332"/>
          </a:xfrm>
          <a:prstGeom prst="rect">
            <a:avLst/>
          </a:prstGeom>
        </p:spPr>
        <p:txBody>
          <a:bodyPr wrap="none">
            <a:spAutoFit/>
          </a:bodyPr>
          <a:lstStyle/>
          <a:p>
            <a:r>
              <a:rPr lang="en-US" b="1" dirty="0" smtClean="0">
                <a:solidFill>
                  <a:srgbClr val="FF0000"/>
                </a:solidFill>
              </a:rPr>
              <a:t>11%</a:t>
            </a:r>
            <a:endParaRPr lang="en-US" b="1" dirty="0">
              <a:solidFill>
                <a:srgbClr val="FF0000"/>
              </a:solidFill>
            </a:endParaRPr>
          </a:p>
        </p:txBody>
      </p:sp>
      <p:sp>
        <p:nvSpPr>
          <p:cNvPr id="7" name="Rectangle 6"/>
          <p:cNvSpPr/>
          <p:nvPr/>
        </p:nvSpPr>
        <p:spPr>
          <a:xfrm>
            <a:off x="1470380" y="2286000"/>
            <a:ext cx="470000" cy="369332"/>
          </a:xfrm>
          <a:prstGeom prst="rect">
            <a:avLst/>
          </a:prstGeom>
        </p:spPr>
        <p:txBody>
          <a:bodyPr wrap="none">
            <a:spAutoFit/>
          </a:bodyPr>
          <a:lstStyle/>
          <a:p>
            <a:r>
              <a:rPr lang="en-US" b="1" dirty="0" smtClean="0">
                <a:solidFill>
                  <a:srgbClr val="FF0000"/>
                </a:solidFill>
              </a:rPr>
              <a:t>3%</a:t>
            </a:r>
            <a:endParaRPr lang="en-US" b="1" dirty="0">
              <a:solidFill>
                <a:srgbClr val="FF0000"/>
              </a:solidFill>
            </a:endParaRPr>
          </a:p>
        </p:txBody>
      </p:sp>
      <p:sp>
        <p:nvSpPr>
          <p:cNvPr id="8" name="Rectangle 7"/>
          <p:cNvSpPr/>
          <p:nvPr/>
        </p:nvSpPr>
        <p:spPr>
          <a:xfrm>
            <a:off x="4419600" y="2057400"/>
            <a:ext cx="470000" cy="369332"/>
          </a:xfrm>
          <a:prstGeom prst="rect">
            <a:avLst/>
          </a:prstGeom>
        </p:spPr>
        <p:txBody>
          <a:bodyPr wrap="none">
            <a:spAutoFit/>
          </a:bodyPr>
          <a:lstStyle/>
          <a:p>
            <a:r>
              <a:rPr lang="en-US" b="1" dirty="0" smtClean="0"/>
              <a:t>2%</a:t>
            </a:r>
            <a:endParaRPr lang="en-US" b="1" dirty="0"/>
          </a:p>
        </p:txBody>
      </p:sp>
      <p:sp>
        <p:nvSpPr>
          <p:cNvPr id="9" name="Rectangle 8"/>
          <p:cNvSpPr/>
          <p:nvPr/>
        </p:nvSpPr>
        <p:spPr>
          <a:xfrm>
            <a:off x="5854600" y="4583668"/>
            <a:ext cx="647934" cy="369332"/>
          </a:xfrm>
          <a:prstGeom prst="rect">
            <a:avLst/>
          </a:prstGeom>
        </p:spPr>
        <p:txBody>
          <a:bodyPr wrap="none">
            <a:spAutoFit/>
          </a:bodyPr>
          <a:lstStyle/>
          <a:p>
            <a:r>
              <a:rPr lang="en-US" b="1" dirty="0" smtClean="0">
                <a:solidFill>
                  <a:srgbClr val="FF0000"/>
                </a:solidFill>
              </a:rPr>
              <a:t>1.3%</a:t>
            </a:r>
            <a:endParaRPr lang="en-US" b="1"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Diagnosis</a:t>
            </a:r>
          </a:p>
          <a:p>
            <a:endParaRPr lang="en-US" dirty="0" smtClean="0"/>
          </a:p>
          <a:p>
            <a:r>
              <a:rPr lang="en-US" dirty="0" err="1" smtClean="0"/>
              <a:t>Symptomes</a:t>
            </a:r>
            <a:endParaRPr lang="en-US" dirty="0"/>
          </a:p>
          <a:p>
            <a:r>
              <a:rPr lang="en-US" dirty="0" smtClean="0"/>
              <a:t>Sign</a:t>
            </a:r>
          </a:p>
          <a:p>
            <a:r>
              <a:rPr lang="en-US" dirty="0" smtClean="0"/>
              <a:t>Ultrasound</a:t>
            </a:r>
          </a:p>
          <a:p>
            <a:r>
              <a:rPr lang="en-US" dirty="0" smtClean="0"/>
              <a:t>B </a:t>
            </a:r>
            <a:r>
              <a:rPr lang="en-US" dirty="0" err="1" smtClean="0"/>
              <a:t>Hcg</a:t>
            </a:r>
            <a:endParaRPr lang="en-US" dirty="0" smtClean="0"/>
          </a:p>
          <a:p>
            <a:r>
              <a:rPr lang="en-US" dirty="0" smtClean="0"/>
              <a:t>Laparoscopy</a:t>
            </a:r>
          </a:p>
          <a:p>
            <a:r>
              <a:rPr lang="en-US" dirty="0" smtClean="0"/>
              <a:t>CBC</a:t>
            </a:r>
          </a:p>
          <a:p>
            <a:r>
              <a:rPr lang="en-US" dirty="0" smtClean="0"/>
              <a:t>RH Typing</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lstStyle/>
          <a:p>
            <a:r>
              <a:rPr lang="en-US" dirty="0" smtClean="0"/>
              <a:t>Clinical presentation</a:t>
            </a:r>
          </a:p>
          <a:p>
            <a:endParaRPr lang="en-US" dirty="0"/>
          </a:p>
          <a:p>
            <a:r>
              <a:rPr lang="en-US" dirty="0" smtClean="0"/>
              <a:t>Pain</a:t>
            </a:r>
          </a:p>
          <a:p>
            <a:r>
              <a:rPr lang="en-US" dirty="0" smtClean="0"/>
              <a:t>Bleeding</a:t>
            </a:r>
          </a:p>
          <a:p>
            <a:r>
              <a:rPr lang="en-US" dirty="0" smtClean="0"/>
              <a:t>Shock</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49213"/>
            <a:ext cx="9144000" cy="675957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562100" y="862013"/>
            <a:ext cx="6019800" cy="51339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15875"/>
            <a:ext cx="9144000" cy="68897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pregnancy</a:t>
            </a:r>
            <a:endParaRPr lang="en-US" dirty="0"/>
          </a:p>
        </p:txBody>
      </p:sp>
      <p:sp>
        <p:nvSpPr>
          <p:cNvPr id="3" name="Content Placeholder 2"/>
          <p:cNvSpPr>
            <a:spLocks noGrp="1"/>
          </p:cNvSpPr>
          <p:nvPr>
            <p:ph idx="1"/>
          </p:nvPr>
        </p:nvSpPr>
        <p:spPr/>
        <p:txBody>
          <a:bodyPr>
            <a:normAutofit/>
          </a:bodyPr>
          <a:lstStyle/>
          <a:p>
            <a:r>
              <a:rPr lang="en-US" dirty="0" smtClean="0"/>
              <a:t>Management</a:t>
            </a:r>
          </a:p>
          <a:p>
            <a:endParaRPr lang="en-US" dirty="0"/>
          </a:p>
          <a:p>
            <a:r>
              <a:rPr lang="en-US" dirty="0" smtClean="0"/>
              <a:t>Medical-- </a:t>
            </a:r>
            <a:r>
              <a:rPr lang="en-US" dirty="0" err="1" smtClean="0"/>
              <a:t>methotrexate</a:t>
            </a:r>
            <a:endParaRPr lang="en-US" dirty="0" smtClean="0"/>
          </a:p>
          <a:p>
            <a:endParaRPr lang="en-US" dirty="0"/>
          </a:p>
          <a:p>
            <a:r>
              <a:rPr lang="en-US" dirty="0" smtClean="0"/>
              <a:t>Surgical    Laparoscopy</a:t>
            </a:r>
            <a:r>
              <a:rPr lang="en-US" dirty="0"/>
              <a:t> </a:t>
            </a:r>
            <a:r>
              <a:rPr lang="en-US" dirty="0" smtClean="0"/>
              <a:t>       </a:t>
            </a:r>
            <a:r>
              <a:rPr lang="en-US" dirty="0" err="1" smtClean="0"/>
              <a:t>Laparotomy</a:t>
            </a:r>
            <a:endParaRPr lang="en-US" dirty="0" smtClean="0"/>
          </a:p>
          <a:p>
            <a:endParaRPr lang="en-US" dirty="0" smtClean="0"/>
          </a:p>
          <a:p>
            <a:r>
              <a:rPr lang="en-US" dirty="0" smtClean="0"/>
              <a:t>Conservative</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Methotrexate</a:t>
            </a:r>
            <a:r>
              <a:rPr lang="en-US" b="1" dirty="0" smtClean="0"/>
              <a:t> therapy</a:t>
            </a:r>
            <a:r>
              <a:rPr lang="en-US" dirty="0" smtClean="0"/>
              <a:t> </a:t>
            </a:r>
            <a:endParaRPr lang="en-US" dirty="0"/>
          </a:p>
        </p:txBody>
      </p:sp>
      <p:sp>
        <p:nvSpPr>
          <p:cNvPr id="3" name="Content Placeholder 2"/>
          <p:cNvSpPr>
            <a:spLocks noGrp="1"/>
          </p:cNvSpPr>
          <p:nvPr>
            <p:ph idx="1"/>
          </p:nvPr>
        </p:nvSpPr>
        <p:spPr>
          <a:xfrm>
            <a:off x="304800" y="1600200"/>
            <a:ext cx="8610600" cy="4876800"/>
          </a:xfrm>
        </p:spPr>
        <p:txBody>
          <a:bodyPr>
            <a:normAutofit/>
          </a:bodyPr>
          <a:lstStyle/>
          <a:p>
            <a:r>
              <a:rPr lang="en-US" sz="2400" dirty="0" err="1" smtClean="0"/>
              <a:t>Hemodynamically</a:t>
            </a:r>
            <a:r>
              <a:rPr lang="en-US" sz="2400" dirty="0" smtClean="0"/>
              <a:t> stable</a:t>
            </a:r>
          </a:p>
          <a:p>
            <a:r>
              <a:rPr lang="en-US" sz="2400" dirty="0" smtClean="0"/>
              <a:t> Willing and able to comply with post-treatment follow-up</a:t>
            </a:r>
          </a:p>
          <a:p>
            <a:r>
              <a:rPr lang="en-US" sz="2400" dirty="0" err="1" smtClean="0"/>
              <a:t>hCG</a:t>
            </a:r>
            <a:r>
              <a:rPr lang="en-US" sz="2400" dirty="0" smtClean="0"/>
              <a:t> concentration ≤5000 </a:t>
            </a:r>
            <a:r>
              <a:rPr lang="en-US" sz="2400" dirty="0" err="1" smtClean="0"/>
              <a:t>mIU</a:t>
            </a:r>
            <a:r>
              <a:rPr lang="en-US" sz="2400" dirty="0" smtClean="0"/>
              <a:t>/</a:t>
            </a:r>
            <a:r>
              <a:rPr lang="en-US" sz="2400" dirty="0" err="1" smtClean="0"/>
              <a:t>mL</a:t>
            </a:r>
            <a:r>
              <a:rPr lang="en-US" sz="2400" dirty="0" smtClean="0"/>
              <a:t>, </a:t>
            </a:r>
          </a:p>
          <a:p>
            <a:r>
              <a:rPr lang="en-US" sz="2400" dirty="0" smtClean="0"/>
              <a:t>No fetal cardiac activity. </a:t>
            </a:r>
          </a:p>
          <a:p>
            <a:r>
              <a:rPr lang="en-US" sz="2400" dirty="0" smtClean="0"/>
              <a:t>Ectopic mass size less than 3 to 4 cm </a:t>
            </a:r>
          </a:p>
          <a:p>
            <a:endParaRPr lang="en-US" sz="2400" dirty="0" smtClean="0"/>
          </a:p>
          <a:p>
            <a:r>
              <a:rPr lang="it-IT" sz="2400" dirty="0" smtClean="0"/>
              <a:t> Body surface area= square root ([cm X kg]/3600)</a:t>
            </a:r>
            <a:endParaRPr lang="en-US" sz="24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11475"/>
          <a:stretch>
            <a:fillRect/>
          </a:stretch>
        </p:blipFill>
        <p:spPr bwMode="auto">
          <a:xfrm>
            <a:off x="228600" y="609600"/>
            <a:ext cx="8458200" cy="4800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miscarriage </a:t>
            </a:r>
            <a:endParaRPr lang="en-US" dirty="0"/>
          </a:p>
        </p:txBody>
      </p:sp>
      <p:sp>
        <p:nvSpPr>
          <p:cNvPr id="3" name="Text Placeholder 2"/>
          <p:cNvSpPr>
            <a:spLocks noGrp="1"/>
          </p:cNvSpPr>
          <p:nvPr>
            <p:ph type="body" idx="1"/>
          </p:nvPr>
        </p:nvSpPr>
        <p:spPr>
          <a:xfrm>
            <a:off x="457200" y="1828800"/>
            <a:ext cx="4040188" cy="914400"/>
          </a:xfrm>
        </p:spPr>
        <p:txBody>
          <a:bodyPr/>
          <a:lstStyle/>
          <a:p>
            <a:r>
              <a:rPr lang="en-US" dirty="0" smtClean="0"/>
              <a:t>Fetal factors</a:t>
            </a:r>
          </a:p>
          <a:p>
            <a:endParaRPr lang="en-US" dirty="0"/>
          </a:p>
        </p:txBody>
      </p:sp>
      <p:sp>
        <p:nvSpPr>
          <p:cNvPr id="4" name="Content Placeholder 3"/>
          <p:cNvSpPr>
            <a:spLocks noGrp="1"/>
          </p:cNvSpPr>
          <p:nvPr>
            <p:ph sz="half" idx="2"/>
          </p:nvPr>
        </p:nvSpPr>
        <p:spPr>
          <a:xfrm>
            <a:off x="457200" y="2754312"/>
            <a:ext cx="4040188" cy="3951288"/>
          </a:xfrm>
        </p:spPr>
        <p:txBody>
          <a:bodyPr/>
          <a:lstStyle/>
          <a:p>
            <a:r>
              <a:rPr lang="en-US" b="1" dirty="0" smtClean="0"/>
              <a:t>Chromosomal abnormalities</a:t>
            </a:r>
          </a:p>
          <a:p>
            <a:r>
              <a:rPr lang="en-US" b="1" dirty="0" smtClean="0"/>
              <a:t>Congenital anomalies</a:t>
            </a:r>
          </a:p>
          <a:p>
            <a:r>
              <a:rPr lang="en-US" b="1" dirty="0" smtClean="0"/>
              <a:t>Trauma</a:t>
            </a:r>
          </a:p>
          <a:p>
            <a:r>
              <a:rPr lang="en-US" b="1" dirty="0" smtClean="0"/>
              <a:t>Unexplained</a:t>
            </a:r>
            <a:endParaRPr lang="en-US" dirty="0" smtClean="0"/>
          </a:p>
          <a:p>
            <a:endParaRPr lang="en-US" dirty="0"/>
          </a:p>
        </p:txBody>
      </p:sp>
      <p:sp>
        <p:nvSpPr>
          <p:cNvPr id="5" name="Text Placeholder 4"/>
          <p:cNvSpPr>
            <a:spLocks noGrp="1"/>
          </p:cNvSpPr>
          <p:nvPr>
            <p:ph type="body" sz="quarter" idx="3"/>
          </p:nvPr>
        </p:nvSpPr>
        <p:spPr>
          <a:xfrm>
            <a:off x="4645025" y="1676400"/>
            <a:ext cx="4041775" cy="639762"/>
          </a:xfrm>
        </p:spPr>
        <p:txBody>
          <a:bodyPr/>
          <a:lstStyle/>
          <a:p>
            <a:r>
              <a:rPr lang="en-US" dirty="0" smtClean="0"/>
              <a:t>Maternal factors</a:t>
            </a:r>
            <a:endParaRPr lang="en-US" dirty="0"/>
          </a:p>
        </p:txBody>
      </p:sp>
      <p:sp>
        <p:nvSpPr>
          <p:cNvPr id="6" name="Content Placeholder 5"/>
          <p:cNvSpPr>
            <a:spLocks noGrp="1"/>
          </p:cNvSpPr>
          <p:nvPr>
            <p:ph sz="quarter" idx="4"/>
          </p:nvPr>
        </p:nvSpPr>
        <p:spPr>
          <a:xfrm>
            <a:off x="4645025" y="2830512"/>
            <a:ext cx="4041775" cy="3951288"/>
          </a:xfrm>
        </p:spPr>
        <p:txBody>
          <a:bodyPr/>
          <a:lstStyle/>
          <a:p>
            <a:r>
              <a:rPr lang="en-US" b="1" dirty="0" smtClean="0"/>
              <a:t>Uterine structural issues</a:t>
            </a:r>
          </a:p>
          <a:p>
            <a:r>
              <a:rPr lang="en-US" b="1" dirty="0" smtClean="0"/>
              <a:t>Maternal infection disease</a:t>
            </a:r>
          </a:p>
          <a:p>
            <a:r>
              <a:rPr lang="en-US" b="1" dirty="0" smtClean="0"/>
              <a:t>Unexplained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800" y="0"/>
            <a:ext cx="8458200" cy="6604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1667" r="-25000" b="5385"/>
          <a:stretch>
            <a:fillRect/>
          </a:stretch>
        </p:blipFill>
        <p:spPr bwMode="auto">
          <a:xfrm>
            <a:off x="838200" y="152400"/>
            <a:ext cx="7162800" cy="62484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4984" r="-41424" b="5385"/>
          <a:stretch>
            <a:fillRect/>
          </a:stretch>
        </p:blipFill>
        <p:spPr bwMode="auto">
          <a:xfrm>
            <a:off x="838200" y="228600"/>
            <a:ext cx="7315200" cy="62484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6075"/>
          <a:stretch>
            <a:fillRect/>
          </a:stretch>
        </p:blipFill>
        <p:spPr bwMode="auto">
          <a:xfrm>
            <a:off x="876300" y="304800"/>
            <a:ext cx="7378700" cy="5105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7692"/>
          <a:stretch>
            <a:fillRect/>
          </a:stretch>
        </p:blipFill>
        <p:spPr bwMode="auto">
          <a:xfrm>
            <a:off x="1511300" y="0"/>
            <a:ext cx="6108700" cy="6096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5909"/>
          <a:stretch>
            <a:fillRect/>
          </a:stretch>
        </p:blipFill>
        <p:spPr bwMode="auto">
          <a:xfrm>
            <a:off x="1282700" y="0"/>
            <a:ext cx="6578600" cy="5257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4230"/>
          <a:stretch>
            <a:fillRect/>
          </a:stretch>
        </p:blipFill>
        <p:spPr bwMode="auto">
          <a:xfrm>
            <a:off x="1828800" y="0"/>
            <a:ext cx="5486400" cy="63246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pregnancy</a:t>
            </a:r>
            <a:endParaRPr lang="en-US" dirty="0"/>
          </a:p>
        </p:txBody>
      </p:sp>
      <p:sp>
        <p:nvSpPr>
          <p:cNvPr id="3" name="Content Placeholder 2"/>
          <p:cNvSpPr>
            <a:spLocks noGrp="1"/>
          </p:cNvSpPr>
          <p:nvPr>
            <p:ph idx="1"/>
          </p:nvPr>
        </p:nvSpPr>
        <p:spPr/>
        <p:txBody>
          <a:bodyPr/>
          <a:lstStyle/>
          <a:p>
            <a:r>
              <a:rPr lang="en-US" dirty="0" smtClean="0"/>
              <a:t>Causes</a:t>
            </a:r>
          </a:p>
          <a:p>
            <a:r>
              <a:rPr lang="en-US" dirty="0" smtClean="0"/>
              <a:t>Type       complete-partial</a:t>
            </a:r>
          </a:p>
          <a:p>
            <a:r>
              <a:rPr lang="en-US" dirty="0" smtClean="0"/>
              <a:t>Clinical presentation</a:t>
            </a:r>
          </a:p>
          <a:p>
            <a:r>
              <a:rPr lang="en-US" dirty="0" smtClean="0"/>
              <a:t>Diagnosis</a:t>
            </a:r>
          </a:p>
          <a:p>
            <a:r>
              <a:rPr lang="en-US" dirty="0" smtClean="0"/>
              <a:t>management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pregnancy</a:t>
            </a:r>
            <a:endParaRPr lang="en-US" dirty="0"/>
          </a:p>
        </p:txBody>
      </p:sp>
      <p:sp>
        <p:nvSpPr>
          <p:cNvPr id="3" name="Content Placeholder 2"/>
          <p:cNvSpPr>
            <a:spLocks noGrp="1"/>
          </p:cNvSpPr>
          <p:nvPr>
            <p:ph idx="1"/>
          </p:nvPr>
        </p:nvSpPr>
        <p:spPr/>
        <p:txBody>
          <a:bodyPr/>
          <a:lstStyle/>
          <a:p>
            <a:r>
              <a:rPr lang="en-US" dirty="0" smtClean="0"/>
              <a:t>Causes</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pregnancy</a:t>
            </a:r>
            <a:endParaRPr lang="en-US" dirty="0"/>
          </a:p>
        </p:txBody>
      </p:sp>
      <p:sp>
        <p:nvSpPr>
          <p:cNvPr id="3" name="Content Placeholder 2"/>
          <p:cNvSpPr>
            <a:spLocks noGrp="1"/>
          </p:cNvSpPr>
          <p:nvPr>
            <p:ph idx="1"/>
          </p:nvPr>
        </p:nvSpPr>
        <p:spPr/>
        <p:txBody>
          <a:bodyPr/>
          <a:lstStyle/>
          <a:p>
            <a:r>
              <a:rPr lang="en-US" dirty="0" smtClean="0"/>
              <a:t>Type       </a:t>
            </a:r>
          </a:p>
          <a:p>
            <a:endParaRPr lang="en-US" dirty="0"/>
          </a:p>
          <a:p>
            <a:r>
              <a:rPr lang="en-US" dirty="0"/>
              <a:t>C</a:t>
            </a:r>
            <a:r>
              <a:rPr lang="en-US" dirty="0" smtClean="0"/>
              <a:t>omplete</a:t>
            </a:r>
          </a:p>
          <a:p>
            <a:endParaRPr lang="en-US" dirty="0"/>
          </a:p>
          <a:p>
            <a:r>
              <a:rPr lang="en-US" dirty="0"/>
              <a:t>P</a:t>
            </a:r>
            <a:r>
              <a:rPr lang="en-US" dirty="0" smtClean="0"/>
              <a:t>artial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 Miscarriage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Threatened</a:t>
            </a:r>
          </a:p>
          <a:p>
            <a:r>
              <a:rPr lang="en-US" dirty="0" smtClean="0"/>
              <a:t>Complete</a:t>
            </a:r>
          </a:p>
          <a:p>
            <a:r>
              <a:rPr lang="en-US" dirty="0" smtClean="0"/>
              <a:t>Incomplete</a:t>
            </a:r>
          </a:p>
          <a:p>
            <a:endParaRPr lang="en-US" dirty="0"/>
          </a:p>
          <a:p>
            <a:r>
              <a:rPr lang="en-US" dirty="0" smtClean="0"/>
              <a:t>Pregnancy of uncertain viability</a:t>
            </a:r>
          </a:p>
          <a:p>
            <a:r>
              <a:rPr lang="en-US" dirty="0" smtClean="0"/>
              <a:t>Missed CRL &gt;7mm , no </a:t>
            </a:r>
            <a:r>
              <a:rPr lang="en-US" dirty="0" err="1" smtClean="0"/>
              <a:t>No</a:t>
            </a:r>
            <a:r>
              <a:rPr lang="en-US" dirty="0" smtClean="0"/>
              <a:t> fetal heart beat</a:t>
            </a:r>
          </a:p>
          <a:p>
            <a:r>
              <a:rPr lang="en-US" dirty="0" smtClean="0"/>
              <a:t>Delayed= </a:t>
            </a:r>
            <a:r>
              <a:rPr lang="en-US" dirty="0" err="1" smtClean="0"/>
              <a:t>anembryonic</a:t>
            </a:r>
            <a:r>
              <a:rPr lang="en-US" dirty="0" smtClean="0"/>
              <a:t> sac</a:t>
            </a:r>
          </a:p>
          <a:p>
            <a:r>
              <a:rPr lang="en-US" dirty="0" smtClean="0"/>
              <a:t>Silent= blighted ovum</a:t>
            </a:r>
          </a:p>
          <a:p>
            <a:r>
              <a:rPr lang="en-US" dirty="0" smtClean="0"/>
              <a:t>Early fetal demise</a:t>
            </a:r>
          </a:p>
          <a:p>
            <a:endParaRPr lang="en-US" dirty="0" smtClean="0"/>
          </a:p>
          <a:p>
            <a:r>
              <a:rPr lang="en-US" dirty="0" smtClean="0"/>
              <a:t>Inevitable</a:t>
            </a:r>
          </a:p>
          <a:p>
            <a:endParaRPr lang="en-US" dirty="0" smtClean="0"/>
          </a:p>
          <a:p>
            <a:r>
              <a:rPr lang="en-US" dirty="0" smtClean="0"/>
              <a:t>Septic: Miscarriage with infection=sepsis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pregnancy</a:t>
            </a:r>
            <a:endParaRPr lang="en-US" dirty="0"/>
          </a:p>
        </p:txBody>
      </p:sp>
      <p:sp>
        <p:nvSpPr>
          <p:cNvPr id="3" name="Content Placeholder 2"/>
          <p:cNvSpPr>
            <a:spLocks noGrp="1"/>
          </p:cNvSpPr>
          <p:nvPr>
            <p:ph idx="1"/>
          </p:nvPr>
        </p:nvSpPr>
        <p:spPr/>
        <p:txBody>
          <a:bodyPr/>
          <a:lstStyle/>
          <a:p>
            <a:r>
              <a:rPr lang="en-US" dirty="0" smtClean="0"/>
              <a:t>Clinical presentation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pregnancy</a:t>
            </a:r>
            <a:endParaRPr lang="en-US" dirty="0"/>
          </a:p>
        </p:txBody>
      </p:sp>
      <p:sp>
        <p:nvSpPr>
          <p:cNvPr id="3" name="Content Placeholder 2"/>
          <p:cNvSpPr>
            <a:spLocks noGrp="1"/>
          </p:cNvSpPr>
          <p:nvPr>
            <p:ph idx="1"/>
          </p:nvPr>
        </p:nvSpPr>
        <p:spPr/>
        <p:txBody>
          <a:bodyPr>
            <a:normAutofit lnSpcReduction="10000"/>
          </a:bodyPr>
          <a:lstStyle/>
          <a:p>
            <a:r>
              <a:rPr lang="en-US" dirty="0" smtClean="0"/>
              <a:t>Diagnosis</a:t>
            </a:r>
          </a:p>
          <a:p>
            <a:endParaRPr lang="en-US" dirty="0"/>
          </a:p>
          <a:p>
            <a:r>
              <a:rPr lang="en-US" dirty="0" err="1" smtClean="0"/>
              <a:t>Symptomes</a:t>
            </a:r>
            <a:endParaRPr lang="en-US" dirty="0" smtClean="0"/>
          </a:p>
          <a:p>
            <a:r>
              <a:rPr lang="en-US" dirty="0" smtClean="0"/>
              <a:t>Sign</a:t>
            </a:r>
          </a:p>
          <a:p>
            <a:r>
              <a:rPr lang="en-US" dirty="0" smtClean="0"/>
              <a:t>Scan</a:t>
            </a:r>
          </a:p>
          <a:p>
            <a:r>
              <a:rPr lang="en-US" dirty="0" err="1" smtClean="0"/>
              <a:t>BhCG</a:t>
            </a:r>
            <a:endParaRPr lang="en-US" dirty="0" smtClean="0"/>
          </a:p>
          <a:p>
            <a:r>
              <a:rPr lang="en-US" dirty="0" smtClean="0"/>
              <a:t>CBC</a:t>
            </a:r>
          </a:p>
          <a:p>
            <a:r>
              <a:rPr lang="en-US" dirty="0" smtClean="0"/>
              <a:t>RH Typing</a:t>
            </a:r>
          </a:p>
          <a:p>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1905000"/>
          <a:ext cx="9144000" cy="4953000"/>
        </p:xfrm>
        <a:graphic>
          <a:graphicData uri="http://schemas.openxmlformats.org/presentationml/2006/ole">
            <p:oleObj spid="_x0000_s2050" name="Bitmap Image" r:id="rId3" imgW="6020640" imgH="5133333" progId="PBrush">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Molar pregnancy</a:t>
            </a:r>
            <a:endParaRPr lang="en-US" dirty="0"/>
          </a:p>
        </p:txBody>
      </p:sp>
      <p:sp>
        <p:nvSpPr>
          <p:cNvPr id="3" name="Content Placeholder 2"/>
          <p:cNvSpPr>
            <a:spLocks noGrp="1"/>
          </p:cNvSpPr>
          <p:nvPr>
            <p:ph idx="1"/>
          </p:nvPr>
        </p:nvSpPr>
        <p:spPr/>
        <p:txBody>
          <a:bodyPr/>
          <a:lstStyle/>
          <a:p>
            <a:r>
              <a:rPr lang="en-US" dirty="0" smtClean="0"/>
              <a:t>Management</a:t>
            </a:r>
          </a:p>
          <a:p>
            <a:r>
              <a:rPr lang="en-US" dirty="0" smtClean="0"/>
              <a:t>CBC</a:t>
            </a:r>
          </a:p>
          <a:p>
            <a:r>
              <a:rPr lang="en-US" dirty="0" smtClean="0"/>
              <a:t>RH Typing</a:t>
            </a:r>
          </a:p>
          <a:p>
            <a:r>
              <a:rPr lang="en-US" dirty="0" smtClean="0"/>
              <a:t>Suction evacuation</a:t>
            </a:r>
          </a:p>
          <a:p>
            <a:r>
              <a:rPr lang="en-US" dirty="0" smtClean="0"/>
              <a:t>Hysterectomy</a:t>
            </a:r>
          </a:p>
          <a:p>
            <a:r>
              <a:rPr lang="en-US" dirty="0" smtClean="0"/>
              <a:t>Chemotherapy</a:t>
            </a:r>
          </a:p>
          <a:p>
            <a:r>
              <a:rPr lang="en-US" smtClean="0"/>
              <a:t>Follow up</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iscarriage</a:t>
            </a:r>
            <a:endParaRPr lang="en-US" dirty="0"/>
          </a:p>
        </p:txBody>
      </p:sp>
      <p:sp>
        <p:nvSpPr>
          <p:cNvPr id="3" name="Content Placeholder 2"/>
          <p:cNvSpPr>
            <a:spLocks noGrp="1"/>
          </p:cNvSpPr>
          <p:nvPr>
            <p:ph idx="1"/>
          </p:nvPr>
        </p:nvSpPr>
        <p:spPr/>
        <p:txBody>
          <a:bodyPr/>
          <a:lstStyle/>
          <a:p>
            <a:r>
              <a:rPr lang="en-US" dirty="0" smtClean="0"/>
              <a:t>Clinical presentation</a:t>
            </a:r>
          </a:p>
          <a:p>
            <a:endParaRPr lang="en-US" dirty="0"/>
          </a:p>
          <a:p>
            <a:r>
              <a:rPr lang="en-US" dirty="0" smtClean="0"/>
              <a:t>Amenorrhea</a:t>
            </a:r>
          </a:p>
          <a:p>
            <a:r>
              <a:rPr lang="en-US" dirty="0" smtClean="0"/>
              <a:t>Bleeding</a:t>
            </a:r>
          </a:p>
          <a:p>
            <a:r>
              <a:rPr lang="en-US" dirty="0" smtClean="0"/>
              <a:t>Pain</a:t>
            </a:r>
          </a:p>
          <a:p>
            <a:endParaRPr lang="en-US" dirty="0" smtClean="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iscarriage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r>
              <a:rPr lang="en-US" dirty="0" smtClean="0"/>
              <a:t>Diagnosis</a:t>
            </a:r>
          </a:p>
          <a:p>
            <a:endParaRPr lang="en-US" dirty="0"/>
          </a:p>
          <a:p>
            <a:r>
              <a:rPr lang="en-US" dirty="0" smtClean="0"/>
              <a:t>Examination: cervix : open/close</a:t>
            </a:r>
          </a:p>
          <a:p>
            <a:r>
              <a:rPr lang="en-US" dirty="0" smtClean="0"/>
              <a:t>Ultrasound: </a:t>
            </a:r>
            <a:r>
              <a:rPr lang="en-US" dirty="0" err="1" smtClean="0"/>
              <a:t>Gest</a:t>
            </a:r>
            <a:r>
              <a:rPr lang="en-US" dirty="0" smtClean="0"/>
              <a:t>. sac/yolk/amnion/CRL/ FH</a:t>
            </a:r>
          </a:p>
          <a:p>
            <a:r>
              <a:rPr lang="en-US" dirty="0" smtClean="0"/>
              <a:t>B </a:t>
            </a:r>
            <a:r>
              <a:rPr lang="en-US" dirty="0" err="1" smtClean="0"/>
              <a:t>hCG</a:t>
            </a:r>
            <a:endParaRPr lang="en-US" dirty="0" smtClean="0"/>
          </a:p>
          <a:p>
            <a:r>
              <a:rPr lang="en-US" dirty="0" smtClean="0"/>
              <a:t>CBC</a:t>
            </a:r>
          </a:p>
          <a:p>
            <a:r>
              <a:rPr lang="en-US" dirty="0" smtClean="0"/>
              <a:t>RH Typing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444" b="9434"/>
          <a:stretch>
            <a:fillRect/>
          </a:stretch>
        </p:blipFill>
        <p:spPr bwMode="auto">
          <a:xfrm>
            <a:off x="381000" y="685800"/>
            <a:ext cx="8153400" cy="5638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657</Words>
  <Application>Microsoft Office PowerPoint</Application>
  <PresentationFormat>On-screen Show (4:3)</PresentationFormat>
  <Paragraphs>337</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Bitmap Image</vt:lpstr>
      <vt:lpstr>Early pregnancy problems</vt:lpstr>
      <vt:lpstr>Early pregnancy problems or bleeding</vt:lpstr>
      <vt:lpstr>Miscarriage</vt:lpstr>
      <vt:lpstr>Spontaneous Miscarriage </vt:lpstr>
      <vt:lpstr>Causes of miscarriage </vt:lpstr>
      <vt:lpstr>Type Miscarriage</vt:lpstr>
      <vt:lpstr>Miscarriage</vt:lpstr>
      <vt:lpstr>Miscarriage</vt:lpstr>
      <vt:lpstr>Slide 9</vt:lpstr>
      <vt:lpstr>Slide 10</vt:lpstr>
      <vt:lpstr>Yolk Sac :</vt:lpstr>
      <vt:lpstr>Retained prod</vt:lpstr>
      <vt:lpstr>Type Miscarriage</vt:lpstr>
      <vt:lpstr>Miscarriage</vt:lpstr>
      <vt:lpstr>Recurrent pregnancy loss</vt:lpstr>
      <vt:lpstr>Slide 16</vt:lpstr>
      <vt:lpstr>Anatomic Uterine factors</vt:lpstr>
      <vt:lpstr>Uterine factors</vt:lpstr>
      <vt:lpstr>Slide 19</vt:lpstr>
      <vt:lpstr>Uterine factors</vt:lpstr>
      <vt:lpstr>Slide 21</vt:lpstr>
      <vt:lpstr>Uterine factors</vt:lpstr>
      <vt:lpstr>Immunologic factors </vt:lpstr>
      <vt:lpstr>Antiphospholipid syndrome</vt:lpstr>
      <vt:lpstr>Endocrine factors</vt:lpstr>
      <vt:lpstr>Endocrine factors</vt:lpstr>
      <vt:lpstr>Slide 27</vt:lpstr>
      <vt:lpstr>Endocrine factors</vt:lpstr>
      <vt:lpstr>Endocrine factors</vt:lpstr>
      <vt:lpstr>Endocrine factors</vt:lpstr>
      <vt:lpstr>Genetic factors </vt:lpstr>
      <vt:lpstr>Others </vt:lpstr>
      <vt:lpstr>Managements of RPL</vt:lpstr>
      <vt:lpstr>Managements of RPL</vt:lpstr>
      <vt:lpstr>Ectopic pregnancy</vt:lpstr>
      <vt:lpstr>Slide 36</vt:lpstr>
      <vt:lpstr>Ectopic pregnancy</vt:lpstr>
      <vt:lpstr>Slide 38</vt:lpstr>
      <vt:lpstr>Slide 39</vt:lpstr>
      <vt:lpstr>Ectopic pregnancy</vt:lpstr>
      <vt:lpstr>Slide 41</vt:lpstr>
      <vt:lpstr>Ectopic pregnancy</vt:lpstr>
      <vt:lpstr>Ectopic pregnancy</vt:lpstr>
      <vt:lpstr>Slide 44</vt:lpstr>
      <vt:lpstr>Slide 45</vt:lpstr>
      <vt:lpstr>Slide 46</vt:lpstr>
      <vt:lpstr>Ectopic pregnancy</vt:lpstr>
      <vt:lpstr>Methotrexate therapy </vt:lpstr>
      <vt:lpstr>Slide 49</vt:lpstr>
      <vt:lpstr>Slide 50</vt:lpstr>
      <vt:lpstr>Slide 51</vt:lpstr>
      <vt:lpstr>Slide 52</vt:lpstr>
      <vt:lpstr>Slide 53</vt:lpstr>
      <vt:lpstr>Slide 54</vt:lpstr>
      <vt:lpstr>Slide 55</vt:lpstr>
      <vt:lpstr>Slide 56</vt:lpstr>
      <vt:lpstr>Molar pregnancy</vt:lpstr>
      <vt:lpstr>Molar pregnancy</vt:lpstr>
      <vt:lpstr>Molar pregnancy</vt:lpstr>
      <vt:lpstr>Molar pregnancy</vt:lpstr>
      <vt:lpstr>Molar pregnancy</vt:lpstr>
      <vt:lpstr>Slide 62</vt:lpstr>
      <vt:lpstr>Molar pregnancy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cp:revision>
  <dcterms:created xsi:type="dcterms:W3CDTF">2014-03-02T20:47:23Z</dcterms:created>
  <dcterms:modified xsi:type="dcterms:W3CDTF">2016-02-22T04:07:23Z</dcterms:modified>
</cp:coreProperties>
</file>