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m.nih.gov/medlineplus/ency/article/001180.htm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m.nih.gov/medlineplus/ency/article/003445.htm" TargetMode="External"/><Relationship Id="rId2" Type="http://schemas.openxmlformats.org/officeDocument/2006/relationships/hyperlink" Target="https://www.nlm.nih.gov/medlineplus/ency/article/003935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nlm.nih.gov/medlineplus/ency/article/003335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m.nih.gov/medlineplus/ency/article/002339.htm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lm.nih.gov/medlineplus/ency/article/003707.htm" TargetMode="External"/><Relationship Id="rId2" Type="http://schemas.openxmlformats.org/officeDocument/2006/relationships/hyperlink" Target="https://www.nlm.nih.gov/medlineplus/ency/article/000411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nlm.nih.gov/medlineplus/ency/article/001165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m.nih.gov/medlineplus/ency/article/000379.ht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en-US" b="1" dirty="0"/>
              <a:t>Intersex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06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77334" y="1845433"/>
            <a:ext cx="82607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Lucida Grande"/>
              </a:rPr>
              <a:t>Some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people have normal testes and make adequate amounts of testosterone, but still have 46, XY 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intersex because of .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5-alpha-reductase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deficiency. </a:t>
            </a:r>
            <a:endParaRPr lang="en-US" dirty="0" smtClean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People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with 5-alpha-reductase deficiency lack the enzyme needed to convert testosterone to dihydrotestosterone (DHT).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That is essential for </a:t>
            </a:r>
            <a:r>
              <a:rPr lang="en-US" dirty="0" err="1" smtClean="0">
                <a:solidFill>
                  <a:srgbClr val="444444"/>
                </a:solidFill>
                <a:latin typeface="inherit"/>
              </a:rPr>
              <a:t>mae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 external genitalia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.</a:t>
            </a:r>
            <a:endParaRPr lang="en-US" dirty="0">
              <a:solidFill>
                <a:srgbClr val="444444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34953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88539" y="2759328"/>
            <a:ext cx="82213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93366"/>
                </a:solidFill>
                <a:latin typeface="Lucida Grande"/>
                <a:hlinkClick r:id="rId2"/>
              </a:rPr>
              <a:t>Androgen insensitivity syndrome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 (AIS). This is the most common cause of 46, XY intersex. </a:t>
            </a:r>
            <a:endParaRPr lang="en-US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It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has also been called testicular feminization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Here the hormones are all normal, but the receptors to male hormones don't function properly.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9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3784" y="2335591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404040"/>
                </a:solidFill>
                <a:latin typeface="Lucida Grande"/>
              </a:rPr>
              <a:t>True Gonadal Intersex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. Here the person must have both ovarian and testicular tissue. </a:t>
            </a:r>
            <a:endParaRPr lang="en-US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This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may be in the same gonad (an </a:t>
            </a:r>
            <a:r>
              <a:rPr lang="en-US" dirty="0" err="1">
                <a:solidFill>
                  <a:srgbClr val="444444"/>
                </a:solidFill>
                <a:latin typeface="Lucida Grande"/>
              </a:rPr>
              <a:t>ovotestis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), or the person might have one ovary and one testis. </a:t>
            </a:r>
            <a:endParaRPr lang="en-US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The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person may have XX chromosomes, XY chromosomes, or both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The external genitals may be ambiguous or may appear to be female or male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This condition used to be called true hermaphroditism. </a:t>
            </a:r>
            <a:endParaRPr lang="en-US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In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most people with true gonadal intersex, the underlying cause is unknown, </a:t>
            </a:r>
          </a:p>
        </p:txBody>
      </p:sp>
    </p:spTree>
    <p:extLst>
      <p:ext uri="{BB962C8B-B14F-4D97-AF65-F5344CB8AC3E}">
        <p14:creationId xmlns:p14="http://schemas.microsoft.com/office/powerpoint/2010/main" val="4280443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6649" y="2576032"/>
            <a:ext cx="85838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404040"/>
                </a:solidFill>
                <a:latin typeface="Lucida Grande"/>
              </a:rPr>
              <a:t>Complex or Undetermined Intersex Disorders of Sexual Development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. Many chromosome configurations other than simple 46, XX or 46, XY can result in disorders of sex development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These include 45, XO (only one X chromosome), and 47, XXY, 47, XXX -- both cases have an extra sex chromosome, either an X or a Y. These disorders do not result in a condition where there is discrepancy between internal and external genitalia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However, there may be problems with sex hormone levels, overall sexual development, and altered numbers of sex chromosomes.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8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3697" y="1779687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inherit"/>
              </a:rPr>
              <a:t>Symptoms</a:t>
            </a:r>
          </a:p>
          <a:p>
            <a:pPr fontAlgn="base"/>
            <a:r>
              <a:rPr lang="en-US" dirty="0">
                <a:solidFill>
                  <a:srgbClr val="444444"/>
                </a:solidFill>
                <a:latin typeface="inherit"/>
              </a:rPr>
              <a:t>The symptoms associated with intersex will depend on the underlying cause, but may include: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Ambiguous genitalia at birth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444444"/>
                </a:solidFill>
                <a:latin typeface="inherit"/>
              </a:rPr>
              <a:t>Micropenis</a:t>
            </a:r>
            <a:endParaRPr lang="en-US" dirty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444444"/>
                </a:solidFill>
                <a:latin typeface="inherit"/>
              </a:rPr>
              <a:t>Clitoromegaly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 (an enlarged clitoris)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Partial labial fusion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Apparently undescended testes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Labial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or inguinal (groin) masses -- which may turn out to be testes -- in girls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Hypospadias [the opening of the penis is somewhere other than at the tip; in females, the urethra (urine canal) opens into the vagina]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Otherwise unusual-appearing genitalia at birth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Electrolyte abnormalities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Delayed or absent puberty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Unexpected changes at puberty</a:t>
            </a:r>
            <a:endParaRPr lang="en-US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123041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4886" y="218885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inherit"/>
              </a:rPr>
              <a:t>Exams and Tests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Lucida Grande"/>
              </a:rPr>
              <a:t/>
            </a:r>
            <a:br>
              <a:rPr lang="en-US" dirty="0">
                <a:solidFill>
                  <a:srgbClr val="444444"/>
                </a:solidFill>
                <a:latin typeface="Lucida Grande"/>
              </a:rPr>
            </a:br>
            <a:r>
              <a:rPr lang="en-US" dirty="0">
                <a:solidFill>
                  <a:srgbClr val="993366"/>
                </a:solidFill>
                <a:latin typeface="inherit"/>
                <a:hlinkClick r:id="rId2"/>
              </a:rPr>
              <a:t>Chromosome analysis</a:t>
            </a:r>
            <a:endParaRPr lang="en-US" dirty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93366"/>
                </a:solidFill>
                <a:latin typeface="inherit"/>
                <a:hlinkClick r:id="rId3"/>
              </a:rPr>
              <a:t>Hormone </a:t>
            </a:r>
            <a:r>
              <a:rPr lang="en-US" dirty="0" smtClean="0">
                <a:solidFill>
                  <a:srgbClr val="993366"/>
                </a:solidFill>
                <a:latin typeface="inherit"/>
                <a:hlinkClick r:id="rId3"/>
              </a:rPr>
              <a:t>levels</a:t>
            </a:r>
            <a:endParaRPr lang="en-US" dirty="0" smtClean="0">
              <a:solidFill>
                <a:srgbClr val="993366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Electrolyte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tests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993366"/>
                </a:solidFill>
                <a:latin typeface="inherit"/>
              </a:rPr>
              <a:t>Laparoscopy </a:t>
            </a:r>
            <a:endParaRPr lang="en-US" dirty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Ultrasound or </a:t>
            </a:r>
            <a:r>
              <a:rPr lang="en-US" dirty="0">
                <a:solidFill>
                  <a:srgbClr val="993366"/>
                </a:solidFill>
                <a:latin typeface="inherit"/>
                <a:hlinkClick r:id="rId4"/>
              </a:rPr>
              <a:t>MRI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  to evaluate whether internal sex organs are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present</a:t>
            </a:r>
            <a:endParaRPr lang="en-US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869764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838" y="2690336"/>
            <a:ext cx="85261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404040"/>
                </a:solidFill>
                <a:latin typeface="inherit"/>
              </a:rPr>
              <a:t>Treatment</a:t>
            </a:r>
          </a:p>
          <a:p>
            <a:pPr fontAlgn="base"/>
            <a:r>
              <a:rPr lang="en-US" dirty="0">
                <a:solidFill>
                  <a:srgbClr val="444444"/>
                </a:solidFill>
                <a:latin typeface="inherit"/>
              </a:rPr>
              <a:t>Ideally, a team of health care professionals with expertise in intersex should work together to understand and treat the child with intersex -- and to understand, counsel, and support the entire family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/>
              <a:t>Many experts now urge delaying definitive surgery for as long as healthy, and ideally involving the child in the gender decision.</a:t>
            </a:r>
            <a:endParaRPr lang="en-US" dirty="0" smtClean="0">
              <a:solidFill>
                <a:srgbClr val="444444"/>
              </a:solidFill>
              <a:latin typeface="inherit"/>
            </a:endParaRPr>
          </a:p>
          <a:p>
            <a:pPr fontAlgn="base"/>
            <a:endParaRPr lang="en-US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15207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746" y="2274838"/>
            <a:ext cx="86332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44444"/>
                </a:solidFill>
                <a:latin typeface="Lucida Grande"/>
              </a:rPr>
              <a:t>Clearly, intersex is a complex issue, and its treatment has short- and long-term consequences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The best answer will depend on many factors, including the specific cause of the intersex. </a:t>
            </a:r>
            <a:endParaRPr lang="en-US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It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is best to take the time to understand the issues before rushing into a decision. An intersex support group may help acquaint families with the latest research, and may provide a community of other families, children, and adult individuals who have faced the same issues.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0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46 XX is the female genotype </a:t>
            </a:r>
          </a:p>
          <a:p>
            <a:pPr marL="0" indent="0">
              <a:buNone/>
            </a:pPr>
            <a:r>
              <a:rPr lang="en-US" dirty="0" smtClean="0"/>
              <a:t>46 XY is the male genotype </a:t>
            </a:r>
          </a:p>
          <a:p>
            <a:pPr marL="0" indent="0">
              <a:buNone/>
            </a:pPr>
            <a:r>
              <a:rPr lang="en-US" dirty="0" smtClean="0"/>
              <a:t>We need an X chromosome for human being to develop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No X chromosome no life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Y chromosome is to make  a testis </a:t>
            </a:r>
          </a:p>
          <a:p>
            <a:pPr marL="0" indent="0">
              <a:buNone/>
            </a:pPr>
            <a:r>
              <a:rPr lang="en-US" dirty="0" smtClean="0"/>
              <a:t>In a male fetus testis produce testosterone and </a:t>
            </a:r>
            <a:r>
              <a:rPr lang="en-US" dirty="0" err="1" smtClean="0"/>
              <a:t>mullerian</a:t>
            </a:r>
            <a:r>
              <a:rPr lang="en-US" dirty="0" smtClean="0"/>
              <a:t> inhibitory factor MIF .</a:t>
            </a:r>
          </a:p>
          <a:p>
            <a:pPr marL="0" indent="0">
              <a:buNone/>
            </a:pPr>
            <a:r>
              <a:rPr lang="en-US" dirty="0" smtClean="0"/>
              <a:t>Testosterone promote </a:t>
            </a:r>
            <a:r>
              <a:rPr lang="en-US" dirty="0" err="1" smtClean="0"/>
              <a:t>wolffian</a:t>
            </a:r>
            <a:r>
              <a:rPr lang="en-US" dirty="0" smtClean="0"/>
              <a:t> system development </a:t>
            </a:r>
          </a:p>
          <a:p>
            <a:pPr marL="0" indent="0">
              <a:buNone/>
            </a:pPr>
            <a:r>
              <a:rPr lang="en-US" dirty="0" smtClean="0"/>
              <a:t>Dihydrotestosterone causes  masculinization of the cloaca</a:t>
            </a:r>
          </a:p>
          <a:p>
            <a:pPr marL="0" indent="0">
              <a:buNone/>
            </a:pPr>
            <a:r>
              <a:rPr lang="en-US" dirty="0" smtClean="0"/>
              <a:t>MIF suppresses the </a:t>
            </a:r>
            <a:r>
              <a:rPr lang="en-US" dirty="0" err="1" smtClean="0"/>
              <a:t>mullerian</a:t>
            </a:r>
            <a:r>
              <a:rPr lang="en-US" dirty="0" smtClean="0"/>
              <a:t>  system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51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female XX chromosome </a:t>
            </a:r>
          </a:p>
          <a:p>
            <a:r>
              <a:rPr lang="en-US" dirty="0" smtClean="0"/>
              <a:t>No Y chromosome  no testis  no testosterone   no MIF </a:t>
            </a:r>
          </a:p>
          <a:p>
            <a:r>
              <a:rPr lang="en-US" dirty="0" err="1" smtClean="0"/>
              <a:t>Mularrian</a:t>
            </a:r>
            <a:r>
              <a:rPr lang="en-US" dirty="0" smtClean="0"/>
              <a:t> system will develop in the absence of the testis </a:t>
            </a:r>
          </a:p>
          <a:p>
            <a:r>
              <a:rPr lang="en-US" dirty="0" smtClean="0"/>
              <a:t>Making the fallopian tube ,uterus , cervix , and upper two third of the vagina.</a:t>
            </a:r>
          </a:p>
          <a:p>
            <a:r>
              <a:rPr lang="en-US" dirty="0"/>
              <a:t> </a:t>
            </a:r>
            <a:r>
              <a:rPr lang="en-US" dirty="0" smtClean="0"/>
              <a:t>ovaries have nothing to do internal sexual organs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4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2267119"/>
            <a:ext cx="86644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444444"/>
                </a:solidFill>
                <a:latin typeface="Lucida Grande"/>
              </a:rPr>
              <a:t>Intersex is a group of conditions where there is a discrepancy between the external genitals and the internal genitals (the testes and ovaries</a:t>
            </a:r>
            <a:r>
              <a:rPr lang="en-US" sz="3200" dirty="0" smtClean="0">
                <a:solidFill>
                  <a:srgbClr val="444444"/>
                </a:solidFill>
                <a:latin typeface="Lucida Grande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5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Causes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334" y="1930400"/>
            <a:ext cx="85966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dirty="0">
                <a:solidFill>
                  <a:srgbClr val="444444"/>
                </a:solidFill>
                <a:latin typeface="Lucida Grande"/>
              </a:rPr>
              <a:t>Intersex can be divided into four categories: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44444"/>
                </a:solidFill>
                <a:latin typeface="inherit"/>
              </a:rPr>
              <a:t>46, XX Intersex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44444"/>
                </a:solidFill>
                <a:latin typeface="inherit"/>
              </a:rPr>
              <a:t>46, XY Intersex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44444"/>
                </a:solidFill>
                <a:latin typeface="inherit"/>
              </a:rPr>
              <a:t>True Gonadal Intersex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44444"/>
                </a:solidFill>
                <a:latin typeface="inherit"/>
              </a:rPr>
              <a:t>Complex or Undetermined Intersex</a:t>
            </a:r>
            <a:endParaRPr lang="en-US" sz="3200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422373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090000"/>
            <a:ext cx="86644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04040"/>
                </a:solidFill>
                <a:latin typeface="Lucida Grande"/>
              </a:rPr>
              <a:t>46, XX Intersex</a:t>
            </a:r>
            <a:r>
              <a:rPr lang="en-US" sz="2400" dirty="0">
                <a:solidFill>
                  <a:srgbClr val="444444"/>
                </a:solidFill>
                <a:latin typeface="Lucida Grande"/>
              </a:rPr>
              <a:t>. The person has the chromosomes of a woman, the ovaries of a woman, but external </a:t>
            </a:r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genitals </a:t>
            </a:r>
            <a:r>
              <a:rPr lang="en-US" sz="2400" dirty="0">
                <a:solidFill>
                  <a:srgbClr val="444444"/>
                </a:solidFill>
                <a:latin typeface="Lucida Grande"/>
              </a:rPr>
              <a:t>that appear male</a:t>
            </a:r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sz="2400" dirty="0">
                <a:solidFill>
                  <a:srgbClr val="444444"/>
                </a:solidFill>
                <a:latin typeface="Lucida Grande"/>
              </a:rPr>
              <a:t>This usually is the result of a female fetus having been exposed to excess male hormones before birth. </a:t>
            </a:r>
            <a:endParaRPr lang="en-US" sz="2400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The </a:t>
            </a:r>
            <a:r>
              <a:rPr lang="en-US" sz="2400" dirty="0">
                <a:solidFill>
                  <a:srgbClr val="444444"/>
                </a:solidFill>
                <a:latin typeface="Lucida Grande"/>
              </a:rPr>
              <a:t>labia </a:t>
            </a:r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get fuse</a:t>
            </a:r>
            <a:r>
              <a:rPr lang="en-US" sz="2400" dirty="0">
                <a:solidFill>
                  <a:srgbClr val="444444"/>
                </a:solidFill>
                <a:latin typeface="Lucida Grande"/>
              </a:rPr>
              <a:t>, and the clitoris enlarges to appear like a penis</a:t>
            </a:r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sz="2400" dirty="0">
                <a:solidFill>
                  <a:srgbClr val="444444"/>
                </a:solidFill>
                <a:latin typeface="Lucida Grande"/>
              </a:rPr>
              <a:t>Usually this person has a normal uterus and Fallopian tubes. This condition is also called 46, XX with </a:t>
            </a:r>
            <a:r>
              <a:rPr lang="en-US" sz="2400" dirty="0" err="1" smtClean="0">
                <a:solidFill>
                  <a:srgbClr val="993366"/>
                </a:solidFill>
                <a:latin typeface="Lucida Grande"/>
                <a:hlinkClick r:id="rId2"/>
              </a:rPr>
              <a:t>virilization</a:t>
            </a:r>
            <a:r>
              <a:rPr lang="en-US" sz="2400" dirty="0" smtClean="0">
                <a:solidFill>
                  <a:srgbClr val="444444"/>
                </a:solidFill>
                <a:latin typeface="Lucida Grande"/>
              </a:rPr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824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4842" y="2126039"/>
            <a:ext cx="8657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993366"/>
                </a:solidFill>
                <a:latin typeface="inherit"/>
                <a:hlinkClick r:id="rId2"/>
              </a:rPr>
              <a:t>Congenital adrenal hyperplasia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 (the most common cause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).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21 hydroxylase </a:t>
            </a:r>
            <a:r>
              <a:rPr lang="en-US" dirty="0" err="1" smtClean="0">
                <a:solidFill>
                  <a:srgbClr val="444444"/>
                </a:solidFill>
                <a:latin typeface="inherit"/>
              </a:rPr>
              <a:t>deficiencey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 .</a:t>
            </a:r>
            <a:endParaRPr lang="en-US" dirty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Male hormones (such as </a:t>
            </a:r>
            <a:r>
              <a:rPr lang="en-US" dirty="0">
                <a:solidFill>
                  <a:srgbClr val="993366"/>
                </a:solidFill>
                <a:latin typeface="inherit"/>
                <a:hlinkClick r:id="rId3"/>
              </a:rPr>
              <a:t>testosterone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) taken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by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the mother during pregnancy.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Male hormone-producing tumors in the mother. </a:t>
            </a:r>
            <a:endParaRPr lang="en-US" dirty="0" smtClean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These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are most often </a:t>
            </a:r>
            <a:r>
              <a:rPr lang="en-US" dirty="0">
                <a:solidFill>
                  <a:srgbClr val="993366"/>
                </a:solidFill>
                <a:latin typeface="inherit"/>
                <a:hlinkClick r:id="rId4"/>
              </a:rPr>
              <a:t>ovarian tumors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. </a:t>
            </a:r>
            <a:endParaRPr lang="en-US" dirty="0" smtClean="0">
              <a:solidFill>
                <a:srgbClr val="444444"/>
              </a:solidFill>
              <a:latin typeface="inheri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Mothers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who have children with 46, XX intersex should be checked unless there is another clear cause.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Aromatase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deficiency,. this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one may not be noticeable until puberty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Aromatase is an enzyme that normally converts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androgen to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female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hormones estrogen.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Too much aromatase activity can lead to excess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estrogen.</a:t>
            </a:r>
            <a:endParaRPr lang="en-US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57722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745" y="2385017"/>
            <a:ext cx="8657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404040"/>
                </a:solidFill>
                <a:latin typeface="Lucida Grande"/>
              </a:rPr>
              <a:t>46, XY Intersex.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 The person has the chromosomes of a man, but the external genitals are incompletely formed, ambiguous, or clearly female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.</a:t>
            </a: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Internally, testes may be normal, malformed, or absent. </a:t>
            </a:r>
            <a:endParaRPr lang="en-US" dirty="0" smtClean="0">
              <a:solidFill>
                <a:srgbClr val="444444"/>
              </a:solidFill>
              <a:latin typeface="Lucida Grande"/>
            </a:endParaRPr>
          </a:p>
          <a:p>
            <a:r>
              <a:rPr lang="en-US" dirty="0" smtClean="0">
                <a:solidFill>
                  <a:srgbClr val="444444"/>
                </a:solidFill>
                <a:latin typeface="Lucida Grande"/>
              </a:rPr>
              <a:t>.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Formation of normal male external genitals 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depend on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 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the 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adequate production and function of male </a:t>
            </a:r>
            <a:r>
              <a:rPr lang="en-US" dirty="0" smtClean="0">
                <a:solidFill>
                  <a:srgbClr val="444444"/>
                </a:solidFill>
                <a:latin typeface="Lucida Grande"/>
              </a:rPr>
              <a:t>hormones dihydrotestosterone.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89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4356" y="2096693"/>
            <a:ext cx="81719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Problems with the testes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The testes normally produce 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testosterone and if it failed it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will lead to </a:t>
            </a:r>
            <a:r>
              <a:rPr lang="en-US" dirty="0" err="1" smtClean="0">
                <a:solidFill>
                  <a:srgbClr val="444444"/>
                </a:solidFill>
                <a:latin typeface="inherit"/>
              </a:rPr>
              <a:t>undervirilization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There are a number of possible causes for this, including XY pure </a:t>
            </a:r>
            <a:r>
              <a:rPr lang="en-US" dirty="0">
                <a:solidFill>
                  <a:srgbClr val="993366"/>
                </a:solidFill>
                <a:latin typeface="inherit"/>
                <a:hlinkClick r:id="rId2"/>
              </a:rPr>
              <a:t>gonadal dysgenesis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inherit"/>
              </a:rPr>
              <a:t>Problems with testosterone formation</a:t>
            </a:r>
            <a:r>
              <a:rPr lang="en-US" dirty="0" smtClean="0">
                <a:solidFill>
                  <a:srgbClr val="444444"/>
                </a:solidFill>
                <a:latin typeface="inherit"/>
              </a:rPr>
              <a:t>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444444"/>
                </a:solidFill>
                <a:latin typeface="inherit"/>
              </a:rPr>
              <a:t> </a:t>
            </a:r>
            <a:r>
              <a:rPr lang="en-US" dirty="0">
                <a:solidFill>
                  <a:srgbClr val="444444"/>
                </a:solidFill>
                <a:latin typeface="inherit"/>
              </a:rPr>
              <a:t>Testosterone is formed through a series of steps, where each requires a different enzyme. Deficiencies in any of these enzymes can result in inadequate testosterone and produce a different syndrome of 46, XY intersex. Different types of congenital adrenal hyperplasia can fall in this category.</a:t>
            </a:r>
            <a:endParaRPr lang="en-US" b="0" i="0" dirty="0">
              <a:solidFill>
                <a:srgbClr val="444444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3055482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787</Words>
  <Application>Microsoft Office PowerPoint</Application>
  <PresentationFormat>Widescreen</PresentationFormat>
  <Paragraphs>82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inherit</vt:lpstr>
      <vt:lpstr>Lucida Grande</vt:lpstr>
      <vt:lpstr>Trebuchet MS</vt:lpstr>
      <vt:lpstr>Wingdings 3</vt:lpstr>
      <vt:lpstr>Facet</vt:lpstr>
      <vt:lpstr>Intersex</vt:lpstr>
      <vt:lpstr>PowerPoint Presentation</vt:lpstr>
      <vt:lpstr>PowerPoint Presentation</vt:lpstr>
      <vt:lpstr>PowerPoint Presentation</vt:lpstr>
      <vt:lpstr>Causes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Intersex</dc:title>
  <dc:creator>Ahmed A. AbdelKarim</dc:creator>
  <cp:lastModifiedBy>Ahmed A. AbdelKarim</cp:lastModifiedBy>
  <cp:revision>13</cp:revision>
  <dcterms:created xsi:type="dcterms:W3CDTF">2015-11-22T06:19:42Z</dcterms:created>
  <dcterms:modified xsi:type="dcterms:W3CDTF">2015-11-22T08:02:53Z</dcterms:modified>
</cp:coreProperties>
</file>