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68"/>
  </p:notesMasterIdLst>
  <p:handoutMasterIdLst>
    <p:handoutMasterId r:id="rId69"/>
  </p:handoutMasterIdLst>
  <p:sldIdLst>
    <p:sldId id="256" r:id="rId2"/>
    <p:sldId id="259" r:id="rId3"/>
    <p:sldId id="364" r:id="rId4"/>
    <p:sldId id="365" r:id="rId5"/>
    <p:sldId id="257" r:id="rId6"/>
    <p:sldId id="258" r:id="rId7"/>
    <p:sldId id="260" r:id="rId8"/>
    <p:sldId id="261" r:id="rId9"/>
    <p:sldId id="262" r:id="rId10"/>
    <p:sldId id="300" r:id="rId11"/>
    <p:sldId id="263" r:id="rId12"/>
    <p:sldId id="318" r:id="rId13"/>
    <p:sldId id="346" r:id="rId14"/>
    <p:sldId id="319" r:id="rId15"/>
    <p:sldId id="352" r:id="rId16"/>
    <p:sldId id="264" r:id="rId17"/>
    <p:sldId id="265" r:id="rId18"/>
    <p:sldId id="266" r:id="rId19"/>
    <p:sldId id="268" r:id="rId20"/>
    <p:sldId id="267" r:id="rId21"/>
    <p:sldId id="269" r:id="rId22"/>
    <p:sldId id="301" r:id="rId23"/>
    <p:sldId id="270" r:id="rId24"/>
    <p:sldId id="354" r:id="rId25"/>
    <p:sldId id="355" r:id="rId26"/>
    <p:sldId id="356" r:id="rId27"/>
    <p:sldId id="357" r:id="rId28"/>
    <p:sldId id="358" r:id="rId29"/>
    <p:sldId id="359" r:id="rId30"/>
    <p:sldId id="360" r:id="rId31"/>
    <p:sldId id="320" r:id="rId32"/>
    <p:sldId id="321" r:id="rId33"/>
    <p:sldId id="322" r:id="rId34"/>
    <p:sldId id="271" r:id="rId35"/>
    <p:sldId id="272" r:id="rId36"/>
    <p:sldId id="273" r:id="rId37"/>
    <p:sldId id="275" r:id="rId38"/>
    <p:sldId id="274" r:id="rId39"/>
    <p:sldId id="276" r:id="rId40"/>
    <p:sldId id="277" r:id="rId41"/>
    <p:sldId id="278" r:id="rId42"/>
    <p:sldId id="279" r:id="rId43"/>
    <p:sldId id="280" r:id="rId44"/>
    <p:sldId id="281" r:id="rId45"/>
    <p:sldId id="282" r:id="rId46"/>
    <p:sldId id="283" r:id="rId47"/>
    <p:sldId id="285" r:id="rId48"/>
    <p:sldId id="286" r:id="rId49"/>
    <p:sldId id="287" r:id="rId50"/>
    <p:sldId id="361" r:id="rId51"/>
    <p:sldId id="362" r:id="rId52"/>
    <p:sldId id="363" r:id="rId53"/>
    <p:sldId id="288" r:id="rId54"/>
    <p:sldId id="289" r:id="rId55"/>
    <p:sldId id="291" r:id="rId56"/>
    <p:sldId id="290" r:id="rId57"/>
    <p:sldId id="292" r:id="rId58"/>
    <p:sldId id="293" r:id="rId59"/>
    <p:sldId id="294" r:id="rId60"/>
    <p:sldId id="295" r:id="rId61"/>
    <p:sldId id="296" r:id="rId62"/>
    <p:sldId id="297" r:id="rId63"/>
    <p:sldId id="298" r:id="rId64"/>
    <p:sldId id="299" r:id="rId65"/>
    <p:sldId id="367" r:id="rId66"/>
    <p:sldId id="379" r:id="rId67"/>
  </p:sldIdLst>
  <p:sldSz cx="9144000" cy="6858000" type="screen4x3"/>
  <p:notesSz cx="6858000" cy="9144000"/>
  <p:defaultTextStyle>
    <a:defPPr>
      <a:defRPr lang="en-US"/>
    </a:defPPr>
    <a:lvl1pPr algn="l" rtl="0" fontAlgn="base">
      <a:spcBef>
        <a:spcPct val="0"/>
      </a:spcBef>
      <a:spcAft>
        <a:spcPct val="0"/>
      </a:spcAft>
      <a:defRPr sz="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8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8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8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800" kern="1200">
        <a:solidFill>
          <a:schemeClr val="tx1"/>
        </a:solidFill>
        <a:latin typeface="Arial" pitchFamily="34" charset="0"/>
        <a:ea typeface="+mn-ea"/>
        <a:cs typeface="Arial" pitchFamily="34" charset="0"/>
      </a:defRPr>
    </a:lvl5pPr>
    <a:lvl6pPr marL="2286000" algn="l" defTabSz="914400" rtl="0" eaLnBrk="1" latinLnBrk="0" hangingPunct="1">
      <a:defRPr sz="800" kern="1200">
        <a:solidFill>
          <a:schemeClr val="tx1"/>
        </a:solidFill>
        <a:latin typeface="Arial" pitchFamily="34" charset="0"/>
        <a:ea typeface="+mn-ea"/>
        <a:cs typeface="Arial" pitchFamily="34" charset="0"/>
      </a:defRPr>
    </a:lvl6pPr>
    <a:lvl7pPr marL="2743200" algn="l" defTabSz="914400" rtl="0" eaLnBrk="1" latinLnBrk="0" hangingPunct="1">
      <a:defRPr sz="800" kern="1200">
        <a:solidFill>
          <a:schemeClr val="tx1"/>
        </a:solidFill>
        <a:latin typeface="Arial" pitchFamily="34" charset="0"/>
        <a:ea typeface="+mn-ea"/>
        <a:cs typeface="Arial" pitchFamily="34" charset="0"/>
      </a:defRPr>
    </a:lvl7pPr>
    <a:lvl8pPr marL="3200400" algn="l" defTabSz="914400" rtl="0" eaLnBrk="1" latinLnBrk="0" hangingPunct="1">
      <a:defRPr sz="800" kern="1200">
        <a:solidFill>
          <a:schemeClr val="tx1"/>
        </a:solidFill>
        <a:latin typeface="Arial" pitchFamily="34" charset="0"/>
        <a:ea typeface="+mn-ea"/>
        <a:cs typeface="Arial" pitchFamily="34" charset="0"/>
      </a:defRPr>
    </a:lvl8pPr>
    <a:lvl9pPr marL="3657600" algn="l" defTabSz="914400" rtl="0" eaLnBrk="1" latinLnBrk="0" hangingPunct="1">
      <a:defRPr sz="8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54" autoAdjust="0"/>
  </p:normalViewPr>
  <p:slideViewPr>
    <p:cSldViewPr>
      <p:cViewPr varScale="1">
        <p:scale>
          <a:sx n="62" d="100"/>
          <a:sy n="62" d="100"/>
        </p:scale>
        <p:origin x="162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EEFA93-A8D5-4A02-B48C-14778CE15583}" type="slidenum">
              <a:rPr lang="en-US"/>
              <a:pPr/>
              <a:t>‹#›</a:t>
            </a:fld>
            <a:endParaRPr lang="en-US"/>
          </a:p>
        </p:txBody>
      </p:sp>
    </p:spTree>
    <p:extLst>
      <p:ext uri="{BB962C8B-B14F-4D97-AF65-F5344CB8AC3E}">
        <p14:creationId xmlns:p14="http://schemas.microsoft.com/office/powerpoint/2010/main" val="7542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8D55F5-A625-4790-9B79-52405F3C2C54}" type="slidenum">
              <a:rPr lang="en-US"/>
              <a:pPr/>
              <a:t>‹#›</a:t>
            </a:fld>
            <a:endParaRPr lang="en-US"/>
          </a:p>
        </p:txBody>
      </p:sp>
    </p:spTree>
    <p:extLst>
      <p:ext uri="{BB962C8B-B14F-4D97-AF65-F5344CB8AC3E}">
        <p14:creationId xmlns:p14="http://schemas.microsoft.com/office/powerpoint/2010/main" val="695930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AB6AE06-38D6-4EF5-A8B9-58787F53C4C4}"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Providers must simultaneously make the women and her supporters feel comfortable, yet insure safety for the mother and infant should any complication suddenly develop.</a:t>
            </a:r>
          </a:p>
        </p:txBody>
      </p:sp>
    </p:spTree>
    <p:extLst>
      <p:ext uri="{BB962C8B-B14F-4D97-AF65-F5344CB8AC3E}">
        <p14:creationId xmlns:p14="http://schemas.microsoft.com/office/powerpoint/2010/main" val="350358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1ABCAC-4AB9-4AC3-95FD-061C045611DF}"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063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5C4394-813B-4264-BC63-B7DCE2BDBA65}" type="slidenum">
              <a:rPr lang="en-US"/>
              <a:pPr/>
              <a:t>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Noted by the mother as:</a:t>
            </a:r>
          </a:p>
          <a:p>
            <a:r>
              <a:rPr lang="en-US"/>
              <a:t>1- flattening of the upper abdomen</a:t>
            </a:r>
          </a:p>
          <a:p>
            <a:r>
              <a:rPr lang="en-US"/>
              <a:t>2- increased promincence of the lower abdomen</a:t>
            </a:r>
          </a:p>
          <a:p>
            <a:r>
              <a:rPr lang="en-US"/>
              <a:t>3- increased urination frequency </a:t>
            </a:r>
          </a:p>
        </p:txBody>
      </p:sp>
    </p:spTree>
    <p:extLst>
      <p:ext uri="{BB962C8B-B14F-4D97-AF65-F5344CB8AC3E}">
        <p14:creationId xmlns:p14="http://schemas.microsoft.com/office/powerpoint/2010/main" val="361921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B4D84A4-C94B-4707-A485-85ED33606827}"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It’s important to distinguish these contractions if they are early in the third trimester from preterm labor</a:t>
            </a:r>
          </a:p>
        </p:txBody>
      </p:sp>
    </p:spTree>
    <p:extLst>
      <p:ext uri="{BB962C8B-B14F-4D97-AF65-F5344CB8AC3E}">
        <p14:creationId xmlns:p14="http://schemas.microsoft.com/office/powerpoint/2010/main" val="330975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4DA629C-0B18-40F9-B5E8-A6F3C6EB1033}" type="slidenum">
              <a:rPr lang="en-US"/>
              <a:pPr/>
              <a:t>46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Crowning occurs when the largest diameter of the fetal head in encircled by the vulvar ring at this time the vertex has reached +5 station</a:t>
            </a:r>
          </a:p>
        </p:txBody>
      </p:sp>
    </p:spTree>
    <p:extLst>
      <p:ext uri="{BB962C8B-B14F-4D97-AF65-F5344CB8AC3E}">
        <p14:creationId xmlns:p14="http://schemas.microsoft.com/office/powerpoint/2010/main" val="103339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57AD505-9E6D-462B-8C5B-28236274DEF5}" type="slidenum">
              <a:rPr lang="en-US"/>
              <a:pPr/>
              <a:t>55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474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 Brandt-Andrews maneuver (an abdominal hand secures the uterine fundus to prevent uterine inversion while the other hand exerts sustained downward traction on the umbilical cord)</a:t>
            </a:r>
          </a:p>
          <a:p>
            <a:r>
              <a:rPr lang="en-US" sz="1200" b="0" i="0" kern="1200" dirty="0" err="1" smtClean="0">
                <a:solidFill>
                  <a:schemeClr val="tx1"/>
                </a:solidFill>
                <a:effectLst/>
                <a:latin typeface="Arial" pitchFamily="34" charset="0"/>
                <a:ea typeface="+mn-ea"/>
                <a:cs typeface="Arial" pitchFamily="34" charset="0"/>
              </a:rPr>
              <a:t>Créde</a:t>
            </a:r>
            <a:r>
              <a:rPr lang="en-US" sz="1200" b="0" i="0" kern="1200" dirty="0" smtClean="0">
                <a:solidFill>
                  <a:schemeClr val="tx1"/>
                </a:solidFill>
                <a:effectLst/>
                <a:latin typeface="Arial" pitchFamily="34" charset="0"/>
                <a:ea typeface="+mn-ea"/>
                <a:cs typeface="Arial" pitchFamily="34" charset="0"/>
              </a:rPr>
              <a:t> maneuver (the cord is fixed with the lower hand while the uterine fundus is secured and sustained upward traction is applied using the abdominal hand). With both methods, care should be taken to avoid avulsion of the cord. We prefer the Brandt-Andrews maneuver</a:t>
            </a:r>
            <a:endParaRPr lang="en-US" dirty="0"/>
          </a:p>
        </p:txBody>
      </p:sp>
      <p:sp>
        <p:nvSpPr>
          <p:cNvPr id="4" name="Slide Number Placeholder 3"/>
          <p:cNvSpPr>
            <a:spLocks noGrp="1"/>
          </p:cNvSpPr>
          <p:nvPr>
            <p:ph type="sldNum" sz="quarter" idx="10"/>
          </p:nvPr>
        </p:nvSpPr>
        <p:spPr/>
        <p:txBody>
          <a:bodyPr/>
          <a:lstStyle/>
          <a:p>
            <a:fld id="{108D55F5-A625-4790-9B79-52405F3C2C54}" type="slidenum">
              <a:rPr lang="en-US" smtClean="0"/>
              <a:pPr/>
              <a:t>60</a:t>
            </a:fld>
            <a:endParaRPr lang="en-US"/>
          </a:p>
        </p:txBody>
      </p:sp>
    </p:spTree>
    <p:extLst>
      <p:ext uri="{BB962C8B-B14F-4D97-AF65-F5344CB8AC3E}">
        <p14:creationId xmlns:p14="http://schemas.microsoft.com/office/powerpoint/2010/main" val="40233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Normal and Abnormal Labor</a:t>
            </a:r>
            <a:endParaRPr lang="en-US"/>
          </a:p>
        </p:txBody>
      </p:sp>
      <p:sp>
        <p:nvSpPr>
          <p:cNvPr id="6" name="Slide Number Placeholder 5"/>
          <p:cNvSpPr>
            <a:spLocks noGrp="1"/>
          </p:cNvSpPr>
          <p:nvPr>
            <p:ph type="sldNum" sz="quarter" idx="12"/>
          </p:nvPr>
        </p:nvSpPr>
        <p:spPr/>
        <p:txBody>
          <a:bodyPr/>
          <a:lstStyle/>
          <a:p>
            <a:fld id="{8BB42E5F-9111-422F-9E9D-DE225EDBF1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86881C59-31A0-4E54-BC94-690D6CEB32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2F64429B-6E20-47C1-A72B-A2394FBFDE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0913" y="2362200"/>
            <a:ext cx="3770312" cy="3724275"/>
          </a:xfrm>
        </p:spPr>
        <p:txBody>
          <a:bodyPr/>
          <a:lstStyle/>
          <a:p>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r>
              <a:rPr lang="en-US"/>
              <a:t>Dr. Haitham A. A. Badr</a:t>
            </a: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52B5F74B-06FC-450A-8E23-FE3D5E2968D5}"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r>
              <a:rPr lang="en-US"/>
              <a:t>Dr. Haitham A. A. Badr</a:t>
            </a: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19953205-1F69-468E-BC20-C8BF5F9458C0}"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endParaRPr lang="en-US"/>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r>
              <a:rPr lang="en-US"/>
              <a:t>Dr. Haitham A. A. Badr</a:t>
            </a:r>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fld id="{62DDA0CF-D317-4AED-BDB1-401A487E5A4E}"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111ED2E7-3EC1-4D65-B2DF-904F78E2AE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Haitham A. A. Badr</a:t>
            </a:r>
            <a:endParaRPr lang="en-US"/>
          </a:p>
        </p:txBody>
      </p:sp>
      <p:sp>
        <p:nvSpPr>
          <p:cNvPr id="6" name="Slide Number Placeholder 5"/>
          <p:cNvSpPr>
            <a:spLocks noGrp="1"/>
          </p:cNvSpPr>
          <p:nvPr>
            <p:ph type="sldNum" sz="quarter" idx="12"/>
          </p:nvPr>
        </p:nvSpPr>
        <p:spPr/>
        <p:txBody>
          <a:bodyPr/>
          <a:lstStyle/>
          <a:p>
            <a:fld id="{E9D40260-EBD9-4ED4-B481-29371DFD2A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Haitham A. A. Badr</a:t>
            </a:r>
            <a:endParaRPr lang="en-US"/>
          </a:p>
        </p:txBody>
      </p:sp>
      <p:sp>
        <p:nvSpPr>
          <p:cNvPr id="7" name="Slide Number Placeholder 6"/>
          <p:cNvSpPr>
            <a:spLocks noGrp="1"/>
          </p:cNvSpPr>
          <p:nvPr>
            <p:ph type="sldNum" sz="quarter" idx="12"/>
          </p:nvPr>
        </p:nvSpPr>
        <p:spPr/>
        <p:txBody>
          <a:bodyPr/>
          <a:lstStyle/>
          <a:p>
            <a:fld id="{0EB06A2F-55DF-41CE-B902-17D89ED6B1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Dr. Haitham A. A. Badr</a:t>
            </a:r>
            <a:endParaRPr lang="en-US"/>
          </a:p>
        </p:txBody>
      </p:sp>
      <p:sp>
        <p:nvSpPr>
          <p:cNvPr id="9" name="Slide Number Placeholder 8"/>
          <p:cNvSpPr>
            <a:spLocks noGrp="1"/>
          </p:cNvSpPr>
          <p:nvPr>
            <p:ph type="sldNum" sz="quarter" idx="12"/>
          </p:nvPr>
        </p:nvSpPr>
        <p:spPr/>
        <p:txBody>
          <a:bodyPr/>
          <a:lstStyle/>
          <a:p>
            <a:fld id="{E8564198-C364-4513-BC12-5D552BEF24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Dr. Haitham A. A. Badr</a:t>
            </a:r>
            <a:endParaRPr lang="en-US"/>
          </a:p>
        </p:txBody>
      </p:sp>
      <p:sp>
        <p:nvSpPr>
          <p:cNvPr id="5" name="Slide Number Placeholder 4"/>
          <p:cNvSpPr>
            <a:spLocks noGrp="1"/>
          </p:cNvSpPr>
          <p:nvPr>
            <p:ph type="sldNum" sz="quarter" idx="12"/>
          </p:nvPr>
        </p:nvSpPr>
        <p:spPr/>
        <p:txBody>
          <a:bodyPr/>
          <a:lstStyle/>
          <a:p>
            <a:fld id="{3647DA56-7330-4E09-9A80-AB8101B558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Dr. Haitham A. A. Badr</a:t>
            </a:r>
            <a:endParaRPr lang="en-US"/>
          </a:p>
        </p:txBody>
      </p:sp>
      <p:sp>
        <p:nvSpPr>
          <p:cNvPr id="4" name="Slide Number Placeholder 3"/>
          <p:cNvSpPr>
            <a:spLocks noGrp="1"/>
          </p:cNvSpPr>
          <p:nvPr>
            <p:ph type="sldNum" sz="quarter" idx="12"/>
          </p:nvPr>
        </p:nvSpPr>
        <p:spPr/>
        <p:txBody>
          <a:bodyPr/>
          <a:lstStyle/>
          <a:p>
            <a:fld id="{48964654-98CF-4B7E-94A3-C5CF60D740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Haitham A. A. Badr</a:t>
            </a:r>
            <a:endParaRPr lang="en-US"/>
          </a:p>
        </p:txBody>
      </p:sp>
      <p:sp>
        <p:nvSpPr>
          <p:cNvPr id="7" name="Slide Number Placeholder 6"/>
          <p:cNvSpPr>
            <a:spLocks noGrp="1"/>
          </p:cNvSpPr>
          <p:nvPr>
            <p:ph type="sldNum" sz="quarter" idx="12"/>
          </p:nvPr>
        </p:nvSpPr>
        <p:spPr/>
        <p:txBody>
          <a:bodyPr/>
          <a:lstStyle/>
          <a:p>
            <a:fld id="{1CE08485-2A6B-4C86-A03C-28F7E6F146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Haitham A. A. Badr</a:t>
            </a:r>
            <a:endParaRPr lang="en-US"/>
          </a:p>
        </p:txBody>
      </p:sp>
      <p:sp>
        <p:nvSpPr>
          <p:cNvPr id="7" name="Slide Number Placeholder 6"/>
          <p:cNvSpPr>
            <a:spLocks noGrp="1"/>
          </p:cNvSpPr>
          <p:nvPr>
            <p:ph type="sldNum" sz="quarter" idx="12"/>
          </p:nvPr>
        </p:nvSpPr>
        <p:spPr/>
        <p:txBody>
          <a:bodyPr/>
          <a:lstStyle/>
          <a:p>
            <a:fld id="{4DCC6655-371C-4112-A98D-41E60D2854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Haitham A. A. Badr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47776-47CB-4137-8BF3-56518D45C9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Documents%20and%20Settings\Dandoon\My%20Documents\normal%20and%20abnormal%20labor%20presentation\welcome2.mpg" TargetMode="Externa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www.uptodate.com/contents/grade/1?title=Grade%201A&amp;topicKey=OBGYN/4445"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uptodate.com/contents/grade/5?title=Grade%202B&amp;topicKey=OBGYN/4445"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22.png"/><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4.png"/><Relationship Id="rId5" Type="http://schemas.openxmlformats.org/officeDocument/2006/relationships/oleObject" Target="../embeddings/oleObject13.bin"/><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25.png"/><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1524000"/>
            <a:ext cx="7772400" cy="1470025"/>
          </a:xfrm>
        </p:spPr>
        <p:txBody>
          <a:bodyPr/>
          <a:lstStyle/>
          <a:p>
            <a:r>
              <a:rPr lang="en-US" dirty="0"/>
              <a:t>Normal </a:t>
            </a:r>
            <a:r>
              <a:rPr lang="en-US" dirty="0" smtClean="0"/>
              <a:t>Labor</a:t>
            </a:r>
            <a:endParaRPr lang="en-US" dirty="0"/>
          </a:p>
        </p:txBody>
      </p:sp>
      <p:sp>
        <p:nvSpPr>
          <p:cNvPr id="2051" name="Rectangle 3"/>
          <p:cNvSpPr>
            <a:spLocks noGrp="1" noChangeArrowheads="1"/>
          </p:cNvSpPr>
          <p:nvPr>
            <p:ph type="subTitle" idx="1"/>
          </p:nvPr>
        </p:nvSpPr>
        <p:spPr>
          <a:xfrm>
            <a:off x="3200400" y="4114800"/>
            <a:ext cx="6400800" cy="1752600"/>
          </a:xfrm>
        </p:spPr>
        <p:txBody>
          <a:bodyPr/>
          <a:lstStyle/>
          <a:p>
            <a:r>
              <a:rPr lang="en-US" dirty="0" err="1" smtClean="0"/>
              <a:t>Haitham</a:t>
            </a:r>
            <a:r>
              <a:rPr lang="en-US" dirty="0" smtClean="0"/>
              <a:t> </a:t>
            </a:r>
            <a:r>
              <a:rPr lang="en-US" dirty="0"/>
              <a:t>A. A. </a:t>
            </a:r>
            <a:r>
              <a:rPr lang="en-US" dirty="0" err="1"/>
              <a:t>Badr</a:t>
            </a:r>
            <a:endParaRPr lang="en-US" dirty="0"/>
          </a:p>
        </p:txBody>
      </p:sp>
      <p:pic>
        <p:nvPicPr>
          <p:cNvPr id="2054" name="welcome2.mpg">
            <a:hlinkClick r:id="" action="ppaction://media"/>
          </p:cNvPr>
          <p:cNvPicPr>
            <a:picLocks noRot="1" noChangeAspect="1" noChangeArrowheads="1"/>
          </p:cNvPicPr>
          <p:nvPr>
            <a:videoFile r:link="rId2"/>
          </p:nvPr>
        </p:nvPicPr>
        <p:blipFill>
          <a:blip r:embed="rId4" cstate="print"/>
          <a:srcRect/>
          <a:stretch>
            <a:fillRect/>
          </a:stretch>
        </p:blipFill>
        <p:spPr bwMode="auto">
          <a:xfrm>
            <a:off x="304800" y="3524250"/>
            <a:ext cx="4038600" cy="3028950"/>
          </a:xfrm>
          <a:prstGeom prst="rect">
            <a:avLst/>
          </a:prstGeom>
          <a:noFill/>
          <a:ln w="101600" cmpd="thinThick">
            <a:solidFill>
              <a:schemeClr val="tx1"/>
            </a:solidFill>
            <a:miter lim="800000"/>
            <a:headEnd/>
            <a:tailEnd/>
          </a:ln>
        </p:spPr>
      </p:pic>
    </p:spTree>
    <p:custDataLst>
      <p:tags r:id="rId1"/>
    </p:custDataLst>
  </p:cSld>
  <p:clrMapOvr>
    <a:masterClrMapping/>
  </p:clrMapOvr>
  <p:transition advTm="264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569" fill="hold"/>
                                        <p:tgtEl>
                                          <p:spTgt spid="20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54"/>
                </p:tgtEl>
              </p:cMediaNode>
            </p:video>
            <p:seq concurrent="1" nextAc="seek">
              <p:cTn id="8" restart="whenNotActive" fill="hold" evtFilter="cancelBubble" nodeType="interactiveSeq">
                <p:stCondLst>
                  <p:cond evt="onClick" delay="0">
                    <p:tgtEl>
                      <p:spTgt spid="20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54"/>
                                        </p:tgtEl>
                                      </p:cBhvr>
                                    </p:cmd>
                                  </p:childTnLst>
                                </p:cTn>
                              </p:par>
                            </p:childTnLst>
                          </p:cTn>
                        </p:par>
                      </p:childTnLst>
                    </p:cTn>
                  </p:par>
                </p:childTnLst>
              </p:cTn>
              <p:nextCondLst>
                <p:cond evt="onClick" delay="0">
                  <p:tgtEl>
                    <p:spTgt spid="20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r>
              <a:rPr lang="en-US"/>
              <a:t>Preparation for labor</a:t>
            </a:r>
          </a:p>
        </p:txBody>
      </p:sp>
      <p:sp>
        <p:nvSpPr>
          <p:cNvPr id="81923" name="Rectangle 3"/>
          <p:cNvSpPr>
            <a:spLocks noGrp="1" noChangeArrowheads="1"/>
          </p:cNvSpPr>
          <p:nvPr>
            <p:ph idx="1"/>
          </p:nvPr>
        </p:nvSpPr>
        <p:spPr>
          <a:xfrm>
            <a:off x="838200" y="2362200"/>
            <a:ext cx="7693025" cy="685800"/>
          </a:xfrm>
        </p:spPr>
        <p:txBody>
          <a:bodyPr/>
          <a:lstStyle/>
          <a:p>
            <a:r>
              <a:rPr lang="en-US" b="1">
                <a:effectLst>
                  <a:outerShdw blurRad="38100" dist="38100" dir="2700000" algn="tl">
                    <a:srgbClr val="C0C0C0"/>
                  </a:outerShdw>
                </a:effectLst>
              </a:rPr>
              <a:t>False labor “Braxton Hicks contractions”</a:t>
            </a:r>
          </a:p>
          <a:p>
            <a:pPr>
              <a:buFont typeface="Wingdings" pitchFamily="2" charset="2"/>
              <a:buNone/>
            </a:pPr>
            <a:endParaRPr lang="en-US" b="1">
              <a:effectLst>
                <a:outerShdw blurRad="38100" dist="38100" dir="2700000" algn="tl">
                  <a:srgbClr val="C0C0C0"/>
                </a:outerShdw>
              </a:effectLst>
            </a:endParaRPr>
          </a:p>
        </p:txBody>
      </p:sp>
      <p:sp>
        <p:nvSpPr>
          <p:cNvPr id="10" name="Slide Number Placeholder 5"/>
          <p:cNvSpPr>
            <a:spLocks noGrp="1"/>
          </p:cNvSpPr>
          <p:nvPr>
            <p:ph type="sldNum" sz="quarter" idx="12"/>
          </p:nvPr>
        </p:nvSpPr>
        <p:spPr/>
        <p:txBody>
          <a:bodyPr/>
          <a:lstStyle/>
          <a:p>
            <a:fld id="{BF022C8A-4235-4C56-8C90-F92194F880EA}" type="slidenum">
              <a:rPr lang="en-US"/>
              <a:pPr/>
              <a:t>10</a:t>
            </a:fld>
            <a:endParaRPr lang="en-US"/>
          </a:p>
        </p:txBody>
      </p:sp>
      <p:sp>
        <p:nvSpPr>
          <p:cNvPr id="81924" name="Text Box 4"/>
          <p:cNvSpPr txBox="1">
            <a:spLocks noChangeArrowheads="1"/>
          </p:cNvSpPr>
          <p:nvPr/>
        </p:nvSpPr>
        <p:spPr bwMode="auto">
          <a:xfrm>
            <a:off x="685800" y="3200400"/>
            <a:ext cx="8382000" cy="457200"/>
          </a:xfrm>
          <a:prstGeom prst="rect">
            <a:avLst/>
          </a:prstGeom>
          <a:noFill/>
          <a:ln w="9525">
            <a:noFill/>
            <a:miter lim="800000"/>
            <a:headEnd/>
            <a:tailEnd/>
          </a:ln>
          <a:effectLst/>
        </p:spPr>
        <p:txBody>
          <a:bodyPr>
            <a:spAutoFit/>
          </a:bodyPr>
          <a:lstStyle/>
          <a:p>
            <a:pPr>
              <a:spcBef>
                <a:spcPct val="50000"/>
              </a:spcBef>
            </a:pPr>
            <a:r>
              <a:rPr lang="en-US" sz="2400" b="1">
                <a:effectLst>
                  <a:outerShdw blurRad="38100" dist="38100" dir="2700000" algn="tl">
                    <a:srgbClr val="C0C0C0"/>
                  </a:outerShdw>
                </a:effectLst>
              </a:rPr>
              <a:t>   	   True labor	 	                  False labor</a:t>
            </a:r>
          </a:p>
        </p:txBody>
      </p:sp>
      <p:sp>
        <p:nvSpPr>
          <p:cNvPr id="81925" name="Line 5"/>
          <p:cNvSpPr>
            <a:spLocks noChangeShapeType="1"/>
          </p:cNvSpPr>
          <p:nvPr/>
        </p:nvSpPr>
        <p:spPr bwMode="auto">
          <a:xfrm>
            <a:off x="762000" y="3657600"/>
            <a:ext cx="8305800" cy="0"/>
          </a:xfrm>
          <a:prstGeom prst="line">
            <a:avLst/>
          </a:prstGeom>
          <a:noFill/>
          <a:ln w="57150">
            <a:solidFill>
              <a:schemeClr val="tx1"/>
            </a:solidFill>
            <a:round/>
            <a:headEnd/>
            <a:tailEnd/>
          </a:ln>
          <a:effectLst/>
        </p:spPr>
        <p:txBody>
          <a:bodyPr/>
          <a:lstStyle/>
          <a:p>
            <a:endParaRPr lang="en-US"/>
          </a:p>
        </p:txBody>
      </p:sp>
      <p:sp>
        <p:nvSpPr>
          <p:cNvPr id="81926" name="Line 6"/>
          <p:cNvSpPr>
            <a:spLocks noChangeShapeType="1"/>
          </p:cNvSpPr>
          <p:nvPr/>
        </p:nvSpPr>
        <p:spPr bwMode="auto">
          <a:xfrm>
            <a:off x="762000" y="3200400"/>
            <a:ext cx="8305800" cy="0"/>
          </a:xfrm>
          <a:prstGeom prst="line">
            <a:avLst/>
          </a:prstGeom>
          <a:noFill/>
          <a:ln w="57150">
            <a:solidFill>
              <a:schemeClr val="tx1"/>
            </a:solidFill>
            <a:round/>
            <a:headEnd/>
            <a:tailEnd/>
          </a:ln>
          <a:effectLst/>
        </p:spPr>
        <p:txBody>
          <a:bodyPr/>
          <a:lstStyle/>
          <a:p>
            <a:endParaRPr lang="en-US"/>
          </a:p>
        </p:txBody>
      </p:sp>
      <p:sp>
        <p:nvSpPr>
          <p:cNvPr id="81927" name="Text Box 7"/>
          <p:cNvSpPr txBox="1">
            <a:spLocks noChangeArrowheads="1"/>
          </p:cNvSpPr>
          <p:nvPr/>
        </p:nvSpPr>
        <p:spPr bwMode="auto">
          <a:xfrm>
            <a:off x="838200" y="3886200"/>
            <a:ext cx="4114800" cy="2230438"/>
          </a:xfrm>
          <a:prstGeom prst="rect">
            <a:avLst/>
          </a:prstGeom>
          <a:noFill/>
          <a:ln w="9525">
            <a:noFill/>
            <a:miter lim="800000"/>
            <a:headEnd/>
            <a:tailEnd/>
          </a:ln>
          <a:effectLst/>
        </p:spPr>
        <p:txBody>
          <a:bodyPr>
            <a:spAutoFit/>
          </a:bodyPr>
          <a:lstStyle/>
          <a:p>
            <a:pPr>
              <a:spcBef>
                <a:spcPct val="50000"/>
              </a:spcBef>
              <a:buFontTx/>
              <a:buChar char="•"/>
            </a:pPr>
            <a:r>
              <a:rPr lang="en-US" sz="2000"/>
              <a:t> </a:t>
            </a:r>
            <a:r>
              <a:rPr lang="en-US" sz="1600"/>
              <a:t>Contractions occur in regular intervals</a:t>
            </a:r>
          </a:p>
          <a:p>
            <a:pPr>
              <a:spcBef>
                <a:spcPct val="50000"/>
              </a:spcBef>
              <a:buFontTx/>
              <a:buChar char="•"/>
            </a:pPr>
            <a:r>
              <a:rPr lang="en-US" sz="1600"/>
              <a:t> intervals gradually shorten</a:t>
            </a:r>
          </a:p>
          <a:p>
            <a:pPr>
              <a:spcBef>
                <a:spcPct val="50000"/>
              </a:spcBef>
              <a:buFontTx/>
              <a:buChar char="•"/>
            </a:pPr>
            <a:r>
              <a:rPr lang="en-US" sz="1600"/>
              <a:t> Intensity gradually increase</a:t>
            </a:r>
          </a:p>
          <a:p>
            <a:pPr>
              <a:spcBef>
                <a:spcPct val="50000"/>
              </a:spcBef>
              <a:buFontTx/>
              <a:buChar char="•"/>
            </a:pPr>
            <a:r>
              <a:rPr lang="en-US" sz="1600"/>
              <a:t> Discomfort is in the back and abdomen</a:t>
            </a:r>
          </a:p>
          <a:p>
            <a:pPr>
              <a:spcBef>
                <a:spcPct val="50000"/>
              </a:spcBef>
              <a:buFontTx/>
              <a:buChar char="•"/>
            </a:pPr>
            <a:r>
              <a:rPr lang="en-US" sz="1600"/>
              <a:t> Cervix dilate</a:t>
            </a:r>
          </a:p>
          <a:p>
            <a:pPr>
              <a:spcBef>
                <a:spcPct val="50000"/>
              </a:spcBef>
              <a:buFontTx/>
              <a:buChar char="•"/>
            </a:pPr>
            <a:r>
              <a:rPr lang="en-US" sz="1600"/>
              <a:t> discomfort is not stopped with analgesia</a:t>
            </a:r>
          </a:p>
        </p:txBody>
      </p:sp>
      <p:sp>
        <p:nvSpPr>
          <p:cNvPr id="81928" name="Text Box 8"/>
          <p:cNvSpPr txBox="1">
            <a:spLocks noChangeArrowheads="1"/>
          </p:cNvSpPr>
          <p:nvPr/>
        </p:nvSpPr>
        <p:spPr bwMode="auto">
          <a:xfrm>
            <a:off x="5029200" y="3925888"/>
            <a:ext cx="4114800" cy="2170112"/>
          </a:xfrm>
          <a:prstGeom prst="rect">
            <a:avLst/>
          </a:prstGeom>
          <a:noFill/>
          <a:ln w="9525">
            <a:noFill/>
            <a:miter lim="800000"/>
            <a:headEnd/>
            <a:tailEnd/>
          </a:ln>
          <a:effectLst/>
        </p:spPr>
        <p:txBody>
          <a:bodyPr>
            <a:spAutoFit/>
          </a:bodyPr>
          <a:lstStyle/>
          <a:p>
            <a:pPr>
              <a:spcBef>
                <a:spcPct val="50000"/>
              </a:spcBef>
              <a:buFontTx/>
              <a:buChar char="•"/>
            </a:pPr>
            <a:r>
              <a:rPr lang="en-US" sz="1600"/>
              <a:t> contraction occur in irregular intervals</a:t>
            </a:r>
          </a:p>
          <a:p>
            <a:pPr>
              <a:spcBef>
                <a:spcPct val="50000"/>
              </a:spcBef>
              <a:buFontTx/>
              <a:buChar char="•"/>
            </a:pPr>
            <a:r>
              <a:rPr lang="en-US" sz="1600"/>
              <a:t> intervals remain long</a:t>
            </a:r>
          </a:p>
          <a:p>
            <a:pPr>
              <a:spcBef>
                <a:spcPct val="50000"/>
              </a:spcBef>
              <a:buFontTx/>
              <a:buChar char="•"/>
            </a:pPr>
            <a:r>
              <a:rPr lang="en-US" sz="1600"/>
              <a:t> intensity remains unchanged</a:t>
            </a:r>
          </a:p>
          <a:p>
            <a:pPr>
              <a:spcBef>
                <a:spcPct val="50000"/>
              </a:spcBef>
              <a:buFontTx/>
              <a:buChar char="•"/>
            </a:pPr>
            <a:r>
              <a:rPr lang="en-US" sz="1600"/>
              <a:t> discomfort mainly in the lower abdomen</a:t>
            </a:r>
          </a:p>
          <a:p>
            <a:pPr>
              <a:spcBef>
                <a:spcPct val="50000"/>
              </a:spcBef>
              <a:buFontTx/>
              <a:buChar char="•"/>
            </a:pPr>
            <a:r>
              <a:rPr lang="en-US" sz="1600"/>
              <a:t> cervix dos not dilate</a:t>
            </a:r>
          </a:p>
          <a:p>
            <a:pPr>
              <a:spcBef>
                <a:spcPct val="50000"/>
              </a:spcBef>
              <a:buFontTx/>
              <a:buChar char="•"/>
            </a:pPr>
            <a:r>
              <a:rPr lang="en-US" sz="1600"/>
              <a:t> discomfort is usually relived by sedation</a:t>
            </a:r>
          </a:p>
        </p:txBody>
      </p:sp>
    </p:spTree>
  </p:cSld>
  <p:clrMapOvr>
    <a:masterClrMapping/>
  </p:clrMapOvr>
  <p:transition advTm="3062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en-US"/>
              <a:t>Preparation for labor</a:t>
            </a:r>
          </a:p>
        </p:txBody>
      </p:sp>
      <p:sp>
        <p:nvSpPr>
          <p:cNvPr id="22531" name="Rectangle 3"/>
          <p:cNvSpPr>
            <a:spLocks noGrp="1" noChangeArrowheads="1"/>
          </p:cNvSpPr>
          <p:nvPr>
            <p:ph type="body" sz="half" idx="1"/>
          </p:nvPr>
        </p:nvSpPr>
        <p:spPr>
          <a:xfrm>
            <a:off x="838200" y="2362200"/>
            <a:ext cx="4648200" cy="3724275"/>
          </a:xfrm>
        </p:spPr>
        <p:txBody>
          <a:bodyPr/>
          <a:lstStyle/>
          <a:p>
            <a:pPr>
              <a:lnSpc>
                <a:spcPct val="90000"/>
              </a:lnSpc>
            </a:pPr>
            <a:r>
              <a:rPr lang="en-US" sz="2400" b="1">
                <a:effectLst>
                  <a:outerShdw blurRad="38100" dist="38100" dir="2700000" algn="tl">
                    <a:srgbClr val="C0C0C0"/>
                  </a:outerShdw>
                </a:effectLst>
              </a:rPr>
              <a:t>Cervical effacement</a:t>
            </a:r>
          </a:p>
          <a:p>
            <a:pPr>
              <a:lnSpc>
                <a:spcPct val="90000"/>
              </a:lnSpc>
              <a:buFont typeface="Wingdings" pitchFamily="2" charset="2"/>
              <a:buNone/>
            </a:pPr>
            <a:endParaRPr lang="en-US" sz="1800"/>
          </a:p>
          <a:p>
            <a:pPr>
              <a:lnSpc>
                <a:spcPct val="90000"/>
              </a:lnSpc>
              <a:buFont typeface="Wingdings" pitchFamily="2" charset="2"/>
              <a:buChar char="Ä"/>
            </a:pPr>
            <a:r>
              <a:rPr lang="en-US" sz="2400"/>
              <a:t>Softening of the cervix resulting from increased water content and collagen lysis.</a:t>
            </a:r>
          </a:p>
          <a:p>
            <a:pPr>
              <a:lnSpc>
                <a:spcPct val="90000"/>
              </a:lnSpc>
              <a:buFont typeface="Wingdings" pitchFamily="2" charset="2"/>
              <a:buChar char="Ä"/>
            </a:pPr>
            <a:endParaRPr lang="en-US" sz="2400"/>
          </a:p>
          <a:p>
            <a:pPr>
              <a:lnSpc>
                <a:spcPct val="90000"/>
              </a:lnSpc>
              <a:buFont typeface="Wingdings" pitchFamily="2" charset="2"/>
              <a:buChar char="Ä"/>
            </a:pPr>
            <a:r>
              <a:rPr lang="en-US" sz="2400"/>
              <a:t>Simultaneous effacement, or thinning of the cervix occurs as it is taken up into the lower uterine segment</a:t>
            </a:r>
          </a:p>
          <a:p>
            <a:pPr>
              <a:lnSpc>
                <a:spcPct val="90000"/>
              </a:lnSpc>
            </a:pPr>
            <a:endParaRPr lang="en-US" sz="2400" b="1">
              <a:effectLst>
                <a:outerShdw blurRad="38100" dist="38100" dir="2700000" algn="tl">
                  <a:srgbClr val="C0C0C0"/>
                </a:outerShdw>
              </a:effectLst>
            </a:endParaRPr>
          </a:p>
        </p:txBody>
      </p:sp>
      <p:pic>
        <p:nvPicPr>
          <p:cNvPr id="22532" name="Picture 4" descr="cervical effacement"/>
          <p:cNvPicPr>
            <a:picLocks noGrp="1" noChangeAspect="1" noChangeArrowheads="1"/>
          </p:cNvPicPr>
          <p:nvPr>
            <p:ph sz="half" idx="2"/>
          </p:nvPr>
        </p:nvPicPr>
        <p:blipFill>
          <a:blip r:embed="rId2" cstate="print"/>
          <a:stretch>
            <a:fillRect/>
          </a:stretch>
        </p:blipFill>
        <p:spPr>
          <a:xfrm>
            <a:off x="5614669" y="2362200"/>
            <a:ext cx="2062799" cy="3724275"/>
          </a:xfrm>
          <a:noFill/>
          <a:ln/>
        </p:spPr>
      </p:pic>
      <p:sp>
        <p:nvSpPr>
          <p:cNvPr id="6" name="Slide Number Placeholder 6"/>
          <p:cNvSpPr>
            <a:spLocks noGrp="1"/>
          </p:cNvSpPr>
          <p:nvPr>
            <p:ph type="sldNum" sz="quarter" idx="12"/>
          </p:nvPr>
        </p:nvSpPr>
        <p:spPr/>
        <p:txBody>
          <a:bodyPr/>
          <a:lstStyle/>
          <a:p>
            <a:fld id="{F89DC80E-4A68-4B97-99FB-96433FC513F4}" type="slidenum">
              <a:rPr lang="en-US"/>
              <a:pPr/>
              <a:t>11</a:t>
            </a:fld>
            <a:endParaRPr lang="en-US"/>
          </a:p>
        </p:txBody>
      </p:sp>
    </p:spTree>
  </p:cSld>
  <p:clrMapOvr>
    <a:masterClrMapping/>
  </p:clrMapOvr>
  <p:transition advTm="1728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p:txBody>
          <a:bodyPr/>
          <a:lstStyle/>
          <a:p>
            <a:r>
              <a:rPr lang="en-US"/>
              <a:t>The Fetus</a:t>
            </a:r>
          </a:p>
        </p:txBody>
      </p:sp>
      <p:sp>
        <p:nvSpPr>
          <p:cNvPr id="102403" name="Rectangle 3"/>
          <p:cNvSpPr>
            <a:spLocks noGrp="1" noChangeArrowheads="1"/>
          </p:cNvSpPr>
          <p:nvPr>
            <p:ph type="body" sz="half" idx="1"/>
          </p:nvPr>
        </p:nvSpPr>
        <p:spPr>
          <a:xfrm>
            <a:off x="914400" y="1745840"/>
            <a:ext cx="7620000" cy="3724275"/>
          </a:xfrm>
        </p:spPr>
        <p:txBody>
          <a:bodyPr/>
          <a:lstStyle/>
          <a:p>
            <a:r>
              <a:rPr lang="en-US" b="1" dirty="0">
                <a:effectLst>
                  <a:outerShdw blurRad="38100" dist="38100" dir="2700000" algn="tl">
                    <a:srgbClr val="C0C0C0"/>
                  </a:outerShdw>
                </a:effectLst>
              </a:rPr>
              <a:t>Fetal Lie</a:t>
            </a:r>
          </a:p>
          <a:p>
            <a:pPr lvl="1">
              <a:buFont typeface="Wingdings" pitchFamily="2" charset="2"/>
              <a:buChar char="Ä"/>
            </a:pPr>
            <a:r>
              <a:rPr lang="en-US" dirty="0"/>
              <a:t>Is the relation of the long axis of the fetus to that of the mother</a:t>
            </a:r>
          </a:p>
          <a:p>
            <a:pPr lvl="1">
              <a:buFont typeface="Wingdings" pitchFamily="2" charset="2"/>
              <a:buChar char="Ä"/>
            </a:pPr>
            <a:r>
              <a:rPr lang="en-US" dirty="0"/>
              <a:t>Could be Longitudinal, transverse or oblique</a:t>
            </a:r>
          </a:p>
          <a:p>
            <a:pPr lvl="1">
              <a:buFont typeface="Wingdings" pitchFamily="2" charset="2"/>
              <a:buChar char="Ä"/>
            </a:pPr>
            <a:r>
              <a:rPr lang="en-US" dirty="0"/>
              <a:t>Multiparty, placenta </a:t>
            </a:r>
            <a:r>
              <a:rPr lang="en-US" dirty="0" err="1"/>
              <a:t>previa</a:t>
            </a:r>
            <a:r>
              <a:rPr lang="en-US" dirty="0"/>
              <a:t>, </a:t>
            </a:r>
            <a:r>
              <a:rPr lang="en-US" dirty="0" err="1"/>
              <a:t>hydramnios</a:t>
            </a:r>
            <a:r>
              <a:rPr lang="en-US" dirty="0"/>
              <a:t> or uterine anomalies</a:t>
            </a:r>
          </a:p>
        </p:txBody>
      </p:sp>
      <p:graphicFrame>
        <p:nvGraphicFramePr>
          <p:cNvPr id="102404" name="Object 4"/>
          <p:cNvGraphicFramePr>
            <a:graphicFrameLocks noGrp="1" noChangeAspect="1"/>
          </p:cNvGraphicFramePr>
          <p:nvPr>
            <p:ph sz="half" idx="2"/>
            <p:extLst>
              <p:ext uri="{D42A27DB-BD31-4B8C-83A1-F6EECF244321}">
                <p14:modId xmlns:p14="http://schemas.microsoft.com/office/powerpoint/2010/main" val="282903209"/>
              </p:ext>
            </p:extLst>
          </p:nvPr>
        </p:nvGraphicFramePr>
        <p:xfrm>
          <a:off x="637100" y="4638316"/>
          <a:ext cx="5843588" cy="2055813"/>
        </p:xfrm>
        <a:graphic>
          <a:graphicData uri="http://schemas.openxmlformats.org/presentationml/2006/ole">
            <mc:AlternateContent xmlns:mc="http://schemas.openxmlformats.org/markup-compatibility/2006">
              <mc:Choice xmlns:v="urn:schemas-microsoft-com:vml" Requires="v">
                <p:oleObj spid="_x0000_s102410" name="Image" r:id="rId3" imgW="8520635" imgH="2996825" progId="">
                  <p:embed/>
                </p:oleObj>
              </mc:Choice>
              <mc:Fallback>
                <p:oleObj name="Image" r:id="rId3" imgW="8520635" imgH="2996825"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00" y="4638316"/>
                        <a:ext cx="5843588"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oter Placeholder 5"/>
          <p:cNvSpPr>
            <a:spLocks noGrp="1"/>
          </p:cNvSpPr>
          <p:nvPr>
            <p:ph type="ftr" sz="quarter" idx="11"/>
          </p:nvPr>
        </p:nvSpPr>
        <p:spPr/>
        <p:txBody>
          <a:bodyPr/>
          <a:lstStyle/>
          <a:p>
            <a:r>
              <a:rPr lang="en-US" dirty="0"/>
              <a:t>Dr. </a:t>
            </a:r>
            <a:r>
              <a:rPr lang="en-US" dirty="0" err="1"/>
              <a:t>Haitham</a:t>
            </a:r>
            <a:r>
              <a:rPr lang="en-US" dirty="0"/>
              <a:t> A. A. </a:t>
            </a:r>
            <a:r>
              <a:rPr lang="en-US" dirty="0" err="1"/>
              <a:t>Badr</a:t>
            </a:r>
            <a:endParaRPr lang="en-US" dirty="0"/>
          </a:p>
        </p:txBody>
      </p:sp>
      <p:sp>
        <p:nvSpPr>
          <p:cNvPr id="6" name="Slide Number Placeholder 6"/>
          <p:cNvSpPr>
            <a:spLocks noGrp="1"/>
          </p:cNvSpPr>
          <p:nvPr>
            <p:ph type="sldNum" sz="quarter" idx="12"/>
          </p:nvPr>
        </p:nvSpPr>
        <p:spPr/>
        <p:txBody>
          <a:bodyPr/>
          <a:lstStyle/>
          <a:p>
            <a:fld id="{A796A531-EBDF-460B-B947-83A2B7462061}" type="slidenum">
              <a:rPr lang="en-US"/>
              <a:pPr/>
              <a:t>12</a:t>
            </a:fld>
            <a:endParaRPr lang="en-US"/>
          </a:p>
        </p:txBody>
      </p:sp>
    </p:spTree>
  </p:cSld>
  <p:clrMapOvr>
    <a:masterClrMapping/>
  </p:clrMapOvr>
  <p:transition advTm="2196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AutoShape 2"/>
          <p:cNvSpPr>
            <a:spLocks noGrp="1" noChangeArrowheads="1"/>
          </p:cNvSpPr>
          <p:nvPr>
            <p:ph type="title"/>
          </p:nvPr>
        </p:nvSpPr>
        <p:spPr/>
        <p:txBody>
          <a:bodyPr/>
          <a:lstStyle/>
          <a:p>
            <a:r>
              <a:rPr lang="en-US"/>
              <a:t>The Fetus</a:t>
            </a:r>
          </a:p>
        </p:txBody>
      </p:sp>
      <p:sp>
        <p:nvSpPr>
          <p:cNvPr id="144387" name="Rectangle 3"/>
          <p:cNvSpPr>
            <a:spLocks noGrp="1" noChangeArrowheads="1"/>
          </p:cNvSpPr>
          <p:nvPr>
            <p:ph idx="1"/>
          </p:nvPr>
        </p:nvSpPr>
        <p:spPr/>
        <p:txBody>
          <a:bodyPr/>
          <a:lstStyle/>
          <a:p>
            <a:r>
              <a:rPr lang="en-US" b="1">
                <a:effectLst>
                  <a:outerShdw blurRad="38100" dist="38100" dir="2700000" algn="tl">
                    <a:srgbClr val="C0C0C0"/>
                  </a:outerShdw>
                </a:effectLst>
              </a:rPr>
              <a:t>Fetal Presentation</a:t>
            </a:r>
          </a:p>
          <a:p>
            <a:pPr lvl="1">
              <a:buFont typeface="Wingdings" pitchFamily="2" charset="2"/>
              <a:buChar char="Ä"/>
            </a:pPr>
            <a:r>
              <a:rPr lang="en-US"/>
              <a:t>Part of the fetus that is either foremost or closer to the birth canal</a:t>
            </a:r>
          </a:p>
          <a:p>
            <a:pPr lvl="1">
              <a:buFont typeface="Wingdings" pitchFamily="2" charset="2"/>
              <a:buChar char="Ä"/>
            </a:pPr>
            <a:r>
              <a:rPr lang="en-US"/>
              <a:t>Could be the head, buttocks or legs according to the lie</a:t>
            </a:r>
          </a:p>
        </p:txBody>
      </p:sp>
      <p:sp>
        <p:nvSpPr>
          <p:cNvPr id="5" name="Slide Number Placeholder 5"/>
          <p:cNvSpPr>
            <a:spLocks noGrp="1"/>
          </p:cNvSpPr>
          <p:nvPr>
            <p:ph type="sldNum" sz="quarter" idx="12"/>
          </p:nvPr>
        </p:nvSpPr>
        <p:spPr/>
        <p:txBody>
          <a:bodyPr/>
          <a:lstStyle/>
          <a:p>
            <a:fld id="{38699479-352C-4669-AA8A-C175E7B8F025}" type="slidenum">
              <a:rPr lang="en-US"/>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r>
              <a:rPr lang="en-US"/>
              <a:t>The Fetus</a:t>
            </a:r>
          </a:p>
        </p:txBody>
      </p:sp>
      <p:sp>
        <p:nvSpPr>
          <p:cNvPr id="103427" name="Rectangle 3"/>
          <p:cNvSpPr>
            <a:spLocks noGrp="1" noChangeArrowheads="1"/>
          </p:cNvSpPr>
          <p:nvPr>
            <p:ph type="body" sz="half" idx="1"/>
          </p:nvPr>
        </p:nvSpPr>
        <p:spPr>
          <a:xfrm>
            <a:off x="838200" y="2362200"/>
            <a:ext cx="7010400" cy="4038600"/>
          </a:xfrm>
        </p:spPr>
        <p:txBody>
          <a:bodyPr/>
          <a:lstStyle/>
          <a:p>
            <a:pPr>
              <a:lnSpc>
                <a:spcPct val="90000"/>
              </a:lnSpc>
            </a:pPr>
            <a:r>
              <a:rPr lang="en-US" sz="3200" b="1">
                <a:effectLst>
                  <a:outerShdw blurRad="38100" dist="38100" dir="2700000" algn="tl">
                    <a:srgbClr val="C0C0C0"/>
                  </a:outerShdw>
                </a:effectLst>
              </a:rPr>
              <a:t>Fetal Attitude (posture)</a:t>
            </a:r>
          </a:p>
          <a:p>
            <a:pPr lvl="1">
              <a:lnSpc>
                <a:spcPct val="90000"/>
              </a:lnSpc>
              <a:buFont typeface="Wingdings" pitchFamily="2" charset="2"/>
              <a:buChar char="Ä"/>
            </a:pPr>
            <a:r>
              <a:rPr lang="en-US" sz="2000"/>
              <a:t>The description of the fetal limbs and body in </a:t>
            </a:r>
          </a:p>
          <a:p>
            <a:pPr lvl="1">
              <a:lnSpc>
                <a:spcPct val="90000"/>
              </a:lnSpc>
              <a:buFont typeface="Wingdings" pitchFamily="2" charset="2"/>
              <a:buNone/>
            </a:pPr>
            <a:r>
              <a:rPr lang="en-US" sz="2000"/>
              <a:t>	relation to each other </a:t>
            </a:r>
          </a:p>
          <a:p>
            <a:pPr lvl="1">
              <a:lnSpc>
                <a:spcPct val="90000"/>
              </a:lnSpc>
              <a:buFont typeface="Wingdings" pitchFamily="2" charset="2"/>
              <a:buChar char="Ä"/>
            </a:pPr>
            <a:r>
              <a:rPr lang="en-US" sz="2000"/>
              <a:t>Fetus is usually folded upon itself as follow</a:t>
            </a:r>
          </a:p>
          <a:p>
            <a:pPr lvl="2">
              <a:lnSpc>
                <a:spcPct val="90000"/>
              </a:lnSpc>
              <a:buFont typeface="Wingdings" pitchFamily="2" charset="2"/>
              <a:buChar char="Ä"/>
            </a:pPr>
            <a:r>
              <a:rPr lang="en-US" sz="1800"/>
              <a:t>Back is markedly convex</a:t>
            </a:r>
          </a:p>
          <a:p>
            <a:pPr lvl="2">
              <a:lnSpc>
                <a:spcPct val="90000"/>
              </a:lnSpc>
              <a:buFont typeface="Wingdings" pitchFamily="2" charset="2"/>
              <a:buChar char="Ä"/>
            </a:pPr>
            <a:r>
              <a:rPr lang="en-US" sz="1800"/>
              <a:t>Head is sharply flexed (chin touching the chest)</a:t>
            </a:r>
          </a:p>
          <a:p>
            <a:pPr lvl="2">
              <a:lnSpc>
                <a:spcPct val="90000"/>
              </a:lnSpc>
              <a:buFont typeface="Wingdings" pitchFamily="2" charset="2"/>
              <a:buChar char="Ä"/>
            </a:pPr>
            <a:r>
              <a:rPr lang="en-US" sz="1800"/>
              <a:t>Thighs are flexed over the abdomen</a:t>
            </a:r>
          </a:p>
          <a:p>
            <a:pPr lvl="2">
              <a:lnSpc>
                <a:spcPct val="90000"/>
              </a:lnSpc>
              <a:buFont typeface="Wingdings" pitchFamily="2" charset="2"/>
              <a:buChar char="Ä"/>
            </a:pPr>
            <a:r>
              <a:rPr lang="en-US" sz="1800"/>
              <a:t>Legs are bent at the knees </a:t>
            </a:r>
          </a:p>
          <a:p>
            <a:pPr lvl="2">
              <a:lnSpc>
                <a:spcPct val="90000"/>
              </a:lnSpc>
              <a:buFont typeface="Wingdings" pitchFamily="2" charset="2"/>
              <a:buChar char="Ä"/>
            </a:pPr>
            <a:r>
              <a:rPr lang="en-US" sz="1800"/>
              <a:t>Arms are crossed over the chest and </a:t>
            </a:r>
          </a:p>
          <a:p>
            <a:pPr lvl="2">
              <a:lnSpc>
                <a:spcPct val="90000"/>
              </a:lnSpc>
              <a:buFont typeface="Wingdings" pitchFamily="2" charset="2"/>
              <a:buNone/>
            </a:pPr>
            <a:r>
              <a:rPr lang="en-US" sz="1800"/>
              <a:t>	become parallel to the sides</a:t>
            </a:r>
          </a:p>
          <a:p>
            <a:pPr lvl="2">
              <a:lnSpc>
                <a:spcPct val="90000"/>
              </a:lnSpc>
              <a:buFont typeface="Wingdings" pitchFamily="2" charset="2"/>
              <a:buChar char="Ä"/>
            </a:pPr>
            <a:r>
              <a:rPr lang="en-US" sz="1800"/>
              <a:t>Cord lies in the space between the upper and</a:t>
            </a:r>
          </a:p>
          <a:p>
            <a:pPr lvl="2">
              <a:lnSpc>
                <a:spcPct val="90000"/>
              </a:lnSpc>
              <a:buFont typeface="Wingdings" pitchFamily="2" charset="2"/>
              <a:buNone/>
            </a:pPr>
            <a:r>
              <a:rPr lang="en-US" sz="1800"/>
              <a:t>	lower limbs</a:t>
            </a:r>
          </a:p>
        </p:txBody>
      </p:sp>
      <p:graphicFrame>
        <p:nvGraphicFramePr>
          <p:cNvPr id="103428" name="Object 4"/>
          <p:cNvGraphicFramePr>
            <a:graphicFrameLocks noGrp="1" noChangeAspect="1"/>
          </p:cNvGraphicFramePr>
          <p:nvPr>
            <p:ph sz="half" idx="2"/>
          </p:nvPr>
        </p:nvGraphicFramePr>
        <p:xfrm>
          <a:off x="7143750" y="1905000"/>
          <a:ext cx="2000250" cy="4572000"/>
        </p:xfrm>
        <a:graphic>
          <a:graphicData uri="http://schemas.openxmlformats.org/presentationml/2006/ole">
            <mc:AlternateContent xmlns:mc="http://schemas.openxmlformats.org/markup-compatibility/2006">
              <mc:Choice xmlns:v="urn:schemas-microsoft-com:vml" Requires="v">
                <p:oleObj spid="_x0000_s103434" name="Image" r:id="rId3" imgW="2044444" imgH="4673016" progId="">
                  <p:embed/>
                </p:oleObj>
              </mc:Choice>
              <mc:Fallback>
                <p:oleObj name="Image" r:id="rId3" imgW="2044444" imgH="4673016"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1905000"/>
                        <a:ext cx="20002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4AD9ED5A-EE08-4EFF-B864-F955515D9E08}" type="slidenum">
              <a:rPr lang="en-US"/>
              <a:pPr/>
              <a:t>14</a:t>
            </a:fld>
            <a:endParaRPr lang="en-US"/>
          </a:p>
        </p:txBody>
      </p:sp>
    </p:spTree>
  </p:cSld>
  <p:clrMapOvr>
    <a:masterClrMapping/>
  </p:clrMapOvr>
  <p:transition advTm="26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noChangeArrowheads="1"/>
          </p:cNvSpPr>
          <p:nvPr>
            <p:ph type="title"/>
          </p:nvPr>
        </p:nvSpPr>
        <p:spPr/>
        <p:txBody>
          <a:bodyPr/>
          <a:lstStyle/>
          <a:p>
            <a:endParaRPr lang="en-US"/>
          </a:p>
        </p:txBody>
      </p:sp>
      <p:pic>
        <p:nvPicPr>
          <p:cNvPr id="160772" name="Picture 4" descr="DSCN1139"/>
          <p:cNvPicPr>
            <a:picLocks noGrp="1" noChangeAspect="1" noChangeArrowheads="1"/>
          </p:cNvPicPr>
          <p:nvPr>
            <p:ph idx="1"/>
          </p:nvPr>
        </p:nvPicPr>
        <p:blipFill>
          <a:blip r:embed="rId2" cstate="print"/>
          <a:srcRect/>
          <a:stretch>
            <a:fillRect/>
          </a:stretch>
        </p:blipFill>
        <p:spPr>
          <a:xfrm>
            <a:off x="-76200" y="-304800"/>
            <a:ext cx="9753600" cy="7315200"/>
          </a:xfrm>
          <a:noFill/>
          <a:ln/>
        </p:spPr>
      </p:pic>
      <p:sp>
        <p:nvSpPr>
          <p:cNvPr id="4" name="Footer Placeholder 4"/>
          <p:cNvSpPr>
            <a:spLocks noGrp="1"/>
          </p:cNvSpPr>
          <p:nvPr>
            <p:ph type="ftr" sz="quarter" idx="11"/>
          </p:nvPr>
        </p:nvSpPr>
        <p:spPr/>
        <p:txBody>
          <a:bodyPr/>
          <a:lstStyle/>
          <a:p>
            <a:r>
              <a:rPr lang="en-US"/>
              <a:t>Dr. Haitham A. A. Badr</a:t>
            </a:r>
          </a:p>
        </p:txBody>
      </p:sp>
      <p:sp>
        <p:nvSpPr>
          <p:cNvPr id="5" name="Slide Number Placeholder 5"/>
          <p:cNvSpPr>
            <a:spLocks noGrp="1"/>
          </p:cNvSpPr>
          <p:nvPr>
            <p:ph type="sldNum" sz="quarter" idx="12"/>
          </p:nvPr>
        </p:nvSpPr>
        <p:spPr/>
        <p:txBody>
          <a:bodyPr/>
          <a:lstStyle/>
          <a:p>
            <a:fld id="{710103A5-341D-4902-B3DC-D50F78A5ABED}" type="slidenum">
              <a:rPr lang="en-US"/>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t>Stages of labor</a:t>
            </a:r>
          </a:p>
        </p:txBody>
      </p:sp>
      <p:sp>
        <p:nvSpPr>
          <p:cNvPr id="24579" name="Rectangle 3"/>
          <p:cNvSpPr>
            <a:spLocks noGrp="1" noChangeArrowheads="1"/>
          </p:cNvSpPr>
          <p:nvPr>
            <p:ph idx="1"/>
          </p:nvPr>
        </p:nvSpPr>
        <p:spPr>
          <a:xfrm>
            <a:off x="838200" y="2362200"/>
            <a:ext cx="8305800" cy="3724275"/>
          </a:xfrm>
        </p:spPr>
        <p:txBody>
          <a:bodyPr/>
          <a:lstStyle/>
          <a:p>
            <a:pPr marL="533400" indent="-533400">
              <a:lnSpc>
                <a:spcPct val="80000"/>
              </a:lnSpc>
              <a:buFont typeface="Wingdings" pitchFamily="2" charset="2"/>
              <a:buNone/>
            </a:pPr>
            <a:r>
              <a:rPr lang="en-US" sz="1800"/>
              <a:t>There are four stages of labor</a:t>
            </a:r>
          </a:p>
          <a:p>
            <a:pPr marL="533400" indent="-533400">
              <a:lnSpc>
                <a:spcPct val="80000"/>
              </a:lnSpc>
              <a:buFont typeface="Wingdings" pitchFamily="2" charset="2"/>
              <a:buNone/>
            </a:pPr>
            <a:endParaRPr lang="en-US" sz="1800"/>
          </a:p>
          <a:p>
            <a:pPr marL="533400" indent="-533400">
              <a:lnSpc>
                <a:spcPct val="80000"/>
              </a:lnSpc>
            </a:pPr>
            <a:r>
              <a:rPr lang="en-US" sz="2400" b="1">
                <a:effectLst>
                  <a:outerShdw blurRad="38100" dist="38100" dir="2700000" algn="tl">
                    <a:srgbClr val="C0C0C0"/>
                  </a:outerShdw>
                </a:effectLst>
              </a:rPr>
              <a:t>First Stage</a:t>
            </a:r>
          </a:p>
          <a:p>
            <a:pPr marL="533400" indent="-533400">
              <a:lnSpc>
                <a:spcPct val="80000"/>
              </a:lnSpc>
              <a:buFont typeface="Wingdings" pitchFamily="2" charset="2"/>
              <a:buNone/>
            </a:pPr>
            <a:r>
              <a:rPr lang="en-US" sz="1800"/>
              <a:t>	from the onset of true labor to complete dilatation of the cervix.</a:t>
            </a:r>
          </a:p>
          <a:p>
            <a:pPr marL="533400" indent="-533400">
              <a:lnSpc>
                <a:spcPct val="80000"/>
              </a:lnSpc>
            </a:pPr>
            <a:r>
              <a:rPr lang="en-US" sz="2400" b="1">
                <a:effectLst>
                  <a:outerShdw blurRad="38100" dist="38100" dir="2700000" algn="tl">
                    <a:srgbClr val="C0C0C0"/>
                  </a:outerShdw>
                </a:effectLst>
              </a:rPr>
              <a:t>Second Stage</a:t>
            </a:r>
          </a:p>
          <a:p>
            <a:pPr marL="533400" indent="-533400">
              <a:lnSpc>
                <a:spcPct val="80000"/>
              </a:lnSpc>
              <a:buFont typeface="Wingdings" pitchFamily="2" charset="2"/>
              <a:buNone/>
            </a:pPr>
            <a:r>
              <a:rPr lang="en-US" sz="1800"/>
              <a:t>	from complete dilatation of the cervix to the birth of the baby.</a:t>
            </a:r>
          </a:p>
          <a:p>
            <a:pPr marL="533400" indent="-533400">
              <a:lnSpc>
                <a:spcPct val="80000"/>
              </a:lnSpc>
            </a:pPr>
            <a:r>
              <a:rPr lang="en-US" sz="2400" b="1">
                <a:effectLst>
                  <a:outerShdw blurRad="38100" dist="38100" dir="2700000" algn="tl">
                    <a:srgbClr val="C0C0C0"/>
                  </a:outerShdw>
                </a:effectLst>
              </a:rPr>
              <a:t>Third Stage</a:t>
            </a:r>
          </a:p>
          <a:p>
            <a:pPr marL="533400" indent="-533400">
              <a:lnSpc>
                <a:spcPct val="80000"/>
              </a:lnSpc>
              <a:buFont typeface="Wingdings" pitchFamily="2" charset="2"/>
              <a:buNone/>
            </a:pPr>
            <a:r>
              <a:rPr lang="en-US" sz="1800"/>
              <a:t>	from the birth of the baby till delivery of the placenta.</a:t>
            </a:r>
          </a:p>
          <a:p>
            <a:pPr marL="533400" indent="-533400">
              <a:lnSpc>
                <a:spcPct val="80000"/>
              </a:lnSpc>
            </a:pPr>
            <a:r>
              <a:rPr lang="en-US" sz="2400" b="1">
                <a:effectLst>
                  <a:outerShdw blurRad="38100" dist="38100" dir="2700000" algn="tl">
                    <a:srgbClr val="C0C0C0"/>
                  </a:outerShdw>
                </a:effectLst>
              </a:rPr>
              <a:t>Fourth Stage</a:t>
            </a:r>
            <a:endParaRPr lang="en-US" sz="2400"/>
          </a:p>
          <a:p>
            <a:pPr marL="533400" indent="-533400">
              <a:lnSpc>
                <a:spcPct val="80000"/>
              </a:lnSpc>
              <a:buFont typeface="Wingdings" pitchFamily="2" charset="2"/>
              <a:buNone/>
            </a:pPr>
            <a:r>
              <a:rPr lang="en-US" sz="1800"/>
              <a:t>	from delivery of the placenta to stabilization of the patients condition.</a:t>
            </a:r>
          </a:p>
        </p:txBody>
      </p:sp>
      <p:sp>
        <p:nvSpPr>
          <p:cNvPr id="5" name="Slide Number Placeholder 5"/>
          <p:cNvSpPr>
            <a:spLocks noGrp="1"/>
          </p:cNvSpPr>
          <p:nvPr>
            <p:ph type="sldNum" sz="quarter" idx="12"/>
          </p:nvPr>
        </p:nvSpPr>
        <p:spPr/>
        <p:txBody>
          <a:bodyPr/>
          <a:lstStyle/>
          <a:p>
            <a:fld id="{B12D88AD-F658-4550-8C86-CCDC94599912}" type="slidenum">
              <a:rPr lang="en-US"/>
              <a:pPr/>
              <a:t>16</a:t>
            </a:fld>
            <a:endParaRPr lang="en-US"/>
          </a:p>
        </p:txBody>
      </p:sp>
    </p:spTree>
    <p:custDataLst>
      <p:tags r:id="rId1"/>
    </p:custDataLst>
  </p:cSld>
  <p:clrMapOvr>
    <a:masterClrMapping/>
  </p:clrMapOvr>
  <p:transition advTm="27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dissolve">
                                      <p:cBhvr>
                                        <p:cTn id="19" dur="500"/>
                                        <p:tgtEl>
                                          <p:spTgt spid="2457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24579">
                                            <p:txEl>
                                              <p:pRg st="3" end="3"/>
                                            </p:txEl>
                                          </p:spTgt>
                                        </p:tgtEl>
                                      </p:cBhvr>
                                    </p:animEffect>
                                    <p:set>
                                      <p:cBhvr>
                                        <p:cTn id="24" dur="1" fill="hold">
                                          <p:stCondLst>
                                            <p:cond delay="499"/>
                                          </p:stCondLst>
                                        </p:cTn>
                                        <p:tgtEl>
                                          <p:spTgt spid="24579">
                                            <p:txEl>
                                              <p:pRg st="3" end="3"/>
                                            </p:txEl>
                                          </p:spTgt>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4579">
                                            <p:txEl>
                                              <p:pRg st="5" end="5"/>
                                            </p:txEl>
                                          </p:spTgt>
                                        </p:tgtEl>
                                      </p:cBhvr>
                                    </p:animEffect>
                                    <p:set>
                                      <p:cBhvr>
                                        <p:cTn id="32" dur="1" fill="hold">
                                          <p:stCondLst>
                                            <p:cond delay="499"/>
                                          </p:stCondLst>
                                        </p:cTn>
                                        <p:tgtEl>
                                          <p:spTgt spid="24579">
                                            <p:txEl>
                                              <p:pRg st="5" end="5"/>
                                            </p:txEl>
                                          </p:spTgt>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animEffect transition="in" filter="dissolve">
                                      <p:cBhvr>
                                        <p:cTn id="35" dur="500"/>
                                        <p:tgtEl>
                                          <p:spTgt spid="2457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24579">
                                            <p:txEl>
                                              <p:pRg st="7" end="7"/>
                                            </p:txEl>
                                          </p:spTgt>
                                        </p:tgtEl>
                                      </p:cBhvr>
                                    </p:animEffect>
                                    <p:set>
                                      <p:cBhvr>
                                        <p:cTn id="40" dur="1" fill="hold">
                                          <p:stCondLst>
                                            <p:cond delay="499"/>
                                          </p:stCondLst>
                                        </p:cTn>
                                        <p:tgtEl>
                                          <p:spTgt spid="24579">
                                            <p:txEl>
                                              <p:pRg st="7" end="7"/>
                                            </p:txEl>
                                          </p:spTgt>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24579">
                                            <p:txEl>
                                              <p:pRg st="9" end="9"/>
                                            </p:txEl>
                                          </p:spTgt>
                                        </p:tgtEl>
                                        <p:attrNameLst>
                                          <p:attrName>style.visibility</p:attrName>
                                        </p:attrNameLst>
                                      </p:cBhvr>
                                      <p:to>
                                        <p:strVal val="visible"/>
                                      </p:to>
                                    </p:set>
                                    <p:animEffect transition="in" filter="dissolve">
                                      <p:cBhvr>
                                        <p:cTn id="43" dur="500"/>
                                        <p:tgtEl>
                                          <p:spTgt spid="24579">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24579">
                                            <p:txEl>
                                              <p:pRg st="9" end="9"/>
                                            </p:txEl>
                                          </p:spTgt>
                                        </p:tgtEl>
                                      </p:cBhvr>
                                    </p:animEffect>
                                    <p:set>
                                      <p:cBhvr>
                                        <p:cTn id="48" dur="1" fill="hold">
                                          <p:stCondLst>
                                            <p:cond delay="499"/>
                                          </p:stCondLst>
                                        </p:cTn>
                                        <p:tgtEl>
                                          <p:spTgt spid="24579">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en-US"/>
              <a:t>First Stage of labor</a:t>
            </a:r>
          </a:p>
        </p:txBody>
      </p:sp>
      <p:sp>
        <p:nvSpPr>
          <p:cNvPr id="26627" name="Rectangle 3"/>
          <p:cNvSpPr>
            <a:spLocks noGrp="1" noChangeArrowheads="1"/>
          </p:cNvSpPr>
          <p:nvPr>
            <p:ph idx="1"/>
          </p:nvPr>
        </p:nvSpPr>
        <p:spPr/>
        <p:txBody>
          <a:bodyPr/>
          <a:lstStyle/>
          <a:p>
            <a:pPr>
              <a:lnSpc>
                <a:spcPct val="90000"/>
              </a:lnSpc>
              <a:buFont typeface="Wingdings" pitchFamily="2" charset="2"/>
              <a:buNone/>
            </a:pPr>
            <a:r>
              <a:rPr lang="en-US" sz="2400"/>
              <a:t>It consists of two phases</a:t>
            </a:r>
          </a:p>
          <a:p>
            <a:pPr>
              <a:lnSpc>
                <a:spcPct val="90000"/>
              </a:lnSpc>
              <a:buFont typeface="Wingdings" pitchFamily="2" charset="2"/>
              <a:buNone/>
            </a:pPr>
            <a:endParaRPr lang="en-US" sz="2400"/>
          </a:p>
          <a:p>
            <a:pPr>
              <a:lnSpc>
                <a:spcPct val="90000"/>
              </a:lnSpc>
            </a:pPr>
            <a:r>
              <a:rPr lang="en-US" sz="2400" b="1">
                <a:effectLst>
                  <a:outerShdw blurRad="38100" dist="38100" dir="2700000" algn="tl">
                    <a:srgbClr val="C0C0C0"/>
                  </a:outerShdw>
                </a:effectLst>
              </a:rPr>
              <a:t>Latent Phase</a:t>
            </a:r>
          </a:p>
          <a:p>
            <a:pPr>
              <a:lnSpc>
                <a:spcPct val="90000"/>
              </a:lnSpc>
              <a:buFont typeface="Wingdings" pitchFamily="2" charset="2"/>
              <a:buNone/>
            </a:pPr>
            <a:r>
              <a:rPr lang="en-US" sz="2400" b="1">
                <a:effectLst>
                  <a:outerShdw blurRad="38100" dist="38100" dir="2700000" algn="tl">
                    <a:srgbClr val="C0C0C0"/>
                  </a:outerShdw>
                </a:effectLst>
              </a:rPr>
              <a:t>	</a:t>
            </a:r>
            <a:r>
              <a:rPr lang="en-US" sz="2400"/>
              <a:t>Cervical effacement and early dilatation occurs.</a:t>
            </a:r>
          </a:p>
          <a:p>
            <a:pPr>
              <a:lnSpc>
                <a:spcPct val="90000"/>
              </a:lnSpc>
              <a:buFont typeface="Wingdings" pitchFamily="2" charset="2"/>
              <a:buNone/>
            </a:pPr>
            <a:endParaRPr lang="en-US" sz="2400" b="1">
              <a:effectLst>
                <a:outerShdw blurRad="38100" dist="38100" dir="2700000" algn="tl">
                  <a:srgbClr val="C0C0C0"/>
                </a:outerShdw>
              </a:effectLst>
            </a:endParaRPr>
          </a:p>
          <a:p>
            <a:pPr>
              <a:lnSpc>
                <a:spcPct val="90000"/>
              </a:lnSpc>
            </a:pPr>
            <a:r>
              <a:rPr lang="en-US" sz="2400" b="1">
                <a:effectLst>
                  <a:outerShdw blurRad="38100" dist="38100" dir="2700000" algn="tl">
                    <a:srgbClr val="C0C0C0"/>
                  </a:outerShdw>
                </a:effectLst>
              </a:rPr>
              <a:t>Active Phase</a:t>
            </a:r>
          </a:p>
          <a:p>
            <a:pPr>
              <a:lnSpc>
                <a:spcPct val="90000"/>
              </a:lnSpc>
              <a:buFont typeface="Wingdings" pitchFamily="2" charset="2"/>
              <a:buChar char="Ä"/>
            </a:pPr>
            <a:r>
              <a:rPr lang="en-US" sz="2400"/>
              <a:t>It begins when the cervix is 2 – 4 cm dilated in the presence of regular uterine contractions</a:t>
            </a:r>
          </a:p>
          <a:p>
            <a:pPr>
              <a:lnSpc>
                <a:spcPct val="90000"/>
              </a:lnSpc>
              <a:buFont typeface="Wingdings" pitchFamily="2" charset="2"/>
              <a:buChar char="Ä"/>
            </a:pPr>
            <a:r>
              <a:rPr lang="en-US" sz="2400"/>
              <a:t>More rapid cervical dilatation occurs.</a:t>
            </a:r>
          </a:p>
        </p:txBody>
      </p:sp>
      <p:sp>
        <p:nvSpPr>
          <p:cNvPr id="5" name="Slide Number Placeholder 5"/>
          <p:cNvSpPr>
            <a:spLocks noGrp="1"/>
          </p:cNvSpPr>
          <p:nvPr>
            <p:ph type="sldNum" sz="quarter" idx="12"/>
          </p:nvPr>
        </p:nvSpPr>
        <p:spPr/>
        <p:txBody>
          <a:bodyPr/>
          <a:lstStyle/>
          <a:p>
            <a:fld id="{991B0FF8-6B6F-4996-8919-85C02017EC31}" type="slidenum">
              <a:rPr lang="en-US"/>
              <a:pPr/>
              <a:t>17</a:t>
            </a:fld>
            <a:endParaRPr lang="en-US"/>
          </a:p>
        </p:txBody>
      </p:sp>
    </p:spTree>
  </p:cSld>
  <p:clrMapOvr>
    <a:masterClrMapping/>
  </p:clrMapOvr>
  <p:transition advTm="2648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r>
              <a:rPr lang="en-US"/>
              <a:t>First Stage of labor</a:t>
            </a:r>
          </a:p>
        </p:txBody>
      </p:sp>
      <p:pic>
        <p:nvPicPr>
          <p:cNvPr id="27652" name="Picture 4" descr="First Stage of labor"/>
          <p:cNvPicPr>
            <a:picLocks noGrp="1" noChangeAspect="1" noChangeArrowheads="1"/>
          </p:cNvPicPr>
          <p:nvPr>
            <p:ph idx="1"/>
          </p:nvPr>
        </p:nvPicPr>
        <p:blipFill>
          <a:blip r:embed="rId2" cstate="print"/>
          <a:srcRect/>
          <a:stretch>
            <a:fillRect/>
          </a:stretch>
        </p:blipFill>
        <p:spPr>
          <a:xfrm>
            <a:off x="1219200" y="2382838"/>
            <a:ext cx="6400800" cy="4087812"/>
          </a:xfrm>
          <a:noFill/>
          <a:ln/>
        </p:spPr>
      </p:pic>
      <p:sp>
        <p:nvSpPr>
          <p:cNvPr id="5" name="Slide Number Placeholder 5"/>
          <p:cNvSpPr>
            <a:spLocks noGrp="1"/>
          </p:cNvSpPr>
          <p:nvPr>
            <p:ph type="sldNum" sz="quarter" idx="12"/>
          </p:nvPr>
        </p:nvSpPr>
        <p:spPr/>
        <p:txBody>
          <a:bodyPr/>
          <a:lstStyle/>
          <a:p>
            <a:fld id="{10AF51FB-D7AF-4E89-8B3B-05561A4C23E1}" type="slidenum">
              <a:rPr lang="en-US"/>
              <a:pPr/>
              <a:t>18</a:t>
            </a:fld>
            <a:endParaRPr lang="en-US"/>
          </a:p>
        </p:txBody>
      </p:sp>
    </p:spTree>
  </p:cSld>
  <p:clrMapOvr>
    <a:masterClrMapping/>
  </p:clrMapOvr>
  <p:transition advTm="3422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r>
              <a:rPr lang="en-US"/>
              <a:t>First Stage of labor</a:t>
            </a:r>
          </a:p>
        </p:txBody>
      </p:sp>
      <p:sp>
        <p:nvSpPr>
          <p:cNvPr id="30723" name="Rectangle 3"/>
          <p:cNvSpPr>
            <a:spLocks noGrp="1" noChangeArrowheads="1"/>
          </p:cNvSpPr>
          <p:nvPr>
            <p:ph idx="1"/>
          </p:nvPr>
        </p:nvSpPr>
        <p:spPr/>
        <p:txBody>
          <a:bodyPr/>
          <a:lstStyle/>
          <a:p>
            <a:pPr>
              <a:lnSpc>
                <a:spcPct val="90000"/>
              </a:lnSpc>
            </a:pPr>
            <a:endParaRPr lang="en-US" sz="2400"/>
          </a:p>
          <a:p>
            <a:pPr>
              <a:lnSpc>
                <a:spcPct val="90000"/>
              </a:lnSpc>
            </a:pPr>
            <a:r>
              <a:rPr lang="en-US" sz="2400"/>
              <a:t>The latent phase may overlap with the preparatory phase of labor.</a:t>
            </a:r>
          </a:p>
          <a:p>
            <a:pPr>
              <a:lnSpc>
                <a:spcPct val="90000"/>
              </a:lnSpc>
              <a:buFont typeface="Wingdings" pitchFamily="2" charset="2"/>
              <a:buNone/>
            </a:pPr>
            <a:endParaRPr lang="en-US" sz="2400"/>
          </a:p>
          <a:p>
            <a:pPr>
              <a:lnSpc>
                <a:spcPct val="90000"/>
              </a:lnSpc>
            </a:pPr>
            <a:r>
              <a:rPr lang="en-US" sz="2400"/>
              <a:t>It may be influenced by other factors like sedation or stress</a:t>
            </a:r>
          </a:p>
          <a:p>
            <a:pPr>
              <a:lnSpc>
                <a:spcPct val="90000"/>
              </a:lnSpc>
              <a:buFont typeface="Wingdings" pitchFamily="2" charset="2"/>
              <a:buNone/>
            </a:pPr>
            <a:endParaRPr lang="en-US" sz="2400"/>
          </a:p>
          <a:p>
            <a:pPr>
              <a:lnSpc>
                <a:spcPct val="90000"/>
              </a:lnSpc>
            </a:pPr>
            <a:r>
              <a:rPr lang="en-US" sz="2400"/>
              <a:t>The latent phase duration has little effect on the subsequent course of labor</a:t>
            </a:r>
          </a:p>
        </p:txBody>
      </p:sp>
      <p:sp>
        <p:nvSpPr>
          <p:cNvPr id="5" name="Slide Number Placeholder 5"/>
          <p:cNvSpPr>
            <a:spLocks noGrp="1"/>
          </p:cNvSpPr>
          <p:nvPr>
            <p:ph type="sldNum" sz="quarter" idx="12"/>
          </p:nvPr>
        </p:nvSpPr>
        <p:spPr/>
        <p:txBody>
          <a:bodyPr/>
          <a:lstStyle/>
          <a:p>
            <a:fld id="{30D12905-BB37-4360-884F-D00B0B4D8808}" type="slidenum">
              <a:rPr lang="en-US"/>
              <a:pPr/>
              <a:t>19</a:t>
            </a:fld>
            <a:endParaRPr lang="en-US"/>
          </a:p>
        </p:txBody>
      </p:sp>
    </p:spTree>
  </p:cSld>
  <p:clrMapOvr>
    <a:masterClrMapping/>
  </p:clrMapOvr>
  <p:transition advTm="1235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a:t>The ideal conduct of labor and delivery</a:t>
            </a:r>
          </a:p>
        </p:txBody>
      </p:sp>
      <p:sp>
        <p:nvSpPr>
          <p:cNvPr id="9219" name="Rectangle 3"/>
          <p:cNvSpPr>
            <a:spLocks noGrp="1" noChangeArrowheads="1"/>
          </p:cNvSpPr>
          <p:nvPr>
            <p:ph idx="1"/>
          </p:nvPr>
        </p:nvSpPr>
        <p:spPr/>
        <p:txBody>
          <a:bodyPr/>
          <a:lstStyle/>
          <a:p>
            <a:pPr>
              <a:lnSpc>
                <a:spcPct val="90000"/>
              </a:lnSpc>
              <a:buFont typeface="Wingdings" pitchFamily="2" charset="2"/>
              <a:buNone/>
            </a:pPr>
            <a:r>
              <a:rPr lang="en-US"/>
              <a:t>Two important points to remember</a:t>
            </a:r>
          </a:p>
          <a:p>
            <a:pPr>
              <a:lnSpc>
                <a:spcPct val="90000"/>
              </a:lnSpc>
              <a:buFont typeface="Wingdings" pitchFamily="2" charset="2"/>
              <a:buNone/>
            </a:pPr>
            <a:endParaRPr lang="en-US"/>
          </a:p>
          <a:p>
            <a:pPr algn="just">
              <a:lnSpc>
                <a:spcPct val="90000"/>
              </a:lnSpc>
            </a:pPr>
            <a:r>
              <a:rPr lang="en-US"/>
              <a:t>Birthing is a normal physiological process that most women experience without complications.</a:t>
            </a:r>
          </a:p>
          <a:p>
            <a:pPr algn="just">
              <a:lnSpc>
                <a:spcPct val="90000"/>
              </a:lnSpc>
              <a:buFont typeface="Wingdings" pitchFamily="2" charset="2"/>
              <a:buNone/>
            </a:pPr>
            <a:endParaRPr lang="en-US"/>
          </a:p>
          <a:p>
            <a:pPr algn="just">
              <a:lnSpc>
                <a:spcPct val="90000"/>
              </a:lnSpc>
            </a:pPr>
            <a:r>
              <a:rPr lang="en-US"/>
              <a:t>Maternal or fetal complications can arise very quickly and unexpectedly.</a:t>
            </a:r>
          </a:p>
        </p:txBody>
      </p:sp>
      <p:sp>
        <p:nvSpPr>
          <p:cNvPr id="5" name="Slide Number Placeholder 5"/>
          <p:cNvSpPr>
            <a:spLocks noGrp="1"/>
          </p:cNvSpPr>
          <p:nvPr>
            <p:ph type="sldNum" sz="quarter" idx="12"/>
          </p:nvPr>
        </p:nvSpPr>
        <p:spPr/>
        <p:txBody>
          <a:bodyPr/>
          <a:lstStyle/>
          <a:p>
            <a:fld id="{A8A3A72B-49D8-4290-8A39-521E76D0E172}" type="slidenum">
              <a:rPr lang="en-US"/>
              <a:pPr/>
              <a:t>2</a:t>
            </a:fld>
            <a:endParaRPr lang="en-US"/>
          </a:p>
        </p:txBody>
      </p:sp>
    </p:spTree>
  </p:cSld>
  <p:clrMapOvr>
    <a:masterClrMapping/>
  </p:clrMapOvr>
  <p:transition advTm="1700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en-US"/>
              <a:t>First Stage of labor</a:t>
            </a:r>
          </a:p>
        </p:txBody>
      </p:sp>
      <p:sp>
        <p:nvSpPr>
          <p:cNvPr id="29699" name="Rectangle 3"/>
          <p:cNvSpPr>
            <a:spLocks noGrp="1" noChangeArrowheads="1"/>
          </p:cNvSpPr>
          <p:nvPr>
            <p:ph idx="1"/>
          </p:nvPr>
        </p:nvSpPr>
        <p:spPr>
          <a:xfrm>
            <a:off x="838200" y="2362200"/>
            <a:ext cx="8305800" cy="3724275"/>
          </a:xfrm>
        </p:spPr>
        <p:txBody>
          <a:bodyPr/>
          <a:lstStyle/>
          <a:p>
            <a:pPr>
              <a:buFont typeface="Wingdings" pitchFamily="2" charset="2"/>
              <a:buNone/>
            </a:pPr>
            <a:r>
              <a:rPr lang="en-US" sz="2400" b="1">
                <a:effectLst>
                  <a:outerShdw blurRad="38100" dist="38100" dir="2700000" algn="tl">
                    <a:srgbClr val="C0C0C0"/>
                  </a:outerShdw>
                </a:effectLst>
              </a:rPr>
              <a:t>Length of the 1</a:t>
            </a:r>
            <a:r>
              <a:rPr lang="en-US" sz="2400" b="1" baseline="30000">
                <a:effectLst>
                  <a:outerShdw blurRad="38100" dist="38100" dir="2700000" algn="tl">
                    <a:srgbClr val="C0C0C0"/>
                  </a:outerShdw>
                </a:effectLst>
              </a:rPr>
              <a:t>st</a:t>
            </a:r>
            <a:r>
              <a:rPr lang="en-US" sz="2400" b="1">
                <a:effectLst>
                  <a:outerShdw blurRad="38100" dist="38100" dir="2700000" algn="tl">
                    <a:srgbClr val="C0C0C0"/>
                  </a:outerShdw>
                </a:effectLst>
              </a:rPr>
              <a:t> stage</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None/>
            </a:pPr>
            <a:r>
              <a:rPr lang="en-US" sz="2400" b="1">
                <a:effectLst>
                  <a:outerShdw blurRad="38100" dist="38100" dir="2700000" algn="tl">
                    <a:srgbClr val="C0C0C0"/>
                  </a:outerShdw>
                </a:effectLst>
              </a:rPr>
              <a:t>Characteristic		Primipara		Multipara</a:t>
            </a:r>
          </a:p>
          <a:p>
            <a:pPr>
              <a:buFont typeface="Wingdings" pitchFamily="2" charset="2"/>
              <a:buNone/>
            </a:pPr>
            <a:r>
              <a:rPr lang="en-US" sz="2000"/>
              <a:t>Duration of 1</a:t>
            </a:r>
            <a:r>
              <a:rPr lang="en-US" sz="2000" baseline="30000"/>
              <a:t>st</a:t>
            </a:r>
            <a:r>
              <a:rPr lang="en-US" sz="2000"/>
              <a:t> stage	</a:t>
            </a:r>
            <a:r>
              <a:rPr lang="en-US" sz="2400"/>
              <a:t>	</a:t>
            </a:r>
            <a:r>
              <a:rPr lang="en-US" sz="2000"/>
              <a:t>6 - 8 hr.			2 – 10 hr.</a:t>
            </a:r>
          </a:p>
          <a:p>
            <a:pPr>
              <a:buFont typeface="Wingdings" pitchFamily="2" charset="2"/>
              <a:buNone/>
            </a:pPr>
            <a:r>
              <a:rPr lang="en-US" sz="2000"/>
              <a:t>Rate of Cervical Dilatation	1 cm/hr.		1.2 cm/hr.</a:t>
            </a:r>
          </a:p>
          <a:p>
            <a:pPr>
              <a:buFont typeface="Wingdings" pitchFamily="2" charset="2"/>
              <a:buNone/>
            </a:pPr>
            <a:r>
              <a:rPr lang="en-US" sz="2000"/>
              <a:t>	during active phase</a:t>
            </a:r>
          </a:p>
          <a:p>
            <a:pPr>
              <a:buFont typeface="Wingdings" pitchFamily="2" charset="2"/>
              <a:buNone/>
            </a:pPr>
            <a:r>
              <a:rPr lang="en-US" sz="2000">
                <a:solidFill>
                  <a:schemeClr val="accent2"/>
                </a:solidFill>
              </a:rPr>
              <a:t>Duration of 2</a:t>
            </a:r>
            <a:r>
              <a:rPr lang="en-US" sz="2000" baseline="30000">
                <a:solidFill>
                  <a:schemeClr val="accent2"/>
                </a:solidFill>
              </a:rPr>
              <a:t>nd</a:t>
            </a:r>
            <a:r>
              <a:rPr lang="en-US" sz="2000">
                <a:solidFill>
                  <a:schemeClr val="accent2"/>
                </a:solidFill>
              </a:rPr>
              <a:t> stage		30 min. to 3 hr.		5 – 30 min.</a:t>
            </a:r>
          </a:p>
          <a:p>
            <a:pPr>
              <a:buFont typeface="Wingdings" pitchFamily="2" charset="2"/>
              <a:buNone/>
            </a:pPr>
            <a:r>
              <a:rPr lang="en-US" sz="2000">
                <a:solidFill>
                  <a:schemeClr val="accent2"/>
                </a:solidFill>
              </a:rPr>
              <a:t>Duration of 3</a:t>
            </a:r>
            <a:r>
              <a:rPr lang="en-US" sz="2000" baseline="30000">
                <a:solidFill>
                  <a:schemeClr val="accent2"/>
                </a:solidFill>
              </a:rPr>
              <a:t>rd</a:t>
            </a:r>
            <a:r>
              <a:rPr lang="en-US" sz="2000">
                <a:solidFill>
                  <a:schemeClr val="accent2"/>
                </a:solidFill>
              </a:rPr>
              <a:t> stage		0 – 30 min.		0 – 30 min.</a:t>
            </a:r>
          </a:p>
          <a:p>
            <a:pPr>
              <a:buFont typeface="Wingdings" pitchFamily="2" charset="2"/>
              <a:buNone/>
            </a:pPr>
            <a:r>
              <a:rPr lang="en-US" sz="2000">
                <a:solidFill>
                  <a:schemeClr val="accent2"/>
                </a:solidFill>
              </a:rPr>
              <a:t>Duration of 4</a:t>
            </a:r>
            <a:r>
              <a:rPr lang="en-US" sz="2000" baseline="30000">
                <a:solidFill>
                  <a:schemeClr val="accent2"/>
                </a:solidFill>
              </a:rPr>
              <a:t>th</a:t>
            </a:r>
            <a:r>
              <a:rPr lang="en-US" sz="2000">
                <a:solidFill>
                  <a:schemeClr val="accent2"/>
                </a:solidFill>
              </a:rPr>
              <a:t> stage		up to 6 hr.		Up to 6 hr.</a:t>
            </a:r>
          </a:p>
        </p:txBody>
      </p:sp>
      <p:sp>
        <p:nvSpPr>
          <p:cNvPr id="6" name="Slide Number Placeholder 5"/>
          <p:cNvSpPr>
            <a:spLocks noGrp="1"/>
          </p:cNvSpPr>
          <p:nvPr>
            <p:ph type="sldNum" sz="quarter" idx="12"/>
          </p:nvPr>
        </p:nvSpPr>
        <p:spPr/>
        <p:txBody>
          <a:bodyPr/>
          <a:lstStyle/>
          <a:p>
            <a:fld id="{20A923D5-4E9C-4E52-B185-B7EC2F809B72}" type="slidenum">
              <a:rPr lang="en-US"/>
              <a:pPr/>
              <a:t>20</a:t>
            </a:fld>
            <a:endParaRPr lang="en-US"/>
          </a:p>
        </p:txBody>
      </p:sp>
      <p:sp>
        <p:nvSpPr>
          <p:cNvPr id="29700" name="Line 4"/>
          <p:cNvSpPr>
            <a:spLocks noChangeShapeType="1"/>
          </p:cNvSpPr>
          <p:nvPr/>
        </p:nvSpPr>
        <p:spPr bwMode="auto">
          <a:xfrm>
            <a:off x="914400" y="3733800"/>
            <a:ext cx="7772400"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advTm="2008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r>
              <a:rPr lang="en-US"/>
              <a:t>First Stage of labor</a:t>
            </a:r>
          </a:p>
        </p:txBody>
      </p:sp>
      <p:sp>
        <p:nvSpPr>
          <p:cNvPr id="31747" name="Rectangle 3"/>
          <p:cNvSpPr>
            <a:spLocks noGrp="1" noChangeArrowheads="1"/>
          </p:cNvSpPr>
          <p:nvPr>
            <p:ph type="body" sz="half" idx="1"/>
          </p:nvPr>
        </p:nvSpPr>
        <p:spPr/>
        <p:txBody>
          <a:bodyPr/>
          <a:lstStyle/>
          <a:p>
            <a:pPr>
              <a:lnSpc>
                <a:spcPct val="90000"/>
              </a:lnSpc>
              <a:buFont typeface="Wingdings" pitchFamily="2" charset="2"/>
              <a:buNone/>
            </a:pPr>
            <a:r>
              <a:rPr lang="en-US" sz="2400"/>
              <a:t>Measurement of progress is by</a:t>
            </a:r>
          </a:p>
          <a:p>
            <a:pPr>
              <a:lnSpc>
                <a:spcPct val="90000"/>
              </a:lnSpc>
              <a:buFont typeface="Wingdings" pitchFamily="2" charset="2"/>
              <a:buNone/>
            </a:pPr>
            <a:endParaRPr lang="en-US" sz="2400"/>
          </a:p>
          <a:p>
            <a:pPr>
              <a:lnSpc>
                <a:spcPct val="90000"/>
              </a:lnSpc>
              <a:buFont typeface="Wingdings" pitchFamily="2" charset="2"/>
              <a:buChar char="Ä"/>
            </a:pPr>
            <a:r>
              <a:rPr lang="en-US" sz="2400" b="1">
                <a:effectLst>
                  <a:outerShdw blurRad="38100" dist="38100" dir="2700000" algn="tl">
                    <a:srgbClr val="C0C0C0"/>
                  </a:outerShdw>
                </a:effectLst>
              </a:rPr>
              <a:t>Cervical Dilatation</a:t>
            </a:r>
          </a:p>
          <a:p>
            <a:pPr>
              <a:lnSpc>
                <a:spcPct val="90000"/>
              </a:lnSpc>
              <a:buFont typeface="Wingdings" pitchFamily="2" charset="2"/>
              <a:buNone/>
            </a:pPr>
            <a:endParaRPr lang="en-US" sz="2400" b="1">
              <a:effectLst>
                <a:outerShdw blurRad="38100" dist="38100" dir="2700000" algn="tl">
                  <a:srgbClr val="C0C0C0"/>
                </a:outerShdw>
              </a:effectLst>
            </a:endParaRPr>
          </a:p>
          <a:p>
            <a:pPr>
              <a:lnSpc>
                <a:spcPct val="90000"/>
              </a:lnSpc>
              <a:buFont typeface="Wingdings" pitchFamily="2" charset="2"/>
              <a:buChar char="Ä"/>
            </a:pPr>
            <a:r>
              <a:rPr lang="en-US" sz="2400" b="1">
                <a:effectLst>
                  <a:outerShdw blurRad="38100" dist="38100" dir="2700000" algn="tl">
                    <a:srgbClr val="C0C0C0"/>
                  </a:outerShdw>
                </a:effectLst>
              </a:rPr>
              <a:t>Cervical Effacement</a:t>
            </a:r>
          </a:p>
          <a:p>
            <a:pPr>
              <a:lnSpc>
                <a:spcPct val="90000"/>
              </a:lnSpc>
              <a:buFont typeface="Wingdings" pitchFamily="2" charset="2"/>
              <a:buChar char="Ä"/>
            </a:pPr>
            <a:endParaRPr lang="en-US" sz="2400" b="1">
              <a:effectLst>
                <a:outerShdw blurRad="38100" dist="38100" dir="2700000" algn="tl">
                  <a:srgbClr val="C0C0C0"/>
                </a:outerShdw>
              </a:effectLst>
            </a:endParaRPr>
          </a:p>
          <a:p>
            <a:pPr>
              <a:lnSpc>
                <a:spcPct val="90000"/>
              </a:lnSpc>
              <a:buFont typeface="Wingdings" pitchFamily="2" charset="2"/>
              <a:buChar char="Ä"/>
            </a:pPr>
            <a:r>
              <a:rPr lang="en-US" sz="2400" b="1">
                <a:effectLst>
                  <a:outerShdw blurRad="38100" dist="38100" dir="2700000" algn="tl">
                    <a:srgbClr val="C0C0C0"/>
                  </a:outerShdw>
                </a:effectLst>
              </a:rPr>
              <a:t>Descent of the fetal head</a:t>
            </a:r>
          </a:p>
        </p:txBody>
      </p:sp>
      <p:graphicFrame>
        <p:nvGraphicFramePr>
          <p:cNvPr id="31750" name="Object 6"/>
          <p:cNvGraphicFramePr>
            <a:graphicFrameLocks noGrp="1" noChangeAspect="1"/>
          </p:cNvGraphicFramePr>
          <p:nvPr>
            <p:ph sz="half" idx="2"/>
          </p:nvPr>
        </p:nvGraphicFramePr>
        <p:xfrm>
          <a:off x="4760913" y="2446338"/>
          <a:ext cx="3770312" cy="3554412"/>
        </p:xfrm>
        <a:graphic>
          <a:graphicData uri="http://schemas.openxmlformats.org/presentationml/2006/ole">
            <mc:AlternateContent xmlns:mc="http://schemas.openxmlformats.org/markup-compatibility/2006">
              <mc:Choice xmlns:v="urn:schemas-microsoft-com:vml" Requires="v">
                <p:oleObj spid="_x0000_s31756" name="Image" r:id="rId3" imgW="5549206" imgH="5231746" progId="">
                  <p:embed/>
                </p:oleObj>
              </mc:Choice>
              <mc:Fallback>
                <p:oleObj name="Image" r:id="rId3" imgW="5549206" imgH="5231746"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2446338"/>
                        <a:ext cx="3770312" cy="355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DDEAAE9A-A3C1-4084-ABB0-9A222D5079B8}" type="slidenum">
              <a:rPr lang="en-US"/>
              <a:pPr/>
              <a:t>21</a:t>
            </a:fld>
            <a:endParaRPr lang="en-US"/>
          </a:p>
        </p:txBody>
      </p:sp>
    </p:spTree>
  </p:cSld>
  <p:clrMapOvr>
    <a:masterClrMapping/>
  </p:clrMapOvr>
  <p:transition advTm="824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r>
              <a:rPr lang="en-US"/>
              <a:t>First Stage of labor</a:t>
            </a:r>
          </a:p>
        </p:txBody>
      </p:sp>
      <p:sp>
        <p:nvSpPr>
          <p:cNvPr id="82947" name="Rectangle 3"/>
          <p:cNvSpPr>
            <a:spLocks noGrp="1" noChangeArrowheads="1"/>
          </p:cNvSpPr>
          <p:nvPr>
            <p:ph type="body" sz="half" idx="1"/>
          </p:nvPr>
        </p:nvSpPr>
        <p:spPr>
          <a:xfrm>
            <a:off x="838200" y="2362200"/>
            <a:ext cx="6096000" cy="3724275"/>
          </a:xfrm>
        </p:spPr>
        <p:txBody>
          <a:bodyPr/>
          <a:lstStyle/>
          <a:p>
            <a:r>
              <a:rPr lang="en-US" b="1">
                <a:effectLst>
                  <a:outerShdw blurRad="38100" dist="38100" dir="2700000" algn="tl">
                    <a:srgbClr val="C0C0C0"/>
                  </a:outerShdw>
                </a:effectLst>
              </a:rPr>
              <a:t>Asynclitism</a:t>
            </a:r>
            <a:endParaRPr lang="en-US" sz="2400" b="1">
              <a:effectLst>
                <a:outerShdw blurRad="38100" dist="38100" dir="2700000" algn="tl">
                  <a:srgbClr val="C0C0C0"/>
                </a:outerShdw>
              </a:effectLst>
            </a:endParaRPr>
          </a:p>
          <a:p>
            <a:pPr lvl="1">
              <a:buFont typeface="Wingdings" pitchFamily="2" charset="2"/>
              <a:buChar char="Ä"/>
            </a:pPr>
            <a:r>
              <a:rPr lang="en-US" sz="2000">
                <a:effectLst>
                  <a:outerShdw blurRad="38100" dist="38100" dir="2700000" algn="tl">
                    <a:srgbClr val="C0C0C0"/>
                  </a:outerShdw>
                </a:effectLst>
              </a:rPr>
              <a:t>When the sagittal suture does not lie exactly midway between the symphysis and sacral promontory</a:t>
            </a:r>
          </a:p>
          <a:p>
            <a:pPr lvl="1">
              <a:buFont typeface="Wingdings" pitchFamily="2" charset="2"/>
              <a:buChar char="Ä"/>
            </a:pPr>
            <a:r>
              <a:rPr lang="en-US" sz="2000">
                <a:effectLst>
                  <a:outerShdw blurRad="38100" dist="38100" dir="2700000" algn="tl">
                    <a:srgbClr val="C0C0C0"/>
                  </a:outerShdw>
                </a:effectLst>
              </a:rPr>
              <a:t>Moderate degrees of asynclitism are the rule in normal labor but if severe the asynclitism may lead to cephalopelvic disproportion even with an otherwise normal size pelvis</a:t>
            </a:r>
          </a:p>
        </p:txBody>
      </p:sp>
      <p:graphicFrame>
        <p:nvGraphicFramePr>
          <p:cNvPr id="82950" name="Object 6"/>
          <p:cNvGraphicFramePr>
            <a:graphicFrameLocks noGrp="1" noChangeAspect="1"/>
          </p:cNvGraphicFramePr>
          <p:nvPr>
            <p:ph sz="quarter" idx="2"/>
          </p:nvPr>
        </p:nvGraphicFramePr>
        <p:xfrm>
          <a:off x="6145213" y="2362200"/>
          <a:ext cx="1001712" cy="1785938"/>
        </p:xfrm>
        <a:graphic>
          <a:graphicData uri="http://schemas.openxmlformats.org/presentationml/2006/ole">
            <mc:AlternateContent xmlns:mc="http://schemas.openxmlformats.org/markup-compatibility/2006">
              <mc:Choice xmlns:v="urn:schemas-microsoft-com:vml" Requires="v">
                <p:oleObj spid="_x0000_s82956" name="Image" r:id="rId3" imgW="4770612" imgH="8502857" progId="">
                  <p:embed/>
                </p:oleObj>
              </mc:Choice>
              <mc:Fallback>
                <p:oleObj name="Image" r:id="rId3" imgW="4770612" imgH="8502857"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2362200"/>
                        <a:ext cx="1001712" cy="178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951" name="Picture 7"/>
          <p:cNvPicPr>
            <a:picLocks noGrp="1" noChangeAspect="1" noChangeArrowheads="1"/>
          </p:cNvPicPr>
          <p:nvPr>
            <p:ph sz="quarter" idx="3"/>
          </p:nvPr>
        </p:nvPicPr>
        <p:blipFill>
          <a:blip r:embed="rId5" cstate="print"/>
          <a:srcRect/>
          <a:stretch>
            <a:fillRect/>
          </a:stretch>
        </p:blipFill>
        <p:spPr>
          <a:xfrm>
            <a:off x="1792288" y="5132388"/>
            <a:ext cx="4303712" cy="1497012"/>
          </a:xfrm>
          <a:noFill/>
          <a:ln/>
        </p:spPr>
      </p:pic>
      <p:sp>
        <p:nvSpPr>
          <p:cNvPr id="7" name="Slide Number Placeholder 7"/>
          <p:cNvSpPr>
            <a:spLocks noGrp="1"/>
          </p:cNvSpPr>
          <p:nvPr>
            <p:ph type="sldNum" sz="quarter" idx="12"/>
          </p:nvPr>
        </p:nvSpPr>
        <p:spPr/>
        <p:txBody>
          <a:bodyPr/>
          <a:lstStyle/>
          <a:p>
            <a:fld id="{AC4B98D3-2F08-4444-BA62-6246D1219B5D}" type="slidenum">
              <a:rPr lang="en-US"/>
              <a:pPr/>
              <a:t>22</a:t>
            </a:fld>
            <a:endParaRPr lang="en-US"/>
          </a:p>
        </p:txBody>
      </p:sp>
    </p:spTree>
  </p:cSld>
  <p:clrMapOvr>
    <a:masterClrMapping/>
  </p:clrMapOvr>
  <p:transition advTm="38944"/>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r>
              <a:rPr lang="en-US"/>
              <a:t>First Stage of labor</a:t>
            </a:r>
          </a:p>
        </p:txBody>
      </p:sp>
      <p:sp>
        <p:nvSpPr>
          <p:cNvPr id="33795"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29D27A43-E11B-4F2A-AE3A-8E91679461E3}" type="slidenum">
              <a:rPr lang="en-US"/>
              <a:pPr/>
              <a:t>23</a:t>
            </a:fld>
            <a:endParaRPr lang="en-US"/>
          </a:p>
        </p:txBody>
      </p:sp>
      <p:sp>
        <p:nvSpPr>
          <p:cNvPr id="33798" name="Rectangle 6"/>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The mother may chose to:</a:t>
            </a:r>
          </a:p>
          <a:p>
            <a:endParaRPr lang="en-US" sz="1800"/>
          </a:p>
          <a:p>
            <a:endParaRPr lang="en-US" sz="1800"/>
          </a:p>
          <a:p>
            <a:pPr>
              <a:buFontTx/>
              <a:buChar char="•"/>
            </a:pPr>
            <a:r>
              <a:rPr lang="en-US" sz="1800"/>
              <a:t> Sit,</a:t>
            </a:r>
          </a:p>
          <a:p>
            <a:pPr>
              <a:buFontTx/>
              <a:buChar char="•"/>
            </a:pPr>
            <a:r>
              <a:rPr lang="en-US" sz="1800"/>
              <a:t> Recline,</a:t>
            </a:r>
          </a:p>
          <a:p>
            <a:pPr>
              <a:buFontTx/>
              <a:buChar char="•"/>
            </a:pPr>
            <a:r>
              <a:rPr lang="en-US" sz="1800"/>
              <a:t> Ambulate,</a:t>
            </a:r>
          </a:p>
          <a:p>
            <a:pPr>
              <a:buFontTx/>
              <a:buChar char="•"/>
            </a:pPr>
            <a:r>
              <a:rPr lang="en-US" sz="1800"/>
              <a:t> Lying in bed</a:t>
            </a:r>
          </a:p>
          <a:p>
            <a:endParaRPr lang="en-US" sz="1800"/>
          </a:p>
          <a:p>
            <a:endParaRPr lang="en-US" sz="1800"/>
          </a:p>
          <a:p>
            <a:r>
              <a:rPr lang="en-US" sz="1800"/>
              <a:t>The supine position is </a:t>
            </a:r>
          </a:p>
          <a:p>
            <a:r>
              <a:rPr lang="en-US" sz="1800"/>
              <a:t>discouraged</a:t>
            </a:r>
          </a:p>
        </p:txBody>
      </p:sp>
      <p:sp>
        <p:nvSpPr>
          <p:cNvPr id="2" name="Rectangle 1"/>
          <p:cNvSpPr/>
          <p:nvPr/>
        </p:nvSpPr>
        <p:spPr>
          <a:xfrm>
            <a:off x="2743200" y="6205121"/>
            <a:ext cx="6379029" cy="584775"/>
          </a:xfrm>
          <a:prstGeom prst="rect">
            <a:avLst/>
          </a:prstGeom>
        </p:spPr>
        <p:txBody>
          <a:bodyPr wrap="square">
            <a:spAutoFit/>
          </a:bodyPr>
          <a:lstStyle/>
          <a:p>
            <a:r>
              <a:rPr lang="en-US" sz="1600" dirty="0" smtClean="0">
                <a:solidFill>
                  <a:srgbClr val="000000"/>
                </a:solidFill>
              </a:rPr>
              <a:t>Recommend </a:t>
            </a:r>
            <a:r>
              <a:rPr lang="en-US" sz="1600" dirty="0">
                <a:solidFill>
                  <a:srgbClr val="000000"/>
                </a:solidFill>
              </a:rPr>
              <a:t>not performing routine enemas (</a:t>
            </a:r>
            <a:r>
              <a:rPr lang="en-US" sz="1600" b="1" u="sng" dirty="0">
                <a:solidFill>
                  <a:srgbClr val="336633"/>
                </a:solidFill>
                <a:hlinkClick r:id="rId3"/>
              </a:rPr>
              <a:t>Grade 1A</a:t>
            </a:r>
            <a:r>
              <a:rPr lang="en-US" sz="1600" dirty="0">
                <a:solidFill>
                  <a:srgbClr val="000000"/>
                </a:solidFill>
              </a:rPr>
              <a:t>) </a:t>
            </a:r>
            <a:endParaRPr lang="en-US" sz="1600" dirty="0" smtClean="0">
              <a:solidFill>
                <a:srgbClr val="000000"/>
              </a:solidFill>
            </a:endParaRPr>
          </a:p>
          <a:p>
            <a:r>
              <a:rPr lang="en-US" sz="1600" dirty="0" smtClean="0">
                <a:solidFill>
                  <a:srgbClr val="000000"/>
                </a:solidFill>
              </a:rPr>
              <a:t>Not routinely </a:t>
            </a:r>
            <a:r>
              <a:rPr lang="en-US" sz="1600" dirty="0">
                <a:solidFill>
                  <a:srgbClr val="000000"/>
                </a:solidFill>
              </a:rPr>
              <a:t>shaving the perineum (</a:t>
            </a:r>
            <a:r>
              <a:rPr lang="en-US" sz="1600" b="1" u="sng" dirty="0">
                <a:solidFill>
                  <a:srgbClr val="336633"/>
                </a:solidFill>
                <a:hlinkClick r:id="rId4"/>
              </a:rPr>
              <a:t>Grade 2B</a:t>
            </a:r>
            <a:r>
              <a:rPr lang="en-US" sz="1600" dirty="0">
                <a:solidFill>
                  <a:srgbClr val="000000"/>
                </a:solidFill>
              </a:rPr>
              <a:t>)</a:t>
            </a:r>
            <a:endParaRPr lang="en-US" sz="1600" dirty="0"/>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3795">
                                            <p:txEl>
                                              <p:pRg st="1" end="1"/>
                                            </p:txEl>
                                          </p:spTgt>
                                        </p:tgtEl>
                                        <p:attrNameLst>
                                          <p:attrName>style.color</p:attrName>
                                        </p:attrNameLst>
                                      </p:cBhvr>
                                      <p:by>
                                        <p:hsl h="0" s="-70588" l="0"/>
                                      </p:by>
                                    </p:animClr>
                                    <p:animClr clrSpc="hsl" dir="cw">
                                      <p:cBhvr>
                                        <p:cTn id="7" dur="500" fill="hold"/>
                                        <p:tgtEl>
                                          <p:spTgt spid="33795">
                                            <p:txEl>
                                              <p:pRg st="1" end="1"/>
                                            </p:txEl>
                                          </p:spTgt>
                                        </p:tgtEl>
                                        <p:attrNameLst>
                                          <p:attrName>fillcolor</p:attrName>
                                        </p:attrNameLst>
                                      </p:cBhvr>
                                      <p:by>
                                        <p:hsl h="0" s="-70588" l="0"/>
                                      </p:by>
                                    </p:animClr>
                                    <p:animClr clrSpc="hsl" dir="cw">
                                      <p:cBhvr>
                                        <p:cTn id="8" dur="500" fill="hold"/>
                                        <p:tgtEl>
                                          <p:spTgt spid="33795">
                                            <p:txEl>
                                              <p:pRg st="1" end="1"/>
                                            </p:txEl>
                                          </p:spTgt>
                                        </p:tgtEl>
                                        <p:attrNameLst>
                                          <p:attrName>stroke.color</p:attrName>
                                        </p:attrNameLst>
                                      </p:cBhvr>
                                      <p:by>
                                        <p:hsl h="0" s="-70588" l="0"/>
                                      </p:by>
                                    </p:animClr>
                                    <p:set>
                                      <p:cBhvr>
                                        <p:cTn id="9" dur="500" fill="hold"/>
                                        <p:tgtEl>
                                          <p:spTgt spid="33795">
                                            <p:txEl>
                                              <p:pRg st="1" end="1"/>
                                            </p:txEl>
                                          </p:spTgt>
                                        </p:tgtEl>
                                        <p:attrNameLst>
                                          <p:attrName>fill.type</p:attrName>
                                        </p:attrNameLst>
                                      </p:cBhvr>
                                      <p:to>
                                        <p:strVal val="solid"/>
                                      </p:to>
                                    </p:set>
                                  </p:childTnLst>
                                </p:cTn>
                              </p:par>
                              <p:par>
                                <p:cTn id="10" presetID="9" presetClass="entr" presetSubtype="0" fill="hold" grpId="0" nodeType="with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dissolve">
                                      <p:cBhvr>
                                        <p:cTn id="12" dur="500"/>
                                        <p:tgtEl>
                                          <p:spTgt spid="33798"/>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nodeType="clickEffect">
                                  <p:stCondLst>
                                    <p:cond delay="0"/>
                                  </p:stCondLst>
                                  <p:childTnLst>
                                    <p:animClr clrSpc="hsl" dir="cw">
                                      <p:cBhvr override="childStyle">
                                        <p:cTn id="16" dur="500" fill="hold"/>
                                        <p:tgtEl>
                                          <p:spTgt spid="33795">
                                            <p:txEl>
                                              <p:pRg st="2" end="2"/>
                                            </p:txEl>
                                          </p:spTgt>
                                        </p:tgtEl>
                                        <p:attrNameLst>
                                          <p:attrName>style.color</p:attrName>
                                        </p:attrNameLst>
                                      </p:cBhvr>
                                      <p:by>
                                        <p:hsl h="0" s="-70588" l="0"/>
                                      </p:by>
                                    </p:animClr>
                                    <p:animClr clrSpc="hsl" dir="cw">
                                      <p:cBhvr>
                                        <p:cTn id="17" dur="500" fill="hold"/>
                                        <p:tgtEl>
                                          <p:spTgt spid="33795">
                                            <p:txEl>
                                              <p:pRg st="2" end="2"/>
                                            </p:txEl>
                                          </p:spTgt>
                                        </p:tgtEl>
                                        <p:attrNameLst>
                                          <p:attrName>fillcolor</p:attrName>
                                        </p:attrNameLst>
                                      </p:cBhvr>
                                      <p:by>
                                        <p:hsl h="0" s="-70588" l="0"/>
                                      </p:by>
                                    </p:animClr>
                                    <p:animClr clrSpc="hsl" dir="cw">
                                      <p:cBhvr>
                                        <p:cTn id="18" dur="500" fill="hold"/>
                                        <p:tgtEl>
                                          <p:spTgt spid="33795">
                                            <p:txEl>
                                              <p:pRg st="2" end="2"/>
                                            </p:txEl>
                                          </p:spTgt>
                                        </p:tgtEl>
                                        <p:attrNameLst>
                                          <p:attrName>stroke.color</p:attrName>
                                        </p:attrNameLst>
                                      </p:cBhvr>
                                      <p:by>
                                        <p:hsl h="0" s="-70588" l="0"/>
                                      </p:by>
                                    </p:animClr>
                                    <p:set>
                                      <p:cBhvr>
                                        <p:cTn id="19" dur="500" fill="hold"/>
                                        <p:tgtEl>
                                          <p:spTgt spid="33795">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nodeType="clickEffect">
                                  <p:stCondLst>
                                    <p:cond delay="0"/>
                                  </p:stCondLst>
                                  <p:childTnLst>
                                    <p:animClr clrSpc="hsl" dir="cw">
                                      <p:cBhvr override="childStyle">
                                        <p:cTn id="23" dur="500" fill="hold"/>
                                        <p:tgtEl>
                                          <p:spTgt spid="33795">
                                            <p:txEl>
                                              <p:pRg st="3" end="3"/>
                                            </p:txEl>
                                          </p:spTgt>
                                        </p:tgtEl>
                                        <p:attrNameLst>
                                          <p:attrName>style.color</p:attrName>
                                        </p:attrNameLst>
                                      </p:cBhvr>
                                      <p:by>
                                        <p:hsl h="0" s="-70588" l="0"/>
                                      </p:by>
                                    </p:animClr>
                                    <p:animClr clrSpc="hsl" dir="cw">
                                      <p:cBhvr>
                                        <p:cTn id="24" dur="500" fill="hold"/>
                                        <p:tgtEl>
                                          <p:spTgt spid="33795">
                                            <p:txEl>
                                              <p:pRg st="3" end="3"/>
                                            </p:txEl>
                                          </p:spTgt>
                                        </p:tgtEl>
                                        <p:attrNameLst>
                                          <p:attrName>fillcolor</p:attrName>
                                        </p:attrNameLst>
                                      </p:cBhvr>
                                      <p:by>
                                        <p:hsl h="0" s="-70588" l="0"/>
                                      </p:by>
                                    </p:animClr>
                                    <p:animClr clrSpc="hsl" dir="cw">
                                      <p:cBhvr>
                                        <p:cTn id="25" dur="500" fill="hold"/>
                                        <p:tgtEl>
                                          <p:spTgt spid="33795">
                                            <p:txEl>
                                              <p:pRg st="3" end="3"/>
                                            </p:txEl>
                                          </p:spTgt>
                                        </p:tgtEl>
                                        <p:attrNameLst>
                                          <p:attrName>stroke.color</p:attrName>
                                        </p:attrNameLst>
                                      </p:cBhvr>
                                      <p:by>
                                        <p:hsl h="0" s="-70588" l="0"/>
                                      </p:by>
                                    </p:animClr>
                                    <p:set>
                                      <p:cBhvr>
                                        <p:cTn id="26" dur="500" fill="hold"/>
                                        <p:tgtEl>
                                          <p:spTgt spid="33795">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nodeType="clickEffect">
                                  <p:stCondLst>
                                    <p:cond delay="0"/>
                                  </p:stCondLst>
                                  <p:childTnLst>
                                    <p:animClr clrSpc="hsl" dir="cw">
                                      <p:cBhvr override="childStyle">
                                        <p:cTn id="30" dur="500" fill="hold"/>
                                        <p:tgtEl>
                                          <p:spTgt spid="33795">
                                            <p:txEl>
                                              <p:pRg st="4" end="4"/>
                                            </p:txEl>
                                          </p:spTgt>
                                        </p:tgtEl>
                                        <p:attrNameLst>
                                          <p:attrName>style.color</p:attrName>
                                        </p:attrNameLst>
                                      </p:cBhvr>
                                      <p:by>
                                        <p:hsl h="0" s="-70588" l="0"/>
                                      </p:by>
                                    </p:animClr>
                                    <p:animClr clrSpc="hsl" dir="cw">
                                      <p:cBhvr>
                                        <p:cTn id="31" dur="500" fill="hold"/>
                                        <p:tgtEl>
                                          <p:spTgt spid="33795">
                                            <p:txEl>
                                              <p:pRg st="4" end="4"/>
                                            </p:txEl>
                                          </p:spTgt>
                                        </p:tgtEl>
                                        <p:attrNameLst>
                                          <p:attrName>fillcolor</p:attrName>
                                        </p:attrNameLst>
                                      </p:cBhvr>
                                      <p:by>
                                        <p:hsl h="0" s="-70588" l="0"/>
                                      </p:by>
                                    </p:animClr>
                                    <p:animClr clrSpc="hsl" dir="cw">
                                      <p:cBhvr>
                                        <p:cTn id="32" dur="500" fill="hold"/>
                                        <p:tgtEl>
                                          <p:spTgt spid="33795">
                                            <p:txEl>
                                              <p:pRg st="4" end="4"/>
                                            </p:txEl>
                                          </p:spTgt>
                                        </p:tgtEl>
                                        <p:attrNameLst>
                                          <p:attrName>stroke.color</p:attrName>
                                        </p:attrNameLst>
                                      </p:cBhvr>
                                      <p:by>
                                        <p:hsl h="0" s="-70588" l="0"/>
                                      </p:by>
                                    </p:animClr>
                                    <p:set>
                                      <p:cBhvr>
                                        <p:cTn id="33" dur="500" fill="hold"/>
                                        <p:tgtEl>
                                          <p:spTgt spid="33795">
                                            <p:txEl>
                                              <p:pRg st="4" end="4"/>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33795">
                                            <p:txEl>
                                              <p:pRg st="6" end="6"/>
                                            </p:txEl>
                                          </p:spTgt>
                                        </p:tgtEl>
                                        <p:attrNameLst>
                                          <p:attrName>style.color</p:attrName>
                                        </p:attrNameLst>
                                      </p:cBhvr>
                                      <p:by>
                                        <p:hsl h="0" s="-70588" l="0"/>
                                      </p:by>
                                    </p:animClr>
                                    <p:animClr clrSpc="hsl" dir="cw">
                                      <p:cBhvr>
                                        <p:cTn id="38" dur="500" fill="hold"/>
                                        <p:tgtEl>
                                          <p:spTgt spid="33795">
                                            <p:txEl>
                                              <p:pRg st="6" end="6"/>
                                            </p:txEl>
                                          </p:spTgt>
                                        </p:tgtEl>
                                        <p:attrNameLst>
                                          <p:attrName>fillcolor</p:attrName>
                                        </p:attrNameLst>
                                      </p:cBhvr>
                                      <p:by>
                                        <p:hsl h="0" s="-70588" l="0"/>
                                      </p:by>
                                    </p:animClr>
                                    <p:animClr clrSpc="hsl" dir="cw">
                                      <p:cBhvr>
                                        <p:cTn id="39" dur="500" fill="hold"/>
                                        <p:tgtEl>
                                          <p:spTgt spid="33795">
                                            <p:txEl>
                                              <p:pRg st="6" end="6"/>
                                            </p:txEl>
                                          </p:spTgt>
                                        </p:tgtEl>
                                        <p:attrNameLst>
                                          <p:attrName>stroke.color</p:attrName>
                                        </p:attrNameLst>
                                      </p:cBhvr>
                                      <p:by>
                                        <p:hsl h="0" s="-70588" l="0"/>
                                      </p:by>
                                    </p:animClr>
                                    <p:set>
                                      <p:cBhvr>
                                        <p:cTn id="40" dur="500" fill="hold"/>
                                        <p:tgtEl>
                                          <p:spTgt spid="33795">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33795">
                                            <p:txEl>
                                              <p:pRg st="7" end="7"/>
                                            </p:txEl>
                                          </p:spTgt>
                                        </p:tgtEl>
                                        <p:attrNameLst>
                                          <p:attrName>style.color</p:attrName>
                                        </p:attrNameLst>
                                      </p:cBhvr>
                                      <p:by>
                                        <p:hsl h="0" s="-70588" l="0"/>
                                      </p:by>
                                    </p:animClr>
                                    <p:animClr clrSpc="hsl" dir="cw">
                                      <p:cBhvr>
                                        <p:cTn id="45" dur="500" fill="hold"/>
                                        <p:tgtEl>
                                          <p:spTgt spid="33795">
                                            <p:txEl>
                                              <p:pRg st="7" end="7"/>
                                            </p:txEl>
                                          </p:spTgt>
                                        </p:tgtEl>
                                        <p:attrNameLst>
                                          <p:attrName>fillcolor</p:attrName>
                                        </p:attrNameLst>
                                      </p:cBhvr>
                                      <p:by>
                                        <p:hsl h="0" s="-70588" l="0"/>
                                      </p:by>
                                    </p:animClr>
                                    <p:animClr clrSpc="hsl" dir="cw">
                                      <p:cBhvr>
                                        <p:cTn id="46" dur="500" fill="hold"/>
                                        <p:tgtEl>
                                          <p:spTgt spid="33795">
                                            <p:txEl>
                                              <p:pRg st="7" end="7"/>
                                            </p:txEl>
                                          </p:spTgt>
                                        </p:tgtEl>
                                        <p:attrNameLst>
                                          <p:attrName>stroke.color</p:attrName>
                                        </p:attrNameLst>
                                      </p:cBhvr>
                                      <p:by>
                                        <p:hsl h="0" s="-70588" l="0"/>
                                      </p:by>
                                    </p:animClr>
                                    <p:set>
                                      <p:cBhvr>
                                        <p:cTn id="47" dur="500" fill="hold"/>
                                        <p:tgtEl>
                                          <p:spTgt spid="33795">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33795">
                                            <p:txEl>
                                              <p:pRg st="8" end="8"/>
                                            </p:txEl>
                                          </p:spTgt>
                                        </p:tgtEl>
                                        <p:attrNameLst>
                                          <p:attrName>style.color</p:attrName>
                                        </p:attrNameLst>
                                      </p:cBhvr>
                                      <p:by>
                                        <p:hsl h="0" s="-70588" l="0"/>
                                      </p:by>
                                    </p:animClr>
                                    <p:animClr clrSpc="hsl" dir="cw">
                                      <p:cBhvr>
                                        <p:cTn id="52" dur="500" fill="hold"/>
                                        <p:tgtEl>
                                          <p:spTgt spid="33795">
                                            <p:txEl>
                                              <p:pRg st="8" end="8"/>
                                            </p:txEl>
                                          </p:spTgt>
                                        </p:tgtEl>
                                        <p:attrNameLst>
                                          <p:attrName>fillcolor</p:attrName>
                                        </p:attrNameLst>
                                      </p:cBhvr>
                                      <p:by>
                                        <p:hsl h="0" s="-70588" l="0"/>
                                      </p:by>
                                    </p:animClr>
                                    <p:animClr clrSpc="hsl" dir="cw">
                                      <p:cBhvr>
                                        <p:cTn id="53" dur="500" fill="hold"/>
                                        <p:tgtEl>
                                          <p:spTgt spid="33795">
                                            <p:txEl>
                                              <p:pRg st="8" end="8"/>
                                            </p:txEl>
                                          </p:spTgt>
                                        </p:tgtEl>
                                        <p:attrNameLst>
                                          <p:attrName>stroke.color</p:attrName>
                                        </p:attrNameLst>
                                      </p:cBhvr>
                                      <p:by>
                                        <p:hsl h="0" s="-70588" l="0"/>
                                      </p:by>
                                    </p:animClr>
                                    <p:set>
                                      <p:cBhvr>
                                        <p:cTn id="54" dur="500" fill="hold"/>
                                        <p:tgtEl>
                                          <p:spTgt spid="33795">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33795">
                                            <p:txEl>
                                              <p:pRg st="9" end="9"/>
                                            </p:txEl>
                                          </p:spTgt>
                                        </p:tgtEl>
                                        <p:attrNameLst>
                                          <p:attrName>style.color</p:attrName>
                                        </p:attrNameLst>
                                      </p:cBhvr>
                                      <p:by>
                                        <p:hsl h="0" s="-70588" l="0"/>
                                      </p:by>
                                    </p:animClr>
                                    <p:animClr clrSpc="hsl" dir="cw">
                                      <p:cBhvr>
                                        <p:cTn id="59" dur="500" fill="hold"/>
                                        <p:tgtEl>
                                          <p:spTgt spid="33795">
                                            <p:txEl>
                                              <p:pRg st="9" end="9"/>
                                            </p:txEl>
                                          </p:spTgt>
                                        </p:tgtEl>
                                        <p:attrNameLst>
                                          <p:attrName>fillcolor</p:attrName>
                                        </p:attrNameLst>
                                      </p:cBhvr>
                                      <p:by>
                                        <p:hsl h="0" s="-70588" l="0"/>
                                      </p:by>
                                    </p:animClr>
                                    <p:animClr clrSpc="hsl" dir="cw">
                                      <p:cBhvr>
                                        <p:cTn id="60" dur="500" fill="hold"/>
                                        <p:tgtEl>
                                          <p:spTgt spid="33795">
                                            <p:txEl>
                                              <p:pRg st="9" end="9"/>
                                            </p:txEl>
                                          </p:spTgt>
                                        </p:tgtEl>
                                        <p:attrNameLst>
                                          <p:attrName>stroke.color</p:attrName>
                                        </p:attrNameLst>
                                      </p:cBhvr>
                                      <p:by>
                                        <p:hsl h="0" s="-70588" l="0"/>
                                      </p:by>
                                    </p:animClr>
                                    <p:set>
                                      <p:cBhvr>
                                        <p:cTn id="61" dur="500" fill="hold"/>
                                        <p:tgtEl>
                                          <p:spTgt spid="33795">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AutoShape 2"/>
          <p:cNvSpPr>
            <a:spLocks noGrp="1" noChangeArrowheads="1"/>
          </p:cNvSpPr>
          <p:nvPr>
            <p:ph type="title"/>
          </p:nvPr>
        </p:nvSpPr>
        <p:spPr/>
        <p:txBody>
          <a:bodyPr/>
          <a:lstStyle/>
          <a:p>
            <a:r>
              <a:rPr lang="en-US"/>
              <a:t>First Stage of labor</a:t>
            </a:r>
          </a:p>
        </p:txBody>
      </p:sp>
      <p:sp>
        <p:nvSpPr>
          <p:cNvPr id="164867"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AC92F259-44E8-47C1-91FC-55239E74368B}" type="slidenum">
              <a:rPr lang="en-US"/>
              <a:pPr/>
              <a:t>24</a:t>
            </a:fld>
            <a:endParaRPr lang="en-US"/>
          </a:p>
        </p:txBody>
      </p:sp>
      <p:sp>
        <p:nvSpPr>
          <p:cNvPr id="164869" name="Rectangle 5"/>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Placement of a 16 – 18 gauge</a:t>
            </a:r>
          </a:p>
          <a:p>
            <a:r>
              <a:rPr lang="en-US" sz="1800"/>
              <a:t>venous catheter is advisable </a:t>
            </a:r>
          </a:p>
          <a:p>
            <a:r>
              <a:rPr lang="en-US" sz="1800"/>
              <a:t>during the active phase</a:t>
            </a:r>
          </a:p>
          <a:p>
            <a:r>
              <a:rPr lang="en-US" sz="1800"/>
              <a:t>because:</a:t>
            </a:r>
          </a:p>
          <a:p>
            <a:endParaRPr lang="en-US" sz="1800"/>
          </a:p>
          <a:p>
            <a:pPr>
              <a:buFontTx/>
              <a:buChar char="-"/>
            </a:pPr>
            <a:r>
              <a:rPr lang="en-US" sz="1800"/>
              <a:t>Delayed gastric emptying.</a:t>
            </a:r>
          </a:p>
          <a:p>
            <a:pPr>
              <a:buFontTx/>
              <a:buChar char="-"/>
            </a:pPr>
            <a:r>
              <a:rPr lang="en-US" sz="1800"/>
              <a:t>Hydrate patients with </a:t>
            </a:r>
          </a:p>
          <a:p>
            <a:r>
              <a:rPr lang="en-US" sz="1800"/>
              <a:t> crystalloids</a:t>
            </a:r>
          </a:p>
          <a:p>
            <a:pPr>
              <a:buFontTx/>
              <a:buChar char="-"/>
            </a:pPr>
            <a:r>
              <a:rPr lang="en-US" sz="1800"/>
              <a:t>Administer oxytocin after </a:t>
            </a:r>
          </a:p>
          <a:p>
            <a:r>
              <a:rPr lang="en-US" sz="1800"/>
              <a:t> delivery of the placenta</a:t>
            </a:r>
          </a:p>
          <a:p>
            <a:pPr>
              <a:buFontTx/>
              <a:buChar char="-"/>
            </a:pPr>
            <a:r>
              <a:rPr lang="en-US" sz="1800"/>
              <a:t>Treat any unanticipated </a:t>
            </a:r>
          </a:p>
          <a:p>
            <a:r>
              <a:rPr lang="en-US" sz="1800"/>
              <a:t>  emergency </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4867">
                                            <p:txEl>
                                              <p:pRg st="1" end="1"/>
                                            </p:txEl>
                                          </p:spTgt>
                                        </p:tgtEl>
                                        <p:attrNameLst>
                                          <p:attrName>style.color</p:attrName>
                                        </p:attrNameLst>
                                      </p:cBhvr>
                                      <p:by>
                                        <p:hsl h="0" s="-70588" l="0"/>
                                      </p:by>
                                    </p:animClr>
                                    <p:animClr clrSpc="hsl" dir="cw">
                                      <p:cBhvr>
                                        <p:cTn id="7" dur="500" fill="hold"/>
                                        <p:tgtEl>
                                          <p:spTgt spid="164867">
                                            <p:txEl>
                                              <p:pRg st="1" end="1"/>
                                            </p:txEl>
                                          </p:spTgt>
                                        </p:tgtEl>
                                        <p:attrNameLst>
                                          <p:attrName>fillcolor</p:attrName>
                                        </p:attrNameLst>
                                      </p:cBhvr>
                                      <p:by>
                                        <p:hsl h="0" s="-70588" l="0"/>
                                      </p:by>
                                    </p:animClr>
                                    <p:animClr clrSpc="hsl" dir="cw">
                                      <p:cBhvr>
                                        <p:cTn id="8" dur="500" fill="hold"/>
                                        <p:tgtEl>
                                          <p:spTgt spid="164867">
                                            <p:txEl>
                                              <p:pRg st="1" end="1"/>
                                            </p:txEl>
                                          </p:spTgt>
                                        </p:tgtEl>
                                        <p:attrNameLst>
                                          <p:attrName>stroke.color</p:attrName>
                                        </p:attrNameLst>
                                      </p:cBhvr>
                                      <p:by>
                                        <p:hsl h="0" s="-70588" l="0"/>
                                      </p:by>
                                    </p:animClr>
                                    <p:set>
                                      <p:cBhvr>
                                        <p:cTn id="9" dur="500" fill="hold"/>
                                        <p:tgtEl>
                                          <p:spTgt spid="16486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4867">
                                            <p:txEl>
                                              <p:pRg st="2" end="2"/>
                                            </p:txEl>
                                          </p:spTgt>
                                        </p:tgtEl>
                                        <p:attrNameLst>
                                          <p:attrName>style.color</p:attrName>
                                        </p:attrNameLst>
                                      </p:cBhvr>
                                      <p:by>
                                        <p:hsl h="0" s="-70588" l="0"/>
                                      </p:by>
                                    </p:animClr>
                                    <p:animClr clrSpc="hsl" dir="cw">
                                      <p:cBhvr>
                                        <p:cTn id="14" dur="500" fill="hold"/>
                                        <p:tgtEl>
                                          <p:spTgt spid="164867">
                                            <p:txEl>
                                              <p:pRg st="2" end="2"/>
                                            </p:txEl>
                                          </p:spTgt>
                                        </p:tgtEl>
                                        <p:attrNameLst>
                                          <p:attrName>fillcolor</p:attrName>
                                        </p:attrNameLst>
                                      </p:cBhvr>
                                      <p:by>
                                        <p:hsl h="0" s="-70588" l="0"/>
                                      </p:by>
                                    </p:animClr>
                                    <p:animClr clrSpc="hsl" dir="cw">
                                      <p:cBhvr>
                                        <p:cTn id="15" dur="500" fill="hold"/>
                                        <p:tgtEl>
                                          <p:spTgt spid="164867">
                                            <p:txEl>
                                              <p:pRg st="2" end="2"/>
                                            </p:txEl>
                                          </p:spTgt>
                                        </p:tgtEl>
                                        <p:attrNameLst>
                                          <p:attrName>stroke.color</p:attrName>
                                        </p:attrNameLst>
                                      </p:cBhvr>
                                      <p:by>
                                        <p:hsl h="0" s="-70588" l="0"/>
                                      </p:by>
                                    </p:animClr>
                                    <p:set>
                                      <p:cBhvr>
                                        <p:cTn id="16" dur="500" fill="hold"/>
                                        <p:tgtEl>
                                          <p:spTgt spid="164867">
                                            <p:txEl>
                                              <p:pRg st="2" end="2"/>
                                            </p:txEl>
                                          </p:spTgt>
                                        </p:tgtEl>
                                        <p:attrNameLst>
                                          <p:attrName>fill.type</p:attrName>
                                        </p:attrNameLst>
                                      </p:cBhvr>
                                      <p:to>
                                        <p:strVal val="solid"/>
                                      </p:to>
                                    </p:set>
                                  </p:childTnLst>
                                </p:cTn>
                              </p:par>
                              <p:par>
                                <p:cTn id="17" presetID="9" presetClass="entr" presetSubtype="0" fill="hold" grpId="0" nodeType="withEffect">
                                  <p:stCondLst>
                                    <p:cond delay="0"/>
                                  </p:stCondLst>
                                  <p:childTnLst>
                                    <p:set>
                                      <p:cBhvr>
                                        <p:cTn id="18" dur="1" fill="hold">
                                          <p:stCondLst>
                                            <p:cond delay="0"/>
                                          </p:stCondLst>
                                        </p:cTn>
                                        <p:tgtEl>
                                          <p:spTgt spid="164869"/>
                                        </p:tgtEl>
                                        <p:attrNameLst>
                                          <p:attrName>style.visibility</p:attrName>
                                        </p:attrNameLst>
                                      </p:cBhvr>
                                      <p:to>
                                        <p:strVal val="visible"/>
                                      </p:to>
                                    </p:set>
                                    <p:animEffect transition="in" filter="dissolve">
                                      <p:cBhvr>
                                        <p:cTn id="19" dur="500"/>
                                        <p:tgtEl>
                                          <p:spTgt spid="164869"/>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nodeType="clickEffect">
                                  <p:stCondLst>
                                    <p:cond delay="0"/>
                                  </p:stCondLst>
                                  <p:childTnLst>
                                    <p:animClr clrSpc="hsl" dir="cw">
                                      <p:cBhvr override="childStyle">
                                        <p:cTn id="23" dur="500" fill="hold"/>
                                        <p:tgtEl>
                                          <p:spTgt spid="164867">
                                            <p:txEl>
                                              <p:pRg st="3" end="3"/>
                                            </p:txEl>
                                          </p:spTgt>
                                        </p:tgtEl>
                                        <p:attrNameLst>
                                          <p:attrName>style.color</p:attrName>
                                        </p:attrNameLst>
                                      </p:cBhvr>
                                      <p:by>
                                        <p:hsl h="0" s="-70588" l="0"/>
                                      </p:by>
                                    </p:animClr>
                                    <p:animClr clrSpc="hsl" dir="cw">
                                      <p:cBhvr>
                                        <p:cTn id="24" dur="500" fill="hold"/>
                                        <p:tgtEl>
                                          <p:spTgt spid="164867">
                                            <p:txEl>
                                              <p:pRg st="3" end="3"/>
                                            </p:txEl>
                                          </p:spTgt>
                                        </p:tgtEl>
                                        <p:attrNameLst>
                                          <p:attrName>fillcolor</p:attrName>
                                        </p:attrNameLst>
                                      </p:cBhvr>
                                      <p:by>
                                        <p:hsl h="0" s="-70588" l="0"/>
                                      </p:by>
                                    </p:animClr>
                                    <p:animClr clrSpc="hsl" dir="cw">
                                      <p:cBhvr>
                                        <p:cTn id="25" dur="500" fill="hold"/>
                                        <p:tgtEl>
                                          <p:spTgt spid="164867">
                                            <p:txEl>
                                              <p:pRg st="3" end="3"/>
                                            </p:txEl>
                                          </p:spTgt>
                                        </p:tgtEl>
                                        <p:attrNameLst>
                                          <p:attrName>stroke.color</p:attrName>
                                        </p:attrNameLst>
                                      </p:cBhvr>
                                      <p:by>
                                        <p:hsl h="0" s="-70588" l="0"/>
                                      </p:by>
                                    </p:animClr>
                                    <p:set>
                                      <p:cBhvr>
                                        <p:cTn id="26" dur="500" fill="hold"/>
                                        <p:tgtEl>
                                          <p:spTgt spid="164867">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nodeType="clickEffect">
                                  <p:stCondLst>
                                    <p:cond delay="0"/>
                                  </p:stCondLst>
                                  <p:childTnLst>
                                    <p:animClr clrSpc="hsl" dir="cw">
                                      <p:cBhvr override="childStyle">
                                        <p:cTn id="30" dur="500" fill="hold"/>
                                        <p:tgtEl>
                                          <p:spTgt spid="164867">
                                            <p:txEl>
                                              <p:pRg st="4" end="4"/>
                                            </p:txEl>
                                          </p:spTgt>
                                        </p:tgtEl>
                                        <p:attrNameLst>
                                          <p:attrName>style.color</p:attrName>
                                        </p:attrNameLst>
                                      </p:cBhvr>
                                      <p:by>
                                        <p:hsl h="0" s="-70588" l="0"/>
                                      </p:by>
                                    </p:animClr>
                                    <p:animClr clrSpc="hsl" dir="cw">
                                      <p:cBhvr>
                                        <p:cTn id="31" dur="500" fill="hold"/>
                                        <p:tgtEl>
                                          <p:spTgt spid="164867">
                                            <p:txEl>
                                              <p:pRg st="4" end="4"/>
                                            </p:txEl>
                                          </p:spTgt>
                                        </p:tgtEl>
                                        <p:attrNameLst>
                                          <p:attrName>fillcolor</p:attrName>
                                        </p:attrNameLst>
                                      </p:cBhvr>
                                      <p:by>
                                        <p:hsl h="0" s="-70588" l="0"/>
                                      </p:by>
                                    </p:animClr>
                                    <p:animClr clrSpc="hsl" dir="cw">
                                      <p:cBhvr>
                                        <p:cTn id="32" dur="500" fill="hold"/>
                                        <p:tgtEl>
                                          <p:spTgt spid="164867">
                                            <p:txEl>
                                              <p:pRg st="4" end="4"/>
                                            </p:txEl>
                                          </p:spTgt>
                                        </p:tgtEl>
                                        <p:attrNameLst>
                                          <p:attrName>stroke.color</p:attrName>
                                        </p:attrNameLst>
                                      </p:cBhvr>
                                      <p:by>
                                        <p:hsl h="0" s="-70588" l="0"/>
                                      </p:by>
                                    </p:animClr>
                                    <p:set>
                                      <p:cBhvr>
                                        <p:cTn id="33" dur="500" fill="hold"/>
                                        <p:tgtEl>
                                          <p:spTgt spid="164867">
                                            <p:txEl>
                                              <p:pRg st="4" end="4"/>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164867">
                                            <p:txEl>
                                              <p:pRg st="6" end="6"/>
                                            </p:txEl>
                                          </p:spTgt>
                                        </p:tgtEl>
                                        <p:attrNameLst>
                                          <p:attrName>style.color</p:attrName>
                                        </p:attrNameLst>
                                      </p:cBhvr>
                                      <p:by>
                                        <p:hsl h="0" s="-70588" l="0"/>
                                      </p:by>
                                    </p:animClr>
                                    <p:animClr clrSpc="hsl" dir="cw">
                                      <p:cBhvr>
                                        <p:cTn id="38" dur="500" fill="hold"/>
                                        <p:tgtEl>
                                          <p:spTgt spid="164867">
                                            <p:txEl>
                                              <p:pRg st="6" end="6"/>
                                            </p:txEl>
                                          </p:spTgt>
                                        </p:tgtEl>
                                        <p:attrNameLst>
                                          <p:attrName>fillcolor</p:attrName>
                                        </p:attrNameLst>
                                      </p:cBhvr>
                                      <p:by>
                                        <p:hsl h="0" s="-70588" l="0"/>
                                      </p:by>
                                    </p:animClr>
                                    <p:animClr clrSpc="hsl" dir="cw">
                                      <p:cBhvr>
                                        <p:cTn id="39" dur="500" fill="hold"/>
                                        <p:tgtEl>
                                          <p:spTgt spid="164867">
                                            <p:txEl>
                                              <p:pRg st="6" end="6"/>
                                            </p:txEl>
                                          </p:spTgt>
                                        </p:tgtEl>
                                        <p:attrNameLst>
                                          <p:attrName>stroke.color</p:attrName>
                                        </p:attrNameLst>
                                      </p:cBhvr>
                                      <p:by>
                                        <p:hsl h="0" s="-70588" l="0"/>
                                      </p:by>
                                    </p:animClr>
                                    <p:set>
                                      <p:cBhvr>
                                        <p:cTn id="40" dur="500" fill="hold"/>
                                        <p:tgtEl>
                                          <p:spTgt spid="164867">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4867">
                                            <p:txEl>
                                              <p:pRg st="7" end="7"/>
                                            </p:txEl>
                                          </p:spTgt>
                                        </p:tgtEl>
                                        <p:attrNameLst>
                                          <p:attrName>style.color</p:attrName>
                                        </p:attrNameLst>
                                      </p:cBhvr>
                                      <p:by>
                                        <p:hsl h="0" s="-70588" l="0"/>
                                      </p:by>
                                    </p:animClr>
                                    <p:animClr clrSpc="hsl" dir="cw">
                                      <p:cBhvr>
                                        <p:cTn id="45" dur="500" fill="hold"/>
                                        <p:tgtEl>
                                          <p:spTgt spid="164867">
                                            <p:txEl>
                                              <p:pRg st="7" end="7"/>
                                            </p:txEl>
                                          </p:spTgt>
                                        </p:tgtEl>
                                        <p:attrNameLst>
                                          <p:attrName>fillcolor</p:attrName>
                                        </p:attrNameLst>
                                      </p:cBhvr>
                                      <p:by>
                                        <p:hsl h="0" s="-70588" l="0"/>
                                      </p:by>
                                    </p:animClr>
                                    <p:animClr clrSpc="hsl" dir="cw">
                                      <p:cBhvr>
                                        <p:cTn id="46" dur="500" fill="hold"/>
                                        <p:tgtEl>
                                          <p:spTgt spid="164867">
                                            <p:txEl>
                                              <p:pRg st="7" end="7"/>
                                            </p:txEl>
                                          </p:spTgt>
                                        </p:tgtEl>
                                        <p:attrNameLst>
                                          <p:attrName>stroke.color</p:attrName>
                                        </p:attrNameLst>
                                      </p:cBhvr>
                                      <p:by>
                                        <p:hsl h="0" s="-70588" l="0"/>
                                      </p:by>
                                    </p:animClr>
                                    <p:set>
                                      <p:cBhvr>
                                        <p:cTn id="47" dur="500" fill="hold"/>
                                        <p:tgtEl>
                                          <p:spTgt spid="164867">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4867">
                                            <p:txEl>
                                              <p:pRg st="8" end="8"/>
                                            </p:txEl>
                                          </p:spTgt>
                                        </p:tgtEl>
                                        <p:attrNameLst>
                                          <p:attrName>style.color</p:attrName>
                                        </p:attrNameLst>
                                      </p:cBhvr>
                                      <p:by>
                                        <p:hsl h="0" s="-70588" l="0"/>
                                      </p:by>
                                    </p:animClr>
                                    <p:animClr clrSpc="hsl" dir="cw">
                                      <p:cBhvr>
                                        <p:cTn id="52" dur="500" fill="hold"/>
                                        <p:tgtEl>
                                          <p:spTgt spid="164867">
                                            <p:txEl>
                                              <p:pRg st="8" end="8"/>
                                            </p:txEl>
                                          </p:spTgt>
                                        </p:tgtEl>
                                        <p:attrNameLst>
                                          <p:attrName>fillcolor</p:attrName>
                                        </p:attrNameLst>
                                      </p:cBhvr>
                                      <p:by>
                                        <p:hsl h="0" s="-70588" l="0"/>
                                      </p:by>
                                    </p:animClr>
                                    <p:animClr clrSpc="hsl" dir="cw">
                                      <p:cBhvr>
                                        <p:cTn id="53" dur="500" fill="hold"/>
                                        <p:tgtEl>
                                          <p:spTgt spid="164867">
                                            <p:txEl>
                                              <p:pRg st="8" end="8"/>
                                            </p:txEl>
                                          </p:spTgt>
                                        </p:tgtEl>
                                        <p:attrNameLst>
                                          <p:attrName>stroke.color</p:attrName>
                                        </p:attrNameLst>
                                      </p:cBhvr>
                                      <p:by>
                                        <p:hsl h="0" s="-70588" l="0"/>
                                      </p:by>
                                    </p:animClr>
                                    <p:set>
                                      <p:cBhvr>
                                        <p:cTn id="54" dur="500" fill="hold"/>
                                        <p:tgtEl>
                                          <p:spTgt spid="164867">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4867">
                                            <p:txEl>
                                              <p:pRg st="9" end="9"/>
                                            </p:txEl>
                                          </p:spTgt>
                                        </p:tgtEl>
                                        <p:attrNameLst>
                                          <p:attrName>style.color</p:attrName>
                                        </p:attrNameLst>
                                      </p:cBhvr>
                                      <p:by>
                                        <p:hsl h="0" s="-70588" l="0"/>
                                      </p:by>
                                    </p:animClr>
                                    <p:animClr clrSpc="hsl" dir="cw">
                                      <p:cBhvr>
                                        <p:cTn id="59" dur="500" fill="hold"/>
                                        <p:tgtEl>
                                          <p:spTgt spid="164867">
                                            <p:txEl>
                                              <p:pRg st="9" end="9"/>
                                            </p:txEl>
                                          </p:spTgt>
                                        </p:tgtEl>
                                        <p:attrNameLst>
                                          <p:attrName>fillcolor</p:attrName>
                                        </p:attrNameLst>
                                      </p:cBhvr>
                                      <p:by>
                                        <p:hsl h="0" s="-70588" l="0"/>
                                      </p:by>
                                    </p:animClr>
                                    <p:animClr clrSpc="hsl" dir="cw">
                                      <p:cBhvr>
                                        <p:cTn id="60" dur="500" fill="hold"/>
                                        <p:tgtEl>
                                          <p:spTgt spid="164867">
                                            <p:txEl>
                                              <p:pRg st="9" end="9"/>
                                            </p:txEl>
                                          </p:spTgt>
                                        </p:tgtEl>
                                        <p:attrNameLst>
                                          <p:attrName>stroke.color</p:attrName>
                                        </p:attrNameLst>
                                      </p:cBhvr>
                                      <p:by>
                                        <p:hsl h="0" s="-70588" l="0"/>
                                      </p:by>
                                    </p:animClr>
                                    <p:set>
                                      <p:cBhvr>
                                        <p:cTn id="61" dur="500" fill="hold"/>
                                        <p:tgtEl>
                                          <p:spTgt spid="164867">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AutoShape 2"/>
          <p:cNvSpPr>
            <a:spLocks noGrp="1" noChangeArrowheads="1"/>
          </p:cNvSpPr>
          <p:nvPr>
            <p:ph type="title"/>
          </p:nvPr>
        </p:nvSpPr>
        <p:spPr/>
        <p:txBody>
          <a:bodyPr/>
          <a:lstStyle/>
          <a:p>
            <a:r>
              <a:rPr lang="en-US"/>
              <a:t>First Stage of labor</a:t>
            </a:r>
          </a:p>
        </p:txBody>
      </p:sp>
      <p:sp>
        <p:nvSpPr>
          <p:cNvPr id="165891"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8180E088-7930-4BA9-AD27-C96AF07225EE}" type="slidenum">
              <a:rPr lang="en-US"/>
              <a:pPr/>
              <a:t>25</a:t>
            </a:fld>
            <a:endParaRPr lang="en-US"/>
          </a:p>
        </p:txBody>
      </p:sp>
      <p:sp>
        <p:nvSpPr>
          <p:cNvPr id="165894" name="Rectangle 6"/>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Checking the </a:t>
            </a:r>
            <a:r>
              <a:rPr lang="en-US" sz="1800" b="1"/>
              <a:t>Blood</a:t>
            </a:r>
            <a:r>
              <a:rPr lang="en-US" sz="1800"/>
              <a:t> for</a:t>
            </a:r>
          </a:p>
          <a:p>
            <a:endParaRPr lang="en-US" sz="1800"/>
          </a:p>
          <a:p>
            <a:pPr>
              <a:buFontTx/>
              <a:buChar char="•"/>
            </a:pPr>
            <a:r>
              <a:rPr lang="en-US" sz="1800"/>
              <a:t> Hb or Hematocrit</a:t>
            </a:r>
          </a:p>
          <a:p>
            <a:pPr>
              <a:buFontTx/>
              <a:buChar char="•"/>
            </a:pPr>
            <a:r>
              <a:rPr lang="en-US" sz="1800"/>
              <a:t> Blood grouping</a:t>
            </a:r>
          </a:p>
          <a:p>
            <a:pPr>
              <a:buFontTx/>
              <a:buChar char="•"/>
            </a:pPr>
            <a:r>
              <a:rPr lang="en-US" sz="1800"/>
              <a:t> Rhesus type</a:t>
            </a:r>
          </a:p>
          <a:p>
            <a:pPr>
              <a:buFontTx/>
              <a:buChar char="•"/>
            </a:pPr>
            <a:r>
              <a:rPr lang="en-US" sz="1800"/>
              <a:t> Antibody screen</a:t>
            </a:r>
          </a:p>
          <a:p>
            <a:endParaRPr lang="en-US" sz="1800"/>
          </a:p>
          <a:p>
            <a:r>
              <a:rPr lang="en-US" sz="1800"/>
              <a:t>Checking the </a:t>
            </a:r>
            <a:r>
              <a:rPr lang="en-US" sz="1800" b="1"/>
              <a:t>Urine</a:t>
            </a:r>
            <a:r>
              <a:rPr lang="en-US" sz="1800"/>
              <a:t> for</a:t>
            </a:r>
          </a:p>
          <a:p>
            <a:pPr>
              <a:buFontTx/>
              <a:buChar char="•"/>
            </a:pPr>
            <a:r>
              <a:rPr lang="en-US" sz="1800"/>
              <a:t> Protein</a:t>
            </a:r>
          </a:p>
          <a:p>
            <a:pPr>
              <a:buFontTx/>
              <a:buChar char="•"/>
            </a:pPr>
            <a:r>
              <a:rPr lang="en-US" sz="1800"/>
              <a:t> Glucose </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5891">
                                            <p:txEl>
                                              <p:pRg st="1" end="1"/>
                                            </p:txEl>
                                          </p:spTgt>
                                        </p:tgtEl>
                                        <p:attrNameLst>
                                          <p:attrName>style.color</p:attrName>
                                        </p:attrNameLst>
                                      </p:cBhvr>
                                      <p:by>
                                        <p:hsl h="0" s="-70588" l="0"/>
                                      </p:by>
                                    </p:animClr>
                                    <p:animClr clrSpc="hsl" dir="cw">
                                      <p:cBhvr>
                                        <p:cTn id="7" dur="500" fill="hold"/>
                                        <p:tgtEl>
                                          <p:spTgt spid="165891">
                                            <p:txEl>
                                              <p:pRg st="1" end="1"/>
                                            </p:txEl>
                                          </p:spTgt>
                                        </p:tgtEl>
                                        <p:attrNameLst>
                                          <p:attrName>fillcolor</p:attrName>
                                        </p:attrNameLst>
                                      </p:cBhvr>
                                      <p:by>
                                        <p:hsl h="0" s="-70588" l="0"/>
                                      </p:by>
                                    </p:animClr>
                                    <p:animClr clrSpc="hsl" dir="cw">
                                      <p:cBhvr>
                                        <p:cTn id="8" dur="500" fill="hold"/>
                                        <p:tgtEl>
                                          <p:spTgt spid="165891">
                                            <p:txEl>
                                              <p:pRg st="1" end="1"/>
                                            </p:txEl>
                                          </p:spTgt>
                                        </p:tgtEl>
                                        <p:attrNameLst>
                                          <p:attrName>stroke.color</p:attrName>
                                        </p:attrNameLst>
                                      </p:cBhvr>
                                      <p:by>
                                        <p:hsl h="0" s="-70588" l="0"/>
                                      </p:by>
                                    </p:animClr>
                                    <p:set>
                                      <p:cBhvr>
                                        <p:cTn id="9" dur="500" fill="hold"/>
                                        <p:tgtEl>
                                          <p:spTgt spid="16589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5891">
                                            <p:txEl>
                                              <p:pRg st="2" end="2"/>
                                            </p:txEl>
                                          </p:spTgt>
                                        </p:tgtEl>
                                        <p:attrNameLst>
                                          <p:attrName>style.color</p:attrName>
                                        </p:attrNameLst>
                                      </p:cBhvr>
                                      <p:by>
                                        <p:hsl h="0" s="-70588" l="0"/>
                                      </p:by>
                                    </p:animClr>
                                    <p:animClr clrSpc="hsl" dir="cw">
                                      <p:cBhvr>
                                        <p:cTn id="14" dur="500" fill="hold"/>
                                        <p:tgtEl>
                                          <p:spTgt spid="165891">
                                            <p:txEl>
                                              <p:pRg st="2" end="2"/>
                                            </p:txEl>
                                          </p:spTgt>
                                        </p:tgtEl>
                                        <p:attrNameLst>
                                          <p:attrName>fillcolor</p:attrName>
                                        </p:attrNameLst>
                                      </p:cBhvr>
                                      <p:by>
                                        <p:hsl h="0" s="-70588" l="0"/>
                                      </p:by>
                                    </p:animClr>
                                    <p:animClr clrSpc="hsl" dir="cw">
                                      <p:cBhvr>
                                        <p:cTn id="15" dur="500" fill="hold"/>
                                        <p:tgtEl>
                                          <p:spTgt spid="165891">
                                            <p:txEl>
                                              <p:pRg st="2" end="2"/>
                                            </p:txEl>
                                          </p:spTgt>
                                        </p:tgtEl>
                                        <p:attrNameLst>
                                          <p:attrName>stroke.color</p:attrName>
                                        </p:attrNameLst>
                                      </p:cBhvr>
                                      <p:by>
                                        <p:hsl h="0" s="-70588" l="0"/>
                                      </p:by>
                                    </p:animClr>
                                    <p:set>
                                      <p:cBhvr>
                                        <p:cTn id="16" dur="500" fill="hold"/>
                                        <p:tgtEl>
                                          <p:spTgt spid="165891">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5891">
                                            <p:txEl>
                                              <p:pRg st="3" end="3"/>
                                            </p:txEl>
                                          </p:spTgt>
                                        </p:tgtEl>
                                        <p:attrNameLst>
                                          <p:attrName>style.color</p:attrName>
                                        </p:attrNameLst>
                                      </p:cBhvr>
                                      <p:by>
                                        <p:hsl h="0" s="-70588" l="0"/>
                                      </p:by>
                                    </p:animClr>
                                    <p:animClr clrSpc="hsl" dir="cw">
                                      <p:cBhvr>
                                        <p:cTn id="21" dur="500" fill="hold"/>
                                        <p:tgtEl>
                                          <p:spTgt spid="165891">
                                            <p:txEl>
                                              <p:pRg st="3" end="3"/>
                                            </p:txEl>
                                          </p:spTgt>
                                        </p:tgtEl>
                                        <p:attrNameLst>
                                          <p:attrName>fillcolor</p:attrName>
                                        </p:attrNameLst>
                                      </p:cBhvr>
                                      <p:by>
                                        <p:hsl h="0" s="-70588" l="0"/>
                                      </p:by>
                                    </p:animClr>
                                    <p:animClr clrSpc="hsl" dir="cw">
                                      <p:cBhvr>
                                        <p:cTn id="22" dur="500" fill="hold"/>
                                        <p:tgtEl>
                                          <p:spTgt spid="165891">
                                            <p:txEl>
                                              <p:pRg st="3" end="3"/>
                                            </p:txEl>
                                          </p:spTgt>
                                        </p:tgtEl>
                                        <p:attrNameLst>
                                          <p:attrName>stroke.color</p:attrName>
                                        </p:attrNameLst>
                                      </p:cBhvr>
                                      <p:by>
                                        <p:hsl h="0" s="-70588" l="0"/>
                                      </p:by>
                                    </p:animClr>
                                    <p:set>
                                      <p:cBhvr>
                                        <p:cTn id="23" dur="500" fill="hold"/>
                                        <p:tgtEl>
                                          <p:spTgt spid="165891">
                                            <p:txEl>
                                              <p:pRg st="3" end="3"/>
                                            </p:txEl>
                                          </p:spTgt>
                                        </p:tgtEl>
                                        <p:attrNameLst>
                                          <p:attrName>fill.type</p:attrName>
                                        </p:attrNameLst>
                                      </p:cBhvr>
                                      <p:to>
                                        <p:strVal val="solid"/>
                                      </p:to>
                                    </p:set>
                                  </p:childTnLst>
                                </p:cTn>
                              </p:par>
                              <p:par>
                                <p:cTn id="24" presetID="9" presetClass="entr" presetSubtype="0" fill="hold" grpId="0" nodeType="withEffect">
                                  <p:stCondLst>
                                    <p:cond delay="0"/>
                                  </p:stCondLst>
                                  <p:childTnLst>
                                    <p:set>
                                      <p:cBhvr>
                                        <p:cTn id="25" dur="1" fill="hold">
                                          <p:stCondLst>
                                            <p:cond delay="0"/>
                                          </p:stCondLst>
                                        </p:cTn>
                                        <p:tgtEl>
                                          <p:spTgt spid="165894"/>
                                        </p:tgtEl>
                                        <p:attrNameLst>
                                          <p:attrName>style.visibility</p:attrName>
                                        </p:attrNameLst>
                                      </p:cBhvr>
                                      <p:to>
                                        <p:strVal val="visible"/>
                                      </p:to>
                                    </p:set>
                                    <p:animEffect transition="in" filter="dissolve">
                                      <p:cBhvr>
                                        <p:cTn id="26" dur="500"/>
                                        <p:tgtEl>
                                          <p:spTgt spid="16589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mph" presetSubtype="0" fill="hold" nodeType="clickEffect">
                                  <p:stCondLst>
                                    <p:cond delay="0"/>
                                  </p:stCondLst>
                                  <p:childTnLst>
                                    <p:animClr clrSpc="hsl" dir="cw">
                                      <p:cBhvr override="childStyle">
                                        <p:cTn id="30" dur="500" fill="hold"/>
                                        <p:tgtEl>
                                          <p:spTgt spid="165891">
                                            <p:txEl>
                                              <p:pRg st="4" end="4"/>
                                            </p:txEl>
                                          </p:spTgt>
                                        </p:tgtEl>
                                        <p:attrNameLst>
                                          <p:attrName>style.color</p:attrName>
                                        </p:attrNameLst>
                                      </p:cBhvr>
                                      <p:by>
                                        <p:hsl h="0" s="-70588" l="0"/>
                                      </p:by>
                                    </p:animClr>
                                    <p:animClr clrSpc="hsl" dir="cw">
                                      <p:cBhvr>
                                        <p:cTn id="31" dur="500" fill="hold"/>
                                        <p:tgtEl>
                                          <p:spTgt spid="165891">
                                            <p:txEl>
                                              <p:pRg st="4" end="4"/>
                                            </p:txEl>
                                          </p:spTgt>
                                        </p:tgtEl>
                                        <p:attrNameLst>
                                          <p:attrName>fillcolor</p:attrName>
                                        </p:attrNameLst>
                                      </p:cBhvr>
                                      <p:by>
                                        <p:hsl h="0" s="-70588" l="0"/>
                                      </p:by>
                                    </p:animClr>
                                    <p:animClr clrSpc="hsl" dir="cw">
                                      <p:cBhvr>
                                        <p:cTn id="32" dur="500" fill="hold"/>
                                        <p:tgtEl>
                                          <p:spTgt spid="165891">
                                            <p:txEl>
                                              <p:pRg st="4" end="4"/>
                                            </p:txEl>
                                          </p:spTgt>
                                        </p:tgtEl>
                                        <p:attrNameLst>
                                          <p:attrName>stroke.color</p:attrName>
                                        </p:attrNameLst>
                                      </p:cBhvr>
                                      <p:by>
                                        <p:hsl h="0" s="-70588" l="0"/>
                                      </p:by>
                                    </p:animClr>
                                    <p:set>
                                      <p:cBhvr>
                                        <p:cTn id="33" dur="500" fill="hold"/>
                                        <p:tgtEl>
                                          <p:spTgt spid="165891">
                                            <p:txEl>
                                              <p:pRg st="4" end="4"/>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165891">
                                            <p:txEl>
                                              <p:pRg st="6" end="6"/>
                                            </p:txEl>
                                          </p:spTgt>
                                        </p:tgtEl>
                                        <p:attrNameLst>
                                          <p:attrName>style.color</p:attrName>
                                        </p:attrNameLst>
                                      </p:cBhvr>
                                      <p:by>
                                        <p:hsl h="0" s="-70588" l="0"/>
                                      </p:by>
                                    </p:animClr>
                                    <p:animClr clrSpc="hsl" dir="cw">
                                      <p:cBhvr>
                                        <p:cTn id="38" dur="500" fill="hold"/>
                                        <p:tgtEl>
                                          <p:spTgt spid="165891">
                                            <p:txEl>
                                              <p:pRg st="6" end="6"/>
                                            </p:txEl>
                                          </p:spTgt>
                                        </p:tgtEl>
                                        <p:attrNameLst>
                                          <p:attrName>fillcolor</p:attrName>
                                        </p:attrNameLst>
                                      </p:cBhvr>
                                      <p:by>
                                        <p:hsl h="0" s="-70588" l="0"/>
                                      </p:by>
                                    </p:animClr>
                                    <p:animClr clrSpc="hsl" dir="cw">
                                      <p:cBhvr>
                                        <p:cTn id="39" dur="500" fill="hold"/>
                                        <p:tgtEl>
                                          <p:spTgt spid="165891">
                                            <p:txEl>
                                              <p:pRg st="6" end="6"/>
                                            </p:txEl>
                                          </p:spTgt>
                                        </p:tgtEl>
                                        <p:attrNameLst>
                                          <p:attrName>stroke.color</p:attrName>
                                        </p:attrNameLst>
                                      </p:cBhvr>
                                      <p:by>
                                        <p:hsl h="0" s="-70588" l="0"/>
                                      </p:by>
                                    </p:animClr>
                                    <p:set>
                                      <p:cBhvr>
                                        <p:cTn id="40" dur="500" fill="hold"/>
                                        <p:tgtEl>
                                          <p:spTgt spid="165891">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5891">
                                            <p:txEl>
                                              <p:pRg st="7" end="7"/>
                                            </p:txEl>
                                          </p:spTgt>
                                        </p:tgtEl>
                                        <p:attrNameLst>
                                          <p:attrName>style.color</p:attrName>
                                        </p:attrNameLst>
                                      </p:cBhvr>
                                      <p:by>
                                        <p:hsl h="0" s="-70588" l="0"/>
                                      </p:by>
                                    </p:animClr>
                                    <p:animClr clrSpc="hsl" dir="cw">
                                      <p:cBhvr>
                                        <p:cTn id="45" dur="500" fill="hold"/>
                                        <p:tgtEl>
                                          <p:spTgt spid="165891">
                                            <p:txEl>
                                              <p:pRg st="7" end="7"/>
                                            </p:txEl>
                                          </p:spTgt>
                                        </p:tgtEl>
                                        <p:attrNameLst>
                                          <p:attrName>fillcolor</p:attrName>
                                        </p:attrNameLst>
                                      </p:cBhvr>
                                      <p:by>
                                        <p:hsl h="0" s="-70588" l="0"/>
                                      </p:by>
                                    </p:animClr>
                                    <p:animClr clrSpc="hsl" dir="cw">
                                      <p:cBhvr>
                                        <p:cTn id="46" dur="500" fill="hold"/>
                                        <p:tgtEl>
                                          <p:spTgt spid="165891">
                                            <p:txEl>
                                              <p:pRg st="7" end="7"/>
                                            </p:txEl>
                                          </p:spTgt>
                                        </p:tgtEl>
                                        <p:attrNameLst>
                                          <p:attrName>stroke.color</p:attrName>
                                        </p:attrNameLst>
                                      </p:cBhvr>
                                      <p:by>
                                        <p:hsl h="0" s="-70588" l="0"/>
                                      </p:by>
                                    </p:animClr>
                                    <p:set>
                                      <p:cBhvr>
                                        <p:cTn id="47" dur="500" fill="hold"/>
                                        <p:tgtEl>
                                          <p:spTgt spid="165891">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5891">
                                            <p:txEl>
                                              <p:pRg st="8" end="8"/>
                                            </p:txEl>
                                          </p:spTgt>
                                        </p:tgtEl>
                                        <p:attrNameLst>
                                          <p:attrName>style.color</p:attrName>
                                        </p:attrNameLst>
                                      </p:cBhvr>
                                      <p:by>
                                        <p:hsl h="0" s="-70588" l="0"/>
                                      </p:by>
                                    </p:animClr>
                                    <p:animClr clrSpc="hsl" dir="cw">
                                      <p:cBhvr>
                                        <p:cTn id="52" dur="500" fill="hold"/>
                                        <p:tgtEl>
                                          <p:spTgt spid="165891">
                                            <p:txEl>
                                              <p:pRg st="8" end="8"/>
                                            </p:txEl>
                                          </p:spTgt>
                                        </p:tgtEl>
                                        <p:attrNameLst>
                                          <p:attrName>fillcolor</p:attrName>
                                        </p:attrNameLst>
                                      </p:cBhvr>
                                      <p:by>
                                        <p:hsl h="0" s="-70588" l="0"/>
                                      </p:by>
                                    </p:animClr>
                                    <p:animClr clrSpc="hsl" dir="cw">
                                      <p:cBhvr>
                                        <p:cTn id="53" dur="500" fill="hold"/>
                                        <p:tgtEl>
                                          <p:spTgt spid="165891">
                                            <p:txEl>
                                              <p:pRg st="8" end="8"/>
                                            </p:txEl>
                                          </p:spTgt>
                                        </p:tgtEl>
                                        <p:attrNameLst>
                                          <p:attrName>stroke.color</p:attrName>
                                        </p:attrNameLst>
                                      </p:cBhvr>
                                      <p:by>
                                        <p:hsl h="0" s="-70588" l="0"/>
                                      </p:by>
                                    </p:animClr>
                                    <p:set>
                                      <p:cBhvr>
                                        <p:cTn id="54" dur="500" fill="hold"/>
                                        <p:tgtEl>
                                          <p:spTgt spid="165891">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5891">
                                            <p:txEl>
                                              <p:pRg st="9" end="9"/>
                                            </p:txEl>
                                          </p:spTgt>
                                        </p:tgtEl>
                                        <p:attrNameLst>
                                          <p:attrName>style.color</p:attrName>
                                        </p:attrNameLst>
                                      </p:cBhvr>
                                      <p:by>
                                        <p:hsl h="0" s="-70588" l="0"/>
                                      </p:by>
                                    </p:animClr>
                                    <p:animClr clrSpc="hsl" dir="cw">
                                      <p:cBhvr>
                                        <p:cTn id="59" dur="500" fill="hold"/>
                                        <p:tgtEl>
                                          <p:spTgt spid="165891">
                                            <p:txEl>
                                              <p:pRg st="9" end="9"/>
                                            </p:txEl>
                                          </p:spTgt>
                                        </p:tgtEl>
                                        <p:attrNameLst>
                                          <p:attrName>fillcolor</p:attrName>
                                        </p:attrNameLst>
                                      </p:cBhvr>
                                      <p:by>
                                        <p:hsl h="0" s="-70588" l="0"/>
                                      </p:by>
                                    </p:animClr>
                                    <p:animClr clrSpc="hsl" dir="cw">
                                      <p:cBhvr>
                                        <p:cTn id="60" dur="500" fill="hold"/>
                                        <p:tgtEl>
                                          <p:spTgt spid="165891">
                                            <p:txEl>
                                              <p:pRg st="9" end="9"/>
                                            </p:txEl>
                                          </p:spTgt>
                                        </p:tgtEl>
                                        <p:attrNameLst>
                                          <p:attrName>stroke.color</p:attrName>
                                        </p:attrNameLst>
                                      </p:cBhvr>
                                      <p:by>
                                        <p:hsl h="0" s="-70588" l="0"/>
                                      </p:by>
                                    </p:animClr>
                                    <p:set>
                                      <p:cBhvr>
                                        <p:cTn id="61" dur="500" fill="hold"/>
                                        <p:tgtEl>
                                          <p:spTgt spid="165891">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AutoShape 2"/>
          <p:cNvSpPr>
            <a:spLocks noGrp="1" noChangeArrowheads="1"/>
          </p:cNvSpPr>
          <p:nvPr>
            <p:ph type="title"/>
          </p:nvPr>
        </p:nvSpPr>
        <p:spPr/>
        <p:txBody>
          <a:bodyPr/>
          <a:lstStyle/>
          <a:p>
            <a:r>
              <a:rPr lang="en-US"/>
              <a:t>First Stage of labor</a:t>
            </a:r>
          </a:p>
        </p:txBody>
      </p:sp>
      <p:sp>
        <p:nvSpPr>
          <p:cNvPr id="166915"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26CD3FC6-FCFA-4D31-A3A5-2B5572EA4008}" type="slidenum">
              <a:rPr lang="en-US"/>
              <a:pPr/>
              <a:t>26</a:t>
            </a:fld>
            <a:endParaRPr lang="en-US"/>
          </a:p>
        </p:txBody>
      </p:sp>
      <p:sp>
        <p:nvSpPr>
          <p:cNvPr id="166919" name="Rectangle 7"/>
          <p:cNvSpPr>
            <a:spLocks noChangeArrowheads="1"/>
          </p:cNvSpPr>
          <p:nvPr/>
        </p:nvSpPr>
        <p:spPr bwMode="auto">
          <a:xfrm>
            <a:off x="4876800" y="27432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Maternal Vital Signs</a:t>
            </a:r>
          </a:p>
          <a:p>
            <a:endParaRPr lang="en-US" sz="1800"/>
          </a:p>
          <a:p>
            <a:pPr>
              <a:buFontTx/>
              <a:buChar char="•"/>
            </a:pPr>
            <a:r>
              <a:rPr lang="en-US" sz="1800"/>
              <a:t> every 1 – 2 hours in normal</a:t>
            </a:r>
          </a:p>
          <a:p>
            <a:r>
              <a:rPr lang="en-US" sz="1800"/>
              <a:t>  labor</a:t>
            </a:r>
          </a:p>
          <a:p>
            <a:endParaRPr lang="en-US" sz="1800"/>
          </a:p>
          <a:p>
            <a:pPr>
              <a:buFontTx/>
              <a:buChar char="•"/>
            </a:pPr>
            <a:r>
              <a:rPr lang="en-US" sz="1800"/>
              <a:t> more frequent if indicated</a:t>
            </a:r>
          </a:p>
          <a:p>
            <a:pPr>
              <a:buFontTx/>
              <a:buChar char="•"/>
            </a:pPr>
            <a:endParaRPr lang="en-US" sz="1800"/>
          </a:p>
          <a:p>
            <a:pPr>
              <a:buFontTx/>
              <a:buChar char="•"/>
            </a:pPr>
            <a:r>
              <a:rPr lang="en-US" sz="1800"/>
              <a:t>Fluid balance (urine output &amp;</a:t>
            </a:r>
          </a:p>
          <a:p>
            <a:r>
              <a:rPr lang="en-US" sz="1800"/>
              <a:t> urine output) monitoring</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6915">
                                            <p:txEl>
                                              <p:pRg st="1" end="1"/>
                                            </p:txEl>
                                          </p:spTgt>
                                        </p:tgtEl>
                                        <p:attrNameLst>
                                          <p:attrName>style.color</p:attrName>
                                        </p:attrNameLst>
                                      </p:cBhvr>
                                      <p:by>
                                        <p:hsl h="0" s="-70588" l="0"/>
                                      </p:by>
                                    </p:animClr>
                                    <p:animClr clrSpc="hsl" dir="cw">
                                      <p:cBhvr>
                                        <p:cTn id="7" dur="500" fill="hold"/>
                                        <p:tgtEl>
                                          <p:spTgt spid="166915">
                                            <p:txEl>
                                              <p:pRg st="1" end="1"/>
                                            </p:txEl>
                                          </p:spTgt>
                                        </p:tgtEl>
                                        <p:attrNameLst>
                                          <p:attrName>fillcolor</p:attrName>
                                        </p:attrNameLst>
                                      </p:cBhvr>
                                      <p:by>
                                        <p:hsl h="0" s="-70588" l="0"/>
                                      </p:by>
                                    </p:animClr>
                                    <p:animClr clrSpc="hsl" dir="cw">
                                      <p:cBhvr>
                                        <p:cTn id="8" dur="500" fill="hold"/>
                                        <p:tgtEl>
                                          <p:spTgt spid="166915">
                                            <p:txEl>
                                              <p:pRg st="1" end="1"/>
                                            </p:txEl>
                                          </p:spTgt>
                                        </p:tgtEl>
                                        <p:attrNameLst>
                                          <p:attrName>stroke.color</p:attrName>
                                        </p:attrNameLst>
                                      </p:cBhvr>
                                      <p:by>
                                        <p:hsl h="0" s="-70588" l="0"/>
                                      </p:by>
                                    </p:animClr>
                                    <p:set>
                                      <p:cBhvr>
                                        <p:cTn id="9" dur="500" fill="hold"/>
                                        <p:tgtEl>
                                          <p:spTgt spid="166915">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6915">
                                            <p:txEl>
                                              <p:pRg st="2" end="2"/>
                                            </p:txEl>
                                          </p:spTgt>
                                        </p:tgtEl>
                                        <p:attrNameLst>
                                          <p:attrName>style.color</p:attrName>
                                        </p:attrNameLst>
                                      </p:cBhvr>
                                      <p:by>
                                        <p:hsl h="0" s="-70588" l="0"/>
                                      </p:by>
                                    </p:animClr>
                                    <p:animClr clrSpc="hsl" dir="cw">
                                      <p:cBhvr>
                                        <p:cTn id="14" dur="500" fill="hold"/>
                                        <p:tgtEl>
                                          <p:spTgt spid="166915">
                                            <p:txEl>
                                              <p:pRg st="2" end="2"/>
                                            </p:txEl>
                                          </p:spTgt>
                                        </p:tgtEl>
                                        <p:attrNameLst>
                                          <p:attrName>fillcolor</p:attrName>
                                        </p:attrNameLst>
                                      </p:cBhvr>
                                      <p:by>
                                        <p:hsl h="0" s="-70588" l="0"/>
                                      </p:by>
                                    </p:animClr>
                                    <p:animClr clrSpc="hsl" dir="cw">
                                      <p:cBhvr>
                                        <p:cTn id="15" dur="500" fill="hold"/>
                                        <p:tgtEl>
                                          <p:spTgt spid="166915">
                                            <p:txEl>
                                              <p:pRg st="2" end="2"/>
                                            </p:txEl>
                                          </p:spTgt>
                                        </p:tgtEl>
                                        <p:attrNameLst>
                                          <p:attrName>stroke.color</p:attrName>
                                        </p:attrNameLst>
                                      </p:cBhvr>
                                      <p:by>
                                        <p:hsl h="0" s="-70588" l="0"/>
                                      </p:by>
                                    </p:animClr>
                                    <p:set>
                                      <p:cBhvr>
                                        <p:cTn id="16" dur="500" fill="hold"/>
                                        <p:tgtEl>
                                          <p:spTgt spid="166915">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6915">
                                            <p:txEl>
                                              <p:pRg st="3" end="3"/>
                                            </p:txEl>
                                          </p:spTgt>
                                        </p:tgtEl>
                                        <p:attrNameLst>
                                          <p:attrName>style.color</p:attrName>
                                        </p:attrNameLst>
                                      </p:cBhvr>
                                      <p:by>
                                        <p:hsl h="0" s="-70588" l="0"/>
                                      </p:by>
                                    </p:animClr>
                                    <p:animClr clrSpc="hsl" dir="cw">
                                      <p:cBhvr>
                                        <p:cTn id="21" dur="500" fill="hold"/>
                                        <p:tgtEl>
                                          <p:spTgt spid="166915">
                                            <p:txEl>
                                              <p:pRg st="3" end="3"/>
                                            </p:txEl>
                                          </p:spTgt>
                                        </p:tgtEl>
                                        <p:attrNameLst>
                                          <p:attrName>fillcolor</p:attrName>
                                        </p:attrNameLst>
                                      </p:cBhvr>
                                      <p:by>
                                        <p:hsl h="0" s="-70588" l="0"/>
                                      </p:by>
                                    </p:animClr>
                                    <p:animClr clrSpc="hsl" dir="cw">
                                      <p:cBhvr>
                                        <p:cTn id="22" dur="500" fill="hold"/>
                                        <p:tgtEl>
                                          <p:spTgt spid="166915">
                                            <p:txEl>
                                              <p:pRg st="3" end="3"/>
                                            </p:txEl>
                                          </p:spTgt>
                                        </p:tgtEl>
                                        <p:attrNameLst>
                                          <p:attrName>stroke.color</p:attrName>
                                        </p:attrNameLst>
                                      </p:cBhvr>
                                      <p:by>
                                        <p:hsl h="0" s="-70588" l="0"/>
                                      </p:by>
                                    </p:animClr>
                                    <p:set>
                                      <p:cBhvr>
                                        <p:cTn id="23" dur="500" fill="hold"/>
                                        <p:tgtEl>
                                          <p:spTgt spid="166915">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6915">
                                            <p:txEl>
                                              <p:pRg st="4" end="4"/>
                                            </p:txEl>
                                          </p:spTgt>
                                        </p:tgtEl>
                                        <p:attrNameLst>
                                          <p:attrName>style.color</p:attrName>
                                        </p:attrNameLst>
                                      </p:cBhvr>
                                      <p:by>
                                        <p:hsl h="0" s="-70588" l="0"/>
                                      </p:by>
                                    </p:animClr>
                                    <p:animClr clrSpc="hsl" dir="cw">
                                      <p:cBhvr>
                                        <p:cTn id="28" dur="500" fill="hold"/>
                                        <p:tgtEl>
                                          <p:spTgt spid="166915">
                                            <p:txEl>
                                              <p:pRg st="4" end="4"/>
                                            </p:txEl>
                                          </p:spTgt>
                                        </p:tgtEl>
                                        <p:attrNameLst>
                                          <p:attrName>fillcolor</p:attrName>
                                        </p:attrNameLst>
                                      </p:cBhvr>
                                      <p:by>
                                        <p:hsl h="0" s="-70588" l="0"/>
                                      </p:by>
                                    </p:animClr>
                                    <p:animClr clrSpc="hsl" dir="cw">
                                      <p:cBhvr>
                                        <p:cTn id="29" dur="500" fill="hold"/>
                                        <p:tgtEl>
                                          <p:spTgt spid="166915">
                                            <p:txEl>
                                              <p:pRg st="4" end="4"/>
                                            </p:txEl>
                                          </p:spTgt>
                                        </p:tgtEl>
                                        <p:attrNameLst>
                                          <p:attrName>stroke.color</p:attrName>
                                        </p:attrNameLst>
                                      </p:cBhvr>
                                      <p:by>
                                        <p:hsl h="0" s="-70588" l="0"/>
                                      </p:by>
                                    </p:animClr>
                                    <p:set>
                                      <p:cBhvr>
                                        <p:cTn id="30" dur="500" fill="hold"/>
                                        <p:tgtEl>
                                          <p:spTgt spid="166915">
                                            <p:txEl>
                                              <p:pRg st="4" end="4"/>
                                            </p:txEl>
                                          </p:spTgt>
                                        </p:tgtEl>
                                        <p:attrNameLst>
                                          <p:attrName>fill.type</p:attrName>
                                        </p:attrNameLst>
                                      </p:cBhvr>
                                      <p:to>
                                        <p:strVal val="solid"/>
                                      </p:to>
                                    </p:set>
                                  </p:childTnLst>
                                </p:cTn>
                              </p:par>
                              <p:par>
                                <p:cTn id="31" presetID="9" presetClass="entr" presetSubtype="0" fill="hold" grpId="0" nodeType="withEffect">
                                  <p:stCondLst>
                                    <p:cond delay="0"/>
                                  </p:stCondLst>
                                  <p:childTnLst>
                                    <p:set>
                                      <p:cBhvr>
                                        <p:cTn id="32" dur="1" fill="hold">
                                          <p:stCondLst>
                                            <p:cond delay="0"/>
                                          </p:stCondLst>
                                        </p:cTn>
                                        <p:tgtEl>
                                          <p:spTgt spid="166919"/>
                                        </p:tgtEl>
                                        <p:attrNameLst>
                                          <p:attrName>style.visibility</p:attrName>
                                        </p:attrNameLst>
                                      </p:cBhvr>
                                      <p:to>
                                        <p:strVal val="visible"/>
                                      </p:to>
                                    </p:set>
                                    <p:animEffect transition="in" filter="dissolve">
                                      <p:cBhvr>
                                        <p:cTn id="33" dur="500"/>
                                        <p:tgtEl>
                                          <p:spTgt spid="166919"/>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166915">
                                            <p:txEl>
                                              <p:pRg st="6" end="6"/>
                                            </p:txEl>
                                          </p:spTgt>
                                        </p:tgtEl>
                                        <p:attrNameLst>
                                          <p:attrName>style.color</p:attrName>
                                        </p:attrNameLst>
                                      </p:cBhvr>
                                      <p:by>
                                        <p:hsl h="0" s="-70588" l="0"/>
                                      </p:by>
                                    </p:animClr>
                                    <p:animClr clrSpc="hsl" dir="cw">
                                      <p:cBhvr>
                                        <p:cTn id="38" dur="500" fill="hold"/>
                                        <p:tgtEl>
                                          <p:spTgt spid="166915">
                                            <p:txEl>
                                              <p:pRg st="6" end="6"/>
                                            </p:txEl>
                                          </p:spTgt>
                                        </p:tgtEl>
                                        <p:attrNameLst>
                                          <p:attrName>fillcolor</p:attrName>
                                        </p:attrNameLst>
                                      </p:cBhvr>
                                      <p:by>
                                        <p:hsl h="0" s="-70588" l="0"/>
                                      </p:by>
                                    </p:animClr>
                                    <p:animClr clrSpc="hsl" dir="cw">
                                      <p:cBhvr>
                                        <p:cTn id="39" dur="500" fill="hold"/>
                                        <p:tgtEl>
                                          <p:spTgt spid="166915">
                                            <p:txEl>
                                              <p:pRg st="6" end="6"/>
                                            </p:txEl>
                                          </p:spTgt>
                                        </p:tgtEl>
                                        <p:attrNameLst>
                                          <p:attrName>stroke.color</p:attrName>
                                        </p:attrNameLst>
                                      </p:cBhvr>
                                      <p:by>
                                        <p:hsl h="0" s="-70588" l="0"/>
                                      </p:by>
                                    </p:animClr>
                                    <p:set>
                                      <p:cBhvr>
                                        <p:cTn id="40" dur="500" fill="hold"/>
                                        <p:tgtEl>
                                          <p:spTgt spid="166915">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6915">
                                            <p:txEl>
                                              <p:pRg st="7" end="7"/>
                                            </p:txEl>
                                          </p:spTgt>
                                        </p:tgtEl>
                                        <p:attrNameLst>
                                          <p:attrName>style.color</p:attrName>
                                        </p:attrNameLst>
                                      </p:cBhvr>
                                      <p:by>
                                        <p:hsl h="0" s="-70588" l="0"/>
                                      </p:by>
                                    </p:animClr>
                                    <p:animClr clrSpc="hsl" dir="cw">
                                      <p:cBhvr>
                                        <p:cTn id="45" dur="500" fill="hold"/>
                                        <p:tgtEl>
                                          <p:spTgt spid="166915">
                                            <p:txEl>
                                              <p:pRg st="7" end="7"/>
                                            </p:txEl>
                                          </p:spTgt>
                                        </p:tgtEl>
                                        <p:attrNameLst>
                                          <p:attrName>fillcolor</p:attrName>
                                        </p:attrNameLst>
                                      </p:cBhvr>
                                      <p:by>
                                        <p:hsl h="0" s="-70588" l="0"/>
                                      </p:by>
                                    </p:animClr>
                                    <p:animClr clrSpc="hsl" dir="cw">
                                      <p:cBhvr>
                                        <p:cTn id="46" dur="500" fill="hold"/>
                                        <p:tgtEl>
                                          <p:spTgt spid="166915">
                                            <p:txEl>
                                              <p:pRg st="7" end="7"/>
                                            </p:txEl>
                                          </p:spTgt>
                                        </p:tgtEl>
                                        <p:attrNameLst>
                                          <p:attrName>stroke.color</p:attrName>
                                        </p:attrNameLst>
                                      </p:cBhvr>
                                      <p:by>
                                        <p:hsl h="0" s="-70588" l="0"/>
                                      </p:by>
                                    </p:animClr>
                                    <p:set>
                                      <p:cBhvr>
                                        <p:cTn id="47" dur="500" fill="hold"/>
                                        <p:tgtEl>
                                          <p:spTgt spid="166915">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6915">
                                            <p:txEl>
                                              <p:pRg st="8" end="8"/>
                                            </p:txEl>
                                          </p:spTgt>
                                        </p:tgtEl>
                                        <p:attrNameLst>
                                          <p:attrName>style.color</p:attrName>
                                        </p:attrNameLst>
                                      </p:cBhvr>
                                      <p:by>
                                        <p:hsl h="0" s="-70588" l="0"/>
                                      </p:by>
                                    </p:animClr>
                                    <p:animClr clrSpc="hsl" dir="cw">
                                      <p:cBhvr>
                                        <p:cTn id="52" dur="500" fill="hold"/>
                                        <p:tgtEl>
                                          <p:spTgt spid="166915">
                                            <p:txEl>
                                              <p:pRg st="8" end="8"/>
                                            </p:txEl>
                                          </p:spTgt>
                                        </p:tgtEl>
                                        <p:attrNameLst>
                                          <p:attrName>fillcolor</p:attrName>
                                        </p:attrNameLst>
                                      </p:cBhvr>
                                      <p:by>
                                        <p:hsl h="0" s="-70588" l="0"/>
                                      </p:by>
                                    </p:animClr>
                                    <p:animClr clrSpc="hsl" dir="cw">
                                      <p:cBhvr>
                                        <p:cTn id="53" dur="500" fill="hold"/>
                                        <p:tgtEl>
                                          <p:spTgt spid="166915">
                                            <p:txEl>
                                              <p:pRg st="8" end="8"/>
                                            </p:txEl>
                                          </p:spTgt>
                                        </p:tgtEl>
                                        <p:attrNameLst>
                                          <p:attrName>stroke.color</p:attrName>
                                        </p:attrNameLst>
                                      </p:cBhvr>
                                      <p:by>
                                        <p:hsl h="0" s="-70588" l="0"/>
                                      </p:by>
                                    </p:animClr>
                                    <p:set>
                                      <p:cBhvr>
                                        <p:cTn id="54" dur="500" fill="hold"/>
                                        <p:tgtEl>
                                          <p:spTgt spid="166915">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6915">
                                            <p:txEl>
                                              <p:pRg st="9" end="9"/>
                                            </p:txEl>
                                          </p:spTgt>
                                        </p:tgtEl>
                                        <p:attrNameLst>
                                          <p:attrName>style.color</p:attrName>
                                        </p:attrNameLst>
                                      </p:cBhvr>
                                      <p:by>
                                        <p:hsl h="0" s="-70588" l="0"/>
                                      </p:by>
                                    </p:animClr>
                                    <p:animClr clrSpc="hsl" dir="cw">
                                      <p:cBhvr>
                                        <p:cTn id="59" dur="500" fill="hold"/>
                                        <p:tgtEl>
                                          <p:spTgt spid="166915">
                                            <p:txEl>
                                              <p:pRg st="9" end="9"/>
                                            </p:txEl>
                                          </p:spTgt>
                                        </p:tgtEl>
                                        <p:attrNameLst>
                                          <p:attrName>fillcolor</p:attrName>
                                        </p:attrNameLst>
                                      </p:cBhvr>
                                      <p:by>
                                        <p:hsl h="0" s="-70588" l="0"/>
                                      </p:by>
                                    </p:animClr>
                                    <p:animClr clrSpc="hsl" dir="cw">
                                      <p:cBhvr>
                                        <p:cTn id="60" dur="500" fill="hold"/>
                                        <p:tgtEl>
                                          <p:spTgt spid="166915">
                                            <p:txEl>
                                              <p:pRg st="9" end="9"/>
                                            </p:txEl>
                                          </p:spTgt>
                                        </p:tgtEl>
                                        <p:attrNameLst>
                                          <p:attrName>stroke.color</p:attrName>
                                        </p:attrNameLst>
                                      </p:cBhvr>
                                      <p:by>
                                        <p:hsl h="0" s="-70588" l="0"/>
                                      </p:by>
                                    </p:animClr>
                                    <p:set>
                                      <p:cBhvr>
                                        <p:cTn id="61" dur="500" fill="hold"/>
                                        <p:tgtEl>
                                          <p:spTgt spid="166915">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p:cNvSpPr>
            <a:spLocks noGrp="1" noChangeArrowheads="1"/>
          </p:cNvSpPr>
          <p:nvPr>
            <p:ph type="title"/>
          </p:nvPr>
        </p:nvSpPr>
        <p:spPr/>
        <p:txBody>
          <a:bodyPr/>
          <a:lstStyle/>
          <a:p>
            <a:r>
              <a:rPr lang="en-US"/>
              <a:t>First Stage of labor</a:t>
            </a:r>
          </a:p>
        </p:txBody>
      </p:sp>
      <p:sp>
        <p:nvSpPr>
          <p:cNvPr id="167939"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4620F782-2167-4F27-B7DC-4A25B416D9E5}" type="slidenum">
              <a:rPr lang="en-US"/>
              <a:pPr/>
              <a:t>27</a:t>
            </a:fld>
            <a:endParaRPr lang="en-US"/>
          </a:p>
        </p:txBody>
      </p:sp>
      <p:sp>
        <p:nvSpPr>
          <p:cNvPr id="167944" name="Rectangle 8"/>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Fetal Monitoring using</a:t>
            </a:r>
          </a:p>
          <a:p>
            <a:pPr>
              <a:buFontTx/>
              <a:buChar char="•"/>
            </a:pPr>
            <a:r>
              <a:rPr lang="en-US" sz="1800"/>
              <a:t> DeLee Stethoscope</a:t>
            </a:r>
          </a:p>
          <a:p>
            <a:pPr>
              <a:buFontTx/>
              <a:buChar char="•"/>
            </a:pPr>
            <a:r>
              <a:rPr lang="en-US" sz="1800"/>
              <a:t> Doppler equipment</a:t>
            </a:r>
          </a:p>
          <a:p>
            <a:pPr>
              <a:buFontTx/>
              <a:buChar char="•"/>
            </a:pPr>
            <a:r>
              <a:rPr lang="en-US" sz="1800"/>
              <a:t> Internal Monitoring with FSE</a:t>
            </a:r>
          </a:p>
          <a:p>
            <a:endParaRPr lang="en-US" sz="1800"/>
          </a:p>
          <a:p>
            <a:pPr>
              <a:buFont typeface="Wingdings" pitchFamily="2" charset="2"/>
              <a:buChar char="Ä"/>
            </a:pPr>
            <a:r>
              <a:rPr lang="en-US" sz="1800"/>
              <a:t> Evaluation every 30 min. in</a:t>
            </a:r>
          </a:p>
          <a:p>
            <a:pPr>
              <a:buFont typeface="Wingdings" pitchFamily="2" charset="2"/>
              <a:buNone/>
            </a:pPr>
            <a:r>
              <a:rPr lang="en-US" sz="1800"/>
              <a:t>    patients with no significant</a:t>
            </a:r>
          </a:p>
          <a:p>
            <a:pPr>
              <a:buFont typeface="Wingdings" pitchFamily="2" charset="2"/>
              <a:buNone/>
            </a:pPr>
            <a:r>
              <a:rPr lang="en-US" sz="1800"/>
              <a:t>    risk</a:t>
            </a:r>
          </a:p>
          <a:p>
            <a:pPr>
              <a:buFont typeface="Wingdings" pitchFamily="2" charset="2"/>
              <a:buChar char="Ä"/>
            </a:pPr>
            <a:r>
              <a:rPr lang="en-US" sz="1800"/>
              <a:t>Evaluation every 15 min. in </a:t>
            </a:r>
          </a:p>
          <a:p>
            <a:pPr>
              <a:buFont typeface="Wingdings" pitchFamily="2" charset="2"/>
              <a:buNone/>
            </a:pPr>
            <a:r>
              <a:rPr lang="en-US" sz="1800"/>
              <a:t>   active phase in patients with</a:t>
            </a:r>
          </a:p>
          <a:p>
            <a:pPr>
              <a:buFont typeface="Wingdings" pitchFamily="2" charset="2"/>
              <a:buNone/>
            </a:pPr>
            <a:r>
              <a:rPr lang="en-US" sz="1800"/>
              <a:t>   obstetric risk factors</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7939">
                                            <p:txEl>
                                              <p:pRg st="1" end="1"/>
                                            </p:txEl>
                                          </p:spTgt>
                                        </p:tgtEl>
                                        <p:attrNameLst>
                                          <p:attrName>style.color</p:attrName>
                                        </p:attrNameLst>
                                      </p:cBhvr>
                                      <p:by>
                                        <p:hsl h="0" s="-70588" l="0"/>
                                      </p:by>
                                    </p:animClr>
                                    <p:animClr clrSpc="hsl" dir="cw">
                                      <p:cBhvr>
                                        <p:cTn id="7" dur="500" fill="hold"/>
                                        <p:tgtEl>
                                          <p:spTgt spid="167939">
                                            <p:txEl>
                                              <p:pRg st="1" end="1"/>
                                            </p:txEl>
                                          </p:spTgt>
                                        </p:tgtEl>
                                        <p:attrNameLst>
                                          <p:attrName>fillcolor</p:attrName>
                                        </p:attrNameLst>
                                      </p:cBhvr>
                                      <p:by>
                                        <p:hsl h="0" s="-70588" l="0"/>
                                      </p:by>
                                    </p:animClr>
                                    <p:animClr clrSpc="hsl" dir="cw">
                                      <p:cBhvr>
                                        <p:cTn id="8" dur="500" fill="hold"/>
                                        <p:tgtEl>
                                          <p:spTgt spid="167939">
                                            <p:txEl>
                                              <p:pRg st="1" end="1"/>
                                            </p:txEl>
                                          </p:spTgt>
                                        </p:tgtEl>
                                        <p:attrNameLst>
                                          <p:attrName>stroke.color</p:attrName>
                                        </p:attrNameLst>
                                      </p:cBhvr>
                                      <p:by>
                                        <p:hsl h="0" s="-70588" l="0"/>
                                      </p:by>
                                    </p:animClr>
                                    <p:set>
                                      <p:cBhvr>
                                        <p:cTn id="9" dur="500" fill="hold"/>
                                        <p:tgtEl>
                                          <p:spTgt spid="167939">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7939">
                                            <p:txEl>
                                              <p:pRg st="2" end="2"/>
                                            </p:txEl>
                                          </p:spTgt>
                                        </p:tgtEl>
                                        <p:attrNameLst>
                                          <p:attrName>style.color</p:attrName>
                                        </p:attrNameLst>
                                      </p:cBhvr>
                                      <p:by>
                                        <p:hsl h="0" s="-70588" l="0"/>
                                      </p:by>
                                    </p:animClr>
                                    <p:animClr clrSpc="hsl" dir="cw">
                                      <p:cBhvr>
                                        <p:cTn id="14" dur="500" fill="hold"/>
                                        <p:tgtEl>
                                          <p:spTgt spid="167939">
                                            <p:txEl>
                                              <p:pRg st="2" end="2"/>
                                            </p:txEl>
                                          </p:spTgt>
                                        </p:tgtEl>
                                        <p:attrNameLst>
                                          <p:attrName>fillcolor</p:attrName>
                                        </p:attrNameLst>
                                      </p:cBhvr>
                                      <p:by>
                                        <p:hsl h="0" s="-70588" l="0"/>
                                      </p:by>
                                    </p:animClr>
                                    <p:animClr clrSpc="hsl" dir="cw">
                                      <p:cBhvr>
                                        <p:cTn id="15" dur="500" fill="hold"/>
                                        <p:tgtEl>
                                          <p:spTgt spid="167939">
                                            <p:txEl>
                                              <p:pRg st="2" end="2"/>
                                            </p:txEl>
                                          </p:spTgt>
                                        </p:tgtEl>
                                        <p:attrNameLst>
                                          <p:attrName>stroke.color</p:attrName>
                                        </p:attrNameLst>
                                      </p:cBhvr>
                                      <p:by>
                                        <p:hsl h="0" s="-70588" l="0"/>
                                      </p:by>
                                    </p:animClr>
                                    <p:set>
                                      <p:cBhvr>
                                        <p:cTn id="16" dur="500" fill="hold"/>
                                        <p:tgtEl>
                                          <p:spTgt spid="167939">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7939">
                                            <p:txEl>
                                              <p:pRg st="3" end="3"/>
                                            </p:txEl>
                                          </p:spTgt>
                                        </p:tgtEl>
                                        <p:attrNameLst>
                                          <p:attrName>style.color</p:attrName>
                                        </p:attrNameLst>
                                      </p:cBhvr>
                                      <p:by>
                                        <p:hsl h="0" s="-70588" l="0"/>
                                      </p:by>
                                    </p:animClr>
                                    <p:animClr clrSpc="hsl" dir="cw">
                                      <p:cBhvr>
                                        <p:cTn id="21" dur="500" fill="hold"/>
                                        <p:tgtEl>
                                          <p:spTgt spid="167939">
                                            <p:txEl>
                                              <p:pRg st="3" end="3"/>
                                            </p:txEl>
                                          </p:spTgt>
                                        </p:tgtEl>
                                        <p:attrNameLst>
                                          <p:attrName>fillcolor</p:attrName>
                                        </p:attrNameLst>
                                      </p:cBhvr>
                                      <p:by>
                                        <p:hsl h="0" s="-70588" l="0"/>
                                      </p:by>
                                    </p:animClr>
                                    <p:animClr clrSpc="hsl" dir="cw">
                                      <p:cBhvr>
                                        <p:cTn id="22" dur="500" fill="hold"/>
                                        <p:tgtEl>
                                          <p:spTgt spid="167939">
                                            <p:txEl>
                                              <p:pRg st="3" end="3"/>
                                            </p:txEl>
                                          </p:spTgt>
                                        </p:tgtEl>
                                        <p:attrNameLst>
                                          <p:attrName>stroke.color</p:attrName>
                                        </p:attrNameLst>
                                      </p:cBhvr>
                                      <p:by>
                                        <p:hsl h="0" s="-70588" l="0"/>
                                      </p:by>
                                    </p:animClr>
                                    <p:set>
                                      <p:cBhvr>
                                        <p:cTn id="23" dur="500" fill="hold"/>
                                        <p:tgtEl>
                                          <p:spTgt spid="167939">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7939">
                                            <p:txEl>
                                              <p:pRg st="4" end="4"/>
                                            </p:txEl>
                                          </p:spTgt>
                                        </p:tgtEl>
                                        <p:attrNameLst>
                                          <p:attrName>style.color</p:attrName>
                                        </p:attrNameLst>
                                      </p:cBhvr>
                                      <p:by>
                                        <p:hsl h="0" s="-70588" l="0"/>
                                      </p:by>
                                    </p:animClr>
                                    <p:animClr clrSpc="hsl" dir="cw">
                                      <p:cBhvr>
                                        <p:cTn id="28" dur="500" fill="hold"/>
                                        <p:tgtEl>
                                          <p:spTgt spid="167939">
                                            <p:txEl>
                                              <p:pRg st="4" end="4"/>
                                            </p:txEl>
                                          </p:spTgt>
                                        </p:tgtEl>
                                        <p:attrNameLst>
                                          <p:attrName>fillcolor</p:attrName>
                                        </p:attrNameLst>
                                      </p:cBhvr>
                                      <p:by>
                                        <p:hsl h="0" s="-70588" l="0"/>
                                      </p:by>
                                    </p:animClr>
                                    <p:animClr clrSpc="hsl" dir="cw">
                                      <p:cBhvr>
                                        <p:cTn id="29" dur="500" fill="hold"/>
                                        <p:tgtEl>
                                          <p:spTgt spid="167939">
                                            <p:txEl>
                                              <p:pRg st="4" end="4"/>
                                            </p:txEl>
                                          </p:spTgt>
                                        </p:tgtEl>
                                        <p:attrNameLst>
                                          <p:attrName>stroke.color</p:attrName>
                                        </p:attrNameLst>
                                      </p:cBhvr>
                                      <p:by>
                                        <p:hsl h="0" s="-70588" l="0"/>
                                      </p:by>
                                    </p:animClr>
                                    <p:set>
                                      <p:cBhvr>
                                        <p:cTn id="30" dur="500" fill="hold"/>
                                        <p:tgtEl>
                                          <p:spTgt spid="167939">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67939">
                                            <p:txEl>
                                              <p:pRg st="6" end="6"/>
                                            </p:txEl>
                                          </p:spTgt>
                                        </p:tgtEl>
                                        <p:attrNameLst>
                                          <p:attrName>style.color</p:attrName>
                                        </p:attrNameLst>
                                      </p:cBhvr>
                                      <p:by>
                                        <p:hsl h="0" s="-70588" l="0"/>
                                      </p:by>
                                    </p:animClr>
                                    <p:animClr clrSpc="hsl" dir="cw">
                                      <p:cBhvr>
                                        <p:cTn id="35" dur="500" fill="hold"/>
                                        <p:tgtEl>
                                          <p:spTgt spid="167939">
                                            <p:txEl>
                                              <p:pRg st="6" end="6"/>
                                            </p:txEl>
                                          </p:spTgt>
                                        </p:tgtEl>
                                        <p:attrNameLst>
                                          <p:attrName>fillcolor</p:attrName>
                                        </p:attrNameLst>
                                      </p:cBhvr>
                                      <p:by>
                                        <p:hsl h="0" s="-70588" l="0"/>
                                      </p:by>
                                    </p:animClr>
                                    <p:animClr clrSpc="hsl" dir="cw">
                                      <p:cBhvr>
                                        <p:cTn id="36" dur="500" fill="hold"/>
                                        <p:tgtEl>
                                          <p:spTgt spid="167939">
                                            <p:txEl>
                                              <p:pRg st="6" end="6"/>
                                            </p:txEl>
                                          </p:spTgt>
                                        </p:tgtEl>
                                        <p:attrNameLst>
                                          <p:attrName>stroke.color</p:attrName>
                                        </p:attrNameLst>
                                      </p:cBhvr>
                                      <p:by>
                                        <p:hsl h="0" s="-70588" l="0"/>
                                      </p:by>
                                    </p:animClr>
                                    <p:set>
                                      <p:cBhvr>
                                        <p:cTn id="37" dur="500" fill="hold"/>
                                        <p:tgtEl>
                                          <p:spTgt spid="167939">
                                            <p:txEl>
                                              <p:pRg st="6" end="6"/>
                                            </p:txEl>
                                          </p:spTgt>
                                        </p:tgtEl>
                                        <p:attrNameLst>
                                          <p:attrName>fill.type</p:attrName>
                                        </p:attrNameLst>
                                      </p:cBhvr>
                                      <p:to>
                                        <p:strVal val="solid"/>
                                      </p:to>
                                    </p:set>
                                  </p:childTnLst>
                                </p:cTn>
                              </p:par>
                              <p:par>
                                <p:cTn id="38" presetID="9" presetClass="entr" presetSubtype="0" fill="hold" grpId="0" nodeType="withEffect">
                                  <p:stCondLst>
                                    <p:cond delay="0"/>
                                  </p:stCondLst>
                                  <p:childTnLst>
                                    <p:set>
                                      <p:cBhvr>
                                        <p:cTn id="39" dur="1" fill="hold">
                                          <p:stCondLst>
                                            <p:cond delay="0"/>
                                          </p:stCondLst>
                                        </p:cTn>
                                        <p:tgtEl>
                                          <p:spTgt spid="167944"/>
                                        </p:tgtEl>
                                        <p:attrNameLst>
                                          <p:attrName>style.visibility</p:attrName>
                                        </p:attrNameLst>
                                      </p:cBhvr>
                                      <p:to>
                                        <p:strVal val="visible"/>
                                      </p:to>
                                    </p:set>
                                    <p:animEffect transition="in" filter="dissolve">
                                      <p:cBhvr>
                                        <p:cTn id="40" dur="500"/>
                                        <p:tgtEl>
                                          <p:spTgt spid="167944"/>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nodeType="clickEffect">
                                  <p:stCondLst>
                                    <p:cond delay="0"/>
                                  </p:stCondLst>
                                  <p:childTnLst>
                                    <p:animClr clrSpc="hsl" dir="cw">
                                      <p:cBhvr override="childStyle">
                                        <p:cTn id="44" dur="500" fill="hold"/>
                                        <p:tgtEl>
                                          <p:spTgt spid="167939">
                                            <p:txEl>
                                              <p:pRg st="7" end="7"/>
                                            </p:txEl>
                                          </p:spTgt>
                                        </p:tgtEl>
                                        <p:attrNameLst>
                                          <p:attrName>style.color</p:attrName>
                                        </p:attrNameLst>
                                      </p:cBhvr>
                                      <p:by>
                                        <p:hsl h="0" s="-70588" l="0"/>
                                      </p:by>
                                    </p:animClr>
                                    <p:animClr clrSpc="hsl" dir="cw">
                                      <p:cBhvr>
                                        <p:cTn id="45" dur="500" fill="hold"/>
                                        <p:tgtEl>
                                          <p:spTgt spid="167939">
                                            <p:txEl>
                                              <p:pRg st="7" end="7"/>
                                            </p:txEl>
                                          </p:spTgt>
                                        </p:tgtEl>
                                        <p:attrNameLst>
                                          <p:attrName>fillcolor</p:attrName>
                                        </p:attrNameLst>
                                      </p:cBhvr>
                                      <p:by>
                                        <p:hsl h="0" s="-70588" l="0"/>
                                      </p:by>
                                    </p:animClr>
                                    <p:animClr clrSpc="hsl" dir="cw">
                                      <p:cBhvr>
                                        <p:cTn id="46" dur="500" fill="hold"/>
                                        <p:tgtEl>
                                          <p:spTgt spid="167939">
                                            <p:txEl>
                                              <p:pRg st="7" end="7"/>
                                            </p:txEl>
                                          </p:spTgt>
                                        </p:tgtEl>
                                        <p:attrNameLst>
                                          <p:attrName>stroke.color</p:attrName>
                                        </p:attrNameLst>
                                      </p:cBhvr>
                                      <p:by>
                                        <p:hsl h="0" s="-70588" l="0"/>
                                      </p:by>
                                    </p:animClr>
                                    <p:set>
                                      <p:cBhvr>
                                        <p:cTn id="47" dur="500" fill="hold"/>
                                        <p:tgtEl>
                                          <p:spTgt spid="167939">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7939">
                                            <p:txEl>
                                              <p:pRg st="8" end="8"/>
                                            </p:txEl>
                                          </p:spTgt>
                                        </p:tgtEl>
                                        <p:attrNameLst>
                                          <p:attrName>style.color</p:attrName>
                                        </p:attrNameLst>
                                      </p:cBhvr>
                                      <p:by>
                                        <p:hsl h="0" s="-70588" l="0"/>
                                      </p:by>
                                    </p:animClr>
                                    <p:animClr clrSpc="hsl" dir="cw">
                                      <p:cBhvr>
                                        <p:cTn id="52" dur="500" fill="hold"/>
                                        <p:tgtEl>
                                          <p:spTgt spid="167939">
                                            <p:txEl>
                                              <p:pRg st="8" end="8"/>
                                            </p:txEl>
                                          </p:spTgt>
                                        </p:tgtEl>
                                        <p:attrNameLst>
                                          <p:attrName>fillcolor</p:attrName>
                                        </p:attrNameLst>
                                      </p:cBhvr>
                                      <p:by>
                                        <p:hsl h="0" s="-70588" l="0"/>
                                      </p:by>
                                    </p:animClr>
                                    <p:animClr clrSpc="hsl" dir="cw">
                                      <p:cBhvr>
                                        <p:cTn id="53" dur="500" fill="hold"/>
                                        <p:tgtEl>
                                          <p:spTgt spid="167939">
                                            <p:txEl>
                                              <p:pRg st="8" end="8"/>
                                            </p:txEl>
                                          </p:spTgt>
                                        </p:tgtEl>
                                        <p:attrNameLst>
                                          <p:attrName>stroke.color</p:attrName>
                                        </p:attrNameLst>
                                      </p:cBhvr>
                                      <p:by>
                                        <p:hsl h="0" s="-70588" l="0"/>
                                      </p:by>
                                    </p:animClr>
                                    <p:set>
                                      <p:cBhvr>
                                        <p:cTn id="54" dur="500" fill="hold"/>
                                        <p:tgtEl>
                                          <p:spTgt spid="167939">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7939">
                                            <p:txEl>
                                              <p:pRg st="9" end="9"/>
                                            </p:txEl>
                                          </p:spTgt>
                                        </p:tgtEl>
                                        <p:attrNameLst>
                                          <p:attrName>style.color</p:attrName>
                                        </p:attrNameLst>
                                      </p:cBhvr>
                                      <p:by>
                                        <p:hsl h="0" s="-70588" l="0"/>
                                      </p:by>
                                    </p:animClr>
                                    <p:animClr clrSpc="hsl" dir="cw">
                                      <p:cBhvr>
                                        <p:cTn id="59" dur="500" fill="hold"/>
                                        <p:tgtEl>
                                          <p:spTgt spid="167939">
                                            <p:txEl>
                                              <p:pRg st="9" end="9"/>
                                            </p:txEl>
                                          </p:spTgt>
                                        </p:tgtEl>
                                        <p:attrNameLst>
                                          <p:attrName>fillcolor</p:attrName>
                                        </p:attrNameLst>
                                      </p:cBhvr>
                                      <p:by>
                                        <p:hsl h="0" s="-70588" l="0"/>
                                      </p:by>
                                    </p:animClr>
                                    <p:animClr clrSpc="hsl" dir="cw">
                                      <p:cBhvr>
                                        <p:cTn id="60" dur="500" fill="hold"/>
                                        <p:tgtEl>
                                          <p:spTgt spid="167939">
                                            <p:txEl>
                                              <p:pRg st="9" end="9"/>
                                            </p:txEl>
                                          </p:spTgt>
                                        </p:tgtEl>
                                        <p:attrNameLst>
                                          <p:attrName>stroke.color</p:attrName>
                                        </p:attrNameLst>
                                      </p:cBhvr>
                                      <p:by>
                                        <p:hsl h="0" s="-70588" l="0"/>
                                      </p:by>
                                    </p:animClr>
                                    <p:set>
                                      <p:cBhvr>
                                        <p:cTn id="61" dur="500" fill="hold"/>
                                        <p:tgtEl>
                                          <p:spTgt spid="167939">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AutoShape 2"/>
          <p:cNvSpPr>
            <a:spLocks noGrp="1" noChangeArrowheads="1"/>
          </p:cNvSpPr>
          <p:nvPr>
            <p:ph type="title"/>
          </p:nvPr>
        </p:nvSpPr>
        <p:spPr/>
        <p:txBody>
          <a:bodyPr/>
          <a:lstStyle/>
          <a:p>
            <a:r>
              <a:rPr lang="en-US"/>
              <a:t>First Stage of labor</a:t>
            </a:r>
          </a:p>
        </p:txBody>
      </p:sp>
      <p:sp>
        <p:nvSpPr>
          <p:cNvPr id="168963"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2FF7F9FE-E69B-4145-A60B-7AB51A2B43C4}" type="slidenum">
              <a:rPr lang="en-US"/>
              <a:pPr/>
              <a:t>28</a:t>
            </a:fld>
            <a:endParaRPr lang="en-US"/>
          </a:p>
        </p:txBody>
      </p:sp>
      <p:sp>
        <p:nvSpPr>
          <p:cNvPr id="168969" name="Rectangle 9"/>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Uterine contractions should </a:t>
            </a:r>
          </a:p>
          <a:p>
            <a:r>
              <a:rPr lang="en-US" sz="1800"/>
              <a:t>  be monitored </a:t>
            </a:r>
            <a:r>
              <a:rPr lang="en-US" sz="1800" u="sng"/>
              <a:t>every 30 min</a:t>
            </a:r>
            <a:r>
              <a:rPr lang="en-US" sz="1800"/>
              <a:t>.</a:t>
            </a:r>
          </a:p>
          <a:p>
            <a:r>
              <a:rPr lang="en-US" sz="1800"/>
              <a:t>  for </a:t>
            </a:r>
            <a:r>
              <a:rPr lang="en-US" sz="1800" i="1"/>
              <a:t>frequency</a:t>
            </a:r>
            <a:r>
              <a:rPr lang="en-US" sz="1800"/>
              <a:t>, </a:t>
            </a:r>
            <a:r>
              <a:rPr lang="en-US" sz="1800" i="1"/>
              <a:t>duration</a:t>
            </a:r>
            <a:r>
              <a:rPr lang="en-US" sz="1800"/>
              <a:t> and </a:t>
            </a:r>
          </a:p>
          <a:p>
            <a:r>
              <a:rPr lang="en-US" sz="1800"/>
              <a:t>  </a:t>
            </a:r>
            <a:r>
              <a:rPr lang="en-US" sz="1800" i="1"/>
              <a:t>intensity</a:t>
            </a:r>
          </a:p>
          <a:p>
            <a:endParaRPr lang="en-US" sz="1800" i="1"/>
          </a:p>
          <a:p>
            <a:pPr>
              <a:buFontTx/>
              <a:buChar char="•"/>
            </a:pPr>
            <a:r>
              <a:rPr lang="en-US" sz="1800" i="1"/>
              <a:t> </a:t>
            </a:r>
            <a:r>
              <a:rPr lang="en-US" sz="1800"/>
              <a:t>In High-Risk pregnancies,</a:t>
            </a:r>
          </a:p>
          <a:p>
            <a:r>
              <a:rPr lang="en-US" sz="1800" i="1"/>
              <a:t>  </a:t>
            </a:r>
            <a:r>
              <a:rPr lang="en-US" sz="1800" u="sng"/>
              <a:t>continuous monitoring </a:t>
            </a:r>
          </a:p>
          <a:p>
            <a:r>
              <a:rPr lang="en-US" sz="1800"/>
              <a:t>  </a:t>
            </a:r>
            <a:r>
              <a:rPr lang="en-US" sz="1800" u="sng"/>
              <a:t>along with the fetal heart</a:t>
            </a:r>
          </a:p>
          <a:p>
            <a:r>
              <a:rPr lang="en-US" sz="1800"/>
              <a:t>  </a:t>
            </a:r>
            <a:r>
              <a:rPr lang="en-US" sz="1800" u="sng"/>
              <a:t>rate</a:t>
            </a:r>
          </a:p>
          <a:p>
            <a:endParaRPr lang="en-US" sz="1800" u="sng"/>
          </a:p>
          <a:p>
            <a:r>
              <a:rPr lang="en-US" sz="1800"/>
              <a:t>External or Internal monitoring</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8963">
                                            <p:txEl>
                                              <p:pRg st="1" end="1"/>
                                            </p:txEl>
                                          </p:spTgt>
                                        </p:tgtEl>
                                        <p:attrNameLst>
                                          <p:attrName>style.color</p:attrName>
                                        </p:attrNameLst>
                                      </p:cBhvr>
                                      <p:by>
                                        <p:hsl h="0" s="-70588" l="0"/>
                                      </p:by>
                                    </p:animClr>
                                    <p:animClr clrSpc="hsl" dir="cw">
                                      <p:cBhvr>
                                        <p:cTn id="7" dur="500" fill="hold"/>
                                        <p:tgtEl>
                                          <p:spTgt spid="168963">
                                            <p:txEl>
                                              <p:pRg st="1" end="1"/>
                                            </p:txEl>
                                          </p:spTgt>
                                        </p:tgtEl>
                                        <p:attrNameLst>
                                          <p:attrName>fillcolor</p:attrName>
                                        </p:attrNameLst>
                                      </p:cBhvr>
                                      <p:by>
                                        <p:hsl h="0" s="-70588" l="0"/>
                                      </p:by>
                                    </p:animClr>
                                    <p:animClr clrSpc="hsl" dir="cw">
                                      <p:cBhvr>
                                        <p:cTn id="8" dur="500" fill="hold"/>
                                        <p:tgtEl>
                                          <p:spTgt spid="168963">
                                            <p:txEl>
                                              <p:pRg st="1" end="1"/>
                                            </p:txEl>
                                          </p:spTgt>
                                        </p:tgtEl>
                                        <p:attrNameLst>
                                          <p:attrName>stroke.color</p:attrName>
                                        </p:attrNameLst>
                                      </p:cBhvr>
                                      <p:by>
                                        <p:hsl h="0" s="-70588" l="0"/>
                                      </p:by>
                                    </p:animClr>
                                    <p:set>
                                      <p:cBhvr>
                                        <p:cTn id="9" dur="500" fill="hold"/>
                                        <p:tgtEl>
                                          <p:spTgt spid="16896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8963">
                                            <p:txEl>
                                              <p:pRg st="2" end="2"/>
                                            </p:txEl>
                                          </p:spTgt>
                                        </p:tgtEl>
                                        <p:attrNameLst>
                                          <p:attrName>style.color</p:attrName>
                                        </p:attrNameLst>
                                      </p:cBhvr>
                                      <p:by>
                                        <p:hsl h="0" s="-70588" l="0"/>
                                      </p:by>
                                    </p:animClr>
                                    <p:animClr clrSpc="hsl" dir="cw">
                                      <p:cBhvr>
                                        <p:cTn id="14" dur="500" fill="hold"/>
                                        <p:tgtEl>
                                          <p:spTgt spid="168963">
                                            <p:txEl>
                                              <p:pRg st="2" end="2"/>
                                            </p:txEl>
                                          </p:spTgt>
                                        </p:tgtEl>
                                        <p:attrNameLst>
                                          <p:attrName>fillcolor</p:attrName>
                                        </p:attrNameLst>
                                      </p:cBhvr>
                                      <p:by>
                                        <p:hsl h="0" s="-70588" l="0"/>
                                      </p:by>
                                    </p:animClr>
                                    <p:animClr clrSpc="hsl" dir="cw">
                                      <p:cBhvr>
                                        <p:cTn id="15" dur="500" fill="hold"/>
                                        <p:tgtEl>
                                          <p:spTgt spid="168963">
                                            <p:txEl>
                                              <p:pRg st="2" end="2"/>
                                            </p:txEl>
                                          </p:spTgt>
                                        </p:tgtEl>
                                        <p:attrNameLst>
                                          <p:attrName>stroke.color</p:attrName>
                                        </p:attrNameLst>
                                      </p:cBhvr>
                                      <p:by>
                                        <p:hsl h="0" s="-70588" l="0"/>
                                      </p:by>
                                    </p:animClr>
                                    <p:set>
                                      <p:cBhvr>
                                        <p:cTn id="16" dur="500" fill="hold"/>
                                        <p:tgtEl>
                                          <p:spTgt spid="16896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8963">
                                            <p:txEl>
                                              <p:pRg st="3" end="3"/>
                                            </p:txEl>
                                          </p:spTgt>
                                        </p:tgtEl>
                                        <p:attrNameLst>
                                          <p:attrName>style.color</p:attrName>
                                        </p:attrNameLst>
                                      </p:cBhvr>
                                      <p:by>
                                        <p:hsl h="0" s="-70588" l="0"/>
                                      </p:by>
                                    </p:animClr>
                                    <p:animClr clrSpc="hsl" dir="cw">
                                      <p:cBhvr>
                                        <p:cTn id="21" dur="500" fill="hold"/>
                                        <p:tgtEl>
                                          <p:spTgt spid="168963">
                                            <p:txEl>
                                              <p:pRg st="3" end="3"/>
                                            </p:txEl>
                                          </p:spTgt>
                                        </p:tgtEl>
                                        <p:attrNameLst>
                                          <p:attrName>fillcolor</p:attrName>
                                        </p:attrNameLst>
                                      </p:cBhvr>
                                      <p:by>
                                        <p:hsl h="0" s="-70588" l="0"/>
                                      </p:by>
                                    </p:animClr>
                                    <p:animClr clrSpc="hsl" dir="cw">
                                      <p:cBhvr>
                                        <p:cTn id="22" dur="500" fill="hold"/>
                                        <p:tgtEl>
                                          <p:spTgt spid="168963">
                                            <p:txEl>
                                              <p:pRg st="3" end="3"/>
                                            </p:txEl>
                                          </p:spTgt>
                                        </p:tgtEl>
                                        <p:attrNameLst>
                                          <p:attrName>stroke.color</p:attrName>
                                        </p:attrNameLst>
                                      </p:cBhvr>
                                      <p:by>
                                        <p:hsl h="0" s="-70588" l="0"/>
                                      </p:by>
                                    </p:animClr>
                                    <p:set>
                                      <p:cBhvr>
                                        <p:cTn id="23" dur="500" fill="hold"/>
                                        <p:tgtEl>
                                          <p:spTgt spid="16896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8963">
                                            <p:txEl>
                                              <p:pRg st="4" end="4"/>
                                            </p:txEl>
                                          </p:spTgt>
                                        </p:tgtEl>
                                        <p:attrNameLst>
                                          <p:attrName>style.color</p:attrName>
                                        </p:attrNameLst>
                                      </p:cBhvr>
                                      <p:by>
                                        <p:hsl h="0" s="-70588" l="0"/>
                                      </p:by>
                                    </p:animClr>
                                    <p:animClr clrSpc="hsl" dir="cw">
                                      <p:cBhvr>
                                        <p:cTn id="28" dur="500" fill="hold"/>
                                        <p:tgtEl>
                                          <p:spTgt spid="168963">
                                            <p:txEl>
                                              <p:pRg st="4" end="4"/>
                                            </p:txEl>
                                          </p:spTgt>
                                        </p:tgtEl>
                                        <p:attrNameLst>
                                          <p:attrName>fillcolor</p:attrName>
                                        </p:attrNameLst>
                                      </p:cBhvr>
                                      <p:by>
                                        <p:hsl h="0" s="-70588" l="0"/>
                                      </p:by>
                                    </p:animClr>
                                    <p:animClr clrSpc="hsl" dir="cw">
                                      <p:cBhvr>
                                        <p:cTn id="29" dur="500" fill="hold"/>
                                        <p:tgtEl>
                                          <p:spTgt spid="168963">
                                            <p:txEl>
                                              <p:pRg st="4" end="4"/>
                                            </p:txEl>
                                          </p:spTgt>
                                        </p:tgtEl>
                                        <p:attrNameLst>
                                          <p:attrName>stroke.color</p:attrName>
                                        </p:attrNameLst>
                                      </p:cBhvr>
                                      <p:by>
                                        <p:hsl h="0" s="-70588" l="0"/>
                                      </p:by>
                                    </p:animClr>
                                    <p:set>
                                      <p:cBhvr>
                                        <p:cTn id="30" dur="500" fill="hold"/>
                                        <p:tgtEl>
                                          <p:spTgt spid="168963">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68963">
                                            <p:txEl>
                                              <p:pRg st="6" end="6"/>
                                            </p:txEl>
                                          </p:spTgt>
                                        </p:tgtEl>
                                        <p:attrNameLst>
                                          <p:attrName>style.color</p:attrName>
                                        </p:attrNameLst>
                                      </p:cBhvr>
                                      <p:by>
                                        <p:hsl h="0" s="-70588" l="0"/>
                                      </p:by>
                                    </p:animClr>
                                    <p:animClr clrSpc="hsl" dir="cw">
                                      <p:cBhvr>
                                        <p:cTn id="35" dur="500" fill="hold"/>
                                        <p:tgtEl>
                                          <p:spTgt spid="168963">
                                            <p:txEl>
                                              <p:pRg st="6" end="6"/>
                                            </p:txEl>
                                          </p:spTgt>
                                        </p:tgtEl>
                                        <p:attrNameLst>
                                          <p:attrName>fillcolor</p:attrName>
                                        </p:attrNameLst>
                                      </p:cBhvr>
                                      <p:by>
                                        <p:hsl h="0" s="-70588" l="0"/>
                                      </p:by>
                                    </p:animClr>
                                    <p:animClr clrSpc="hsl" dir="cw">
                                      <p:cBhvr>
                                        <p:cTn id="36" dur="500" fill="hold"/>
                                        <p:tgtEl>
                                          <p:spTgt spid="168963">
                                            <p:txEl>
                                              <p:pRg st="6" end="6"/>
                                            </p:txEl>
                                          </p:spTgt>
                                        </p:tgtEl>
                                        <p:attrNameLst>
                                          <p:attrName>stroke.color</p:attrName>
                                        </p:attrNameLst>
                                      </p:cBhvr>
                                      <p:by>
                                        <p:hsl h="0" s="-70588" l="0"/>
                                      </p:by>
                                    </p:animClr>
                                    <p:set>
                                      <p:cBhvr>
                                        <p:cTn id="37" dur="500" fill="hold"/>
                                        <p:tgtEl>
                                          <p:spTgt spid="168963">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nodeType="clickEffect">
                                  <p:stCondLst>
                                    <p:cond delay="0"/>
                                  </p:stCondLst>
                                  <p:childTnLst>
                                    <p:animClr clrSpc="hsl" dir="cw">
                                      <p:cBhvr override="childStyle">
                                        <p:cTn id="41" dur="500" fill="hold"/>
                                        <p:tgtEl>
                                          <p:spTgt spid="168963">
                                            <p:txEl>
                                              <p:pRg st="7" end="7"/>
                                            </p:txEl>
                                          </p:spTgt>
                                        </p:tgtEl>
                                        <p:attrNameLst>
                                          <p:attrName>style.color</p:attrName>
                                        </p:attrNameLst>
                                      </p:cBhvr>
                                      <p:by>
                                        <p:hsl h="0" s="-70588" l="0"/>
                                      </p:by>
                                    </p:animClr>
                                    <p:animClr clrSpc="hsl" dir="cw">
                                      <p:cBhvr>
                                        <p:cTn id="42" dur="500" fill="hold"/>
                                        <p:tgtEl>
                                          <p:spTgt spid="168963">
                                            <p:txEl>
                                              <p:pRg st="7" end="7"/>
                                            </p:txEl>
                                          </p:spTgt>
                                        </p:tgtEl>
                                        <p:attrNameLst>
                                          <p:attrName>fillcolor</p:attrName>
                                        </p:attrNameLst>
                                      </p:cBhvr>
                                      <p:by>
                                        <p:hsl h="0" s="-70588" l="0"/>
                                      </p:by>
                                    </p:animClr>
                                    <p:animClr clrSpc="hsl" dir="cw">
                                      <p:cBhvr>
                                        <p:cTn id="43" dur="500" fill="hold"/>
                                        <p:tgtEl>
                                          <p:spTgt spid="168963">
                                            <p:txEl>
                                              <p:pRg st="7" end="7"/>
                                            </p:txEl>
                                          </p:spTgt>
                                        </p:tgtEl>
                                        <p:attrNameLst>
                                          <p:attrName>stroke.color</p:attrName>
                                        </p:attrNameLst>
                                      </p:cBhvr>
                                      <p:by>
                                        <p:hsl h="0" s="-70588" l="0"/>
                                      </p:by>
                                    </p:animClr>
                                    <p:set>
                                      <p:cBhvr>
                                        <p:cTn id="44" dur="500" fill="hold"/>
                                        <p:tgtEl>
                                          <p:spTgt spid="168963">
                                            <p:txEl>
                                              <p:pRg st="7" end="7"/>
                                            </p:txEl>
                                          </p:spTgt>
                                        </p:tgtEl>
                                        <p:attrNameLst>
                                          <p:attrName>fill.type</p:attrName>
                                        </p:attrNameLst>
                                      </p:cBhvr>
                                      <p:to>
                                        <p:strVal val="solid"/>
                                      </p:to>
                                    </p:set>
                                  </p:childTnLst>
                                </p:cTn>
                              </p:par>
                              <p:par>
                                <p:cTn id="45" presetID="9" presetClass="entr" presetSubtype="0" fill="hold" grpId="0" nodeType="withEffect">
                                  <p:stCondLst>
                                    <p:cond delay="0"/>
                                  </p:stCondLst>
                                  <p:childTnLst>
                                    <p:set>
                                      <p:cBhvr>
                                        <p:cTn id="46" dur="1" fill="hold">
                                          <p:stCondLst>
                                            <p:cond delay="0"/>
                                          </p:stCondLst>
                                        </p:cTn>
                                        <p:tgtEl>
                                          <p:spTgt spid="168969"/>
                                        </p:tgtEl>
                                        <p:attrNameLst>
                                          <p:attrName>style.visibility</p:attrName>
                                        </p:attrNameLst>
                                      </p:cBhvr>
                                      <p:to>
                                        <p:strVal val="visible"/>
                                      </p:to>
                                    </p:set>
                                    <p:animEffect transition="in" filter="dissolve">
                                      <p:cBhvr>
                                        <p:cTn id="47" dur="500"/>
                                        <p:tgtEl>
                                          <p:spTgt spid="168969"/>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mph" presetSubtype="0" fill="hold" nodeType="clickEffect">
                                  <p:stCondLst>
                                    <p:cond delay="0"/>
                                  </p:stCondLst>
                                  <p:childTnLst>
                                    <p:animClr clrSpc="hsl" dir="cw">
                                      <p:cBhvr override="childStyle">
                                        <p:cTn id="51" dur="500" fill="hold"/>
                                        <p:tgtEl>
                                          <p:spTgt spid="168963">
                                            <p:txEl>
                                              <p:pRg st="8" end="8"/>
                                            </p:txEl>
                                          </p:spTgt>
                                        </p:tgtEl>
                                        <p:attrNameLst>
                                          <p:attrName>style.color</p:attrName>
                                        </p:attrNameLst>
                                      </p:cBhvr>
                                      <p:by>
                                        <p:hsl h="0" s="-70588" l="0"/>
                                      </p:by>
                                    </p:animClr>
                                    <p:animClr clrSpc="hsl" dir="cw">
                                      <p:cBhvr>
                                        <p:cTn id="52" dur="500" fill="hold"/>
                                        <p:tgtEl>
                                          <p:spTgt spid="168963">
                                            <p:txEl>
                                              <p:pRg st="8" end="8"/>
                                            </p:txEl>
                                          </p:spTgt>
                                        </p:tgtEl>
                                        <p:attrNameLst>
                                          <p:attrName>fillcolor</p:attrName>
                                        </p:attrNameLst>
                                      </p:cBhvr>
                                      <p:by>
                                        <p:hsl h="0" s="-70588" l="0"/>
                                      </p:by>
                                    </p:animClr>
                                    <p:animClr clrSpc="hsl" dir="cw">
                                      <p:cBhvr>
                                        <p:cTn id="53" dur="500" fill="hold"/>
                                        <p:tgtEl>
                                          <p:spTgt spid="168963">
                                            <p:txEl>
                                              <p:pRg st="8" end="8"/>
                                            </p:txEl>
                                          </p:spTgt>
                                        </p:tgtEl>
                                        <p:attrNameLst>
                                          <p:attrName>stroke.color</p:attrName>
                                        </p:attrNameLst>
                                      </p:cBhvr>
                                      <p:by>
                                        <p:hsl h="0" s="-70588" l="0"/>
                                      </p:by>
                                    </p:animClr>
                                    <p:set>
                                      <p:cBhvr>
                                        <p:cTn id="54" dur="500" fill="hold"/>
                                        <p:tgtEl>
                                          <p:spTgt spid="168963">
                                            <p:txEl>
                                              <p:pRg st="8" end="8"/>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8963">
                                            <p:txEl>
                                              <p:pRg st="9" end="9"/>
                                            </p:txEl>
                                          </p:spTgt>
                                        </p:tgtEl>
                                        <p:attrNameLst>
                                          <p:attrName>style.color</p:attrName>
                                        </p:attrNameLst>
                                      </p:cBhvr>
                                      <p:by>
                                        <p:hsl h="0" s="-70588" l="0"/>
                                      </p:by>
                                    </p:animClr>
                                    <p:animClr clrSpc="hsl" dir="cw">
                                      <p:cBhvr>
                                        <p:cTn id="59" dur="500" fill="hold"/>
                                        <p:tgtEl>
                                          <p:spTgt spid="168963">
                                            <p:txEl>
                                              <p:pRg st="9" end="9"/>
                                            </p:txEl>
                                          </p:spTgt>
                                        </p:tgtEl>
                                        <p:attrNameLst>
                                          <p:attrName>fillcolor</p:attrName>
                                        </p:attrNameLst>
                                      </p:cBhvr>
                                      <p:by>
                                        <p:hsl h="0" s="-70588" l="0"/>
                                      </p:by>
                                    </p:animClr>
                                    <p:animClr clrSpc="hsl" dir="cw">
                                      <p:cBhvr>
                                        <p:cTn id="60" dur="500" fill="hold"/>
                                        <p:tgtEl>
                                          <p:spTgt spid="168963">
                                            <p:txEl>
                                              <p:pRg st="9" end="9"/>
                                            </p:txEl>
                                          </p:spTgt>
                                        </p:tgtEl>
                                        <p:attrNameLst>
                                          <p:attrName>stroke.color</p:attrName>
                                        </p:attrNameLst>
                                      </p:cBhvr>
                                      <p:by>
                                        <p:hsl h="0" s="-70588" l="0"/>
                                      </p:by>
                                    </p:animClr>
                                    <p:set>
                                      <p:cBhvr>
                                        <p:cTn id="61" dur="500" fill="hold"/>
                                        <p:tgtEl>
                                          <p:spTgt spid="16896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r>
              <a:rPr lang="en-US"/>
              <a:t>First Stage of labor</a:t>
            </a:r>
          </a:p>
        </p:txBody>
      </p:sp>
      <p:sp>
        <p:nvSpPr>
          <p:cNvPr id="169987"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a:effectLst>
                  <a:outerShdw blurRad="38100" dist="38100" dir="2700000" algn="tl">
                    <a:srgbClr val="C0C0C0"/>
                  </a:outerShdw>
                </a:effectLst>
              </a:rPr>
              <a:t>Management</a:t>
            </a:r>
          </a:p>
          <a:p>
            <a:pPr>
              <a:lnSpc>
                <a:spcPct val="80000"/>
              </a:lnSpc>
              <a:buFont typeface="Wingdings" pitchFamily="2" charset="2"/>
              <a:buChar char="Ä"/>
            </a:pPr>
            <a:r>
              <a:rPr lang="en-US" sz="2400"/>
              <a:t>Maternal Position</a:t>
            </a:r>
          </a:p>
          <a:p>
            <a:pPr>
              <a:lnSpc>
                <a:spcPct val="80000"/>
              </a:lnSpc>
              <a:buFont typeface="Wingdings" pitchFamily="2" charset="2"/>
              <a:buChar char="Ä"/>
            </a:pPr>
            <a:r>
              <a:rPr lang="en-US" sz="2400"/>
              <a:t>Administration of fluids</a:t>
            </a:r>
          </a:p>
          <a:p>
            <a:pPr>
              <a:lnSpc>
                <a:spcPct val="80000"/>
              </a:lnSpc>
              <a:buFont typeface="Wingdings" pitchFamily="2" charset="2"/>
              <a:buChar char="Ä"/>
            </a:pPr>
            <a:r>
              <a:rPr lang="en-US" sz="2400"/>
              <a:t>Investigations</a:t>
            </a:r>
          </a:p>
          <a:p>
            <a:pPr>
              <a:lnSpc>
                <a:spcPct val="80000"/>
              </a:lnSpc>
              <a:buFont typeface="Wingdings" pitchFamily="2" charset="2"/>
              <a:buChar char="Ä"/>
            </a:pPr>
            <a:r>
              <a:rPr lang="en-US" sz="2400"/>
              <a:t>Maternal monitoring</a:t>
            </a:r>
          </a:p>
          <a:p>
            <a:pPr>
              <a:lnSpc>
                <a:spcPct val="80000"/>
              </a:lnSpc>
              <a:buFont typeface="Wingdings" pitchFamily="2" charset="2"/>
              <a:buChar char="Ä"/>
            </a:pPr>
            <a:r>
              <a:rPr lang="en-US" sz="2400"/>
              <a:t>Analgesia</a:t>
            </a:r>
          </a:p>
          <a:p>
            <a:pPr>
              <a:lnSpc>
                <a:spcPct val="80000"/>
              </a:lnSpc>
              <a:buFont typeface="Wingdings" pitchFamily="2" charset="2"/>
              <a:buChar char="Ä"/>
            </a:pPr>
            <a:r>
              <a:rPr lang="en-US" sz="2400"/>
              <a:t>Fetal monitoring</a:t>
            </a:r>
          </a:p>
          <a:p>
            <a:pPr>
              <a:lnSpc>
                <a:spcPct val="80000"/>
              </a:lnSpc>
              <a:buFont typeface="Wingdings" pitchFamily="2" charset="2"/>
              <a:buChar char="Ä"/>
            </a:pPr>
            <a:r>
              <a:rPr lang="en-US" sz="2400"/>
              <a:t>Uterine Activity</a:t>
            </a:r>
          </a:p>
          <a:p>
            <a:pPr>
              <a:lnSpc>
                <a:spcPct val="80000"/>
              </a:lnSpc>
              <a:buFont typeface="Wingdings" pitchFamily="2" charset="2"/>
              <a:buChar char="Ä"/>
            </a:pPr>
            <a:r>
              <a:rPr lang="en-US" sz="2400"/>
              <a:t>Vaginal examination</a:t>
            </a:r>
          </a:p>
          <a:p>
            <a:pPr>
              <a:lnSpc>
                <a:spcPct val="80000"/>
              </a:lnSpc>
              <a:buFont typeface="Wingdings" pitchFamily="2" charset="2"/>
              <a:buChar char="Ä"/>
            </a:pPr>
            <a:r>
              <a:rPr lang="en-US" sz="2400"/>
              <a:t>Amniotomy</a:t>
            </a:r>
          </a:p>
        </p:txBody>
      </p:sp>
      <p:sp>
        <p:nvSpPr>
          <p:cNvPr id="6" name="Slide Number Placeholder 5"/>
          <p:cNvSpPr>
            <a:spLocks noGrp="1"/>
          </p:cNvSpPr>
          <p:nvPr>
            <p:ph type="sldNum" sz="quarter" idx="12"/>
          </p:nvPr>
        </p:nvSpPr>
        <p:spPr/>
        <p:txBody>
          <a:bodyPr/>
          <a:lstStyle/>
          <a:p>
            <a:fld id="{3E171FC5-B386-4372-BEC9-62CCE2144945}" type="slidenum">
              <a:rPr lang="en-US"/>
              <a:pPr/>
              <a:t>29</a:t>
            </a:fld>
            <a:endParaRPr lang="en-US"/>
          </a:p>
        </p:txBody>
      </p:sp>
      <p:sp>
        <p:nvSpPr>
          <p:cNvPr id="169994" name="Rectangle 10"/>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b="1">
                <a:effectLst>
                  <a:outerShdw blurRad="38100" dist="38100" dir="2700000" algn="tl">
                    <a:srgbClr val="C0C0C0"/>
                  </a:outerShdw>
                </a:effectLst>
              </a:rPr>
              <a:t>Latent Phase</a:t>
            </a:r>
          </a:p>
          <a:p>
            <a:r>
              <a:rPr lang="en-US" sz="1800"/>
              <a:t>Infrequent V.E. specially when</a:t>
            </a:r>
          </a:p>
          <a:p>
            <a:r>
              <a:rPr lang="en-US" sz="1800"/>
              <a:t>the membranes are ruptured</a:t>
            </a:r>
          </a:p>
          <a:p>
            <a:endParaRPr lang="en-US" sz="1800"/>
          </a:p>
          <a:p>
            <a:r>
              <a:rPr lang="en-US" sz="1800" b="1">
                <a:effectLst>
                  <a:outerShdw blurRad="38100" dist="38100" dir="2700000" algn="tl">
                    <a:srgbClr val="C0C0C0"/>
                  </a:outerShdw>
                </a:effectLst>
              </a:rPr>
              <a:t>Active Phase</a:t>
            </a:r>
          </a:p>
          <a:p>
            <a:r>
              <a:rPr lang="en-US" sz="1800"/>
              <a:t>Assessment every 2 hours to </a:t>
            </a:r>
          </a:p>
          <a:p>
            <a:r>
              <a:rPr lang="en-US" sz="1800"/>
              <a:t>determine progress of labor</a:t>
            </a:r>
          </a:p>
          <a:p>
            <a:endParaRPr lang="en-US" sz="1800"/>
          </a:p>
          <a:p>
            <a:r>
              <a:rPr lang="en-US" sz="1800"/>
              <a:t>Additional examinations are </a:t>
            </a:r>
          </a:p>
          <a:p>
            <a:r>
              <a:rPr lang="en-US" sz="1800"/>
              <a:t>Done if the pt. has the urge to</a:t>
            </a:r>
          </a:p>
          <a:p>
            <a:r>
              <a:rPr lang="en-US" sz="1800"/>
              <a:t>Push, or if decelerations occur</a:t>
            </a:r>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69987">
                                            <p:txEl>
                                              <p:pRg st="1" end="1"/>
                                            </p:txEl>
                                          </p:spTgt>
                                        </p:tgtEl>
                                        <p:attrNameLst>
                                          <p:attrName>style.color</p:attrName>
                                        </p:attrNameLst>
                                      </p:cBhvr>
                                      <p:by>
                                        <p:hsl h="0" s="-70588" l="0"/>
                                      </p:by>
                                    </p:animClr>
                                    <p:animClr clrSpc="hsl" dir="cw">
                                      <p:cBhvr>
                                        <p:cTn id="7" dur="500" fill="hold"/>
                                        <p:tgtEl>
                                          <p:spTgt spid="169987">
                                            <p:txEl>
                                              <p:pRg st="1" end="1"/>
                                            </p:txEl>
                                          </p:spTgt>
                                        </p:tgtEl>
                                        <p:attrNameLst>
                                          <p:attrName>fillcolor</p:attrName>
                                        </p:attrNameLst>
                                      </p:cBhvr>
                                      <p:by>
                                        <p:hsl h="0" s="-70588" l="0"/>
                                      </p:by>
                                    </p:animClr>
                                    <p:animClr clrSpc="hsl" dir="cw">
                                      <p:cBhvr>
                                        <p:cTn id="8" dur="500" fill="hold"/>
                                        <p:tgtEl>
                                          <p:spTgt spid="169987">
                                            <p:txEl>
                                              <p:pRg st="1" end="1"/>
                                            </p:txEl>
                                          </p:spTgt>
                                        </p:tgtEl>
                                        <p:attrNameLst>
                                          <p:attrName>stroke.color</p:attrName>
                                        </p:attrNameLst>
                                      </p:cBhvr>
                                      <p:by>
                                        <p:hsl h="0" s="-70588" l="0"/>
                                      </p:by>
                                    </p:animClr>
                                    <p:set>
                                      <p:cBhvr>
                                        <p:cTn id="9" dur="500" fill="hold"/>
                                        <p:tgtEl>
                                          <p:spTgt spid="16998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69987">
                                            <p:txEl>
                                              <p:pRg st="2" end="2"/>
                                            </p:txEl>
                                          </p:spTgt>
                                        </p:tgtEl>
                                        <p:attrNameLst>
                                          <p:attrName>style.color</p:attrName>
                                        </p:attrNameLst>
                                      </p:cBhvr>
                                      <p:by>
                                        <p:hsl h="0" s="-70588" l="0"/>
                                      </p:by>
                                    </p:animClr>
                                    <p:animClr clrSpc="hsl" dir="cw">
                                      <p:cBhvr>
                                        <p:cTn id="14" dur="500" fill="hold"/>
                                        <p:tgtEl>
                                          <p:spTgt spid="169987">
                                            <p:txEl>
                                              <p:pRg st="2" end="2"/>
                                            </p:txEl>
                                          </p:spTgt>
                                        </p:tgtEl>
                                        <p:attrNameLst>
                                          <p:attrName>fillcolor</p:attrName>
                                        </p:attrNameLst>
                                      </p:cBhvr>
                                      <p:by>
                                        <p:hsl h="0" s="-70588" l="0"/>
                                      </p:by>
                                    </p:animClr>
                                    <p:animClr clrSpc="hsl" dir="cw">
                                      <p:cBhvr>
                                        <p:cTn id="15" dur="500" fill="hold"/>
                                        <p:tgtEl>
                                          <p:spTgt spid="169987">
                                            <p:txEl>
                                              <p:pRg st="2" end="2"/>
                                            </p:txEl>
                                          </p:spTgt>
                                        </p:tgtEl>
                                        <p:attrNameLst>
                                          <p:attrName>stroke.color</p:attrName>
                                        </p:attrNameLst>
                                      </p:cBhvr>
                                      <p:by>
                                        <p:hsl h="0" s="-70588" l="0"/>
                                      </p:by>
                                    </p:animClr>
                                    <p:set>
                                      <p:cBhvr>
                                        <p:cTn id="16" dur="500" fill="hold"/>
                                        <p:tgtEl>
                                          <p:spTgt spid="169987">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69987">
                                            <p:txEl>
                                              <p:pRg st="3" end="3"/>
                                            </p:txEl>
                                          </p:spTgt>
                                        </p:tgtEl>
                                        <p:attrNameLst>
                                          <p:attrName>style.color</p:attrName>
                                        </p:attrNameLst>
                                      </p:cBhvr>
                                      <p:by>
                                        <p:hsl h="0" s="-70588" l="0"/>
                                      </p:by>
                                    </p:animClr>
                                    <p:animClr clrSpc="hsl" dir="cw">
                                      <p:cBhvr>
                                        <p:cTn id="21" dur="500" fill="hold"/>
                                        <p:tgtEl>
                                          <p:spTgt spid="169987">
                                            <p:txEl>
                                              <p:pRg st="3" end="3"/>
                                            </p:txEl>
                                          </p:spTgt>
                                        </p:tgtEl>
                                        <p:attrNameLst>
                                          <p:attrName>fillcolor</p:attrName>
                                        </p:attrNameLst>
                                      </p:cBhvr>
                                      <p:by>
                                        <p:hsl h="0" s="-70588" l="0"/>
                                      </p:by>
                                    </p:animClr>
                                    <p:animClr clrSpc="hsl" dir="cw">
                                      <p:cBhvr>
                                        <p:cTn id="22" dur="500" fill="hold"/>
                                        <p:tgtEl>
                                          <p:spTgt spid="169987">
                                            <p:txEl>
                                              <p:pRg st="3" end="3"/>
                                            </p:txEl>
                                          </p:spTgt>
                                        </p:tgtEl>
                                        <p:attrNameLst>
                                          <p:attrName>stroke.color</p:attrName>
                                        </p:attrNameLst>
                                      </p:cBhvr>
                                      <p:by>
                                        <p:hsl h="0" s="-70588" l="0"/>
                                      </p:by>
                                    </p:animClr>
                                    <p:set>
                                      <p:cBhvr>
                                        <p:cTn id="23" dur="500" fill="hold"/>
                                        <p:tgtEl>
                                          <p:spTgt spid="169987">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69987">
                                            <p:txEl>
                                              <p:pRg st="4" end="4"/>
                                            </p:txEl>
                                          </p:spTgt>
                                        </p:tgtEl>
                                        <p:attrNameLst>
                                          <p:attrName>style.color</p:attrName>
                                        </p:attrNameLst>
                                      </p:cBhvr>
                                      <p:by>
                                        <p:hsl h="0" s="-70588" l="0"/>
                                      </p:by>
                                    </p:animClr>
                                    <p:animClr clrSpc="hsl" dir="cw">
                                      <p:cBhvr>
                                        <p:cTn id="28" dur="500" fill="hold"/>
                                        <p:tgtEl>
                                          <p:spTgt spid="169987">
                                            <p:txEl>
                                              <p:pRg st="4" end="4"/>
                                            </p:txEl>
                                          </p:spTgt>
                                        </p:tgtEl>
                                        <p:attrNameLst>
                                          <p:attrName>fillcolor</p:attrName>
                                        </p:attrNameLst>
                                      </p:cBhvr>
                                      <p:by>
                                        <p:hsl h="0" s="-70588" l="0"/>
                                      </p:by>
                                    </p:animClr>
                                    <p:animClr clrSpc="hsl" dir="cw">
                                      <p:cBhvr>
                                        <p:cTn id="29" dur="500" fill="hold"/>
                                        <p:tgtEl>
                                          <p:spTgt spid="169987">
                                            <p:txEl>
                                              <p:pRg st="4" end="4"/>
                                            </p:txEl>
                                          </p:spTgt>
                                        </p:tgtEl>
                                        <p:attrNameLst>
                                          <p:attrName>stroke.color</p:attrName>
                                        </p:attrNameLst>
                                      </p:cBhvr>
                                      <p:by>
                                        <p:hsl h="0" s="-70588" l="0"/>
                                      </p:by>
                                    </p:animClr>
                                    <p:set>
                                      <p:cBhvr>
                                        <p:cTn id="30" dur="500" fill="hold"/>
                                        <p:tgtEl>
                                          <p:spTgt spid="169987">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69987">
                                            <p:txEl>
                                              <p:pRg st="6" end="6"/>
                                            </p:txEl>
                                          </p:spTgt>
                                        </p:tgtEl>
                                        <p:attrNameLst>
                                          <p:attrName>style.color</p:attrName>
                                        </p:attrNameLst>
                                      </p:cBhvr>
                                      <p:by>
                                        <p:hsl h="0" s="-70588" l="0"/>
                                      </p:by>
                                    </p:animClr>
                                    <p:animClr clrSpc="hsl" dir="cw">
                                      <p:cBhvr>
                                        <p:cTn id="35" dur="500" fill="hold"/>
                                        <p:tgtEl>
                                          <p:spTgt spid="169987">
                                            <p:txEl>
                                              <p:pRg st="6" end="6"/>
                                            </p:txEl>
                                          </p:spTgt>
                                        </p:tgtEl>
                                        <p:attrNameLst>
                                          <p:attrName>fillcolor</p:attrName>
                                        </p:attrNameLst>
                                      </p:cBhvr>
                                      <p:by>
                                        <p:hsl h="0" s="-70588" l="0"/>
                                      </p:by>
                                    </p:animClr>
                                    <p:animClr clrSpc="hsl" dir="cw">
                                      <p:cBhvr>
                                        <p:cTn id="36" dur="500" fill="hold"/>
                                        <p:tgtEl>
                                          <p:spTgt spid="169987">
                                            <p:txEl>
                                              <p:pRg st="6" end="6"/>
                                            </p:txEl>
                                          </p:spTgt>
                                        </p:tgtEl>
                                        <p:attrNameLst>
                                          <p:attrName>stroke.color</p:attrName>
                                        </p:attrNameLst>
                                      </p:cBhvr>
                                      <p:by>
                                        <p:hsl h="0" s="-70588" l="0"/>
                                      </p:by>
                                    </p:animClr>
                                    <p:set>
                                      <p:cBhvr>
                                        <p:cTn id="37" dur="500" fill="hold"/>
                                        <p:tgtEl>
                                          <p:spTgt spid="169987">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nodeType="clickEffect">
                                  <p:stCondLst>
                                    <p:cond delay="0"/>
                                  </p:stCondLst>
                                  <p:childTnLst>
                                    <p:animClr clrSpc="hsl" dir="cw">
                                      <p:cBhvr override="childStyle">
                                        <p:cTn id="41" dur="500" fill="hold"/>
                                        <p:tgtEl>
                                          <p:spTgt spid="169987">
                                            <p:txEl>
                                              <p:pRg st="7" end="7"/>
                                            </p:txEl>
                                          </p:spTgt>
                                        </p:tgtEl>
                                        <p:attrNameLst>
                                          <p:attrName>style.color</p:attrName>
                                        </p:attrNameLst>
                                      </p:cBhvr>
                                      <p:by>
                                        <p:hsl h="0" s="-70588" l="0"/>
                                      </p:by>
                                    </p:animClr>
                                    <p:animClr clrSpc="hsl" dir="cw">
                                      <p:cBhvr>
                                        <p:cTn id="42" dur="500" fill="hold"/>
                                        <p:tgtEl>
                                          <p:spTgt spid="169987">
                                            <p:txEl>
                                              <p:pRg st="7" end="7"/>
                                            </p:txEl>
                                          </p:spTgt>
                                        </p:tgtEl>
                                        <p:attrNameLst>
                                          <p:attrName>fillcolor</p:attrName>
                                        </p:attrNameLst>
                                      </p:cBhvr>
                                      <p:by>
                                        <p:hsl h="0" s="-70588" l="0"/>
                                      </p:by>
                                    </p:animClr>
                                    <p:animClr clrSpc="hsl" dir="cw">
                                      <p:cBhvr>
                                        <p:cTn id="43" dur="500" fill="hold"/>
                                        <p:tgtEl>
                                          <p:spTgt spid="169987">
                                            <p:txEl>
                                              <p:pRg st="7" end="7"/>
                                            </p:txEl>
                                          </p:spTgt>
                                        </p:tgtEl>
                                        <p:attrNameLst>
                                          <p:attrName>stroke.color</p:attrName>
                                        </p:attrNameLst>
                                      </p:cBhvr>
                                      <p:by>
                                        <p:hsl h="0" s="-70588" l="0"/>
                                      </p:by>
                                    </p:animClr>
                                    <p:set>
                                      <p:cBhvr>
                                        <p:cTn id="44" dur="500" fill="hold"/>
                                        <p:tgtEl>
                                          <p:spTgt spid="169987">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5" presetClass="emph" presetSubtype="0" fill="hold" nodeType="clickEffect">
                                  <p:stCondLst>
                                    <p:cond delay="0"/>
                                  </p:stCondLst>
                                  <p:childTnLst>
                                    <p:animClr clrSpc="hsl" dir="cw">
                                      <p:cBhvr override="childStyle">
                                        <p:cTn id="48" dur="500" fill="hold"/>
                                        <p:tgtEl>
                                          <p:spTgt spid="169987">
                                            <p:txEl>
                                              <p:pRg st="8" end="8"/>
                                            </p:txEl>
                                          </p:spTgt>
                                        </p:tgtEl>
                                        <p:attrNameLst>
                                          <p:attrName>style.color</p:attrName>
                                        </p:attrNameLst>
                                      </p:cBhvr>
                                      <p:by>
                                        <p:hsl h="0" s="-70588" l="0"/>
                                      </p:by>
                                    </p:animClr>
                                    <p:animClr clrSpc="hsl" dir="cw">
                                      <p:cBhvr>
                                        <p:cTn id="49" dur="500" fill="hold"/>
                                        <p:tgtEl>
                                          <p:spTgt spid="169987">
                                            <p:txEl>
                                              <p:pRg st="8" end="8"/>
                                            </p:txEl>
                                          </p:spTgt>
                                        </p:tgtEl>
                                        <p:attrNameLst>
                                          <p:attrName>fillcolor</p:attrName>
                                        </p:attrNameLst>
                                      </p:cBhvr>
                                      <p:by>
                                        <p:hsl h="0" s="-70588" l="0"/>
                                      </p:by>
                                    </p:animClr>
                                    <p:animClr clrSpc="hsl" dir="cw">
                                      <p:cBhvr>
                                        <p:cTn id="50" dur="500" fill="hold"/>
                                        <p:tgtEl>
                                          <p:spTgt spid="169987">
                                            <p:txEl>
                                              <p:pRg st="8" end="8"/>
                                            </p:txEl>
                                          </p:spTgt>
                                        </p:tgtEl>
                                        <p:attrNameLst>
                                          <p:attrName>stroke.color</p:attrName>
                                        </p:attrNameLst>
                                      </p:cBhvr>
                                      <p:by>
                                        <p:hsl h="0" s="-70588" l="0"/>
                                      </p:by>
                                    </p:animClr>
                                    <p:set>
                                      <p:cBhvr>
                                        <p:cTn id="51" dur="500" fill="hold"/>
                                        <p:tgtEl>
                                          <p:spTgt spid="169987">
                                            <p:txEl>
                                              <p:pRg st="8" end="8"/>
                                            </p:txEl>
                                          </p:spTgt>
                                        </p:tgtEl>
                                        <p:attrNameLst>
                                          <p:attrName>fill.type</p:attrName>
                                        </p:attrNameLst>
                                      </p:cBhvr>
                                      <p:to>
                                        <p:strVal val="solid"/>
                                      </p:to>
                                    </p:set>
                                  </p:childTnLst>
                                </p:cTn>
                              </p:par>
                              <p:par>
                                <p:cTn id="52" presetID="9" presetClass="entr" presetSubtype="0" fill="hold" grpId="0" nodeType="withEffect">
                                  <p:stCondLst>
                                    <p:cond delay="0"/>
                                  </p:stCondLst>
                                  <p:childTnLst>
                                    <p:set>
                                      <p:cBhvr>
                                        <p:cTn id="53" dur="1" fill="hold">
                                          <p:stCondLst>
                                            <p:cond delay="0"/>
                                          </p:stCondLst>
                                        </p:cTn>
                                        <p:tgtEl>
                                          <p:spTgt spid="169994"/>
                                        </p:tgtEl>
                                        <p:attrNameLst>
                                          <p:attrName>style.visibility</p:attrName>
                                        </p:attrNameLst>
                                      </p:cBhvr>
                                      <p:to>
                                        <p:strVal val="visible"/>
                                      </p:to>
                                    </p:set>
                                    <p:animEffect transition="in" filter="dissolve">
                                      <p:cBhvr>
                                        <p:cTn id="54" dur="500"/>
                                        <p:tgtEl>
                                          <p:spTgt spid="169994"/>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nodeType="clickEffect">
                                  <p:stCondLst>
                                    <p:cond delay="0"/>
                                  </p:stCondLst>
                                  <p:childTnLst>
                                    <p:animClr clrSpc="hsl" dir="cw">
                                      <p:cBhvr override="childStyle">
                                        <p:cTn id="58" dur="500" fill="hold"/>
                                        <p:tgtEl>
                                          <p:spTgt spid="169987">
                                            <p:txEl>
                                              <p:pRg st="9" end="9"/>
                                            </p:txEl>
                                          </p:spTgt>
                                        </p:tgtEl>
                                        <p:attrNameLst>
                                          <p:attrName>style.color</p:attrName>
                                        </p:attrNameLst>
                                      </p:cBhvr>
                                      <p:by>
                                        <p:hsl h="0" s="-70588" l="0"/>
                                      </p:by>
                                    </p:animClr>
                                    <p:animClr clrSpc="hsl" dir="cw">
                                      <p:cBhvr>
                                        <p:cTn id="59" dur="500" fill="hold"/>
                                        <p:tgtEl>
                                          <p:spTgt spid="169987">
                                            <p:txEl>
                                              <p:pRg st="9" end="9"/>
                                            </p:txEl>
                                          </p:spTgt>
                                        </p:tgtEl>
                                        <p:attrNameLst>
                                          <p:attrName>fillcolor</p:attrName>
                                        </p:attrNameLst>
                                      </p:cBhvr>
                                      <p:by>
                                        <p:hsl h="0" s="-70588" l="0"/>
                                      </p:by>
                                    </p:animClr>
                                    <p:animClr clrSpc="hsl" dir="cw">
                                      <p:cBhvr>
                                        <p:cTn id="60" dur="500" fill="hold"/>
                                        <p:tgtEl>
                                          <p:spTgt spid="169987">
                                            <p:txEl>
                                              <p:pRg st="9" end="9"/>
                                            </p:txEl>
                                          </p:spTgt>
                                        </p:tgtEl>
                                        <p:attrNameLst>
                                          <p:attrName>stroke.color</p:attrName>
                                        </p:attrNameLst>
                                      </p:cBhvr>
                                      <p:by>
                                        <p:hsl h="0" s="-70588" l="0"/>
                                      </p:by>
                                    </p:animClr>
                                    <p:set>
                                      <p:cBhvr>
                                        <p:cTn id="61" dur="500" fill="hold"/>
                                        <p:tgtEl>
                                          <p:spTgt spid="169987">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en-US"/>
              <a:t>INTRODUCTION</a:t>
            </a:r>
          </a:p>
        </p:txBody>
      </p:sp>
      <p:sp>
        <p:nvSpPr>
          <p:cNvPr id="87043" name="Rectangle 3"/>
          <p:cNvSpPr>
            <a:spLocks noGrp="1" noChangeArrowheads="1"/>
          </p:cNvSpPr>
          <p:nvPr>
            <p:ph idx="1"/>
          </p:nvPr>
        </p:nvSpPr>
        <p:spPr/>
        <p:txBody>
          <a:bodyPr/>
          <a:lstStyle/>
          <a:p>
            <a:pPr>
              <a:buFont typeface="Wingdings" pitchFamily="2" charset="2"/>
              <a:buNone/>
            </a:pPr>
            <a:r>
              <a:rPr lang="en-US" sz="2400" dirty="0">
                <a:solidFill>
                  <a:schemeClr val="tx1">
                    <a:lumMod val="50000"/>
                  </a:schemeClr>
                </a:solidFill>
                <a:sym typeface="Wingdings 3" pitchFamily="18" charset="2"/>
              </a:rPr>
              <a:t>What is the importance of diagnosing dystocia?</a:t>
            </a:r>
          </a:p>
          <a:p>
            <a:r>
              <a:rPr lang="en-US" sz="2400" dirty="0"/>
              <a:t>Dystocia is the most common indication for 1ry CS</a:t>
            </a:r>
          </a:p>
          <a:p>
            <a:pPr>
              <a:buFont typeface="Wingdings" pitchFamily="2" charset="2"/>
              <a:buNone/>
            </a:pPr>
            <a:endParaRPr lang="en-US" sz="2400" dirty="0"/>
          </a:p>
          <a:p>
            <a:r>
              <a:rPr lang="en-US" sz="2400" dirty="0"/>
              <a:t>50-60% of CS in USA attributed to dystocia</a:t>
            </a:r>
          </a:p>
          <a:p>
            <a:endParaRPr lang="en-US" sz="2400" dirty="0"/>
          </a:p>
          <a:p>
            <a:r>
              <a:rPr lang="en-US" sz="2400" dirty="0">
                <a:sym typeface="Wingdings 3" pitchFamily="18" charset="2"/>
              </a:rPr>
              <a:t>There has been dramatic  </a:t>
            </a:r>
            <a:r>
              <a:rPr lang="en-US" sz="2400" dirty="0">
                <a:latin typeface="Arial" charset="0"/>
                <a:sym typeface="Wingdings 3" pitchFamily="18" charset="2"/>
              </a:rPr>
              <a:t>↑ </a:t>
            </a:r>
            <a:r>
              <a:rPr lang="en-US" sz="2400" dirty="0">
                <a:sym typeface="Wingdings 3" pitchFamily="18" charset="2"/>
              </a:rPr>
              <a:t>in CS rate with </a:t>
            </a:r>
            <a:r>
              <a:rPr lang="en-US" sz="2400" dirty="0">
                <a:latin typeface="Arial" charset="0"/>
                <a:sym typeface="Wingdings 3" pitchFamily="18" charset="2"/>
              </a:rPr>
              <a:t>↑ </a:t>
            </a:r>
            <a:r>
              <a:rPr lang="en-US" sz="2400" dirty="0">
                <a:sym typeface="Wingdings 3" pitchFamily="18" charset="2"/>
              </a:rPr>
              <a:t>in maternal mortality, morbidity, neonatal morbidity &amp; health care costs</a:t>
            </a:r>
          </a:p>
          <a:p>
            <a:pPr>
              <a:buFont typeface="Wingdings" pitchFamily="2" charset="2"/>
              <a:buNone/>
            </a:pPr>
            <a:r>
              <a:rPr lang="en-US" sz="2400" dirty="0">
                <a:sym typeface="Wingdings 3" pitchFamily="18" charset="2"/>
              </a:rPr>
              <a:t>    </a:t>
            </a:r>
            <a:r>
              <a:rPr lang="en-US" sz="2400" dirty="0">
                <a:solidFill>
                  <a:srgbClr val="FF0000"/>
                </a:solidFill>
                <a:sym typeface="Wingdings 3" pitchFamily="18" charset="2"/>
              </a:rPr>
              <a:t>Reducing Dystocia   CS rate</a:t>
            </a:r>
            <a:endParaRPr lang="en-US" sz="2400" dirty="0">
              <a:solidFill>
                <a:srgbClr val="FF0000"/>
              </a:solidFill>
            </a:endParaRPr>
          </a:p>
          <a:p>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Grp="1" noChangeArrowheads="1"/>
          </p:cNvSpPr>
          <p:nvPr>
            <p:ph type="title"/>
          </p:nvPr>
        </p:nvSpPr>
        <p:spPr/>
        <p:txBody>
          <a:bodyPr/>
          <a:lstStyle/>
          <a:p>
            <a:r>
              <a:rPr lang="en-US"/>
              <a:t>First Stage of labor</a:t>
            </a:r>
          </a:p>
        </p:txBody>
      </p:sp>
      <p:sp>
        <p:nvSpPr>
          <p:cNvPr id="171011" name="Rectangle 3"/>
          <p:cNvSpPr>
            <a:spLocks noGrp="1" noChangeArrowheads="1"/>
          </p:cNvSpPr>
          <p:nvPr>
            <p:ph idx="1"/>
          </p:nvPr>
        </p:nvSpPr>
        <p:spPr>
          <a:xfrm>
            <a:off x="838200" y="2362200"/>
            <a:ext cx="3733800" cy="3724275"/>
          </a:xfrm>
        </p:spPr>
        <p:txBody>
          <a:bodyPr/>
          <a:lstStyle/>
          <a:p>
            <a:pPr>
              <a:lnSpc>
                <a:spcPct val="80000"/>
              </a:lnSpc>
              <a:buFont typeface="Wingdings" pitchFamily="2" charset="2"/>
              <a:buNone/>
            </a:pPr>
            <a:r>
              <a:rPr lang="en-US" sz="2400" b="1" dirty="0">
                <a:effectLst>
                  <a:outerShdw blurRad="38100" dist="38100" dir="2700000" algn="tl">
                    <a:srgbClr val="C0C0C0"/>
                  </a:outerShdw>
                </a:effectLst>
              </a:rPr>
              <a:t>Management</a:t>
            </a:r>
          </a:p>
          <a:p>
            <a:pPr>
              <a:lnSpc>
                <a:spcPct val="80000"/>
              </a:lnSpc>
              <a:buFont typeface="Wingdings" pitchFamily="2" charset="2"/>
              <a:buChar char="Ä"/>
            </a:pPr>
            <a:r>
              <a:rPr lang="en-US" sz="2400" dirty="0"/>
              <a:t>Maternal Position</a:t>
            </a:r>
          </a:p>
          <a:p>
            <a:pPr>
              <a:lnSpc>
                <a:spcPct val="80000"/>
              </a:lnSpc>
              <a:buFont typeface="Wingdings" pitchFamily="2" charset="2"/>
              <a:buChar char="Ä"/>
            </a:pPr>
            <a:r>
              <a:rPr lang="en-US" sz="2400" dirty="0"/>
              <a:t>Administration of fluids</a:t>
            </a:r>
          </a:p>
          <a:p>
            <a:pPr>
              <a:lnSpc>
                <a:spcPct val="80000"/>
              </a:lnSpc>
              <a:buFont typeface="Wingdings" pitchFamily="2" charset="2"/>
              <a:buChar char="Ä"/>
            </a:pPr>
            <a:r>
              <a:rPr lang="en-US" sz="2400" dirty="0"/>
              <a:t>Investigations</a:t>
            </a:r>
          </a:p>
          <a:p>
            <a:pPr>
              <a:lnSpc>
                <a:spcPct val="80000"/>
              </a:lnSpc>
              <a:buFont typeface="Wingdings" pitchFamily="2" charset="2"/>
              <a:buChar char="Ä"/>
            </a:pPr>
            <a:r>
              <a:rPr lang="en-US" sz="2400" dirty="0"/>
              <a:t>Maternal monitoring</a:t>
            </a:r>
          </a:p>
          <a:p>
            <a:pPr>
              <a:lnSpc>
                <a:spcPct val="80000"/>
              </a:lnSpc>
              <a:buFont typeface="Wingdings" pitchFamily="2" charset="2"/>
              <a:buChar char="Ä"/>
            </a:pPr>
            <a:r>
              <a:rPr lang="en-US" sz="2400" dirty="0"/>
              <a:t>Analgesia</a:t>
            </a:r>
          </a:p>
          <a:p>
            <a:pPr>
              <a:lnSpc>
                <a:spcPct val="80000"/>
              </a:lnSpc>
              <a:buFont typeface="Wingdings" pitchFamily="2" charset="2"/>
              <a:buChar char="Ä"/>
            </a:pPr>
            <a:r>
              <a:rPr lang="en-US" sz="2400" dirty="0"/>
              <a:t>Fetal monitoring</a:t>
            </a:r>
          </a:p>
          <a:p>
            <a:pPr>
              <a:lnSpc>
                <a:spcPct val="80000"/>
              </a:lnSpc>
              <a:buFont typeface="Wingdings" pitchFamily="2" charset="2"/>
              <a:buChar char="Ä"/>
            </a:pPr>
            <a:r>
              <a:rPr lang="en-US" sz="2400" dirty="0"/>
              <a:t>Uterine Activity</a:t>
            </a:r>
          </a:p>
          <a:p>
            <a:pPr>
              <a:lnSpc>
                <a:spcPct val="80000"/>
              </a:lnSpc>
              <a:buFont typeface="Wingdings" pitchFamily="2" charset="2"/>
              <a:buChar char="Ä"/>
            </a:pPr>
            <a:r>
              <a:rPr lang="en-US" sz="2400" dirty="0"/>
              <a:t>Vaginal examination</a:t>
            </a:r>
          </a:p>
          <a:p>
            <a:pPr>
              <a:lnSpc>
                <a:spcPct val="80000"/>
              </a:lnSpc>
              <a:buFont typeface="Wingdings" pitchFamily="2" charset="2"/>
              <a:buChar char="Ä"/>
            </a:pPr>
            <a:r>
              <a:rPr lang="en-US" sz="2400" dirty="0" err="1"/>
              <a:t>Amniotomy</a:t>
            </a:r>
            <a:endParaRPr lang="en-US" sz="2400" dirty="0"/>
          </a:p>
        </p:txBody>
      </p:sp>
      <p:sp>
        <p:nvSpPr>
          <p:cNvPr id="6" name="Slide Number Placeholder 5"/>
          <p:cNvSpPr>
            <a:spLocks noGrp="1"/>
          </p:cNvSpPr>
          <p:nvPr>
            <p:ph type="sldNum" sz="quarter" idx="12"/>
          </p:nvPr>
        </p:nvSpPr>
        <p:spPr/>
        <p:txBody>
          <a:bodyPr/>
          <a:lstStyle/>
          <a:p>
            <a:fld id="{AB7CECA8-149C-4E54-A5AA-6C656CE1E1B3}" type="slidenum">
              <a:rPr lang="en-US"/>
              <a:pPr/>
              <a:t>30</a:t>
            </a:fld>
            <a:endParaRPr lang="en-US"/>
          </a:p>
        </p:txBody>
      </p:sp>
      <p:sp>
        <p:nvSpPr>
          <p:cNvPr id="171019" name="Rectangle 11"/>
          <p:cNvSpPr>
            <a:spLocks noChangeArrowheads="1"/>
          </p:cNvSpPr>
          <p:nvPr/>
        </p:nvSpPr>
        <p:spPr bwMode="auto">
          <a:xfrm>
            <a:off x="4876800" y="2435225"/>
            <a:ext cx="3200400" cy="3276600"/>
          </a:xfrm>
          <a:prstGeom prst="rect">
            <a:avLst/>
          </a:prstGeom>
          <a:solidFill>
            <a:schemeClr val="bg1"/>
          </a:solidFill>
          <a:ln w="19050">
            <a:solidFill>
              <a:schemeClr val="tx1"/>
            </a:solidFill>
            <a:miter lim="800000"/>
            <a:headEnd/>
            <a:tailEnd/>
          </a:ln>
          <a:effectLst/>
        </p:spPr>
        <p:txBody>
          <a:bodyPr wrap="none" anchor="ctr"/>
          <a:lstStyle/>
          <a:p>
            <a:r>
              <a:rPr lang="en-US" sz="1800"/>
              <a:t>May provide information</a:t>
            </a:r>
          </a:p>
          <a:p>
            <a:pPr>
              <a:buFontTx/>
              <a:buChar char="•"/>
            </a:pPr>
            <a:r>
              <a:rPr lang="en-US" sz="1800"/>
              <a:t> Volume of amniotic fluid</a:t>
            </a:r>
          </a:p>
          <a:p>
            <a:pPr>
              <a:buFontTx/>
              <a:buChar char="•"/>
            </a:pPr>
            <a:r>
              <a:rPr lang="en-US" sz="1800"/>
              <a:t> presence of meconium</a:t>
            </a:r>
          </a:p>
          <a:p>
            <a:pPr>
              <a:buFontTx/>
              <a:buChar char="•"/>
            </a:pPr>
            <a:endParaRPr lang="en-US" sz="1800"/>
          </a:p>
          <a:p>
            <a:r>
              <a:rPr lang="en-US" sz="1800"/>
              <a:t>Causes increased contractility</a:t>
            </a:r>
          </a:p>
          <a:p>
            <a:endParaRPr lang="en-US" sz="1800"/>
          </a:p>
          <a:p>
            <a:pPr>
              <a:buFontTx/>
              <a:buChar char="•"/>
            </a:pPr>
            <a:r>
              <a:rPr lang="en-US" sz="1800"/>
              <a:t> </a:t>
            </a:r>
            <a:r>
              <a:rPr lang="en-US" sz="1800" b="1">
                <a:effectLst>
                  <a:outerShdw blurRad="38100" dist="38100" dir="2700000" algn="tl">
                    <a:srgbClr val="C0C0C0"/>
                  </a:outerShdw>
                </a:effectLst>
              </a:rPr>
              <a:t>Chorioamnionitis</a:t>
            </a:r>
            <a:r>
              <a:rPr lang="en-US" sz="1800"/>
              <a:t> and</a:t>
            </a:r>
          </a:p>
          <a:p>
            <a:pPr>
              <a:buFontTx/>
              <a:buChar char="•"/>
            </a:pPr>
            <a:r>
              <a:rPr lang="en-US" sz="1800"/>
              <a:t> </a:t>
            </a:r>
            <a:r>
              <a:rPr lang="en-US" sz="1800" b="1">
                <a:effectLst>
                  <a:outerShdw blurRad="38100" dist="38100" dir="2700000" algn="tl">
                    <a:srgbClr val="C0C0C0"/>
                  </a:outerShdw>
                </a:effectLst>
              </a:rPr>
              <a:t>Cord Prolapse</a:t>
            </a:r>
            <a:r>
              <a:rPr lang="en-US" sz="1800"/>
              <a:t> </a:t>
            </a:r>
          </a:p>
          <a:p>
            <a:endParaRPr lang="en-US" sz="1800"/>
          </a:p>
          <a:p>
            <a:r>
              <a:rPr lang="en-US" sz="1800"/>
              <a:t>are serious complications </a:t>
            </a:r>
          </a:p>
        </p:txBody>
      </p:sp>
      <p:sp>
        <p:nvSpPr>
          <p:cNvPr id="2" name="Rectangle 1"/>
          <p:cNvSpPr/>
          <p:nvPr/>
        </p:nvSpPr>
        <p:spPr>
          <a:xfrm>
            <a:off x="3733800" y="5711825"/>
            <a:ext cx="5334000" cy="1169551"/>
          </a:xfrm>
          <a:prstGeom prst="rect">
            <a:avLst/>
          </a:prstGeom>
        </p:spPr>
        <p:txBody>
          <a:bodyPr wrap="square">
            <a:spAutoFit/>
          </a:bodyPr>
          <a:lstStyle/>
          <a:p>
            <a:r>
              <a:rPr lang="en-US" sz="1400" dirty="0" err="1">
                <a:solidFill>
                  <a:srgbClr val="000000"/>
                </a:solidFill>
              </a:rPr>
              <a:t>Amniotomy</a:t>
            </a:r>
            <a:r>
              <a:rPr lang="en-US" sz="1400" dirty="0">
                <a:solidFill>
                  <a:srgbClr val="000000"/>
                </a:solidFill>
              </a:rPr>
              <a:t> should be </a:t>
            </a:r>
            <a:r>
              <a:rPr lang="en-US" sz="1400" dirty="0" smtClean="0">
                <a:solidFill>
                  <a:srgbClr val="000000"/>
                </a:solidFill>
              </a:rPr>
              <a:t>avoided in </a:t>
            </a:r>
            <a:r>
              <a:rPr lang="en-US" sz="1400" dirty="0">
                <a:solidFill>
                  <a:srgbClr val="000000"/>
                </a:solidFill>
              </a:rPr>
              <a:t>women with active hepatitis B, hepatitis C, or HIV </a:t>
            </a:r>
            <a:r>
              <a:rPr lang="en-US" sz="1400" dirty="0" smtClean="0">
                <a:solidFill>
                  <a:srgbClr val="000000"/>
                </a:solidFill>
              </a:rPr>
              <a:t>infection.</a:t>
            </a:r>
          </a:p>
          <a:p>
            <a:endParaRPr lang="en-US" sz="1400" dirty="0" smtClean="0">
              <a:solidFill>
                <a:srgbClr val="000000"/>
              </a:solidFill>
            </a:endParaRPr>
          </a:p>
          <a:p>
            <a:r>
              <a:rPr lang="en-US" sz="1400" dirty="0" smtClean="0">
                <a:solidFill>
                  <a:srgbClr val="000000"/>
                </a:solidFill>
              </a:rPr>
              <a:t>Positive </a:t>
            </a:r>
            <a:r>
              <a:rPr lang="en-US" sz="1400" dirty="0">
                <a:solidFill>
                  <a:srgbClr val="000000"/>
                </a:solidFill>
              </a:rPr>
              <a:t>GBS carrier </a:t>
            </a:r>
            <a:r>
              <a:rPr lang="en-US" sz="1400" dirty="0" smtClean="0">
                <a:solidFill>
                  <a:srgbClr val="000000"/>
                </a:solidFill>
              </a:rPr>
              <a:t>status is </a:t>
            </a:r>
            <a:r>
              <a:rPr lang="en-US" sz="1400" dirty="0">
                <a:solidFill>
                  <a:srgbClr val="000000"/>
                </a:solidFill>
              </a:rPr>
              <a:t>not a contraindication to </a:t>
            </a:r>
            <a:r>
              <a:rPr lang="en-US" sz="1400" dirty="0" err="1">
                <a:solidFill>
                  <a:srgbClr val="000000"/>
                </a:solidFill>
              </a:rPr>
              <a:t>amniotomy</a:t>
            </a:r>
            <a:r>
              <a:rPr lang="en-US" sz="1400" dirty="0">
                <a:solidFill>
                  <a:srgbClr val="000000"/>
                </a:solidFill>
              </a:rPr>
              <a:t>, if indicated</a:t>
            </a:r>
            <a:endParaRPr lang="en-US" sz="1400" dirty="0"/>
          </a:p>
        </p:txBody>
      </p:sp>
    </p:spTree>
    <p:custDataLst>
      <p:tags r:id="rId1"/>
    </p:custDataLst>
  </p:cSld>
  <p:clrMapOvr>
    <a:masterClrMapping/>
  </p:clrMapOvr>
  <p:transition advTm="152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1011">
                                            <p:txEl>
                                              <p:pRg st="1" end="1"/>
                                            </p:txEl>
                                          </p:spTgt>
                                        </p:tgtEl>
                                        <p:attrNameLst>
                                          <p:attrName>style.color</p:attrName>
                                        </p:attrNameLst>
                                      </p:cBhvr>
                                      <p:by>
                                        <p:hsl h="0" s="-70588" l="0"/>
                                      </p:by>
                                    </p:animClr>
                                    <p:animClr clrSpc="hsl" dir="cw">
                                      <p:cBhvr>
                                        <p:cTn id="7" dur="500" fill="hold"/>
                                        <p:tgtEl>
                                          <p:spTgt spid="171011">
                                            <p:txEl>
                                              <p:pRg st="1" end="1"/>
                                            </p:txEl>
                                          </p:spTgt>
                                        </p:tgtEl>
                                        <p:attrNameLst>
                                          <p:attrName>fillcolor</p:attrName>
                                        </p:attrNameLst>
                                      </p:cBhvr>
                                      <p:by>
                                        <p:hsl h="0" s="-70588" l="0"/>
                                      </p:by>
                                    </p:animClr>
                                    <p:animClr clrSpc="hsl" dir="cw">
                                      <p:cBhvr>
                                        <p:cTn id="8" dur="500" fill="hold"/>
                                        <p:tgtEl>
                                          <p:spTgt spid="171011">
                                            <p:txEl>
                                              <p:pRg st="1" end="1"/>
                                            </p:txEl>
                                          </p:spTgt>
                                        </p:tgtEl>
                                        <p:attrNameLst>
                                          <p:attrName>stroke.color</p:attrName>
                                        </p:attrNameLst>
                                      </p:cBhvr>
                                      <p:by>
                                        <p:hsl h="0" s="-70588" l="0"/>
                                      </p:by>
                                    </p:animClr>
                                    <p:set>
                                      <p:cBhvr>
                                        <p:cTn id="9" dur="500" fill="hold"/>
                                        <p:tgtEl>
                                          <p:spTgt spid="17101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1011">
                                            <p:txEl>
                                              <p:pRg st="2" end="2"/>
                                            </p:txEl>
                                          </p:spTgt>
                                        </p:tgtEl>
                                        <p:attrNameLst>
                                          <p:attrName>style.color</p:attrName>
                                        </p:attrNameLst>
                                      </p:cBhvr>
                                      <p:by>
                                        <p:hsl h="0" s="-70588" l="0"/>
                                      </p:by>
                                    </p:animClr>
                                    <p:animClr clrSpc="hsl" dir="cw">
                                      <p:cBhvr>
                                        <p:cTn id="14" dur="500" fill="hold"/>
                                        <p:tgtEl>
                                          <p:spTgt spid="171011">
                                            <p:txEl>
                                              <p:pRg st="2" end="2"/>
                                            </p:txEl>
                                          </p:spTgt>
                                        </p:tgtEl>
                                        <p:attrNameLst>
                                          <p:attrName>fillcolor</p:attrName>
                                        </p:attrNameLst>
                                      </p:cBhvr>
                                      <p:by>
                                        <p:hsl h="0" s="-70588" l="0"/>
                                      </p:by>
                                    </p:animClr>
                                    <p:animClr clrSpc="hsl" dir="cw">
                                      <p:cBhvr>
                                        <p:cTn id="15" dur="500" fill="hold"/>
                                        <p:tgtEl>
                                          <p:spTgt spid="171011">
                                            <p:txEl>
                                              <p:pRg st="2" end="2"/>
                                            </p:txEl>
                                          </p:spTgt>
                                        </p:tgtEl>
                                        <p:attrNameLst>
                                          <p:attrName>stroke.color</p:attrName>
                                        </p:attrNameLst>
                                      </p:cBhvr>
                                      <p:by>
                                        <p:hsl h="0" s="-70588" l="0"/>
                                      </p:by>
                                    </p:animClr>
                                    <p:set>
                                      <p:cBhvr>
                                        <p:cTn id="16" dur="500" fill="hold"/>
                                        <p:tgtEl>
                                          <p:spTgt spid="171011">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71011">
                                            <p:txEl>
                                              <p:pRg st="3" end="3"/>
                                            </p:txEl>
                                          </p:spTgt>
                                        </p:tgtEl>
                                        <p:attrNameLst>
                                          <p:attrName>style.color</p:attrName>
                                        </p:attrNameLst>
                                      </p:cBhvr>
                                      <p:by>
                                        <p:hsl h="0" s="-70588" l="0"/>
                                      </p:by>
                                    </p:animClr>
                                    <p:animClr clrSpc="hsl" dir="cw">
                                      <p:cBhvr>
                                        <p:cTn id="21" dur="500" fill="hold"/>
                                        <p:tgtEl>
                                          <p:spTgt spid="171011">
                                            <p:txEl>
                                              <p:pRg st="3" end="3"/>
                                            </p:txEl>
                                          </p:spTgt>
                                        </p:tgtEl>
                                        <p:attrNameLst>
                                          <p:attrName>fillcolor</p:attrName>
                                        </p:attrNameLst>
                                      </p:cBhvr>
                                      <p:by>
                                        <p:hsl h="0" s="-70588" l="0"/>
                                      </p:by>
                                    </p:animClr>
                                    <p:animClr clrSpc="hsl" dir="cw">
                                      <p:cBhvr>
                                        <p:cTn id="22" dur="500" fill="hold"/>
                                        <p:tgtEl>
                                          <p:spTgt spid="171011">
                                            <p:txEl>
                                              <p:pRg st="3" end="3"/>
                                            </p:txEl>
                                          </p:spTgt>
                                        </p:tgtEl>
                                        <p:attrNameLst>
                                          <p:attrName>stroke.color</p:attrName>
                                        </p:attrNameLst>
                                      </p:cBhvr>
                                      <p:by>
                                        <p:hsl h="0" s="-70588" l="0"/>
                                      </p:by>
                                    </p:animClr>
                                    <p:set>
                                      <p:cBhvr>
                                        <p:cTn id="23" dur="500" fill="hold"/>
                                        <p:tgtEl>
                                          <p:spTgt spid="171011">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71011">
                                            <p:txEl>
                                              <p:pRg st="4" end="4"/>
                                            </p:txEl>
                                          </p:spTgt>
                                        </p:tgtEl>
                                        <p:attrNameLst>
                                          <p:attrName>style.color</p:attrName>
                                        </p:attrNameLst>
                                      </p:cBhvr>
                                      <p:by>
                                        <p:hsl h="0" s="-70588" l="0"/>
                                      </p:by>
                                    </p:animClr>
                                    <p:animClr clrSpc="hsl" dir="cw">
                                      <p:cBhvr>
                                        <p:cTn id="28" dur="500" fill="hold"/>
                                        <p:tgtEl>
                                          <p:spTgt spid="171011">
                                            <p:txEl>
                                              <p:pRg st="4" end="4"/>
                                            </p:txEl>
                                          </p:spTgt>
                                        </p:tgtEl>
                                        <p:attrNameLst>
                                          <p:attrName>fillcolor</p:attrName>
                                        </p:attrNameLst>
                                      </p:cBhvr>
                                      <p:by>
                                        <p:hsl h="0" s="-70588" l="0"/>
                                      </p:by>
                                    </p:animClr>
                                    <p:animClr clrSpc="hsl" dir="cw">
                                      <p:cBhvr>
                                        <p:cTn id="29" dur="500" fill="hold"/>
                                        <p:tgtEl>
                                          <p:spTgt spid="171011">
                                            <p:txEl>
                                              <p:pRg st="4" end="4"/>
                                            </p:txEl>
                                          </p:spTgt>
                                        </p:tgtEl>
                                        <p:attrNameLst>
                                          <p:attrName>stroke.color</p:attrName>
                                        </p:attrNameLst>
                                      </p:cBhvr>
                                      <p:by>
                                        <p:hsl h="0" s="-70588" l="0"/>
                                      </p:by>
                                    </p:animClr>
                                    <p:set>
                                      <p:cBhvr>
                                        <p:cTn id="30" dur="500" fill="hold"/>
                                        <p:tgtEl>
                                          <p:spTgt spid="171011">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nodeType="clickEffect">
                                  <p:stCondLst>
                                    <p:cond delay="0"/>
                                  </p:stCondLst>
                                  <p:childTnLst>
                                    <p:animClr clrSpc="hsl" dir="cw">
                                      <p:cBhvr override="childStyle">
                                        <p:cTn id="34" dur="500" fill="hold"/>
                                        <p:tgtEl>
                                          <p:spTgt spid="171011">
                                            <p:txEl>
                                              <p:pRg st="6" end="6"/>
                                            </p:txEl>
                                          </p:spTgt>
                                        </p:tgtEl>
                                        <p:attrNameLst>
                                          <p:attrName>style.color</p:attrName>
                                        </p:attrNameLst>
                                      </p:cBhvr>
                                      <p:by>
                                        <p:hsl h="0" s="-70588" l="0"/>
                                      </p:by>
                                    </p:animClr>
                                    <p:animClr clrSpc="hsl" dir="cw">
                                      <p:cBhvr>
                                        <p:cTn id="35" dur="500" fill="hold"/>
                                        <p:tgtEl>
                                          <p:spTgt spid="171011">
                                            <p:txEl>
                                              <p:pRg st="6" end="6"/>
                                            </p:txEl>
                                          </p:spTgt>
                                        </p:tgtEl>
                                        <p:attrNameLst>
                                          <p:attrName>fillcolor</p:attrName>
                                        </p:attrNameLst>
                                      </p:cBhvr>
                                      <p:by>
                                        <p:hsl h="0" s="-70588" l="0"/>
                                      </p:by>
                                    </p:animClr>
                                    <p:animClr clrSpc="hsl" dir="cw">
                                      <p:cBhvr>
                                        <p:cTn id="36" dur="500" fill="hold"/>
                                        <p:tgtEl>
                                          <p:spTgt spid="171011">
                                            <p:txEl>
                                              <p:pRg st="6" end="6"/>
                                            </p:txEl>
                                          </p:spTgt>
                                        </p:tgtEl>
                                        <p:attrNameLst>
                                          <p:attrName>stroke.color</p:attrName>
                                        </p:attrNameLst>
                                      </p:cBhvr>
                                      <p:by>
                                        <p:hsl h="0" s="-70588" l="0"/>
                                      </p:by>
                                    </p:animClr>
                                    <p:set>
                                      <p:cBhvr>
                                        <p:cTn id="37" dur="500" fill="hold"/>
                                        <p:tgtEl>
                                          <p:spTgt spid="171011">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nodeType="clickEffect">
                                  <p:stCondLst>
                                    <p:cond delay="0"/>
                                  </p:stCondLst>
                                  <p:childTnLst>
                                    <p:animClr clrSpc="hsl" dir="cw">
                                      <p:cBhvr override="childStyle">
                                        <p:cTn id="41" dur="500" fill="hold"/>
                                        <p:tgtEl>
                                          <p:spTgt spid="171011">
                                            <p:txEl>
                                              <p:pRg st="7" end="7"/>
                                            </p:txEl>
                                          </p:spTgt>
                                        </p:tgtEl>
                                        <p:attrNameLst>
                                          <p:attrName>style.color</p:attrName>
                                        </p:attrNameLst>
                                      </p:cBhvr>
                                      <p:by>
                                        <p:hsl h="0" s="-70588" l="0"/>
                                      </p:by>
                                    </p:animClr>
                                    <p:animClr clrSpc="hsl" dir="cw">
                                      <p:cBhvr>
                                        <p:cTn id="42" dur="500" fill="hold"/>
                                        <p:tgtEl>
                                          <p:spTgt spid="171011">
                                            <p:txEl>
                                              <p:pRg st="7" end="7"/>
                                            </p:txEl>
                                          </p:spTgt>
                                        </p:tgtEl>
                                        <p:attrNameLst>
                                          <p:attrName>fillcolor</p:attrName>
                                        </p:attrNameLst>
                                      </p:cBhvr>
                                      <p:by>
                                        <p:hsl h="0" s="-70588" l="0"/>
                                      </p:by>
                                    </p:animClr>
                                    <p:animClr clrSpc="hsl" dir="cw">
                                      <p:cBhvr>
                                        <p:cTn id="43" dur="500" fill="hold"/>
                                        <p:tgtEl>
                                          <p:spTgt spid="171011">
                                            <p:txEl>
                                              <p:pRg st="7" end="7"/>
                                            </p:txEl>
                                          </p:spTgt>
                                        </p:tgtEl>
                                        <p:attrNameLst>
                                          <p:attrName>stroke.color</p:attrName>
                                        </p:attrNameLst>
                                      </p:cBhvr>
                                      <p:by>
                                        <p:hsl h="0" s="-70588" l="0"/>
                                      </p:by>
                                    </p:animClr>
                                    <p:set>
                                      <p:cBhvr>
                                        <p:cTn id="44" dur="500" fill="hold"/>
                                        <p:tgtEl>
                                          <p:spTgt spid="171011">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5" presetClass="emph" presetSubtype="0" fill="hold" nodeType="clickEffect">
                                  <p:stCondLst>
                                    <p:cond delay="0"/>
                                  </p:stCondLst>
                                  <p:childTnLst>
                                    <p:animClr clrSpc="hsl" dir="cw">
                                      <p:cBhvr override="childStyle">
                                        <p:cTn id="48" dur="500" fill="hold"/>
                                        <p:tgtEl>
                                          <p:spTgt spid="171011">
                                            <p:txEl>
                                              <p:pRg st="8" end="8"/>
                                            </p:txEl>
                                          </p:spTgt>
                                        </p:tgtEl>
                                        <p:attrNameLst>
                                          <p:attrName>style.color</p:attrName>
                                        </p:attrNameLst>
                                      </p:cBhvr>
                                      <p:by>
                                        <p:hsl h="0" s="-70588" l="0"/>
                                      </p:by>
                                    </p:animClr>
                                    <p:animClr clrSpc="hsl" dir="cw">
                                      <p:cBhvr>
                                        <p:cTn id="49" dur="500" fill="hold"/>
                                        <p:tgtEl>
                                          <p:spTgt spid="171011">
                                            <p:txEl>
                                              <p:pRg st="8" end="8"/>
                                            </p:txEl>
                                          </p:spTgt>
                                        </p:tgtEl>
                                        <p:attrNameLst>
                                          <p:attrName>fillcolor</p:attrName>
                                        </p:attrNameLst>
                                      </p:cBhvr>
                                      <p:by>
                                        <p:hsl h="0" s="-70588" l="0"/>
                                      </p:by>
                                    </p:animClr>
                                    <p:animClr clrSpc="hsl" dir="cw">
                                      <p:cBhvr>
                                        <p:cTn id="50" dur="500" fill="hold"/>
                                        <p:tgtEl>
                                          <p:spTgt spid="171011">
                                            <p:txEl>
                                              <p:pRg st="8" end="8"/>
                                            </p:txEl>
                                          </p:spTgt>
                                        </p:tgtEl>
                                        <p:attrNameLst>
                                          <p:attrName>stroke.color</p:attrName>
                                        </p:attrNameLst>
                                      </p:cBhvr>
                                      <p:by>
                                        <p:hsl h="0" s="-70588" l="0"/>
                                      </p:by>
                                    </p:animClr>
                                    <p:set>
                                      <p:cBhvr>
                                        <p:cTn id="51" dur="500" fill="hold"/>
                                        <p:tgtEl>
                                          <p:spTgt spid="171011">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5" presetClass="emph" presetSubtype="0" fill="hold" nodeType="clickEffect">
                                  <p:stCondLst>
                                    <p:cond delay="0"/>
                                  </p:stCondLst>
                                  <p:childTnLst>
                                    <p:animClr clrSpc="hsl" dir="cw">
                                      <p:cBhvr override="childStyle">
                                        <p:cTn id="55" dur="500" fill="hold"/>
                                        <p:tgtEl>
                                          <p:spTgt spid="171011">
                                            <p:txEl>
                                              <p:pRg st="9" end="9"/>
                                            </p:txEl>
                                          </p:spTgt>
                                        </p:tgtEl>
                                        <p:attrNameLst>
                                          <p:attrName>style.color</p:attrName>
                                        </p:attrNameLst>
                                      </p:cBhvr>
                                      <p:by>
                                        <p:hsl h="0" s="-70588" l="0"/>
                                      </p:by>
                                    </p:animClr>
                                    <p:animClr clrSpc="hsl" dir="cw">
                                      <p:cBhvr>
                                        <p:cTn id="56" dur="500" fill="hold"/>
                                        <p:tgtEl>
                                          <p:spTgt spid="171011">
                                            <p:txEl>
                                              <p:pRg st="9" end="9"/>
                                            </p:txEl>
                                          </p:spTgt>
                                        </p:tgtEl>
                                        <p:attrNameLst>
                                          <p:attrName>fillcolor</p:attrName>
                                        </p:attrNameLst>
                                      </p:cBhvr>
                                      <p:by>
                                        <p:hsl h="0" s="-70588" l="0"/>
                                      </p:by>
                                    </p:animClr>
                                    <p:animClr clrSpc="hsl" dir="cw">
                                      <p:cBhvr>
                                        <p:cTn id="57" dur="500" fill="hold"/>
                                        <p:tgtEl>
                                          <p:spTgt spid="171011">
                                            <p:txEl>
                                              <p:pRg st="9" end="9"/>
                                            </p:txEl>
                                          </p:spTgt>
                                        </p:tgtEl>
                                        <p:attrNameLst>
                                          <p:attrName>stroke.color</p:attrName>
                                        </p:attrNameLst>
                                      </p:cBhvr>
                                      <p:by>
                                        <p:hsl h="0" s="-70588" l="0"/>
                                      </p:by>
                                    </p:animClr>
                                    <p:set>
                                      <p:cBhvr>
                                        <p:cTn id="58" dur="500" fill="hold"/>
                                        <p:tgtEl>
                                          <p:spTgt spid="171011">
                                            <p:txEl>
                                              <p:pRg st="9" end="9"/>
                                            </p:txEl>
                                          </p:spTgt>
                                        </p:tgtEl>
                                        <p:attrNameLst>
                                          <p:attrName>fill.type</p:attrName>
                                        </p:attrNameLst>
                                      </p:cBhvr>
                                      <p:to>
                                        <p:strVal val="solid"/>
                                      </p:to>
                                    </p:set>
                                  </p:childTnLst>
                                </p:cTn>
                              </p:par>
                              <p:par>
                                <p:cTn id="59" presetID="9" presetClass="entr" presetSubtype="0" fill="hold" grpId="0" nodeType="withEffect">
                                  <p:stCondLst>
                                    <p:cond delay="0"/>
                                  </p:stCondLst>
                                  <p:childTnLst>
                                    <p:set>
                                      <p:cBhvr>
                                        <p:cTn id="60" dur="1" fill="hold">
                                          <p:stCondLst>
                                            <p:cond delay="0"/>
                                          </p:stCondLst>
                                        </p:cTn>
                                        <p:tgtEl>
                                          <p:spTgt spid="171019"/>
                                        </p:tgtEl>
                                        <p:attrNameLst>
                                          <p:attrName>style.visibility</p:attrName>
                                        </p:attrNameLst>
                                      </p:cBhvr>
                                      <p:to>
                                        <p:strVal val="visible"/>
                                      </p:to>
                                    </p:set>
                                    <p:animEffect transition="in" filter="dissolve">
                                      <p:cBhvr>
                                        <p:cTn id="61" dur="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t>First Stage of labor</a:t>
            </a:r>
          </a:p>
        </p:txBody>
      </p:sp>
      <p:sp>
        <p:nvSpPr>
          <p:cNvPr id="105475" name="Rectangle 3"/>
          <p:cNvSpPr>
            <a:spLocks noGrp="1" noChangeArrowheads="1"/>
          </p:cNvSpPr>
          <p:nvPr>
            <p:ph idx="1"/>
          </p:nvPr>
        </p:nvSpPr>
        <p:spPr/>
        <p:txBody>
          <a:bodyPr/>
          <a:lstStyle/>
          <a:p>
            <a:r>
              <a:rPr lang="en-US" b="1">
                <a:effectLst>
                  <a:outerShdw blurRad="38100" dist="38100" dir="2700000" algn="tl">
                    <a:srgbClr val="C0C0C0"/>
                  </a:outerShdw>
                </a:effectLst>
              </a:rPr>
              <a:t>Monitoring Uterine Activity</a:t>
            </a:r>
          </a:p>
          <a:p>
            <a:pPr>
              <a:buFont typeface="Wingdings" pitchFamily="2" charset="2"/>
              <a:buNone/>
            </a:pPr>
            <a:endParaRPr lang="en-US" b="1">
              <a:effectLst>
                <a:outerShdw blurRad="38100" dist="38100" dir="2700000" algn="tl">
                  <a:srgbClr val="C0C0C0"/>
                </a:outerShdw>
              </a:effectLst>
            </a:endParaRPr>
          </a:p>
          <a:p>
            <a:pPr lvl="1">
              <a:buFont typeface="Wingdings" pitchFamily="2" charset="2"/>
              <a:buChar char="Ä"/>
            </a:pPr>
            <a:r>
              <a:rPr lang="en-US" b="1">
                <a:effectLst>
                  <a:outerShdw blurRad="38100" dist="38100" dir="2700000" algn="tl">
                    <a:srgbClr val="C0C0C0"/>
                  </a:outerShdw>
                </a:effectLst>
              </a:rPr>
              <a:t>External Monitoring</a:t>
            </a:r>
          </a:p>
          <a:p>
            <a:pPr lvl="2">
              <a:buFont typeface="Wingdings" pitchFamily="2" charset="2"/>
              <a:buChar char="Ä"/>
            </a:pPr>
            <a:r>
              <a:rPr lang="en-US"/>
              <a:t>An abdominal transducer held against the abdominal wall</a:t>
            </a:r>
          </a:p>
          <a:p>
            <a:pPr lvl="2">
              <a:buFont typeface="Wingdings" pitchFamily="2" charset="2"/>
              <a:buChar char="Ä"/>
            </a:pPr>
            <a:r>
              <a:rPr lang="en-US"/>
              <a:t>The transducer button is moved in proportion to the strength of the contraction and converted to electrical signals</a:t>
            </a:r>
          </a:p>
          <a:p>
            <a:pPr lvl="2">
              <a:buFont typeface="Wingdings" pitchFamily="2" charset="2"/>
              <a:buChar char="Ä"/>
            </a:pPr>
            <a:r>
              <a:rPr lang="en-US"/>
              <a:t>Indicates the relative intensity, so it is not accurate</a:t>
            </a:r>
          </a:p>
        </p:txBody>
      </p:sp>
      <p:sp>
        <p:nvSpPr>
          <p:cNvPr id="5" name="Slide Number Placeholder 5"/>
          <p:cNvSpPr>
            <a:spLocks noGrp="1"/>
          </p:cNvSpPr>
          <p:nvPr>
            <p:ph type="sldNum" sz="quarter" idx="12"/>
          </p:nvPr>
        </p:nvSpPr>
        <p:spPr/>
        <p:txBody>
          <a:bodyPr/>
          <a:lstStyle/>
          <a:p>
            <a:fld id="{88ED7A5E-BC15-4C19-ABBB-7DA402102035}" type="slidenum">
              <a:rPr lang="en-US"/>
              <a:pPr/>
              <a:t>31</a:t>
            </a:fld>
            <a:endParaRPr lang="en-US"/>
          </a:p>
        </p:txBody>
      </p:sp>
    </p:spTree>
  </p:cSld>
  <p:clrMapOvr>
    <a:masterClrMapping/>
  </p:clrMapOvr>
  <p:transition advTm="2251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r>
              <a:rPr lang="en-US"/>
              <a:t>First Stage of labor</a:t>
            </a:r>
          </a:p>
        </p:txBody>
      </p:sp>
      <p:sp>
        <p:nvSpPr>
          <p:cNvPr id="106499" name="Rectangle 3"/>
          <p:cNvSpPr>
            <a:spLocks noGrp="1" noChangeArrowheads="1"/>
          </p:cNvSpPr>
          <p:nvPr>
            <p:ph idx="1"/>
          </p:nvPr>
        </p:nvSpPr>
        <p:spPr/>
        <p:txBody>
          <a:bodyPr/>
          <a:lstStyle/>
          <a:p>
            <a:r>
              <a:rPr lang="en-US" b="1">
                <a:effectLst>
                  <a:outerShdw blurRad="38100" dist="38100" dir="2700000" algn="tl">
                    <a:srgbClr val="C0C0C0"/>
                  </a:outerShdw>
                </a:effectLst>
              </a:rPr>
              <a:t>Monitoring Uterine Activity</a:t>
            </a:r>
          </a:p>
          <a:p>
            <a:pPr>
              <a:buFont typeface="Wingdings" pitchFamily="2" charset="2"/>
              <a:buNone/>
            </a:pPr>
            <a:endParaRPr lang="en-US" b="1">
              <a:effectLst>
                <a:outerShdw blurRad="38100" dist="38100" dir="2700000" algn="tl">
                  <a:srgbClr val="C0C0C0"/>
                </a:outerShdw>
              </a:effectLst>
            </a:endParaRPr>
          </a:p>
          <a:p>
            <a:pPr lvl="1">
              <a:buFont typeface="Wingdings" pitchFamily="2" charset="2"/>
              <a:buChar char="Ä"/>
            </a:pPr>
            <a:r>
              <a:rPr lang="en-US" b="1">
                <a:effectLst>
                  <a:outerShdw blurRad="38100" dist="38100" dir="2700000" algn="tl">
                    <a:srgbClr val="C0C0C0"/>
                  </a:outerShdw>
                </a:effectLst>
              </a:rPr>
              <a:t>Internal Monitoring</a:t>
            </a:r>
          </a:p>
          <a:p>
            <a:pPr lvl="2">
              <a:buFont typeface="Wingdings" pitchFamily="2" charset="2"/>
              <a:buChar char="Ä"/>
            </a:pPr>
            <a:r>
              <a:rPr lang="en-US"/>
              <a:t>A fluid filled plastic catheter with a sensor in the tip is inserted above the presenting part</a:t>
            </a:r>
          </a:p>
          <a:p>
            <a:pPr lvl="2">
              <a:buFont typeface="Wingdings" pitchFamily="2" charset="2"/>
              <a:buChar char="Ä"/>
            </a:pPr>
            <a:r>
              <a:rPr lang="en-US"/>
              <a:t>It measure the amniotic fluid pressure between and during contractions</a:t>
            </a:r>
          </a:p>
          <a:p>
            <a:pPr lvl="2">
              <a:buFont typeface="Wingdings" pitchFamily="2" charset="2"/>
              <a:buChar char="Ä"/>
            </a:pPr>
            <a:r>
              <a:rPr lang="en-US"/>
              <a:t>Much accurate compared to the external method</a:t>
            </a:r>
          </a:p>
        </p:txBody>
      </p:sp>
      <p:sp>
        <p:nvSpPr>
          <p:cNvPr id="5" name="Slide Number Placeholder 5"/>
          <p:cNvSpPr>
            <a:spLocks noGrp="1"/>
          </p:cNvSpPr>
          <p:nvPr>
            <p:ph type="sldNum" sz="quarter" idx="12"/>
          </p:nvPr>
        </p:nvSpPr>
        <p:spPr/>
        <p:txBody>
          <a:bodyPr/>
          <a:lstStyle/>
          <a:p>
            <a:fld id="{FF52F654-FD15-4DEE-9C6F-700883312BD1}" type="slidenum">
              <a:rPr lang="en-US"/>
              <a:pPr/>
              <a:t>32</a:t>
            </a:fld>
            <a:endParaRPr lang="en-US"/>
          </a:p>
        </p:txBody>
      </p:sp>
    </p:spTree>
  </p:cSld>
  <p:clrMapOvr>
    <a:masterClrMapping/>
  </p:clrMapOvr>
  <p:transition advTm="14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p:txBody>
          <a:bodyPr/>
          <a:lstStyle/>
          <a:p>
            <a:r>
              <a:rPr lang="en-US"/>
              <a:t>First Stage of labor</a:t>
            </a:r>
          </a:p>
        </p:txBody>
      </p:sp>
      <p:sp>
        <p:nvSpPr>
          <p:cNvPr id="107523" name="Rectangle 3"/>
          <p:cNvSpPr>
            <a:spLocks noGrp="1" noChangeArrowheads="1"/>
          </p:cNvSpPr>
          <p:nvPr>
            <p:ph type="body" sz="half" idx="1"/>
          </p:nvPr>
        </p:nvSpPr>
        <p:spPr>
          <a:xfrm>
            <a:off x="838200" y="2362200"/>
            <a:ext cx="7086600" cy="3724275"/>
          </a:xfrm>
        </p:spPr>
        <p:txBody>
          <a:bodyPr/>
          <a:lstStyle/>
          <a:p>
            <a:r>
              <a:rPr lang="en-US" b="1">
                <a:effectLst>
                  <a:outerShdw blurRad="38100" dist="38100" dir="2700000" algn="tl">
                    <a:srgbClr val="C0C0C0"/>
                  </a:outerShdw>
                </a:effectLst>
              </a:rPr>
              <a:t>Patterns of Uterine Activity</a:t>
            </a:r>
          </a:p>
          <a:p>
            <a:pPr lvl="1">
              <a:buFont typeface="Wingdings" pitchFamily="2" charset="2"/>
              <a:buChar char="Ä"/>
            </a:pPr>
            <a:r>
              <a:rPr lang="en-US" sz="2000"/>
              <a:t>Expressed in terms of Montevideo Units</a:t>
            </a:r>
          </a:p>
          <a:p>
            <a:pPr lvl="1">
              <a:buFont typeface="Wingdings" pitchFamily="2" charset="2"/>
              <a:buChar char="Ä"/>
            </a:pPr>
            <a:r>
              <a:rPr lang="en-US" sz="2000"/>
              <a:t>It is the product of intensity of a contraction in mm Hg multiplied by contraction frequency in 10 minutes</a:t>
            </a:r>
            <a:endParaRPr lang="en-US" sz="2000" b="1">
              <a:effectLst>
                <a:outerShdw blurRad="38100" dist="38100" dir="2700000" algn="tl">
                  <a:srgbClr val="C0C0C0"/>
                </a:outerShdw>
              </a:effectLst>
            </a:endParaRPr>
          </a:p>
        </p:txBody>
      </p:sp>
      <p:graphicFrame>
        <p:nvGraphicFramePr>
          <p:cNvPr id="107529" name="Object 9"/>
          <p:cNvGraphicFramePr>
            <a:graphicFrameLocks noGrp="1" noChangeAspect="1"/>
          </p:cNvGraphicFramePr>
          <p:nvPr>
            <p:ph sz="quarter" idx="2"/>
          </p:nvPr>
        </p:nvGraphicFramePr>
        <p:xfrm>
          <a:off x="1866900" y="4267200"/>
          <a:ext cx="5410200" cy="1900238"/>
        </p:xfrm>
        <a:graphic>
          <a:graphicData uri="http://schemas.openxmlformats.org/presentationml/2006/ole">
            <mc:AlternateContent xmlns:mc="http://schemas.openxmlformats.org/markup-compatibility/2006">
              <mc:Choice xmlns:v="urn:schemas-microsoft-com:vml" Requires="v">
                <p:oleObj spid="_x0000_s107535" name="Image" r:id="rId3" imgW="6907937" imgH="2425397" progId="">
                  <p:embed/>
                </p:oleObj>
              </mc:Choice>
              <mc:Fallback>
                <p:oleObj name="Image" r:id="rId3" imgW="6907937" imgH="2425397"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4267200"/>
                        <a:ext cx="54102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7"/>
          <p:cNvSpPr>
            <a:spLocks noGrp="1"/>
          </p:cNvSpPr>
          <p:nvPr>
            <p:ph type="sldNum" sz="quarter" idx="12"/>
          </p:nvPr>
        </p:nvSpPr>
        <p:spPr/>
        <p:txBody>
          <a:bodyPr/>
          <a:lstStyle/>
          <a:p>
            <a:fld id="{9ED16031-7CE4-47A0-8876-71DD6FA7ED31}" type="slidenum">
              <a:rPr lang="en-US"/>
              <a:pPr/>
              <a:t>33</a:t>
            </a:fld>
            <a:endParaRPr lang="en-US"/>
          </a:p>
        </p:txBody>
      </p:sp>
    </p:spTree>
  </p:cSld>
  <p:clrMapOvr>
    <a:masterClrMapping/>
  </p:clrMapOvr>
  <p:transition advTm="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r>
              <a:rPr lang="en-US"/>
              <a:t>Second Stage of labor</a:t>
            </a:r>
          </a:p>
        </p:txBody>
      </p:sp>
      <p:sp>
        <p:nvSpPr>
          <p:cNvPr id="34819" name="Rectangle 3"/>
          <p:cNvSpPr>
            <a:spLocks noGrp="1" noChangeArrowheads="1"/>
          </p:cNvSpPr>
          <p:nvPr>
            <p:ph idx="1"/>
          </p:nvPr>
        </p:nvSpPr>
        <p:spPr/>
        <p:txBody>
          <a:bodyPr/>
          <a:lstStyle/>
          <a:p>
            <a:pPr>
              <a:buFont typeface="Wingdings" pitchFamily="2" charset="2"/>
              <a:buNone/>
            </a:pPr>
            <a:endParaRPr lang="en-US"/>
          </a:p>
          <a:p>
            <a:r>
              <a:rPr lang="en-US"/>
              <a:t>The mother has the desire to bear down with each contraction</a:t>
            </a:r>
          </a:p>
          <a:p>
            <a:r>
              <a:rPr lang="en-US"/>
              <a:t>During this stage fetal descent must be monitored carefully to evaluate progress</a:t>
            </a:r>
          </a:p>
          <a:p>
            <a:r>
              <a:rPr lang="en-US"/>
              <a:t>The fetal head could be altered, making the assessment of descent more difficult</a:t>
            </a:r>
          </a:p>
          <a:p>
            <a:pPr>
              <a:buFont typeface="Wingdings" pitchFamily="2" charset="2"/>
              <a:buNone/>
            </a:pPr>
            <a:endParaRPr lang="en-US"/>
          </a:p>
        </p:txBody>
      </p:sp>
      <p:sp>
        <p:nvSpPr>
          <p:cNvPr id="5" name="Slide Number Placeholder 5"/>
          <p:cNvSpPr>
            <a:spLocks noGrp="1"/>
          </p:cNvSpPr>
          <p:nvPr>
            <p:ph type="sldNum" sz="quarter" idx="12"/>
          </p:nvPr>
        </p:nvSpPr>
        <p:spPr/>
        <p:txBody>
          <a:bodyPr/>
          <a:lstStyle/>
          <a:p>
            <a:fld id="{5C1236AB-3997-48EB-8FAE-45A75FC5B91D}" type="slidenum">
              <a:rPr lang="en-US"/>
              <a:pPr/>
              <a:t>34</a:t>
            </a:fld>
            <a:endParaRPr lang="en-US"/>
          </a:p>
        </p:txBody>
      </p:sp>
    </p:spTree>
  </p:cSld>
  <p:clrMapOvr>
    <a:masterClrMapping/>
  </p:clrMapOvr>
  <p:transition advTm="1657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r>
              <a:rPr lang="en-US"/>
              <a:t>Second Stage of labor</a:t>
            </a:r>
          </a:p>
        </p:txBody>
      </p:sp>
      <p:sp>
        <p:nvSpPr>
          <p:cNvPr id="35843" name="Rectangle 3"/>
          <p:cNvSpPr>
            <a:spLocks noGrp="1" noChangeArrowheads="1"/>
          </p:cNvSpPr>
          <p:nvPr>
            <p:ph idx="1"/>
          </p:nvPr>
        </p:nvSpPr>
        <p:spPr/>
        <p:txBody>
          <a:bodyPr/>
          <a:lstStyle/>
          <a:p>
            <a:r>
              <a:rPr lang="en-US" b="1">
                <a:effectLst>
                  <a:outerShdw blurRad="38100" dist="38100" dir="2700000" algn="tl">
                    <a:srgbClr val="C0C0C0"/>
                  </a:outerShdw>
                </a:effectLst>
              </a:rPr>
              <a:t>Molding</a:t>
            </a:r>
            <a:r>
              <a:rPr lang="en-US"/>
              <a:t>, the alteration of the relationship of fetal cranial bones to each other in result of compression</a:t>
            </a:r>
          </a:p>
          <a:p>
            <a:pPr>
              <a:buFont typeface="Wingdings" pitchFamily="2" charset="2"/>
              <a:buNone/>
            </a:pPr>
            <a:endParaRPr lang="en-US"/>
          </a:p>
          <a:p>
            <a:r>
              <a:rPr lang="en-US" b="1">
                <a:effectLst>
                  <a:outerShdw blurRad="38100" dist="38100" dir="2700000" algn="tl">
                    <a:srgbClr val="C0C0C0"/>
                  </a:outerShdw>
                </a:effectLst>
              </a:rPr>
              <a:t>Caput</a:t>
            </a:r>
            <a:r>
              <a:rPr lang="en-US"/>
              <a:t>, a localized, edematous swelling of the scalp caused by pressure of the cervix on the presenting portion of the head</a:t>
            </a:r>
          </a:p>
        </p:txBody>
      </p:sp>
      <p:sp>
        <p:nvSpPr>
          <p:cNvPr id="5" name="Slide Number Placeholder 5"/>
          <p:cNvSpPr>
            <a:spLocks noGrp="1"/>
          </p:cNvSpPr>
          <p:nvPr>
            <p:ph type="sldNum" sz="quarter" idx="12"/>
          </p:nvPr>
        </p:nvSpPr>
        <p:spPr/>
        <p:txBody>
          <a:bodyPr/>
          <a:lstStyle/>
          <a:p>
            <a:fld id="{CE5109AE-A60D-4C94-9EEE-CFB5ADBCD452}" type="slidenum">
              <a:rPr lang="en-US"/>
              <a:pPr/>
              <a:t>35</a:t>
            </a:fld>
            <a:endParaRPr lang="en-US"/>
          </a:p>
        </p:txBody>
      </p:sp>
    </p:spTree>
  </p:cSld>
  <p:clrMapOvr>
    <a:masterClrMapping/>
  </p:clrMapOvr>
  <p:transition advTm="248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en-US"/>
              <a:t>Second Stage of labor</a:t>
            </a:r>
          </a:p>
        </p:txBody>
      </p:sp>
      <p:sp>
        <p:nvSpPr>
          <p:cNvPr id="36867" name="Rectangle 3"/>
          <p:cNvSpPr>
            <a:spLocks noGrp="1" noChangeArrowheads="1"/>
          </p:cNvSpPr>
          <p:nvPr>
            <p:ph idx="1"/>
          </p:nvPr>
        </p:nvSpPr>
        <p:spPr>
          <a:xfrm>
            <a:off x="838200" y="2362200"/>
            <a:ext cx="8001000" cy="4114800"/>
          </a:xfrm>
        </p:spPr>
        <p:txBody>
          <a:bodyPr>
            <a:normAutofit lnSpcReduction="10000"/>
          </a:bodyPr>
          <a:lstStyle/>
          <a:p>
            <a:r>
              <a:rPr lang="en-US" dirty="0"/>
              <a:t>The development of either or both molding and caput can create a false impression of fetal descent</a:t>
            </a:r>
          </a:p>
          <a:p>
            <a:pPr>
              <a:buFont typeface="Wingdings" pitchFamily="2" charset="2"/>
              <a:buNone/>
            </a:pPr>
            <a:endParaRPr lang="en-US" dirty="0"/>
          </a:p>
          <a:p>
            <a:r>
              <a:rPr lang="en-US" dirty="0"/>
              <a:t>The accepted upper limit of this stage is 2 hours in nulliparous and 1 hour in multiparous with an additional hour for each in the presence of epidural anesthesia</a:t>
            </a:r>
          </a:p>
        </p:txBody>
      </p:sp>
      <p:sp>
        <p:nvSpPr>
          <p:cNvPr id="5" name="Slide Number Placeholder 5"/>
          <p:cNvSpPr>
            <a:spLocks noGrp="1"/>
          </p:cNvSpPr>
          <p:nvPr>
            <p:ph type="sldNum" sz="quarter" idx="12"/>
          </p:nvPr>
        </p:nvSpPr>
        <p:spPr/>
        <p:txBody>
          <a:bodyPr/>
          <a:lstStyle/>
          <a:p>
            <a:fld id="{497573ED-0F82-4DDD-A587-BB649DE57983}" type="slidenum">
              <a:rPr lang="en-US"/>
              <a:pPr/>
              <a:t>36</a:t>
            </a:fld>
            <a:endParaRPr lang="en-US"/>
          </a:p>
        </p:txBody>
      </p:sp>
    </p:spTree>
  </p:cSld>
  <p:clrMapOvr>
    <a:masterClrMapping/>
  </p:clrMapOvr>
  <p:transition advTm="22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a:t>Second Stage of labor</a:t>
            </a:r>
          </a:p>
        </p:txBody>
      </p:sp>
      <p:sp>
        <p:nvSpPr>
          <p:cNvPr id="38916" name="Rectangle 4"/>
          <p:cNvSpPr>
            <a:spLocks noGrp="1" noChangeArrowheads="1"/>
          </p:cNvSpPr>
          <p:nvPr>
            <p:ph idx="1"/>
          </p:nvPr>
        </p:nvSpPr>
        <p:spPr>
          <a:xfrm>
            <a:off x="838200" y="2362200"/>
            <a:ext cx="8153400" cy="3724275"/>
          </a:xfrm>
          <a:noFill/>
          <a:ln/>
        </p:spPr>
        <p:txBody>
          <a:bodyPr/>
          <a:lstStyle/>
          <a:p>
            <a:pPr>
              <a:lnSpc>
                <a:spcPct val="80000"/>
              </a:lnSpc>
              <a:buFont typeface="Wingdings" pitchFamily="2" charset="2"/>
              <a:buNone/>
            </a:pPr>
            <a:r>
              <a:rPr lang="en-US" sz="2400" b="1">
                <a:effectLst>
                  <a:outerShdw blurRad="38100" dist="38100" dir="2700000" algn="tl">
                    <a:srgbClr val="C0C0C0"/>
                  </a:outerShdw>
                </a:effectLst>
              </a:rPr>
              <a:t>Length of the 2</a:t>
            </a:r>
            <a:r>
              <a:rPr lang="en-US" sz="2400" b="1" baseline="30000">
                <a:effectLst>
                  <a:outerShdw blurRad="38100" dist="38100" dir="2700000" algn="tl">
                    <a:srgbClr val="C0C0C0"/>
                  </a:outerShdw>
                </a:effectLst>
              </a:rPr>
              <a:t>nd</a:t>
            </a:r>
            <a:r>
              <a:rPr lang="en-US" sz="2400" b="1">
                <a:effectLst>
                  <a:outerShdw blurRad="38100" dist="38100" dir="2700000" algn="tl">
                    <a:srgbClr val="C0C0C0"/>
                  </a:outerShdw>
                </a:effectLst>
              </a:rPr>
              <a:t> Stage</a:t>
            </a: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r>
              <a:rPr lang="en-US" sz="2400" b="1">
                <a:effectLst>
                  <a:outerShdw blurRad="38100" dist="38100" dir="2700000" algn="tl">
                    <a:srgbClr val="C0C0C0"/>
                  </a:outerShdw>
                </a:effectLst>
              </a:rPr>
              <a:t>Characteristic		Primipara		Multipara</a:t>
            </a:r>
          </a:p>
          <a:p>
            <a:pPr>
              <a:lnSpc>
                <a:spcPct val="80000"/>
              </a:lnSpc>
              <a:buFont typeface="Wingdings" pitchFamily="2" charset="2"/>
              <a:buNone/>
            </a:pPr>
            <a:endParaRPr lang="en-US" sz="2000" b="1">
              <a:effectLst>
                <a:outerShdw blurRad="38100" dist="38100" dir="2700000" algn="tl">
                  <a:srgbClr val="C0C0C0"/>
                </a:outerShdw>
              </a:effectLst>
            </a:endParaRPr>
          </a:p>
          <a:p>
            <a:pPr>
              <a:lnSpc>
                <a:spcPct val="80000"/>
              </a:lnSpc>
              <a:buFont typeface="Wingdings" pitchFamily="2" charset="2"/>
              <a:buNone/>
            </a:pPr>
            <a:r>
              <a:rPr lang="en-US" sz="2000">
                <a:solidFill>
                  <a:schemeClr val="accent2"/>
                </a:solidFill>
              </a:rPr>
              <a:t>Duration of 1st stage		6 - 8 hr.			2 – 10 hr.</a:t>
            </a:r>
          </a:p>
          <a:p>
            <a:pPr>
              <a:lnSpc>
                <a:spcPct val="80000"/>
              </a:lnSpc>
              <a:buFont typeface="Wingdings" pitchFamily="2" charset="2"/>
              <a:buNone/>
            </a:pPr>
            <a:r>
              <a:rPr lang="en-US" sz="2000">
                <a:solidFill>
                  <a:schemeClr val="accent2"/>
                </a:solidFill>
              </a:rPr>
              <a:t>Rate of Cervical Dilatation	1 cm/hr.		1.2 cm/hr.</a:t>
            </a:r>
          </a:p>
          <a:p>
            <a:pPr>
              <a:lnSpc>
                <a:spcPct val="80000"/>
              </a:lnSpc>
              <a:buFont typeface="Wingdings" pitchFamily="2" charset="2"/>
              <a:buNone/>
            </a:pPr>
            <a:r>
              <a:rPr lang="en-US" sz="2000">
                <a:solidFill>
                  <a:schemeClr val="accent2"/>
                </a:solidFill>
              </a:rPr>
              <a:t>          during active phase</a:t>
            </a:r>
          </a:p>
          <a:p>
            <a:pPr>
              <a:lnSpc>
                <a:spcPct val="80000"/>
              </a:lnSpc>
              <a:buFont typeface="Wingdings" pitchFamily="2" charset="2"/>
              <a:buNone/>
            </a:pPr>
            <a:r>
              <a:rPr lang="en-US" sz="2000"/>
              <a:t>Duration of 2nd stage		30 min. to 3 hr.		5 – 30 min.</a:t>
            </a:r>
          </a:p>
          <a:p>
            <a:pPr>
              <a:lnSpc>
                <a:spcPct val="80000"/>
              </a:lnSpc>
              <a:buFont typeface="Wingdings" pitchFamily="2" charset="2"/>
              <a:buNone/>
            </a:pPr>
            <a:r>
              <a:rPr lang="en-US" sz="2000">
                <a:solidFill>
                  <a:schemeClr val="accent2"/>
                </a:solidFill>
              </a:rPr>
              <a:t>Duration of 3rd stage		0 – 30 min.		0 – 30 min.</a:t>
            </a:r>
          </a:p>
          <a:p>
            <a:pPr>
              <a:lnSpc>
                <a:spcPct val="80000"/>
              </a:lnSpc>
              <a:buFont typeface="Wingdings" pitchFamily="2" charset="2"/>
              <a:buNone/>
            </a:pPr>
            <a:r>
              <a:rPr lang="en-US" sz="2000">
                <a:solidFill>
                  <a:schemeClr val="accent2"/>
                </a:solidFill>
              </a:rPr>
              <a:t>Duration of 4th stage		up to 6 hr.		Up to 6 hr.</a:t>
            </a:r>
          </a:p>
        </p:txBody>
      </p:sp>
      <p:sp>
        <p:nvSpPr>
          <p:cNvPr id="6" name="Slide Number Placeholder 5"/>
          <p:cNvSpPr>
            <a:spLocks noGrp="1"/>
          </p:cNvSpPr>
          <p:nvPr>
            <p:ph type="sldNum" sz="quarter" idx="12"/>
          </p:nvPr>
        </p:nvSpPr>
        <p:spPr/>
        <p:txBody>
          <a:bodyPr/>
          <a:lstStyle/>
          <a:p>
            <a:fld id="{1D81747A-0654-42F9-A6BF-E55FE8AFFAFE}" type="slidenum">
              <a:rPr lang="en-US"/>
              <a:pPr/>
              <a:t>37</a:t>
            </a:fld>
            <a:endParaRPr lang="en-US"/>
          </a:p>
        </p:txBody>
      </p:sp>
      <p:sp>
        <p:nvSpPr>
          <p:cNvPr id="38917" name="Line 5"/>
          <p:cNvSpPr>
            <a:spLocks noChangeShapeType="1"/>
          </p:cNvSpPr>
          <p:nvPr/>
        </p:nvSpPr>
        <p:spPr bwMode="auto">
          <a:xfrm>
            <a:off x="914400" y="3962400"/>
            <a:ext cx="7772400"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advTm="4784"/>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r>
              <a:rPr lang="en-US"/>
              <a:t>Second Stage of labor</a:t>
            </a:r>
          </a:p>
        </p:txBody>
      </p:sp>
      <p:sp>
        <p:nvSpPr>
          <p:cNvPr id="37891" name="Rectangle 3"/>
          <p:cNvSpPr>
            <a:spLocks noGrp="1" noChangeArrowheads="1"/>
          </p:cNvSpPr>
          <p:nvPr>
            <p:ph type="body" sz="half" idx="1"/>
          </p:nvPr>
        </p:nvSpPr>
        <p:spPr/>
        <p:txBody>
          <a:bodyPr/>
          <a:lstStyle/>
          <a:p>
            <a:r>
              <a:rPr lang="en-US" sz="2400"/>
              <a:t>Measurement of progress is by</a:t>
            </a:r>
          </a:p>
          <a:p>
            <a:pPr>
              <a:buFont typeface="Wingdings" pitchFamily="2" charset="2"/>
              <a:buNone/>
            </a:pPr>
            <a:endParaRPr lang="en-US" sz="2400"/>
          </a:p>
          <a:p>
            <a:pPr>
              <a:buFont typeface="Wingdings" pitchFamily="2" charset="2"/>
              <a:buChar char="Ä"/>
            </a:pPr>
            <a:r>
              <a:rPr lang="en-US" sz="2400" b="1">
                <a:effectLst>
                  <a:outerShdw blurRad="38100" dist="38100" dir="2700000" algn="tl">
                    <a:srgbClr val="C0C0C0"/>
                  </a:outerShdw>
                </a:effectLst>
              </a:rPr>
              <a:t>Descent</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Flexion</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Rotation</a:t>
            </a:r>
          </a:p>
          <a:p>
            <a:endParaRPr lang="en-US" sz="2400" b="1">
              <a:effectLst>
                <a:outerShdw blurRad="38100" dist="38100" dir="2700000" algn="tl">
                  <a:srgbClr val="C0C0C0"/>
                </a:outerShdw>
              </a:effectLst>
            </a:endParaRPr>
          </a:p>
        </p:txBody>
      </p:sp>
      <p:pic>
        <p:nvPicPr>
          <p:cNvPr id="37892" name="Picture 4" descr="msoE0111"/>
          <p:cNvPicPr>
            <a:picLocks noGrp="1" noChangeAspect="1" noChangeArrowheads="1"/>
          </p:cNvPicPr>
          <p:nvPr>
            <p:ph sz="quarter" idx="2"/>
          </p:nvPr>
        </p:nvPicPr>
        <p:blipFill>
          <a:blip r:embed="rId2" cstate="print">
            <a:lum bright="-30000" contrast="54000"/>
          </a:blip>
          <a:srcRect t="61818" r="30136" b="15417"/>
          <a:stretch>
            <a:fillRect/>
          </a:stretch>
        </p:blipFill>
        <p:spPr>
          <a:xfrm>
            <a:off x="4576763" y="2379663"/>
            <a:ext cx="3575050" cy="2374900"/>
          </a:xfrm>
          <a:noFill/>
          <a:ln/>
        </p:spPr>
      </p:pic>
      <p:pic>
        <p:nvPicPr>
          <p:cNvPr id="37894" name="Picture 6" descr="msoA5D63"/>
          <p:cNvPicPr>
            <a:picLocks noGrp="1" noChangeAspect="1" noChangeArrowheads="1"/>
          </p:cNvPicPr>
          <p:nvPr>
            <p:ph sz="quarter" idx="3"/>
          </p:nvPr>
        </p:nvPicPr>
        <p:blipFill>
          <a:blip r:embed="rId3" cstate="print">
            <a:lum bright="-36000" contrast="54000"/>
          </a:blip>
          <a:srcRect l="16760" t="47273" r="19844" b="41818"/>
          <a:stretch>
            <a:fillRect/>
          </a:stretch>
        </p:blipFill>
        <p:spPr>
          <a:xfrm>
            <a:off x="4191000" y="4267200"/>
            <a:ext cx="4538663" cy="2014538"/>
          </a:xfrm>
          <a:noFill/>
          <a:ln/>
        </p:spPr>
      </p:pic>
      <p:sp>
        <p:nvSpPr>
          <p:cNvPr id="7" name="Slide Number Placeholder 7"/>
          <p:cNvSpPr>
            <a:spLocks noGrp="1"/>
          </p:cNvSpPr>
          <p:nvPr>
            <p:ph type="sldNum" sz="quarter" idx="12"/>
          </p:nvPr>
        </p:nvSpPr>
        <p:spPr/>
        <p:txBody>
          <a:bodyPr/>
          <a:lstStyle/>
          <a:p>
            <a:fld id="{6E0AE1C5-0958-4AD0-85A0-29BFACB7194D}" type="slidenum">
              <a:rPr lang="en-US"/>
              <a:pPr/>
              <a:t>38</a:t>
            </a:fld>
            <a:endParaRPr lang="en-US"/>
          </a:p>
        </p:txBody>
      </p:sp>
    </p:spTree>
  </p:cSld>
  <p:clrMapOvr>
    <a:masterClrMapping/>
  </p:clrMapOvr>
  <p:transition advTm="8112"/>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r>
              <a:rPr lang="en-US"/>
              <a:t>Second Stage of labor</a:t>
            </a:r>
          </a:p>
        </p:txBody>
      </p:sp>
      <p:sp>
        <p:nvSpPr>
          <p:cNvPr id="39939" name="Rectangle 3"/>
          <p:cNvSpPr>
            <a:spLocks noGrp="1" noChangeArrowheads="1"/>
          </p:cNvSpPr>
          <p:nvPr>
            <p:ph type="body" sz="half" idx="1"/>
          </p:nvPr>
        </p:nvSpPr>
        <p:spPr>
          <a:xfrm>
            <a:off x="838200" y="2362200"/>
            <a:ext cx="4267200" cy="3724275"/>
          </a:xfrm>
        </p:spPr>
        <p:txBody>
          <a:bodyPr/>
          <a:lstStyle/>
          <a:p>
            <a:pPr>
              <a:buFont typeface="Wingdings" pitchFamily="2" charset="2"/>
              <a:buNone/>
            </a:pPr>
            <a:r>
              <a:rPr lang="en-US" sz="2400"/>
              <a:t>The SIX movements of labor</a:t>
            </a:r>
          </a:p>
          <a:p>
            <a:endParaRPr lang="en-US" sz="2400" b="1">
              <a:effectLst>
                <a:outerShdw blurRad="38100" dist="38100" dir="2700000" algn="tl">
                  <a:srgbClr val="C0C0C0"/>
                </a:outerShdw>
              </a:effectLst>
            </a:endParaRPr>
          </a:p>
          <a:p>
            <a:r>
              <a:rPr lang="en-US" sz="2400" b="1">
                <a:effectLst>
                  <a:outerShdw blurRad="38100" dist="38100" dir="2700000" algn="tl">
                    <a:srgbClr val="C0C0C0"/>
                  </a:outerShdw>
                </a:effectLst>
              </a:rPr>
              <a:t>Descent</a:t>
            </a:r>
          </a:p>
          <a:p>
            <a:r>
              <a:rPr lang="en-US" sz="2400" b="1">
                <a:effectLst>
                  <a:outerShdw blurRad="38100" dist="38100" dir="2700000" algn="tl">
                    <a:srgbClr val="C0C0C0"/>
                  </a:outerShdw>
                </a:effectLst>
              </a:rPr>
              <a:t>Flexion</a:t>
            </a:r>
          </a:p>
          <a:p>
            <a:r>
              <a:rPr lang="en-US" sz="2400" b="1">
                <a:effectLst>
                  <a:outerShdw blurRad="38100" dist="38100" dir="2700000" algn="tl">
                    <a:srgbClr val="C0C0C0"/>
                  </a:outerShdw>
                </a:effectLst>
              </a:rPr>
              <a:t>Internal rotation</a:t>
            </a:r>
          </a:p>
          <a:p>
            <a:r>
              <a:rPr lang="en-US" sz="2400" b="1">
                <a:effectLst>
                  <a:outerShdw blurRad="38100" dist="38100" dir="2700000" algn="tl">
                    <a:srgbClr val="C0C0C0"/>
                  </a:outerShdw>
                </a:effectLst>
              </a:rPr>
              <a:t>Extension</a:t>
            </a:r>
          </a:p>
          <a:p>
            <a:r>
              <a:rPr lang="en-US" sz="2400" b="1">
                <a:effectLst>
                  <a:outerShdw blurRad="38100" dist="38100" dir="2700000" algn="tl">
                    <a:srgbClr val="C0C0C0"/>
                  </a:outerShdw>
                </a:effectLst>
              </a:rPr>
              <a:t>External Rotation</a:t>
            </a:r>
          </a:p>
          <a:p>
            <a:r>
              <a:rPr lang="en-US" sz="2400" b="1">
                <a:effectLst>
                  <a:outerShdw blurRad="38100" dist="38100" dir="2700000" algn="tl">
                    <a:srgbClr val="C0C0C0"/>
                  </a:outerShdw>
                </a:effectLst>
              </a:rPr>
              <a:t>Expulsion</a:t>
            </a:r>
          </a:p>
        </p:txBody>
      </p:sp>
      <p:graphicFrame>
        <p:nvGraphicFramePr>
          <p:cNvPr id="39951" name="Object 15"/>
          <p:cNvGraphicFramePr>
            <a:graphicFrameLocks noGrp="1" noChangeAspect="1"/>
          </p:cNvGraphicFramePr>
          <p:nvPr>
            <p:ph sz="half" idx="2"/>
          </p:nvPr>
        </p:nvGraphicFramePr>
        <p:xfrm>
          <a:off x="4056063" y="2690813"/>
          <a:ext cx="4611687" cy="3709987"/>
        </p:xfrm>
        <a:graphic>
          <a:graphicData uri="http://schemas.openxmlformats.org/presentationml/2006/ole">
            <mc:AlternateContent xmlns:mc="http://schemas.openxmlformats.org/markup-compatibility/2006">
              <mc:Choice xmlns:v="urn:schemas-microsoft-com:vml" Requires="v">
                <p:oleObj spid="_x0000_s39957" name="Image" r:id="rId3" imgW="10726531" imgH="8630204" progId="">
                  <p:embed/>
                </p:oleObj>
              </mc:Choice>
              <mc:Fallback>
                <p:oleObj name="Image" r:id="rId3" imgW="10726531" imgH="8630204" progId="">
                  <p:embed/>
                  <p:pic>
                    <p:nvPicPr>
                      <p:cNvPr id="0" name="Picture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2690813"/>
                        <a:ext cx="4611687"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E476B6A7-6728-4313-B704-DD564587171F}" type="slidenum">
              <a:rPr lang="en-US"/>
              <a:pPr/>
              <a:t>39</a:t>
            </a:fld>
            <a:endParaRPr lang="en-US"/>
          </a:p>
        </p:txBody>
      </p:sp>
    </p:spTree>
  </p:cSld>
  <p:clrMapOvr>
    <a:masterClrMapping/>
  </p:clrMapOvr>
  <p:transition advTm="2929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0"/>
            <a:ext cx="8229600" cy="1143000"/>
          </a:xfrm>
        </p:spPr>
        <p:txBody>
          <a:bodyPr/>
          <a:lstStyle/>
          <a:p>
            <a:r>
              <a:rPr lang="en-US" dirty="0"/>
              <a:t>Diagnosis of Dystocia</a:t>
            </a:r>
          </a:p>
        </p:txBody>
      </p:sp>
      <p:sp>
        <p:nvSpPr>
          <p:cNvPr id="56323" name="Rectangle 3"/>
          <p:cNvSpPr>
            <a:spLocks noGrp="1" noChangeArrowheads="1"/>
          </p:cNvSpPr>
          <p:nvPr>
            <p:ph idx="1"/>
          </p:nvPr>
        </p:nvSpPr>
        <p:spPr>
          <a:xfrm>
            <a:off x="762000" y="2514600"/>
            <a:ext cx="8382000" cy="3581400"/>
          </a:xfrm>
        </p:spPr>
        <p:txBody>
          <a:bodyPr/>
          <a:lstStyle/>
          <a:p>
            <a:r>
              <a:rPr lang="en-US" dirty="0"/>
              <a:t>It is generally agreed that dystocia is over diagnosed </a:t>
            </a:r>
            <a:r>
              <a:rPr lang="en-US" dirty="0">
                <a:sym typeface="Wingdings 3" pitchFamily="18" charset="2"/>
              </a:rPr>
              <a:t>  CS rate</a:t>
            </a:r>
          </a:p>
          <a:p>
            <a:endParaRPr lang="en-US" dirty="0">
              <a:sym typeface="Wingdings 3" pitchFamily="18" charset="2"/>
            </a:endParaRPr>
          </a:p>
          <a:p>
            <a:r>
              <a:rPr lang="en-US" dirty="0">
                <a:solidFill>
                  <a:srgbClr val="FF0000"/>
                </a:solidFill>
                <a:sym typeface="Wingdings 3" pitchFamily="18" charset="2"/>
              </a:rPr>
              <a:t>To be able to diagnose dystocia we should be able to understand labor first</a:t>
            </a:r>
          </a:p>
          <a:p>
            <a:pPr>
              <a:buFont typeface="Wingdings" pitchFamily="2" charset="2"/>
              <a:buNone/>
            </a:pPr>
            <a:endParaRPr lang="en-US" dirty="0">
              <a:sym typeface="Wingdings 3" pitchFamily="18" charset="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r>
              <a:rPr lang="en-US"/>
              <a:t>Second Stage of labor</a:t>
            </a:r>
          </a:p>
        </p:txBody>
      </p:sp>
      <p:sp>
        <p:nvSpPr>
          <p:cNvPr id="44035" name="Rectangle 3"/>
          <p:cNvSpPr>
            <a:spLocks noGrp="1" noChangeArrowheads="1"/>
          </p:cNvSpPr>
          <p:nvPr>
            <p:ph idx="1"/>
          </p:nvPr>
        </p:nvSpPr>
        <p:spPr/>
        <p:txBody>
          <a:bodyPr/>
          <a:lstStyle/>
          <a:p>
            <a:pPr>
              <a:lnSpc>
                <a:spcPct val="80000"/>
              </a:lnSpc>
              <a:buFont typeface="Wingdings" pitchFamily="2" charset="2"/>
              <a:buNone/>
            </a:pPr>
            <a:r>
              <a:rPr lang="en-US" b="1">
                <a:effectLst>
                  <a:outerShdw blurRad="38100" dist="38100" dir="2700000" algn="tl">
                    <a:srgbClr val="C0C0C0"/>
                  </a:outerShdw>
                </a:effectLst>
              </a:rPr>
              <a:t>Descent</a:t>
            </a:r>
          </a:p>
          <a:p>
            <a:pPr>
              <a:lnSpc>
                <a:spcPct val="80000"/>
              </a:lnSpc>
              <a:buFont typeface="Wingdings" pitchFamily="2" charset="2"/>
              <a:buNone/>
            </a:pPr>
            <a:endParaRPr lang="en-US" sz="2400"/>
          </a:p>
          <a:p>
            <a:pPr>
              <a:lnSpc>
                <a:spcPct val="80000"/>
              </a:lnSpc>
              <a:buFont typeface="Wingdings" pitchFamily="2" charset="2"/>
              <a:buNone/>
            </a:pPr>
            <a:r>
              <a:rPr lang="en-US" sz="2400"/>
              <a:t>	It is brought about by the force of: </a:t>
            </a:r>
          </a:p>
          <a:p>
            <a:pPr>
              <a:lnSpc>
                <a:spcPct val="80000"/>
              </a:lnSpc>
              <a:buFont typeface="Wingdings" pitchFamily="2" charset="2"/>
              <a:buNone/>
            </a:pPr>
            <a:endParaRPr lang="en-US" sz="2400"/>
          </a:p>
          <a:p>
            <a:pPr lvl="1">
              <a:lnSpc>
                <a:spcPct val="80000"/>
              </a:lnSpc>
              <a:buFont typeface="Wingdings" pitchFamily="2" charset="2"/>
              <a:buChar char="Ä"/>
            </a:pPr>
            <a:r>
              <a:rPr lang="en-US">
                <a:effectLst>
                  <a:outerShdw blurRad="38100" dist="38100" dir="2700000" algn="tl">
                    <a:srgbClr val="C0C0C0"/>
                  </a:outerShdw>
                </a:effectLst>
              </a:rPr>
              <a:t>Uterine Contraction</a:t>
            </a:r>
          </a:p>
          <a:p>
            <a:pPr lvl="1">
              <a:lnSpc>
                <a:spcPct val="80000"/>
              </a:lnSpc>
              <a:buFont typeface="Wingdings" pitchFamily="2" charset="2"/>
              <a:buChar char="Ä"/>
            </a:pPr>
            <a:r>
              <a:rPr lang="en-US">
                <a:effectLst>
                  <a:outerShdw blurRad="38100" dist="38100" dir="2700000" algn="tl">
                    <a:srgbClr val="C0C0C0"/>
                  </a:outerShdw>
                </a:effectLst>
              </a:rPr>
              <a:t>Maternal Bearing Down</a:t>
            </a:r>
          </a:p>
          <a:p>
            <a:pPr lvl="1">
              <a:lnSpc>
                <a:spcPct val="80000"/>
              </a:lnSpc>
              <a:buFont typeface="Wingdings" pitchFamily="2" charset="2"/>
              <a:buChar char="Ä"/>
            </a:pPr>
            <a:r>
              <a:rPr lang="en-US">
                <a:effectLst>
                  <a:outerShdw blurRad="38100" dist="38100" dir="2700000" algn="tl">
                    <a:srgbClr val="C0C0C0"/>
                  </a:outerShdw>
                </a:effectLst>
              </a:rPr>
              <a:t>Gravity (if patient is upright)</a:t>
            </a:r>
          </a:p>
          <a:p>
            <a:pPr lvl="1">
              <a:lnSpc>
                <a:spcPct val="80000"/>
              </a:lnSpc>
              <a:buFont typeface="Wingdings" pitchFamily="2" charset="2"/>
              <a:buNone/>
            </a:pPr>
            <a:endParaRPr lang="en-US">
              <a:effectLst>
                <a:outerShdw blurRad="38100" dist="38100" dir="2700000" algn="tl">
                  <a:srgbClr val="C0C0C0"/>
                </a:outerShdw>
              </a:effectLst>
            </a:endParaRPr>
          </a:p>
          <a:p>
            <a:pPr lvl="1">
              <a:lnSpc>
                <a:spcPct val="80000"/>
              </a:lnSpc>
              <a:buFont typeface="Wingdings" pitchFamily="2" charset="2"/>
              <a:buNone/>
            </a:pPr>
            <a:r>
              <a:rPr lang="en-US"/>
              <a:t>It continues progressively until the fetus is born, the other movements are superimposed on it.</a:t>
            </a:r>
          </a:p>
        </p:txBody>
      </p:sp>
      <p:sp>
        <p:nvSpPr>
          <p:cNvPr id="5" name="Slide Number Placeholder 5"/>
          <p:cNvSpPr>
            <a:spLocks noGrp="1"/>
          </p:cNvSpPr>
          <p:nvPr>
            <p:ph type="sldNum" sz="quarter" idx="12"/>
          </p:nvPr>
        </p:nvSpPr>
        <p:spPr/>
        <p:txBody>
          <a:bodyPr/>
          <a:lstStyle/>
          <a:p>
            <a:fld id="{CBCE7990-471A-48EF-9ADB-54988170109D}" type="slidenum">
              <a:rPr lang="en-US"/>
              <a:pPr/>
              <a:t>40</a:t>
            </a:fld>
            <a:endParaRPr lang="en-US"/>
          </a:p>
        </p:txBody>
      </p:sp>
    </p:spTree>
  </p:cSld>
  <p:clrMapOvr>
    <a:masterClrMapping/>
  </p:clrMapOvr>
  <p:transition advTm="16768"/>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4"/>
          <p:cNvSpPr>
            <a:spLocks noGrp="1" noChangeArrowheads="1"/>
          </p:cNvSpPr>
          <p:nvPr>
            <p:ph type="title"/>
          </p:nvPr>
        </p:nvSpPr>
        <p:spPr>
          <a:noFill/>
          <a:ln/>
        </p:spPr>
        <p:txBody>
          <a:bodyPr/>
          <a:lstStyle/>
          <a:p>
            <a:r>
              <a:rPr lang="en-US"/>
              <a:t>Second Stage of labor</a:t>
            </a:r>
          </a:p>
        </p:txBody>
      </p:sp>
      <p:sp>
        <p:nvSpPr>
          <p:cNvPr id="45059" name="Rectangle 3"/>
          <p:cNvSpPr>
            <a:spLocks noGrp="1" noChangeArrowheads="1"/>
          </p:cNvSpPr>
          <p:nvPr>
            <p:ph type="body" sz="half" idx="1"/>
          </p:nvPr>
        </p:nvSpPr>
        <p:spPr/>
        <p:txBody>
          <a:bodyPr>
            <a:normAutofit lnSpcReduction="10000"/>
          </a:bodyPr>
          <a:lstStyle/>
          <a:p>
            <a:pPr>
              <a:lnSpc>
                <a:spcPct val="80000"/>
              </a:lnSpc>
              <a:buFont typeface="Wingdings" pitchFamily="2" charset="2"/>
              <a:buNone/>
            </a:pPr>
            <a:r>
              <a:rPr lang="en-US" b="1">
                <a:effectLst>
                  <a:outerShdw blurRad="38100" dist="38100" dir="2700000" algn="tl">
                    <a:srgbClr val="C0C0C0"/>
                  </a:outerShdw>
                </a:effectLst>
              </a:rPr>
              <a:t>Flexion</a:t>
            </a:r>
          </a:p>
          <a:p>
            <a:pPr>
              <a:lnSpc>
                <a:spcPct val="80000"/>
              </a:lnSpc>
              <a:buFont typeface="Wingdings" pitchFamily="2" charset="2"/>
              <a:buNone/>
            </a:pPr>
            <a:endParaRPr lang="en-US" b="1">
              <a:effectLst>
                <a:outerShdw blurRad="38100" dist="38100" dir="2700000" algn="tl">
                  <a:srgbClr val="C0C0C0"/>
                </a:outerShdw>
              </a:effectLst>
            </a:endParaRPr>
          </a:p>
          <a:p>
            <a:pPr>
              <a:lnSpc>
                <a:spcPct val="80000"/>
              </a:lnSpc>
              <a:buFont typeface="Wingdings" pitchFamily="2" charset="2"/>
              <a:buNone/>
            </a:pPr>
            <a:r>
              <a:rPr lang="en-US" sz="2400"/>
              <a:t>Result from:</a:t>
            </a:r>
          </a:p>
          <a:p>
            <a:pPr lvl="1">
              <a:lnSpc>
                <a:spcPct val="80000"/>
              </a:lnSpc>
              <a:buFont typeface="Wingdings" pitchFamily="2" charset="2"/>
              <a:buChar char="Ä"/>
            </a:pPr>
            <a:endParaRPr lang="en-US"/>
          </a:p>
          <a:p>
            <a:pPr lvl="1">
              <a:lnSpc>
                <a:spcPct val="80000"/>
              </a:lnSpc>
              <a:buFont typeface="Wingdings" pitchFamily="2" charset="2"/>
              <a:buChar char="Ä"/>
            </a:pPr>
            <a:r>
              <a:rPr lang="en-US"/>
              <a:t>Natural muscle tone on the fetus.</a:t>
            </a:r>
          </a:p>
          <a:p>
            <a:pPr lvl="1">
              <a:lnSpc>
                <a:spcPct val="80000"/>
              </a:lnSpc>
              <a:buFont typeface="Wingdings" pitchFamily="2" charset="2"/>
              <a:buChar char="Ä"/>
            </a:pPr>
            <a:r>
              <a:rPr lang="en-US"/>
              <a:t>Resistance from the cervix, walls of the pelvis and pelvic floor.</a:t>
            </a:r>
            <a:endParaRPr lang="en-US" sz="2000" b="1">
              <a:effectLst>
                <a:outerShdw blurRad="38100" dist="38100" dir="2700000" algn="tl">
                  <a:srgbClr val="C0C0C0"/>
                </a:outerShdw>
              </a:effectLst>
            </a:endParaRPr>
          </a:p>
        </p:txBody>
      </p:sp>
      <p:graphicFrame>
        <p:nvGraphicFramePr>
          <p:cNvPr id="45061" name="Object 5"/>
          <p:cNvGraphicFramePr>
            <a:graphicFrameLocks noGrp="1" noChangeAspect="1"/>
          </p:cNvGraphicFramePr>
          <p:nvPr>
            <p:ph sz="half" idx="2"/>
          </p:nvPr>
        </p:nvGraphicFramePr>
        <p:xfrm>
          <a:off x="4760913" y="2627313"/>
          <a:ext cx="3770312" cy="3192462"/>
        </p:xfrm>
        <a:graphic>
          <a:graphicData uri="http://schemas.openxmlformats.org/presentationml/2006/ole">
            <mc:AlternateContent xmlns:mc="http://schemas.openxmlformats.org/markup-compatibility/2006">
              <mc:Choice xmlns:v="urn:schemas-microsoft-com:vml" Requires="v">
                <p:oleObj spid="_x0000_s45067" name="Image" r:id="rId3" imgW="4888889" imgH="4139683" progId="">
                  <p:embed/>
                </p:oleObj>
              </mc:Choice>
              <mc:Fallback>
                <p:oleObj name="Image" r:id="rId3" imgW="4888889" imgH="4139683"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2627313"/>
                        <a:ext cx="3770312"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9706F637-53EF-4E71-A374-880E4BDFA7DA}" type="slidenum">
              <a:rPr lang="en-US"/>
              <a:pPr/>
              <a:t>41</a:t>
            </a:fld>
            <a:endParaRPr lang="en-US"/>
          </a:p>
        </p:txBody>
      </p:sp>
    </p:spTree>
  </p:cSld>
  <p:clrMapOvr>
    <a:masterClrMapping/>
  </p:clrMapOvr>
  <p:transition advTm="15696"/>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noGrp="1" noChangeArrowheads="1"/>
          </p:cNvSpPr>
          <p:nvPr>
            <p:ph type="title"/>
          </p:nvPr>
        </p:nvSpPr>
        <p:spPr>
          <a:noFill/>
          <a:ln/>
        </p:spPr>
        <p:txBody>
          <a:bodyPr/>
          <a:lstStyle/>
          <a:p>
            <a:r>
              <a:rPr lang="en-US"/>
              <a:t>Second Stage of labor</a:t>
            </a:r>
          </a:p>
        </p:txBody>
      </p:sp>
      <p:sp>
        <p:nvSpPr>
          <p:cNvPr id="47107" name="Rectangle 3"/>
          <p:cNvSpPr>
            <a:spLocks noGrp="1" noChangeArrowheads="1"/>
          </p:cNvSpPr>
          <p:nvPr>
            <p:ph idx="1"/>
          </p:nvPr>
        </p:nvSpPr>
        <p:spPr/>
        <p:txBody>
          <a:bodyPr/>
          <a:lstStyle/>
          <a:p>
            <a:pPr>
              <a:buFont typeface="Wingdings" pitchFamily="2" charset="2"/>
              <a:buNone/>
            </a:pPr>
            <a:r>
              <a:rPr lang="en-US" b="1">
                <a:effectLst>
                  <a:outerShdw blurRad="38100" dist="38100" dir="2700000" algn="tl">
                    <a:srgbClr val="C0C0C0"/>
                  </a:outerShdw>
                </a:effectLst>
              </a:rPr>
              <a:t>Flexion</a:t>
            </a:r>
          </a:p>
          <a:p>
            <a:r>
              <a:rPr lang="en-US" sz="2400">
                <a:effectLst>
                  <a:outerShdw blurRad="38100" dist="38100" dir="2700000" algn="tl">
                    <a:srgbClr val="C0C0C0"/>
                  </a:outerShdw>
                </a:effectLst>
              </a:rPr>
              <a:t>Occipitoanterior Position</a:t>
            </a:r>
          </a:p>
          <a:p>
            <a:pPr>
              <a:buFont typeface="Wingdings" pitchFamily="2" charset="2"/>
              <a:buNone/>
            </a:pPr>
            <a:r>
              <a:rPr lang="en-US" sz="2400"/>
              <a:t>	Occipitofrontal diameter changes to the smaller suboccipitobregmatic</a:t>
            </a:r>
          </a:p>
          <a:p>
            <a:endParaRPr lang="en-US" sz="2400"/>
          </a:p>
          <a:p>
            <a:r>
              <a:rPr lang="en-US" sz="2400"/>
              <a:t>Occipitoposterior Position</a:t>
            </a:r>
          </a:p>
          <a:p>
            <a:pPr>
              <a:buFont typeface="Wingdings" pitchFamily="2" charset="2"/>
              <a:buNone/>
            </a:pPr>
            <a:r>
              <a:rPr lang="en-US" sz="2400"/>
              <a:t>	Complete flexion may not occur that changes the presentation to brow or even face presentation.</a:t>
            </a:r>
          </a:p>
        </p:txBody>
      </p:sp>
      <p:sp>
        <p:nvSpPr>
          <p:cNvPr id="4" name="Footer Placeholder 4"/>
          <p:cNvSpPr>
            <a:spLocks noGrp="1"/>
          </p:cNvSpPr>
          <p:nvPr>
            <p:ph type="ftr" sz="quarter" idx="11"/>
          </p:nvPr>
        </p:nvSpPr>
        <p:spPr/>
        <p:txBody>
          <a:bodyPr/>
          <a:lstStyle/>
          <a:p>
            <a:r>
              <a:rPr lang="en-US"/>
              <a:t>Dr. Haitham A. A. Badr</a:t>
            </a:r>
          </a:p>
        </p:txBody>
      </p:sp>
      <p:sp>
        <p:nvSpPr>
          <p:cNvPr id="5" name="Slide Number Placeholder 5"/>
          <p:cNvSpPr>
            <a:spLocks noGrp="1"/>
          </p:cNvSpPr>
          <p:nvPr>
            <p:ph type="sldNum" sz="quarter" idx="12"/>
          </p:nvPr>
        </p:nvSpPr>
        <p:spPr/>
        <p:txBody>
          <a:bodyPr/>
          <a:lstStyle/>
          <a:p>
            <a:fld id="{0C106460-EE29-41E4-A5FC-16F2CA6DBAF9}" type="slidenum">
              <a:rPr lang="en-US"/>
              <a:pPr/>
              <a:t>42</a:t>
            </a:fld>
            <a:endParaRPr lang="en-US"/>
          </a:p>
        </p:txBody>
      </p:sp>
    </p:spTree>
  </p:cSld>
  <p:clrMapOvr>
    <a:masterClrMapping/>
  </p:clrMapOvr>
  <p:transition advTm="1953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4"/>
          <p:cNvSpPr>
            <a:spLocks noGrp="1" noChangeArrowheads="1"/>
          </p:cNvSpPr>
          <p:nvPr>
            <p:ph type="title"/>
          </p:nvPr>
        </p:nvSpPr>
        <p:spPr>
          <a:noFill/>
          <a:ln/>
        </p:spPr>
        <p:txBody>
          <a:bodyPr/>
          <a:lstStyle/>
          <a:p>
            <a:r>
              <a:rPr lang="en-US"/>
              <a:t>Second Stage of labor</a:t>
            </a:r>
          </a:p>
        </p:txBody>
      </p:sp>
      <p:sp>
        <p:nvSpPr>
          <p:cNvPr id="48131" name="Rectangle 3"/>
          <p:cNvSpPr>
            <a:spLocks noGrp="1" noChangeArrowheads="1"/>
          </p:cNvSpPr>
          <p:nvPr>
            <p:ph type="body" sz="half" idx="1"/>
          </p:nvPr>
        </p:nvSpPr>
        <p:spPr>
          <a:xfrm>
            <a:off x="838200" y="2362200"/>
            <a:ext cx="1600200" cy="533400"/>
          </a:xfrm>
        </p:spPr>
        <p:txBody>
          <a:bodyPr>
            <a:normAutofit lnSpcReduction="10000"/>
          </a:bodyPr>
          <a:lstStyle/>
          <a:p>
            <a:pPr>
              <a:buFont typeface="Wingdings" pitchFamily="2" charset="2"/>
              <a:buNone/>
            </a:pPr>
            <a:r>
              <a:rPr lang="en-US" b="1"/>
              <a:t>Flexion</a:t>
            </a:r>
          </a:p>
        </p:txBody>
      </p:sp>
      <p:pic>
        <p:nvPicPr>
          <p:cNvPr id="48133" name="Picture 5" descr="mso5DFC1"/>
          <p:cNvPicPr>
            <a:picLocks noGrp="1" noChangeAspect="1" noChangeArrowheads="1"/>
          </p:cNvPicPr>
          <p:nvPr>
            <p:ph sz="half" idx="2"/>
          </p:nvPr>
        </p:nvPicPr>
        <p:blipFill>
          <a:blip r:embed="rId2" cstate="print">
            <a:lum bright="-12000" contrast="60000"/>
          </a:blip>
          <a:srcRect l="23508" t="36276" r="10838" b="48267"/>
          <a:stretch>
            <a:fillRect/>
          </a:stretch>
        </p:blipFill>
        <p:spPr>
          <a:xfrm>
            <a:off x="2305050" y="2316163"/>
            <a:ext cx="6303963" cy="3852862"/>
          </a:xfrm>
          <a:noFill/>
          <a:ln/>
        </p:spPr>
      </p:pic>
      <p:sp>
        <p:nvSpPr>
          <p:cNvPr id="14" name="Slide Number Placeholder 6"/>
          <p:cNvSpPr>
            <a:spLocks noGrp="1"/>
          </p:cNvSpPr>
          <p:nvPr>
            <p:ph type="sldNum" sz="quarter" idx="12"/>
          </p:nvPr>
        </p:nvSpPr>
        <p:spPr/>
        <p:txBody>
          <a:bodyPr/>
          <a:lstStyle/>
          <a:p>
            <a:fld id="{6BC68E44-A905-40E8-9F59-517BB1EA1E99}" type="slidenum">
              <a:rPr lang="en-US"/>
              <a:pPr/>
              <a:t>43</a:t>
            </a:fld>
            <a:endParaRPr lang="en-US"/>
          </a:p>
        </p:txBody>
      </p:sp>
      <p:sp>
        <p:nvSpPr>
          <p:cNvPr id="48136" name="Rectangle 8"/>
          <p:cNvSpPr>
            <a:spLocks noChangeArrowheads="1"/>
          </p:cNvSpPr>
          <p:nvPr/>
        </p:nvSpPr>
        <p:spPr bwMode="auto">
          <a:xfrm>
            <a:off x="838200" y="3306763"/>
            <a:ext cx="2346325" cy="854075"/>
          </a:xfrm>
          <a:prstGeom prst="rect">
            <a:avLst/>
          </a:prstGeom>
          <a:noFill/>
          <a:ln w="28575">
            <a:solidFill>
              <a:schemeClr val="tx1"/>
            </a:solidFill>
            <a:miter lim="800000"/>
            <a:headEnd/>
            <a:tailEnd/>
          </a:ln>
          <a:effectLst/>
        </p:spPr>
        <p:txBody>
          <a:bodyPr wrap="none" anchor="ctr">
            <a:spAutoFit/>
          </a:bodyPr>
          <a:lstStyle/>
          <a:p>
            <a:pPr algn="ctr"/>
            <a:r>
              <a:rPr lang="en-US" sz="1600" b="1"/>
              <a:t>Suboccipitobregmatic</a:t>
            </a:r>
          </a:p>
          <a:p>
            <a:pPr algn="ctr"/>
            <a:r>
              <a:rPr lang="en-US" sz="1600" b="1"/>
              <a:t>9.5 cm</a:t>
            </a:r>
          </a:p>
          <a:p>
            <a:pPr algn="ctr"/>
            <a:r>
              <a:rPr lang="en-US" sz="1600" b="1"/>
              <a:t>Vertex or occiput</a:t>
            </a:r>
          </a:p>
        </p:txBody>
      </p:sp>
      <p:sp>
        <p:nvSpPr>
          <p:cNvPr id="48137" name="Line 9"/>
          <p:cNvSpPr>
            <a:spLocks noChangeShapeType="1"/>
          </p:cNvSpPr>
          <p:nvPr/>
        </p:nvSpPr>
        <p:spPr bwMode="auto">
          <a:xfrm flipH="1">
            <a:off x="2590800" y="5410200"/>
            <a:ext cx="762000" cy="152400"/>
          </a:xfrm>
          <a:prstGeom prst="line">
            <a:avLst/>
          </a:prstGeom>
          <a:noFill/>
          <a:ln w="57150">
            <a:solidFill>
              <a:schemeClr val="tx1"/>
            </a:solidFill>
            <a:round/>
            <a:headEnd type="oval" w="med" len="med"/>
            <a:tailEnd type="oval" w="med" len="med"/>
          </a:ln>
          <a:effectLst/>
        </p:spPr>
        <p:txBody>
          <a:bodyPr/>
          <a:lstStyle/>
          <a:p>
            <a:endParaRPr lang="en-US"/>
          </a:p>
        </p:txBody>
      </p:sp>
      <p:sp>
        <p:nvSpPr>
          <p:cNvPr id="48138" name="Rectangle 10"/>
          <p:cNvSpPr>
            <a:spLocks noChangeArrowheads="1"/>
          </p:cNvSpPr>
          <p:nvPr/>
        </p:nvSpPr>
        <p:spPr bwMode="auto">
          <a:xfrm>
            <a:off x="3621088" y="2667000"/>
            <a:ext cx="1660525" cy="609600"/>
          </a:xfrm>
          <a:prstGeom prst="rect">
            <a:avLst/>
          </a:prstGeom>
          <a:noFill/>
          <a:ln w="28575">
            <a:solidFill>
              <a:schemeClr val="tx1"/>
            </a:solidFill>
            <a:miter lim="800000"/>
            <a:headEnd/>
            <a:tailEnd/>
          </a:ln>
          <a:effectLst/>
        </p:spPr>
        <p:txBody>
          <a:bodyPr wrap="none" anchor="ctr">
            <a:spAutoFit/>
          </a:bodyPr>
          <a:lstStyle/>
          <a:p>
            <a:pPr algn="ctr"/>
            <a:r>
              <a:rPr lang="en-US" sz="1600" b="1"/>
              <a:t>Occipitofrontal</a:t>
            </a:r>
          </a:p>
          <a:p>
            <a:pPr algn="ctr"/>
            <a:r>
              <a:rPr lang="en-US" sz="1600" b="1"/>
              <a:t>11 cm</a:t>
            </a:r>
            <a:endParaRPr lang="en-US"/>
          </a:p>
        </p:txBody>
      </p:sp>
      <p:sp>
        <p:nvSpPr>
          <p:cNvPr id="48139" name="Rectangle 11"/>
          <p:cNvSpPr>
            <a:spLocks noChangeArrowheads="1"/>
          </p:cNvSpPr>
          <p:nvPr/>
        </p:nvSpPr>
        <p:spPr bwMode="auto">
          <a:xfrm>
            <a:off x="5029200" y="3810000"/>
            <a:ext cx="2222500" cy="854075"/>
          </a:xfrm>
          <a:prstGeom prst="rect">
            <a:avLst/>
          </a:prstGeom>
          <a:noFill/>
          <a:ln w="28575">
            <a:solidFill>
              <a:schemeClr val="tx1"/>
            </a:solidFill>
            <a:miter lim="800000"/>
            <a:headEnd/>
            <a:tailEnd/>
          </a:ln>
          <a:effectLst/>
        </p:spPr>
        <p:txBody>
          <a:bodyPr wrap="none" anchor="ctr">
            <a:spAutoFit/>
          </a:bodyPr>
          <a:lstStyle/>
          <a:p>
            <a:pPr algn="ctr"/>
            <a:r>
              <a:rPr lang="en-US" sz="1600" b="1"/>
              <a:t>Supraoccipitomental</a:t>
            </a:r>
          </a:p>
          <a:p>
            <a:pPr algn="ctr"/>
            <a:r>
              <a:rPr lang="en-US" sz="1600" b="1"/>
              <a:t>13.5 cm</a:t>
            </a:r>
          </a:p>
          <a:p>
            <a:pPr algn="ctr"/>
            <a:r>
              <a:rPr lang="en-US" sz="1600" b="1"/>
              <a:t>Brow presentation</a:t>
            </a:r>
            <a:endParaRPr lang="en-US"/>
          </a:p>
        </p:txBody>
      </p:sp>
      <p:sp>
        <p:nvSpPr>
          <p:cNvPr id="48140" name="Rectangle 12"/>
          <p:cNvSpPr>
            <a:spLocks noChangeArrowheads="1"/>
          </p:cNvSpPr>
          <p:nvPr/>
        </p:nvSpPr>
        <p:spPr bwMode="auto">
          <a:xfrm>
            <a:off x="6891338" y="2743200"/>
            <a:ext cx="2176462" cy="854075"/>
          </a:xfrm>
          <a:prstGeom prst="rect">
            <a:avLst/>
          </a:prstGeom>
          <a:noFill/>
          <a:ln w="28575">
            <a:solidFill>
              <a:schemeClr val="tx1"/>
            </a:solidFill>
            <a:miter lim="800000"/>
            <a:headEnd/>
            <a:tailEnd/>
          </a:ln>
          <a:effectLst/>
        </p:spPr>
        <p:txBody>
          <a:bodyPr wrap="none" anchor="ctr">
            <a:spAutoFit/>
          </a:bodyPr>
          <a:lstStyle/>
          <a:p>
            <a:pPr algn="ctr"/>
            <a:r>
              <a:rPr lang="en-US" sz="1600" b="1"/>
              <a:t>Submentobregmatic</a:t>
            </a:r>
          </a:p>
          <a:p>
            <a:pPr algn="ctr"/>
            <a:r>
              <a:rPr lang="en-US" sz="1600" b="1"/>
              <a:t>9.5 cm</a:t>
            </a:r>
          </a:p>
          <a:p>
            <a:pPr algn="ctr"/>
            <a:r>
              <a:rPr lang="en-US" sz="1600" b="1"/>
              <a:t>Face Presentation</a:t>
            </a:r>
            <a:endParaRPr lang="en-US"/>
          </a:p>
        </p:txBody>
      </p:sp>
      <p:sp>
        <p:nvSpPr>
          <p:cNvPr id="48141" name="Line 13"/>
          <p:cNvSpPr>
            <a:spLocks noChangeShapeType="1"/>
          </p:cNvSpPr>
          <p:nvPr/>
        </p:nvSpPr>
        <p:spPr bwMode="auto">
          <a:xfrm flipH="1">
            <a:off x="4267200" y="5562600"/>
            <a:ext cx="838200" cy="0"/>
          </a:xfrm>
          <a:prstGeom prst="line">
            <a:avLst/>
          </a:prstGeom>
          <a:noFill/>
          <a:ln w="57150">
            <a:solidFill>
              <a:schemeClr val="tx1"/>
            </a:solidFill>
            <a:round/>
            <a:headEnd type="oval" w="med" len="med"/>
            <a:tailEnd type="oval" w="med" len="med"/>
          </a:ln>
          <a:effectLst/>
        </p:spPr>
        <p:txBody>
          <a:bodyPr/>
          <a:lstStyle/>
          <a:p>
            <a:endParaRPr lang="en-US"/>
          </a:p>
        </p:txBody>
      </p:sp>
      <p:sp>
        <p:nvSpPr>
          <p:cNvPr id="48142" name="Line 14"/>
          <p:cNvSpPr>
            <a:spLocks noChangeShapeType="1"/>
          </p:cNvSpPr>
          <p:nvPr/>
        </p:nvSpPr>
        <p:spPr bwMode="auto">
          <a:xfrm flipH="1" flipV="1">
            <a:off x="5791200" y="5181600"/>
            <a:ext cx="914400" cy="457200"/>
          </a:xfrm>
          <a:prstGeom prst="line">
            <a:avLst/>
          </a:prstGeom>
          <a:noFill/>
          <a:ln w="57150">
            <a:solidFill>
              <a:schemeClr val="tx1"/>
            </a:solidFill>
            <a:round/>
            <a:headEnd type="oval" w="med" len="med"/>
            <a:tailEnd type="oval" w="med" len="med"/>
          </a:ln>
          <a:effectLst/>
        </p:spPr>
        <p:txBody>
          <a:bodyPr/>
          <a:lstStyle/>
          <a:p>
            <a:endParaRPr lang="en-US"/>
          </a:p>
        </p:txBody>
      </p:sp>
      <p:sp>
        <p:nvSpPr>
          <p:cNvPr id="48143" name="Line 15"/>
          <p:cNvSpPr>
            <a:spLocks noChangeShapeType="1"/>
          </p:cNvSpPr>
          <p:nvPr/>
        </p:nvSpPr>
        <p:spPr bwMode="auto">
          <a:xfrm flipH="1" flipV="1">
            <a:off x="7315200" y="5410200"/>
            <a:ext cx="838200" cy="152400"/>
          </a:xfrm>
          <a:prstGeom prst="line">
            <a:avLst/>
          </a:prstGeom>
          <a:noFill/>
          <a:ln w="57150">
            <a:solidFill>
              <a:schemeClr val="tx1"/>
            </a:solidFill>
            <a:round/>
            <a:headEnd type="oval" w="med" len="med"/>
            <a:tailEnd type="oval" w="med" len="med"/>
          </a:ln>
          <a:effectLst/>
        </p:spPr>
        <p:txBody>
          <a:bodyPr/>
          <a:lstStyle/>
          <a:p>
            <a:endParaRPr lang="en-US"/>
          </a:p>
        </p:txBody>
      </p:sp>
    </p:spTree>
  </p:cSld>
  <p:clrMapOvr>
    <a:masterClrMapping/>
  </p:clrMapOvr>
  <p:transition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AutoShape 4"/>
          <p:cNvSpPr>
            <a:spLocks noGrp="1" noChangeArrowheads="1"/>
          </p:cNvSpPr>
          <p:nvPr>
            <p:ph type="title"/>
          </p:nvPr>
        </p:nvSpPr>
        <p:spPr>
          <a:noFill/>
          <a:ln/>
        </p:spPr>
        <p:txBody>
          <a:bodyPr/>
          <a:lstStyle/>
          <a:p>
            <a:r>
              <a:rPr lang="en-US"/>
              <a:t>Second Stage of labor</a:t>
            </a:r>
          </a:p>
        </p:txBody>
      </p:sp>
      <p:sp>
        <p:nvSpPr>
          <p:cNvPr id="50179" name="Rectangle 3"/>
          <p:cNvSpPr>
            <a:spLocks noGrp="1" noChangeArrowheads="1"/>
          </p:cNvSpPr>
          <p:nvPr>
            <p:ph idx="1"/>
          </p:nvPr>
        </p:nvSpPr>
        <p:spPr/>
        <p:txBody>
          <a:bodyPr/>
          <a:lstStyle/>
          <a:p>
            <a:pPr>
              <a:lnSpc>
                <a:spcPct val="90000"/>
              </a:lnSpc>
              <a:buFont typeface="Wingdings" pitchFamily="2" charset="2"/>
              <a:buNone/>
            </a:pPr>
            <a:r>
              <a:rPr lang="en-US" b="1">
                <a:effectLst>
                  <a:outerShdw blurRad="38100" dist="38100" dir="2700000" algn="tl">
                    <a:srgbClr val="C0C0C0"/>
                  </a:outerShdw>
                </a:effectLst>
              </a:rPr>
              <a:t>Internal Rotation</a:t>
            </a:r>
          </a:p>
          <a:p>
            <a:pPr>
              <a:lnSpc>
                <a:spcPct val="90000"/>
              </a:lnSpc>
              <a:buFont typeface="Wingdings" pitchFamily="2" charset="2"/>
              <a:buChar char="Ä"/>
            </a:pPr>
            <a:endParaRPr lang="en-US"/>
          </a:p>
          <a:p>
            <a:pPr>
              <a:lnSpc>
                <a:spcPct val="90000"/>
              </a:lnSpc>
              <a:buFont typeface="Wingdings" pitchFamily="2" charset="2"/>
              <a:buChar char="Ä"/>
            </a:pPr>
            <a:r>
              <a:rPr lang="en-US"/>
              <a:t>Results in orienting the sagittal suture in the anteroposterior axis of the pelvis</a:t>
            </a:r>
          </a:p>
          <a:p>
            <a:pPr>
              <a:lnSpc>
                <a:spcPct val="90000"/>
              </a:lnSpc>
              <a:buFont typeface="Wingdings" pitchFamily="2" charset="2"/>
              <a:buChar char="Ä"/>
            </a:pPr>
            <a:r>
              <a:rPr lang="en-US"/>
              <a:t>Caused when the fetal head meets the muscular sling of the pelvic floor</a:t>
            </a:r>
          </a:p>
          <a:p>
            <a:pPr>
              <a:lnSpc>
                <a:spcPct val="90000"/>
              </a:lnSpc>
              <a:buFont typeface="Wingdings" pitchFamily="2" charset="2"/>
              <a:buChar char="Ä"/>
            </a:pPr>
            <a:r>
              <a:rPr lang="en-US"/>
              <a:t>Often not accomplished till the presenting part is engaged (zero station)</a:t>
            </a:r>
          </a:p>
        </p:txBody>
      </p:sp>
      <p:sp>
        <p:nvSpPr>
          <p:cNvPr id="5" name="Slide Number Placeholder 5"/>
          <p:cNvSpPr>
            <a:spLocks noGrp="1"/>
          </p:cNvSpPr>
          <p:nvPr>
            <p:ph type="sldNum" sz="quarter" idx="12"/>
          </p:nvPr>
        </p:nvSpPr>
        <p:spPr/>
        <p:txBody>
          <a:bodyPr/>
          <a:lstStyle/>
          <a:p>
            <a:fld id="{BCA11B14-0F88-46FF-A834-C1EA5718BBAF}" type="slidenum">
              <a:rPr lang="en-US"/>
              <a:pPr/>
              <a:t>44</a:t>
            </a:fld>
            <a:endParaRPr lang="en-US"/>
          </a:p>
        </p:txBody>
      </p:sp>
    </p:spTree>
  </p:cSld>
  <p:clrMapOvr>
    <a:masterClrMapping/>
  </p:clrMapOvr>
  <p:transition advTm="2072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AutoShape 4"/>
          <p:cNvSpPr>
            <a:spLocks noGrp="1" noChangeArrowheads="1"/>
          </p:cNvSpPr>
          <p:nvPr>
            <p:ph type="title"/>
          </p:nvPr>
        </p:nvSpPr>
        <p:spPr>
          <a:noFill/>
          <a:ln/>
        </p:spPr>
        <p:txBody>
          <a:bodyPr/>
          <a:lstStyle/>
          <a:p>
            <a:r>
              <a:rPr lang="en-US"/>
              <a:t>Second Stage of labor</a:t>
            </a:r>
          </a:p>
        </p:txBody>
      </p:sp>
      <p:sp>
        <p:nvSpPr>
          <p:cNvPr id="51203" name="Rectangle 3"/>
          <p:cNvSpPr>
            <a:spLocks noGrp="1" noChangeArrowheads="1"/>
          </p:cNvSpPr>
          <p:nvPr>
            <p:ph type="body" sz="half" idx="1"/>
          </p:nvPr>
        </p:nvSpPr>
        <p:spPr/>
        <p:txBody>
          <a:bodyPr/>
          <a:lstStyle/>
          <a:p>
            <a:pPr>
              <a:lnSpc>
                <a:spcPct val="80000"/>
              </a:lnSpc>
              <a:buFont typeface="Wingdings" pitchFamily="2" charset="2"/>
              <a:buNone/>
            </a:pPr>
            <a:r>
              <a:rPr lang="en-US" b="1">
                <a:effectLst>
                  <a:outerShdw blurRad="38100" dist="38100" dir="2700000" algn="tl">
                    <a:srgbClr val="C0C0C0"/>
                  </a:outerShdw>
                </a:effectLst>
              </a:rPr>
              <a:t>Internal Rotation</a:t>
            </a:r>
          </a:p>
          <a:p>
            <a:pPr>
              <a:lnSpc>
                <a:spcPct val="80000"/>
              </a:lnSpc>
              <a:buFont typeface="Wingdings" pitchFamily="2" charset="2"/>
              <a:buNone/>
            </a:pPr>
            <a:endParaRPr lang="en-US" b="1">
              <a:effectLst>
                <a:outerShdw blurRad="38100" dist="38100" dir="2700000" algn="tl">
                  <a:srgbClr val="C0C0C0"/>
                </a:outerShdw>
              </a:effectLst>
            </a:endParaRPr>
          </a:p>
          <a:p>
            <a:pPr>
              <a:lnSpc>
                <a:spcPct val="80000"/>
              </a:lnSpc>
            </a:pPr>
            <a:r>
              <a:rPr lang="en-US" sz="2000"/>
              <a:t>Rotation could exceed 90° positioning the occiput under the </a:t>
            </a:r>
            <a:r>
              <a:rPr lang="en-US" sz="2000" b="1">
                <a:effectLst>
                  <a:outerShdw blurRad="38100" dist="38100" dir="2700000" algn="tl">
                    <a:srgbClr val="C0C0C0"/>
                  </a:outerShdw>
                </a:effectLst>
              </a:rPr>
              <a:t>Symphysis pubis</a:t>
            </a:r>
            <a:r>
              <a:rPr lang="en-US" sz="2000"/>
              <a:t> or in the </a:t>
            </a:r>
            <a:r>
              <a:rPr lang="en-US" sz="2000" b="1">
                <a:effectLst>
                  <a:outerShdw blurRad="38100" dist="38100" dir="2700000" algn="tl">
                    <a:srgbClr val="C0C0C0"/>
                  </a:outerShdw>
                </a:effectLst>
              </a:rPr>
              <a:t>hollow of the sacrum</a:t>
            </a:r>
          </a:p>
          <a:p>
            <a:pPr>
              <a:lnSpc>
                <a:spcPct val="80000"/>
              </a:lnSpc>
              <a:buFont typeface="Wingdings" pitchFamily="2" charset="2"/>
              <a:buNone/>
            </a:pPr>
            <a:endParaRPr lang="en-US" sz="2000"/>
          </a:p>
          <a:p>
            <a:pPr>
              <a:lnSpc>
                <a:spcPct val="80000"/>
              </a:lnSpc>
            </a:pPr>
            <a:r>
              <a:rPr lang="en-US" sz="2000"/>
              <a:t>A significant percentage of fetuses commencing labor in the </a:t>
            </a:r>
            <a:r>
              <a:rPr lang="en-US" sz="2000" b="1">
                <a:effectLst>
                  <a:outerShdw blurRad="38100" dist="38100" dir="2700000" algn="tl">
                    <a:srgbClr val="C0C0C0"/>
                  </a:outerShdw>
                </a:effectLst>
              </a:rPr>
              <a:t>Occipitoposterior</a:t>
            </a:r>
            <a:r>
              <a:rPr lang="en-US" sz="2000"/>
              <a:t> position rotate to the </a:t>
            </a:r>
            <a:r>
              <a:rPr lang="en-US" sz="2000" b="1">
                <a:effectLst>
                  <a:outerShdw blurRad="38100" dist="38100" dir="2700000" algn="tl">
                    <a:srgbClr val="C0C0C0"/>
                  </a:outerShdw>
                </a:effectLst>
              </a:rPr>
              <a:t>Occipitoanterior</a:t>
            </a:r>
            <a:r>
              <a:rPr lang="en-US" sz="2000"/>
              <a:t> position</a:t>
            </a:r>
          </a:p>
        </p:txBody>
      </p:sp>
      <p:graphicFrame>
        <p:nvGraphicFramePr>
          <p:cNvPr id="51207" name="Object 7"/>
          <p:cNvGraphicFramePr>
            <a:graphicFrameLocks noGrp="1" noChangeAspect="1"/>
          </p:cNvGraphicFramePr>
          <p:nvPr>
            <p:ph sz="half" idx="2"/>
          </p:nvPr>
        </p:nvGraphicFramePr>
        <p:xfrm>
          <a:off x="4760913" y="2589213"/>
          <a:ext cx="3768725" cy="3270250"/>
        </p:xfrm>
        <a:graphic>
          <a:graphicData uri="http://schemas.openxmlformats.org/presentationml/2006/ole">
            <mc:AlternateContent xmlns:mc="http://schemas.openxmlformats.org/markup-compatibility/2006">
              <mc:Choice xmlns:v="urn:schemas-microsoft-com:vml" Requires="v">
                <p:oleObj spid="_x0000_s51213" name="Image" r:id="rId3" imgW="4800000" imgH="4165079" progId="">
                  <p:embed/>
                </p:oleObj>
              </mc:Choice>
              <mc:Fallback>
                <p:oleObj name="Image" r:id="rId3" imgW="4800000" imgH="4165079" progId="">
                  <p:embed/>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2589213"/>
                        <a:ext cx="3768725" cy="327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B2F1442F-DFD7-4DCB-9EED-248B81D31CAE}" type="slidenum">
              <a:rPr lang="en-US"/>
              <a:pPr/>
              <a:t>45</a:t>
            </a:fld>
            <a:endParaRPr lang="en-US"/>
          </a:p>
        </p:txBody>
      </p:sp>
    </p:spTree>
  </p:cSld>
  <p:clrMapOvr>
    <a:masterClrMapping/>
  </p:clrMapOvr>
  <p:transition advTm="44352"/>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AutoShape 4"/>
          <p:cNvSpPr>
            <a:spLocks noGrp="1" noChangeArrowheads="1"/>
          </p:cNvSpPr>
          <p:nvPr>
            <p:ph type="title"/>
          </p:nvPr>
        </p:nvSpPr>
        <p:spPr>
          <a:noFill/>
          <a:ln/>
        </p:spPr>
        <p:txBody>
          <a:bodyPr/>
          <a:lstStyle/>
          <a:p>
            <a:r>
              <a:rPr lang="en-US"/>
              <a:t>Second Stage of labor</a:t>
            </a:r>
          </a:p>
        </p:txBody>
      </p:sp>
      <p:sp>
        <p:nvSpPr>
          <p:cNvPr id="53251" name="Rectangle 3"/>
          <p:cNvSpPr>
            <a:spLocks noGrp="1" noChangeArrowheads="1"/>
          </p:cNvSpPr>
          <p:nvPr>
            <p:ph type="body" sz="half" idx="1"/>
          </p:nvPr>
        </p:nvSpPr>
        <p:spPr>
          <a:xfrm>
            <a:off x="838200" y="2371725"/>
            <a:ext cx="4876800" cy="3724275"/>
          </a:xfrm>
        </p:spPr>
        <p:txBody>
          <a:bodyPr/>
          <a:lstStyle/>
          <a:p>
            <a:pPr>
              <a:lnSpc>
                <a:spcPct val="80000"/>
              </a:lnSpc>
              <a:buFont typeface="Wingdings" pitchFamily="2" charset="2"/>
              <a:buNone/>
            </a:pPr>
            <a:r>
              <a:rPr lang="en-US" b="1">
                <a:effectLst>
                  <a:outerShdw blurRad="38100" dist="38100" dir="2700000" algn="tl">
                    <a:srgbClr val="C0C0C0"/>
                  </a:outerShdw>
                </a:effectLst>
              </a:rPr>
              <a:t>Extension</a:t>
            </a:r>
          </a:p>
          <a:p>
            <a:pPr>
              <a:lnSpc>
                <a:spcPct val="80000"/>
              </a:lnSpc>
              <a:buFont typeface="Wingdings" pitchFamily="2" charset="2"/>
              <a:buNone/>
            </a:pPr>
            <a:endParaRPr lang="en-US" sz="1600" b="1">
              <a:effectLst>
                <a:outerShdw blurRad="38100" dist="38100" dir="2700000" algn="tl">
                  <a:srgbClr val="C0C0C0"/>
                </a:outerShdw>
              </a:effectLst>
            </a:endParaRPr>
          </a:p>
          <a:p>
            <a:pPr>
              <a:lnSpc>
                <a:spcPct val="80000"/>
              </a:lnSpc>
              <a:buFont typeface="Wingdings" pitchFamily="2" charset="2"/>
              <a:buNone/>
            </a:pPr>
            <a:r>
              <a:rPr lang="en-US" sz="2400" b="1">
                <a:effectLst>
                  <a:outerShdw blurRad="38100" dist="38100" dir="2700000" algn="tl">
                    <a:srgbClr val="C0C0C0"/>
                  </a:outerShdw>
                </a:effectLst>
              </a:rPr>
              <a:t>Occipitoanterior position</a:t>
            </a: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pPr>
            <a:r>
              <a:rPr lang="en-US" sz="1800"/>
              <a:t>Because the vaginal outlet is directed upward and forward, extension must occur before the head can pass through it</a:t>
            </a:r>
          </a:p>
          <a:p>
            <a:pPr>
              <a:lnSpc>
                <a:spcPct val="80000"/>
              </a:lnSpc>
            </a:pPr>
            <a:r>
              <a:rPr lang="en-US" sz="1800"/>
              <a:t>As it continues to descend bulging of the perineum followed by crowning occurs</a:t>
            </a:r>
          </a:p>
          <a:p>
            <a:pPr>
              <a:lnSpc>
                <a:spcPct val="80000"/>
              </a:lnSpc>
            </a:pPr>
            <a:r>
              <a:rPr lang="en-US" sz="1800"/>
              <a:t>The head is born by rapid extension as the occiput, sinciput, nose, mouth then chin pass over the perineum</a:t>
            </a:r>
          </a:p>
        </p:txBody>
      </p:sp>
      <p:graphicFrame>
        <p:nvGraphicFramePr>
          <p:cNvPr id="53253" name="Object 5"/>
          <p:cNvGraphicFramePr>
            <a:graphicFrameLocks noGrp="1" noChangeAspect="1"/>
          </p:cNvGraphicFramePr>
          <p:nvPr>
            <p:ph sz="half" idx="2"/>
          </p:nvPr>
        </p:nvGraphicFramePr>
        <p:xfrm>
          <a:off x="4760913" y="2908300"/>
          <a:ext cx="3770312" cy="2630488"/>
        </p:xfrm>
        <a:graphic>
          <a:graphicData uri="http://schemas.openxmlformats.org/presentationml/2006/ole">
            <mc:AlternateContent xmlns:mc="http://schemas.openxmlformats.org/markup-compatibility/2006">
              <mc:Choice xmlns:v="urn:schemas-microsoft-com:vml" Requires="v">
                <p:oleObj spid="_x0000_s53259" name="Image" r:id="rId4" imgW="6220408" imgH="4339592" progId="">
                  <p:embed/>
                </p:oleObj>
              </mc:Choice>
              <mc:Fallback>
                <p:oleObj name="Image" r:id="rId4" imgW="6220408" imgH="4339592"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913" y="2908300"/>
                        <a:ext cx="3770312"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68D7057C-93DC-453F-95F5-CAB16B0A0CD6}" type="slidenum">
              <a:rPr lang="en-US"/>
              <a:pPr/>
              <a:t>46</a:t>
            </a:fld>
            <a:endParaRPr lang="en-US"/>
          </a:p>
        </p:txBody>
      </p:sp>
    </p:spTree>
  </p:cSld>
  <p:clrMapOvr>
    <a:masterClrMapping/>
  </p:clrMapOvr>
  <p:transition advTm="38032"/>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4"/>
          <p:cNvSpPr>
            <a:spLocks noGrp="1" noChangeArrowheads="1"/>
          </p:cNvSpPr>
          <p:nvPr>
            <p:ph type="title"/>
          </p:nvPr>
        </p:nvSpPr>
        <p:spPr>
          <a:noFill/>
          <a:ln/>
        </p:spPr>
        <p:txBody>
          <a:bodyPr/>
          <a:lstStyle/>
          <a:p>
            <a:r>
              <a:rPr lang="en-US"/>
              <a:t>Second Stage of labor</a:t>
            </a:r>
          </a:p>
        </p:txBody>
      </p:sp>
      <p:sp>
        <p:nvSpPr>
          <p:cNvPr id="57347" name="Rectangle 3"/>
          <p:cNvSpPr>
            <a:spLocks noGrp="1" noChangeArrowheads="1"/>
          </p:cNvSpPr>
          <p:nvPr>
            <p:ph type="body" sz="half" idx="1"/>
          </p:nvPr>
        </p:nvSpPr>
        <p:spPr>
          <a:xfrm>
            <a:off x="838200" y="2362200"/>
            <a:ext cx="4648200" cy="4114800"/>
          </a:xfrm>
          <a:noFill/>
        </p:spPr>
        <p:txBody>
          <a:bodyPr/>
          <a:lstStyle/>
          <a:p>
            <a:pPr>
              <a:lnSpc>
                <a:spcPct val="80000"/>
              </a:lnSpc>
              <a:buFont typeface="Wingdings" pitchFamily="2" charset="2"/>
              <a:buNone/>
            </a:pPr>
            <a:r>
              <a:rPr lang="en-US" b="1">
                <a:effectLst>
                  <a:outerShdw blurRad="38100" dist="38100" dir="2700000" algn="tl">
                    <a:srgbClr val="C0C0C0"/>
                  </a:outerShdw>
                </a:effectLst>
              </a:rPr>
              <a:t>External Rotation</a:t>
            </a:r>
          </a:p>
          <a:p>
            <a:pPr>
              <a:lnSpc>
                <a:spcPct val="80000"/>
              </a:lnSpc>
              <a:buFont typeface="Wingdings" pitchFamily="2" charset="2"/>
              <a:buNone/>
            </a:pPr>
            <a:endParaRPr lang="en-US" sz="2000" b="1">
              <a:effectLst>
                <a:outerShdw blurRad="38100" dist="38100" dir="2700000" algn="tl">
                  <a:srgbClr val="C0C0C0"/>
                </a:outerShdw>
              </a:effectLst>
            </a:endParaRPr>
          </a:p>
          <a:p>
            <a:pPr>
              <a:lnSpc>
                <a:spcPct val="80000"/>
              </a:lnSpc>
            </a:pPr>
            <a:r>
              <a:rPr lang="en-US" sz="2400"/>
              <a:t>The delivered head returns to it’s original position at time of engagement to align itself with the back and shoulders</a:t>
            </a:r>
          </a:p>
          <a:p>
            <a:pPr>
              <a:lnSpc>
                <a:spcPct val="80000"/>
              </a:lnSpc>
            </a:pPr>
            <a:r>
              <a:rPr lang="en-US" sz="2400"/>
              <a:t>Further head rotation may occur as the shoulders undergo an internal rotation to align themselves anteroposteriorly within the pelvis</a:t>
            </a:r>
          </a:p>
        </p:txBody>
      </p:sp>
      <p:pic>
        <p:nvPicPr>
          <p:cNvPr id="57349" name="Picture 5" descr="external rotation"/>
          <p:cNvPicPr>
            <a:picLocks noGrp="1" noChangeAspect="1" noChangeArrowheads="1"/>
          </p:cNvPicPr>
          <p:nvPr>
            <p:ph sz="half" idx="2"/>
          </p:nvPr>
        </p:nvPicPr>
        <p:blipFill>
          <a:blip r:embed="rId2" cstate="print"/>
          <a:stretch>
            <a:fillRect/>
          </a:stretch>
        </p:blipFill>
        <p:spPr>
          <a:xfrm>
            <a:off x="5412581" y="3367087"/>
            <a:ext cx="2466975" cy="1714500"/>
          </a:xfrm>
          <a:noFill/>
          <a:ln/>
        </p:spPr>
      </p:pic>
      <p:sp>
        <p:nvSpPr>
          <p:cNvPr id="6" name="Slide Number Placeholder 6"/>
          <p:cNvSpPr>
            <a:spLocks noGrp="1"/>
          </p:cNvSpPr>
          <p:nvPr>
            <p:ph type="sldNum" sz="quarter" idx="12"/>
          </p:nvPr>
        </p:nvSpPr>
        <p:spPr/>
        <p:txBody>
          <a:bodyPr/>
          <a:lstStyle/>
          <a:p>
            <a:fld id="{81178474-426E-4760-807E-4DF965A536BD}" type="slidenum">
              <a:rPr lang="en-US"/>
              <a:pPr/>
              <a:t>47</a:t>
            </a:fld>
            <a:endParaRPr lang="en-US"/>
          </a:p>
        </p:txBody>
      </p:sp>
    </p:spTree>
  </p:cSld>
  <p:clrMapOvr>
    <a:masterClrMapping/>
  </p:clrMapOvr>
  <p:transition advTm="268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noGrp="1" noChangeArrowheads="1"/>
          </p:cNvSpPr>
          <p:nvPr>
            <p:ph type="title"/>
          </p:nvPr>
        </p:nvSpPr>
        <p:spPr>
          <a:noFill/>
          <a:ln/>
        </p:spPr>
        <p:txBody>
          <a:bodyPr/>
          <a:lstStyle/>
          <a:p>
            <a:r>
              <a:rPr lang="en-US"/>
              <a:t>Second Stage of labor</a:t>
            </a:r>
          </a:p>
        </p:txBody>
      </p:sp>
      <p:sp>
        <p:nvSpPr>
          <p:cNvPr id="59395" name="Rectangle 3"/>
          <p:cNvSpPr>
            <a:spLocks noGrp="1" noChangeArrowheads="1"/>
          </p:cNvSpPr>
          <p:nvPr>
            <p:ph type="body" sz="half" idx="1"/>
          </p:nvPr>
        </p:nvSpPr>
        <p:spPr/>
        <p:txBody>
          <a:bodyPr/>
          <a:lstStyle/>
          <a:p>
            <a:pPr>
              <a:buFont typeface="Wingdings" pitchFamily="2" charset="2"/>
              <a:buNone/>
            </a:pPr>
            <a:r>
              <a:rPr lang="en-US" b="1">
                <a:effectLst>
                  <a:outerShdw blurRad="38100" dist="38100" dir="2700000" algn="tl">
                    <a:srgbClr val="C0C0C0"/>
                  </a:outerShdw>
                </a:effectLst>
              </a:rPr>
              <a:t>Expulsion</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None/>
            </a:pPr>
            <a:r>
              <a:rPr lang="en-US" sz="2000"/>
              <a:t>Following external rotation of the head, the anterior shoulder delivers under the Symphysis pubis, followed by the posterior shoulder over the perineal body and the body of the child</a:t>
            </a:r>
          </a:p>
        </p:txBody>
      </p:sp>
      <p:pic>
        <p:nvPicPr>
          <p:cNvPr id="59398" name="Picture 6" descr="Delivery of anterior shoulder"/>
          <p:cNvPicPr>
            <a:picLocks noGrp="1" noChangeAspect="1" noChangeArrowheads="1"/>
          </p:cNvPicPr>
          <p:nvPr>
            <p:ph sz="quarter" idx="2"/>
          </p:nvPr>
        </p:nvPicPr>
        <p:blipFill>
          <a:blip r:embed="rId2" cstate="print"/>
          <a:srcRect/>
          <a:stretch>
            <a:fillRect/>
          </a:stretch>
        </p:blipFill>
        <p:spPr>
          <a:xfrm>
            <a:off x="4800600" y="2363788"/>
            <a:ext cx="3097213" cy="2201862"/>
          </a:xfrm>
          <a:noFill/>
          <a:ln/>
        </p:spPr>
      </p:pic>
      <p:pic>
        <p:nvPicPr>
          <p:cNvPr id="59400" name="Picture 8" descr="Delivery of posterior shoulder"/>
          <p:cNvPicPr>
            <a:picLocks noGrp="1" noChangeAspect="1" noChangeArrowheads="1"/>
          </p:cNvPicPr>
          <p:nvPr>
            <p:ph sz="quarter" idx="3"/>
          </p:nvPr>
        </p:nvPicPr>
        <p:blipFill>
          <a:blip r:embed="rId3" cstate="print"/>
          <a:stretch>
            <a:fillRect/>
          </a:stretch>
        </p:blipFill>
        <p:spPr>
          <a:xfrm>
            <a:off x="5531644" y="4383881"/>
            <a:ext cx="2228850" cy="1619250"/>
          </a:xfrm>
          <a:noFill/>
          <a:ln/>
        </p:spPr>
      </p:pic>
      <p:sp>
        <p:nvSpPr>
          <p:cNvPr id="8" name="Slide Number Placeholder 7"/>
          <p:cNvSpPr>
            <a:spLocks noGrp="1"/>
          </p:cNvSpPr>
          <p:nvPr>
            <p:ph type="sldNum" sz="quarter" idx="12"/>
          </p:nvPr>
        </p:nvSpPr>
        <p:spPr/>
        <p:txBody>
          <a:bodyPr/>
          <a:lstStyle/>
          <a:p>
            <a:fld id="{0C407968-3C4B-4794-85D0-96E5B5B7F94A}" type="slidenum">
              <a:rPr lang="en-US"/>
              <a:pPr/>
              <a:t>48</a:t>
            </a:fld>
            <a:endParaRPr lang="en-US"/>
          </a:p>
        </p:txBody>
      </p:sp>
      <p:sp>
        <p:nvSpPr>
          <p:cNvPr id="59397" name="Rectangle 5"/>
          <p:cNvSpPr>
            <a:spLocks noChangeArrowheads="1"/>
          </p:cNvSpPr>
          <p:nvPr/>
        </p:nvSpPr>
        <p:spPr bwMode="auto">
          <a:xfrm>
            <a:off x="2700338" y="5195888"/>
            <a:ext cx="184150" cy="336550"/>
          </a:xfrm>
          <a:prstGeom prst="rect">
            <a:avLst/>
          </a:prstGeom>
          <a:noFill/>
          <a:ln w="9525">
            <a:noFill/>
            <a:miter lim="800000"/>
            <a:headEnd/>
            <a:tailEnd/>
          </a:ln>
          <a:effectLst/>
        </p:spPr>
        <p:txBody>
          <a:bodyPr wrap="none">
            <a:spAutoFit/>
          </a:bodyPr>
          <a:lstStyle/>
          <a:p>
            <a:pPr>
              <a:spcBef>
                <a:spcPct val="20000"/>
              </a:spcBef>
              <a:buClr>
                <a:schemeClr val="tx1"/>
              </a:buClr>
              <a:buSzPct val="75000"/>
              <a:buFont typeface="Wingdings" pitchFamily="2" charset="2"/>
              <a:buNone/>
            </a:pPr>
            <a:endParaRPr lang="en-US" sz="1600"/>
          </a:p>
        </p:txBody>
      </p:sp>
    </p:spTree>
  </p:cSld>
  <p:clrMapOvr>
    <a:masterClrMapping/>
  </p:clrMapOvr>
  <p:transition advTm="23536"/>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AutoShape 4"/>
          <p:cNvSpPr>
            <a:spLocks noGrp="1" noChangeArrowheads="1"/>
          </p:cNvSpPr>
          <p:nvPr>
            <p:ph type="title"/>
          </p:nvPr>
        </p:nvSpPr>
        <p:spPr>
          <a:noFill/>
          <a:ln/>
        </p:spPr>
        <p:txBody>
          <a:bodyPr/>
          <a:lstStyle/>
          <a:p>
            <a:r>
              <a:rPr lang="en-US"/>
              <a:t>Second Stage of labor</a:t>
            </a:r>
          </a:p>
        </p:txBody>
      </p:sp>
      <p:sp>
        <p:nvSpPr>
          <p:cNvPr id="62467" name="Rectangle 3"/>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4B221105-A1AD-41B7-A82B-740F5DB28185}" type="slidenum">
              <a:rPr lang="en-US"/>
              <a:pPr/>
              <a:t>49</a:t>
            </a:fld>
            <a:endParaRPr lang="en-US"/>
          </a:p>
        </p:txBody>
      </p:sp>
      <p:sp>
        <p:nvSpPr>
          <p:cNvPr id="62469" name="Rectangle 5"/>
          <p:cNvSpPr>
            <a:spLocks noChangeArrowheads="1"/>
          </p:cNvSpPr>
          <p:nvPr/>
        </p:nvSpPr>
        <p:spPr bwMode="auto">
          <a:xfrm>
            <a:off x="4876800" y="2819400"/>
            <a:ext cx="3200400" cy="3352800"/>
          </a:xfrm>
          <a:prstGeom prst="rect">
            <a:avLst/>
          </a:prstGeom>
          <a:solidFill>
            <a:schemeClr val="bg1"/>
          </a:solidFill>
          <a:ln w="19050">
            <a:solidFill>
              <a:schemeClr val="tx1"/>
            </a:solidFill>
            <a:miter lim="800000"/>
            <a:headEnd/>
            <a:tailEnd/>
          </a:ln>
          <a:effectLst/>
        </p:spPr>
        <p:txBody>
          <a:bodyPr anchor="ctr"/>
          <a:lstStyle/>
          <a:p>
            <a:pPr>
              <a:buFontTx/>
              <a:buChar char="•"/>
            </a:pPr>
            <a:r>
              <a:rPr lang="en-US" sz="1800"/>
              <a:t> </a:t>
            </a:r>
            <a:r>
              <a:rPr lang="en-US" sz="1600"/>
              <a:t>With the exception of  avoiding </a:t>
            </a:r>
          </a:p>
          <a:p>
            <a:r>
              <a:rPr lang="en-US" sz="1600"/>
              <a:t>  the supine position the mother </a:t>
            </a:r>
          </a:p>
          <a:p>
            <a:r>
              <a:rPr lang="en-US" sz="1600"/>
              <a:t>  may assume any comfortable </a:t>
            </a:r>
          </a:p>
          <a:p>
            <a:r>
              <a:rPr lang="en-US" sz="1600"/>
              <a:t>  position for effective bearing </a:t>
            </a:r>
          </a:p>
          <a:p>
            <a:r>
              <a:rPr lang="en-US" sz="1600"/>
              <a:t>  down.</a:t>
            </a:r>
          </a:p>
          <a:p>
            <a:pPr>
              <a:buFontTx/>
              <a:buChar char="•"/>
            </a:pPr>
            <a:r>
              <a:rPr lang="en-US" sz="1600"/>
              <a:t> cleansing with antiseptic </a:t>
            </a:r>
          </a:p>
          <a:p>
            <a:r>
              <a:rPr lang="en-US" sz="1600"/>
              <a:t>  solution and draping is applied</a:t>
            </a:r>
          </a:p>
          <a:p>
            <a:pPr>
              <a:buFontTx/>
              <a:buChar char="•"/>
            </a:pPr>
            <a:r>
              <a:rPr lang="en-US" sz="1600"/>
              <a:t> left lateral position in patients</a:t>
            </a:r>
          </a:p>
          <a:p>
            <a:r>
              <a:rPr lang="en-US" sz="1600"/>
              <a:t>  with hip or knee joint</a:t>
            </a:r>
          </a:p>
          <a:p>
            <a:r>
              <a:rPr lang="en-US" sz="1600"/>
              <a:t>  deformities that prevent </a:t>
            </a:r>
          </a:p>
          <a:p>
            <a:r>
              <a:rPr lang="en-US" sz="1600"/>
              <a:t>  adequate flexion or with DVT</a:t>
            </a:r>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62467">
                                            <p:txEl>
                                              <p:pRg st="2" end="2"/>
                                            </p:txEl>
                                          </p:spTgt>
                                        </p:tgtEl>
                                        <p:attrNameLst>
                                          <p:attrName>style.color</p:attrName>
                                        </p:attrNameLst>
                                      </p:cBhvr>
                                      <p:by>
                                        <p:hsl h="0" s="-70588" l="0"/>
                                      </p:by>
                                    </p:animClr>
                                    <p:animClr clrSpc="hsl" dir="cw">
                                      <p:cBhvr>
                                        <p:cTn id="7" dur="500" fill="hold"/>
                                        <p:tgtEl>
                                          <p:spTgt spid="62467">
                                            <p:txEl>
                                              <p:pRg st="2" end="2"/>
                                            </p:txEl>
                                          </p:spTgt>
                                        </p:tgtEl>
                                        <p:attrNameLst>
                                          <p:attrName>fillcolor</p:attrName>
                                        </p:attrNameLst>
                                      </p:cBhvr>
                                      <p:by>
                                        <p:hsl h="0" s="-70588" l="0"/>
                                      </p:by>
                                    </p:animClr>
                                    <p:animClr clrSpc="hsl" dir="cw">
                                      <p:cBhvr>
                                        <p:cTn id="8" dur="500" fill="hold"/>
                                        <p:tgtEl>
                                          <p:spTgt spid="62467">
                                            <p:txEl>
                                              <p:pRg st="2" end="2"/>
                                            </p:txEl>
                                          </p:spTgt>
                                        </p:tgtEl>
                                        <p:attrNameLst>
                                          <p:attrName>stroke.color</p:attrName>
                                        </p:attrNameLst>
                                      </p:cBhvr>
                                      <p:by>
                                        <p:hsl h="0" s="-70588" l="0"/>
                                      </p:by>
                                    </p:animClr>
                                    <p:set>
                                      <p:cBhvr>
                                        <p:cTn id="9" dur="500" fill="hold"/>
                                        <p:tgtEl>
                                          <p:spTgt spid="62467">
                                            <p:txEl>
                                              <p:pRg st="2" end="2"/>
                                            </p:txEl>
                                          </p:spTgt>
                                        </p:tgtEl>
                                        <p:attrNameLst>
                                          <p:attrName>fill.type</p:attrName>
                                        </p:attrNameLst>
                                      </p:cBhvr>
                                      <p:to>
                                        <p:strVal val="solid"/>
                                      </p:to>
                                    </p:se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62469"/>
                                        </p:tgtEl>
                                        <p:attrNameLst>
                                          <p:attrName>style.visibility</p:attrName>
                                        </p:attrNameLst>
                                      </p:cBhvr>
                                      <p:to>
                                        <p:strVal val="visible"/>
                                      </p:to>
                                    </p:set>
                                    <p:animEffect transition="in" filter="dissolve">
                                      <p:cBhvr>
                                        <p:cTn id="13" dur="500"/>
                                        <p:tgtEl>
                                          <p:spTgt spid="62469"/>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mph" presetSubtype="0" fill="hold" nodeType="clickEffect">
                                  <p:stCondLst>
                                    <p:cond delay="0"/>
                                  </p:stCondLst>
                                  <p:childTnLst>
                                    <p:animClr clrSpc="hsl" dir="cw">
                                      <p:cBhvr override="childStyle">
                                        <p:cTn id="17" dur="500" fill="hold"/>
                                        <p:tgtEl>
                                          <p:spTgt spid="62467">
                                            <p:txEl>
                                              <p:pRg st="3" end="3"/>
                                            </p:txEl>
                                          </p:spTgt>
                                        </p:tgtEl>
                                        <p:attrNameLst>
                                          <p:attrName>style.color</p:attrName>
                                        </p:attrNameLst>
                                      </p:cBhvr>
                                      <p:by>
                                        <p:hsl h="0" s="-70588" l="0"/>
                                      </p:by>
                                    </p:animClr>
                                    <p:animClr clrSpc="hsl" dir="cw">
                                      <p:cBhvr>
                                        <p:cTn id="18" dur="500" fill="hold"/>
                                        <p:tgtEl>
                                          <p:spTgt spid="62467">
                                            <p:txEl>
                                              <p:pRg st="3" end="3"/>
                                            </p:txEl>
                                          </p:spTgt>
                                        </p:tgtEl>
                                        <p:attrNameLst>
                                          <p:attrName>fillcolor</p:attrName>
                                        </p:attrNameLst>
                                      </p:cBhvr>
                                      <p:by>
                                        <p:hsl h="0" s="-70588" l="0"/>
                                      </p:by>
                                    </p:animClr>
                                    <p:animClr clrSpc="hsl" dir="cw">
                                      <p:cBhvr>
                                        <p:cTn id="19" dur="500" fill="hold"/>
                                        <p:tgtEl>
                                          <p:spTgt spid="62467">
                                            <p:txEl>
                                              <p:pRg st="3" end="3"/>
                                            </p:txEl>
                                          </p:spTgt>
                                        </p:tgtEl>
                                        <p:attrNameLst>
                                          <p:attrName>stroke.color</p:attrName>
                                        </p:attrNameLst>
                                      </p:cBhvr>
                                      <p:by>
                                        <p:hsl h="0" s="-70588" l="0"/>
                                      </p:by>
                                    </p:animClr>
                                    <p:set>
                                      <p:cBhvr>
                                        <p:cTn id="20" dur="500" fill="hold"/>
                                        <p:tgtEl>
                                          <p:spTgt spid="62467">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5" presetClass="emph" presetSubtype="0" fill="hold" nodeType="clickEffect">
                                  <p:stCondLst>
                                    <p:cond delay="0"/>
                                  </p:stCondLst>
                                  <p:childTnLst>
                                    <p:animClr clrSpc="hsl" dir="cw">
                                      <p:cBhvr override="childStyle">
                                        <p:cTn id="24" dur="500" fill="hold"/>
                                        <p:tgtEl>
                                          <p:spTgt spid="62467">
                                            <p:txEl>
                                              <p:pRg st="4" end="4"/>
                                            </p:txEl>
                                          </p:spTgt>
                                        </p:tgtEl>
                                        <p:attrNameLst>
                                          <p:attrName>style.color</p:attrName>
                                        </p:attrNameLst>
                                      </p:cBhvr>
                                      <p:by>
                                        <p:hsl h="0" s="-70588" l="0"/>
                                      </p:by>
                                    </p:animClr>
                                    <p:animClr clrSpc="hsl" dir="cw">
                                      <p:cBhvr>
                                        <p:cTn id="25" dur="500" fill="hold"/>
                                        <p:tgtEl>
                                          <p:spTgt spid="62467">
                                            <p:txEl>
                                              <p:pRg st="4" end="4"/>
                                            </p:txEl>
                                          </p:spTgt>
                                        </p:tgtEl>
                                        <p:attrNameLst>
                                          <p:attrName>fillcolor</p:attrName>
                                        </p:attrNameLst>
                                      </p:cBhvr>
                                      <p:by>
                                        <p:hsl h="0" s="-70588" l="0"/>
                                      </p:by>
                                    </p:animClr>
                                    <p:animClr clrSpc="hsl" dir="cw">
                                      <p:cBhvr>
                                        <p:cTn id="26" dur="500" fill="hold"/>
                                        <p:tgtEl>
                                          <p:spTgt spid="62467">
                                            <p:txEl>
                                              <p:pRg st="4" end="4"/>
                                            </p:txEl>
                                          </p:spTgt>
                                        </p:tgtEl>
                                        <p:attrNameLst>
                                          <p:attrName>stroke.color</p:attrName>
                                        </p:attrNameLst>
                                      </p:cBhvr>
                                      <p:by>
                                        <p:hsl h="0" s="-70588" l="0"/>
                                      </p:by>
                                    </p:animClr>
                                    <p:set>
                                      <p:cBhvr>
                                        <p:cTn id="27" dur="500" fill="hold"/>
                                        <p:tgtEl>
                                          <p:spTgt spid="62467">
                                            <p:txEl>
                                              <p:pRg st="4" end="4"/>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5" presetClass="emph" presetSubtype="0" fill="hold" nodeType="clickEffect">
                                  <p:stCondLst>
                                    <p:cond delay="0"/>
                                  </p:stCondLst>
                                  <p:childTnLst>
                                    <p:animClr clrSpc="hsl" dir="cw">
                                      <p:cBhvr override="childStyle">
                                        <p:cTn id="31" dur="500" fill="hold"/>
                                        <p:tgtEl>
                                          <p:spTgt spid="62467">
                                            <p:txEl>
                                              <p:pRg st="5" end="5"/>
                                            </p:txEl>
                                          </p:spTgt>
                                        </p:tgtEl>
                                        <p:attrNameLst>
                                          <p:attrName>style.color</p:attrName>
                                        </p:attrNameLst>
                                      </p:cBhvr>
                                      <p:by>
                                        <p:hsl h="0" s="-70588" l="0"/>
                                      </p:by>
                                    </p:animClr>
                                    <p:animClr clrSpc="hsl" dir="cw">
                                      <p:cBhvr>
                                        <p:cTn id="32" dur="500" fill="hold"/>
                                        <p:tgtEl>
                                          <p:spTgt spid="62467">
                                            <p:txEl>
                                              <p:pRg st="5" end="5"/>
                                            </p:txEl>
                                          </p:spTgt>
                                        </p:tgtEl>
                                        <p:attrNameLst>
                                          <p:attrName>fillcolor</p:attrName>
                                        </p:attrNameLst>
                                      </p:cBhvr>
                                      <p:by>
                                        <p:hsl h="0" s="-70588" l="0"/>
                                      </p:by>
                                    </p:animClr>
                                    <p:animClr clrSpc="hsl" dir="cw">
                                      <p:cBhvr>
                                        <p:cTn id="33" dur="500" fill="hold"/>
                                        <p:tgtEl>
                                          <p:spTgt spid="62467">
                                            <p:txEl>
                                              <p:pRg st="5" end="5"/>
                                            </p:txEl>
                                          </p:spTgt>
                                        </p:tgtEl>
                                        <p:attrNameLst>
                                          <p:attrName>stroke.color</p:attrName>
                                        </p:attrNameLst>
                                      </p:cBhvr>
                                      <p:by>
                                        <p:hsl h="0" s="-70588" l="0"/>
                                      </p:by>
                                    </p:animClr>
                                    <p:set>
                                      <p:cBhvr>
                                        <p:cTn id="34" dur="500" fill="hold"/>
                                        <p:tgtEl>
                                          <p:spTgt spid="6246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a:t>Contents of this Presentation</a:t>
            </a:r>
          </a:p>
        </p:txBody>
      </p:sp>
      <p:sp>
        <p:nvSpPr>
          <p:cNvPr id="7171" name="Rectangle 3"/>
          <p:cNvSpPr>
            <a:spLocks noGrp="1" noChangeArrowheads="1"/>
          </p:cNvSpPr>
          <p:nvPr>
            <p:ph idx="1"/>
          </p:nvPr>
        </p:nvSpPr>
        <p:spPr/>
        <p:txBody>
          <a:bodyPr/>
          <a:lstStyle/>
          <a:p>
            <a:r>
              <a:rPr lang="en-US" dirty="0"/>
              <a:t>Definition of labor</a:t>
            </a:r>
          </a:p>
          <a:p>
            <a:r>
              <a:rPr lang="en-US" dirty="0"/>
              <a:t>Stages of labor</a:t>
            </a:r>
          </a:p>
          <a:p>
            <a:r>
              <a:rPr lang="en-US" dirty="0"/>
              <a:t>Mechanism of labor</a:t>
            </a:r>
          </a:p>
          <a:p>
            <a:r>
              <a:rPr lang="en-US" dirty="0"/>
              <a:t>Management of Labor</a:t>
            </a:r>
          </a:p>
          <a:p>
            <a:r>
              <a:rPr lang="en-US" dirty="0"/>
              <a:t>Causes of Inadequate labor</a:t>
            </a:r>
          </a:p>
          <a:p>
            <a:r>
              <a:rPr lang="en-US" dirty="0"/>
              <a:t>Diagnosing Dystocia</a:t>
            </a:r>
          </a:p>
          <a:p>
            <a:r>
              <a:rPr lang="en-US" dirty="0"/>
              <a:t>Management of Dystocia</a:t>
            </a:r>
          </a:p>
        </p:txBody>
      </p:sp>
      <p:sp>
        <p:nvSpPr>
          <p:cNvPr id="5" name="Slide Number Placeholder 5"/>
          <p:cNvSpPr>
            <a:spLocks noGrp="1"/>
          </p:cNvSpPr>
          <p:nvPr>
            <p:ph type="sldNum" sz="quarter" idx="12"/>
          </p:nvPr>
        </p:nvSpPr>
        <p:spPr/>
        <p:txBody>
          <a:bodyPr/>
          <a:lstStyle/>
          <a:p>
            <a:fld id="{BEC30DF2-F735-4C0B-8645-A2CABA9A8289}" type="slidenum">
              <a:rPr lang="en-US"/>
              <a:pPr/>
              <a:t>5</a:t>
            </a:fld>
            <a:endParaRPr lang="en-US"/>
          </a:p>
        </p:txBody>
      </p:sp>
    </p:spTree>
  </p:cSld>
  <p:clrMapOvr>
    <a:masterClrMapping/>
  </p:clrMapOvr>
  <p:transition advTm="14112"/>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AutoShape 3"/>
          <p:cNvSpPr>
            <a:spLocks noGrp="1" noChangeArrowheads="1"/>
          </p:cNvSpPr>
          <p:nvPr>
            <p:ph type="title"/>
          </p:nvPr>
        </p:nvSpPr>
        <p:spPr>
          <a:noFill/>
          <a:ln/>
        </p:spPr>
        <p:txBody>
          <a:bodyPr/>
          <a:lstStyle/>
          <a:p>
            <a:r>
              <a:rPr lang="en-US"/>
              <a:t>Second Stage of labor</a:t>
            </a:r>
          </a:p>
        </p:txBody>
      </p:sp>
      <p:sp>
        <p:nvSpPr>
          <p:cNvPr id="172034" name="Rectangle 2"/>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D2219D42-3511-4E9B-963A-25C570B10127}" type="slidenum">
              <a:rPr lang="en-US"/>
              <a:pPr/>
              <a:t>50</a:t>
            </a:fld>
            <a:endParaRPr lang="en-US"/>
          </a:p>
        </p:txBody>
      </p:sp>
      <p:sp>
        <p:nvSpPr>
          <p:cNvPr id="172037" name="Rectangle 5"/>
          <p:cNvSpPr>
            <a:spLocks noChangeArrowheads="1"/>
          </p:cNvSpPr>
          <p:nvPr/>
        </p:nvSpPr>
        <p:spPr bwMode="auto">
          <a:xfrm>
            <a:off x="4876800" y="2819400"/>
            <a:ext cx="3200400" cy="35052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the mother should be </a:t>
            </a:r>
          </a:p>
          <a:p>
            <a:r>
              <a:rPr lang="en-US" sz="1800"/>
              <a:t>  encouraged to hold her </a:t>
            </a:r>
          </a:p>
          <a:p>
            <a:r>
              <a:rPr lang="en-US" sz="1800"/>
              <a:t>  breath and bear down</a:t>
            </a:r>
          </a:p>
          <a:p>
            <a:r>
              <a:rPr lang="en-US" sz="1800"/>
              <a:t>  with expulsive effort</a:t>
            </a:r>
          </a:p>
          <a:p>
            <a:endParaRPr lang="en-US" sz="1800"/>
          </a:p>
          <a:p>
            <a:pPr>
              <a:buFontTx/>
              <a:buChar char="•"/>
            </a:pPr>
            <a:r>
              <a:rPr lang="en-US" sz="1800"/>
              <a:t> this is particularly important</a:t>
            </a:r>
          </a:p>
          <a:p>
            <a:r>
              <a:rPr lang="en-US" sz="1800"/>
              <a:t>  for patients with regional </a:t>
            </a:r>
          </a:p>
          <a:p>
            <a:r>
              <a:rPr lang="en-US" sz="1800"/>
              <a:t>  anesthesia because their</a:t>
            </a:r>
          </a:p>
          <a:p>
            <a:r>
              <a:rPr lang="en-US" sz="1800"/>
              <a:t>  reflexes sensation may be</a:t>
            </a:r>
          </a:p>
          <a:p>
            <a:r>
              <a:rPr lang="en-US" sz="1800"/>
              <a:t>  impaired</a:t>
            </a:r>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2034">
                                            <p:txEl>
                                              <p:pRg st="2" end="2"/>
                                            </p:txEl>
                                          </p:spTgt>
                                        </p:tgtEl>
                                        <p:attrNameLst>
                                          <p:attrName>style.color</p:attrName>
                                        </p:attrNameLst>
                                      </p:cBhvr>
                                      <p:by>
                                        <p:hsl h="0" s="-70588" l="0"/>
                                      </p:by>
                                    </p:animClr>
                                    <p:animClr clrSpc="hsl" dir="cw">
                                      <p:cBhvr>
                                        <p:cTn id="7" dur="500" fill="hold"/>
                                        <p:tgtEl>
                                          <p:spTgt spid="172034">
                                            <p:txEl>
                                              <p:pRg st="2" end="2"/>
                                            </p:txEl>
                                          </p:spTgt>
                                        </p:tgtEl>
                                        <p:attrNameLst>
                                          <p:attrName>fillcolor</p:attrName>
                                        </p:attrNameLst>
                                      </p:cBhvr>
                                      <p:by>
                                        <p:hsl h="0" s="-70588" l="0"/>
                                      </p:by>
                                    </p:animClr>
                                    <p:animClr clrSpc="hsl" dir="cw">
                                      <p:cBhvr>
                                        <p:cTn id="8" dur="500" fill="hold"/>
                                        <p:tgtEl>
                                          <p:spTgt spid="172034">
                                            <p:txEl>
                                              <p:pRg st="2" end="2"/>
                                            </p:txEl>
                                          </p:spTgt>
                                        </p:tgtEl>
                                        <p:attrNameLst>
                                          <p:attrName>stroke.color</p:attrName>
                                        </p:attrNameLst>
                                      </p:cBhvr>
                                      <p:by>
                                        <p:hsl h="0" s="-70588" l="0"/>
                                      </p:by>
                                    </p:animClr>
                                    <p:set>
                                      <p:cBhvr>
                                        <p:cTn id="9" dur="500" fill="hold"/>
                                        <p:tgtEl>
                                          <p:spTgt spid="17203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2034">
                                            <p:txEl>
                                              <p:pRg st="3" end="3"/>
                                            </p:txEl>
                                          </p:spTgt>
                                        </p:tgtEl>
                                        <p:attrNameLst>
                                          <p:attrName>style.color</p:attrName>
                                        </p:attrNameLst>
                                      </p:cBhvr>
                                      <p:by>
                                        <p:hsl h="0" s="-70588" l="0"/>
                                      </p:by>
                                    </p:animClr>
                                    <p:animClr clrSpc="hsl" dir="cw">
                                      <p:cBhvr>
                                        <p:cTn id="14" dur="500" fill="hold"/>
                                        <p:tgtEl>
                                          <p:spTgt spid="172034">
                                            <p:txEl>
                                              <p:pRg st="3" end="3"/>
                                            </p:txEl>
                                          </p:spTgt>
                                        </p:tgtEl>
                                        <p:attrNameLst>
                                          <p:attrName>fillcolor</p:attrName>
                                        </p:attrNameLst>
                                      </p:cBhvr>
                                      <p:by>
                                        <p:hsl h="0" s="-70588" l="0"/>
                                      </p:by>
                                    </p:animClr>
                                    <p:animClr clrSpc="hsl" dir="cw">
                                      <p:cBhvr>
                                        <p:cTn id="15" dur="500" fill="hold"/>
                                        <p:tgtEl>
                                          <p:spTgt spid="172034">
                                            <p:txEl>
                                              <p:pRg st="3" end="3"/>
                                            </p:txEl>
                                          </p:spTgt>
                                        </p:tgtEl>
                                        <p:attrNameLst>
                                          <p:attrName>stroke.color</p:attrName>
                                        </p:attrNameLst>
                                      </p:cBhvr>
                                      <p:by>
                                        <p:hsl h="0" s="-70588" l="0"/>
                                      </p:by>
                                    </p:animClr>
                                    <p:set>
                                      <p:cBhvr>
                                        <p:cTn id="16" dur="500" fill="hold"/>
                                        <p:tgtEl>
                                          <p:spTgt spid="172034">
                                            <p:txEl>
                                              <p:pRg st="3" end="3"/>
                                            </p:txEl>
                                          </p:spTgt>
                                        </p:tgtEl>
                                        <p:attrNameLst>
                                          <p:attrName>fill.type</p:attrName>
                                        </p:attrNameLst>
                                      </p:cBhvr>
                                      <p:to>
                                        <p:strVal val="solid"/>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72037"/>
                                        </p:tgtEl>
                                        <p:attrNameLst>
                                          <p:attrName>style.visibility</p:attrName>
                                        </p:attrNameLst>
                                      </p:cBhvr>
                                      <p:to>
                                        <p:strVal val="visible"/>
                                      </p:to>
                                    </p:set>
                                    <p:animEffect transition="in" filter="dissolve">
                                      <p:cBhvr>
                                        <p:cTn id="20" dur="500"/>
                                        <p:tgtEl>
                                          <p:spTgt spid="17203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mph" presetSubtype="0" fill="hold" nodeType="clickEffect">
                                  <p:stCondLst>
                                    <p:cond delay="0"/>
                                  </p:stCondLst>
                                  <p:childTnLst>
                                    <p:animClr clrSpc="hsl" dir="cw">
                                      <p:cBhvr override="childStyle">
                                        <p:cTn id="24" dur="500" fill="hold"/>
                                        <p:tgtEl>
                                          <p:spTgt spid="172034">
                                            <p:txEl>
                                              <p:pRg st="4" end="4"/>
                                            </p:txEl>
                                          </p:spTgt>
                                        </p:tgtEl>
                                        <p:attrNameLst>
                                          <p:attrName>style.color</p:attrName>
                                        </p:attrNameLst>
                                      </p:cBhvr>
                                      <p:by>
                                        <p:hsl h="0" s="-70588" l="0"/>
                                      </p:by>
                                    </p:animClr>
                                    <p:animClr clrSpc="hsl" dir="cw">
                                      <p:cBhvr>
                                        <p:cTn id="25" dur="500" fill="hold"/>
                                        <p:tgtEl>
                                          <p:spTgt spid="172034">
                                            <p:txEl>
                                              <p:pRg st="4" end="4"/>
                                            </p:txEl>
                                          </p:spTgt>
                                        </p:tgtEl>
                                        <p:attrNameLst>
                                          <p:attrName>fillcolor</p:attrName>
                                        </p:attrNameLst>
                                      </p:cBhvr>
                                      <p:by>
                                        <p:hsl h="0" s="-70588" l="0"/>
                                      </p:by>
                                    </p:animClr>
                                    <p:animClr clrSpc="hsl" dir="cw">
                                      <p:cBhvr>
                                        <p:cTn id="26" dur="500" fill="hold"/>
                                        <p:tgtEl>
                                          <p:spTgt spid="172034">
                                            <p:txEl>
                                              <p:pRg st="4" end="4"/>
                                            </p:txEl>
                                          </p:spTgt>
                                        </p:tgtEl>
                                        <p:attrNameLst>
                                          <p:attrName>stroke.color</p:attrName>
                                        </p:attrNameLst>
                                      </p:cBhvr>
                                      <p:by>
                                        <p:hsl h="0" s="-70588" l="0"/>
                                      </p:by>
                                    </p:animClr>
                                    <p:set>
                                      <p:cBhvr>
                                        <p:cTn id="27" dur="500" fill="hold"/>
                                        <p:tgtEl>
                                          <p:spTgt spid="172034">
                                            <p:txEl>
                                              <p:pRg st="4" end="4"/>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5" presetClass="emph" presetSubtype="0" fill="hold" nodeType="clickEffect">
                                  <p:stCondLst>
                                    <p:cond delay="0"/>
                                  </p:stCondLst>
                                  <p:childTnLst>
                                    <p:animClr clrSpc="hsl" dir="cw">
                                      <p:cBhvr override="childStyle">
                                        <p:cTn id="31" dur="500" fill="hold"/>
                                        <p:tgtEl>
                                          <p:spTgt spid="172034">
                                            <p:txEl>
                                              <p:pRg st="5" end="5"/>
                                            </p:txEl>
                                          </p:spTgt>
                                        </p:tgtEl>
                                        <p:attrNameLst>
                                          <p:attrName>style.color</p:attrName>
                                        </p:attrNameLst>
                                      </p:cBhvr>
                                      <p:by>
                                        <p:hsl h="0" s="-70588" l="0"/>
                                      </p:by>
                                    </p:animClr>
                                    <p:animClr clrSpc="hsl" dir="cw">
                                      <p:cBhvr>
                                        <p:cTn id="32" dur="500" fill="hold"/>
                                        <p:tgtEl>
                                          <p:spTgt spid="172034">
                                            <p:txEl>
                                              <p:pRg st="5" end="5"/>
                                            </p:txEl>
                                          </p:spTgt>
                                        </p:tgtEl>
                                        <p:attrNameLst>
                                          <p:attrName>fillcolor</p:attrName>
                                        </p:attrNameLst>
                                      </p:cBhvr>
                                      <p:by>
                                        <p:hsl h="0" s="-70588" l="0"/>
                                      </p:by>
                                    </p:animClr>
                                    <p:animClr clrSpc="hsl" dir="cw">
                                      <p:cBhvr>
                                        <p:cTn id="33" dur="500" fill="hold"/>
                                        <p:tgtEl>
                                          <p:spTgt spid="172034">
                                            <p:txEl>
                                              <p:pRg st="5" end="5"/>
                                            </p:txEl>
                                          </p:spTgt>
                                        </p:tgtEl>
                                        <p:attrNameLst>
                                          <p:attrName>stroke.color</p:attrName>
                                        </p:attrNameLst>
                                      </p:cBhvr>
                                      <p:by>
                                        <p:hsl h="0" s="-70588" l="0"/>
                                      </p:by>
                                    </p:animClr>
                                    <p:set>
                                      <p:cBhvr>
                                        <p:cTn id="34" dur="500" fill="hold"/>
                                        <p:tgtEl>
                                          <p:spTgt spid="17203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AutoShape 3"/>
          <p:cNvSpPr>
            <a:spLocks noGrp="1" noChangeArrowheads="1"/>
          </p:cNvSpPr>
          <p:nvPr>
            <p:ph type="title"/>
          </p:nvPr>
        </p:nvSpPr>
        <p:spPr>
          <a:noFill/>
          <a:ln/>
        </p:spPr>
        <p:txBody>
          <a:bodyPr/>
          <a:lstStyle/>
          <a:p>
            <a:r>
              <a:rPr lang="en-US"/>
              <a:t>Second Stage of labor</a:t>
            </a:r>
          </a:p>
        </p:txBody>
      </p:sp>
      <p:sp>
        <p:nvSpPr>
          <p:cNvPr id="173058" name="Rectangle 2"/>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BBC545CA-EFEA-4C68-A8CE-2AF1FBFDD1D0}" type="slidenum">
              <a:rPr lang="en-US"/>
              <a:pPr/>
              <a:t>51</a:t>
            </a:fld>
            <a:endParaRPr lang="en-US"/>
          </a:p>
        </p:txBody>
      </p:sp>
      <p:sp>
        <p:nvSpPr>
          <p:cNvPr id="173062" name="Rectangle 6"/>
          <p:cNvSpPr>
            <a:spLocks noChangeArrowheads="1"/>
          </p:cNvSpPr>
          <p:nvPr/>
        </p:nvSpPr>
        <p:spPr bwMode="auto">
          <a:xfrm>
            <a:off x="4876800" y="2819400"/>
            <a:ext cx="3276600" cy="34290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the fetal heart rate should be</a:t>
            </a:r>
          </a:p>
          <a:p>
            <a:r>
              <a:rPr lang="en-US" sz="1800"/>
              <a:t>  monitored continuously or </a:t>
            </a:r>
          </a:p>
          <a:p>
            <a:r>
              <a:rPr lang="en-US" sz="1800"/>
              <a:t>  evaluated every 5 minutes</a:t>
            </a:r>
          </a:p>
          <a:p>
            <a:r>
              <a:rPr lang="en-US" sz="1800"/>
              <a:t>  in patients with obstetric risk</a:t>
            </a:r>
          </a:p>
          <a:p>
            <a:r>
              <a:rPr lang="en-US" sz="1800"/>
              <a:t>  factors</a:t>
            </a:r>
          </a:p>
          <a:p>
            <a:endParaRPr lang="en-US" sz="1800"/>
          </a:p>
          <a:p>
            <a:pPr>
              <a:buFontTx/>
              <a:buChar char="•"/>
            </a:pPr>
            <a:r>
              <a:rPr lang="en-US" sz="1800"/>
              <a:t> Decelerations with recovery </a:t>
            </a:r>
          </a:p>
          <a:p>
            <a:r>
              <a:rPr lang="en-US" sz="1800"/>
              <a:t>  following the uterine contrac-</a:t>
            </a:r>
          </a:p>
          <a:p>
            <a:r>
              <a:rPr lang="en-US" sz="1800"/>
              <a:t>  tion may normally occur</a:t>
            </a:r>
          </a:p>
          <a:p>
            <a:r>
              <a:rPr lang="en-US" sz="1800"/>
              <a:t>  (head or cord compression)</a:t>
            </a:r>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3058">
                                            <p:txEl>
                                              <p:pRg st="2" end="2"/>
                                            </p:txEl>
                                          </p:spTgt>
                                        </p:tgtEl>
                                        <p:attrNameLst>
                                          <p:attrName>style.color</p:attrName>
                                        </p:attrNameLst>
                                      </p:cBhvr>
                                      <p:by>
                                        <p:hsl h="0" s="-70588" l="0"/>
                                      </p:by>
                                    </p:animClr>
                                    <p:animClr clrSpc="hsl" dir="cw">
                                      <p:cBhvr>
                                        <p:cTn id="7" dur="500" fill="hold"/>
                                        <p:tgtEl>
                                          <p:spTgt spid="173058">
                                            <p:txEl>
                                              <p:pRg st="2" end="2"/>
                                            </p:txEl>
                                          </p:spTgt>
                                        </p:tgtEl>
                                        <p:attrNameLst>
                                          <p:attrName>fillcolor</p:attrName>
                                        </p:attrNameLst>
                                      </p:cBhvr>
                                      <p:by>
                                        <p:hsl h="0" s="-70588" l="0"/>
                                      </p:by>
                                    </p:animClr>
                                    <p:animClr clrSpc="hsl" dir="cw">
                                      <p:cBhvr>
                                        <p:cTn id="8" dur="500" fill="hold"/>
                                        <p:tgtEl>
                                          <p:spTgt spid="173058">
                                            <p:txEl>
                                              <p:pRg st="2" end="2"/>
                                            </p:txEl>
                                          </p:spTgt>
                                        </p:tgtEl>
                                        <p:attrNameLst>
                                          <p:attrName>stroke.color</p:attrName>
                                        </p:attrNameLst>
                                      </p:cBhvr>
                                      <p:by>
                                        <p:hsl h="0" s="-70588" l="0"/>
                                      </p:by>
                                    </p:animClr>
                                    <p:set>
                                      <p:cBhvr>
                                        <p:cTn id="9" dur="500" fill="hold"/>
                                        <p:tgtEl>
                                          <p:spTgt spid="17305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3058">
                                            <p:txEl>
                                              <p:pRg st="3" end="3"/>
                                            </p:txEl>
                                          </p:spTgt>
                                        </p:tgtEl>
                                        <p:attrNameLst>
                                          <p:attrName>style.color</p:attrName>
                                        </p:attrNameLst>
                                      </p:cBhvr>
                                      <p:by>
                                        <p:hsl h="0" s="-70588" l="0"/>
                                      </p:by>
                                    </p:animClr>
                                    <p:animClr clrSpc="hsl" dir="cw">
                                      <p:cBhvr>
                                        <p:cTn id="14" dur="500" fill="hold"/>
                                        <p:tgtEl>
                                          <p:spTgt spid="173058">
                                            <p:txEl>
                                              <p:pRg st="3" end="3"/>
                                            </p:txEl>
                                          </p:spTgt>
                                        </p:tgtEl>
                                        <p:attrNameLst>
                                          <p:attrName>fillcolor</p:attrName>
                                        </p:attrNameLst>
                                      </p:cBhvr>
                                      <p:by>
                                        <p:hsl h="0" s="-70588" l="0"/>
                                      </p:by>
                                    </p:animClr>
                                    <p:animClr clrSpc="hsl" dir="cw">
                                      <p:cBhvr>
                                        <p:cTn id="15" dur="500" fill="hold"/>
                                        <p:tgtEl>
                                          <p:spTgt spid="173058">
                                            <p:txEl>
                                              <p:pRg st="3" end="3"/>
                                            </p:txEl>
                                          </p:spTgt>
                                        </p:tgtEl>
                                        <p:attrNameLst>
                                          <p:attrName>stroke.color</p:attrName>
                                        </p:attrNameLst>
                                      </p:cBhvr>
                                      <p:by>
                                        <p:hsl h="0" s="-70588" l="0"/>
                                      </p:by>
                                    </p:animClr>
                                    <p:set>
                                      <p:cBhvr>
                                        <p:cTn id="16" dur="500" fill="hold"/>
                                        <p:tgtEl>
                                          <p:spTgt spid="173058">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73058">
                                            <p:txEl>
                                              <p:pRg st="4" end="4"/>
                                            </p:txEl>
                                          </p:spTgt>
                                        </p:tgtEl>
                                        <p:attrNameLst>
                                          <p:attrName>style.color</p:attrName>
                                        </p:attrNameLst>
                                      </p:cBhvr>
                                      <p:by>
                                        <p:hsl h="0" s="-70588" l="0"/>
                                      </p:by>
                                    </p:animClr>
                                    <p:animClr clrSpc="hsl" dir="cw">
                                      <p:cBhvr>
                                        <p:cTn id="21" dur="500" fill="hold"/>
                                        <p:tgtEl>
                                          <p:spTgt spid="173058">
                                            <p:txEl>
                                              <p:pRg st="4" end="4"/>
                                            </p:txEl>
                                          </p:spTgt>
                                        </p:tgtEl>
                                        <p:attrNameLst>
                                          <p:attrName>fillcolor</p:attrName>
                                        </p:attrNameLst>
                                      </p:cBhvr>
                                      <p:by>
                                        <p:hsl h="0" s="-70588" l="0"/>
                                      </p:by>
                                    </p:animClr>
                                    <p:animClr clrSpc="hsl" dir="cw">
                                      <p:cBhvr>
                                        <p:cTn id="22" dur="500" fill="hold"/>
                                        <p:tgtEl>
                                          <p:spTgt spid="173058">
                                            <p:txEl>
                                              <p:pRg st="4" end="4"/>
                                            </p:txEl>
                                          </p:spTgt>
                                        </p:tgtEl>
                                        <p:attrNameLst>
                                          <p:attrName>stroke.color</p:attrName>
                                        </p:attrNameLst>
                                      </p:cBhvr>
                                      <p:by>
                                        <p:hsl h="0" s="-70588" l="0"/>
                                      </p:by>
                                    </p:animClr>
                                    <p:set>
                                      <p:cBhvr>
                                        <p:cTn id="23" dur="500" fill="hold"/>
                                        <p:tgtEl>
                                          <p:spTgt spid="173058">
                                            <p:txEl>
                                              <p:pRg st="4" end="4"/>
                                            </p:txEl>
                                          </p:spTgt>
                                        </p:tgtEl>
                                        <p:attrNameLst>
                                          <p:attrName>fill.type</p:attrName>
                                        </p:attrNameLst>
                                      </p:cBhvr>
                                      <p:to>
                                        <p:strVal val="solid"/>
                                      </p:to>
                                    </p:se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73062"/>
                                        </p:tgtEl>
                                        <p:attrNameLst>
                                          <p:attrName>style.visibility</p:attrName>
                                        </p:attrNameLst>
                                      </p:cBhvr>
                                      <p:to>
                                        <p:strVal val="visible"/>
                                      </p:to>
                                    </p:set>
                                    <p:animEffect transition="in" filter="dissolve">
                                      <p:cBhvr>
                                        <p:cTn id="27" dur="500"/>
                                        <p:tgtEl>
                                          <p:spTgt spid="17306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mph" presetSubtype="0" fill="hold" nodeType="clickEffect">
                                  <p:stCondLst>
                                    <p:cond delay="0"/>
                                  </p:stCondLst>
                                  <p:childTnLst>
                                    <p:animClr clrSpc="hsl" dir="cw">
                                      <p:cBhvr override="childStyle">
                                        <p:cTn id="31" dur="500" fill="hold"/>
                                        <p:tgtEl>
                                          <p:spTgt spid="173058">
                                            <p:txEl>
                                              <p:pRg st="5" end="5"/>
                                            </p:txEl>
                                          </p:spTgt>
                                        </p:tgtEl>
                                        <p:attrNameLst>
                                          <p:attrName>style.color</p:attrName>
                                        </p:attrNameLst>
                                      </p:cBhvr>
                                      <p:by>
                                        <p:hsl h="0" s="-70588" l="0"/>
                                      </p:by>
                                    </p:animClr>
                                    <p:animClr clrSpc="hsl" dir="cw">
                                      <p:cBhvr>
                                        <p:cTn id="32" dur="500" fill="hold"/>
                                        <p:tgtEl>
                                          <p:spTgt spid="173058">
                                            <p:txEl>
                                              <p:pRg st="5" end="5"/>
                                            </p:txEl>
                                          </p:spTgt>
                                        </p:tgtEl>
                                        <p:attrNameLst>
                                          <p:attrName>fillcolor</p:attrName>
                                        </p:attrNameLst>
                                      </p:cBhvr>
                                      <p:by>
                                        <p:hsl h="0" s="-70588" l="0"/>
                                      </p:by>
                                    </p:animClr>
                                    <p:animClr clrSpc="hsl" dir="cw">
                                      <p:cBhvr>
                                        <p:cTn id="33" dur="500" fill="hold"/>
                                        <p:tgtEl>
                                          <p:spTgt spid="173058">
                                            <p:txEl>
                                              <p:pRg st="5" end="5"/>
                                            </p:txEl>
                                          </p:spTgt>
                                        </p:tgtEl>
                                        <p:attrNameLst>
                                          <p:attrName>stroke.color</p:attrName>
                                        </p:attrNameLst>
                                      </p:cBhvr>
                                      <p:by>
                                        <p:hsl h="0" s="-70588" l="0"/>
                                      </p:by>
                                    </p:animClr>
                                    <p:set>
                                      <p:cBhvr>
                                        <p:cTn id="34" dur="500" fill="hold"/>
                                        <p:tgtEl>
                                          <p:spTgt spid="173058">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AutoShape 3"/>
          <p:cNvSpPr>
            <a:spLocks noGrp="1" noChangeArrowheads="1"/>
          </p:cNvSpPr>
          <p:nvPr>
            <p:ph type="title"/>
          </p:nvPr>
        </p:nvSpPr>
        <p:spPr>
          <a:noFill/>
          <a:ln/>
        </p:spPr>
        <p:txBody>
          <a:bodyPr/>
          <a:lstStyle/>
          <a:p>
            <a:r>
              <a:rPr lang="en-US"/>
              <a:t>Second Stage of labor</a:t>
            </a:r>
          </a:p>
        </p:txBody>
      </p:sp>
      <p:sp>
        <p:nvSpPr>
          <p:cNvPr id="174082" name="Rectangle 2"/>
          <p:cNvSpPr>
            <a:spLocks noGrp="1" noChangeArrowheads="1"/>
          </p:cNvSpPr>
          <p:nvPr>
            <p:ph idx="1"/>
          </p:nvPr>
        </p:nvSpPr>
        <p:spPr>
          <a:xfrm>
            <a:off x="838200" y="2362200"/>
            <a:ext cx="3733800" cy="3724275"/>
          </a:xfrm>
        </p:spPr>
        <p:txBody>
          <a:bodyPr/>
          <a:lstStyle/>
          <a:p>
            <a:pPr>
              <a:buFont typeface="Wingdings" pitchFamily="2" charset="2"/>
              <a:buNone/>
            </a:pPr>
            <a:r>
              <a:rPr lang="en-US" b="1">
                <a:effectLst>
                  <a:outerShdw blurRad="38100" dist="38100" dir="2700000" algn="tl">
                    <a:srgbClr val="C0C0C0"/>
                  </a:outerShdw>
                </a:effectLst>
              </a:rPr>
              <a:t>Management</a:t>
            </a:r>
          </a:p>
          <a:p>
            <a:pPr>
              <a:buFont typeface="Wingdings" pitchFamily="2" charset="2"/>
              <a:buNone/>
            </a:pPr>
            <a:endParaRPr lang="en-US" b="1">
              <a:effectLst>
                <a:outerShdw blurRad="38100" dist="38100" dir="2700000" algn="tl">
                  <a:srgbClr val="C0C0C0"/>
                </a:outerShdw>
              </a:effectLst>
            </a:endParaRPr>
          </a:p>
          <a:p>
            <a:pPr>
              <a:buFont typeface="Wingdings" pitchFamily="2" charset="2"/>
              <a:buChar char="Ä"/>
            </a:pPr>
            <a:r>
              <a:rPr lang="en-US" sz="2400" b="1">
                <a:effectLst>
                  <a:outerShdw blurRad="38100" dist="38100" dir="2700000" algn="tl">
                    <a:srgbClr val="C0C0C0"/>
                  </a:outerShdw>
                </a:effectLst>
              </a:rPr>
              <a:t>Maternal position</a:t>
            </a:r>
          </a:p>
          <a:p>
            <a:pPr>
              <a:buFont typeface="Wingdings" pitchFamily="2" charset="2"/>
              <a:buChar char="Ä"/>
            </a:pPr>
            <a:r>
              <a:rPr lang="en-US" sz="2400" b="1">
                <a:effectLst>
                  <a:outerShdw blurRad="38100" dist="38100" dir="2700000" algn="tl">
                    <a:srgbClr val="C0C0C0"/>
                  </a:outerShdw>
                </a:effectLst>
              </a:rPr>
              <a:t>Bearing down</a:t>
            </a:r>
          </a:p>
          <a:p>
            <a:pPr>
              <a:buFont typeface="Wingdings" pitchFamily="2" charset="2"/>
              <a:buChar char="Ä"/>
            </a:pPr>
            <a:r>
              <a:rPr lang="en-US" sz="2400" b="1">
                <a:effectLst>
                  <a:outerShdw blurRad="38100" dist="38100" dir="2700000" algn="tl">
                    <a:srgbClr val="C0C0C0"/>
                  </a:outerShdw>
                </a:effectLst>
              </a:rPr>
              <a:t>Fetal monitoring</a:t>
            </a:r>
          </a:p>
          <a:p>
            <a:pPr>
              <a:buFont typeface="Wingdings" pitchFamily="2" charset="2"/>
              <a:buChar char="Ä"/>
            </a:pPr>
            <a:r>
              <a:rPr lang="en-US" sz="2400" b="1">
                <a:effectLst>
                  <a:outerShdw blurRad="38100" dist="38100" dir="2700000" algn="tl">
                    <a:srgbClr val="C0C0C0"/>
                  </a:outerShdw>
                </a:effectLst>
              </a:rPr>
              <a:t>Vaginal examination</a:t>
            </a:r>
          </a:p>
          <a:p>
            <a:pPr>
              <a:buFont typeface="Wingdings" pitchFamily="2" charset="2"/>
              <a:buChar char="Ä"/>
            </a:pPr>
            <a:r>
              <a:rPr lang="en-US" sz="2400" b="1">
                <a:effectLst>
                  <a:outerShdw blurRad="38100" dist="38100" dir="2700000" algn="tl">
                    <a:srgbClr val="C0C0C0"/>
                  </a:outerShdw>
                </a:effectLst>
              </a:rPr>
              <a:t>Delivery of the fetus</a:t>
            </a:r>
          </a:p>
        </p:txBody>
      </p:sp>
      <p:sp>
        <p:nvSpPr>
          <p:cNvPr id="6" name="Slide Number Placeholder 5"/>
          <p:cNvSpPr>
            <a:spLocks noGrp="1"/>
          </p:cNvSpPr>
          <p:nvPr>
            <p:ph type="sldNum" sz="quarter" idx="12"/>
          </p:nvPr>
        </p:nvSpPr>
        <p:spPr/>
        <p:txBody>
          <a:bodyPr/>
          <a:lstStyle/>
          <a:p>
            <a:fld id="{8C749327-689D-445C-B3B4-1C47EF387EF6}" type="slidenum">
              <a:rPr lang="en-US"/>
              <a:pPr/>
              <a:t>52</a:t>
            </a:fld>
            <a:endParaRPr lang="en-US"/>
          </a:p>
        </p:txBody>
      </p:sp>
      <p:sp>
        <p:nvSpPr>
          <p:cNvPr id="174087" name="Rectangle 7"/>
          <p:cNvSpPr>
            <a:spLocks noChangeArrowheads="1"/>
          </p:cNvSpPr>
          <p:nvPr/>
        </p:nvSpPr>
        <p:spPr bwMode="auto">
          <a:xfrm>
            <a:off x="4876800" y="2819400"/>
            <a:ext cx="3200400" cy="3276600"/>
          </a:xfrm>
          <a:prstGeom prst="rect">
            <a:avLst/>
          </a:prstGeom>
          <a:solidFill>
            <a:schemeClr val="bg1"/>
          </a:solidFill>
          <a:ln w="19050">
            <a:solidFill>
              <a:schemeClr val="tx1"/>
            </a:solidFill>
            <a:miter lim="800000"/>
            <a:headEnd/>
            <a:tailEnd/>
          </a:ln>
          <a:effectLst/>
        </p:spPr>
        <p:txBody>
          <a:bodyPr wrap="none" anchor="ctr"/>
          <a:lstStyle/>
          <a:p>
            <a:pPr>
              <a:buFontTx/>
              <a:buChar char="•"/>
            </a:pPr>
            <a:r>
              <a:rPr lang="en-US" sz="1800"/>
              <a:t> progress should be recorded</a:t>
            </a:r>
          </a:p>
          <a:p>
            <a:r>
              <a:rPr lang="en-US" sz="1800"/>
              <a:t>  every 30 minutes</a:t>
            </a:r>
          </a:p>
          <a:p>
            <a:endParaRPr lang="en-US" sz="1800"/>
          </a:p>
          <a:p>
            <a:pPr>
              <a:buFontTx/>
              <a:buChar char="•"/>
            </a:pPr>
            <a:r>
              <a:rPr lang="en-US" sz="1800"/>
              <a:t> attention should  be paid to</a:t>
            </a:r>
          </a:p>
          <a:p>
            <a:r>
              <a:rPr lang="en-US" sz="1800"/>
              <a:t>  the descent, flexion, extent</a:t>
            </a:r>
          </a:p>
          <a:p>
            <a:r>
              <a:rPr lang="en-US" sz="1800"/>
              <a:t>  of internal rotation and the</a:t>
            </a:r>
          </a:p>
          <a:p>
            <a:r>
              <a:rPr lang="en-US" sz="1800"/>
              <a:t>  development of molding or</a:t>
            </a:r>
          </a:p>
          <a:p>
            <a:r>
              <a:rPr lang="en-US" sz="1800"/>
              <a:t>  caput </a:t>
            </a:r>
            <a:endParaRPr lang="en-US"/>
          </a:p>
        </p:txBody>
      </p:sp>
    </p:spTree>
    <p:custDataLst>
      <p:tags r:id="rId1"/>
    </p:custDataLst>
  </p:cSld>
  <p:clrMapOvr>
    <a:masterClrMapping/>
  </p:clrMapOvr>
  <p:transition advTm="82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174082">
                                            <p:txEl>
                                              <p:pRg st="2" end="2"/>
                                            </p:txEl>
                                          </p:spTgt>
                                        </p:tgtEl>
                                        <p:attrNameLst>
                                          <p:attrName>style.color</p:attrName>
                                        </p:attrNameLst>
                                      </p:cBhvr>
                                      <p:by>
                                        <p:hsl h="0" s="-70588" l="0"/>
                                      </p:by>
                                    </p:animClr>
                                    <p:animClr clrSpc="hsl" dir="cw">
                                      <p:cBhvr>
                                        <p:cTn id="7" dur="500" fill="hold"/>
                                        <p:tgtEl>
                                          <p:spTgt spid="174082">
                                            <p:txEl>
                                              <p:pRg st="2" end="2"/>
                                            </p:txEl>
                                          </p:spTgt>
                                        </p:tgtEl>
                                        <p:attrNameLst>
                                          <p:attrName>fillcolor</p:attrName>
                                        </p:attrNameLst>
                                      </p:cBhvr>
                                      <p:by>
                                        <p:hsl h="0" s="-70588" l="0"/>
                                      </p:by>
                                    </p:animClr>
                                    <p:animClr clrSpc="hsl" dir="cw">
                                      <p:cBhvr>
                                        <p:cTn id="8" dur="500" fill="hold"/>
                                        <p:tgtEl>
                                          <p:spTgt spid="174082">
                                            <p:txEl>
                                              <p:pRg st="2" end="2"/>
                                            </p:txEl>
                                          </p:spTgt>
                                        </p:tgtEl>
                                        <p:attrNameLst>
                                          <p:attrName>stroke.color</p:attrName>
                                        </p:attrNameLst>
                                      </p:cBhvr>
                                      <p:by>
                                        <p:hsl h="0" s="-70588" l="0"/>
                                      </p:by>
                                    </p:animClr>
                                    <p:set>
                                      <p:cBhvr>
                                        <p:cTn id="9" dur="500" fill="hold"/>
                                        <p:tgtEl>
                                          <p:spTgt spid="174082">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174082">
                                            <p:txEl>
                                              <p:pRg st="3" end="3"/>
                                            </p:txEl>
                                          </p:spTgt>
                                        </p:tgtEl>
                                        <p:attrNameLst>
                                          <p:attrName>style.color</p:attrName>
                                        </p:attrNameLst>
                                      </p:cBhvr>
                                      <p:by>
                                        <p:hsl h="0" s="-70588" l="0"/>
                                      </p:by>
                                    </p:animClr>
                                    <p:animClr clrSpc="hsl" dir="cw">
                                      <p:cBhvr>
                                        <p:cTn id="14" dur="500" fill="hold"/>
                                        <p:tgtEl>
                                          <p:spTgt spid="174082">
                                            <p:txEl>
                                              <p:pRg st="3" end="3"/>
                                            </p:txEl>
                                          </p:spTgt>
                                        </p:tgtEl>
                                        <p:attrNameLst>
                                          <p:attrName>fillcolor</p:attrName>
                                        </p:attrNameLst>
                                      </p:cBhvr>
                                      <p:by>
                                        <p:hsl h="0" s="-70588" l="0"/>
                                      </p:by>
                                    </p:animClr>
                                    <p:animClr clrSpc="hsl" dir="cw">
                                      <p:cBhvr>
                                        <p:cTn id="15" dur="500" fill="hold"/>
                                        <p:tgtEl>
                                          <p:spTgt spid="174082">
                                            <p:txEl>
                                              <p:pRg st="3" end="3"/>
                                            </p:txEl>
                                          </p:spTgt>
                                        </p:tgtEl>
                                        <p:attrNameLst>
                                          <p:attrName>stroke.color</p:attrName>
                                        </p:attrNameLst>
                                      </p:cBhvr>
                                      <p:by>
                                        <p:hsl h="0" s="-70588" l="0"/>
                                      </p:by>
                                    </p:animClr>
                                    <p:set>
                                      <p:cBhvr>
                                        <p:cTn id="16" dur="500" fill="hold"/>
                                        <p:tgtEl>
                                          <p:spTgt spid="174082">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174082">
                                            <p:txEl>
                                              <p:pRg st="4" end="4"/>
                                            </p:txEl>
                                          </p:spTgt>
                                        </p:tgtEl>
                                        <p:attrNameLst>
                                          <p:attrName>style.color</p:attrName>
                                        </p:attrNameLst>
                                      </p:cBhvr>
                                      <p:by>
                                        <p:hsl h="0" s="-70588" l="0"/>
                                      </p:by>
                                    </p:animClr>
                                    <p:animClr clrSpc="hsl" dir="cw">
                                      <p:cBhvr>
                                        <p:cTn id="21" dur="500" fill="hold"/>
                                        <p:tgtEl>
                                          <p:spTgt spid="174082">
                                            <p:txEl>
                                              <p:pRg st="4" end="4"/>
                                            </p:txEl>
                                          </p:spTgt>
                                        </p:tgtEl>
                                        <p:attrNameLst>
                                          <p:attrName>fillcolor</p:attrName>
                                        </p:attrNameLst>
                                      </p:cBhvr>
                                      <p:by>
                                        <p:hsl h="0" s="-70588" l="0"/>
                                      </p:by>
                                    </p:animClr>
                                    <p:animClr clrSpc="hsl" dir="cw">
                                      <p:cBhvr>
                                        <p:cTn id="22" dur="500" fill="hold"/>
                                        <p:tgtEl>
                                          <p:spTgt spid="174082">
                                            <p:txEl>
                                              <p:pRg st="4" end="4"/>
                                            </p:txEl>
                                          </p:spTgt>
                                        </p:tgtEl>
                                        <p:attrNameLst>
                                          <p:attrName>stroke.color</p:attrName>
                                        </p:attrNameLst>
                                      </p:cBhvr>
                                      <p:by>
                                        <p:hsl h="0" s="-70588" l="0"/>
                                      </p:by>
                                    </p:animClr>
                                    <p:set>
                                      <p:cBhvr>
                                        <p:cTn id="23" dur="500" fill="hold"/>
                                        <p:tgtEl>
                                          <p:spTgt spid="174082">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nodeType="clickEffect">
                                  <p:stCondLst>
                                    <p:cond delay="0"/>
                                  </p:stCondLst>
                                  <p:childTnLst>
                                    <p:animClr clrSpc="hsl" dir="cw">
                                      <p:cBhvr override="childStyle">
                                        <p:cTn id="27" dur="500" fill="hold"/>
                                        <p:tgtEl>
                                          <p:spTgt spid="174082">
                                            <p:txEl>
                                              <p:pRg st="5" end="5"/>
                                            </p:txEl>
                                          </p:spTgt>
                                        </p:tgtEl>
                                        <p:attrNameLst>
                                          <p:attrName>style.color</p:attrName>
                                        </p:attrNameLst>
                                      </p:cBhvr>
                                      <p:by>
                                        <p:hsl h="0" s="-70588" l="0"/>
                                      </p:by>
                                    </p:animClr>
                                    <p:animClr clrSpc="hsl" dir="cw">
                                      <p:cBhvr>
                                        <p:cTn id="28" dur="500" fill="hold"/>
                                        <p:tgtEl>
                                          <p:spTgt spid="174082">
                                            <p:txEl>
                                              <p:pRg st="5" end="5"/>
                                            </p:txEl>
                                          </p:spTgt>
                                        </p:tgtEl>
                                        <p:attrNameLst>
                                          <p:attrName>fillcolor</p:attrName>
                                        </p:attrNameLst>
                                      </p:cBhvr>
                                      <p:by>
                                        <p:hsl h="0" s="-70588" l="0"/>
                                      </p:by>
                                    </p:animClr>
                                    <p:animClr clrSpc="hsl" dir="cw">
                                      <p:cBhvr>
                                        <p:cTn id="29" dur="500" fill="hold"/>
                                        <p:tgtEl>
                                          <p:spTgt spid="174082">
                                            <p:txEl>
                                              <p:pRg st="5" end="5"/>
                                            </p:txEl>
                                          </p:spTgt>
                                        </p:tgtEl>
                                        <p:attrNameLst>
                                          <p:attrName>stroke.color</p:attrName>
                                        </p:attrNameLst>
                                      </p:cBhvr>
                                      <p:by>
                                        <p:hsl h="0" s="-70588" l="0"/>
                                      </p:by>
                                    </p:animClr>
                                    <p:set>
                                      <p:cBhvr>
                                        <p:cTn id="30" dur="500" fill="hold"/>
                                        <p:tgtEl>
                                          <p:spTgt spid="174082">
                                            <p:txEl>
                                              <p:pRg st="5" end="5"/>
                                            </p:txEl>
                                          </p:spTgt>
                                        </p:tgtEl>
                                        <p:attrNameLst>
                                          <p:attrName>fill.type</p:attrName>
                                        </p:attrNameLst>
                                      </p:cBhvr>
                                      <p:to>
                                        <p:strVal val="solid"/>
                                      </p:to>
                                    </p:se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74087"/>
                                        </p:tgtEl>
                                        <p:attrNameLst>
                                          <p:attrName>style.visibility</p:attrName>
                                        </p:attrNameLst>
                                      </p:cBhvr>
                                      <p:to>
                                        <p:strVal val="visible"/>
                                      </p:to>
                                    </p:set>
                                    <p:animEffect transition="in" filter="dissolve">
                                      <p:cBhvr>
                                        <p:cTn id="34"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AutoShape 4"/>
          <p:cNvSpPr>
            <a:spLocks noGrp="1" noChangeArrowheads="1"/>
          </p:cNvSpPr>
          <p:nvPr>
            <p:ph type="title"/>
          </p:nvPr>
        </p:nvSpPr>
        <p:spPr>
          <a:noFill/>
          <a:ln/>
        </p:spPr>
        <p:txBody>
          <a:bodyPr/>
          <a:lstStyle/>
          <a:p>
            <a:r>
              <a:rPr lang="en-US"/>
              <a:t>Second Stage of labor</a:t>
            </a:r>
          </a:p>
        </p:txBody>
      </p:sp>
      <p:sp>
        <p:nvSpPr>
          <p:cNvPr id="63491" name="Rectangle 3"/>
          <p:cNvSpPr>
            <a:spLocks noGrp="1" noChangeArrowheads="1"/>
          </p:cNvSpPr>
          <p:nvPr>
            <p:ph type="body" sz="half" idx="1"/>
          </p:nvPr>
        </p:nvSpPr>
        <p:spPr>
          <a:xfrm>
            <a:off x="838200" y="2362200"/>
            <a:ext cx="4953000" cy="3962400"/>
          </a:xfrm>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a:lnSpc>
                <a:spcPct val="90000"/>
              </a:lnSpc>
              <a:buFont typeface="Wingdings" pitchFamily="2" charset="2"/>
              <a:buNone/>
            </a:pPr>
            <a:endParaRPr lang="en-US" sz="1800" b="1">
              <a:effectLst>
                <a:outerShdw blurRad="38100" dist="38100" dir="2700000" algn="tl">
                  <a:srgbClr val="C0C0C0"/>
                </a:outerShdw>
              </a:effectLst>
            </a:endParaRPr>
          </a:p>
          <a:p>
            <a:pPr lvl="1">
              <a:lnSpc>
                <a:spcPct val="90000"/>
              </a:lnSpc>
              <a:buFont typeface="Wingdings" pitchFamily="2" charset="2"/>
              <a:buChar char="Ä"/>
            </a:pPr>
            <a:r>
              <a:rPr lang="en-US" sz="1800"/>
              <a:t>An</a:t>
            </a:r>
            <a:r>
              <a:rPr lang="en-US" sz="1800" b="1">
                <a:effectLst>
                  <a:outerShdw blurRad="38100" dist="38100" dir="2700000" algn="tl">
                    <a:srgbClr val="C0C0C0"/>
                  </a:outerShdw>
                </a:effectLst>
              </a:rPr>
              <a:t> episiotomy</a:t>
            </a:r>
            <a:r>
              <a:rPr lang="en-US" sz="1800"/>
              <a:t> may be preformed with </a:t>
            </a:r>
            <a:r>
              <a:rPr lang="en-US" sz="1800" i="1"/>
              <a:t>flattening of the perineum</a:t>
            </a:r>
            <a:r>
              <a:rPr lang="en-US" sz="1800"/>
              <a:t> and </a:t>
            </a:r>
            <a:r>
              <a:rPr lang="en-US" sz="1800" i="1"/>
              <a:t>crowning of the head</a:t>
            </a:r>
          </a:p>
          <a:p>
            <a:pPr lvl="1">
              <a:lnSpc>
                <a:spcPct val="90000"/>
              </a:lnSpc>
              <a:buFont typeface="Wingdings" pitchFamily="2" charset="2"/>
              <a:buNone/>
            </a:pPr>
            <a:endParaRPr lang="en-US" sz="1800"/>
          </a:p>
          <a:p>
            <a:pPr lvl="1">
              <a:lnSpc>
                <a:spcPct val="90000"/>
              </a:lnSpc>
              <a:buFont typeface="Wingdings" pitchFamily="2" charset="2"/>
              <a:buChar char="Ä"/>
            </a:pPr>
            <a:r>
              <a:rPr lang="en-US" sz="1800"/>
              <a:t>The </a:t>
            </a:r>
            <a:r>
              <a:rPr lang="en-US" sz="1800" b="1">
                <a:effectLst>
                  <a:outerShdw blurRad="38100" dist="38100" dir="2700000" algn="tl">
                    <a:srgbClr val="C0C0C0"/>
                  </a:outerShdw>
                </a:effectLst>
              </a:rPr>
              <a:t>Ritgen maneuver</a:t>
            </a:r>
            <a:r>
              <a:rPr lang="en-US" sz="1800"/>
              <a:t> is preformed to allow a controlled delivery by</a:t>
            </a:r>
          </a:p>
          <a:p>
            <a:pPr lvl="2">
              <a:lnSpc>
                <a:spcPct val="90000"/>
              </a:lnSpc>
              <a:buFont typeface="Wingdings" pitchFamily="2" charset="2"/>
              <a:buChar char="Ä"/>
            </a:pPr>
            <a:r>
              <a:rPr lang="en-US" sz="1600" b="1" i="1"/>
              <a:t>increasing extension</a:t>
            </a:r>
            <a:r>
              <a:rPr lang="en-US" sz="1600"/>
              <a:t> of the head </a:t>
            </a:r>
          </a:p>
          <a:p>
            <a:pPr lvl="2">
              <a:lnSpc>
                <a:spcPct val="90000"/>
              </a:lnSpc>
              <a:buFont typeface="Wingdings" pitchFamily="2" charset="2"/>
              <a:buChar char="Ä"/>
            </a:pPr>
            <a:r>
              <a:rPr lang="en-US" sz="1600" b="1" i="1"/>
              <a:t>prevents it from slipping back</a:t>
            </a:r>
            <a:r>
              <a:rPr lang="en-US" sz="1600"/>
              <a:t> between contractions.</a:t>
            </a:r>
          </a:p>
          <a:p>
            <a:pPr lvl="2">
              <a:lnSpc>
                <a:spcPct val="90000"/>
              </a:lnSpc>
              <a:buFont typeface="Wingdings" pitchFamily="2" charset="2"/>
              <a:buChar char="Ä"/>
            </a:pPr>
            <a:r>
              <a:rPr lang="en-US" sz="1600"/>
              <a:t>to </a:t>
            </a:r>
            <a:r>
              <a:rPr lang="en-US" sz="1600" b="1" i="1"/>
              <a:t>prevent rapid extension</a:t>
            </a:r>
            <a:r>
              <a:rPr lang="en-US" sz="1600"/>
              <a:t> of the head</a:t>
            </a:r>
            <a:endParaRPr lang="en-US" sz="800"/>
          </a:p>
        </p:txBody>
      </p:sp>
      <p:graphicFrame>
        <p:nvGraphicFramePr>
          <p:cNvPr id="63493" name="Object 5"/>
          <p:cNvGraphicFramePr>
            <a:graphicFrameLocks noGrp="1" noChangeAspect="1"/>
          </p:cNvGraphicFramePr>
          <p:nvPr>
            <p:ph sz="half" idx="2"/>
            <p:extLst>
              <p:ext uri="{D42A27DB-BD31-4B8C-83A1-F6EECF244321}">
                <p14:modId xmlns:p14="http://schemas.microsoft.com/office/powerpoint/2010/main" val="4218010085"/>
              </p:ext>
            </p:extLst>
          </p:nvPr>
        </p:nvGraphicFramePr>
        <p:xfrm>
          <a:off x="6019800" y="3358402"/>
          <a:ext cx="2551112" cy="1969996"/>
        </p:xfrm>
        <a:graphic>
          <a:graphicData uri="http://schemas.openxmlformats.org/presentationml/2006/ole">
            <mc:AlternateContent xmlns:mc="http://schemas.openxmlformats.org/markup-compatibility/2006">
              <mc:Choice xmlns:v="urn:schemas-microsoft-com:vml" Requires="v">
                <p:oleObj spid="_x0000_s63499" name="Image" r:id="rId3" imgW="5377959" imgH="4153469" progId="">
                  <p:embed/>
                </p:oleObj>
              </mc:Choice>
              <mc:Fallback>
                <p:oleObj name="Image" r:id="rId3" imgW="5377959" imgH="4153469"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58402"/>
                        <a:ext cx="2551112" cy="1969996"/>
                      </a:xfrm>
                      <a:prstGeom prst="rect">
                        <a:avLst/>
                      </a:prstGeom>
                      <a:noFill/>
                      <a:ln>
                        <a:noFill/>
                      </a:ln>
                      <a:effectLst/>
                    </p:spPr>
                  </p:pic>
                </p:oleObj>
              </mc:Fallback>
            </mc:AlternateContent>
          </a:graphicData>
        </a:graphic>
      </p:graphicFrame>
      <p:sp>
        <p:nvSpPr>
          <p:cNvPr id="6" name="Slide Number Placeholder 6"/>
          <p:cNvSpPr>
            <a:spLocks noGrp="1"/>
          </p:cNvSpPr>
          <p:nvPr>
            <p:ph type="sldNum" sz="quarter" idx="12"/>
          </p:nvPr>
        </p:nvSpPr>
        <p:spPr/>
        <p:txBody>
          <a:bodyPr/>
          <a:lstStyle/>
          <a:p>
            <a:fld id="{4B667C9C-00AA-4440-8B69-7EDED31B5648}" type="slidenum">
              <a:rPr lang="en-US"/>
              <a:pPr/>
              <a:t>53</a:t>
            </a:fld>
            <a:endParaRPr lang="en-US"/>
          </a:p>
        </p:txBody>
      </p:sp>
    </p:spTree>
  </p:cSld>
  <p:clrMapOvr>
    <a:masterClrMapping/>
  </p:clrMapOvr>
  <p:transition advTm="3952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AutoShape 4"/>
          <p:cNvSpPr>
            <a:spLocks noGrp="1" noChangeArrowheads="1"/>
          </p:cNvSpPr>
          <p:nvPr>
            <p:ph type="title"/>
          </p:nvPr>
        </p:nvSpPr>
        <p:spPr>
          <a:noFill/>
          <a:ln/>
        </p:spPr>
        <p:txBody>
          <a:bodyPr/>
          <a:lstStyle/>
          <a:p>
            <a:r>
              <a:rPr lang="en-US"/>
              <a:t>Second Stage of labor</a:t>
            </a:r>
          </a:p>
        </p:txBody>
      </p:sp>
      <p:sp>
        <p:nvSpPr>
          <p:cNvPr id="65539" name="Rectangle 3"/>
          <p:cNvSpPr>
            <a:spLocks noGrp="1" noChangeArrowheads="1"/>
          </p:cNvSpPr>
          <p:nvPr>
            <p:ph idx="1"/>
          </p:nvPr>
        </p:nvSpPr>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lvl="1">
              <a:lnSpc>
                <a:spcPct val="90000"/>
              </a:lnSpc>
              <a:buFont typeface="Wingdings" pitchFamily="2" charset="2"/>
              <a:buChar char="Ä"/>
            </a:pPr>
            <a:endParaRPr lang="en-US" b="1">
              <a:effectLst>
                <a:outerShdw blurRad="38100" dist="38100" dir="2700000" algn="tl">
                  <a:srgbClr val="C0C0C0"/>
                </a:outerShdw>
              </a:effectLst>
            </a:endParaRPr>
          </a:p>
          <a:p>
            <a:pPr lvl="1">
              <a:lnSpc>
                <a:spcPct val="90000"/>
              </a:lnSpc>
              <a:buFont typeface="Wingdings" pitchFamily="2" charset="2"/>
              <a:buChar char="Ä"/>
            </a:pPr>
            <a:r>
              <a:rPr lang="en-US" sz="1800"/>
              <a:t>The</a:t>
            </a:r>
            <a:r>
              <a:rPr lang="en-US" sz="1800" b="1">
                <a:effectLst>
                  <a:outerShdw blurRad="38100" dist="38100" dir="2700000" algn="tl">
                    <a:srgbClr val="C0C0C0"/>
                  </a:outerShdw>
                </a:effectLst>
              </a:rPr>
              <a:t> </a:t>
            </a:r>
            <a:r>
              <a:rPr lang="en-US" sz="1800"/>
              <a:t>oral cavity is cleared initially and then the nares are cleared of blood and amniotic fluid using a bulb suction</a:t>
            </a:r>
          </a:p>
          <a:p>
            <a:pPr lvl="1">
              <a:lnSpc>
                <a:spcPct val="90000"/>
              </a:lnSpc>
              <a:buFont typeface="Wingdings" pitchFamily="2" charset="2"/>
              <a:buNone/>
            </a:pPr>
            <a:endParaRPr lang="en-US" sz="1800"/>
          </a:p>
          <a:p>
            <a:pPr lvl="1">
              <a:lnSpc>
                <a:spcPct val="90000"/>
              </a:lnSpc>
              <a:buFont typeface="Wingdings" pitchFamily="2" charset="2"/>
              <a:buChar char="Ä"/>
            </a:pPr>
            <a:r>
              <a:rPr lang="en-US" sz="1800"/>
              <a:t>Suction of the nares is </a:t>
            </a:r>
            <a:r>
              <a:rPr lang="en-US" sz="1800" b="1"/>
              <a:t>NOT</a:t>
            </a:r>
            <a:r>
              <a:rPr lang="en-US" sz="1800"/>
              <a:t> preformed if </a:t>
            </a:r>
            <a:r>
              <a:rPr lang="en-US" sz="1800" b="1"/>
              <a:t>FETAL DISTRESS</a:t>
            </a:r>
            <a:r>
              <a:rPr lang="en-US" sz="1800"/>
              <a:t> or </a:t>
            </a:r>
            <a:r>
              <a:rPr lang="en-US" sz="1800" b="1"/>
              <a:t>MECONIUM-STAINED LIQUOR</a:t>
            </a:r>
            <a:r>
              <a:rPr lang="en-US" sz="1800"/>
              <a:t> is present because it may result in gasping and aspiration of pharyngeal contents</a:t>
            </a:r>
          </a:p>
          <a:p>
            <a:pPr lvl="1">
              <a:lnSpc>
                <a:spcPct val="90000"/>
              </a:lnSpc>
              <a:buFont typeface="Wingdings" pitchFamily="2" charset="2"/>
              <a:buNone/>
            </a:pPr>
            <a:endParaRPr lang="en-US" sz="1800"/>
          </a:p>
          <a:p>
            <a:pPr lvl="1">
              <a:lnSpc>
                <a:spcPct val="90000"/>
              </a:lnSpc>
              <a:buFont typeface="Wingdings" pitchFamily="2" charset="2"/>
              <a:buChar char="Ä"/>
            </a:pPr>
            <a:r>
              <a:rPr lang="en-US" sz="1800"/>
              <a:t>A second towel is used to wipe secretions from the face and head</a:t>
            </a:r>
          </a:p>
          <a:p>
            <a:pPr>
              <a:lnSpc>
                <a:spcPct val="90000"/>
              </a:lnSpc>
            </a:pPr>
            <a:endParaRPr lang="en-US" sz="2000"/>
          </a:p>
        </p:txBody>
      </p:sp>
      <p:sp>
        <p:nvSpPr>
          <p:cNvPr id="5" name="Slide Number Placeholder 5"/>
          <p:cNvSpPr>
            <a:spLocks noGrp="1"/>
          </p:cNvSpPr>
          <p:nvPr>
            <p:ph type="sldNum" sz="quarter" idx="12"/>
          </p:nvPr>
        </p:nvSpPr>
        <p:spPr/>
        <p:txBody>
          <a:bodyPr/>
          <a:lstStyle/>
          <a:p>
            <a:fld id="{9007B15F-43C8-4FE3-876E-57CAC8395B84}" type="slidenum">
              <a:rPr lang="en-US"/>
              <a:pPr/>
              <a:t>54</a:t>
            </a:fld>
            <a:endParaRPr lang="en-US"/>
          </a:p>
        </p:txBody>
      </p:sp>
    </p:spTree>
  </p:cSld>
  <p:clrMapOvr>
    <a:masterClrMapping/>
  </p:clrMapOvr>
  <p:transition advTm="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AutoShape 7"/>
          <p:cNvSpPr>
            <a:spLocks noGrp="1" noChangeArrowheads="1"/>
          </p:cNvSpPr>
          <p:nvPr>
            <p:ph type="title"/>
          </p:nvPr>
        </p:nvSpPr>
        <p:spPr>
          <a:noFill/>
          <a:ln/>
        </p:spPr>
        <p:txBody>
          <a:bodyPr/>
          <a:lstStyle/>
          <a:p>
            <a:r>
              <a:rPr lang="en-US"/>
              <a:t>Second Stage of labor</a:t>
            </a:r>
          </a:p>
        </p:txBody>
      </p:sp>
      <p:sp>
        <p:nvSpPr>
          <p:cNvPr id="69635" name="Rectangle 3"/>
          <p:cNvSpPr>
            <a:spLocks noGrp="1" noChangeArrowheads="1"/>
          </p:cNvSpPr>
          <p:nvPr>
            <p:ph type="body" sz="half" idx="1"/>
          </p:nvPr>
        </p:nvSpPr>
        <p:spPr>
          <a:xfrm>
            <a:off x="838200" y="2371725"/>
            <a:ext cx="3770313" cy="3724275"/>
          </a:xfrm>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a:lnSpc>
                <a:spcPct val="90000"/>
              </a:lnSpc>
              <a:buFont typeface="Wingdings" pitchFamily="2" charset="2"/>
              <a:buNone/>
            </a:pPr>
            <a:endParaRPr lang="en-US" sz="2400" b="1">
              <a:effectLst>
                <a:outerShdw blurRad="38100" dist="38100" dir="2700000" algn="tl">
                  <a:srgbClr val="C0C0C0"/>
                </a:outerShdw>
              </a:effectLst>
            </a:endParaRPr>
          </a:p>
          <a:p>
            <a:pPr lvl="1">
              <a:lnSpc>
                <a:spcPct val="90000"/>
              </a:lnSpc>
              <a:buFont typeface="Wingdings" pitchFamily="2" charset="2"/>
              <a:buChar char="Ä"/>
            </a:pPr>
            <a:r>
              <a:rPr lang="en-US" sz="2000"/>
              <a:t>An index finger is used to check the presence of Nuchal Cord</a:t>
            </a:r>
          </a:p>
          <a:p>
            <a:pPr lvl="1">
              <a:lnSpc>
                <a:spcPct val="90000"/>
              </a:lnSpc>
              <a:buFont typeface="Wingdings" pitchFamily="2" charset="2"/>
              <a:buChar char="Ä"/>
            </a:pPr>
            <a:r>
              <a:rPr lang="en-US" sz="2000"/>
              <a:t>If so, the cord can be slipped over the infants head or it can be cut between two clamps if it was too tight</a:t>
            </a:r>
          </a:p>
        </p:txBody>
      </p:sp>
      <p:graphicFrame>
        <p:nvGraphicFramePr>
          <p:cNvPr id="69636" name="Object 4"/>
          <p:cNvGraphicFramePr>
            <a:graphicFrameLocks noGrp="1" noChangeAspect="1"/>
          </p:cNvGraphicFramePr>
          <p:nvPr>
            <p:ph sz="half" idx="2"/>
          </p:nvPr>
        </p:nvGraphicFramePr>
        <p:xfrm>
          <a:off x="4760913" y="2435225"/>
          <a:ext cx="3770312" cy="3578225"/>
        </p:xfrm>
        <a:graphic>
          <a:graphicData uri="http://schemas.openxmlformats.org/presentationml/2006/ole">
            <mc:AlternateContent xmlns:mc="http://schemas.openxmlformats.org/markup-compatibility/2006">
              <mc:Choice xmlns:v="urn:schemas-microsoft-com:vml" Requires="v">
                <p:oleObj spid="_x0000_s69642" name="Image" r:id="rId4" imgW="5993651" imgH="5688889" progId="">
                  <p:embed/>
                </p:oleObj>
              </mc:Choice>
              <mc:Fallback>
                <p:oleObj name="Image" r:id="rId4" imgW="5993651" imgH="5688889" progId="">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913" y="2435225"/>
                        <a:ext cx="3770312" cy="3578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6"/>
          <p:cNvSpPr>
            <a:spLocks noGrp="1"/>
          </p:cNvSpPr>
          <p:nvPr>
            <p:ph type="sldNum" sz="quarter" idx="12"/>
          </p:nvPr>
        </p:nvSpPr>
        <p:spPr/>
        <p:txBody>
          <a:bodyPr/>
          <a:lstStyle/>
          <a:p>
            <a:fld id="{A4A2F144-AC64-4848-8576-74121047DBA8}" type="slidenum">
              <a:rPr lang="en-US"/>
              <a:pPr/>
              <a:t>55</a:t>
            </a:fld>
            <a:endParaRPr lang="en-US"/>
          </a:p>
        </p:txBody>
      </p:sp>
    </p:spTree>
  </p:cSld>
  <p:clrMapOvr>
    <a:masterClrMapping/>
  </p:clrMapOvr>
  <p:transition advTm="2016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1" name="AutoShape 11"/>
          <p:cNvSpPr>
            <a:spLocks noGrp="1" noChangeArrowheads="1"/>
          </p:cNvSpPr>
          <p:nvPr>
            <p:ph type="title"/>
          </p:nvPr>
        </p:nvSpPr>
        <p:spPr>
          <a:noFill/>
          <a:ln/>
        </p:spPr>
        <p:txBody>
          <a:bodyPr/>
          <a:lstStyle/>
          <a:p>
            <a:r>
              <a:rPr lang="en-US"/>
              <a:t>Second Stage of labor</a:t>
            </a:r>
          </a:p>
        </p:txBody>
      </p:sp>
      <p:graphicFrame>
        <p:nvGraphicFramePr>
          <p:cNvPr id="66564" name="Object 4"/>
          <p:cNvGraphicFramePr>
            <a:graphicFrameLocks noGrp="1" noChangeAspect="1"/>
          </p:cNvGraphicFramePr>
          <p:nvPr>
            <p:ph sz="half" idx="1"/>
            <p:extLst>
              <p:ext uri="{D42A27DB-BD31-4B8C-83A1-F6EECF244321}">
                <p14:modId xmlns:p14="http://schemas.microsoft.com/office/powerpoint/2010/main" val="1352925673"/>
              </p:ext>
            </p:extLst>
          </p:nvPr>
        </p:nvGraphicFramePr>
        <p:xfrm>
          <a:off x="5098026" y="1676400"/>
          <a:ext cx="2926622" cy="1752600"/>
        </p:xfrm>
        <a:graphic>
          <a:graphicData uri="http://schemas.openxmlformats.org/presentationml/2006/ole">
            <mc:AlternateContent xmlns:mc="http://schemas.openxmlformats.org/markup-compatibility/2006">
              <mc:Choice xmlns:v="urn:schemas-microsoft-com:vml" Requires="v">
                <p:oleObj spid="_x0000_s66578" name="Image" r:id="rId3" imgW="5446531" imgH="3262041" progId="">
                  <p:embed/>
                </p:oleObj>
              </mc:Choice>
              <mc:Fallback>
                <p:oleObj name="Image" r:id="rId3" imgW="5446531" imgH="3262041"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026" y="1676400"/>
                        <a:ext cx="2926622" cy="1752600"/>
                      </a:xfrm>
                      <a:prstGeom prst="rect">
                        <a:avLst/>
                      </a:prstGeom>
                      <a:noFill/>
                      <a:ln>
                        <a:noFill/>
                      </a:ln>
                      <a:effectLst/>
                    </p:spPr>
                  </p:pic>
                </p:oleObj>
              </mc:Fallback>
            </mc:AlternateContent>
          </a:graphicData>
        </a:graphic>
      </p:graphicFrame>
      <p:graphicFrame>
        <p:nvGraphicFramePr>
          <p:cNvPr id="66567" name="Object 7"/>
          <p:cNvGraphicFramePr>
            <a:graphicFrameLocks noGrp="1" noChangeAspect="1"/>
          </p:cNvGraphicFramePr>
          <p:nvPr>
            <p:ph sz="half" idx="2"/>
            <p:extLst>
              <p:ext uri="{D42A27DB-BD31-4B8C-83A1-F6EECF244321}">
                <p14:modId xmlns:p14="http://schemas.microsoft.com/office/powerpoint/2010/main" val="1109568262"/>
              </p:ext>
            </p:extLst>
          </p:nvPr>
        </p:nvGraphicFramePr>
        <p:xfrm>
          <a:off x="5486400" y="4114800"/>
          <a:ext cx="3371544" cy="2058988"/>
        </p:xfrm>
        <a:graphic>
          <a:graphicData uri="http://schemas.openxmlformats.org/presentationml/2006/ole">
            <mc:AlternateContent xmlns:mc="http://schemas.openxmlformats.org/markup-compatibility/2006">
              <mc:Choice xmlns:v="urn:schemas-microsoft-com:vml" Requires="v">
                <p:oleObj spid="_x0000_s66579" name="Image" r:id="rId5" imgW="5231020" imgH="3193469" progId="">
                  <p:embed/>
                </p:oleObj>
              </mc:Choice>
              <mc:Fallback>
                <p:oleObj name="Image" r:id="rId5" imgW="5231020" imgH="3193469" progId="">
                  <p:embed/>
                  <p:pic>
                    <p:nvPicPr>
                      <p:cNvPr id="0" name="Picture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114800"/>
                        <a:ext cx="3371544" cy="2058988"/>
                      </a:xfrm>
                      <a:prstGeom prst="rect">
                        <a:avLst/>
                      </a:prstGeom>
                      <a:noFill/>
                      <a:ln>
                        <a:noFill/>
                      </a:ln>
                      <a:effectLst/>
                    </p:spPr>
                  </p:pic>
                </p:oleObj>
              </mc:Fallback>
            </mc:AlternateContent>
          </a:graphicData>
        </a:graphic>
      </p:graphicFrame>
      <p:sp>
        <p:nvSpPr>
          <p:cNvPr id="7" name="Slide Number Placeholder 6"/>
          <p:cNvSpPr>
            <a:spLocks noGrp="1"/>
          </p:cNvSpPr>
          <p:nvPr>
            <p:ph type="sldNum" sz="quarter" idx="12"/>
          </p:nvPr>
        </p:nvSpPr>
        <p:spPr/>
        <p:txBody>
          <a:bodyPr/>
          <a:lstStyle/>
          <a:p>
            <a:fld id="{42A3A48A-8868-463F-8E16-5AC46FA15246}" type="slidenum">
              <a:rPr lang="en-US"/>
              <a:pPr/>
              <a:t>56</a:t>
            </a:fld>
            <a:endParaRPr lang="en-US"/>
          </a:p>
        </p:txBody>
      </p:sp>
      <p:sp>
        <p:nvSpPr>
          <p:cNvPr id="66573" name="Text Box 13"/>
          <p:cNvSpPr txBox="1">
            <a:spLocks noChangeArrowheads="1"/>
          </p:cNvSpPr>
          <p:nvPr/>
        </p:nvSpPr>
        <p:spPr bwMode="auto">
          <a:xfrm>
            <a:off x="838200" y="2286000"/>
            <a:ext cx="4419600" cy="3352800"/>
          </a:xfrm>
          <a:prstGeom prst="rect">
            <a:avLst/>
          </a:prstGeom>
          <a:noFill/>
          <a:ln w="9525">
            <a:noFill/>
            <a:miter lim="800000"/>
            <a:headEnd/>
            <a:tailEnd/>
          </a:ln>
          <a:effectLst/>
        </p:spPr>
        <p:txBody>
          <a:bodyPr>
            <a:spAutoFit/>
          </a:bodyPr>
          <a:lstStyle/>
          <a:p>
            <a:pPr>
              <a:spcBef>
                <a:spcPct val="50000"/>
              </a:spcBef>
            </a:pPr>
            <a:r>
              <a:rPr lang="en-US" sz="2800" b="1">
                <a:effectLst>
                  <a:outerShdw blurRad="38100" dist="38100" dir="2700000" algn="tl">
                    <a:srgbClr val="C0C0C0"/>
                  </a:outerShdw>
                </a:effectLst>
              </a:rPr>
              <a:t>Management</a:t>
            </a:r>
          </a:p>
          <a:p>
            <a:pPr>
              <a:spcBef>
                <a:spcPct val="50000"/>
              </a:spcBef>
              <a:buFont typeface="Wingdings" pitchFamily="2" charset="2"/>
              <a:buChar char="Ä"/>
            </a:pPr>
            <a:r>
              <a:rPr lang="en-US" sz="2400" b="1">
                <a:effectLst>
                  <a:outerShdw blurRad="38100" dist="38100" dir="2700000" algn="tl">
                    <a:srgbClr val="C0C0C0"/>
                  </a:outerShdw>
                </a:effectLst>
              </a:rPr>
              <a:t> Delivery of the shoulders</a:t>
            </a:r>
          </a:p>
          <a:p>
            <a:pPr lvl="1">
              <a:spcBef>
                <a:spcPct val="50000"/>
              </a:spcBef>
              <a:buFont typeface="Wingdings" pitchFamily="2" charset="2"/>
              <a:buChar char="Ä"/>
            </a:pPr>
            <a:r>
              <a:rPr lang="en-US" sz="2000"/>
              <a:t>Delivery of the shoulders with gentle traction on the externally rotated head</a:t>
            </a:r>
          </a:p>
          <a:p>
            <a:pPr lvl="1">
              <a:spcBef>
                <a:spcPct val="50000"/>
              </a:spcBef>
              <a:buFont typeface="Wingdings" pitchFamily="2" charset="2"/>
              <a:buNone/>
            </a:pPr>
            <a:endParaRPr lang="en-US" sz="2000"/>
          </a:p>
          <a:p>
            <a:pPr lvl="1">
              <a:spcBef>
                <a:spcPct val="50000"/>
              </a:spcBef>
              <a:buFont typeface="Wingdings" pitchFamily="2" charset="2"/>
              <a:buChar char="Ä"/>
            </a:pPr>
            <a:r>
              <a:rPr lang="en-US" sz="2000"/>
              <a:t> The Brachial plexus may be injured if excessive force is used</a:t>
            </a:r>
          </a:p>
        </p:txBody>
      </p:sp>
    </p:spTree>
  </p:cSld>
  <p:clrMapOvr>
    <a:masterClrMapping/>
  </p:clrMapOvr>
  <p:transition advTm="22832"/>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AutoShape 4"/>
          <p:cNvSpPr>
            <a:spLocks noGrp="1" noChangeArrowheads="1"/>
          </p:cNvSpPr>
          <p:nvPr>
            <p:ph type="title"/>
          </p:nvPr>
        </p:nvSpPr>
        <p:spPr>
          <a:noFill/>
          <a:ln/>
        </p:spPr>
        <p:txBody>
          <a:bodyPr/>
          <a:lstStyle/>
          <a:p>
            <a:r>
              <a:rPr lang="en-US"/>
              <a:t>Second Stage of labor</a:t>
            </a:r>
          </a:p>
        </p:txBody>
      </p:sp>
      <p:sp>
        <p:nvSpPr>
          <p:cNvPr id="72707" name="Rectangle 3"/>
          <p:cNvSpPr>
            <a:spLocks noGrp="1" noChangeArrowheads="1"/>
          </p:cNvSpPr>
          <p:nvPr>
            <p:ph idx="1"/>
          </p:nvPr>
        </p:nvSpPr>
        <p:spPr>
          <a:xfrm>
            <a:off x="838200" y="2295525"/>
            <a:ext cx="7693025" cy="3724275"/>
          </a:xfrm>
        </p:spPr>
        <p:txBody>
          <a:bodyPr/>
          <a:lstStyle/>
          <a:p>
            <a:pPr>
              <a:lnSpc>
                <a:spcPct val="90000"/>
              </a:lnSpc>
              <a:buFont typeface="Wingdings" pitchFamily="2" charset="2"/>
              <a:buNone/>
            </a:pPr>
            <a:r>
              <a:rPr lang="en-US" b="1">
                <a:effectLst>
                  <a:outerShdw blurRad="38100" dist="38100" dir="2700000" algn="tl">
                    <a:srgbClr val="C0C0C0"/>
                  </a:outerShdw>
                </a:effectLst>
              </a:rPr>
              <a:t>Management</a:t>
            </a:r>
          </a:p>
          <a:p>
            <a:pPr>
              <a:lnSpc>
                <a:spcPct val="90000"/>
              </a:lnSpc>
              <a:buFont typeface="Wingdings" pitchFamily="2" charset="2"/>
              <a:buNone/>
            </a:pPr>
            <a:endParaRPr lang="en-US" sz="1200" b="1">
              <a:effectLst>
                <a:outerShdw blurRad="38100" dist="38100" dir="2700000" algn="tl">
                  <a:srgbClr val="C0C0C0"/>
                </a:outerShdw>
              </a:effectLst>
            </a:endParaRPr>
          </a:p>
          <a:p>
            <a:pPr>
              <a:lnSpc>
                <a:spcPct val="90000"/>
              </a:lnSpc>
              <a:buFont typeface="Wingdings" pitchFamily="2" charset="2"/>
              <a:buChar char="Ä"/>
            </a:pPr>
            <a:r>
              <a:rPr lang="en-US" sz="2400" b="1">
                <a:effectLst>
                  <a:outerShdw blurRad="38100" dist="38100" dir="2700000" algn="tl">
                    <a:srgbClr val="C0C0C0"/>
                  </a:outerShdw>
                </a:effectLst>
              </a:rPr>
              <a:t>Delivery of the fetus</a:t>
            </a:r>
          </a:p>
          <a:p>
            <a:pPr lvl="1">
              <a:lnSpc>
                <a:spcPct val="90000"/>
              </a:lnSpc>
              <a:buFont typeface="Wingdings" pitchFamily="2" charset="2"/>
              <a:buChar char="Ä"/>
            </a:pPr>
            <a:r>
              <a:rPr lang="en-US" sz="2000"/>
              <a:t>The baby should not be held below the level of the mothers introitus to prevent infusion of blood from the placenta into the newborn.</a:t>
            </a:r>
          </a:p>
          <a:p>
            <a:pPr lvl="1">
              <a:lnSpc>
                <a:spcPct val="90000"/>
              </a:lnSpc>
              <a:buFont typeface="Wingdings" pitchFamily="2" charset="2"/>
              <a:buChar char="Ä"/>
            </a:pPr>
            <a:endParaRPr lang="en-US" sz="2000"/>
          </a:p>
          <a:p>
            <a:pPr lvl="1">
              <a:lnSpc>
                <a:spcPct val="90000"/>
              </a:lnSpc>
              <a:buFont typeface="Wingdings" pitchFamily="2" charset="2"/>
              <a:buChar char="Ä"/>
            </a:pPr>
            <a:r>
              <a:rPr lang="en-US" sz="2000"/>
              <a:t>Clamping the cord within 15 to 20 seconds. Delay in clamping can result in neonatal hyperbilirubinemia</a:t>
            </a:r>
          </a:p>
          <a:p>
            <a:pPr lvl="1">
              <a:lnSpc>
                <a:spcPct val="90000"/>
              </a:lnSpc>
              <a:buFont typeface="Wingdings" pitchFamily="2" charset="2"/>
              <a:buNone/>
            </a:pPr>
            <a:endParaRPr lang="en-US" sz="2000"/>
          </a:p>
          <a:p>
            <a:pPr lvl="1">
              <a:lnSpc>
                <a:spcPct val="90000"/>
              </a:lnSpc>
              <a:buFont typeface="Wingdings" pitchFamily="2" charset="2"/>
              <a:buChar char="Ä"/>
            </a:pPr>
            <a:r>
              <a:rPr lang="en-US" sz="2000"/>
              <a:t>Placing the newborn under an infant warmer</a:t>
            </a:r>
          </a:p>
          <a:p>
            <a:pPr>
              <a:lnSpc>
                <a:spcPct val="90000"/>
              </a:lnSpc>
              <a:buFont typeface="Wingdings" pitchFamily="2" charset="2"/>
              <a:buNone/>
            </a:pPr>
            <a:endParaRPr lang="en-US" sz="2400" b="1">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fld id="{7E1EA1A4-ACE8-4A6D-B1A2-1CAC075B8451}" type="slidenum">
              <a:rPr lang="en-US"/>
              <a:pPr/>
              <a:t>57</a:t>
            </a:fld>
            <a:endParaRPr lang="en-US"/>
          </a:p>
        </p:txBody>
      </p:sp>
    </p:spTree>
  </p:cSld>
  <p:clrMapOvr>
    <a:masterClrMapping/>
  </p:clrMapOvr>
  <p:transition advTm="2768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r>
              <a:rPr lang="en-US"/>
              <a:t>Third Stage of labor</a:t>
            </a:r>
          </a:p>
        </p:txBody>
      </p:sp>
      <p:sp>
        <p:nvSpPr>
          <p:cNvPr id="73731" name="Rectangle 3"/>
          <p:cNvSpPr>
            <a:spLocks noGrp="1" noChangeArrowheads="1"/>
          </p:cNvSpPr>
          <p:nvPr>
            <p:ph idx="1"/>
          </p:nvPr>
        </p:nvSpPr>
        <p:spPr/>
        <p:txBody>
          <a:bodyPr/>
          <a:lstStyle/>
          <a:p>
            <a:pPr>
              <a:buFont typeface="Wingdings" pitchFamily="2" charset="2"/>
              <a:buNone/>
            </a:pPr>
            <a:endParaRPr lang="en-US"/>
          </a:p>
          <a:p>
            <a:pPr>
              <a:buFont typeface="Wingdings" pitchFamily="2" charset="2"/>
              <a:buNone/>
            </a:pPr>
            <a:r>
              <a:rPr lang="en-US"/>
              <a:t>    Immediately after delivery of the fetus the cervix and vagina should be inspected thoroughly for lacerations and surgical repair preformed if necessary before the separation of the placenta as no uterine bleeding should be present to obscure the visualization at this time</a:t>
            </a:r>
          </a:p>
          <a:p>
            <a:pPr>
              <a:buFont typeface="Wingdings" pitchFamily="2" charset="2"/>
              <a:buNone/>
            </a:pPr>
            <a:endParaRPr lang="en-US"/>
          </a:p>
        </p:txBody>
      </p:sp>
      <p:sp>
        <p:nvSpPr>
          <p:cNvPr id="5" name="Slide Number Placeholder 5"/>
          <p:cNvSpPr>
            <a:spLocks noGrp="1"/>
          </p:cNvSpPr>
          <p:nvPr>
            <p:ph type="sldNum" sz="quarter" idx="12"/>
          </p:nvPr>
        </p:nvSpPr>
        <p:spPr/>
        <p:txBody>
          <a:bodyPr/>
          <a:lstStyle/>
          <a:p>
            <a:fld id="{001DA693-6325-4D77-8584-AAF55C774466}" type="slidenum">
              <a:rPr lang="en-US"/>
              <a:pPr/>
              <a:t>58</a:t>
            </a:fld>
            <a:endParaRPr lang="en-US"/>
          </a:p>
        </p:txBody>
      </p:sp>
    </p:spTree>
  </p:cSld>
  <p:clrMapOvr>
    <a:masterClrMapping/>
  </p:clrMapOvr>
  <p:transition advTm="19856"/>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a:t>Third Stage of labor</a:t>
            </a:r>
          </a:p>
        </p:txBody>
      </p:sp>
      <p:sp>
        <p:nvSpPr>
          <p:cNvPr id="74755" name="Rectangle 3"/>
          <p:cNvSpPr>
            <a:spLocks noGrp="1" noChangeArrowheads="1"/>
          </p:cNvSpPr>
          <p:nvPr>
            <p:ph idx="1"/>
          </p:nvPr>
        </p:nvSpPr>
        <p:spPr>
          <a:xfrm>
            <a:off x="838200" y="2362200"/>
            <a:ext cx="8153400" cy="3724275"/>
          </a:xfrm>
          <a:noFill/>
          <a:ln/>
        </p:spPr>
        <p:txBody>
          <a:bodyPr/>
          <a:lstStyle/>
          <a:p>
            <a:pPr>
              <a:lnSpc>
                <a:spcPct val="80000"/>
              </a:lnSpc>
              <a:buFont typeface="Wingdings" pitchFamily="2" charset="2"/>
              <a:buNone/>
            </a:pPr>
            <a:r>
              <a:rPr lang="en-US" sz="2400" b="1">
                <a:effectLst>
                  <a:outerShdw blurRad="38100" dist="38100" dir="2700000" algn="tl">
                    <a:srgbClr val="C0C0C0"/>
                  </a:outerShdw>
                </a:effectLst>
              </a:rPr>
              <a:t>Length of the 3rd Stage</a:t>
            </a: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endParaRPr lang="en-US" sz="2400" b="1">
              <a:effectLst>
                <a:outerShdw blurRad="38100" dist="38100" dir="2700000" algn="tl">
                  <a:srgbClr val="C0C0C0"/>
                </a:outerShdw>
              </a:effectLst>
            </a:endParaRPr>
          </a:p>
          <a:p>
            <a:pPr>
              <a:lnSpc>
                <a:spcPct val="80000"/>
              </a:lnSpc>
              <a:buFont typeface="Wingdings" pitchFamily="2" charset="2"/>
              <a:buNone/>
            </a:pPr>
            <a:r>
              <a:rPr lang="en-US" sz="2400" b="1">
                <a:effectLst>
                  <a:outerShdw blurRad="38100" dist="38100" dir="2700000" algn="tl">
                    <a:srgbClr val="C0C0C0"/>
                  </a:outerShdw>
                </a:effectLst>
              </a:rPr>
              <a:t>Characteristic		Primipara		Multipara</a:t>
            </a:r>
          </a:p>
          <a:p>
            <a:pPr>
              <a:lnSpc>
                <a:spcPct val="80000"/>
              </a:lnSpc>
              <a:buFont typeface="Wingdings" pitchFamily="2" charset="2"/>
              <a:buNone/>
            </a:pPr>
            <a:endParaRPr lang="en-US" sz="2000" b="1">
              <a:effectLst>
                <a:outerShdw blurRad="38100" dist="38100" dir="2700000" algn="tl">
                  <a:srgbClr val="C0C0C0"/>
                </a:outerShdw>
              </a:effectLst>
            </a:endParaRPr>
          </a:p>
          <a:p>
            <a:pPr>
              <a:lnSpc>
                <a:spcPct val="80000"/>
              </a:lnSpc>
              <a:buFont typeface="Wingdings" pitchFamily="2" charset="2"/>
              <a:buNone/>
            </a:pPr>
            <a:r>
              <a:rPr lang="en-US" sz="2000">
                <a:solidFill>
                  <a:schemeClr val="accent2"/>
                </a:solidFill>
              </a:rPr>
              <a:t>Duration of 1st stage		6 - 8 hr.			2 – 10 hr.</a:t>
            </a:r>
          </a:p>
          <a:p>
            <a:pPr>
              <a:lnSpc>
                <a:spcPct val="80000"/>
              </a:lnSpc>
              <a:buFont typeface="Wingdings" pitchFamily="2" charset="2"/>
              <a:buNone/>
            </a:pPr>
            <a:r>
              <a:rPr lang="en-US" sz="2000">
                <a:solidFill>
                  <a:schemeClr val="accent2"/>
                </a:solidFill>
              </a:rPr>
              <a:t>Rate of Cervical Dilatation	1 cm/hr.		1.2 cm/hr.</a:t>
            </a:r>
          </a:p>
          <a:p>
            <a:pPr>
              <a:lnSpc>
                <a:spcPct val="80000"/>
              </a:lnSpc>
              <a:buFont typeface="Wingdings" pitchFamily="2" charset="2"/>
              <a:buNone/>
            </a:pPr>
            <a:r>
              <a:rPr lang="en-US" sz="2000">
                <a:solidFill>
                  <a:schemeClr val="accent2"/>
                </a:solidFill>
              </a:rPr>
              <a:t>          during active phase</a:t>
            </a:r>
          </a:p>
          <a:p>
            <a:pPr>
              <a:lnSpc>
                <a:spcPct val="80000"/>
              </a:lnSpc>
              <a:buFont typeface="Wingdings" pitchFamily="2" charset="2"/>
              <a:buNone/>
            </a:pPr>
            <a:r>
              <a:rPr lang="en-US" sz="2000">
                <a:solidFill>
                  <a:schemeClr val="accent2"/>
                </a:solidFill>
              </a:rPr>
              <a:t>Duration of 2nd stage		30 min. to 3 hr.		5 – 30 min.</a:t>
            </a:r>
          </a:p>
          <a:p>
            <a:pPr>
              <a:lnSpc>
                <a:spcPct val="80000"/>
              </a:lnSpc>
              <a:buFont typeface="Wingdings" pitchFamily="2" charset="2"/>
              <a:buNone/>
            </a:pPr>
            <a:r>
              <a:rPr lang="en-US" sz="2000"/>
              <a:t>Duration of 3rd stage		0 – 30 min.		0 – 30 min.</a:t>
            </a:r>
          </a:p>
          <a:p>
            <a:pPr>
              <a:lnSpc>
                <a:spcPct val="80000"/>
              </a:lnSpc>
              <a:buFont typeface="Wingdings" pitchFamily="2" charset="2"/>
              <a:buNone/>
            </a:pPr>
            <a:r>
              <a:rPr lang="en-US" sz="2000">
                <a:solidFill>
                  <a:schemeClr val="accent2"/>
                </a:solidFill>
              </a:rPr>
              <a:t>Duration of 4th stage		up to 6 hr.		Up to 6 hr.</a:t>
            </a:r>
          </a:p>
        </p:txBody>
      </p:sp>
      <p:sp>
        <p:nvSpPr>
          <p:cNvPr id="6" name="Slide Number Placeholder 5"/>
          <p:cNvSpPr>
            <a:spLocks noGrp="1"/>
          </p:cNvSpPr>
          <p:nvPr>
            <p:ph type="sldNum" sz="quarter" idx="12"/>
          </p:nvPr>
        </p:nvSpPr>
        <p:spPr/>
        <p:txBody>
          <a:bodyPr/>
          <a:lstStyle/>
          <a:p>
            <a:fld id="{BDFC87C4-4273-41F5-BA5A-EE72941749A2}" type="slidenum">
              <a:rPr lang="en-US"/>
              <a:pPr/>
              <a:t>59</a:t>
            </a:fld>
            <a:endParaRPr lang="en-US"/>
          </a:p>
        </p:txBody>
      </p:sp>
      <p:sp>
        <p:nvSpPr>
          <p:cNvPr id="74756" name="Line 4"/>
          <p:cNvSpPr>
            <a:spLocks noChangeShapeType="1"/>
          </p:cNvSpPr>
          <p:nvPr/>
        </p:nvSpPr>
        <p:spPr bwMode="auto">
          <a:xfrm>
            <a:off x="914400" y="3962400"/>
            <a:ext cx="7772400"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advTm="1972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a:t>Normal Labor</a:t>
            </a:r>
          </a:p>
        </p:txBody>
      </p:sp>
      <p:sp>
        <p:nvSpPr>
          <p:cNvPr id="8195" name="Rectangle 3"/>
          <p:cNvSpPr>
            <a:spLocks noGrp="1" noChangeArrowheads="1"/>
          </p:cNvSpPr>
          <p:nvPr>
            <p:ph type="body" sz="half" idx="1"/>
          </p:nvPr>
        </p:nvSpPr>
        <p:spPr>
          <a:xfrm>
            <a:off x="838200" y="2362200"/>
            <a:ext cx="7391400" cy="3724275"/>
          </a:xfrm>
        </p:spPr>
        <p:txBody>
          <a:bodyPr/>
          <a:lstStyle/>
          <a:p>
            <a:pPr>
              <a:buFont typeface="Wingdings" pitchFamily="2" charset="2"/>
              <a:buNone/>
            </a:pPr>
            <a:r>
              <a:rPr lang="en-US"/>
              <a:t>Definition</a:t>
            </a:r>
          </a:p>
          <a:p>
            <a:pPr>
              <a:buFont typeface="Wingdings" pitchFamily="2" charset="2"/>
              <a:buNone/>
            </a:pPr>
            <a:endParaRPr lang="en-US"/>
          </a:p>
          <a:p>
            <a:pPr algn="just">
              <a:buFont typeface="Wingdings" pitchFamily="2" charset="2"/>
              <a:buNone/>
            </a:pPr>
            <a:r>
              <a:rPr lang="en-US"/>
              <a:t>	“It is defined as progressive cervical effacement, dilatation or both, resulting from regular uterine contractions that occur at least every 5 minutes and last 30 to 60 seconds”</a:t>
            </a:r>
          </a:p>
        </p:txBody>
      </p:sp>
      <p:sp>
        <p:nvSpPr>
          <p:cNvPr id="5" name="Slide Number Placeholder 6"/>
          <p:cNvSpPr>
            <a:spLocks noGrp="1"/>
          </p:cNvSpPr>
          <p:nvPr>
            <p:ph type="sldNum" sz="quarter" idx="12"/>
          </p:nvPr>
        </p:nvSpPr>
        <p:spPr/>
        <p:txBody>
          <a:bodyPr/>
          <a:lstStyle/>
          <a:p>
            <a:fld id="{814EF985-69BA-48F3-BF12-1DFF12FDDACC}" type="slidenum">
              <a:rPr lang="en-US"/>
              <a:pPr/>
              <a:t>6</a:t>
            </a:fld>
            <a:endParaRPr lang="en-US"/>
          </a:p>
        </p:txBody>
      </p:sp>
    </p:spTree>
  </p:cSld>
  <p:clrMapOvr>
    <a:masterClrMapping/>
  </p:clrMapOvr>
  <p:transition advTm="13456"/>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r>
              <a:rPr lang="en-US"/>
              <a:t>Third Stage of labor</a:t>
            </a:r>
          </a:p>
        </p:txBody>
      </p:sp>
      <p:sp>
        <p:nvSpPr>
          <p:cNvPr id="75779" name="Rectangle 3"/>
          <p:cNvSpPr>
            <a:spLocks noGrp="1" noChangeArrowheads="1"/>
          </p:cNvSpPr>
          <p:nvPr>
            <p:ph type="body" sz="half" idx="1"/>
          </p:nvPr>
        </p:nvSpPr>
        <p:spPr>
          <a:xfrm>
            <a:off x="838200" y="2362200"/>
            <a:ext cx="5029200" cy="3962400"/>
          </a:xfrm>
        </p:spPr>
        <p:txBody>
          <a:bodyPr/>
          <a:lstStyle/>
          <a:p>
            <a:pPr>
              <a:lnSpc>
                <a:spcPct val="90000"/>
              </a:lnSpc>
            </a:pPr>
            <a:r>
              <a:rPr lang="en-US" sz="2000"/>
              <a:t>Squeezing of the fundus to help in placental separation is not recommended because it may increase the likelihood of passage of fetal cells into the maternal circulation</a:t>
            </a:r>
          </a:p>
          <a:p>
            <a:pPr>
              <a:lnSpc>
                <a:spcPct val="90000"/>
              </a:lnSpc>
              <a:buFont typeface="Wingdings" pitchFamily="2" charset="2"/>
              <a:buNone/>
            </a:pPr>
            <a:endParaRPr lang="en-US" sz="2000"/>
          </a:p>
          <a:p>
            <a:pPr>
              <a:lnSpc>
                <a:spcPct val="90000"/>
              </a:lnSpc>
            </a:pPr>
            <a:r>
              <a:rPr lang="en-US" sz="2000"/>
              <a:t>Only when signs of placental separation appear should the assistant attempt traction on the cord</a:t>
            </a:r>
          </a:p>
          <a:p>
            <a:pPr lvl="1">
              <a:lnSpc>
                <a:spcPct val="90000"/>
              </a:lnSpc>
              <a:buFont typeface="Wingdings" pitchFamily="2" charset="2"/>
              <a:buChar char="Ä"/>
            </a:pPr>
            <a:r>
              <a:rPr lang="en-US" sz="1800"/>
              <a:t>The uterus becomes firm and globular </a:t>
            </a:r>
          </a:p>
          <a:p>
            <a:pPr lvl="1">
              <a:lnSpc>
                <a:spcPct val="90000"/>
              </a:lnSpc>
              <a:buFont typeface="Wingdings" pitchFamily="2" charset="2"/>
              <a:buChar char="Ä"/>
            </a:pPr>
            <a:r>
              <a:rPr lang="en-US" sz="1800"/>
              <a:t>Fresh show of blood from the vagina</a:t>
            </a:r>
          </a:p>
          <a:p>
            <a:pPr lvl="1">
              <a:lnSpc>
                <a:spcPct val="90000"/>
              </a:lnSpc>
              <a:buFont typeface="Wingdings" pitchFamily="2" charset="2"/>
              <a:buChar char="Ä"/>
            </a:pPr>
            <a:r>
              <a:rPr lang="en-US" sz="1800"/>
              <a:t>Rising up of the uterine fundus </a:t>
            </a:r>
          </a:p>
          <a:p>
            <a:pPr lvl="1">
              <a:lnSpc>
                <a:spcPct val="90000"/>
              </a:lnSpc>
              <a:buFont typeface="Wingdings" pitchFamily="2" charset="2"/>
              <a:buChar char="Ä"/>
            </a:pPr>
            <a:r>
              <a:rPr lang="en-US" sz="1800"/>
              <a:t>Lengthening of the cord</a:t>
            </a:r>
          </a:p>
          <a:p>
            <a:pPr lvl="1">
              <a:lnSpc>
                <a:spcPct val="90000"/>
              </a:lnSpc>
              <a:buFont typeface="Wingdings" pitchFamily="2" charset="2"/>
              <a:buChar char="Ä"/>
            </a:pPr>
            <a:endParaRPr lang="en-US" sz="1800"/>
          </a:p>
          <a:p>
            <a:pPr lvl="1">
              <a:lnSpc>
                <a:spcPct val="90000"/>
              </a:lnSpc>
              <a:buFont typeface="Wingdings" pitchFamily="2" charset="2"/>
              <a:buChar char="Ä"/>
            </a:pPr>
            <a:endParaRPr lang="en-US" sz="1800"/>
          </a:p>
        </p:txBody>
      </p:sp>
      <p:graphicFrame>
        <p:nvGraphicFramePr>
          <p:cNvPr id="75780" name="Object 4"/>
          <p:cNvGraphicFramePr>
            <a:graphicFrameLocks noGrp="1" noChangeAspect="1"/>
          </p:cNvGraphicFramePr>
          <p:nvPr>
            <p:ph sz="half" idx="2"/>
            <p:extLst>
              <p:ext uri="{D42A27DB-BD31-4B8C-83A1-F6EECF244321}">
                <p14:modId xmlns:p14="http://schemas.microsoft.com/office/powerpoint/2010/main" val="3806892213"/>
              </p:ext>
            </p:extLst>
          </p:nvPr>
        </p:nvGraphicFramePr>
        <p:xfrm>
          <a:off x="5562600" y="3124200"/>
          <a:ext cx="2906033" cy="2695575"/>
        </p:xfrm>
        <a:graphic>
          <a:graphicData uri="http://schemas.openxmlformats.org/presentationml/2006/ole">
            <mc:AlternateContent xmlns:mc="http://schemas.openxmlformats.org/markup-compatibility/2006">
              <mc:Choice xmlns:v="urn:schemas-microsoft-com:vml" Requires="v">
                <p:oleObj spid="_x0000_s75787" name="Image" r:id="rId4" imgW="5426939" imgH="5035102" progId="">
                  <p:embed/>
                </p:oleObj>
              </mc:Choice>
              <mc:Fallback>
                <p:oleObj name="Image" r:id="rId4" imgW="5426939" imgH="5035102"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124200"/>
                        <a:ext cx="2906033" cy="2695575"/>
                      </a:xfrm>
                      <a:prstGeom prst="rect">
                        <a:avLst/>
                      </a:prstGeom>
                      <a:noFill/>
                      <a:ln>
                        <a:noFill/>
                      </a:ln>
                      <a:effectLst/>
                    </p:spPr>
                  </p:pic>
                </p:oleObj>
              </mc:Fallback>
            </mc:AlternateContent>
          </a:graphicData>
        </a:graphic>
      </p:graphicFrame>
      <p:sp>
        <p:nvSpPr>
          <p:cNvPr id="6" name="Slide Number Placeholder 6"/>
          <p:cNvSpPr>
            <a:spLocks noGrp="1"/>
          </p:cNvSpPr>
          <p:nvPr>
            <p:ph type="sldNum" sz="quarter" idx="12"/>
          </p:nvPr>
        </p:nvSpPr>
        <p:spPr/>
        <p:txBody>
          <a:bodyPr/>
          <a:lstStyle/>
          <a:p>
            <a:fld id="{16C50908-DD9C-4413-BE96-A0E25E569F23}" type="slidenum">
              <a:rPr lang="en-US"/>
              <a:pPr/>
              <a:t>60</a:t>
            </a:fld>
            <a:endParaRPr lang="en-US"/>
          </a:p>
        </p:txBody>
      </p:sp>
    </p:spTree>
  </p:cSld>
  <p:clrMapOvr>
    <a:masterClrMapping/>
  </p:clrMapOvr>
  <p:transition advTm="39968"/>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r>
              <a:rPr lang="en-US"/>
              <a:t>Third Stage of labor</a:t>
            </a:r>
          </a:p>
        </p:txBody>
      </p:sp>
      <p:sp>
        <p:nvSpPr>
          <p:cNvPr id="77827" name="Rectangle 3"/>
          <p:cNvSpPr>
            <a:spLocks noGrp="1" noChangeArrowheads="1"/>
          </p:cNvSpPr>
          <p:nvPr>
            <p:ph idx="1"/>
          </p:nvPr>
        </p:nvSpPr>
        <p:spPr>
          <a:xfrm>
            <a:off x="838200" y="2362200"/>
            <a:ext cx="8001000" cy="3962400"/>
          </a:xfrm>
        </p:spPr>
        <p:txBody>
          <a:bodyPr/>
          <a:lstStyle/>
          <a:p>
            <a:r>
              <a:rPr lang="en-US"/>
              <a:t>Attention should be paid to any uterine bleeding after delivery of the placenta</a:t>
            </a:r>
          </a:p>
          <a:p>
            <a:pPr>
              <a:buFont typeface="Wingdings" pitchFamily="2" charset="2"/>
              <a:buNone/>
            </a:pPr>
            <a:endParaRPr lang="en-US"/>
          </a:p>
          <a:p>
            <a:r>
              <a:rPr lang="en-US"/>
              <a:t>Uterine contractions may be hastened by</a:t>
            </a:r>
          </a:p>
          <a:p>
            <a:pPr lvl="1">
              <a:buFont typeface="Wingdings" pitchFamily="2" charset="2"/>
              <a:buChar char="Ä"/>
            </a:pPr>
            <a:r>
              <a:rPr lang="en-US"/>
              <a:t>Uterine Massage</a:t>
            </a:r>
          </a:p>
          <a:p>
            <a:pPr lvl="1">
              <a:buFont typeface="Wingdings" pitchFamily="2" charset="2"/>
              <a:buChar char="Ä"/>
            </a:pPr>
            <a:r>
              <a:rPr lang="en-US"/>
              <a:t>Adding 20 unites of oxytocin to the IV after the baby has been delivered</a:t>
            </a:r>
          </a:p>
        </p:txBody>
      </p:sp>
      <p:sp>
        <p:nvSpPr>
          <p:cNvPr id="5" name="Slide Number Placeholder 5"/>
          <p:cNvSpPr>
            <a:spLocks noGrp="1"/>
          </p:cNvSpPr>
          <p:nvPr>
            <p:ph type="sldNum" sz="quarter" idx="12"/>
          </p:nvPr>
        </p:nvSpPr>
        <p:spPr/>
        <p:txBody>
          <a:bodyPr/>
          <a:lstStyle/>
          <a:p>
            <a:fld id="{95CB760B-8780-4553-BF89-73F44CD096EF}" type="slidenum">
              <a:rPr lang="en-US"/>
              <a:pPr/>
              <a:t>61</a:t>
            </a:fld>
            <a:endParaRPr lang="en-US"/>
          </a:p>
        </p:txBody>
      </p:sp>
    </p:spTree>
  </p:cSld>
  <p:clrMapOvr>
    <a:masterClrMapping/>
  </p:clrMapOvr>
  <p:transition advTm="24992"/>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p:txBody>
          <a:bodyPr/>
          <a:lstStyle/>
          <a:p>
            <a:r>
              <a:rPr lang="en-US"/>
              <a:t>Third Stage of labor</a:t>
            </a:r>
          </a:p>
        </p:txBody>
      </p:sp>
      <p:sp>
        <p:nvSpPr>
          <p:cNvPr id="78851" name="Rectangle 3"/>
          <p:cNvSpPr>
            <a:spLocks noGrp="1" noChangeArrowheads="1"/>
          </p:cNvSpPr>
          <p:nvPr>
            <p:ph idx="1"/>
          </p:nvPr>
        </p:nvSpPr>
        <p:spPr/>
        <p:txBody>
          <a:bodyPr/>
          <a:lstStyle/>
          <a:p>
            <a:r>
              <a:rPr lang="en-US"/>
              <a:t>The placenta should be examined to insure it’s complete removal and to detect placental abnormality</a:t>
            </a:r>
          </a:p>
          <a:p>
            <a:endParaRPr lang="en-US"/>
          </a:p>
          <a:p>
            <a:r>
              <a:rPr lang="en-US"/>
              <a:t>Manual removal of the placenta or manual exploration of the uterus or both may be necessary especially in patients with increased risk of P.P.H.</a:t>
            </a:r>
          </a:p>
          <a:p>
            <a:pPr>
              <a:buFont typeface="Wingdings" pitchFamily="2" charset="2"/>
              <a:buNone/>
            </a:pPr>
            <a:endParaRPr lang="en-US"/>
          </a:p>
        </p:txBody>
      </p:sp>
      <p:sp>
        <p:nvSpPr>
          <p:cNvPr id="5" name="Slide Number Placeholder 5"/>
          <p:cNvSpPr>
            <a:spLocks noGrp="1"/>
          </p:cNvSpPr>
          <p:nvPr>
            <p:ph type="sldNum" sz="quarter" idx="12"/>
          </p:nvPr>
        </p:nvSpPr>
        <p:spPr/>
        <p:txBody>
          <a:bodyPr/>
          <a:lstStyle/>
          <a:p>
            <a:fld id="{6119C7A8-98A9-4CB0-A512-AB42F2B36643}" type="slidenum">
              <a:rPr lang="en-US"/>
              <a:pPr/>
              <a:t>62</a:t>
            </a:fld>
            <a:endParaRPr lang="en-US"/>
          </a:p>
        </p:txBody>
      </p:sp>
    </p:spTree>
  </p:cSld>
  <p:clrMapOvr>
    <a:masterClrMapping/>
  </p:clrMapOvr>
  <p:transition advTm="21744"/>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r>
              <a:rPr lang="en-US"/>
              <a:t>Fourth Stage of labor</a:t>
            </a:r>
          </a:p>
        </p:txBody>
      </p:sp>
      <p:sp>
        <p:nvSpPr>
          <p:cNvPr id="79875" name="Rectangle 3"/>
          <p:cNvSpPr>
            <a:spLocks noGrp="1" noChangeArrowheads="1"/>
          </p:cNvSpPr>
          <p:nvPr>
            <p:ph idx="1"/>
          </p:nvPr>
        </p:nvSpPr>
        <p:spPr/>
        <p:txBody>
          <a:bodyPr/>
          <a:lstStyle/>
          <a:p>
            <a:pPr>
              <a:lnSpc>
                <a:spcPct val="90000"/>
              </a:lnSpc>
            </a:pPr>
            <a:r>
              <a:rPr lang="en-US" sz="2400"/>
              <a:t>The hour immediately following delivery requires close observation of the patient for</a:t>
            </a:r>
          </a:p>
          <a:p>
            <a:pPr lvl="1">
              <a:lnSpc>
                <a:spcPct val="90000"/>
              </a:lnSpc>
              <a:buFont typeface="Wingdings" pitchFamily="2" charset="2"/>
              <a:buChar char="Ä"/>
            </a:pPr>
            <a:r>
              <a:rPr lang="en-US" sz="2000"/>
              <a:t>Uterine blood loss</a:t>
            </a:r>
          </a:p>
          <a:p>
            <a:pPr lvl="1">
              <a:lnSpc>
                <a:spcPct val="90000"/>
              </a:lnSpc>
              <a:buFont typeface="Wingdings" pitchFamily="2" charset="2"/>
              <a:buChar char="Ä"/>
            </a:pPr>
            <a:r>
              <a:rPr lang="en-US" sz="2000"/>
              <a:t>Vital signs (especially blood pressure and pulse)</a:t>
            </a:r>
          </a:p>
          <a:p>
            <a:pPr lvl="1">
              <a:lnSpc>
                <a:spcPct val="90000"/>
              </a:lnSpc>
              <a:buFont typeface="Wingdings" pitchFamily="2" charset="2"/>
              <a:buChar char="Ä"/>
            </a:pPr>
            <a:endParaRPr lang="en-US" sz="2000"/>
          </a:p>
          <a:p>
            <a:pPr>
              <a:lnSpc>
                <a:spcPct val="90000"/>
              </a:lnSpc>
            </a:pPr>
            <a:r>
              <a:rPr lang="en-US" sz="2400"/>
              <a:t>It is during this time that postpartum hemorrhage commonly occur due to</a:t>
            </a:r>
          </a:p>
          <a:p>
            <a:pPr lvl="1">
              <a:lnSpc>
                <a:spcPct val="90000"/>
              </a:lnSpc>
              <a:buFont typeface="Wingdings" pitchFamily="2" charset="2"/>
              <a:buChar char="Ä"/>
            </a:pPr>
            <a:r>
              <a:rPr lang="en-US" sz="2000"/>
              <a:t>Uterine atony</a:t>
            </a:r>
          </a:p>
          <a:p>
            <a:pPr lvl="1">
              <a:lnSpc>
                <a:spcPct val="90000"/>
              </a:lnSpc>
              <a:buFont typeface="Wingdings" pitchFamily="2" charset="2"/>
              <a:buChar char="Ä"/>
            </a:pPr>
            <a:r>
              <a:rPr lang="en-US" sz="2000"/>
              <a:t>Retained placental fragments</a:t>
            </a:r>
          </a:p>
          <a:p>
            <a:pPr lvl="1">
              <a:lnSpc>
                <a:spcPct val="90000"/>
              </a:lnSpc>
              <a:buFont typeface="Wingdings" pitchFamily="2" charset="2"/>
              <a:buChar char="Ä"/>
            </a:pPr>
            <a:r>
              <a:rPr lang="en-US" sz="2000"/>
              <a:t>Un-repaired lacerations</a:t>
            </a:r>
          </a:p>
        </p:txBody>
      </p:sp>
      <p:sp>
        <p:nvSpPr>
          <p:cNvPr id="5" name="Slide Number Placeholder 5"/>
          <p:cNvSpPr>
            <a:spLocks noGrp="1"/>
          </p:cNvSpPr>
          <p:nvPr>
            <p:ph type="sldNum" sz="quarter" idx="12"/>
          </p:nvPr>
        </p:nvSpPr>
        <p:spPr/>
        <p:txBody>
          <a:bodyPr/>
          <a:lstStyle/>
          <a:p>
            <a:fld id="{6F0EB1CA-F9D0-4333-B438-285DF0A88904}" type="slidenum">
              <a:rPr lang="en-US"/>
              <a:pPr/>
              <a:t>63</a:t>
            </a:fld>
            <a:endParaRPr lang="en-US"/>
          </a:p>
        </p:txBody>
      </p:sp>
    </p:spTree>
  </p:cSld>
  <p:clrMapOvr>
    <a:masterClrMapping/>
  </p:clrMapOvr>
  <p:transition advTm="26112"/>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lstStyle/>
          <a:p>
            <a:r>
              <a:rPr lang="en-US"/>
              <a:t>Fourth Stage of labor</a:t>
            </a:r>
          </a:p>
        </p:txBody>
      </p:sp>
      <p:sp>
        <p:nvSpPr>
          <p:cNvPr id="80899" name="Rectangle 3"/>
          <p:cNvSpPr>
            <a:spLocks noGrp="1" noChangeArrowheads="1"/>
          </p:cNvSpPr>
          <p:nvPr>
            <p:ph idx="1"/>
          </p:nvPr>
        </p:nvSpPr>
        <p:spPr/>
        <p:txBody>
          <a:bodyPr/>
          <a:lstStyle/>
          <a:p>
            <a:endParaRPr lang="en-US"/>
          </a:p>
          <a:p>
            <a:r>
              <a:rPr lang="en-US"/>
              <a:t>Occult bleeding may manifest as pelvic pain</a:t>
            </a:r>
          </a:p>
          <a:p>
            <a:pPr>
              <a:buFont typeface="Wingdings" pitchFamily="2" charset="2"/>
              <a:buNone/>
            </a:pPr>
            <a:endParaRPr lang="en-US"/>
          </a:p>
          <a:p>
            <a:r>
              <a:rPr lang="en-US"/>
              <a:t>Remember that the first sign of hypovolemia is high pulse rate out of proportion of decreased blood pressure</a:t>
            </a:r>
          </a:p>
        </p:txBody>
      </p:sp>
      <p:sp>
        <p:nvSpPr>
          <p:cNvPr id="5" name="Slide Number Placeholder 5"/>
          <p:cNvSpPr>
            <a:spLocks noGrp="1"/>
          </p:cNvSpPr>
          <p:nvPr>
            <p:ph type="sldNum" sz="quarter" idx="12"/>
          </p:nvPr>
        </p:nvSpPr>
        <p:spPr/>
        <p:txBody>
          <a:bodyPr/>
          <a:lstStyle/>
          <a:p>
            <a:fld id="{6362E5D5-8549-472A-A3B7-8788304D0AE7}" type="slidenum">
              <a:rPr lang="en-US"/>
              <a:pPr/>
              <a:t>64</a:t>
            </a:fld>
            <a:endParaRPr lang="en-US"/>
          </a:p>
        </p:txBody>
      </p:sp>
    </p:spTree>
  </p:cSld>
  <p:clrMapOvr>
    <a:masterClrMapping/>
  </p:clrMapOvr>
  <p:transition advTm="12528"/>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a:r>
              <a:rPr lang="en-US" sz="4400" b="1">
                <a:solidFill>
                  <a:srgbClr val="FFFF00"/>
                </a:solidFill>
                <a:effectLst>
                  <a:outerShdw blurRad="38100" dist="38100" dir="2700000" algn="tl">
                    <a:srgbClr val="000000"/>
                  </a:outerShdw>
                </a:effectLst>
              </a:rPr>
              <a:t>LABOUR TIME FRAMES</a:t>
            </a:r>
          </a:p>
        </p:txBody>
      </p:sp>
      <p:graphicFrame>
        <p:nvGraphicFramePr>
          <p:cNvPr id="61486" name="Group 46"/>
          <p:cNvGraphicFramePr>
            <a:graphicFrameLocks noGrp="1"/>
          </p:cNvGraphicFramePr>
          <p:nvPr/>
        </p:nvGraphicFramePr>
        <p:xfrm>
          <a:off x="381000" y="1524000"/>
          <a:ext cx="8229600" cy="4913250"/>
        </p:xfrm>
        <a:graphic>
          <a:graphicData uri="http://schemas.openxmlformats.org/drawingml/2006/table">
            <a:tbl>
              <a:tblPr/>
              <a:tblGrid>
                <a:gridCol w="2057400"/>
                <a:gridCol w="2057400"/>
                <a:gridCol w="2057400"/>
                <a:gridCol w="2057400"/>
              </a:tblGrid>
              <a:tr h="64770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Phases/ Stages of labour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Nulliparous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Multiparous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Latent 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Mean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6.4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4.8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Longest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20.1 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13.6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Active 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Mean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3 cm/h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5.7cm/h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Slowest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1.2cm/h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1.5cm/h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a:t>
                      </a:r>
                      <a:r>
                        <a:rPr kumimoji="0" lang="en-US" sz="2800" b="0" i="0" u="none" strike="noStrike" cap="none" normalizeH="0" baseline="30000" smtClean="0">
                          <a:ln>
                            <a:noFill/>
                          </a:ln>
                          <a:solidFill>
                            <a:schemeClr val="tx1"/>
                          </a:solidFill>
                          <a:effectLst>
                            <a:outerShdw blurRad="38100" dist="38100" dir="2700000" algn="tl">
                              <a:srgbClr val="000000"/>
                            </a:outerShdw>
                          </a:effectLst>
                          <a:latin typeface="Garamond" pitchFamily="18" charset="0"/>
                          <a:cs typeface="Arial" charset="0"/>
                        </a:rPr>
                        <a:t>nd</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Stage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Mean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1.1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0.4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Longest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2.9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1.1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296658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r>
              <a:rPr lang="en-US"/>
              <a:t>Preparation for labor</a:t>
            </a:r>
          </a:p>
        </p:txBody>
      </p:sp>
      <p:sp>
        <p:nvSpPr>
          <p:cNvPr id="17411" name="Rectangle 3"/>
          <p:cNvSpPr>
            <a:spLocks noGrp="1" noChangeArrowheads="1"/>
          </p:cNvSpPr>
          <p:nvPr>
            <p:ph idx="1"/>
          </p:nvPr>
        </p:nvSpPr>
        <p:spPr/>
        <p:txBody>
          <a:bodyPr/>
          <a:lstStyle/>
          <a:p>
            <a:pPr algn="just">
              <a:lnSpc>
                <a:spcPct val="90000"/>
              </a:lnSpc>
              <a:buFont typeface="Wingdings" pitchFamily="2" charset="2"/>
              <a:buNone/>
            </a:pPr>
            <a:r>
              <a:rPr lang="en-US"/>
              <a:t>	Before actual labor begins, these physiological events usually occur:</a:t>
            </a:r>
          </a:p>
          <a:p>
            <a:pPr>
              <a:lnSpc>
                <a:spcPct val="90000"/>
              </a:lnSpc>
              <a:buFont typeface="Wingdings" pitchFamily="2" charset="2"/>
              <a:buNone/>
            </a:pPr>
            <a:endParaRPr lang="en-US"/>
          </a:p>
          <a:p>
            <a:pPr>
              <a:lnSpc>
                <a:spcPct val="90000"/>
              </a:lnSpc>
            </a:pPr>
            <a:r>
              <a:rPr lang="en-US" b="1">
                <a:effectLst>
                  <a:outerShdw blurRad="38100" dist="38100" dir="2700000" algn="tl">
                    <a:srgbClr val="C0C0C0"/>
                  </a:outerShdw>
                </a:effectLst>
              </a:rPr>
              <a:t>Lightening</a:t>
            </a:r>
          </a:p>
          <a:p>
            <a:pPr>
              <a:lnSpc>
                <a:spcPct val="90000"/>
              </a:lnSpc>
            </a:pPr>
            <a:endParaRPr lang="en-US"/>
          </a:p>
          <a:p>
            <a:pPr>
              <a:lnSpc>
                <a:spcPct val="90000"/>
              </a:lnSpc>
            </a:pPr>
            <a:r>
              <a:rPr lang="en-US" b="1">
                <a:effectLst>
                  <a:outerShdw blurRad="38100" dist="38100" dir="2700000" algn="tl">
                    <a:srgbClr val="C0C0C0"/>
                  </a:outerShdw>
                </a:effectLst>
              </a:rPr>
              <a:t>False labor</a:t>
            </a:r>
          </a:p>
          <a:p>
            <a:pPr>
              <a:lnSpc>
                <a:spcPct val="90000"/>
              </a:lnSpc>
            </a:pPr>
            <a:endParaRPr lang="en-US"/>
          </a:p>
          <a:p>
            <a:pPr>
              <a:lnSpc>
                <a:spcPct val="90000"/>
              </a:lnSpc>
            </a:pPr>
            <a:r>
              <a:rPr lang="en-US" b="1">
                <a:effectLst>
                  <a:outerShdw blurRad="38100" dist="38100" dir="2700000" algn="tl">
                    <a:srgbClr val="C0C0C0"/>
                  </a:outerShdw>
                </a:effectLst>
              </a:rPr>
              <a:t>Cervical effacement</a:t>
            </a:r>
          </a:p>
        </p:txBody>
      </p:sp>
      <p:sp>
        <p:nvSpPr>
          <p:cNvPr id="5" name="Slide Number Placeholder 5"/>
          <p:cNvSpPr>
            <a:spLocks noGrp="1"/>
          </p:cNvSpPr>
          <p:nvPr>
            <p:ph type="sldNum" sz="quarter" idx="12"/>
          </p:nvPr>
        </p:nvSpPr>
        <p:spPr/>
        <p:txBody>
          <a:bodyPr/>
          <a:lstStyle/>
          <a:p>
            <a:fld id="{5E69DD53-613B-4797-959C-40585E6BC18A}" type="slidenum">
              <a:rPr lang="en-US"/>
              <a:pPr/>
              <a:t>7</a:t>
            </a:fld>
            <a:endParaRPr lang="en-US"/>
          </a:p>
        </p:txBody>
      </p:sp>
    </p:spTree>
  </p:cSld>
  <p:clrMapOvr>
    <a:masterClrMapping/>
  </p:clrMapOvr>
  <p:transition advTm="902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a:t>Preparation for labor</a:t>
            </a:r>
          </a:p>
        </p:txBody>
      </p:sp>
      <p:sp>
        <p:nvSpPr>
          <p:cNvPr id="18435" name="Rectangle 3"/>
          <p:cNvSpPr>
            <a:spLocks noGrp="1" noChangeArrowheads="1"/>
          </p:cNvSpPr>
          <p:nvPr>
            <p:ph type="body" sz="half" idx="1"/>
          </p:nvPr>
        </p:nvSpPr>
        <p:spPr>
          <a:xfrm>
            <a:off x="838200" y="2362200"/>
            <a:ext cx="7391400" cy="3724275"/>
          </a:xfrm>
        </p:spPr>
        <p:txBody>
          <a:bodyPr>
            <a:normAutofit lnSpcReduction="10000"/>
          </a:bodyPr>
          <a:lstStyle/>
          <a:p>
            <a:r>
              <a:rPr lang="en-US" b="1">
                <a:effectLst>
                  <a:outerShdw blurRad="38100" dist="38100" dir="2700000" algn="tl">
                    <a:srgbClr val="C0C0C0"/>
                  </a:outerShdw>
                </a:effectLst>
              </a:rPr>
              <a:t>Lightening</a:t>
            </a:r>
          </a:p>
          <a:p>
            <a:pPr>
              <a:buFont typeface="Wingdings" pitchFamily="2" charset="2"/>
              <a:buNone/>
            </a:pPr>
            <a:endParaRPr lang="en-US" sz="2400" b="1">
              <a:effectLst>
                <a:outerShdw blurRad="38100" dist="38100" dir="2700000" algn="tl">
                  <a:srgbClr val="C0C0C0"/>
                </a:outerShdw>
              </a:effectLst>
            </a:endParaRPr>
          </a:p>
          <a:p>
            <a:pPr>
              <a:buFont typeface="Wingdings" pitchFamily="2" charset="2"/>
              <a:buChar char="Ä"/>
            </a:pPr>
            <a:r>
              <a:rPr lang="en-US"/>
              <a:t>It is the settling of the fetal head into the brim of the pelvis</a:t>
            </a:r>
          </a:p>
          <a:p>
            <a:pPr>
              <a:buFont typeface="Wingdings" pitchFamily="2" charset="2"/>
              <a:buNone/>
            </a:pPr>
            <a:endParaRPr lang="en-US"/>
          </a:p>
          <a:p>
            <a:pPr>
              <a:buFont typeface="Wingdings" pitchFamily="2" charset="2"/>
              <a:buChar char="Ä"/>
            </a:pPr>
            <a:r>
              <a:rPr lang="en-US"/>
              <a:t>Could happen 2 or more weeks before labor in most primigravid mothers</a:t>
            </a:r>
          </a:p>
          <a:p>
            <a:pPr>
              <a:buFont typeface="Wingdings" pitchFamily="2" charset="2"/>
              <a:buNone/>
            </a:pPr>
            <a:endParaRPr lang="en-US" sz="2400"/>
          </a:p>
        </p:txBody>
      </p:sp>
      <p:sp>
        <p:nvSpPr>
          <p:cNvPr id="5" name="Slide Number Placeholder 6"/>
          <p:cNvSpPr>
            <a:spLocks noGrp="1"/>
          </p:cNvSpPr>
          <p:nvPr>
            <p:ph type="sldNum" sz="quarter" idx="12"/>
          </p:nvPr>
        </p:nvSpPr>
        <p:spPr/>
        <p:txBody>
          <a:bodyPr/>
          <a:lstStyle/>
          <a:p>
            <a:fld id="{D9BEC3A9-AB4C-45D2-9BBC-47EA6611E445}" type="slidenum">
              <a:rPr lang="en-US"/>
              <a:pPr/>
              <a:t>8</a:t>
            </a:fld>
            <a:endParaRPr lang="en-US"/>
          </a:p>
        </p:txBody>
      </p:sp>
    </p:spTree>
  </p:cSld>
  <p:clrMapOvr>
    <a:masterClrMapping/>
  </p:clrMapOvr>
  <p:transition advTm="1820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r>
              <a:rPr lang="en-US"/>
              <a:t>Preparation for labor</a:t>
            </a:r>
          </a:p>
        </p:txBody>
      </p:sp>
      <p:sp>
        <p:nvSpPr>
          <p:cNvPr id="20483" name="Rectangle 3"/>
          <p:cNvSpPr>
            <a:spLocks noGrp="1" noChangeArrowheads="1"/>
          </p:cNvSpPr>
          <p:nvPr>
            <p:ph idx="1"/>
          </p:nvPr>
        </p:nvSpPr>
        <p:spPr/>
        <p:txBody>
          <a:bodyPr/>
          <a:lstStyle/>
          <a:p>
            <a:pPr>
              <a:lnSpc>
                <a:spcPct val="90000"/>
              </a:lnSpc>
            </a:pPr>
            <a:r>
              <a:rPr lang="en-US" b="1">
                <a:effectLst>
                  <a:outerShdw blurRad="38100" dist="38100" dir="2700000" algn="tl">
                    <a:srgbClr val="C0C0C0"/>
                  </a:outerShdw>
                </a:effectLst>
              </a:rPr>
              <a:t>False labor “Braxton Hicks contractions”</a:t>
            </a:r>
          </a:p>
          <a:p>
            <a:pPr>
              <a:lnSpc>
                <a:spcPct val="90000"/>
              </a:lnSpc>
              <a:buFont typeface="Wingdings" pitchFamily="2" charset="2"/>
              <a:buNone/>
            </a:pPr>
            <a:endParaRPr lang="en-US"/>
          </a:p>
          <a:p>
            <a:pPr>
              <a:lnSpc>
                <a:spcPct val="90000"/>
              </a:lnSpc>
              <a:buFont typeface="Wingdings" pitchFamily="2" charset="2"/>
              <a:buChar char="Ä"/>
            </a:pPr>
            <a:r>
              <a:rPr lang="en-US"/>
              <a:t>Irregular contractions that are normally painless, which are not associated with progressive cervical dilatation or effacement.</a:t>
            </a:r>
          </a:p>
          <a:p>
            <a:pPr>
              <a:lnSpc>
                <a:spcPct val="90000"/>
              </a:lnSpc>
              <a:buFont typeface="Wingdings" pitchFamily="2" charset="2"/>
              <a:buNone/>
            </a:pPr>
            <a:endParaRPr lang="en-US"/>
          </a:p>
          <a:p>
            <a:pPr>
              <a:lnSpc>
                <a:spcPct val="90000"/>
              </a:lnSpc>
              <a:buFont typeface="Wingdings" pitchFamily="2" charset="2"/>
              <a:buChar char="Ä"/>
            </a:pPr>
            <a:r>
              <a:rPr lang="en-US"/>
              <a:t>They may serve a physiological role in preparing the uterus and cervix for true labor.</a:t>
            </a:r>
          </a:p>
        </p:txBody>
      </p:sp>
      <p:sp>
        <p:nvSpPr>
          <p:cNvPr id="5" name="Slide Number Placeholder 5"/>
          <p:cNvSpPr>
            <a:spLocks noGrp="1"/>
          </p:cNvSpPr>
          <p:nvPr>
            <p:ph type="sldNum" sz="quarter" idx="12"/>
          </p:nvPr>
        </p:nvSpPr>
        <p:spPr/>
        <p:txBody>
          <a:bodyPr/>
          <a:lstStyle/>
          <a:p>
            <a:fld id="{09996CE0-9229-4D2E-ADCF-B55846176AAB}" type="slidenum">
              <a:rPr lang="en-US"/>
              <a:pPr/>
              <a:t>9</a:t>
            </a:fld>
            <a:endParaRPr lang="en-US"/>
          </a:p>
        </p:txBody>
      </p:sp>
    </p:spTree>
  </p:cSld>
  <p:clrMapOvr>
    <a:masterClrMapping/>
  </p:clrMapOvr>
  <p:transition advTm="2203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9"/>
</p:tagLst>
</file>

<file path=ppt/tags/tag10.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11.xml><?xml version="1.0" encoding="utf-8"?>
<p:tagLst xmlns:a="http://schemas.openxmlformats.org/drawingml/2006/main" xmlns:r="http://schemas.openxmlformats.org/officeDocument/2006/relationships" xmlns:p="http://schemas.openxmlformats.org/presentationml/2006/main">
  <p:tag name="TIMING" val="|5.2|32.3|16.2|17.8"/>
</p:tagLst>
</file>

<file path=ppt/tags/tag12.xml><?xml version="1.0" encoding="utf-8"?>
<p:tagLst xmlns:a="http://schemas.openxmlformats.org/drawingml/2006/main" xmlns:r="http://schemas.openxmlformats.org/officeDocument/2006/relationships" xmlns:p="http://schemas.openxmlformats.org/presentationml/2006/main">
  <p:tag name="TIMING" val="|5.2|32.3|16.2|17.8"/>
</p:tagLst>
</file>

<file path=ppt/tags/tag13.xml><?xml version="1.0" encoding="utf-8"?>
<p:tagLst xmlns:a="http://schemas.openxmlformats.org/drawingml/2006/main" xmlns:r="http://schemas.openxmlformats.org/officeDocument/2006/relationships" xmlns:p="http://schemas.openxmlformats.org/presentationml/2006/main">
  <p:tag name="TIMING" val="|5.2|32.3|16.2|17.8"/>
</p:tagLst>
</file>

<file path=ppt/tags/tag14.xml><?xml version="1.0" encoding="utf-8"?>
<p:tagLst xmlns:a="http://schemas.openxmlformats.org/drawingml/2006/main" xmlns:r="http://schemas.openxmlformats.org/officeDocument/2006/relationships" xmlns:p="http://schemas.openxmlformats.org/presentationml/2006/main">
  <p:tag name="TIMING" val="|5.2|32.3|16.2|17.8"/>
</p:tagLst>
</file>

<file path=ppt/tags/tag2.xml><?xml version="1.0" encoding="utf-8"?>
<p:tagLst xmlns:a="http://schemas.openxmlformats.org/drawingml/2006/main" xmlns:r="http://schemas.openxmlformats.org/officeDocument/2006/relationships" xmlns:p="http://schemas.openxmlformats.org/presentationml/2006/main">
  <p:tag name="TIMING" val="|6.7|4.1|5.1|4.4|5.9"/>
</p:tagLst>
</file>

<file path=ppt/tags/tag3.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4.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5.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6.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7.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8.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ags/tag9.xml><?xml version="1.0" encoding="utf-8"?>
<p:tagLst xmlns:a="http://schemas.openxmlformats.org/drawingml/2006/main" xmlns:r="http://schemas.openxmlformats.org/officeDocument/2006/relationships" xmlns:p="http://schemas.openxmlformats.org/presentationml/2006/main">
  <p:tag name="TIMING" val="|3.9|12.9|28.8|12.7|14.6|27.6|18.5|2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3209</TotalTime>
  <Words>2678</Words>
  <Application>Microsoft Office PowerPoint</Application>
  <PresentationFormat>On-screen Show (4:3)</PresentationFormat>
  <Paragraphs>714</Paragraphs>
  <Slides>66</Slides>
  <Notes>7</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3" baseType="lpstr">
      <vt:lpstr>Arial</vt:lpstr>
      <vt:lpstr>Calibri</vt:lpstr>
      <vt:lpstr>Garamond</vt:lpstr>
      <vt:lpstr>Wingdings</vt:lpstr>
      <vt:lpstr>Wingdings 3</vt:lpstr>
      <vt:lpstr>Office Theme</vt:lpstr>
      <vt:lpstr>Image</vt:lpstr>
      <vt:lpstr>Normal Labor</vt:lpstr>
      <vt:lpstr>The ideal conduct of labor and delivery</vt:lpstr>
      <vt:lpstr>INTRODUCTION</vt:lpstr>
      <vt:lpstr>Diagnosis of Dystocia</vt:lpstr>
      <vt:lpstr>Contents of this Presentation</vt:lpstr>
      <vt:lpstr>Normal Labor</vt:lpstr>
      <vt:lpstr>Preparation for labor</vt:lpstr>
      <vt:lpstr>Preparation for labor</vt:lpstr>
      <vt:lpstr>Preparation for labor</vt:lpstr>
      <vt:lpstr>Preparation for labor</vt:lpstr>
      <vt:lpstr>Preparation for labor</vt:lpstr>
      <vt:lpstr>The Fetus</vt:lpstr>
      <vt:lpstr>The Fetus</vt:lpstr>
      <vt:lpstr>The Fetus</vt:lpstr>
      <vt:lpstr>PowerPoint Presentation</vt:lpstr>
      <vt:lpstr>Stages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First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Second Stage of labor</vt:lpstr>
      <vt:lpstr>Third Stage of labor</vt:lpstr>
      <vt:lpstr>Third Stage of labor</vt:lpstr>
      <vt:lpstr>Third Stage of labor</vt:lpstr>
      <vt:lpstr>Third Stage of labor</vt:lpstr>
      <vt:lpstr>Third Stage of labor</vt:lpstr>
      <vt:lpstr>Fourth Stage of labor</vt:lpstr>
      <vt:lpstr>Fourth Stage of labor</vt:lpstr>
      <vt:lpstr>PowerPoint Presentation</vt:lpstr>
      <vt:lpstr>Thank you</vt:lpstr>
    </vt:vector>
  </TitlesOfParts>
  <Company>Security Forces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and Abnormal Labor</dc:title>
  <dc:creator>Dr. Haitham A. A. Badr</dc:creator>
  <cp:lastModifiedBy>Haitham Badr</cp:lastModifiedBy>
  <cp:revision>77</cp:revision>
  <dcterms:created xsi:type="dcterms:W3CDTF">2004-03-13T18:30:50Z</dcterms:created>
  <dcterms:modified xsi:type="dcterms:W3CDTF">2015-02-21T08:11:37Z</dcterms:modified>
</cp:coreProperties>
</file>