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241BB5-5DBB-498E-A89D-084CEF853A0C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60394A-C2C0-4CE9-A35B-5BC34EDD796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Diabetes in Pregnancy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Dr. </a:t>
            </a:r>
            <a:r>
              <a:rPr lang="en-US" b="1" dirty="0" err="1" smtClean="0"/>
              <a:t>Hythem</a:t>
            </a:r>
            <a:r>
              <a:rPr lang="en-US" b="1" dirty="0" smtClean="0"/>
              <a:t> Al-Sum</a:t>
            </a:r>
          </a:p>
          <a:p>
            <a:r>
              <a:rPr lang="en-US" dirty="0" smtClean="0"/>
              <a:t>Consultant Obstetrics, ICU, MFM</a:t>
            </a:r>
          </a:p>
          <a:p>
            <a:r>
              <a:rPr lang="en-US" dirty="0" smtClean="0"/>
              <a:t>MNGHA</a:t>
            </a:r>
          </a:p>
          <a:p>
            <a:r>
              <a:rPr lang="en-US" dirty="0" smtClean="0"/>
              <a:t>KAMC-RD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5177971"/>
            <a:ext cx="51022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77971"/>
            <a:ext cx="19081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5271"/>
            <a:ext cx="213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6" y="0"/>
            <a:ext cx="34147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34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Intrapartum</a:t>
            </a:r>
            <a:r>
              <a:rPr lang="en-US" dirty="0" smtClean="0"/>
              <a:t> </a:t>
            </a:r>
            <a:r>
              <a:rPr lang="en-US" dirty="0" err="1" smtClean="0"/>
              <a:t>Mx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Maternal </a:t>
            </a:r>
            <a:r>
              <a:rPr lang="en-US" dirty="0" err="1" smtClean="0"/>
              <a:t>euglycemia</a:t>
            </a:r>
            <a:r>
              <a:rPr lang="en-US" dirty="0" smtClean="0"/>
              <a:t> during labor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Continuous regular insulin infusion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Maintain BG between 80 and 120 mg/</a:t>
            </a:r>
            <a:r>
              <a:rPr lang="en-US" dirty="0" err="1" smtClean="0"/>
              <a:t>dL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Continuous fetal heart rate monitoring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066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Postpartum </a:t>
            </a:r>
            <a:r>
              <a:rPr lang="en-US" dirty="0" err="1" smtClean="0"/>
              <a:t>Mx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Insulin requirements</a:t>
            </a:r>
          </a:p>
          <a:p>
            <a:pPr algn="l" rtl="0"/>
            <a:r>
              <a:rPr lang="en-US" dirty="0" smtClean="0"/>
              <a:t>Restart on 2/3 the pre-pregnancy dose </a:t>
            </a:r>
          </a:p>
          <a:p>
            <a:pPr algn="l" rtl="0"/>
            <a:r>
              <a:rPr lang="en-US" dirty="0" smtClean="0"/>
              <a:t>GDM usually does not need insulin </a:t>
            </a:r>
            <a:r>
              <a:rPr lang="en-US" dirty="0" err="1" smtClean="0"/>
              <a:t>pp</a:t>
            </a:r>
            <a:endParaRPr lang="en-US" dirty="0" smtClean="0"/>
          </a:p>
          <a:p>
            <a:pPr algn="l" rtl="0"/>
            <a:r>
              <a:rPr lang="en-US" dirty="0" smtClean="0"/>
              <a:t>Check FBS at 6 to 12 weeks</a:t>
            </a:r>
          </a:p>
          <a:p>
            <a:pPr algn="l" rtl="0"/>
            <a:r>
              <a:rPr lang="en-US" dirty="0" smtClean="0"/>
              <a:t>Diet</a:t>
            </a:r>
          </a:p>
          <a:p>
            <a:pPr algn="l" rtl="0"/>
            <a:r>
              <a:rPr lang="en-US" dirty="0" smtClean="0"/>
              <a:t>Sterilization</a:t>
            </a:r>
            <a:endParaRPr lang="ar-SA" dirty="0"/>
          </a:p>
        </p:txBody>
      </p:sp>
      <p:sp>
        <p:nvSpPr>
          <p:cNvPr id="4" name="Down Arrow 3"/>
          <p:cNvSpPr/>
          <p:nvPr/>
        </p:nvSpPr>
        <p:spPr>
          <a:xfrm>
            <a:off x="4482084" y="18288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266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  <a:endParaRPr lang="ar-S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74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and Classification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Prevalence increased in the last 20 years</a:t>
            </a:r>
          </a:p>
          <a:p>
            <a:pPr algn="l" rtl="0"/>
            <a:r>
              <a:rPr lang="en-US" dirty="0" smtClean="0"/>
              <a:t>GDM is 3 to 8 %</a:t>
            </a:r>
          </a:p>
          <a:p>
            <a:pPr algn="l" rtl="0"/>
            <a:r>
              <a:rPr lang="en-US" dirty="0" err="1" smtClean="0"/>
              <a:t>Pregestational</a:t>
            </a:r>
            <a:r>
              <a:rPr lang="en-US" dirty="0" smtClean="0"/>
              <a:t> DM is 1 %</a:t>
            </a:r>
          </a:p>
          <a:p>
            <a:pPr algn="l" rtl="0"/>
            <a:r>
              <a:rPr lang="en-US" dirty="0" smtClean="0"/>
              <a:t>GDM is 90% and </a:t>
            </a:r>
            <a:r>
              <a:rPr lang="en-US" dirty="0" err="1" smtClean="0"/>
              <a:t>Pregestational</a:t>
            </a:r>
            <a:r>
              <a:rPr lang="en-US" dirty="0" smtClean="0"/>
              <a:t> DM is 10%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901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Progressive insulin resistance state</a:t>
            </a:r>
          </a:p>
          <a:p>
            <a:pPr algn="l" rtl="0"/>
            <a:r>
              <a:rPr lang="en-US" dirty="0" smtClean="0"/>
              <a:t>HPL, progesterone, prolactin, cortisol, TNF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White’s classification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414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</a:t>
            </a:r>
            <a:r>
              <a:rPr lang="en-US" dirty="0" err="1" smtClean="0"/>
              <a:t>complicatios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Obstetric: (</a:t>
            </a:r>
            <a:r>
              <a:rPr lang="en-US" dirty="0" err="1" smtClean="0"/>
              <a:t>Polyhydramnios</a:t>
            </a:r>
            <a:r>
              <a:rPr lang="en-US" dirty="0" smtClean="0"/>
              <a:t>, Preeclampsia, Infections, Cesarean delivery, Genital trauma)</a:t>
            </a:r>
          </a:p>
          <a:p>
            <a:pPr algn="l" rtl="0"/>
            <a:r>
              <a:rPr lang="en-US" dirty="0" smtClean="0"/>
              <a:t>Diabetic emergencies: (Hypoglycemia, DKA</a:t>
            </a:r>
          </a:p>
          <a:p>
            <a:pPr algn="l" rtl="0"/>
            <a:r>
              <a:rPr lang="en-US" dirty="0" smtClean="0"/>
              <a:t>End-organ injury: (cardiac, renal, ophthalmic, peripheral vascular)</a:t>
            </a:r>
          </a:p>
          <a:p>
            <a:pPr algn="l" rtl="0"/>
            <a:r>
              <a:rPr lang="en-US" dirty="0" smtClean="0"/>
              <a:t>Neurologic: (peripheral neuropathy, gastrointestinal disturbance)</a:t>
            </a:r>
          </a:p>
        </p:txBody>
      </p:sp>
    </p:spTree>
    <p:extLst>
      <p:ext uri="{BB962C8B-B14F-4D97-AF65-F5344CB8AC3E}">
        <p14:creationId xmlns:p14="http://schemas.microsoft.com/office/powerpoint/2010/main" val="197346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Fetal and Neonatal Complications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Macrosomia</a:t>
            </a:r>
            <a:endParaRPr lang="en-US" dirty="0" smtClean="0"/>
          </a:p>
          <a:p>
            <a:pPr algn="l" rtl="0"/>
            <a:r>
              <a:rPr lang="en-US" dirty="0" smtClean="0"/>
              <a:t>Delayed organ maturity</a:t>
            </a:r>
          </a:p>
          <a:p>
            <a:pPr algn="l" rtl="0"/>
            <a:r>
              <a:rPr lang="en-US" dirty="0" smtClean="0"/>
              <a:t>Congenital defects (cardiovascular, NTD..)</a:t>
            </a:r>
          </a:p>
          <a:p>
            <a:pPr algn="l" rtl="0"/>
            <a:r>
              <a:rPr lang="en-US" dirty="0" smtClean="0"/>
              <a:t>Fetal compromise (IUGR, IUFD..)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082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Screening between 24 and 28 weeks of gestation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GCT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the first antenatal visit in high risk population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GTT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1394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Diabetic team </a:t>
            </a:r>
          </a:p>
          <a:p>
            <a:pPr algn="l" rtl="0"/>
            <a:r>
              <a:rPr lang="en-US" dirty="0" err="1" smtClean="0"/>
              <a:t>Euglycemia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smtClean="0"/>
              <a:t>FBS &lt; 95 mg/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 algn="l" rtl="0"/>
            <a:r>
              <a:rPr lang="en-US" dirty="0" smtClean="0"/>
              <a:t>1 hour PP &lt; 140 mg/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 algn="l" rtl="0"/>
            <a:r>
              <a:rPr lang="en-US" dirty="0" smtClean="0"/>
              <a:t>2 hours PP &lt; 120 mg/</a:t>
            </a:r>
            <a:r>
              <a:rPr lang="en-US" dirty="0" err="1" smtClean="0"/>
              <a:t>dL</a:t>
            </a:r>
            <a:endParaRPr lang="en-US" dirty="0" smtClean="0"/>
          </a:p>
          <a:p>
            <a:pPr algn="l" rtl="0"/>
            <a:r>
              <a:rPr lang="en-US" dirty="0" smtClean="0"/>
              <a:t>Diet:</a:t>
            </a:r>
          </a:p>
          <a:p>
            <a:pPr lvl="1" algn="l" rtl="0"/>
            <a:r>
              <a:rPr lang="en-US" dirty="0" smtClean="0"/>
              <a:t>80 to 120% of IBW: 30 kcal/kg</a:t>
            </a:r>
          </a:p>
          <a:p>
            <a:pPr lvl="1" algn="l" rtl="0"/>
            <a:r>
              <a:rPr lang="en-US" dirty="0" smtClean="0"/>
              <a:t>&lt; 80% of IBW: 35 to 40 kcal/kg</a:t>
            </a:r>
          </a:p>
          <a:p>
            <a:pPr lvl="1" algn="l" rtl="0"/>
            <a:r>
              <a:rPr lang="en-US" dirty="0" smtClean="0"/>
              <a:t>120 to 150% of IBW: 24 kcal/kg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1521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Oral </a:t>
            </a:r>
            <a:r>
              <a:rPr lang="en-US" dirty="0" err="1" smtClean="0"/>
              <a:t>hypoglycemics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Insulin is the gold standard</a:t>
            </a:r>
          </a:p>
          <a:p>
            <a:pPr lvl="1" algn="l" rtl="0"/>
            <a:r>
              <a:rPr lang="en-US" dirty="0" smtClean="0"/>
              <a:t>Dose calculation</a:t>
            </a:r>
          </a:p>
          <a:p>
            <a:pPr lvl="1" algn="l" rtl="0"/>
            <a:endParaRPr lang="en-US" dirty="0" smtClean="0"/>
          </a:p>
          <a:p>
            <a:pPr algn="l" rtl="0"/>
            <a:r>
              <a:rPr lang="en-US" dirty="0" smtClean="0"/>
              <a:t>Exercise </a:t>
            </a:r>
          </a:p>
        </p:txBody>
      </p:sp>
    </p:spTree>
    <p:extLst>
      <p:ext uri="{BB962C8B-B14F-4D97-AF65-F5344CB8AC3E}">
        <p14:creationId xmlns:p14="http://schemas.microsoft.com/office/powerpoint/2010/main" val="373994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Antepartum </a:t>
            </a:r>
            <a:r>
              <a:rPr lang="en-US" dirty="0" err="1" smtClean="0"/>
              <a:t>Mx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In </a:t>
            </a:r>
            <a:r>
              <a:rPr lang="en-US" dirty="0" err="1" smtClean="0"/>
              <a:t>pregestational</a:t>
            </a:r>
            <a:r>
              <a:rPr lang="en-US" dirty="0" smtClean="0"/>
              <a:t> or GDM  before 20 weeks:</a:t>
            </a:r>
          </a:p>
          <a:p>
            <a:pPr lvl="1" algn="l" rtl="0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trimester dating US</a:t>
            </a:r>
          </a:p>
          <a:p>
            <a:pPr lvl="1" algn="l" rtl="0"/>
            <a:r>
              <a:rPr lang="en-US" dirty="0" smtClean="0"/>
              <a:t>Obstetric detailed anatomy scan</a:t>
            </a:r>
          </a:p>
          <a:p>
            <a:pPr lvl="1" algn="l" rtl="0"/>
            <a:r>
              <a:rPr lang="en-US" dirty="0" smtClean="0"/>
              <a:t>Fetal echocardiogram</a:t>
            </a:r>
          </a:p>
          <a:p>
            <a:pPr lvl="1" algn="l" rtl="0"/>
            <a:r>
              <a:rPr lang="en-US" dirty="0" smtClean="0"/>
              <a:t>MSAFP at 16 to 20 weeks</a:t>
            </a:r>
          </a:p>
          <a:p>
            <a:pPr lvl="1" algn="l" rtl="0"/>
            <a:r>
              <a:rPr lang="en-US" dirty="0" smtClean="0"/>
              <a:t>Maternal renal, cardiac, and ophthalmic functions must be evaluated and monitored</a:t>
            </a:r>
          </a:p>
          <a:p>
            <a:pPr lvl="1" algn="l" rtl="0"/>
            <a:r>
              <a:rPr lang="en-US" dirty="0" smtClean="0"/>
              <a:t>HbA1c</a:t>
            </a:r>
          </a:p>
          <a:p>
            <a:pPr lvl="1" algn="l" rtl="0"/>
            <a:r>
              <a:rPr lang="en-US" dirty="0" smtClean="0"/>
              <a:t>Regular fetal monitoring for </a:t>
            </a:r>
            <a:r>
              <a:rPr lang="en-US" dirty="0" err="1" smtClean="0"/>
              <a:t>macrosomia</a:t>
            </a:r>
            <a:r>
              <a:rPr lang="en-US" dirty="0" smtClean="0"/>
              <a:t> and IUGR</a:t>
            </a:r>
          </a:p>
          <a:p>
            <a:pPr lvl="1" algn="l" rtl="0"/>
            <a:r>
              <a:rPr lang="en-US" dirty="0" smtClean="0"/>
              <a:t>Serial fetal testing in GDM on diet and in GDM on insulin</a:t>
            </a:r>
          </a:p>
          <a:p>
            <a:pPr lvl="1" algn="l" rtl="0"/>
            <a:r>
              <a:rPr lang="en-US" dirty="0" smtClean="0"/>
              <a:t>C.S. for large fetuses (&gt; 4.25 to 4.5 kg)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00777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117</TotalTime>
  <Words>332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Diabetes in Pregnancy</vt:lpstr>
      <vt:lpstr>Incidence and Classification</vt:lpstr>
      <vt:lpstr>PowerPoint Presentation</vt:lpstr>
      <vt:lpstr>Maternal complicatios</vt:lpstr>
      <vt:lpstr>Fetal and Neonatal Complications</vt:lpstr>
      <vt:lpstr>Diagnosis </vt:lpstr>
      <vt:lpstr>Management </vt:lpstr>
      <vt:lpstr>Therapy </vt:lpstr>
      <vt:lpstr>Antepartum Mx</vt:lpstr>
      <vt:lpstr>Intrapartum Mx</vt:lpstr>
      <vt:lpstr>Postpartum Mx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in Pregnancy</dc:title>
  <dc:creator>hp</dc:creator>
  <cp:lastModifiedBy>3422</cp:lastModifiedBy>
  <cp:revision>15</cp:revision>
  <dcterms:created xsi:type="dcterms:W3CDTF">2015-12-06T18:08:28Z</dcterms:created>
  <dcterms:modified xsi:type="dcterms:W3CDTF">2015-12-07T07:35:15Z</dcterms:modified>
</cp:coreProperties>
</file>