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F1AC0F-209C-4FDB-8C08-8C242B619BE7}" type="datetimeFigureOut">
              <a:rPr lang="ar-SA" smtClean="0"/>
              <a:t>25/02/1437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8B3BACD-71C5-46BB-A9B7-61A2A15FBA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Hypertension in Pregnancy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Dr. </a:t>
            </a:r>
            <a:r>
              <a:rPr lang="en-US" b="1" dirty="0" err="1" smtClean="0"/>
              <a:t>Hythem</a:t>
            </a:r>
            <a:r>
              <a:rPr lang="en-US" b="1" dirty="0" smtClean="0"/>
              <a:t> Al-Sum</a:t>
            </a:r>
          </a:p>
          <a:p>
            <a:r>
              <a:rPr lang="en-US" dirty="0" smtClean="0"/>
              <a:t>Consultant Obstetrics, ICU, MFM</a:t>
            </a:r>
          </a:p>
          <a:p>
            <a:r>
              <a:rPr lang="en-US" dirty="0" smtClean="0"/>
              <a:t>MNGHA</a:t>
            </a:r>
          </a:p>
          <a:p>
            <a:r>
              <a:rPr lang="en-US" dirty="0" smtClean="0"/>
              <a:t>KAMC-RD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2133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2" y="5181600"/>
            <a:ext cx="5105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5181600"/>
            <a:ext cx="1905000" cy="166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0"/>
            <a:ext cx="341811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1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Gestational HTN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HTN without proteinuria</a:t>
            </a:r>
          </a:p>
          <a:p>
            <a:pPr algn="l" rtl="0"/>
            <a:r>
              <a:rPr lang="en-US" dirty="0" smtClean="0"/>
              <a:t>After 20 weeks</a:t>
            </a:r>
          </a:p>
          <a:p>
            <a:pPr algn="l" rtl="0"/>
            <a:r>
              <a:rPr lang="en-US" dirty="0" smtClean="0"/>
              <a:t>Or within 48 to 72 hours post-delivery and resolves by 12 weeks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99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and Management of Preeclampsia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Delivery is the only definitive treatment</a:t>
            </a:r>
          </a:p>
          <a:p>
            <a:pPr algn="l" rtl="0"/>
            <a:r>
              <a:rPr lang="en-US" dirty="0" smtClean="0"/>
              <a:t>After stabilization regardless of gestational age</a:t>
            </a:r>
          </a:p>
          <a:p>
            <a:pPr algn="l" rtl="0"/>
            <a:r>
              <a:rPr lang="en-US" dirty="0" smtClean="0"/>
              <a:t>Careful fetal monitoring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8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Thank you!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79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Leading cause of death</a:t>
            </a:r>
          </a:p>
          <a:p>
            <a:pPr algn="l" rtl="0"/>
            <a:r>
              <a:rPr lang="en-US" dirty="0" smtClean="0"/>
              <a:t>May cause maternal multi-organ dysfunction:</a:t>
            </a:r>
          </a:p>
          <a:p>
            <a:pPr lvl="1" algn="l" rtl="0"/>
            <a:r>
              <a:rPr lang="en-US" dirty="0" smtClean="0"/>
              <a:t>Renal failure</a:t>
            </a:r>
          </a:p>
          <a:p>
            <a:pPr lvl="1" algn="l" rtl="0"/>
            <a:r>
              <a:rPr lang="en-US" dirty="0" smtClean="0"/>
              <a:t>Hepatic failure</a:t>
            </a:r>
          </a:p>
          <a:p>
            <a:pPr lvl="1" algn="l" rtl="0"/>
            <a:r>
              <a:rPr lang="en-US" dirty="0" smtClean="0"/>
              <a:t>CNS hemorrhage</a:t>
            </a:r>
          </a:p>
          <a:p>
            <a:pPr lvl="1" algn="l" rtl="0"/>
            <a:r>
              <a:rPr lang="en-US" dirty="0" smtClean="0"/>
              <a:t>Stroke</a:t>
            </a:r>
          </a:p>
          <a:p>
            <a:pPr lvl="1" algn="l" rtl="0"/>
            <a:r>
              <a:rPr lang="en-US" dirty="0" smtClean="0"/>
              <a:t>Pulmonary edema</a:t>
            </a:r>
          </a:p>
          <a:p>
            <a:pPr lvl="1" algn="l" rtl="0"/>
            <a:r>
              <a:rPr lang="en-US" dirty="0" smtClean="0"/>
              <a:t>Placental abruption</a:t>
            </a:r>
          </a:p>
          <a:p>
            <a:pPr lvl="1" algn="l" rtl="0"/>
            <a:r>
              <a:rPr lang="en-US" dirty="0" smtClean="0"/>
              <a:t>DIC</a:t>
            </a:r>
          </a:p>
          <a:p>
            <a:pPr algn="l" rtl="0"/>
            <a:r>
              <a:rPr lang="en-US" dirty="0" smtClean="0"/>
              <a:t>Fetal:</a:t>
            </a:r>
          </a:p>
          <a:p>
            <a:pPr lvl="1" algn="l" rtl="0"/>
            <a:r>
              <a:rPr lang="en-US" dirty="0" smtClean="0"/>
              <a:t>IUGR</a:t>
            </a:r>
          </a:p>
          <a:p>
            <a:pPr lvl="1" algn="l" rtl="0"/>
            <a:r>
              <a:rPr lang="en-US" dirty="0" smtClean="0"/>
              <a:t>Prematurity</a:t>
            </a:r>
          </a:p>
          <a:p>
            <a:pPr lvl="1" algn="l" rtl="0"/>
            <a:r>
              <a:rPr lang="en-US" dirty="0" smtClean="0"/>
              <a:t>Perinatal death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17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General classification of hypertensive disorders of pregnancy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Preeclampsia or </a:t>
            </a:r>
            <a:r>
              <a:rPr lang="en-US" dirty="0" err="1" smtClean="0"/>
              <a:t>eclampsia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Chronic hypertension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Chronic hypertension with superimposed preeclampsia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Gestational or transient hypertension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49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ar-SA" dirty="0" smtClean="0"/>
              <a:t>≤</a:t>
            </a:r>
            <a:r>
              <a:rPr lang="en-US" dirty="0" smtClean="0"/>
              <a:t> 140/90 in sitting position after 10 min rest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Length of the cuff is 1.5 times the circumference of upper arm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Fifth </a:t>
            </a:r>
            <a:r>
              <a:rPr lang="en-US" dirty="0" err="1" smtClean="0"/>
              <a:t>korotkoff</a:t>
            </a:r>
            <a:r>
              <a:rPr lang="en-US" dirty="0" smtClean="0"/>
              <a:t> sound disappearance to determine diastolic pressure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93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Preeclampsia/</a:t>
            </a:r>
            <a:r>
              <a:rPr lang="en-US" dirty="0" err="1" smtClean="0"/>
              <a:t>eclampsia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Unique to pregnancy</a:t>
            </a:r>
          </a:p>
          <a:p>
            <a:pPr algn="l" rtl="0"/>
            <a:r>
              <a:rPr lang="en-US" dirty="0" smtClean="0"/>
              <a:t>Second half </a:t>
            </a:r>
          </a:p>
          <a:p>
            <a:pPr algn="l" rtl="0"/>
            <a:r>
              <a:rPr lang="en-US" dirty="0" smtClean="0"/>
              <a:t>HTN + Proteinuria + Edema</a:t>
            </a:r>
          </a:p>
          <a:p>
            <a:pPr algn="l" rtl="0"/>
            <a:r>
              <a:rPr lang="en-US" dirty="0" smtClean="0"/>
              <a:t>Mild and severe</a:t>
            </a:r>
          </a:p>
          <a:p>
            <a:pPr algn="l" rtl="0"/>
            <a:r>
              <a:rPr lang="en-US" dirty="0" smtClean="0"/>
              <a:t>HELLP syndrome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58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Preeclampsia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BP ≥ 160/110 in 2 occasions 6 hours apart</a:t>
            </a:r>
          </a:p>
          <a:p>
            <a:pPr algn="l" rtl="0"/>
            <a:r>
              <a:rPr lang="en-US" dirty="0" smtClean="0"/>
              <a:t>Heavy proteinuria (5 g in 24 hours collection or +3)</a:t>
            </a:r>
          </a:p>
          <a:p>
            <a:pPr algn="l" rtl="0"/>
            <a:r>
              <a:rPr lang="en-US" dirty="0" smtClean="0"/>
              <a:t>Oliguria</a:t>
            </a:r>
          </a:p>
          <a:p>
            <a:pPr algn="l" rtl="0"/>
            <a:r>
              <a:rPr lang="en-US" dirty="0" smtClean="0"/>
              <a:t>Cerebral or visual disturbances</a:t>
            </a:r>
          </a:p>
          <a:p>
            <a:pPr algn="l" rtl="0"/>
            <a:r>
              <a:rPr lang="en-US" dirty="0" smtClean="0"/>
              <a:t>Pulmonary edema or cyanosis</a:t>
            </a:r>
          </a:p>
          <a:p>
            <a:pPr algn="l" rtl="0"/>
            <a:r>
              <a:rPr lang="en-US" dirty="0" err="1" smtClean="0"/>
              <a:t>Epigastric</a:t>
            </a:r>
            <a:r>
              <a:rPr lang="en-US" dirty="0" smtClean="0"/>
              <a:t> or RUQ pain</a:t>
            </a:r>
          </a:p>
          <a:p>
            <a:pPr algn="l" rtl="0"/>
            <a:r>
              <a:rPr lang="en-US" dirty="0" smtClean="0"/>
              <a:t>Impaired liver function </a:t>
            </a:r>
          </a:p>
          <a:p>
            <a:pPr algn="l" rtl="0"/>
            <a:r>
              <a:rPr lang="en-US" dirty="0" smtClean="0"/>
              <a:t>Thrombocytopenia</a:t>
            </a:r>
          </a:p>
          <a:p>
            <a:pPr algn="l" rtl="0"/>
            <a:r>
              <a:rPr lang="en-US" dirty="0" smtClean="0"/>
              <a:t>Fetal growth restriction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00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Eclampsia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Tonic-</a:t>
            </a:r>
            <a:r>
              <a:rPr lang="en-US" dirty="0" err="1" smtClean="0"/>
              <a:t>clonic</a:t>
            </a:r>
            <a:r>
              <a:rPr lang="en-US" dirty="0" smtClean="0"/>
              <a:t> seizures</a:t>
            </a:r>
          </a:p>
          <a:p>
            <a:pPr algn="l" rtl="0"/>
            <a:r>
              <a:rPr lang="en-US" dirty="0" smtClean="0"/>
              <a:t>Might happen with mild preeclampsia</a:t>
            </a:r>
          </a:p>
          <a:p>
            <a:pPr algn="l" rtl="0"/>
            <a:r>
              <a:rPr lang="en-US" dirty="0" smtClean="0"/>
              <a:t>When occurs postpartum, usually within 24 to 48 hours</a:t>
            </a:r>
          </a:p>
          <a:p>
            <a:pPr algn="l" rtl="0"/>
            <a:r>
              <a:rPr lang="en-US" dirty="0" smtClean="0"/>
              <a:t>DDX: </a:t>
            </a:r>
          </a:p>
          <a:p>
            <a:pPr lvl="1" algn="l" rtl="0"/>
            <a:r>
              <a:rPr lang="en-US" dirty="0" smtClean="0"/>
              <a:t>Seizure disorder</a:t>
            </a:r>
          </a:p>
          <a:p>
            <a:pPr lvl="1" algn="l" rtl="0"/>
            <a:r>
              <a:rPr lang="en-US" dirty="0" smtClean="0"/>
              <a:t>Hypertensive encephalopathy</a:t>
            </a:r>
          </a:p>
          <a:p>
            <a:pPr lvl="1" algn="l" rtl="0"/>
            <a:r>
              <a:rPr lang="en-US" dirty="0" smtClean="0"/>
              <a:t>Hypoglycemia</a:t>
            </a:r>
          </a:p>
          <a:p>
            <a:pPr lvl="1" algn="l" rtl="0"/>
            <a:r>
              <a:rPr lang="en-US" dirty="0" err="1" smtClean="0"/>
              <a:t>Hyponatremia</a:t>
            </a:r>
            <a:endParaRPr lang="en-US" dirty="0" smtClean="0"/>
          </a:p>
          <a:p>
            <a:pPr lvl="1" algn="l" rtl="0"/>
            <a:r>
              <a:rPr lang="en-US" dirty="0" smtClean="0"/>
              <a:t>CNS hemorrhage, thrombosis, mass, or infection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10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hypertension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Known HTN before pregnancy</a:t>
            </a:r>
          </a:p>
          <a:p>
            <a:pPr algn="l" rtl="0"/>
            <a:r>
              <a:rPr lang="en-US" dirty="0" smtClean="0"/>
              <a:t>HTN before 20 weeks of gestation</a:t>
            </a:r>
          </a:p>
          <a:p>
            <a:pPr algn="l" rtl="0"/>
            <a:r>
              <a:rPr lang="en-US" dirty="0" smtClean="0"/>
              <a:t>Persistence HTN for more than 12 weeks postpartum</a:t>
            </a:r>
          </a:p>
          <a:p>
            <a:pPr algn="l" rtl="0"/>
            <a:r>
              <a:rPr lang="en-US" dirty="0" smtClean="0"/>
              <a:t>Mostly essential HTN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79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Chronic HTN with superimposed preeclampsia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Chronic HTN +</a:t>
            </a:r>
          </a:p>
          <a:p>
            <a:pPr algn="l" rtl="0"/>
            <a:r>
              <a:rPr lang="en-US" dirty="0" smtClean="0"/>
              <a:t>New onset proteinuria</a:t>
            </a:r>
          </a:p>
          <a:p>
            <a:pPr algn="l" rtl="0"/>
            <a:r>
              <a:rPr lang="en-US" dirty="0" smtClean="0"/>
              <a:t>After 20 weeks</a:t>
            </a:r>
          </a:p>
          <a:p>
            <a:pPr algn="l" rtl="0"/>
            <a:r>
              <a:rPr lang="en-US" dirty="0" smtClean="0"/>
              <a:t>Or significant increase of BP</a:t>
            </a:r>
          </a:p>
          <a:p>
            <a:pPr algn="l" rtl="0"/>
            <a:r>
              <a:rPr lang="en-US" dirty="0" smtClean="0"/>
              <a:t>Or features of severe preeclampsia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203</TotalTime>
  <Words>279</Words>
  <Application>Microsoft Office PowerPoint</Application>
  <PresentationFormat>On-screen Show (4:3)</PresentationFormat>
  <Paragraphs>953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Hypertension in Pregnancy</vt:lpstr>
      <vt:lpstr>Introduction </vt:lpstr>
      <vt:lpstr>General classification of hypertensive disorders of pregnancy</vt:lpstr>
      <vt:lpstr>PowerPoint Presentation</vt:lpstr>
      <vt:lpstr>Preeclampsia/eclampsia</vt:lpstr>
      <vt:lpstr>Severe Preeclampsia</vt:lpstr>
      <vt:lpstr>Eclampsia </vt:lpstr>
      <vt:lpstr>Chronic hypertension</vt:lpstr>
      <vt:lpstr>Chronic HTN with superimposed preeclampsia</vt:lpstr>
      <vt:lpstr>Gestational HTN</vt:lpstr>
      <vt:lpstr>Evaluation and Management of Preeclampsia </vt:lpstr>
      <vt:lpstr>Thank you!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in Pregnancy</dc:title>
  <dc:creator>hp</dc:creator>
  <cp:lastModifiedBy>3422</cp:lastModifiedBy>
  <cp:revision>16</cp:revision>
  <dcterms:created xsi:type="dcterms:W3CDTF">2015-12-06T20:42:32Z</dcterms:created>
  <dcterms:modified xsi:type="dcterms:W3CDTF">2015-12-07T07:34:49Z</dcterms:modified>
</cp:coreProperties>
</file>