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2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1733" y="1155214"/>
            <a:ext cx="907626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100" b="1" dirty="0">
                <a:solidFill>
                  <a:srgbClr val="FFFF00"/>
                </a:solidFill>
                <a:latin typeface="Tahoma" panose="020B0604030504040204" pitchFamily="34" charset="0"/>
              </a:rPr>
              <a:t>Obstructed </a:t>
            </a:r>
            <a:r>
              <a:rPr lang="en-US" sz="5100" b="1" dirty="0" err="1">
                <a:solidFill>
                  <a:srgbClr val="FFFF00"/>
                </a:solidFill>
                <a:latin typeface="Tahoma" panose="020B0604030504040204" pitchFamily="34" charset="0"/>
              </a:rPr>
              <a:t>Labour</a:t>
            </a:r>
            <a:endParaRPr lang="en-US" sz="5100" b="1" dirty="0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sz="5100" b="1" dirty="0">
                <a:solidFill>
                  <a:srgbClr val="FFFF00"/>
                </a:solidFill>
                <a:latin typeface="Tahoma" panose="020B0604030504040204" pitchFamily="34" charset="0"/>
              </a:rPr>
              <a:t>&amp;</a:t>
            </a:r>
          </a:p>
          <a:p>
            <a:pPr algn="ctr"/>
            <a:r>
              <a:rPr lang="en-US" sz="5100" b="1" dirty="0">
                <a:solidFill>
                  <a:srgbClr val="FFFF00"/>
                </a:solidFill>
                <a:latin typeface="Tahoma" panose="020B0604030504040204" pitchFamily="34" charset="0"/>
              </a:rPr>
              <a:t>Prolonged </a:t>
            </a:r>
            <a:r>
              <a:rPr lang="en-US" sz="5100" b="1" dirty="0" err="1">
                <a:solidFill>
                  <a:srgbClr val="FFFF00"/>
                </a:solidFill>
                <a:latin typeface="Tahoma" panose="020B0604030504040204" pitchFamily="34" charset="0"/>
              </a:rPr>
              <a:t>Labour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03451"/>
              </p:ext>
            </p:extLst>
          </p:nvPr>
        </p:nvGraphicFramePr>
        <p:xfrm>
          <a:off x="1022880" y="1122808"/>
          <a:ext cx="1045792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960"/>
                <a:gridCol w="5228960"/>
              </a:tblGrid>
              <a:tr h="5176391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Fetal: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Immediate: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 Birth trauma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 Birth asphyxia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 Fetal distress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 Meconium aspiration syndrome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 Stillbirth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 Neonatal death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</a:rPr>
                        <a:t>!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Late: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 Cerebral palsy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 Mental retardation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Maternal: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Immediately: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-Maternal distress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-Maternal injury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-PPH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-Puerperal sepsis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-Maternal death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</a:rPr>
                        <a:t>!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Late:-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-Urinary fistula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-Vaginal stenosis</a:t>
                      </a:r>
                    </a:p>
                    <a:p>
                      <a:pPr algn="l"/>
                      <a:r>
                        <a:rPr lang="en-US" sz="2600" b="1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-Secondary infertility</a:t>
                      </a:r>
                      <a:endParaRPr lang="en-US" sz="2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41413" y="199479"/>
            <a:ext cx="50930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FFFF00"/>
                </a:solidFill>
                <a:latin typeface="Tahoma" panose="020B0604030504040204" pitchFamily="34" charset="0"/>
              </a:rPr>
              <a:t>Complications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420687"/>
            <a:ext cx="10491788" cy="5895446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FFFF00"/>
                </a:solidFill>
              </a:rPr>
              <a:t>Obstructed </a:t>
            </a:r>
            <a:r>
              <a:rPr lang="en-US" sz="4800" b="1" u="sng" dirty="0" err="1">
                <a:solidFill>
                  <a:srgbClr val="FFFF00"/>
                </a:solidFill>
              </a:rPr>
              <a:t>labour</a:t>
            </a:r>
            <a:endParaRPr lang="en-US" sz="48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b="1" dirty="0"/>
              <a:t>►Definition : defined as </a:t>
            </a:r>
            <a:r>
              <a:rPr lang="en-US" sz="3200" b="1" dirty="0" err="1"/>
              <a:t>labour</a:t>
            </a:r>
            <a:r>
              <a:rPr lang="en-US" sz="3200" b="1" dirty="0"/>
              <a:t> where there </a:t>
            </a:r>
            <a:r>
              <a:rPr lang="en-US" sz="3200" b="1" dirty="0" smtClean="0"/>
              <a:t>is poor </a:t>
            </a:r>
            <a:r>
              <a:rPr lang="en-US" sz="3200" b="1" dirty="0"/>
              <a:t>or no progress </a:t>
            </a:r>
            <a:r>
              <a:rPr lang="en-US" sz="3200" b="1" dirty="0" smtClean="0"/>
              <a:t>  of </a:t>
            </a:r>
            <a:r>
              <a:rPr lang="en-US" sz="3200" b="1" dirty="0" err="1"/>
              <a:t>labour</a:t>
            </a:r>
            <a:r>
              <a:rPr lang="en-US" sz="3200" b="1" dirty="0"/>
              <a:t> in spite </a:t>
            </a:r>
            <a:r>
              <a:rPr lang="en-US" sz="3200" b="1" dirty="0" smtClean="0"/>
              <a:t>of good </a:t>
            </a:r>
            <a:r>
              <a:rPr lang="en-US" sz="3200" b="1" dirty="0"/>
              <a:t>uterine </a:t>
            </a:r>
            <a:r>
              <a:rPr lang="en-US" sz="3200" b="1" dirty="0" smtClean="0"/>
              <a:t>contraction!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►Incidence :- 1 -2% of cases in </a:t>
            </a:r>
            <a:r>
              <a:rPr lang="en-US" sz="3200" b="1" dirty="0" smtClean="0"/>
              <a:t>developing country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32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945" y="403754"/>
            <a:ext cx="10694988" cy="58954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u="sng" dirty="0">
                <a:solidFill>
                  <a:srgbClr val="FFFF00"/>
                </a:solidFill>
              </a:rPr>
              <a:t>Causes</a:t>
            </a:r>
          </a:p>
          <a:p>
            <a:pPr marL="0" indent="0">
              <a:buNone/>
            </a:pPr>
            <a:r>
              <a:rPr lang="en-US" sz="2800" b="1" dirty="0"/>
              <a:t>►</a:t>
            </a:r>
            <a:r>
              <a:rPr lang="en-US" sz="2800" b="1" dirty="0">
                <a:solidFill>
                  <a:srgbClr val="0000FF"/>
                </a:solidFill>
              </a:rPr>
              <a:t>Maternal condition (fault in the passage):</a:t>
            </a:r>
          </a:p>
          <a:p>
            <a:pPr marL="0" indent="0">
              <a:buNone/>
            </a:pPr>
            <a:r>
              <a:rPr lang="en-US" sz="2800" b="1" dirty="0"/>
              <a:t>1. Contracted </a:t>
            </a:r>
            <a:r>
              <a:rPr lang="en-US" sz="2800" b="1" dirty="0" err="1" smtClean="0"/>
              <a:t>pelvi</a:t>
            </a:r>
            <a:endParaRPr lang="en-US" sz="2800" b="1" dirty="0"/>
          </a:p>
          <a:p>
            <a:pPr marL="0" indent="0">
              <a:buNone/>
            </a:pPr>
            <a:r>
              <a:rPr lang="sv-SE" sz="2800" b="1" dirty="0"/>
              <a:t>2. Abnormal pelvis: android, anthropoid</a:t>
            </a:r>
          </a:p>
          <a:p>
            <a:pPr marL="0" indent="0">
              <a:buNone/>
            </a:pPr>
            <a:r>
              <a:rPr lang="en-US" sz="2800" b="1" dirty="0"/>
              <a:t>3. Pelvic tumor: fibroid, ovarian tumor</a:t>
            </a:r>
          </a:p>
          <a:p>
            <a:pPr marL="0" indent="0">
              <a:buNone/>
            </a:pPr>
            <a:r>
              <a:rPr lang="en-US" sz="2800" b="1" dirty="0"/>
              <a:t>4. Tumor of rectum, bladder or pelvic bone</a:t>
            </a:r>
          </a:p>
          <a:p>
            <a:pPr marL="0" indent="0">
              <a:buNone/>
            </a:pPr>
            <a:r>
              <a:rPr lang="en-US" sz="2800" b="1" dirty="0"/>
              <a:t>5. Abnormality in uterus &amp; vagina: scarring </a:t>
            </a:r>
            <a:r>
              <a:rPr lang="en-US" sz="2800" b="1" dirty="0" smtClean="0"/>
              <a:t>in cervix</a:t>
            </a:r>
            <a:r>
              <a:rPr lang="en-US" sz="2800" b="1" dirty="0"/>
              <a:t>, vaginal septum, rigid perineum</a:t>
            </a:r>
          </a:p>
        </p:txBody>
      </p:sp>
    </p:spTree>
    <p:extLst>
      <p:ext uri="{BB962C8B-B14F-4D97-AF65-F5344CB8AC3E}">
        <p14:creationId xmlns:p14="http://schemas.microsoft.com/office/powerpoint/2010/main" val="21289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678" y="352953"/>
            <a:ext cx="9949922" cy="6234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</a:p>
          <a:p>
            <a:r>
              <a:rPr lang="en-US" sz="4400" b="1" u="sng" dirty="0" smtClean="0">
                <a:solidFill>
                  <a:srgbClr val="FFFF00"/>
                </a:solidFill>
                <a:latin typeface="Tahoma" panose="020B0604030504040204" pitchFamily="34" charset="0"/>
              </a:rPr>
              <a:t>fetal causes  </a:t>
            </a:r>
          </a:p>
          <a:p>
            <a:r>
              <a:rPr lang="en-US" sz="4400" b="1" u="sng" dirty="0" smtClean="0">
                <a:solidFill>
                  <a:srgbClr val="FFFF00"/>
                </a:solidFill>
                <a:latin typeface="Tahoma" panose="020B0604030504040204" pitchFamily="34" charset="0"/>
              </a:rPr>
              <a:t>Big baby </a:t>
            </a:r>
          </a:p>
          <a:p>
            <a:r>
              <a:rPr lang="en-US" sz="4400" b="1" u="sng" dirty="0" smtClean="0">
                <a:solidFill>
                  <a:srgbClr val="FFFF00"/>
                </a:solidFill>
                <a:latin typeface="Tahoma" panose="020B0604030504040204" pitchFamily="34" charset="0"/>
              </a:rPr>
              <a:t>Big head, hydrocephalus </a:t>
            </a:r>
          </a:p>
          <a:p>
            <a:r>
              <a:rPr lang="en-US" sz="4400" b="1" u="sng" dirty="0" smtClean="0">
                <a:solidFill>
                  <a:srgbClr val="FFFF00"/>
                </a:solidFill>
                <a:latin typeface="Tahoma" panose="020B0604030504040204" pitchFamily="34" charset="0"/>
              </a:rPr>
              <a:t>Deflexed head, brow and face </a:t>
            </a:r>
            <a:r>
              <a:rPr lang="en-US" sz="4400" b="1" u="sng" dirty="0" err="1" smtClean="0">
                <a:solidFill>
                  <a:srgbClr val="FFFF00"/>
                </a:solidFill>
                <a:latin typeface="Tahoma" panose="020B0604030504040204" pitchFamily="34" charset="0"/>
              </a:rPr>
              <a:t>mentoposterior</a:t>
            </a:r>
            <a:r>
              <a:rPr lang="en-US" sz="4400" b="1" u="sng" dirty="0" smtClean="0">
                <a:solidFill>
                  <a:srgbClr val="FFFF00"/>
                </a:solidFill>
                <a:latin typeface="Tahoma" panose="020B0604030504040204" pitchFamily="34" charset="0"/>
              </a:rPr>
              <a:t>.  </a:t>
            </a:r>
          </a:p>
          <a:p>
            <a:r>
              <a:rPr lang="en-US" sz="4400" b="1" u="sng" dirty="0" smtClean="0">
                <a:solidFill>
                  <a:srgbClr val="FFFF00"/>
                </a:solidFill>
                <a:latin typeface="Tahoma" panose="020B0604030504040204" pitchFamily="34" charset="0"/>
              </a:rPr>
              <a:t>Oblique or transverse lie</a:t>
            </a:r>
          </a:p>
          <a:p>
            <a:r>
              <a:rPr lang="en-US" sz="4400" b="1" u="sng" dirty="0" smtClean="0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endParaRPr lang="en-US" sz="4400" b="1" u="sng" dirty="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612" y="471487"/>
            <a:ext cx="10339388" cy="589544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CD"/>
                </a:solidFill>
                <a:latin typeface="Tahoma" panose="020B0604030504040204" pitchFamily="34" charset="0"/>
              </a:rPr>
              <a:t>Diagnosis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A4C245"/>
                </a:solidFill>
                <a:latin typeface="ArialMT"/>
              </a:rPr>
              <a:t>►</a:t>
            </a:r>
            <a:r>
              <a:rPr lang="en-US" sz="32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Partograph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 will recognize </a:t>
            </a:r>
            <a:r>
              <a:rPr lang="en-US" sz="32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impending     obstruction 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of </a:t>
            </a:r>
            <a:r>
              <a:rPr lang="en-US" sz="32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labour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 early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A4C245"/>
                </a:solidFill>
                <a:latin typeface="ArialMT"/>
              </a:rPr>
              <a:t>►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Careful general, abdominal and vaginal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examination 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can detect if </a:t>
            </a:r>
            <a:r>
              <a:rPr lang="en-US" sz="32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labour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 is slow or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no 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progress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278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79" y="674687"/>
            <a:ext cx="9905999" cy="5387446"/>
          </a:xfrm>
        </p:spPr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</a:rPr>
              <a:t>General examination: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Features of maternal distress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Dehydration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Tachycardia &gt;100/m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Raise temperature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Scanty urine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087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478" y="573087"/>
            <a:ext cx="9882189" cy="5743046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FFFF00"/>
                </a:solidFill>
                <a:latin typeface="Tahoma" panose="020B0604030504040204" pitchFamily="34" charset="0"/>
              </a:rPr>
              <a:t>Abdominal examination :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-The retraction ring might appear and felt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between the </a:t>
            </a:r>
            <a:r>
              <a:rPr lang="en-US" sz="32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tonically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 contracted upper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segment of the uterus and the distended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lower segment</a:t>
            </a:r>
          </a:p>
          <a:p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- Distended urinary bladder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4518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8532" y="440267"/>
            <a:ext cx="9889067" cy="562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2" y="285221"/>
            <a:ext cx="10593388" cy="5946246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FFFF00"/>
                </a:solidFill>
                <a:latin typeface="Tahoma" panose="020B0604030504040204" pitchFamily="34" charset="0"/>
              </a:rPr>
              <a:t>Vaginal examination: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 vulva usually swollen and edematous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 vaginal can be dry and hot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 cervix is almost fully dilated or hanging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 like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a curtain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 presenting part is extremely </a:t>
            </a:r>
            <a:r>
              <a:rPr lang="en-US" sz="28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moulded</a:t>
            </a:r>
            <a:endParaRPr lang="en-US" sz="28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and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jammed in the pelvis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There is usually large caput formation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75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123386"/>
              </p:ext>
            </p:extLst>
          </p:nvPr>
        </p:nvGraphicFramePr>
        <p:xfrm>
          <a:off x="1428750" y="1320800"/>
          <a:ext cx="9906000" cy="479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4953000"/>
              </a:tblGrid>
              <a:tr h="4792132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Maternal: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</a:rPr>
                        <a:t>!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-Rupture of uterus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-Urogenital fistula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-Rectovaginal fistula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-Postpartum hemorrhage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-Puerperal sepsis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-Shock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-Maternal death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Fetal: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</a:rPr>
                        <a:t>!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-Intra uterine asphyxia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-Intracranial hemorrhage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-Neonatal infection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-Metabolic Acidosis</a:t>
                      </a:r>
                    </a:p>
                    <a:p>
                      <a:pPr algn="l"/>
                      <a:r>
                        <a:rPr lang="en-US" sz="2800" b="0" i="0" u="none" strike="noStrike" baseline="0" dirty="0" smtClean="0">
                          <a:solidFill>
                            <a:srgbClr val="FFFFFF"/>
                          </a:solidFill>
                          <a:latin typeface="Tahoma" panose="020B0604030504040204" pitchFamily="34" charset="0"/>
                        </a:rPr>
                        <a:t>-Fetal death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43065" y="351881"/>
            <a:ext cx="38924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ahoma" panose="020B0604030504040204" pitchFamily="34" charset="0"/>
              </a:rPr>
              <a:t>Complication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2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144383"/>
            <a:ext cx="11176000" cy="112561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</a:rPr>
              <a:t>Determinants of Successful </a:t>
            </a:r>
            <a:r>
              <a:rPr lang="en-US" sz="4000" b="1" dirty="0" err="1">
                <a:solidFill>
                  <a:srgbClr val="FFFF00"/>
                </a:solidFill>
                <a:latin typeface="Tahoma" panose="020B0604030504040204" pitchFamily="34" charset="0"/>
              </a:rPr>
              <a:t>Labour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1" y="1270000"/>
            <a:ext cx="10872789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A4C245"/>
                </a:solidFill>
                <a:latin typeface="ArialMT"/>
              </a:rPr>
              <a:t>► 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Adequate </a:t>
            </a:r>
            <a:r>
              <a:rPr lang="en-US" sz="3200" b="1" dirty="0">
                <a:solidFill>
                  <a:srgbClr val="FFFFFF"/>
                </a:solidFill>
                <a:latin typeface="Tahoma-Bold"/>
              </a:rPr>
              <a:t>P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ower (uterine contractions)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A4C245"/>
                </a:solidFill>
                <a:latin typeface="ArialMT"/>
              </a:rPr>
              <a:t>► 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Adequate </a:t>
            </a:r>
            <a:r>
              <a:rPr lang="en-US" sz="3200" b="1" dirty="0">
                <a:solidFill>
                  <a:srgbClr val="FFFFFF"/>
                </a:solidFill>
                <a:latin typeface="Tahoma-Bold"/>
              </a:rPr>
              <a:t>P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assage (maternal pelvis)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A4C245"/>
                </a:solidFill>
                <a:latin typeface="ArialMT"/>
              </a:rPr>
              <a:t>► 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Adequate </a:t>
            </a:r>
            <a:r>
              <a:rPr lang="en-US" sz="3200" b="1" dirty="0">
                <a:solidFill>
                  <a:srgbClr val="FFFFFF"/>
                </a:solidFill>
                <a:latin typeface="Tahoma-Bold"/>
              </a:rPr>
              <a:t>P</a:t>
            </a:r>
            <a:r>
              <a:rPr lang="en-US" sz="3200" b="1" dirty="0">
                <a:solidFill>
                  <a:srgbClr val="FFFFFF"/>
                </a:solidFill>
                <a:latin typeface="Tahoma" panose="020B0604030504040204" pitchFamily="34" charset="0"/>
              </a:rPr>
              <a:t>assenger (fetal size</a:t>
            </a:r>
            <a:r>
              <a:rPr lang="en-US" sz="32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)</a:t>
            </a:r>
          </a:p>
          <a:p>
            <a:endParaRPr lang="en-US" sz="2200" b="1" dirty="0" smtClean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r>
              <a:rPr lang="en-US" sz="4300" b="1" u="sng" dirty="0" smtClean="0">
                <a:solidFill>
                  <a:srgbClr val="FFFF00"/>
                </a:solidFill>
              </a:rPr>
              <a:t>DEFINITION OF PROLONGED LABOUR</a:t>
            </a:r>
          </a:p>
          <a:p>
            <a: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</a:rPr>
              <a:t>When </a:t>
            </a:r>
            <a:r>
              <a:rPr lang="en-US" sz="36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labour</a:t>
            </a:r>
            <a: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</a:rPr>
              <a:t> tends to be prolonged for more</a:t>
            </a:r>
          </a:p>
          <a:p>
            <a: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</a:rPr>
              <a:t>than 18 hours both in </a:t>
            </a:r>
            <a:r>
              <a:rPr lang="en-US" sz="36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primigravida</a:t>
            </a:r>
            <a: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</a:rPr>
              <a:t> and</a:t>
            </a:r>
          </a:p>
          <a:p>
            <a:r>
              <a:rPr lang="en-US" sz="3600" b="1" dirty="0">
                <a:solidFill>
                  <a:srgbClr val="FFFFFF"/>
                </a:solidFill>
                <a:latin typeface="Tahoma" panose="020B0604030504040204" pitchFamily="34" charset="0"/>
              </a:rPr>
              <a:t>multigravida women</a:t>
            </a:r>
            <a:endParaRPr lang="en-US" sz="36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946" y="319087"/>
            <a:ext cx="10440987" cy="6115580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FFFF00"/>
                </a:solidFill>
                <a:latin typeface="Tahoma" panose="020B0604030504040204" pitchFamily="34" charset="0"/>
              </a:rPr>
              <a:t>Management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ArialMT"/>
              </a:rPr>
              <a:t>►</a:t>
            </a:r>
            <a:r>
              <a:rPr 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Preventive: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Proper assessment of pregnant </a:t>
            </a: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woman during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ANC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Regular ANC visit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Proper assessment in early </a:t>
            </a:r>
            <a:r>
              <a:rPr lang="en-US" sz="28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labour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 to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Use of </a:t>
            </a:r>
            <a:r>
              <a:rPr lang="en-US" sz="28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Partogram</a:t>
            </a:r>
            <a:endParaRPr lang="en-US" sz="28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Prompt and appropriate treatment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67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945" y="200553"/>
            <a:ext cx="10424055" cy="6234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</a:rPr>
              <a:t>Obstetric Management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1. </a:t>
            </a: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Delivery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of fetus: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a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. Vaginal delivery: if head is low and vaginal delivery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     is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not risky, forceps extraction may be done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b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. Caesarean section:</a:t>
            </a: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2. </a:t>
            </a: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Active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management of 3rd stage of </a:t>
            </a:r>
            <a:r>
              <a:rPr lang="en-US" sz="28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labour</a:t>
            </a:r>
            <a:endParaRPr lang="en-US" sz="28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3. </a:t>
            </a: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Continuous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bladder drainage for 2-3 days to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  prevent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any urogenital </a:t>
            </a: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fistula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20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62918"/>
            <a:ext cx="9905998" cy="100708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</a:rPr>
              <a:t>Causes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69999"/>
            <a:ext cx="10576456" cy="5215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A4C245"/>
                </a:solidFill>
                <a:latin typeface="ArialMT"/>
              </a:rPr>
              <a:t>►</a:t>
            </a:r>
            <a:r>
              <a:rPr lang="en-US" sz="3000" b="1" dirty="0">
                <a:solidFill>
                  <a:srgbClr val="FFFFFF"/>
                </a:solidFill>
                <a:latin typeface="Tahoma" panose="020B0604030504040204" pitchFamily="34" charset="0"/>
              </a:rPr>
              <a:t>Fault in passage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A4C245"/>
                </a:solidFill>
                <a:latin typeface="ArialMT"/>
              </a:rPr>
              <a:t>►</a:t>
            </a:r>
            <a:r>
              <a:rPr lang="en-US" sz="3000" b="1" dirty="0">
                <a:solidFill>
                  <a:srgbClr val="FFFFFF"/>
                </a:solidFill>
                <a:latin typeface="Tahoma" panose="020B0604030504040204" pitchFamily="34" charset="0"/>
              </a:rPr>
              <a:t>Fault in passenger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A4C245"/>
                </a:solidFill>
                <a:latin typeface="ArialMT"/>
              </a:rPr>
              <a:t>►</a:t>
            </a:r>
            <a:r>
              <a:rPr lang="en-US" sz="3000" b="1" dirty="0">
                <a:solidFill>
                  <a:srgbClr val="FFFFFF"/>
                </a:solidFill>
                <a:latin typeface="Tahoma" panose="020B0604030504040204" pitchFamily="34" charset="0"/>
              </a:rPr>
              <a:t>Fault in power :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6FAAB8"/>
                </a:solidFill>
                <a:latin typeface="LucidaGrande"/>
              </a:rPr>
              <a:t>▪ </a:t>
            </a:r>
            <a:r>
              <a:rPr lang="en-US" sz="3000" b="1" dirty="0">
                <a:solidFill>
                  <a:srgbClr val="FFFFFF"/>
                </a:solidFill>
                <a:latin typeface="CenturySchoolbook"/>
              </a:rPr>
              <a:t>Hypotonic Uterine </a:t>
            </a:r>
            <a:r>
              <a:rPr lang="en-US" sz="3000" b="1" dirty="0" smtClean="0">
                <a:solidFill>
                  <a:srgbClr val="FFFFFF"/>
                </a:solidFill>
                <a:latin typeface="CenturySchoolbook"/>
              </a:rPr>
              <a:t>Dysfunction (inertia) </a:t>
            </a:r>
            <a:endParaRPr lang="en-US" sz="3000" b="1" dirty="0">
              <a:solidFill>
                <a:srgbClr val="FFFFFF"/>
              </a:solidFill>
              <a:latin typeface="CenturySchoolbook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rgbClr val="A4C245"/>
                </a:solidFill>
                <a:latin typeface="ArialMT"/>
              </a:rPr>
              <a:t>►</a:t>
            </a:r>
            <a:r>
              <a:rPr lang="en-US" sz="3000" b="1" dirty="0">
                <a:solidFill>
                  <a:srgbClr val="FFFFFF"/>
                </a:solidFill>
                <a:latin typeface="CenturySchoolbook"/>
              </a:rPr>
              <a:t>Can be 2ry to Epidural analgesia or</a:t>
            </a:r>
          </a:p>
          <a:p>
            <a:r>
              <a:rPr lang="en-US" sz="3000" b="1" dirty="0" err="1" smtClean="0">
                <a:solidFill>
                  <a:srgbClr val="FFFFFF"/>
                </a:solidFill>
                <a:latin typeface="CenturySchoolbook"/>
              </a:rPr>
              <a:t>Chorioamnionitis</a:t>
            </a:r>
            <a:endParaRPr lang="en-US" sz="3000" b="1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r>
              <a:rPr lang="en-US" sz="3000" b="1" dirty="0">
                <a:solidFill>
                  <a:srgbClr val="6FAAB8"/>
                </a:solidFill>
                <a:latin typeface="LucidaGrande"/>
              </a:rPr>
              <a:t>▪ </a:t>
            </a:r>
            <a:r>
              <a:rPr lang="en-US" sz="3000" b="1" dirty="0">
                <a:solidFill>
                  <a:srgbClr val="FFFFFF"/>
                </a:solidFill>
                <a:latin typeface="CenturySchoolbook"/>
              </a:rPr>
              <a:t>Hypertonic / </a:t>
            </a:r>
            <a:r>
              <a:rPr lang="en-US" sz="3000" b="1" dirty="0" err="1">
                <a:solidFill>
                  <a:srgbClr val="FFFFFF"/>
                </a:solidFill>
                <a:latin typeface="CenturySchoolbook"/>
              </a:rPr>
              <a:t>Incoordinate</a:t>
            </a:r>
            <a:r>
              <a:rPr lang="en-US" sz="3000" b="1" dirty="0">
                <a:solidFill>
                  <a:srgbClr val="FFFFFF"/>
                </a:solidFill>
                <a:latin typeface="CenturySchoolbook"/>
              </a:rPr>
              <a:t> </a:t>
            </a:r>
            <a:r>
              <a:rPr lang="en-US" sz="3000" b="1" dirty="0" smtClean="0">
                <a:solidFill>
                  <a:srgbClr val="FFFFFF"/>
                </a:solidFill>
                <a:latin typeface="CenturySchoolbook"/>
              </a:rPr>
              <a:t>Uterine function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7918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45985"/>
            <a:ext cx="9905998" cy="93934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</a:rPr>
              <a:t>Diagnosis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047219"/>
            <a:ext cx="10583333" cy="509957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History:</a:t>
            </a:r>
          </a:p>
          <a:p>
            <a:r>
              <a:rPr lang="en-US" b="1" dirty="0">
                <a:solidFill>
                  <a:srgbClr val="A4C245"/>
                </a:solidFill>
                <a:latin typeface="Tahoma" panose="020B0604030504040204" pitchFamily="34" charset="0"/>
              </a:rPr>
              <a:t>1.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Age</a:t>
            </a:r>
          </a:p>
          <a:p>
            <a:r>
              <a:rPr lang="en-US" b="1" dirty="0">
                <a:solidFill>
                  <a:srgbClr val="A4C245"/>
                </a:solidFill>
                <a:latin typeface="Tahoma" panose="020B0604030504040204" pitchFamily="34" charset="0"/>
              </a:rPr>
              <a:t>2.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Parity</a:t>
            </a:r>
          </a:p>
          <a:p>
            <a:r>
              <a:rPr lang="en-US" b="1" dirty="0">
                <a:solidFill>
                  <a:srgbClr val="A4C245"/>
                </a:solidFill>
                <a:latin typeface="Tahoma" panose="020B0604030504040204" pitchFamily="34" charset="0"/>
              </a:rPr>
              <a:t>3.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Duration of </a:t>
            </a:r>
            <a:r>
              <a:rPr lang="en-US" b="1" dirty="0" err="1">
                <a:solidFill>
                  <a:srgbClr val="FFFFFF"/>
                </a:solidFill>
                <a:latin typeface="Tahoma" panose="020B0604030504040204" pitchFamily="34" charset="0"/>
              </a:rPr>
              <a:t>labour</a:t>
            </a:r>
            <a:endParaRPr lang="en-US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r>
              <a:rPr lang="en-US" b="1" dirty="0">
                <a:solidFill>
                  <a:srgbClr val="A4C245"/>
                </a:solidFill>
                <a:latin typeface="Tahoma" panose="020B0604030504040204" pitchFamily="34" charset="0"/>
              </a:rPr>
              <a:t>4.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Duration of membrane rupture</a:t>
            </a:r>
          </a:p>
          <a:p>
            <a:r>
              <a:rPr lang="en-US" b="1" dirty="0">
                <a:solidFill>
                  <a:srgbClr val="A4C245"/>
                </a:solidFill>
                <a:latin typeface="Tahoma" panose="020B0604030504040204" pitchFamily="34" charset="0"/>
              </a:rPr>
              <a:t>5.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Whether the patients was handle outside </a:t>
            </a:r>
            <a:r>
              <a:rPr lang="en-US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the hospital</a:t>
            </a:r>
            <a:endParaRPr lang="en-US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r>
              <a:rPr lang="en-US" b="1" dirty="0">
                <a:solidFill>
                  <a:srgbClr val="A4C245"/>
                </a:solidFill>
                <a:latin typeface="Tahoma" panose="020B0604030504040204" pitchFamily="34" charset="0"/>
              </a:rPr>
              <a:t>6.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Whether she was treated with oxytocin drugs</a:t>
            </a:r>
          </a:p>
          <a:p>
            <a:r>
              <a:rPr lang="en-US" b="1" dirty="0">
                <a:solidFill>
                  <a:srgbClr val="A4C245"/>
                </a:solidFill>
                <a:latin typeface="Tahoma" panose="020B0604030504040204" pitchFamily="34" charset="0"/>
              </a:rPr>
              <a:t>7.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Previous history of difficult </a:t>
            </a:r>
            <a:r>
              <a:rPr lang="en-US" b="1" dirty="0" err="1">
                <a:solidFill>
                  <a:srgbClr val="FFFFFF"/>
                </a:solidFill>
                <a:latin typeface="Tahoma" panose="020B0604030504040204" pitchFamily="34" charset="0"/>
              </a:rPr>
              <a:t>labour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, </a:t>
            </a:r>
            <a:r>
              <a:rPr lang="en-US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instrumental delivery</a:t>
            </a:r>
            <a:endParaRPr lang="en-US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smtClean="0">
                <a:solidFill>
                  <a:srgbClr val="FFFFFF"/>
                </a:solidFill>
                <a:latin typeface="Tahoma" panose="020B0604030504040204" pitchFamily="34" charset="0"/>
              </a:rPr>
              <a:t>      or </a:t>
            </a:r>
            <a:r>
              <a:rPr lang="en-US" b="1" dirty="0">
                <a:solidFill>
                  <a:srgbClr val="FFFFFF"/>
                </a:solidFill>
                <a:latin typeface="Tahoma" panose="020B0604030504040204" pitchFamily="34" charset="0"/>
              </a:rPr>
              <a:t>stillbirth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45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78" y="352953"/>
            <a:ext cx="9905999" cy="6064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latin typeface="Tahoma" panose="020B0604030504040204" pitchFamily="34" charset="0"/>
              </a:rPr>
              <a:t>Abdominal examination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:</a:t>
            </a:r>
          </a:p>
          <a:p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1.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Contour of the uterus</a:t>
            </a:r>
          </a:p>
          <a:p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2.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Presentation &amp; position</a:t>
            </a:r>
          </a:p>
          <a:p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3.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Tenderness</a:t>
            </a:r>
          </a:p>
          <a:p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4.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Frequency, intensity &amp; duration of uterine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    contraction</a:t>
            </a:r>
            <a:endParaRPr lang="en-US" sz="28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5.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Lower segment distended</a:t>
            </a:r>
          </a:p>
          <a:p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6</a:t>
            </a:r>
            <a:r>
              <a:rPr lang="en-US" sz="2800" b="1" dirty="0" smtClean="0">
                <a:solidFill>
                  <a:srgbClr val="A4C245"/>
                </a:solidFill>
                <a:latin typeface="Tahoma" panose="020B0604030504040204" pitchFamily="34" charset="0"/>
              </a:rPr>
              <a:t>. </a:t>
            </a: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Distension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of the bladder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189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546" y="505353"/>
            <a:ext cx="9797521" cy="6081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</a:rPr>
              <a:t>Vaginal examination: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 vulva usually swollen and edematous.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 vaginal is dry, hot and occasionally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offensive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and purulent discharge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 cervix is almost fully dilated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 presenting part is extremely </a:t>
            </a:r>
            <a:r>
              <a:rPr lang="en-US" sz="28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moulded</a:t>
            </a:r>
            <a:endParaRPr lang="en-US" sz="28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 and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jammed in the pelvis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-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There is usually large caput formation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929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879" y="488420"/>
            <a:ext cx="10288588" cy="5963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Management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</a:rPr>
              <a:t>A. General management :</a:t>
            </a:r>
          </a:p>
          <a:p>
            <a:pPr marL="0" indent="0">
              <a:buNone/>
            </a:pPr>
            <a:r>
              <a:rPr lang="en-US" sz="3200" b="1" dirty="0"/>
              <a:t>1. </a:t>
            </a:r>
            <a:r>
              <a:rPr lang="en-US" sz="3200" b="1" dirty="0" smtClean="0"/>
              <a:t>  NPO </a:t>
            </a:r>
            <a:r>
              <a:rPr lang="en-US" sz="3200" b="1" dirty="0"/>
              <a:t>&amp; </a:t>
            </a:r>
            <a:r>
              <a:rPr lang="en-US" sz="3200" b="1" dirty="0" err="1"/>
              <a:t>i</a:t>
            </a:r>
            <a:r>
              <a:rPr lang="en-US" sz="3200" b="1" dirty="0"/>
              <a:t>/v fluid start immediately</a:t>
            </a:r>
          </a:p>
          <a:p>
            <a:pPr marL="0" indent="0">
              <a:buNone/>
            </a:pPr>
            <a:r>
              <a:rPr lang="en-US" sz="3200" b="1" dirty="0"/>
              <a:t>2. </a:t>
            </a:r>
            <a:r>
              <a:rPr lang="en-US" sz="3200" b="1" dirty="0" smtClean="0"/>
              <a:t>  Bladder </a:t>
            </a:r>
            <a:r>
              <a:rPr lang="en-US" sz="3200" b="1" dirty="0"/>
              <a:t>evacuation.</a:t>
            </a:r>
          </a:p>
          <a:p>
            <a:pPr marL="0" indent="0">
              <a:buNone/>
            </a:pPr>
            <a:r>
              <a:rPr lang="en-US" sz="3200" b="1" dirty="0"/>
              <a:t>3. </a:t>
            </a:r>
            <a:r>
              <a:rPr lang="en-US" sz="3200" b="1" dirty="0" smtClean="0"/>
              <a:t>  Parenteral </a:t>
            </a:r>
            <a:r>
              <a:rPr lang="en-US" sz="3200" b="1" dirty="0"/>
              <a:t>antibiotics.</a:t>
            </a:r>
          </a:p>
          <a:p>
            <a:pPr marL="0" indent="0">
              <a:buNone/>
            </a:pPr>
            <a:r>
              <a:rPr lang="en-US" sz="3200" b="1" dirty="0"/>
              <a:t>4. </a:t>
            </a:r>
            <a:r>
              <a:rPr lang="en-US" sz="3200" b="1" dirty="0" smtClean="0"/>
              <a:t>  Intake </a:t>
            </a:r>
            <a:r>
              <a:rPr lang="en-US" sz="3200" b="1" dirty="0"/>
              <a:t>output chart should be </a:t>
            </a:r>
            <a:r>
              <a:rPr lang="en-US" sz="3200" b="1" dirty="0" smtClean="0"/>
              <a:t>strictly </a:t>
            </a:r>
            <a:r>
              <a:rPr lang="en-US" sz="3200" b="1" dirty="0"/>
              <a:t>maintain</a:t>
            </a:r>
          </a:p>
          <a:p>
            <a:pPr marL="0" indent="0">
              <a:buNone/>
            </a:pPr>
            <a:r>
              <a:rPr lang="en-US" sz="3200" b="1" dirty="0" smtClean="0"/>
              <a:t>5</a:t>
            </a:r>
            <a:r>
              <a:rPr lang="en-US" sz="3200" b="1" dirty="0"/>
              <a:t>. </a:t>
            </a:r>
            <a:r>
              <a:rPr lang="en-US" sz="3200" b="1" dirty="0" smtClean="0"/>
              <a:t>  Blood </a:t>
            </a:r>
            <a:r>
              <a:rPr lang="en-US" sz="3200" b="1" dirty="0"/>
              <a:t>should be send for grouping and </a:t>
            </a:r>
            <a:r>
              <a:rPr lang="en-US" sz="3200" b="1" dirty="0" smtClean="0"/>
              <a:t>cross matching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491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336019"/>
            <a:ext cx="10711921" cy="6386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sng" dirty="0">
                <a:solidFill>
                  <a:srgbClr val="FFFF00"/>
                </a:solidFill>
                <a:latin typeface="Tahoma" panose="020B0604030504040204" pitchFamily="34" charset="0"/>
              </a:rPr>
              <a:t>Obstetric Management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During 1st stage: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1.  Role of oxytocin : hypotonic uterine contraction</a:t>
            </a:r>
          </a:p>
          <a:p>
            <a:pPr marL="514350" indent="-514350">
              <a:buAutoNum type="arabicPeriod" startAt="2"/>
            </a:pP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Role 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of sedation : </a:t>
            </a:r>
            <a:r>
              <a:rPr lang="en-US" sz="26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incordinate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 uterine </a:t>
            </a: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contraction use of 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narcotics may lead </a:t>
            </a: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to 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spontaneous correction</a:t>
            </a:r>
          </a:p>
          <a:p>
            <a:pPr marL="514350" indent="-514350">
              <a:buAutoNum type="arabicPeriod" startAt="3"/>
            </a:pP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Role 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of </a:t>
            </a:r>
            <a:r>
              <a:rPr lang="en-US" sz="26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amniotomy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 in correction of </a:t>
            </a: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hypotonic uterine contraction</a:t>
            </a:r>
            <a:endParaRPr lang="en-US" sz="26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A4C245"/>
                </a:solidFill>
                <a:latin typeface="Tahoma" panose="020B0604030504040204" pitchFamily="34" charset="0"/>
              </a:rPr>
              <a:t>4.  </a:t>
            </a: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Role 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of cesarean section: contracted pelvis, </a:t>
            </a: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big baby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, </a:t>
            </a: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</a:t>
            </a:r>
            <a:r>
              <a:rPr lang="en-US" sz="2600" b="1" dirty="0" err="1" smtClean="0">
                <a:solidFill>
                  <a:srgbClr val="FFFFFF"/>
                </a:solidFill>
                <a:latin typeface="Tahoma" panose="020B0604030504040204" pitchFamily="34" charset="0"/>
              </a:rPr>
              <a:t>malpresentation</a:t>
            </a:r>
            <a:r>
              <a:rPr lang="en-US" sz="2600" b="1" dirty="0">
                <a:solidFill>
                  <a:srgbClr val="FFFFFF"/>
                </a:solidFill>
                <a:latin typeface="Tahoma" panose="020B0604030504040204" pitchFamily="34" charset="0"/>
              </a:rPr>
              <a:t>, malposition, severe </a:t>
            </a:r>
            <a:r>
              <a:rPr lang="en-US" sz="26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fetal distress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0799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812" y="319087"/>
            <a:ext cx="10457921" cy="575998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</a:rPr>
              <a:t>During 2nd stage: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1.  </a:t>
            </a:r>
            <a:r>
              <a:rPr lang="en-US" sz="2800" b="1" dirty="0" smtClean="0">
                <a:solidFill>
                  <a:srgbClr val="A4C245"/>
                </a:solidFill>
                <a:latin typeface="Tahoma" panose="020B0604030504040204" pitchFamily="34" charset="0"/>
              </a:rPr>
              <a:t>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Role of episiotomy: rigid / tight perineum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A4C245"/>
                </a:solidFill>
                <a:latin typeface="Tahoma" panose="020B0604030504040204" pitchFamily="34" charset="0"/>
              </a:rPr>
              <a:t>2.  </a:t>
            </a: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Role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of instrumental delivery (Forceps or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   Vacuum): in case  of 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fetal distress, </a:t>
            </a:r>
          </a:p>
          <a:p>
            <a:pPr marL="0" indent="0">
              <a:buNone/>
            </a:pPr>
            <a:endParaRPr lang="en-US" sz="2800" b="1" dirty="0">
              <a:solidFill>
                <a:srgbClr val="FFFFFF"/>
              </a:solidFill>
              <a:latin typeface="Tahoma" panose="020B0604030504040204" pitchFamily="34" charset="0"/>
            </a:endParaRPr>
          </a:p>
          <a:p>
            <a:r>
              <a:rPr lang="en-US" sz="2800" b="1" dirty="0">
                <a:solidFill>
                  <a:srgbClr val="A4C245"/>
                </a:solidFill>
                <a:latin typeface="Tahoma" panose="020B0604030504040204" pitchFamily="34" charset="0"/>
              </a:rPr>
              <a:t>3.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Role of cesarean section: contracted pelvis,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   big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baby, </a:t>
            </a:r>
            <a:r>
              <a:rPr lang="en-US" sz="2800" b="1" dirty="0" err="1">
                <a:solidFill>
                  <a:srgbClr val="FFFFFF"/>
                </a:solidFill>
                <a:latin typeface="Tahoma" panose="020B0604030504040204" pitchFamily="34" charset="0"/>
              </a:rPr>
              <a:t>malpresentation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, malposition, and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Tahoma" panose="020B0604030504040204" pitchFamily="34" charset="0"/>
              </a:rPr>
              <a:t>      severe </a:t>
            </a:r>
            <a:r>
              <a:rPr lang="en-US" sz="2800" b="1" dirty="0">
                <a:solidFill>
                  <a:srgbClr val="FFFFFF"/>
                </a:solidFill>
                <a:latin typeface="Tahoma" panose="020B0604030504040204" pitchFamily="34" charset="0"/>
              </a:rPr>
              <a:t>fetal distress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45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431</TotalTime>
  <Words>812</Words>
  <Application>Microsoft Office PowerPoint</Application>
  <PresentationFormat>Custom</PresentationFormat>
  <Paragraphs>167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Circuit</vt:lpstr>
      <vt:lpstr>PowerPoint Presentation</vt:lpstr>
      <vt:lpstr>Determinants of Successful Labour</vt:lpstr>
      <vt:lpstr>Causes</vt:lpstr>
      <vt:lpstr>Diagnosis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DENDEN</dc:creator>
  <cp:lastModifiedBy>3422</cp:lastModifiedBy>
  <cp:revision>28</cp:revision>
  <dcterms:created xsi:type="dcterms:W3CDTF">2015-12-01T11:57:25Z</dcterms:created>
  <dcterms:modified xsi:type="dcterms:W3CDTF">2015-12-03T07:52:57Z</dcterms:modified>
</cp:coreProperties>
</file>