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41"/>
  </p:notesMasterIdLst>
  <p:sldIdLst>
    <p:sldId id="293" r:id="rId2"/>
    <p:sldId id="294" r:id="rId3"/>
    <p:sldId id="295" r:id="rId4"/>
    <p:sldId id="296" r:id="rId5"/>
    <p:sldId id="299" r:id="rId6"/>
    <p:sldId id="300" r:id="rId7"/>
    <p:sldId id="301" r:id="rId8"/>
    <p:sldId id="302" r:id="rId9"/>
    <p:sldId id="303" r:id="rId10"/>
    <p:sldId id="326" r:id="rId11"/>
    <p:sldId id="304" r:id="rId12"/>
    <p:sldId id="305" r:id="rId13"/>
    <p:sldId id="327" r:id="rId14"/>
    <p:sldId id="306" r:id="rId15"/>
    <p:sldId id="307" r:id="rId16"/>
    <p:sldId id="328" r:id="rId17"/>
    <p:sldId id="308" r:id="rId18"/>
    <p:sldId id="309" r:id="rId19"/>
    <p:sldId id="310" r:id="rId20"/>
    <p:sldId id="311" r:id="rId21"/>
    <p:sldId id="329" r:id="rId22"/>
    <p:sldId id="312" r:id="rId23"/>
    <p:sldId id="313" r:id="rId24"/>
    <p:sldId id="330" r:id="rId25"/>
    <p:sldId id="314" r:id="rId26"/>
    <p:sldId id="315" r:id="rId27"/>
    <p:sldId id="316" r:id="rId28"/>
    <p:sldId id="331" r:id="rId29"/>
    <p:sldId id="317" r:id="rId30"/>
    <p:sldId id="318" r:id="rId31"/>
    <p:sldId id="332" r:id="rId32"/>
    <p:sldId id="319" r:id="rId33"/>
    <p:sldId id="320" r:id="rId34"/>
    <p:sldId id="321" r:id="rId35"/>
    <p:sldId id="333" r:id="rId36"/>
    <p:sldId id="322" r:id="rId37"/>
    <p:sldId id="323" r:id="rId38"/>
    <p:sldId id="324" r:id="rId39"/>
    <p:sldId id="32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9" autoAdjust="0"/>
    <p:restoredTop sz="82486" autoAdjust="0"/>
  </p:normalViewPr>
  <p:slideViewPr>
    <p:cSldViewPr snapToGrid="0" snapToObjects="1">
      <p:cViewPr>
        <p:scale>
          <a:sx n="66" d="100"/>
          <a:sy n="66" d="100"/>
        </p:scale>
        <p:origin x="-217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46D37-61A0-0A4C-A2E1-EB6CB8D12D81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7A2-B10B-154D-8AFE-B765143C4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4186-8F88-BE47-971C-DC26302AB7B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DE0-8ED7-BF40-B402-BC7E13D61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4186-8F88-BE47-971C-DC26302AB7B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DE0-8ED7-BF40-B402-BC7E13D61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4186-8F88-BE47-971C-DC26302AB7B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DE0-8ED7-BF40-B402-BC7E13D61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4186-8F88-BE47-971C-DC26302AB7B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DE0-8ED7-BF40-B402-BC7E13D61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4186-8F88-BE47-971C-DC26302AB7B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DE0-8ED7-BF40-B402-BC7E13D61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4186-8F88-BE47-971C-DC26302AB7B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DE0-8ED7-BF40-B402-BC7E13D61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4186-8F88-BE47-971C-DC26302AB7B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DE0-8ED7-BF40-B402-BC7E13D61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4186-8F88-BE47-971C-DC26302AB7B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DE0-8ED7-BF40-B402-BC7E13D61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4186-8F88-BE47-971C-DC26302AB7B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DE0-8ED7-BF40-B402-BC7E13D61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4186-8F88-BE47-971C-DC26302AB7B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DE0-8ED7-BF40-B402-BC7E13D61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4186-8F88-BE47-971C-DC26302AB7B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DE0-8ED7-BF40-B402-BC7E13D61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94186-8F88-BE47-971C-DC26302AB7B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B5DE0-8ED7-BF40-B402-BC7E13D61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syjEN3peCJw" TargetMode="External"/><Relationship Id="rId4" Type="http://schemas.openxmlformats.org/officeDocument/2006/relationships/hyperlink" Target="http://youtu.be/VszpoKZJO5E" TargetMode="External"/><Relationship Id="rId5" Type="http://schemas.openxmlformats.org/officeDocument/2006/relationships/hyperlink" Target="http://youtu.be/vnKZ4pdSU-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</p:spPr>
      </p:pic>
    </p:spTree>
    <p:extLst>
      <p:ext uri="{BB962C8B-B14F-4D97-AF65-F5344CB8AC3E}">
        <p14:creationId xmlns:p14="http://schemas.microsoft.com/office/powerpoint/2010/main" val="1426133220"/>
      </p:ext>
    </p:extLst>
  </p:cSld>
  <p:clrMapOvr>
    <a:masterClrMapping/>
  </p:clrMapOvr>
  <p:transition xmlns:p14="http://schemas.microsoft.com/office/powerpoint/2010/main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8-22 at 3.08.17 P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0500" cy="5638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646" y="5638426"/>
            <a:ext cx="838881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Other: 429, 428 teams, </a:t>
            </a:r>
            <a:r>
              <a:rPr lang="en-US" sz="2400" b="1" dirty="0" err="1" smtClean="0"/>
              <a:t>orthobullets.com</a:t>
            </a:r>
            <a:r>
              <a:rPr lang="en-US" sz="2400" b="1" dirty="0" smtClean="0"/>
              <a:t>, Netter’s concise orthopedic </a:t>
            </a:r>
            <a:r>
              <a:rPr lang="en-US" sz="2400" b="1" dirty="0" err="1" smtClean="0"/>
              <a:t>anatomy,lectures</a:t>
            </a:r>
            <a:r>
              <a:rPr lang="en-US" sz="2400" b="1" dirty="0" smtClean="0"/>
              <a:t> recording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34769471"/>
      </p:ext>
    </p:extLst>
  </p:cSld>
  <p:clrMapOvr>
    <a:masterClrMapping/>
  </p:clrMapOvr>
  <p:transition xmlns:p14="http://schemas.microsoft.com/office/powerpoint/2010/main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General Format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0744"/>
            <a:ext cx="4038600" cy="2963764"/>
          </a:xfrm>
        </p:spPr>
        <p:txBody>
          <a:bodyPr>
            <a:noAutofit/>
          </a:bodyPr>
          <a:lstStyle/>
          <a:p>
            <a:r>
              <a:rPr lang="en-US" sz="3200" dirty="0" smtClean="0"/>
              <a:t>Lectures.</a:t>
            </a:r>
          </a:p>
          <a:p>
            <a:r>
              <a:rPr lang="en-US" sz="3200" dirty="0" smtClean="0"/>
              <a:t>Clinical rotations.</a:t>
            </a:r>
          </a:p>
          <a:p>
            <a:r>
              <a:rPr lang="en-US" sz="3200" dirty="0" smtClean="0"/>
              <a:t>Other activities: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PBL.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CBL.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Clinical Skills.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Presentations.</a:t>
            </a:r>
            <a:endParaRPr lang="en-US" sz="3200" dirty="0">
              <a:solidFill>
                <a:srgbClr val="0070C0"/>
              </a:solidFill>
            </a:endParaRPr>
          </a:p>
          <a:p>
            <a:pPr lvl="1"/>
            <a:r>
              <a:rPr lang="en-US" sz="3200" dirty="0" err="1" smtClean="0">
                <a:solidFill>
                  <a:srgbClr val="0070C0"/>
                </a:solidFill>
              </a:rPr>
              <a:t>DxR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0744"/>
            <a:ext cx="4038600" cy="2963765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Exams: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MCQ.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OSCE.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Written</a:t>
            </a:r>
            <a:r>
              <a:rPr lang="en-US" sz="3200" dirty="0" smtClean="0"/>
              <a:t>:</a:t>
            </a:r>
          </a:p>
          <a:p>
            <a:pPr lvl="2"/>
            <a:r>
              <a:rPr lang="en-US" sz="3200" dirty="0" smtClean="0">
                <a:solidFill>
                  <a:srgbClr val="0070C0"/>
                </a:solidFill>
              </a:rPr>
              <a:t>SAQ.</a:t>
            </a:r>
          </a:p>
          <a:p>
            <a:pPr lvl="2"/>
            <a:r>
              <a:rPr lang="en-US" sz="3200" dirty="0" smtClean="0">
                <a:solidFill>
                  <a:srgbClr val="0070C0"/>
                </a:solidFill>
              </a:rPr>
              <a:t>MEQ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5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6"/>
            <a:ext cx="9144000" cy="6886576"/>
          </a:xfrm>
          <a:prstGeom prst="rect">
            <a:avLst/>
          </a:prstGeom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ENT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457200" y="1417638"/>
            <a:ext cx="8229600" cy="4708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/>
              <a:t>Credit hours: </a:t>
            </a:r>
            <a:r>
              <a:rPr lang="en-US" sz="2400" b="1" smtClean="0">
                <a:solidFill>
                  <a:srgbClr val="0070C0"/>
                </a:solidFill>
              </a:rPr>
              <a:t>4</a:t>
            </a:r>
          </a:p>
          <a:p>
            <a:r>
              <a:rPr lang="en-US" sz="2400" b="1" smtClean="0"/>
              <a:t>Lectures:</a:t>
            </a:r>
          </a:p>
          <a:p>
            <a:pPr lvl="1"/>
            <a:r>
              <a:rPr lang="en-US" b="1" smtClean="0"/>
              <a:t>First two weeks along with Optha (</a:t>
            </a:r>
            <a:r>
              <a:rPr lang="en-US" b="1" smtClean="0">
                <a:solidFill>
                  <a:srgbClr val="FF0000"/>
                </a:solidFill>
              </a:rPr>
              <a:t>3 days ENT + 2 days optha)</a:t>
            </a:r>
          </a:p>
          <a:p>
            <a:r>
              <a:rPr lang="en-US" sz="2400" b="1" smtClean="0"/>
              <a:t>Clinical sessions:</a:t>
            </a:r>
          </a:p>
          <a:p>
            <a:pPr lvl="1"/>
            <a:r>
              <a:rPr lang="en-US" b="1" smtClean="0"/>
              <a:t>Attending clinics:</a:t>
            </a:r>
          </a:p>
          <a:p>
            <a:pPr lvl="2"/>
            <a:r>
              <a:rPr lang="en-US" b="1" smtClean="0">
                <a:solidFill>
                  <a:srgbClr val="0070C0"/>
                </a:solidFill>
              </a:rPr>
              <a:t>History taking.</a:t>
            </a:r>
          </a:p>
          <a:p>
            <a:pPr lvl="2"/>
            <a:r>
              <a:rPr lang="en-US" b="1" smtClean="0">
                <a:solidFill>
                  <a:srgbClr val="0070C0"/>
                </a:solidFill>
              </a:rPr>
              <a:t>Physical examination</a:t>
            </a:r>
            <a:r>
              <a:rPr lang="en-US" b="1" smtClean="0"/>
              <a:t>.</a:t>
            </a:r>
          </a:p>
          <a:p>
            <a:pPr lvl="1"/>
            <a:r>
              <a:rPr lang="en-US" b="1" smtClean="0"/>
              <a:t>Rounds. (pre/post op)</a:t>
            </a:r>
          </a:p>
          <a:p>
            <a:pPr lvl="1"/>
            <a:r>
              <a:rPr lang="en-US" b="1" smtClean="0"/>
              <a:t>OR.</a:t>
            </a:r>
          </a:p>
          <a:p>
            <a:pPr lvl="1"/>
            <a:r>
              <a:rPr lang="en-US" b="1" smtClean="0"/>
              <a:t>Audiology lab.</a:t>
            </a:r>
          </a:p>
          <a:p>
            <a:pPr lvl="1"/>
            <a:r>
              <a:rPr lang="en-US" b="1" smtClean="0"/>
              <a:t>Communication/Speech disorder clinic.</a:t>
            </a:r>
            <a:endParaRPr lang="en-US" b="1" dirty="0" smtClean="0"/>
          </a:p>
        </p:txBody>
      </p:sp>
      <p:pic>
        <p:nvPicPr>
          <p:cNvPr id="8" name="Picture 7" descr="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896" y="0"/>
            <a:ext cx="3208304" cy="214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4490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0"/>
            <a:ext cx="9152717" cy="688657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ENT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2174875"/>
            <a:ext cx="4040188" cy="3265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/>
              <a:t>Exams</a:t>
            </a:r>
          </a:p>
          <a:p>
            <a:pPr lvl="1"/>
            <a:r>
              <a:rPr lang="en-US" sz="2200" b="1" dirty="0" smtClean="0"/>
              <a:t>MCQ </a:t>
            </a:r>
            <a:r>
              <a:rPr lang="en-US" sz="2200" b="1" dirty="0" smtClean="0">
                <a:solidFill>
                  <a:srgbClr val="0070C0"/>
                </a:solidFill>
              </a:rPr>
              <a:t>(30%)</a:t>
            </a:r>
          </a:p>
          <a:p>
            <a:pPr lvl="1"/>
            <a:r>
              <a:rPr lang="en-US" sz="2200" b="1" dirty="0" smtClean="0"/>
              <a:t>SAQ </a:t>
            </a:r>
            <a:r>
              <a:rPr lang="en-US" sz="2200" b="1" dirty="0" smtClean="0">
                <a:solidFill>
                  <a:srgbClr val="0070C0"/>
                </a:solidFill>
              </a:rPr>
              <a:t>(40%)</a:t>
            </a:r>
          </a:p>
          <a:p>
            <a:pPr lvl="1"/>
            <a:r>
              <a:rPr lang="en-US" sz="2200" b="1" dirty="0" smtClean="0"/>
              <a:t>OSCE </a:t>
            </a:r>
            <a:r>
              <a:rPr lang="en-US" sz="2200" b="1" dirty="0" smtClean="0">
                <a:solidFill>
                  <a:srgbClr val="0070C0"/>
                </a:solidFill>
              </a:rPr>
              <a:t>(20%)</a:t>
            </a:r>
          </a:p>
          <a:p>
            <a:r>
              <a:rPr lang="en-US" sz="2200" b="1" dirty="0" smtClean="0"/>
              <a:t>Clinical evaluation </a:t>
            </a:r>
            <a:r>
              <a:rPr lang="en-US" sz="2200" b="1" dirty="0" smtClean="0">
                <a:solidFill>
                  <a:srgbClr val="0070C0"/>
                </a:solidFill>
              </a:rPr>
              <a:t>(10%)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57200" y="1535113"/>
            <a:ext cx="4040188" cy="52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smtClean="0">
                <a:solidFill>
                  <a:srgbClr val="00B050"/>
                </a:solidFill>
              </a:rPr>
              <a:t>Grades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260225" y="2174875"/>
            <a:ext cx="4041775" cy="32652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F0000"/>
                </a:solidFill>
              </a:rPr>
              <a:t>Lecture.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430 and 429 team notes.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Toronto notes.</a:t>
            </a:r>
          </a:p>
          <a:p>
            <a:r>
              <a:rPr lang="en-US" sz="2200" b="1" dirty="0" smtClean="0"/>
              <a:t>Department objectives handout.</a:t>
            </a:r>
          </a:p>
          <a:p>
            <a:r>
              <a:rPr lang="en-US" sz="2200" b="1" dirty="0" smtClean="0"/>
              <a:t>Lecture notes book.</a:t>
            </a:r>
          </a:p>
          <a:p>
            <a:pPr>
              <a:buFont typeface="Wingdings" charset="2"/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2 stations OSCE: (checklists for </a:t>
            </a:r>
            <a:r>
              <a:rPr lang="en-US" sz="2200" b="1" dirty="0" err="1" smtClean="0">
                <a:solidFill>
                  <a:srgbClr val="FF0000"/>
                </a:solidFill>
              </a:rPr>
              <a:t>Hx</a:t>
            </a:r>
            <a:r>
              <a:rPr lang="en-US" sz="2200" b="1" dirty="0" smtClean="0">
                <a:solidFill>
                  <a:srgbClr val="FF0000"/>
                </a:solidFill>
              </a:rPr>
              <a:t> and EX + Dr. </a:t>
            </a:r>
            <a:r>
              <a:rPr lang="en-US" sz="2200" b="1" dirty="0" err="1" smtClean="0">
                <a:solidFill>
                  <a:srgbClr val="FF0000"/>
                </a:solidFill>
              </a:rPr>
              <a:t>Manal</a:t>
            </a:r>
            <a:r>
              <a:rPr lang="en-US" sz="2200" b="1" dirty="0" smtClean="0">
                <a:solidFill>
                  <a:srgbClr val="FF0000"/>
                </a:solidFill>
              </a:rPr>
              <a:t> notes)</a:t>
            </a:r>
          </a:p>
          <a:p>
            <a:pPr>
              <a:buFont typeface="Wingdings" charset="2"/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SAQ: (Previous SAQs + go back to lectures)</a:t>
            </a:r>
          </a:p>
          <a:p>
            <a:pPr>
              <a:buFont typeface="Wingdings" charset="2"/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Evaluation: (Toronto notes</a:t>
            </a:r>
          </a:p>
          <a:p>
            <a:pPr>
              <a:buFont typeface="Wingdings" charset="2"/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Or lectures + OSCE resources)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645025" y="1535113"/>
            <a:ext cx="4041775" cy="5286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smtClean="0">
                <a:solidFill>
                  <a:srgbClr val="00B050"/>
                </a:solidFill>
              </a:rPr>
              <a:t>Sources</a:t>
            </a:r>
            <a:endParaRPr lang="en-US" sz="2800" u="sng" dirty="0">
              <a:solidFill>
                <a:srgbClr val="00B050"/>
              </a:solidFill>
            </a:endParaRPr>
          </a:p>
        </p:txBody>
      </p:sp>
      <p:pic>
        <p:nvPicPr>
          <p:cNvPr id="11" name="Picture 10" descr="978140514508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30406" y="177968"/>
            <a:ext cx="1625509" cy="188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2492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8-22 at 3.15.22 P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84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8857" y="5426744"/>
            <a:ext cx="8196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Other: 428, 429 teams, Lecture notes: diseases of ear nose and throat, </a:t>
            </a:r>
            <a:r>
              <a:rPr lang="en-US" sz="2400" b="1" dirty="0" err="1" smtClean="0"/>
              <a:t>Hajar</a:t>
            </a:r>
            <a:r>
              <a:rPr lang="en-US" sz="2400" b="1" dirty="0" smtClean="0"/>
              <a:t> PBL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34279131"/>
      </p:ext>
    </p:extLst>
  </p:cSld>
  <p:clrMapOvr>
    <a:masterClrMapping/>
  </p:clrMapOvr>
  <p:transition xmlns:p14="http://schemas.microsoft.com/office/powerpoint/2010/main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0"/>
            <a:ext cx="9152717" cy="688657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</a:rPr>
              <a:t>Ophthalmology 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Credit hours: </a:t>
            </a:r>
            <a:r>
              <a:rPr lang="en-US" b="1" smtClean="0">
                <a:solidFill>
                  <a:srgbClr val="0070C0"/>
                </a:solidFill>
              </a:rPr>
              <a:t>4</a:t>
            </a:r>
          </a:p>
          <a:p>
            <a:r>
              <a:rPr lang="en-US" b="1" smtClean="0"/>
              <a:t>Lectures:</a:t>
            </a:r>
          </a:p>
          <a:p>
            <a:pPr lvl="1"/>
            <a:r>
              <a:rPr lang="en-US" b="1" smtClean="0"/>
              <a:t>First two weeks along with ENT.</a:t>
            </a:r>
          </a:p>
          <a:p>
            <a:r>
              <a:rPr lang="en-US" b="1" smtClean="0"/>
              <a:t>Clinical Rounds: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Clinics.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ER.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Clinical Skills.</a:t>
            </a:r>
          </a:p>
          <a:p>
            <a:pPr lvl="1"/>
            <a:endParaRPr lang="en-US" b="1" smtClean="0"/>
          </a:p>
          <a:p>
            <a:pPr lvl="1"/>
            <a:endParaRPr lang="en-US" b="1" dirty="0"/>
          </a:p>
        </p:txBody>
      </p:sp>
      <p:pic>
        <p:nvPicPr>
          <p:cNvPr id="8" name="Picture 7" descr="congressoj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548" y="3460494"/>
            <a:ext cx="4223208" cy="266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51056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6" y="0"/>
            <a:ext cx="9152716" cy="685800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229600" cy="833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Ophthalmology</a:t>
            </a:r>
            <a:r>
              <a:rPr lang="en-US" sz="54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81000" y="1513859"/>
            <a:ext cx="4041648" cy="2583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Exams 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MCQ (30%)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SAQ (40%)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OSCE (20%)</a:t>
            </a:r>
          </a:p>
          <a:p>
            <a:pPr lvl="2"/>
            <a:r>
              <a:rPr lang="en-US" b="1" dirty="0" err="1" smtClean="0">
                <a:solidFill>
                  <a:srgbClr val="FF0000"/>
                </a:solidFill>
              </a:rPr>
              <a:t>Fundoscopy</a:t>
            </a:r>
            <a:endParaRPr lang="en-US" b="1" dirty="0" smtClean="0">
              <a:solidFill>
                <a:srgbClr val="FF0000"/>
              </a:solidFill>
            </a:endParaRP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Complete eye examination </a:t>
            </a:r>
          </a:p>
          <a:p>
            <a:r>
              <a:rPr lang="en-US" sz="2000" b="1" dirty="0" smtClean="0"/>
              <a:t>Clinical evaluation </a:t>
            </a:r>
            <a:r>
              <a:rPr lang="en-US" sz="2000" b="1" dirty="0" smtClean="0">
                <a:solidFill>
                  <a:srgbClr val="FF0000"/>
                </a:solidFill>
              </a:rPr>
              <a:t>(10%)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382460" y="1106841"/>
            <a:ext cx="4040188" cy="310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smtClean="0">
                <a:solidFill>
                  <a:srgbClr val="00B050"/>
                </a:solidFill>
              </a:rPr>
              <a:t>Grades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63042" y="4368800"/>
            <a:ext cx="4041775" cy="614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00B050"/>
                </a:solidFill>
              </a:rPr>
              <a:t>    </a:t>
            </a:r>
            <a:r>
              <a:rPr lang="en-US" sz="2800" u="sng" smtClean="0">
                <a:solidFill>
                  <a:srgbClr val="00B050"/>
                </a:solidFill>
              </a:rPr>
              <a:t>Sources</a:t>
            </a:r>
            <a:endParaRPr lang="en-US" sz="2800" u="sng" dirty="0">
              <a:solidFill>
                <a:srgbClr val="00B050"/>
              </a:solidFill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382460" y="4983360"/>
            <a:ext cx="4255071" cy="179386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Toronto notes.</a:t>
            </a:r>
            <a:endParaRPr lang="en-US" b="1" smtClean="0">
              <a:solidFill>
                <a:srgbClr val="FF0000"/>
              </a:solidFill>
            </a:endParaRPr>
          </a:p>
          <a:p>
            <a:r>
              <a:rPr lang="en-US" b="1" smtClean="0">
                <a:solidFill>
                  <a:srgbClr val="FF0000"/>
                </a:solidFill>
              </a:rPr>
              <a:t>Lecture Notes.</a:t>
            </a:r>
          </a:p>
          <a:p>
            <a:r>
              <a:rPr lang="en-US" b="1" smtClean="0"/>
              <a:t>Basic Ophthalmology.</a:t>
            </a:r>
          </a:p>
          <a:p>
            <a:r>
              <a:rPr lang="en-US" b="1" smtClean="0"/>
              <a:t>Essentials of Ophthalmology.</a:t>
            </a:r>
            <a:endParaRPr lang="en-US" b="1" dirty="0"/>
          </a:p>
        </p:txBody>
      </p:sp>
      <p:pic>
        <p:nvPicPr>
          <p:cNvPr id="11" name="Picture 10" descr="51Bn371EOfL._SL500_AA300_.jpg"/>
          <p:cNvPicPr>
            <a:picLocks noChangeAspect="1"/>
          </p:cNvPicPr>
          <p:nvPr/>
        </p:nvPicPr>
        <p:blipFill>
          <a:blip r:embed="rId3"/>
          <a:srcRect l="13378" r="12282"/>
          <a:stretch>
            <a:fillRect/>
          </a:stretch>
        </p:blipFill>
        <p:spPr>
          <a:xfrm>
            <a:off x="5915902" y="1262416"/>
            <a:ext cx="2150658" cy="2892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7" descr="cover_image"/>
          <p:cNvPicPr>
            <a:picLocks noChangeAspect="1" noChangeArrowheads="1"/>
          </p:cNvPicPr>
          <p:nvPr/>
        </p:nvPicPr>
        <p:blipFill>
          <a:blip r:embed="rId4"/>
          <a:srcRect b="4700"/>
          <a:stretch>
            <a:fillRect/>
          </a:stretch>
        </p:blipFill>
        <p:spPr bwMode="auto">
          <a:xfrm>
            <a:off x="3826973" y="1903104"/>
            <a:ext cx="1954249" cy="295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6427052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8-22 at 3.22.18 P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45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4299" y="5696157"/>
            <a:ext cx="636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Other: </a:t>
            </a:r>
            <a:r>
              <a:rPr lang="en-US" sz="2400" b="1" dirty="0" err="1" smtClean="0"/>
              <a:t>ophtobook</a:t>
            </a:r>
            <a:r>
              <a:rPr lang="en-US" sz="2400" b="1" dirty="0" smtClean="0"/>
              <a:t>, 429 teams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2951788"/>
      </p:ext>
    </p:extLst>
  </p:cSld>
  <p:clrMapOvr>
    <a:masterClrMapping/>
  </p:clrMapOvr>
  <p:transition xmlns:p14="http://schemas.microsoft.com/office/powerpoint/2010/main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0"/>
            <a:ext cx="9152717" cy="6886576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235200" y="2540000"/>
            <a:ext cx="52832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second Cycle </a:t>
            </a:r>
            <a:r>
              <a:rPr lang="en-US" sz="600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600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6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8883919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0" y="-28576"/>
            <a:ext cx="9494227" cy="6886576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</a:rPr>
              <a:t>OBGYN   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417639"/>
            <a:ext cx="7024776" cy="5156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Credit hours: </a:t>
            </a:r>
            <a:r>
              <a:rPr lang="en-US" b="1" smtClean="0">
                <a:solidFill>
                  <a:srgbClr val="0070C0"/>
                </a:solidFill>
              </a:rPr>
              <a:t>8</a:t>
            </a:r>
          </a:p>
          <a:p>
            <a:r>
              <a:rPr lang="en-US" b="1" smtClean="0"/>
              <a:t>First three Weeks: </a:t>
            </a:r>
            <a:r>
              <a:rPr lang="en-US" b="1" smtClean="0">
                <a:solidFill>
                  <a:srgbClr val="FF0000"/>
                </a:solidFill>
              </a:rPr>
              <a:t>including the patient  safety lectures.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Theory lectures.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Tutorials</a:t>
            </a:r>
            <a:r>
              <a:rPr lang="en-US" b="1" smtClean="0"/>
              <a:t>.</a:t>
            </a:r>
          </a:p>
          <a:p>
            <a:r>
              <a:rPr lang="en-US" b="1" smtClean="0"/>
              <a:t>Four weeks: </a:t>
            </a:r>
            <a:r>
              <a:rPr lang="en-US" b="1" smtClean="0">
                <a:solidFill>
                  <a:srgbClr val="FF0000"/>
                </a:solidFill>
              </a:rPr>
              <a:t>(logbook+ writing cases)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Clinical rotation: history, physical examination.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Sessions with doctors.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Attending clinics.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Attending surgeries.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On call: delivery room, ER. </a:t>
            </a:r>
            <a:r>
              <a:rPr lang="en-US" b="1" smtClean="0">
                <a:solidFill>
                  <a:srgbClr val="FF0000"/>
                </a:solidFill>
              </a:rPr>
              <a:t>(2 days only)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o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5881776" y="0"/>
            <a:ext cx="3200400" cy="19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1570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0"/>
            <a:ext cx="9152717" cy="68865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</a:rPr>
              <a:t>OBGYN	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61144"/>
            <a:ext cx="8229600" cy="4965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smtClean="0">
                <a:solidFill>
                  <a:srgbClr val="00B050"/>
                </a:solidFill>
              </a:rPr>
              <a:t>Grades: </a:t>
            </a:r>
          </a:p>
          <a:p>
            <a:pPr lvl="1"/>
            <a:r>
              <a:rPr lang="en-US" sz="2600" b="1" dirty="0" smtClean="0"/>
              <a:t>Midterm</a:t>
            </a:r>
          </a:p>
          <a:p>
            <a:pPr lvl="2"/>
            <a:r>
              <a:rPr lang="en-US" sz="2600" b="1" dirty="0" smtClean="0">
                <a:solidFill>
                  <a:srgbClr val="0070C0"/>
                </a:solidFill>
              </a:rPr>
              <a:t>Case based MCQs</a:t>
            </a:r>
            <a:r>
              <a:rPr lang="en-US" sz="2600" b="1" dirty="0" smtClean="0">
                <a:solidFill>
                  <a:srgbClr val="FF0000"/>
                </a:solidFill>
              </a:rPr>
              <a:t>. (20%)</a:t>
            </a:r>
          </a:p>
          <a:p>
            <a:pPr lvl="1"/>
            <a:r>
              <a:rPr lang="en-US" sz="2600" b="1" dirty="0" smtClean="0"/>
              <a:t>Final </a:t>
            </a:r>
            <a:r>
              <a:rPr lang="en-US" sz="2600" b="1" dirty="0" smtClean="0">
                <a:solidFill>
                  <a:srgbClr val="FF0000"/>
                </a:solidFill>
              </a:rPr>
              <a:t>(60%)</a:t>
            </a:r>
          </a:p>
          <a:p>
            <a:pPr lvl="2"/>
            <a:r>
              <a:rPr lang="en-US" sz="2600" b="1" dirty="0" smtClean="0">
                <a:solidFill>
                  <a:srgbClr val="0070C0"/>
                </a:solidFill>
              </a:rPr>
              <a:t>Case based MCQs</a:t>
            </a:r>
            <a:r>
              <a:rPr lang="en-US" sz="2600" b="1" dirty="0" smtClean="0">
                <a:solidFill>
                  <a:srgbClr val="FF0000"/>
                </a:solidFill>
              </a:rPr>
              <a:t>. (30%)</a:t>
            </a:r>
          </a:p>
          <a:p>
            <a:pPr lvl="2"/>
            <a:r>
              <a:rPr lang="en-US" sz="2600" b="1" dirty="0" smtClean="0">
                <a:solidFill>
                  <a:srgbClr val="0070C0"/>
                </a:solidFill>
              </a:rPr>
              <a:t>OSCE: </a:t>
            </a:r>
            <a:r>
              <a:rPr lang="en-US" sz="2600" b="1" dirty="0" smtClean="0">
                <a:solidFill>
                  <a:srgbClr val="FF0000"/>
                </a:solidFill>
              </a:rPr>
              <a:t>(30%) </a:t>
            </a:r>
            <a:r>
              <a:rPr lang="en-US" sz="2600" b="1" dirty="0" smtClean="0">
                <a:solidFill>
                  <a:srgbClr val="0070C0"/>
                </a:solidFill>
              </a:rPr>
              <a:t>:</a:t>
            </a:r>
          </a:p>
          <a:p>
            <a:pPr lvl="3"/>
            <a:r>
              <a:rPr lang="en-US" sz="2600" b="1" dirty="0" smtClean="0">
                <a:solidFill>
                  <a:srgbClr val="0070C0"/>
                </a:solidFill>
              </a:rPr>
              <a:t>Oral </a:t>
            </a:r>
            <a:r>
              <a:rPr lang="en-US" sz="2600" b="1" dirty="0" smtClean="0">
                <a:solidFill>
                  <a:srgbClr val="0070C0"/>
                </a:solidFill>
              </a:rPr>
              <a:t>stations.</a:t>
            </a:r>
          </a:p>
          <a:p>
            <a:pPr lvl="3"/>
            <a:r>
              <a:rPr lang="en-US" sz="2600" b="1" dirty="0" smtClean="0">
                <a:solidFill>
                  <a:srgbClr val="0070C0"/>
                </a:solidFill>
              </a:rPr>
              <a:t>Written stations.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DXR. (10%)</a:t>
            </a:r>
          </a:p>
          <a:p>
            <a:pPr lvl="1"/>
            <a:r>
              <a:rPr lang="en-US" sz="2600" b="1" dirty="0" smtClean="0"/>
              <a:t>Clinical assessment</a:t>
            </a:r>
            <a:r>
              <a:rPr lang="en-US" sz="2600" b="1" dirty="0" smtClean="0">
                <a:solidFill>
                  <a:srgbClr val="FF0000"/>
                </a:solidFill>
              </a:rPr>
              <a:t>: (10%) </a:t>
            </a:r>
          </a:p>
          <a:p>
            <a:pPr lvl="2"/>
            <a:r>
              <a:rPr lang="en-US" sz="2600" b="1" dirty="0" smtClean="0">
                <a:solidFill>
                  <a:srgbClr val="0070C0"/>
                </a:solidFill>
              </a:rPr>
              <a:t>Logbook.</a:t>
            </a:r>
          </a:p>
          <a:p>
            <a:pPr lvl="2"/>
            <a:r>
              <a:rPr lang="en-US" sz="2600" b="1" dirty="0" smtClean="0">
                <a:solidFill>
                  <a:srgbClr val="0070C0"/>
                </a:solidFill>
              </a:rPr>
              <a:t>Attendance</a:t>
            </a:r>
            <a:r>
              <a:rPr lang="en-US" sz="2600" dirty="0" smtClean="0">
                <a:solidFill>
                  <a:srgbClr val="0070C0"/>
                </a:solidFill>
              </a:rPr>
              <a:t>. </a:t>
            </a: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02455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1371600" y="360045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mtClean="0"/>
              <a:t> </a:t>
            </a:r>
            <a:r>
              <a:rPr lang="x-none" sz="3600" smtClean="0">
                <a:solidFill>
                  <a:schemeClr val="accent1">
                    <a:lumMod val="50000"/>
                  </a:schemeClr>
                </a:solidFill>
              </a:rPr>
              <a:t>فعاليات اليوم الأول 143</a:t>
            </a:r>
            <a:r>
              <a:rPr lang="en-US" sz="360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x-none" sz="3600" smtClean="0">
                <a:solidFill>
                  <a:schemeClr val="accent1">
                    <a:lumMod val="50000"/>
                  </a:schemeClr>
                </a:solidFill>
              </a:rPr>
              <a:t>-143</a:t>
            </a:r>
            <a:r>
              <a:rPr lang="en-US" sz="3600" smtClean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x-none" sz="3600" smtClean="0">
                <a:solidFill>
                  <a:schemeClr val="accent1">
                    <a:lumMod val="50000"/>
                  </a:schemeClr>
                </a:solidFill>
              </a:rPr>
              <a:t>هـ</a:t>
            </a:r>
            <a:endParaRPr lang="en-US" sz="360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فريق المحتوى العلمي</a:t>
            </a:r>
            <a:endParaRPr lang="en-US" sz="5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8646060"/>
      </p:ext>
    </p:extLst>
  </p:cSld>
  <p:clrMapOvr>
    <a:masterClrMapping/>
  </p:clrMapOvr>
  <p:transition xmlns:p14="http://schemas.microsoft.com/office/powerpoint/2010/main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19244"/>
            <a:ext cx="9152717" cy="68865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959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OBGYN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33714"/>
            <a:ext cx="5151202" cy="562428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None/>
            </a:pPr>
            <a:r>
              <a:rPr lang="en-US" sz="8400" b="1" smtClean="0">
                <a:solidFill>
                  <a:srgbClr val="FF0000"/>
                </a:solidFill>
              </a:rPr>
              <a:t>MCQ 428 + 429 + 430.</a:t>
            </a:r>
          </a:p>
          <a:p>
            <a:r>
              <a:rPr lang="en-US" sz="8400" b="1" smtClean="0">
                <a:solidFill>
                  <a:srgbClr val="FF0000"/>
                </a:solidFill>
              </a:rPr>
              <a:t>Kaplan videos + kaplan book.</a:t>
            </a:r>
          </a:p>
          <a:p>
            <a:r>
              <a:rPr lang="en-US" sz="8400" b="1" smtClean="0">
                <a:solidFill>
                  <a:srgbClr val="FF0000"/>
                </a:solidFill>
              </a:rPr>
              <a:t>Lectures’ slides.</a:t>
            </a:r>
          </a:p>
          <a:p>
            <a:r>
              <a:rPr lang="en-US" sz="8400" b="1" smtClean="0">
                <a:solidFill>
                  <a:srgbClr val="FF0000"/>
                </a:solidFill>
              </a:rPr>
              <a:t>Sakala book. (high yield)</a:t>
            </a:r>
          </a:p>
          <a:p>
            <a:r>
              <a:rPr lang="en-US" sz="8400" b="1" smtClean="0">
                <a:solidFill>
                  <a:srgbClr val="FF0000"/>
                </a:solidFill>
              </a:rPr>
              <a:t>428 team booklet.</a:t>
            </a:r>
          </a:p>
          <a:p>
            <a:r>
              <a:rPr lang="en-US" sz="8400" b="1" smtClean="0">
                <a:solidFill>
                  <a:srgbClr val="FF0000"/>
                </a:solidFill>
              </a:rPr>
              <a:t>OSCE: (quick  copy gyneo B OSCE notes   + instrument booklet + 430 OSCE team for HX and EX + YouTube PV EX) </a:t>
            </a:r>
          </a:p>
          <a:p>
            <a:r>
              <a:rPr lang="en-US" sz="8400" b="1" smtClean="0">
                <a:solidFill>
                  <a:srgbClr val="FF0000"/>
                </a:solidFill>
              </a:rPr>
              <a:t>Crash course obgyne.</a:t>
            </a:r>
          </a:p>
          <a:p>
            <a:r>
              <a:rPr lang="en-US" sz="8400" b="1" smtClean="0"/>
              <a:t>Clinical Sessions.</a:t>
            </a:r>
          </a:p>
          <a:p>
            <a:r>
              <a:rPr lang="en-US" sz="8400" b="1" smtClean="0"/>
              <a:t>Optional:</a:t>
            </a:r>
          </a:p>
          <a:p>
            <a:pPr lvl="1"/>
            <a:r>
              <a:rPr lang="en-US" sz="8400" b="1" smtClean="0">
                <a:solidFill>
                  <a:srgbClr val="0070C0"/>
                </a:solidFill>
              </a:rPr>
              <a:t>Toronto notes.</a:t>
            </a:r>
          </a:p>
          <a:p>
            <a:pPr lvl="1"/>
            <a:r>
              <a:rPr lang="en-US" sz="8400" b="1" smtClean="0">
                <a:solidFill>
                  <a:srgbClr val="0070C0"/>
                </a:solidFill>
              </a:rPr>
              <a:t>Sakala BRS or high yield.</a:t>
            </a:r>
          </a:p>
          <a:p>
            <a:pPr lvl="1"/>
            <a:r>
              <a:rPr lang="en-US" sz="8400" b="1" smtClean="0">
                <a:solidFill>
                  <a:srgbClr val="0070C0"/>
                </a:solidFill>
              </a:rPr>
              <a:t>Essentials of Obstetrics and Gynecology (Hacker and Moore’s)</a:t>
            </a:r>
          </a:p>
          <a:p>
            <a:pPr lvl="1"/>
            <a:r>
              <a:rPr lang="en-US" sz="8400" b="1" smtClean="0">
                <a:solidFill>
                  <a:srgbClr val="0070C0"/>
                </a:solidFill>
              </a:rPr>
              <a:t>Fundamentals.</a:t>
            </a:r>
          </a:p>
          <a:p>
            <a:pPr lvl="1"/>
            <a:r>
              <a:rPr lang="en-US" sz="8400" b="1" smtClean="0">
                <a:solidFill>
                  <a:srgbClr val="0070C0"/>
                </a:solidFill>
              </a:rPr>
              <a:t>All GYNE MCQ.</a:t>
            </a:r>
          </a:p>
          <a:p>
            <a:pPr lvl="1"/>
            <a:r>
              <a:rPr lang="en-US" sz="8400" b="1" smtClean="0">
                <a:solidFill>
                  <a:srgbClr val="0070C0"/>
                </a:solidFill>
              </a:rPr>
              <a:t>TEAM 429</a:t>
            </a:r>
            <a:r>
              <a:rPr lang="en-US" sz="8400" b="1" smtClean="0"/>
              <a:t>.</a:t>
            </a:r>
          </a:p>
          <a:p>
            <a:pPr lvl="1"/>
            <a:endParaRPr lang="en-US" b="1" dirty="0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457200" y="671058"/>
            <a:ext cx="4040188" cy="548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smtClean="0">
                <a:solidFill>
                  <a:srgbClr val="00B050"/>
                </a:solidFill>
              </a:rPr>
              <a:t>Sources</a:t>
            </a:r>
            <a:endParaRPr lang="en-US" sz="2800" u="sng" dirty="0">
              <a:solidFill>
                <a:srgbClr val="00B050"/>
              </a:solidFill>
            </a:endParaRPr>
          </a:p>
        </p:txBody>
      </p:sp>
      <p:pic>
        <p:nvPicPr>
          <p:cNvPr id="8" name="Picture 7" descr="41FToIo5VIL._BO2,204,203,200_PIsitb-sticker-arrow-click,TopRight,35,-76_AA278_PIkin4,BottomRight,-52,22_AA300_SH20_OU01_.jpg"/>
          <p:cNvPicPr>
            <a:picLocks noChangeAspect="1"/>
          </p:cNvPicPr>
          <p:nvPr/>
        </p:nvPicPr>
        <p:blipFill>
          <a:blip r:embed="rId3"/>
          <a:srcRect l="17778" t="19875" r="25685" b="9431"/>
          <a:stretch>
            <a:fillRect/>
          </a:stretch>
        </p:blipFill>
        <p:spPr>
          <a:xfrm>
            <a:off x="6989927" y="188384"/>
            <a:ext cx="2154073" cy="2693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516WHP8JWJL._SY300_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43714" y="1414286"/>
            <a:ext cx="2143813" cy="3666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0" descr="51D4D58VE9L"/>
          <p:cNvPicPr>
            <a:picLocks noChangeAspect="1" noChangeArrowheads="1"/>
          </p:cNvPicPr>
          <p:nvPr/>
        </p:nvPicPr>
        <p:blipFill>
          <a:blip r:embed="rId5"/>
          <a:srcRect l="16667" t="2840" r="16667" b="3239"/>
          <a:stretch>
            <a:fillRect/>
          </a:stretch>
        </p:blipFill>
        <p:spPr bwMode="auto">
          <a:xfrm>
            <a:off x="6987527" y="3860768"/>
            <a:ext cx="1968035" cy="2772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430845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22 at 3.28.06 P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64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2145" y="5234307"/>
            <a:ext cx="440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Other: essentials by hacker and </a:t>
            </a:r>
            <a:r>
              <a:rPr lang="en-US" sz="2400" b="1" dirty="0" err="1" smtClean="0"/>
              <a:t>moore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7568089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0"/>
            <a:ext cx="9152717" cy="6886576"/>
          </a:xfrm>
          <a:prstGeom prst="rect">
            <a:avLst/>
          </a:prstGeom>
        </p:spPr>
      </p:pic>
      <p:sp>
        <p:nvSpPr>
          <p:cNvPr id="8" name="Title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Anesthesia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smtClean="0"/>
              <a:t>Credit hours: </a:t>
            </a:r>
            <a:r>
              <a:rPr lang="en-US" sz="3000" smtClean="0">
                <a:solidFill>
                  <a:srgbClr val="0070C0"/>
                </a:solidFill>
              </a:rPr>
              <a:t>4</a:t>
            </a:r>
          </a:p>
          <a:p>
            <a:r>
              <a:rPr lang="en-US" sz="3000" smtClean="0"/>
              <a:t>Two weeks</a:t>
            </a:r>
            <a:r>
              <a:rPr lang="x-none" sz="3000" smtClean="0"/>
              <a:t>:</a:t>
            </a:r>
            <a:endParaRPr lang="en-US" sz="3000" smtClean="0"/>
          </a:p>
          <a:p>
            <a:pPr lvl="1"/>
            <a:r>
              <a:rPr lang="en-US" sz="3000" smtClean="0"/>
              <a:t>Morning lectures</a:t>
            </a:r>
          </a:p>
          <a:p>
            <a:pPr lvl="1"/>
            <a:r>
              <a:rPr lang="en-US" sz="3000" smtClean="0"/>
              <a:t>Afternoon clinical skills:</a:t>
            </a:r>
          </a:p>
          <a:p>
            <a:pPr lvl="2"/>
            <a:r>
              <a:rPr lang="en-US" sz="3000" smtClean="0">
                <a:solidFill>
                  <a:srgbClr val="0070C0"/>
                </a:solidFill>
              </a:rPr>
              <a:t>Applying theoretical concepts</a:t>
            </a:r>
            <a:r>
              <a:rPr lang="x-none" sz="3000" smtClean="0">
                <a:solidFill>
                  <a:srgbClr val="0070C0"/>
                </a:solidFill>
              </a:rPr>
              <a:t>.</a:t>
            </a:r>
            <a:endParaRPr lang="en-US" sz="3000" smtClean="0">
              <a:solidFill>
                <a:srgbClr val="0070C0"/>
              </a:solidFill>
            </a:endParaRPr>
          </a:p>
          <a:p>
            <a:pPr lvl="2"/>
            <a:r>
              <a:rPr lang="en-US" sz="3000" smtClean="0">
                <a:solidFill>
                  <a:srgbClr val="0070C0"/>
                </a:solidFill>
              </a:rPr>
              <a:t>Attending OR, recovery </a:t>
            </a:r>
            <a:br>
              <a:rPr lang="en-US" sz="3000" smtClean="0">
                <a:solidFill>
                  <a:srgbClr val="0070C0"/>
                </a:solidFill>
              </a:rPr>
            </a:br>
            <a:r>
              <a:rPr lang="en-US" sz="3000" smtClean="0">
                <a:solidFill>
                  <a:srgbClr val="0070C0"/>
                </a:solidFill>
              </a:rPr>
              <a:t>room, pro/post op sessions, </a:t>
            </a:r>
            <a:br>
              <a:rPr lang="en-US" sz="3000" smtClean="0">
                <a:solidFill>
                  <a:srgbClr val="0070C0"/>
                </a:solidFill>
              </a:rPr>
            </a:br>
            <a:r>
              <a:rPr lang="en-US" sz="3000" smtClean="0">
                <a:solidFill>
                  <a:srgbClr val="0070C0"/>
                </a:solidFill>
              </a:rPr>
              <a:t>ER</a:t>
            </a:r>
            <a:r>
              <a:rPr lang="x-none" sz="3000" smtClean="0">
                <a:solidFill>
                  <a:srgbClr val="0070C0"/>
                </a:solidFill>
              </a:rPr>
              <a:t>.</a:t>
            </a:r>
            <a:endParaRPr lang="en-US" sz="3000" smtClean="0">
              <a:solidFill>
                <a:srgbClr val="0070C0"/>
              </a:solidFill>
            </a:endParaRPr>
          </a:p>
          <a:p>
            <a:pPr lvl="2"/>
            <a:r>
              <a:rPr lang="en-US" sz="3000" smtClean="0">
                <a:solidFill>
                  <a:srgbClr val="0070C0"/>
                </a:solidFill>
              </a:rPr>
              <a:t>Observing procedures</a:t>
            </a:r>
            <a:r>
              <a:rPr lang="x-none" sz="3000" smtClean="0">
                <a:solidFill>
                  <a:srgbClr val="0070C0"/>
                </a:solidFill>
              </a:rPr>
              <a:t>.</a:t>
            </a:r>
            <a:endParaRPr lang="en-US" sz="3000" smtClean="0">
              <a:solidFill>
                <a:srgbClr val="0070C0"/>
              </a:solidFill>
            </a:endParaRPr>
          </a:p>
          <a:p>
            <a:pPr lvl="2"/>
            <a:r>
              <a:rPr lang="en-US" sz="3000" smtClean="0">
                <a:solidFill>
                  <a:srgbClr val="0070C0"/>
                </a:solidFill>
              </a:rPr>
              <a:t>History taking</a:t>
            </a:r>
            <a:r>
              <a:rPr lang="x-none" sz="3000" smtClean="0">
                <a:solidFill>
                  <a:srgbClr val="0070C0"/>
                </a:solidFill>
              </a:rPr>
              <a:t>.</a:t>
            </a:r>
            <a:endParaRPr lang="en-US" sz="3000" smtClean="0">
              <a:solidFill>
                <a:srgbClr val="0070C0"/>
              </a:solidFill>
            </a:endParaRPr>
          </a:p>
          <a:p>
            <a:pPr lvl="2"/>
            <a:r>
              <a:rPr lang="en-US" sz="3000" smtClean="0">
                <a:solidFill>
                  <a:srgbClr val="0070C0"/>
                </a:solidFill>
              </a:rPr>
              <a:t>Physical examination</a:t>
            </a:r>
            <a:r>
              <a:rPr lang="x-none" sz="3000" smtClean="0"/>
              <a:t>.</a:t>
            </a:r>
            <a:endParaRPr lang="en-US" sz="3000" smtClean="0"/>
          </a:p>
          <a:p>
            <a:pPr lvl="1"/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84953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19244"/>
            <a:ext cx="9152717" cy="6886576"/>
          </a:xfrm>
          <a:prstGeom prst="rect">
            <a:avLst/>
          </a:prstGeom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Anesthesia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200" y="1535113"/>
            <a:ext cx="4040188" cy="431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smtClean="0">
                <a:solidFill>
                  <a:srgbClr val="00B050"/>
                </a:solidFill>
              </a:rPr>
              <a:t>Grades</a:t>
            </a:r>
            <a:endParaRPr lang="en-US" sz="2800" u="sng" dirty="0">
              <a:solidFill>
                <a:srgbClr val="00B05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174875"/>
            <a:ext cx="4040188" cy="26631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mtClean="0"/>
              <a:t>Final: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MCQ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FF0000"/>
                </a:solidFill>
              </a:rPr>
              <a:t>(40%)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OSCE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FF0000"/>
                </a:solidFill>
              </a:rPr>
              <a:t>(50%)</a:t>
            </a:r>
          </a:p>
          <a:p>
            <a:r>
              <a:rPr lang="en-US" sz="2800" b="1" smtClean="0"/>
              <a:t>Clinical Sessions: </a:t>
            </a:r>
            <a:r>
              <a:rPr lang="en-US" sz="2800" b="1" smtClean="0">
                <a:solidFill>
                  <a:srgbClr val="FF0000"/>
                </a:solidFill>
              </a:rPr>
              <a:t>(10%)</a:t>
            </a:r>
          </a:p>
          <a:p>
            <a:pPr lvl="1"/>
            <a:r>
              <a:rPr lang="en-US" b="1" smtClean="0">
                <a:solidFill>
                  <a:srgbClr val="FF0000"/>
                </a:solidFill>
              </a:rPr>
              <a:t>Logbook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Attendance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645025" y="1535113"/>
            <a:ext cx="4041775" cy="4312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smtClean="0">
                <a:solidFill>
                  <a:srgbClr val="00B050"/>
                </a:solidFill>
              </a:rPr>
              <a:t>Sources</a:t>
            </a:r>
            <a:endParaRPr lang="en-US" sz="2800" u="sng" dirty="0">
              <a:solidFill>
                <a:srgbClr val="00B050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279465" y="2174875"/>
            <a:ext cx="4041775" cy="26631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smtClean="0">
                <a:solidFill>
                  <a:schemeClr val="accent4">
                    <a:lumMod val="50000"/>
                  </a:schemeClr>
                </a:solidFill>
              </a:rPr>
              <a:t>MCQ 429 + 430!!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sz="2800" b="1" u="sng" dirty="0" smtClean="0">
                <a:solidFill>
                  <a:srgbClr val="676451"/>
                </a:solidFill>
              </a:rPr>
              <a:t>Revision Session!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Anesthesia 430 notes. (lecture recording notes)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OSCE: (our logbook + YouTube videos for EX) 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Anesthesia booklet and hand out: (IMP)</a:t>
            </a:r>
          </a:p>
          <a:p>
            <a:pPr lvl="1"/>
            <a:r>
              <a:rPr lang="en-US" b="1" dirty="0" err="1" smtClean="0"/>
              <a:t>KwikKopy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618479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22 at 3.31.58 P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9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1775"/>
      </p:ext>
    </p:extLst>
  </p:cSld>
  <p:clrMapOvr>
    <a:masterClrMapping/>
  </p:clrMapOvr>
  <p:transition xmlns:p14="http://schemas.microsoft.com/office/powerpoint/2010/main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0"/>
            <a:ext cx="9152717" cy="688657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7393" y="21844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Third cycle</a:t>
            </a:r>
            <a:endParaRPr lang="en-US" sz="6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053459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0"/>
            <a:ext cx="9152717" cy="6886576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</a:rPr>
              <a:t>Primary Health Care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 defTabSz="914400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3600" b="1"/>
            </a:lvl1pPr>
            <a:lvl2pPr lvl="1" indent="0" defTabSz="914400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3200" b="1">
                <a:solidFill>
                  <a:srgbClr val="0070C0"/>
                </a:solidFill>
              </a:defRPr>
            </a:lvl2pPr>
            <a:lvl3pPr indent="0" defTabSz="914400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Credit hours: </a:t>
            </a:r>
            <a:r>
              <a:rPr lang="en-US" sz="3200" dirty="0">
                <a:solidFill>
                  <a:srgbClr val="0070C0"/>
                </a:solidFill>
              </a:rPr>
              <a:t>6</a:t>
            </a:r>
          </a:p>
          <a:p>
            <a:r>
              <a:rPr lang="en-US" dirty="0"/>
              <a:t>Lectures.</a:t>
            </a:r>
          </a:p>
          <a:p>
            <a:r>
              <a:rPr lang="en-US" dirty="0"/>
              <a:t>Presentations:</a:t>
            </a:r>
          </a:p>
          <a:p>
            <a:pPr lvl="1"/>
            <a:r>
              <a:rPr lang="en-US" dirty="0"/>
              <a:t>Student led seminars.</a:t>
            </a:r>
          </a:p>
          <a:p>
            <a:pPr lvl="1"/>
            <a:r>
              <a:rPr lang="en-US" dirty="0"/>
              <a:t>Case based presentation.</a:t>
            </a:r>
          </a:p>
          <a:p>
            <a:pPr lvl="1"/>
            <a:r>
              <a:rPr lang="en-US" dirty="0"/>
              <a:t>Evidence based presentation.</a:t>
            </a:r>
          </a:p>
          <a:p>
            <a:r>
              <a:rPr lang="en-US" dirty="0"/>
              <a:t>Clinical Attendance.</a:t>
            </a:r>
          </a:p>
        </p:txBody>
      </p:sp>
    </p:spTree>
    <p:extLst>
      <p:ext uri="{BB962C8B-B14F-4D97-AF65-F5344CB8AC3E}">
        <p14:creationId xmlns:p14="http://schemas.microsoft.com/office/powerpoint/2010/main" val="1415218921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0"/>
            <a:ext cx="9152717" cy="68865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Primary Health Care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Exam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MCQ (30%)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Data interpretation (10%)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OSCE (25%)</a:t>
            </a:r>
          </a:p>
          <a:p>
            <a:r>
              <a:rPr lang="en-US" b="1" dirty="0" smtClean="0"/>
              <a:t>Continuous Assessment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SLS (10%)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EBM report and </a:t>
            </a:r>
            <a:r>
              <a:rPr lang="en-US" sz="2400" b="1" dirty="0" err="1" smtClean="0">
                <a:solidFill>
                  <a:srgbClr val="FF0000"/>
                </a:solidFill>
              </a:rPr>
              <a:t>presentaion</a:t>
            </a:r>
            <a:r>
              <a:rPr lang="en-US" sz="2400" b="1" dirty="0" smtClean="0">
                <a:solidFill>
                  <a:srgbClr val="FF0000"/>
                </a:solidFill>
              </a:rPr>
              <a:t> (10%)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CPD(</a:t>
            </a:r>
            <a:r>
              <a:rPr lang="en-US" sz="2400" b="1" dirty="0" smtClean="0">
                <a:solidFill>
                  <a:srgbClr val="FF0000"/>
                </a:solidFill>
              </a:rPr>
              <a:t>10%)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Clinics, log book (5%)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smtClean="0">
                <a:solidFill>
                  <a:srgbClr val="00B050"/>
                </a:solidFill>
              </a:rPr>
              <a:t>Grades:</a:t>
            </a:r>
            <a:endParaRPr lang="en-US" sz="2800" u="sng" dirty="0">
              <a:solidFill>
                <a:srgbClr val="00B050"/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414145" y="2174875"/>
            <a:ext cx="4041775" cy="395128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Data interpretation.</a:t>
            </a:r>
          </a:p>
          <a:p>
            <a:r>
              <a:rPr lang="en-US" b="1" dirty="0" smtClean="0"/>
              <a:t>Diabetes.</a:t>
            </a:r>
          </a:p>
          <a:p>
            <a:r>
              <a:rPr lang="en-US" b="1" dirty="0" smtClean="0"/>
              <a:t>Hypertension.</a:t>
            </a:r>
          </a:p>
          <a:p>
            <a:r>
              <a:rPr lang="en-US" b="1" dirty="0" smtClean="0"/>
              <a:t>CHD.</a:t>
            </a:r>
          </a:p>
          <a:p>
            <a:r>
              <a:rPr lang="en-US" b="1" dirty="0" smtClean="0"/>
              <a:t>Asthma.</a:t>
            </a:r>
          </a:p>
          <a:p>
            <a:pPr algn="ctr">
              <a:buFont typeface="Wingdings" charset="2"/>
              <a:buNone/>
            </a:pPr>
            <a:endParaRPr lang="en-US" b="1" dirty="0" smtClean="0"/>
          </a:p>
          <a:p>
            <a:pPr algn="ctr">
              <a:buFont typeface="Wingdings" charset="2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Read from the guidelines</a:t>
            </a:r>
          </a:p>
          <a:p>
            <a:pPr algn="ctr">
              <a:buFont typeface="Wingdings" charset="2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Questions are similar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to medicine</a:t>
            </a:r>
          </a:p>
          <a:p>
            <a:endParaRPr lang="en-US" b="1" dirty="0" smtClean="0"/>
          </a:p>
          <a:p>
            <a:pPr>
              <a:buFont typeface="Wingdings" charset="2"/>
              <a:buNone/>
            </a:pPr>
            <a:endParaRPr lang="en-US" b="1" dirty="0" smtClean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smtClean="0">
                <a:solidFill>
                  <a:srgbClr val="00B050"/>
                </a:solidFill>
              </a:rPr>
              <a:t>Important Lectures: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1719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22 at 3.35.45 P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63"/>
            <a:ext cx="9144001" cy="4226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336" y="4291362"/>
            <a:ext cx="663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Other: 430 primary care booklet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22129"/>
      </p:ext>
    </p:extLst>
  </p:cSld>
  <p:clrMapOvr>
    <a:masterClrMapping/>
  </p:clrMapOvr>
  <p:transition xmlns:p14="http://schemas.microsoft.com/office/powerpoint/2010/main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0"/>
            <a:ext cx="9152717" cy="688657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</a:rPr>
              <a:t>Psychiatry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Credit hours: </a:t>
            </a:r>
            <a:r>
              <a:rPr lang="en-US" smtClean="0">
                <a:solidFill>
                  <a:srgbClr val="0070C0"/>
                </a:solidFill>
              </a:rPr>
              <a:t>4</a:t>
            </a:r>
          </a:p>
          <a:p>
            <a:r>
              <a:rPr lang="en-US" smtClean="0"/>
              <a:t>Lectures: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4 weeks along with dermatology.</a:t>
            </a:r>
          </a:p>
          <a:p>
            <a:r>
              <a:rPr lang="en-US" smtClean="0"/>
              <a:t>Clinical Sessions:</a:t>
            </a:r>
          </a:p>
          <a:p>
            <a:pPr lvl="1"/>
            <a:r>
              <a:rPr lang="en-US" smtClean="0">
                <a:solidFill>
                  <a:srgbClr val="0070C0"/>
                </a:solidFill>
              </a:rPr>
              <a:t>Observation.</a:t>
            </a:r>
          </a:p>
          <a:p>
            <a:pPr lvl="1"/>
            <a:r>
              <a:rPr lang="en-US" smtClean="0">
                <a:solidFill>
                  <a:srgbClr val="0070C0"/>
                </a:solidFill>
              </a:rPr>
              <a:t>Fill out logbook.</a:t>
            </a:r>
          </a:p>
          <a:p>
            <a:r>
              <a:rPr lang="en-US" smtClean="0"/>
              <a:t>Clinical Activities Assignment: </a:t>
            </a:r>
          </a:p>
          <a:p>
            <a:pPr lvl="1"/>
            <a:r>
              <a:rPr lang="en-US" smtClean="0">
                <a:solidFill>
                  <a:srgbClr val="0070C0"/>
                </a:solidFill>
              </a:rPr>
              <a:t>History taking.</a:t>
            </a:r>
          </a:p>
          <a:p>
            <a:pPr lvl="1"/>
            <a:r>
              <a:rPr lang="en-US" smtClean="0">
                <a:solidFill>
                  <a:srgbClr val="0070C0"/>
                </a:solidFill>
              </a:rPr>
              <a:t>Physical examination.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6982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50000"/>
                  </a:schemeClr>
                </a:solidFill>
              </a:rPr>
              <a:t>Fourth Year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79052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0"/>
            <a:ext cx="9152717" cy="68865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</a:rPr>
              <a:t>Psychiatry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25714" y="1506363"/>
            <a:ext cx="5646056" cy="484249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None/>
            </a:pPr>
            <a:r>
              <a:rPr lang="en-US" sz="3000" b="1" u="sng" dirty="0" smtClean="0">
                <a:solidFill>
                  <a:srgbClr val="00B050"/>
                </a:solidFill>
              </a:rPr>
              <a:t>Grades</a:t>
            </a:r>
          </a:p>
          <a:p>
            <a:r>
              <a:rPr lang="en-US" sz="2600" b="1" dirty="0" smtClean="0"/>
              <a:t>Exams:</a:t>
            </a:r>
          </a:p>
          <a:p>
            <a:pPr lvl="1"/>
            <a:r>
              <a:rPr lang="en-US" sz="2600" b="1" dirty="0" err="1" smtClean="0">
                <a:solidFill>
                  <a:srgbClr val="FF0000"/>
                </a:solidFill>
              </a:rPr>
              <a:t>Quizes</a:t>
            </a:r>
            <a:r>
              <a:rPr lang="en-US" sz="2600" b="1" dirty="0" smtClean="0">
                <a:solidFill>
                  <a:srgbClr val="FF0000"/>
                </a:solidFill>
              </a:rPr>
              <a:t>(10%)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MEQ </a:t>
            </a:r>
            <a:r>
              <a:rPr lang="en-US" sz="2600" b="1" dirty="0" smtClean="0">
                <a:solidFill>
                  <a:srgbClr val="FF0000"/>
                </a:solidFill>
              </a:rPr>
              <a:t>(30%)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Final (60%)</a:t>
            </a:r>
          </a:p>
          <a:p>
            <a:pPr lvl="2"/>
            <a:r>
              <a:rPr lang="en-US" sz="2600" b="1" dirty="0" smtClean="0">
                <a:solidFill>
                  <a:srgbClr val="FF0000"/>
                </a:solidFill>
              </a:rPr>
              <a:t>MCQ (30%)</a:t>
            </a:r>
          </a:p>
          <a:p>
            <a:pPr lvl="2"/>
            <a:r>
              <a:rPr lang="en-US" sz="2600" b="1" dirty="0" smtClean="0">
                <a:solidFill>
                  <a:srgbClr val="FF0000"/>
                </a:solidFill>
              </a:rPr>
              <a:t>OSCE (30%)</a:t>
            </a:r>
          </a:p>
          <a:p>
            <a:pPr lvl="3"/>
            <a:r>
              <a:rPr lang="en-US" sz="2600" b="1" dirty="0" smtClean="0">
                <a:solidFill>
                  <a:srgbClr val="FF0000"/>
                </a:solidFill>
              </a:rPr>
              <a:t>1 Video Station.</a:t>
            </a:r>
          </a:p>
          <a:p>
            <a:pPr lvl="3"/>
            <a:r>
              <a:rPr lang="en-US" sz="2600" b="1" dirty="0" smtClean="0">
                <a:solidFill>
                  <a:srgbClr val="FF0000"/>
                </a:solidFill>
              </a:rPr>
              <a:t>Simulated patient.</a:t>
            </a:r>
          </a:p>
          <a:p>
            <a:pPr>
              <a:buFont typeface="Wingdings" charset="2"/>
              <a:buNone/>
            </a:pPr>
            <a:r>
              <a:rPr lang="en-US" sz="3000" b="1" u="sng" dirty="0" smtClean="0">
                <a:solidFill>
                  <a:srgbClr val="00B050"/>
                </a:solidFill>
              </a:rPr>
              <a:t>Sources</a:t>
            </a:r>
          </a:p>
          <a:p>
            <a:r>
              <a:rPr lang="en-US" sz="2600" b="1" dirty="0" smtClean="0"/>
              <a:t>“</a:t>
            </a:r>
            <a:r>
              <a:rPr lang="en-US" sz="2600" b="1" dirty="0" smtClean="0">
                <a:solidFill>
                  <a:srgbClr val="FF0000"/>
                </a:solidFill>
              </a:rPr>
              <a:t>Basic Psychiatry” Prof. M.A. </a:t>
            </a:r>
            <a:r>
              <a:rPr lang="en-US" sz="2600" b="1" dirty="0" err="1" smtClean="0">
                <a:solidFill>
                  <a:srgbClr val="FF0000"/>
                </a:solidFill>
              </a:rPr>
              <a:t>SughairManual</a:t>
            </a:r>
            <a:r>
              <a:rPr lang="en-US" sz="2600" b="1" dirty="0" smtClean="0"/>
              <a:t>,  Textbook </a:t>
            </a:r>
          </a:p>
          <a:p>
            <a:r>
              <a:rPr lang="en-US" sz="2600" b="1" dirty="0" smtClean="0"/>
              <a:t>First Aid for Psychiatry Clerkship. </a:t>
            </a:r>
          </a:p>
          <a:p>
            <a:pPr lvl="2">
              <a:buFont typeface="Wingdings" charset="2"/>
              <a:buNone/>
            </a:pPr>
            <a:endParaRPr lang="en-US" dirty="0"/>
          </a:p>
        </p:txBody>
      </p:sp>
      <p:pic>
        <p:nvPicPr>
          <p:cNvPr id="7" name="Picture 3" descr="first-aid-for-the-psychiatry-clerkship-third-edition-p-721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927" y="3399656"/>
            <a:ext cx="2168528" cy="3181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%20%20~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9191" y="522572"/>
            <a:ext cx="2075139" cy="2615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274041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22 at 3.37.53 P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445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942" y="4733967"/>
            <a:ext cx="598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Other: </a:t>
            </a:r>
            <a:r>
              <a:rPr lang="en-US" sz="2800" b="1" dirty="0" err="1" smtClean="0"/>
              <a:t>Lipincott’s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pshyciatry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82297818"/>
      </p:ext>
    </p:extLst>
  </p:cSld>
  <p:clrMapOvr>
    <a:masterClrMapping/>
  </p:clrMapOvr>
  <p:transition xmlns:p14="http://schemas.microsoft.com/office/powerpoint/2010/main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0"/>
            <a:ext cx="9152717" cy="68865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</a:rPr>
              <a:t>Psychiatry Tips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457200" y="1478832"/>
            <a:ext cx="8229600" cy="4935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0070C0"/>
                </a:solidFill>
              </a:rPr>
              <a:t>Avoid psychoanalysing or stereotyping patients, family, friends, or yourself.</a:t>
            </a:r>
          </a:p>
          <a:p>
            <a:pPr lvl="1"/>
            <a:r>
              <a:rPr lang="en-US" sz="2400" b="1" smtClean="0"/>
              <a:t>People with mental illness are not dangerous.</a:t>
            </a:r>
          </a:p>
          <a:p>
            <a:pPr lvl="1"/>
            <a:r>
              <a:rPr lang="en-US" sz="2400" b="1" smtClean="0"/>
              <a:t>Anyone can have mental illness.</a:t>
            </a:r>
          </a:p>
          <a:p>
            <a:r>
              <a:rPr lang="en-US" b="1" smtClean="0">
                <a:solidFill>
                  <a:srgbClr val="0070C0"/>
                </a:solidFill>
              </a:rPr>
              <a:t>A diagnosis is not an adjective:</a:t>
            </a:r>
          </a:p>
          <a:p>
            <a:pPr lvl="1"/>
            <a:r>
              <a:rPr lang="en-US" sz="2400" b="1" smtClean="0"/>
              <a:t>“I keep forgetting, it’s like I have Alzheimer’s”</a:t>
            </a:r>
          </a:p>
          <a:p>
            <a:pPr lvl="1"/>
            <a:r>
              <a:rPr lang="en-US" sz="2400" b="1" smtClean="0"/>
              <a:t>“You must have ADHD, you can’t concentrate”</a:t>
            </a:r>
          </a:p>
          <a:p>
            <a:r>
              <a:rPr lang="en-US" b="1" smtClean="0">
                <a:solidFill>
                  <a:srgbClr val="0070C0"/>
                </a:solidFill>
              </a:rPr>
              <a:t>Be empathetic not sympathetic.</a:t>
            </a:r>
          </a:p>
          <a:p>
            <a:r>
              <a:rPr lang="en-US" b="1" smtClean="0">
                <a:solidFill>
                  <a:srgbClr val="0070C0"/>
                </a:solidFill>
              </a:rPr>
              <a:t>To understand what a patient is going through, </a:t>
            </a:r>
            <a:br>
              <a:rPr lang="en-US" b="1" smtClean="0">
                <a:solidFill>
                  <a:srgbClr val="0070C0"/>
                </a:solidFill>
              </a:rPr>
            </a:br>
            <a:r>
              <a:rPr lang="en-US" b="1" smtClean="0">
                <a:solidFill>
                  <a:srgbClr val="0070C0"/>
                </a:solidFill>
              </a:rPr>
              <a:t>listen to their stories and perspectives:</a:t>
            </a:r>
          </a:p>
          <a:p>
            <a:pPr lvl="1"/>
            <a:r>
              <a:rPr lang="en-US" sz="2400" b="1" smtClean="0"/>
              <a:t>Eleanor Longden: The voices in my head: </a:t>
            </a:r>
            <a:r>
              <a:rPr lang="en-US" sz="2400" b="1" smtClean="0">
                <a:hlinkClick r:id="rId3"/>
              </a:rPr>
              <a:t>http://youtu.be/syjEN3peCJw</a:t>
            </a:r>
          </a:p>
          <a:p>
            <a:pPr lvl="1"/>
            <a:r>
              <a:rPr lang="en-US" sz="2400" b="1" smtClean="0"/>
              <a:t>A Little bit OCD: </a:t>
            </a:r>
            <a:r>
              <a:rPr lang="en-US" sz="2400" b="1" smtClean="0">
                <a:hlinkClick r:id="rId4"/>
              </a:rPr>
              <a:t>http://youtu.be/VszpoKZJO5E</a:t>
            </a:r>
          </a:p>
          <a:p>
            <a:pPr lvl="1"/>
            <a:r>
              <a:rPr lang="en-US" sz="2400" b="1" smtClean="0"/>
              <a:t>Neil Hilborn - "OCD”: </a:t>
            </a:r>
            <a:r>
              <a:rPr lang="en-US" sz="2400" b="1" smtClean="0">
                <a:hlinkClick r:id="rId5"/>
              </a:rPr>
              <a:t>http://youtu.be/vnKZ4pdSU-s</a:t>
            </a:r>
            <a:endParaRPr lang="en-US" sz="2400" b="1" smtClean="0"/>
          </a:p>
          <a:p>
            <a:endParaRPr lang="en-US" b="1" smtClean="0"/>
          </a:p>
          <a:p>
            <a:pPr lvl="1"/>
            <a:endParaRPr lang="en-US" b="1" smtClean="0"/>
          </a:p>
          <a:p>
            <a:pPr lvl="1"/>
            <a:endParaRPr lang="en-US" b="1" smtClean="0"/>
          </a:p>
          <a:p>
            <a:endParaRPr lang="en-US" b="1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1315582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865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077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</a:rPr>
              <a:t>Dermatology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367772"/>
            <a:ext cx="8229600" cy="5008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mtClean="0"/>
              <a:t>Credit hours:</a:t>
            </a:r>
            <a:r>
              <a:rPr lang="en-US" sz="2800" b="1" smtClean="0">
                <a:solidFill>
                  <a:srgbClr val="0070C0"/>
                </a:solidFill>
              </a:rPr>
              <a:t> 2</a:t>
            </a:r>
          </a:p>
          <a:p>
            <a:r>
              <a:rPr lang="en-US" sz="2800" b="1" smtClean="0"/>
              <a:t>Lectures: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4 weeks along with psychiatry. 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Morning lectures.</a:t>
            </a:r>
          </a:p>
          <a:p>
            <a:r>
              <a:rPr lang="en-US" sz="2800" b="1" smtClean="0"/>
              <a:t>PBL: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Afternoon session.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Always related to morning lectures</a:t>
            </a:r>
            <a:r>
              <a:rPr lang="en-US" b="1" smtClean="0"/>
              <a:t>.</a:t>
            </a:r>
          </a:p>
          <a:p>
            <a:r>
              <a:rPr lang="en-US" sz="2800" b="1" smtClean="0"/>
              <a:t>Clinical rotation: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Tuesdays: morning/afternoon.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Morphology clinic.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7127303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0"/>
            <a:ext cx="9340311" cy="6886576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Dermatology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09600" y="2327275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Midterm MCQ </a:t>
            </a:r>
            <a:r>
              <a:rPr lang="en-US" b="1" dirty="0" smtClean="0">
                <a:solidFill>
                  <a:srgbClr val="0070C0"/>
                </a:solidFill>
              </a:rPr>
              <a:t>(30</a:t>
            </a:r>
            <a:r>
              <a:rPr lang="en-US" b="1" dirty="0" smtClean="0">
                <a:solidFill>
                  <a:srgbClr val="0070C0"/>
                </a:solidFill>
              </a:rPr>
              <a:t>%)</a:t>
            </a:r>
          </a:p>
          <a:p>
            <a:r>
              <a:rPr lang="en-US" b="1" dirty="0" smtClean="0"/>
              <a:t>Final</a:t>
            </a:r>
          </a:p>
          <a:p>
            <a:pPr lvl="1"/>
            <a:r>
              <a:rPr lang="en-US" sz="2400" b="1" dirty="0" smtClean="0"/>
              <a:t>MCQ </a:t>
            </a:r>
            <a:r>
              <a:rPr lang="en-US" sz="2400" b="1" dirty="0" smtClean="0">
                <a:solidFill>
                  <a:srgbClr val="0070C0"/>
                </a:solidFill>
              </a:rPr>
              <a:t>(30</a:t>
            </a:r>
            <a:r>
              <a:rPr lang="en-US" sz="2400" b="1" dirty="0" smtClean="0">
                <a:solidFill>
                  <a:srgbClr val="0070C0"/>
                </a:solidFill>
              </a:rPr>
              <a:t>%)</a:t>
            </a:r>
          </a:p>
          <a:p>
            <a:pPr lvl="1"/>
            <a:r>
              <a:rPr lang="en-US" sz="2400" b="1" dirty="0" smtClean="0"/>
              <a:t>SAQ</a:t>
            </a:r>
            <a:r>
              <a:rPr lang="en-US" sz="2400" b="1" dirty="0" smtClean="0">
                <a:solidFill>
                  <a:srgbClr val="0070C0"/>
                </a:solidFill>
              </a:rPr>
              <a:t>(30</a:t>
            </a:r>
            <a:r>
              <a:rPr lang="en-US" sz="2400" b="1" dirty="0" smtClean="0">
                <a:solidFill>
                  <a:srgbClr val="0070C0"/>
                </a:solidFill>
              </a:rPr>
              <a:t>%)</a:t>
            </a:r>
          </a:p>
          <a:p>
            <a:r>
              <a:rPr lang="en-US" b="1" dirty="0" smtClean="0"/>
              <a:t>PBL </a:t>
            </a:r>
            <a:r>
              <a:rPr lang="en-US" b="1" dirty="0" smtClean="0">
                <a:solidFill>
                  <a:srgbClr val="0070C0"/>
                </a:solidFill>
              </a:rPr>
              <a:t>(5%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b="1" dirty="0" smtClean="0"/>
              <a:t>Clinical Rotation </a:t>
            </a:r>
            <a:r>
              <a:rPr lang="en-US" b="1" dirty="0" smtClean="0">
                <a:solidFill>
                  <a:srgbClr val="0070C0"/>
                </a:solidFill>
              </a:rPr>
              <a:t>(5%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endParaRPr lang="en-US" b="1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09600" y="16875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smtClean="0">
                <a:solidFill>
                  <a:srgbClr val="00B050"/>
                </a:solidFill>
              </a:rPr>
              <a:t>Grades</a:t>
            </a:r>
            <a:endParaRPr lang="en-US" sz="2800" u="sng" dirty="0">
              <a:solidFill>
                <a:srgbClr val="00B050"/>
              </a:solidFill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4797425" y="1687513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smtClean="0">
                <a:solidFill>
                  <a:srgbClr val="00B050"/>
                </a:solidFill>
              </a:rPr>
              <a:t>Sources</a:t>
            </a:r>
            <a:endParaRPr lang="en-US" sz="2800" u="sng" dirty="0">
              <a:solidFill>
                <a:srgbClr val="00B050"/>
              </a:solidFill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797425" y="2327275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0000"/>
                </a:solidFill>
              </a:rPr>
              <a:t>Lectures.</a:t>
            </a:r>
          </a:p>
          <a:p>
            <a:r>
              <a:rPr lang="en-US" b="1" smtClean="0">
                <a:solidFill>
                  <a:srgbClr val="FF0000"/>
                </a:solidFill>
              </a:rPr>
              <a:t>Toronto notes.</a:t>
            </a:r>
          </a:p>
          <a:p>
            <a:r>
              <a:rPr lang="en-US" b="1" smtClean="0"/>
              <a:t>Clinical Dermatology</a:t>
            </a:r>
          </a:p>
          <a:p>
            <a:r>
              <a:rPr lang="en-US" b="1" smtClean="0">
                <a:solidFill>
                  <a:srgbClr val="FF0000"/>
                </a:solidFill>
              </a:rPr>
              <a:t>Fitzpatrick Color Atlas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Picture 3" descr="clinical-dermatology-rona-m-mackie-paperback-cover-ar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5587" y="4217842"/>
            <a:ext cx="1532373" cy="261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Fitzpatrick-s-Color-Atlas-and-Synopsis-of-Clinical-Dermatology-97800715997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830" y="4414911"/>
            <a:ext cx="1630762" cy="2443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4843983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8-22 at 3.40.07 P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84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691" y="5106817"/>
            <a:ext cx="6291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Other: 429 teams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28557466"/>
      </p:ext>
    </p:extLst>
  </p:cSld>
  <p:clrMapOvr>
    <a:masterClrMapping/>
  </p:clrMapOvr>
  <p:transition xmlns:p14="http://schemas.microsoft.com/office/powerpoint/2010/main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0"/>
            <a:ext cx="9152717" cy="6886576"/>
          </a:xfrm>
          <a:prstGeom prst="rect">
            <a:avLst/>
          </a:prstGeom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</a:rPr>
              <a:t>Mandatory elective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Duration: </a:t>
            </a:r>
            <a:r>
              <a:rPr lang="en-US" b="1" smtClean="0">
                <a:solidFill>
                  <a:srgbClr val="0070C0"/>
                </a:solidFill>
              </a:rPr>
              <a:t>one month.</a:t>
            </a:r>
          </a:p>
          <a:p>
            <a:r>
              <a:rPr lang="en-US" b="1" smtClean="0"/>
              <a:t>Credit hours: </a:t>
            </a:r>
            <a:r>
              <a:rPr lang="en-US" b="1" smtClean="0">
                <a:solidFill>
                  <a:srgbClr val="0070C0"/>
                </a:solidFill>
              </a:rPr>
              <a:t>3 (supposedly)</a:t>
            </a:r>
          </a:p>
          <a:p>
            <a:r>
              <a:rPr lang="en-US" b="1" smtClean="0"/>
              <a:t>A department/specialty/research of your choosing.</a:t>
            </a:r>
          </a:p>
          <a:p>
            <a:r>
              <a:rPr lang="en-US" b="1" smtClean="0"/>
              <a:t>Local or abroad.</a:t>
            </a:r>
          </a:p>
          <a:p>
            <a:r>
              <a:rPr lang="en-US" b="1" smtClean="0"/>
              <a:t>Advice:</a:t>
            </a:r>
          </a:p>
          <a:p>
            <a:pPr lvl="1"/>
            <a:r>
              <a:rPr lang="en-US" b="1" smtClean="0">
                <a:solidFill>
                  <a:srgbClr val="00B050"/>
                </a:solidFill>
              </a:rPr>
              <a:t>Narrow down your choices to 3 max.</a:t>
            </a:r>
          </a:p>
          <a:p>
            <a:pPr lvl="1"/>
            <a:r>
              <a:rPr lang="en-US" b="1" smtClean="0">
                <a:solidFill>
                  <a:srgbClr val="00B050"/>
                </a:solidFill>
              </a:rPr>
              <a:t>Prepare as soon as possible.</a:t>
            </a:r>
          </a:p>
          <a:p>
            <a:pPr lvl="1"/>
            <a:r>
              <a:rPr lang="en-US" b="1" smtClean="0">
                <a:solidFill>
                  <a:srgbClr val="00B050"/>
                </a:solidFill>
              </a:rPr>
              <a:t>Have a plan B.</a:t>
            </a:r>
          </a:p>
          <a:p>
            <a:pPr lvl="1"/>
            <a:r>
              <a:rPr lang="en-US" b="1" smtClean="0">
                <a:solidFill>
                  <a:srgbClr val="00B050"/>
                </a:solidFill>
              </a:rPr>
              <a:t>If you change your mind, it’s ok.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14839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0"/>
            <a:ext cx="9152717" cy="68865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</a:rPr>
              <a:t>Writing a Report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79890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Report feedback for the courses to medical education.</a:t>
            </a:r>
          </a:p>
          <a:p>
            <a:r>
              <a:rPr lang="en-US" b="1" smtClean="0"/>
              <a:t>Report can include: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Opinions on what you didn’t like about the course and how to change them.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Opinions on what you liked but would like to improve them.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Opinions on what you liked and how you want to keep things the way they are .</a:t>
            </a:r>
          </a:p>
          <a:p>
            <a:r>
              <a:rPr lang="en-US" b="1" smtClean="0"/>
              <a:t>Delegate a person to collect comments and feedback to write the report.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7976551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865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In closing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5714" y="1417638"/>
            <a:ext cx="7961086" cy="4925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mtClean="0"/>
              <a:t>4</a:t>
            </a:r>
            <a:r>
              <a:rPr lang="en-US" sz="2800" b="1" baseline="30000" smtClean="0"/>
              <a:t>th</a:t>
            </a:r>
            <a:r>
              <a:rPr lang="en-US" sz="2800" b="1" smtClean="0"/>
              <a:t> year will give you a wider scope of the medical field.</a:t>
            </a:r>
          </a:p>
          <a:p>
            <a:r>
              <a:rPr lang="en-US" sz="2800" b="1" smtClean="0"/>
              <a:t>Explore your interests.</a:t>
            </a:r>
          </a:p>
          <a:p>
            <a:r>
              <a:rPr lang="en-US" sz="2800" b="1" smtClean="0"/>
              <a:t>Don’t rush to choose a specialty, take your time and experiment.</a:t>
            </a:r>
          </a:p>
          <a:p>
            <a:r>
              <a:rPr lang="en-US" sz="2800" b="1" smtClean="0"/>
              <a:t>A lot of information and skills to learn.</a:t>
            </a:r>
          </a:p>
          <a:p>
            <a:r>
              <a:rPr lang="en-US" sz="2800" b="1" smtClean="0"/>
              <a:t>Be prepared.</a:t>
            </a:r>
          </a:p>
          <a:p>
            <a:r>
              <a:rPr lang="en-US" sz="2800" b="1" smtClean="0"/>
              <a:t>Don’t be afraid to ask for help.</a:t>
            </a:r>
          </a:p>
          <a:p>
            <a:r>
              <a:rPr lang="en-US" sz="2800" b="1" smtClean="0"/>
              <a:t>Help each other out.</a:t>
            </a:r>
          </a:p>
          <a:p>
            <a:r>
              <a:rPr lang="en-US" sz="2800" b="1" smtClean="0"/>
              <a:t>Work hard and don’t panic.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43746264"/>
      </p:ext>
    </p:extLst>
  </p:cSld>
  <p:clrMapOvr>
    <a:masterClrMapping/>
  </p:clrMapOvr>
  <p:transition xmlns:p14="http://schemas.microsoft.com/office/powerpoint/2010/main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" y="0"/>
            <a:ext cx="9291398" cy="686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30642"/>
      </p:ext>
    </p:extLst>
  </p:cSld>
  <p:clrMapOvr>
    <a:masterClrMapping/>
  </p:clrMapOvr>
  <p:transition xmlns:p14="http://schemas.microsoft.com/office/powerpoint/2010/main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" y="-28576"/>
            <a:ext cx="9150538" cy="6886576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What is going to happen?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91029" y="1640114"/>
            <a:ext cx="7606198" cy="4325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smtClean="0"/>
              <a:t>Learn about different subspecialties.</a:t>
            </a:r>
          </a:p>
          <a:p>
            <a:r>
              <a:rPr lang="en-US" sz="3500" smtClean="0"/>
              <a:t>Divided into two groups.</a:t>
            </a:r>
          </a:p>
          <a:p>
            <a:r>
              <a:rPr lang="en-US" sz="3500" smtClean="0"/>
              <a:t>Year is divided into 3 cycles:</a:t>
            </a:r>
          </a:p>
          <a:p>
            <a:pPr lvl="1">
              <a:buFont typeface="Wingdings" charset="2"/>
              <a:buChar char="Ø"/>
            </a:pPr>
            <a:r>
              <a:rPr lang="en-US" sz="3500" smtClean="0">
                <a:solidFill>
                  <a:srgbClr val="0070C0"/>
                </a:solidFill>
              </a:rPr>
              <a:t>OBGYN, Anesthesia.</a:t>
            </a:r>
          </a:p>
          <a:p>
            <a:pPr lvl="1">
              <a:buFont typeface="Wingdings" charset="2"/>
              <a:buChar char="Ø"/>
            </a:pPr>
            <a:r>
              <a:rPr lang="en-US" sz="3500" smtClean="0">
                <a:solidFill>
                  <a:srgbClr val="0070C0"/>
                </a:solidFill>
              </a:rPr>
              <a:t>ENT, Ophthalmology, Orthopedics.</a:t>
            </a:r>
          </a:p>
          <a:p>
            <a:pPr lvl="1">
              <a:buFont typeface="Wingdings" charset="2"/>
              <a:buChar char="Ø"/>
            </a:pPr>
            <a:r>
              <a:rPr lang="en-US" sz="3500" smtClean="0">
                <a:solidFill>
                  <a:srgbClr val="0070C0"/>
                </a:solidFill>
              </a:rPr>
              <a:t>Primary Health Care, Psychiatry, Dermatology.</a:t>
            </a:r>
          </a:p>
          <a:p>
            <a:r>
              <a:rPr lang="en-US" sz="3500" smtClean="0">
                <a:solidFill>
                  <a:srgbClr val="FF0000"/>
                </a:solidFill>
              </a:rPr>
              <a:t>One month mandatory elective</a:t>
            </a:r>
            <a:r>
              <a:rPr lang="en-US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045857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" y="-28576"/>
            <a:ext cx="9150538" cy="6886576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What is going to happen?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91029" y="1640114"/>
            <a:ext cx="7606198" cy="4325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smtClean="0"/>
              <a:t>Learn about different subspecialties.</a:t>
            </a:r>
          </a:p>
          <a:p>
            <a:r>
              <a:rPr lang="en-US" sz="3500" smtClean="0"/>
              <a:t>Divided into two groups.</a:t>
            </a:r>
          </a:p>
          <a:p>
            <a:r>
              <a:rPr lang="en-US" sz="3500" smtClean="0"/>
              <a:t>Year is divided into 3 cycles:</a:t>
            </a:r>
          </a:p>
          <a:p>
            <a:pPr lvl="1">
              <a:buFont typeface="Wingdings" charset="2"/>
              <a:buChar char="Ø"/>
            </a:pPr>
            <a:r>
              <a:rPr lang="en-US" sz="3500" smtClean="0">
                <a:solidFill>
                  <a:srgbClr val="0070C0"/>
                </a:solidFill>
              </a:rPr>
              <a:t>OBGYN, Anesthesia.</a:t>
            </a:r>
          </a:p>
          <a:p>
            <a:pPr lvl="1">
              <a:buFont typeface="Wingdings" charset="2"/>
              <a:buChar char="Ø"/>
            </a:pPr>
            <a:r>
              <a:rPr lang="en-US" sz="3500" smtClean="0">
                <a:solidFill>
                  <a:srgbClr val="0070C0"/>
                </a:solidFill>
              </a:rPr>
              <a:t>ENT, Ophthalmology, Orthopedics.</a:t>
            </a:r>
          </a:p>
          <a:p>
            <a:pPr lvl="1">
              <a:buFont typeface="Wingdings" charset="2"/>
              <a:buChar char="Ø"/>
            </a:pPr>
            <a:r>
              <a:rPr lang="en-US" sz="3500" smtClean="0">
                <a:solidFill>
                  <a:srgbClr val="0070C0"/>
                </a:solidFill>
              </a:rPr>
              <a:t>Primary Health Care, Psychiatry, Dermatology.</a:t>
            </a:r>
          </a:p>
          <a:p>
            <a:r>
              <a:rPr lang="en-US" sz="3500" smtClean="0">
                <a:solidFill>
                  <a:srgbClr val="FF0000"/>
                </a:solidFill>
              </a:rPr>
              <a:t>One month mandatory elective</a:t>
            </a:r>
            <a:r>
              <a:rPr lang="en-US" smtClean="0"/>
              <a:t>.</a:t>
            </a:r>
            <a:endParaRPr lang="en-US" dirty="0" smtClean="0"/>
          </a:p>
        </p:txBody>
      </p:sp>
      <p:pic>
        <p:nvPicPr>
          <p:cNvPr id="6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340311" cy="688657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General Tips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67656" y="1219201"/>
            <a:ext cx="8019143" cy="4826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smtClean="0"/>
              <a:t>Lectures and sessions:</a:t>
            </a:r>
          </a:p>
          <a:p>
            <a:pPr lvl="1"/>
            <a:r>
              <a:rPr lang="en-US" sz="2200" b="1" smtClean="0">
                <a:solidFill>
                  <a:srgbClr val="0070C0"/>
                </a:solidFill>
              </a:rPr>
              <a:t>Be punctual.</a:t>
            </a:r>
          </a:p>
          <a:p>
            <a:pPr lvl="1"/>
            <a:r>
              <a:rPr lang="en-US" sz="2200" b="1" smtClean="0">
                <a:solidFill>
                  <a:srgbClr val="0070C0"/>
                </a:solidFill>
              </a:rPr>
              <a:t>Prepare before hand.</a:t>
            </a:r>
          </a:p>
          <a:p>
            <a:pPr lvl="1"/>
            <a:r>
              <a:rPr lang="en-US" sz="2200" b="1" smtClean="0">
                <a:solidFill>
                  <a:srgbClr val="0070C0"/>
                </a:solidFill>
              </a:rPr>
              <a:t>Communicate effectively.</a:t>
            </a:r>
          </a:p>
          <a:p>
            <a:pPr lvl="1"/>
            <a:r>
              <a:rPr lang="en-US" sz="2200" b="1" smtClean="0">
                <a:solidFill>
                  <a:srgbClr val="0070C0"/>
                </a:solidFill>
              </a:rPr>
              <a:t>Patient confidentiality:</a:t>
            </a:r>
          </a:p>
          <a:p>
            <a:pPr lvl="2"/>
            <a:r>
              <a:rPr lang="en-US" sz="2200" b="1" smtClean="0">
                <a:solidFill>
                  <a:srgbClr val="0070C0"/>
                </a:solidFill>
              </a:rPr>
              <a:t>Don’t tweet, instagram, or share anything on a social media that would identify the patient.</a:t>
            </a:r>
          </a:p>
          <a:p>
            <a:pPr lvl="2"/>
            <a:r>
              <a:rPr lang="en-US" sz="2200" b="1" smtClean="0">
                <a:solidFill>
                  <a:srgbClr val="0070C0"/>
                </a:solidFill>
              </a:rPr>
              <a:t>Don’t share anything without the patient’s consent</a:t>
            </a:r>
            <a:r>
              <a:rPr lang="en-US" sz="2200" b="1" smtClean="0"/>
              <a:t>.</a:t>
            </a:r>
          </a:p>
          <a:p>
            <a:r>
              <a:rPr lang="en-US" sz="2200" b="1" smtClean="0"/>
              <a:t>Exams</a:t>
            </a:r>
          </a:p>
          <a:p>
            <a:pPr lvl="1"/>
            <a:r>
              <a:rPr lang="en-US" sz="2200" b="1" smtClean="0">
                <a:solidFill>
                  <a:srgbClr val="0070C0"/>
                </a:solidFill>
              </a:rPr>
              <a:t>Study as soon as possible, don’t cram.</a:t>
            </a:r>
          </a:p>
          <a:p>
            <a:pPr lvl="1"/>
            <a:r>
              <a:rPr lang="en-US" sz="2200" b="1" smtClean="0">
                <a:solidFill>
                  <a:srgbClr val="0070C0"/>
                </a:solidFill>
              </a:rPr>
              <a:t>Practice history and physical examination of every specialty.</a:t>
            </a:r>
          </a:p>
          <a:p>
            <a:r>
              <a:rPr lang="en-US" sz="2200" b="1" smtClean="0"/>
              <a:t>Uniform:</a:t>
            </a:r>
          </a:p>
          <a:p>
            <a:pPr lvl="1"/>
            <a:r>
              <a:rPr lang="en-US" sz="2200" b="1" smtClean="0">
                <a:solidFill>
                  <a:srgbClr val="0070C0"/>
                </a:solidFill>
              </a:rPr>
              <a:t>Surgery scrubs, white scarf.</a:t>
            </a:r>
          </a:p>
          <a:p>
            <a:pPr lvl="1"/>
            <a:endParaRPr lang="en-US" sz="2200" b="1" smtClean="0"/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862763266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General Format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0744"/>
            <a:ext cx="4038600" cy="2963764"/>
          </a:xfrm>
        </p:spPr>
        <p:txBody>
          <a:bodyPr>
            <a:noAutofit/>
          </a:bodyPr>
          <a:lstStyle/>
          <a:p>
            <a:r>
              <a:rPr lang="en-US" sz="3200" dirty="0" smtClean="0"/>
              <a:t>Lectures.</a:t>
            </a:r>
          </a:p>
          <a:p>
            <a:r>
              <a:rPr lang="en-US" sz="3200" dirty="0" smtClean="0"/>
              <a:t>Clinical rotations.</a:t>
            </a:r>
          </a:p>
          <a:p>
            <a:r>
              <a:rPr lang="en-US" sz="3200" dirty="0" smtClean="0"/>
              <a:t>Other activities: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PBL.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CBL.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Clinical Skills.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Presentations.</a:t>
            </a:r>
            <a:endParaRPr lang="en-US" sz="3200" dirty="0">
              <a:solidFill>
                <a:srgbClr val="0070C0"/>
              </a:solidFill>
            </a:endParaRPr>
          </a:p>
          <a:p>
            <a:pPr lvl="1"/>
            <a:r>
              <a:rPr lang="en-US" sz="3200" dirty="0" err="1" smtClean="0">
                <a:solidFill>
                  <a:srgbClr val="0070C0"/>
                </a:solidFill>
              </a:rPr>
              <a:t>DxR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0744"/>
            <a:ext cx="4038600" cy="2963765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Exams: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MCQ.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OSCE.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Written</a:t>
            </a:r>
            <a:r>
              <a:rPr lang="en-US" sz="3200" dirty="0" smtClean="0"/>
              <a:t>:</a:t>
            </a:r>
          </a:p>
          <a:p>
            <a:pPr lvl="2"/>
            <a:r>
              <a:rPr lang="en-US" sz="3200" dirty="0" smtClean="0">
                <a:solidFill>
                  <a:srgbClr val="0070C0"/>
                </a:solidFill>
              </a:rPr>
              <a:t>SAQ.</a:t>
            </a:r>
          </a:p>
          <a:p>
            <a:pPr lvl="2"/>
            <a:r>
              <a:rPr lang="en-US" sz="3200" dirty="0" smtClean="0">
                <a:solidFill>
                  <a:srgbClr val="0070C0"/>
                </a:solidFill>
              </a:rPr>
              <a:t>MEQ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5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532715" cy="688657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smtClean="0">
                <a:solidFill>
                  <a:schemeClr val="accent1">
                    <a:lumMod val="75000"/>
                  </a:schemeClr>
                </a:solidFill>
              </a:rPr>
              <a:t>      General Tips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0134" y="1417638"/>
            <a:ext cx="8229600" cy="4733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u="sng" smtClean="0"/>
              <a:t>In the Clinics:</a:t>
            </a:r>
          </a:p>
          <a:p>
            <a:pPr lvl="1"/>
            <a:r>
              <a:rPr lang="en-US" sz="2200" b="1" smtClean="0"/>
              <a:t>You are expected to:</a:t>
            </a:r>
          </a:p>
          <a:p>
            <a:pPr lvl="2"/>
            <a:r>
              <a:rPr lang="en-US" sz="2200" b="1" smtClean="0">
                <a:solidFill>
                  <a:srgbClr val="0070C0"/>
                </a:solidFill>
              </a:rPr>
              <a:t>Observe.</a:t>
            </a:r>
          </a:p>
          <a:p>
            <a:pPr lvl="2"/>
            <a:r>
              <a:rPr lang="en-US" sz="2200" b="1" smtClean="0">
                <a:solidFill>
                  <a:srgbClr val="0070C0"/>
                </a:solidFill>
              </a:rPr>
              <a:t>Take patient’s history.</a:t>
            </a:r>
          </a:p>
          <a:p>
            <a:pPr lvl="2"/>
            <a:r>
              <a:rPr lang="en-US" sz="2200" b="1" smtClean="0">
                <a:solidFill>
                  <a:srgbClr val="0070C0"/>
                </a:solidFill>
              </a:rPr>
              <a:t>Perform a physical examination.</a:t>
            </a:r>
          </a:p>
          <a:p>
            <a:pPr lvl="2"/>
            <a:r>
              <a:rPr lang="en-US" sz="2200" b="1" smtClean="0">
                <a:solidFill>
                  <a:srgbClr val="0070C0"/>
                </a:solidFill>
              </a:rPr>
              <a:t>Answer questions: differential diagnosis, treatment, medications, etc.</a:t>
            </a:r>
          </a:p>
          <a:p>
            <a:pPr lvl="1"/>
            <a:r>
              <a:rPr lang="en-US" sz="2200" b="1" smtClean="0"/>
              <a:t>Each specialty has its own evaluation sheet and log book.</a:t>
            </a:r>
          </a:p>
          <a:p>
            <a:pPr lvl="1"/>
            <a:r>
              <a:rPr lang="en-US" sz="2200" b="1" smtClean="0"/>
              <a:t>Carry around a pocket book or your tablet with one of the books you’re reading to look up any information.</a:t>
            </a:r>
          </a:p>
          <a:p>
            <a:pPr lvl="1"/>
            <a:r>
              <a:rPr lang="en-US" sz="2200" b="1" smtClean="0"/>
              <a:t>Ask previous years about the doctors you will be attending with as its important to know what to expect.</a:t>
            </a:r>
          </a:p>
          <a:p>
            <a:pPr lvl="1"/>
            <a:r>
              <a:rPr lang="en-US" sz="2200" b="1" smtClean="0"/>
              <a:t>You won’t rotate with all the doctors and subspecialties. </a:t>
            </a:r>
            <a:endParaRPr lang="en-US" sz="2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279" y="215900"/>
            <a:ext cx="1625600" cy="276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969" y="68067"/>
            <a:ext cx="1718031" cy="306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4490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General Format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0744"/>
            <a:ext cx="4038600" cy="2963764"/>
          </a:xfrm>
        </p:spPr>
        <p:txBody>
          <a:bodyPr>
            <a:noAutofit/>
          </a:bodyPr>
          <a:lstStyle/>
          <a:p>
            <a:r>
              <a:rPr lang="en-US" sz="3200" dirty="0" smtClean="0"/>
              <a:t>Lectures.</a:t>
            </a:r>
          </a:p>
          <a:p>
            <a:r>
              <a:rPr lang="en-US" sz="3200" dirty="0" smtClean="0"/>
              <a:t>Clinical rotations.</a:t>
            </a:r>
          </a:p>
          <a:p>
            <a:r>
              <a:rPr lang="en-US" sz="3200" dirty="0" smtClean="0"/>
              <a:t>Other activities: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PBL.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CBL.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Clinical Skills.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Presentations.</a:t>
            </a:r>
            <a:endParaRPr lang="en-US" sz="3200" dirty="0">
              <a:solidFill>
                <a:srgbClr val="0070C0"/>
              </a:solidFill>
            </a:endParaRPr>
          </a:p>
          <a:p>
            <a:pPr lvl="1"/>
            <a:r>
              <a:rPr lang="en-US" sz="3200" dirty="0" err="1" smtClean="0">
                <a:solidFill>
                  <a:srgbClr val="0070C0"/>
                </a:solidFill>
              </a:rPr>
              <a:t>DxR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0744"/>
            <a:ext cx="4038600" cy="2963765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Exams: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MCQ.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OSCE.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Written</a:t>
            </a:r>
            <a:r>
              <a:rPr lang="en-US" sz="3200" dirty="0" smtClean="0"/>
              <a:t>:</a:t>
            </a:r>
          </a:p>
          <a:p>
            <a:pPr lvl="2"/>
            <a:r>
              <a:rPr lang="en-US" sz="3200" dirty="0" smtClean="0">
                <a:solidFill>
                  <a:srgbClr val="0070C0"/>
                </a:solidFill>
              </a:rPr>
              <a:t>SAQ.</a:t>
            </a:r>
          </a:p>
          <a:p>
            <a:pPr lvl="2"/>
            <a:r>
              <a:rPr lang="en-US" sz="3200" dirty="0" smtClean="0">
                <a:solidFill>
                  <a:srgbClr val="0070C0"/>
                </a:solidFill>
              </a:rPr>
              <a:t>MEQ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5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33713" y="2492904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first Cycle</a:t>
            </a:r>
            <a:endParaRPr lang="en-US" sz="6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34490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General Format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0744"/>
            <a:ext cx="4038600" cy="2963764"/>
          </a:xfrm>
        </p:spPr>
        <p:txBody>
          <a:bodyPr>
            <a:noAutofit/>
          </a:bodyPr>
          <a:lstStyle/>
          <a:p>
            <a:r>
              <a:rPr lang="en-US" sz="3200" dirty="0" smtClean="0"/>
              <a:t>Lectures.</a:t>
            </a:r>
          </a:p>
          <a:p>
            <a:r>
              <a:rPr lang="en-US" sz="3200" dirty="0" smtClean="0"/>
              <a:t>Clinical rotations.</a:t>
            </a:r>
          </a:p>
          <a:p>
            <a:r>
              <a:rPr lang="en-US" sz="3200" dirty="0" smtClean="0"/>
              <a:t>Other activities: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PBL.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CBL.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Clinical Skills.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Presentations.</a:t>
            </a:r>
            <a:endParaRPr lang="en-US" sz="3200" dirty="0">
              <a:solidFill>
                <a:srgbClr val="0070C0"/>
              </a:solidFill>
            </a:endParaRPr>
          </a:p>
          <a:p>
            <a:pPr lvl="1"/>
            <a:r>
              <a:rPr lang="en-US" sz="3200" dirty="0" err="1" smtClean="0">
                <a:solidFill>
                  <a:srgbClr val="0070C0"/>
                </a:solidFill>
              </a:rPr>
              <a:t>DxR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0744"/>
            <a:ext cx="4038600" cy="2963765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Exams: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MCQ.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OSCE.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Written</a:t>
            </a:r>
            <a:r>
              <a:rPr lang="en-US" sz="3200" dirty="0" smtClean="0"/>
              <a:t>:</a:t>
            </a:r>
          </a:p>
          <a:p>
            <a:pPr lvl="2"/>
            <a:r>
              <a:rPr lang="en-US" sz="3200" dirty="0" smtClean="0">
                <a:solidFill>
                  <a:srgbClr val="0070C0"/>
                </a:solidFill>
              </a:rPr>
              <a:t>SAQ.</a:t>
            </a:r>
          </a:p>
          <a:p>
            <a:pPr lvl="2"/>
            <a:r>
              <a:rPr lang="en-US" sz="3200" dirty="0" smtClean="0">
                <a:solidFill>
                  <a:srgbClr val="0070C0"/>
                </a:solidFill>
              </a:rPr>
              <a:t>MEQ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5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609600" y="3885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</a:rPr>
              <a:t>Orthopedics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117600"/>
            <a:ext cx="8229600" cy="5008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Credit hours</a:t>
            </a:r>
            <a:r>
              <a:rPr lang="en-US" b="1" smtClean="0">
                <a:solidFill>
                  <a:srgbClr val="0070C0"/>
                </a:solidFill>
              </a:rPr>
              <a:t>: 6</a:t>
            </a:r>
          </a:p>
          <a:p>
            <a:r>
              <a:rPr lang="en-US" b="1" smtClean="0"/>
              <a:t>Lectures.</a:t>
            </a:r>
          </a:p>
          <a:p>
            <a:r>
              <a:rPr lang="en-US" b="1" smtClean="0"/>
              <a:t>Clinical sessions: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History taking.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Physical examination.</a:t>
            </a:r>
          </a:p>
          <a:p>
            <a:r>
              <a:rPr lang="en-US" b="1" smtClean="0"/>
              <a:t>Clinical skills: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Casting.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Reduction.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Knee aspiration.</a:t>
            </a:r>
          </a:p>
          <a:p>
            <a:r>
              <a:rPr lang="en-US" b="1" smtClean="0"/>
              <a:t>Case based learning.</a:t>
            </a:r>
          </a:p>
          <a:p>
            <a:endParaRPr lang="en-US" b="1" smtClean="0"/>
          </a:p>
          <a:p>
            <a:endParaRPr lang="en-US" b="1" dirty="0"/>
          </a:p>
        </p:txBody>
      </p:sp>
      <p:pic>
        <p:nvPicPr>
          <p:cNvPr id="8" name="Picture 7" descr="sk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632" y="3820767"/>
            <a:ext cx="3115403" cy="254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4490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General Format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0744"/>
            <a:ext cx="4038600" cy="2963764"/>
          </a:xfrm>
        </p:spPr>
        <p:txBody>
          <a:bodyPr>
            <a:noAutofit/>
          </a:bodyPr>
          <a:lstStyle/>
          <a:p>
            <a:r>
              <a:rPr lang="en-US" sz="3200" dirty="0" smtClean="0"/>
              <a:t>Lectures.</a:t>
            </a:r>
          </a:p>
          <a:p>
            <a:r>
              <a:rPr lang="en-US" sz="3200" dirty="0" smtClean="0"/>
              <a:t>Clinical rotations.</a:t>
            </a:r>
          </a:p>
          <a:p>
            <a:r>
              <a:rPr lang="en-US" sz="3200" dirty="0" smtClean="0"/>
              <a:t>Other activities: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PBL.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CBL.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Clinical Skills.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Presentations.</a:t>
            </a:r>
            <a:endParaRPr lang="en-US" sz="3200" dirty="0">
              <a:solidFill>
                <a:srgbClr val="0070C0"/>
              </a:solidFill>
            </a:endParaRPr>
          </a:p>
          <a:p>
            <a:pPr lvl="1"/>
            <a:r>
              <a:rPr lang="en-US" sz="3200" dirty="0" err="1" smtClean="0">
                <a:solidFill>
                  <a:srgbClr val="0070C0"/>
                </a:solidFill>
              </a:rPr>
              <a:t>DxR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0744"/>
            <a:ext cx="4038600" cy="2963765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Exams: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MCQ.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OSCE.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Written</a:t>
            </a:r>
            <a:r>
              <a:rPr lang="en-US" sz="3200" dirty="0" smtClean="0"/>
              <a:t>:</a:t>
            </a:r>
          </a:p>
          <a:p>
            <a:pPr lvl="2"/>
            <a:r>
              <a:rPr lang="en-US" sz="3200" dirty="0" smtClean="0">
                <a:solidFill>
                  <a:srgbClr val="0070C0"/>
                </a:solidFill>
              </a:rPr>
              <a:t>SAQ.</a:t>
            </a:r>
          </a:p>
          <a:p>
            <a:pPr lvl="2"/>
            <a:r>
              <a:rPr lang="en-US" sz="3200" dirty="0" smtClean="0">
                <a:solidFill>
                  <a:srgbClr val="0070C0"/>
                </a:solidFill>
              </a:rPr>
              <a:t>MEQ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5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580557" cy="688657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2588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Orthopedics	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10880" y="136918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solidFill>
                  <a:srgbClr val="00B050"/>
                </a:solidFill>
              </a:rPr>
              <a:t>Grades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3159" y="1854994"/>
            <a:ext cx="5180237" cy="4630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Final</a:t>
            </a:r>
          </a:p>
          <a:p>
            <a:pPr lvl="1"/>
            <a:r>
              <a:rPr lang="en-US" b="1" dirty="0" smtClean="0"/>
              <a:t>MCQ </a:t>
            </a:r>
            <a:r>
              <a:rPr lang="en-US" b="1" dirty="0" smtClean="0">
                <a:solidFill>
                  <a:srgbClr val="0070C0"/>
                </a:solidFill>
              </a:rPr>
              <a:t>(40%)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pictures on a laptop + questions on a paper)</a:t>
            </a:r>
          </a:p>
          <a:p>
            <a:pPr lvl="1"/>
            <a:r>
              <a:rPr lang="en-US" b="1" dirty="0" smtClean="0"/>
              <a:t>OSCE </a:t>
            </a:r>
            <a:r>
              <a:rPr lang="en-US" b="1" dirty="0" smtClean="0">
                <a:solidFill>
                  <a:srgbClr val="0070C0"/>
                </a:solidFill>
              </a:rPr>
              <a:t>(40%)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History Taking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Physical examination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Clinical skills</a:t>
            </a:r>
          </a:p>
          <a:p>
            <a:r>
              <a:rPr lang="en-US" sz="2000" b="1" dirty="0" smtClean="0"/>
              <a:t>Continuous Assessment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lvl="1"/>
            <a:r>
              <a:rPr lang="en-US" b="1" dirty="0" smtClean="0"/>
              <a:t>Case based learning </a:t>
            </a:r>
            <a:r>
              <a:rPr lang="en-US" b="1" dirty="0" smtClean="0">
                <a:solidFill>
                  <a:srgbClr val="0070C0"/>
                </a:solidFill>
              </a:rPr>
              <a:t>(10%) </a:t>
            </a:r>
            <a:r>
              <a:rPr lang="en-US" b="1" dirty="0" smtClean="0">
                <a:solidFill>
                  <a:srgbClr val="FF0000"/>
                </a:solidFill>
              </a:rPr>
              <a:t>(attendance + presentation)</a:t>
            </a:r>
          </a:p>
          <a:p>
            <a:pPr lvl="1"/>
            <a:r>
              <a:rPr lang="en-US" b="1" dirty="0" smtClean="0"/>
              <a:t>History taking at OPD </a:t>
            </a:r>
            <a:r>
              <a:rPr lang="en-US" b="1" dirty="0" smtClean="0">
                <a:solidFill>
                  <a:srgbClr val="0070C0"/>
                </a:solidFill>
              </a:rPr>
              <a:t>(5%)</a:t>
            </a:r>
          </a:p>
          <a:p>
            <a:pPr lvl="1"/>
            <a:r>
              <a:rPr lang="en-US" b="1" dirty="0" smtClean="0"/>
              <a:t>Hands-on skills sessions </a:t>
            </a:r>
            <a:r>
              <a:rPr lang="en-US" b="1" dirty="0" smtClean="0">
                <a:solidFill>
                  <a:srgbClr val="0070C0"/>
                </a:solidFill>
              </a:rPr>
              <a:t>(5%)</a:t>
            </a:r>
          </a:p>
          <a:p>
            <a:endParaRPr lang="en-US" sz="2000" b="1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453105" y="1215232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 smtClean="0">
                <a:solidFill>
                  <a:srgbClr val="00B050"/>
                </a:solidFill>
              </a:rPr>
              <a:t>Sources</a:t>
            </a:r>
            <a:endParaRPr lang="en-US" sz="2800" u="sng" dirty="0">
              <a:solidFill>
                <a:srgbClr val="00B050"/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520298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</a:rPr>
              <a:t>Lecture notes. (most IMP)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Ortho 430 team notes + 429 team notes in some lectures.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OSCE: (department OSCE checklist + YouTube videos for EX + know who to DX from the lectures)   )   </a:t>
            </a:r>
          </a:p>
          <a:p>
            <a:r>
              <a:rPr lang="en-US" sz="2000" b="1" dirty="0" smtClean="0"/>
              <a:t>Optional:</a:t>
            </a:r>
          </a:p>
          <a:p>
            <a:pPr lvl="1"/>
            <a:r>
              <a:rPr lang="en-US" b="1" dirty="0" err="1" smtClean="0"/>
              <a:t>Apley’s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Netter’s.</a:t>
            </a:r>
            <a:endParaRPr lang="en-US" b="1" dirty="0"/>
          </a:p>
        </p:txBody>
      </p:sp>
      <p:pic>
        <p:nvPicPr>
          <p:cNvPr id="11" name="Picture 10" descr="Netters-Concise-Orthopaedic-Anatomy-Second-Edi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259" y="0"/>
            <a:ext cx="1455453" cy="2185364"/>
          </a:xfrm>
          <a:prstGeom prst="rect">
            <a:avLst/>
          </a:prstGeom>
        </p:spPr>
      </p:pic>
      <p:pic>
        <p:nvPicPr>
          <p:cNvPr id="12" name="Picture 11" descr="apleys-concise-system-orthopaedics-fractures-david-warwick-paperback-cover-a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17" y="-163611"/>
            <a:ext cx="1687550" cy="15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4490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thy final ppt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7040</TotalTime>
  <Words>1672</Words>
  <Application>Microsoft Macintosh PowerPoint</Application>
  <PresentationFormat>On-screen Show (4:3)</PresentationFormat>
  <Paragraphs>391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4thy final 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Format</vt:lpstr>
      <vt:lpstr>General Format</vt:lpstr>
      <vt:lpstr>General Format</vt:lpstr>
      <vt:lpstr>General Format</vt:lpstr>
      <vt:lpstr>PowerPoint Presentation</vt:lpstr>
      <vt:lpstr>General 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Fourth Year</dc:title>
  <dc:creator>Sarah Mahasin</dc:creator>
  <cp:lastModifiedBy>Khaled Almohaimede</cp:lastModifiedBy>
  <cp:revision>108</cp:revision>
  <dcterms:created xsi:type="dcterms:W3CDTF">2013-08-15T20:19:58Z</dcterms:created>
  <dcterms:modified xsi:type="dcterms:W3CDTF">2015-08-22T12:43:07Z</dcterms:modified>
</cp:coreProperties>
</file>