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68"/>
  </p:notesMasterIdLst>
  <p:sldIdLst>
    <p:sldId id="256" r:id="rId2"/>
    <p:sldId id="319" r:id="rId3"/>
    <p:sldId id="257" r:id="rId4"/>
    <p:sldId id="332" r:id="rId5"/>
    <p:sldId id="333" r:id="rId6"/>
    <p:sldId id="284" r:id="rId7"/>
    <p:sldId id="285" r:id="rId8"/>
    <p:sldId id="258" r:id="rId9"/>
    <p:sldId id="259" r:id="rId10"/>
    <p:sldId id="260" r:id="rId11"/>
    <p:sldId id="268" r:id="rId12"/>
    <p:sldId id="309" r:id="rId13"/>
    <p:sldId id="310" r:id="rId14"/>
    <p:sldId id="318" r:id="rId15"/>
    <p:sldId id="272" r:id="rId16"/>
    <p:sldId id="286" r:id="rId17"/>
    <p:sldId id="312" r:id="rId18"/>
    <p:sldId id="261" r:id="rId19"/>
    <p:sldId id="262" r:id="rId20"/>
    <p:sldId id="321" r:id="rId21"/>
    <p:sldId id="287" r:id="rId22"/>
    <p:sldId id="304" r:id="rId23"/>
    <p:sldId id="266" r:id="rId24"/>
    <p:sldId id="302" r:id="rId25"/>
    <p:sldId id="303" r:id="rId26"/>
    <p:sldId id="274" r:id="rId27"/>
    <p:sldId id="270" r:id="rId28"/>
    <p:sldId id="296" r:id="rId29"/>
    <p:sldId id="271" r:id="rId30"/>
    <p:sldId id="308" r:id="rId31"/>
    <p:sldId id="277" r:id="rId32"/>
    <p:sldId id="269" r:id="rId33"/>
    <p:sldId id="275" r:id="rId34"/>
    <p:sldId id="273" r:id="rId35"/>
    <p:sldId id="314" r:id="rId36"/>
    <p:sldId id="315" r:id="rId37"/>
    <p:sldId id="276" r:id="rId38"/>
    <p:sldId id="281" r:id="rId39"/>
    <p:sldId id="279" r:id="rId40"/>
    <p:sldId id="331" r:id="rId41"/>
    <p:sldId id="297" r:id="rId42"/>
    <p:sldId id="278" r:id="rId43"/>
    <p:sldId id="280" r:id="rId44"/>
    <p:sldId id="301" r:id="rId45"/>
    <p:sldId id="295" r:id="rId46"/>
    <p:sldId id="282" r:id="rId47"/>
    <p:sldId id="267" r:id="rId48"/>
    <p:sldId id="316" r:id="rId49"/>
    <p:sldId id="291" r:id="rId50"/>
    <p:sldId id="313" r:id="rId51"/>
    <p:sldId id="289" r:id="rId52"/>
    <p:sldId id="288" r:id="rId53"/>
    <p:sldId id="305" r:id="rId54"/>
    <p:sldId id="306" r:id="rId55"/>
    <p:sldId id="290" r:id="rId56"/>
    <p:sldId id="298" r:id="rId57"/>
    <p:sldId id="292" r:id="rId58"/>
    <p:sldId id="299" r:id="rId59"/>
    <p:sldId id="307" r:id="rId60"/>
    <p:sldId id="293" r:id="rId61"/>
    <p:sldId id="317" r:id="rId62"/>
    <p:sldId id="323" r:id="rId63"/>
    <p:sldId id="328" r:id="rId64"/>
    <p:sldId id="330" r:id="rId65"/>
    <p:sldId id="329" r:id="rId66"/>
    <p:sldId id="326" r:id="rId6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</a:t>
            </a:r>
            <a:r>
              <a:rPr lang="en-US" dirty="0" err="1" smtClean="0"/>
              <a:t>FRCSEd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Osteomyelitis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May cause septicemia or irreversible damage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17" y="1510726"/>
            <a:ext cx="659599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Varus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Valgus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</a:t>
            </a:r>
            <a:r>
              <a:rPr lang="en-US" dirty="0" smtClean="0"/>
              <a:t>Diseases: Congenital or Acquired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/>
              <a:t>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Traumatic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err="1" smtClean="0"/>
              <a:t>Epiphyseal</a:t>
            </a:r>
            <a:r>
              <a:rPr lang="en-US" dirty="0" smtClean="0"/>
              <a:t> injuries.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X-rays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Developmental</a:t>
            </a:r>
            <a:r>
              <a:rPr lang="en-US" dirty="0" smtClean="0"/>
              <a:t>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meaning of: </a:t>
            </a:r>
            <a:r>
              <a:rPr lang="en-US" dirty="0" err="1" smtClean="0"/>
              <a:t>Orthopaedics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Paios</a:t>
            </a:r>
            <a:r>
              <a:rPr lang="en-US" dirty="0" smtClean="0"/>
              <a:t>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Andry; a French doctor(1841)   in a book titled: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Orthopedia</a:t>
            </a:r>
            <a:r>
              <a:rPr lang="en-US" dirty="0" smtClean="0"/>
              <a:t> : </a:t>
            </a:r>
            <a:r>
              <a:rPr lang="en-US" dirty="0" smtClean="0"/>
              <a:t>  the </a:t>
            </a:r>
            <a:r>
              <a:rPr lang="en-US" dirty="0" smtClean="0"/>
              <a:t>art to correct and prevent </a:t>
            </a:r>
            <a:r>
              <a:rPr lang="en-US" dirty="0" smtClean="0"/>
              <a:t>  deformities </a:t>
            </a:r>
            <a:r>
              <a:rPr lang="en-US" dirty="0" smtClean="0"/>
              <a:t>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Degenerative</a:t>
            </a:r>
            <a:r>
              <a:rPr lang="en-US" dirty="0" smtClean="0"/>
              <a:t>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32770" name="Picture 2" descr="http://www.kneeandhip.co.uk/images/hip/arthritis/hip-x-ray-normal-hip-arthritis-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20680" cy="485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Metabolic</a:t>
            </a:r>
            <a:r>
              <a:rPr lang="en-US" dirty="0" smtClean="0"/>
              <a:t>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Associations </a:t>
            </a:r>
            <a:r>
              <a:rPr lang="en-US" dirty="0" smtClean="0"/>
              <a:t>Emblem: the </a:t>
            </a:r>
            <a:r>
              <a:rPr lang="en-US" dirty="0" smtClean="0">
                <a:solidFill>
                  <a:srgbClr val="FF0000"/>
                </a:solidFill>
              </a:rPr>
              <a:t>British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Saadeddin\Documents\My Documents\Orthotics&amp;Prosthetics Lecture\orthotics&amp;pros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1556793"/>
            <a:ext cx="39404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93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Osteoporosis: Displaced Intracapsular Fracture</a:t>
            </a:r>
            <a:endParaRPr lang="en-US" dirty="0"/>
          </a:p>
        </p:txBody>
      </p:sp>
      <p:pic>
        <p:nvPicPr>
          <p:cNvPr id="1026" name="Picture 2" descr="C:\Users\Dr M Saadeddin\Documents\slide show OSCE\Osce slides\Intra capsul#NO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88566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smtClean="0">
                <a:solidFill>
                  <a:srgbClr val="FF0000"/>
                </a:solidFill>
              </a:rPr>
              <a:t>Tumors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Axillary</a:t>
            </a:r>
            <a:r>
              <a:rPr lang="en-US" dirty="0" smtClean="0"/>
              <a:t> Nerve or Circumflex Nerve</a:t>
            </a:r>
            <a:endParaRPr lang="en-US" dirty="0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Saudi</a:t>
            </a:r>
            <a:r>
              <a:rPr lang="en-US" dirty="0" smtClean="0"/>
              <a:t> Orthopedic Association Emblem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97" y="3390900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Pictures\SOA 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0151"/>
            <a:ext cx="7976001" cy="48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25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spine.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</a:t>
            </a:r>
            <a:r>
              <a:rPr lang="en-US" dirty="0" err="1" smtClean="0">
                <a:solidFill>
                  <a:srgbClr val="FF0000"/>
                </a:solidFill>
              </a:rPr>
              <a:t>Tetraplegia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</a:t>
            </a:r>
            <a:r>
              <a:rPr lang="en-US" dirty="0" smtClean="0">
                <a:solidFill>
                  <a:srgbClr val="FF0000"/>
                </a:solidFill>
              </a:rPr>
              <a:t>Paraplegia.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Neuromuscular</a:t>
            </a:r>
            <a:r>
              <a:rPr lang="en-US" dirty="0" smtClean="0"/>
              <a:t>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smtClean="0">
                <a:solidFill>
                  <a:srgbClr val="FF0000"/>
                </a:solidFill>
              </a:rPr>
              <a:t>Osteomyelitis</a:t>
            </a:r>
            <a:r>
              <a:rPr lang="en-US" dirty="0" smtClean="0"/>
              <a:t>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Skills: Management of Open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management.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ER( Emergency Room ).</a:t>
            </a:r>
          </a:p>
          <a:p>
            <a:endParaRPr lang="en-US" dirty="0" smtClean="0"/>
          </a:p>
          <a:p>
            <a:r>
              <a:rPr lang="en-US" dirty="0" smtClean="0"/>
              <a:t>Lower or Upper limb.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reported average salary was</a:t>
            </a:r>
            <a:r>
              <a:rPr lang="en-US" dirty="0" smtClean="0">
                <a:solidFill>
                  <a:srgbClr val="FF0000"/>
                </a:solidFill>
              </a:rPr>
              <a:t> $369,905 </a:t>
            </a:r>
            <a:r>
              <a:rPr lang="en-US" dirty="0" smtClean="0"/>
              <a:t>a year, while the </a:t>
            </a:r>
            <a:r>
              <a:rPr lang="en-US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reported average was </a:t>
            </a:r>
            <a:r>
              <a:rPr lang="en-US" dirty="0" smtClean="0">
                <a:solidFill>
                  <a:srgbClr val="C00000"/>
                </a:solidFill>
              </a:rPr>
              <a:t>$610,188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its own 2012 study recruiting firm Jackson &amp; Coker reported an average salary of $520,475 for orthopedic surgeons, with an additional $104,095 in benefits. 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Orthopedic Surgeons average reported income 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HIGHER than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plastic surgeons,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cardiologists,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general surgeons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and internists. 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Specialist Orthopedic Surgeon Income at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orthopedic surgeons averaged $559,422 a year.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surgeons averaged $572,945. </a:t>
            </a:r>
          </a:p>
          <a:p>
            <a:endParaRPr lang="en-US" dirty="0" smtClean="0"/>
          </a:p>
          <a:p>
            <a:r>
              <a:rPr lang="en-US" dirty="0" smtClean="0"/>
              <a:t>The highest-paid were spinal surgeons, at a reported average salary of $760,782. 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What about you?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surgery 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2005</TotalTime>
  <Words>1067</Words>
  <Application>Microsoft Office PowerPoint</Application>
  <PresentationFormat>On-screen Show (4:3)</PresentationFormat>
  <Paragraphs>181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Civic</vt:lpstr>
      <vt:lpstr>Introduction to Orthopaedics</vt:lpstr>
      <vt:lpstr>Objectives of this lecture</vt:lpstr>
      <vt:lpstr>What is the meaning of: Orthopaedics</vt:lpstr>
      <vt:lpstr>Orthopedic Associations Emblem: the British</vt:lpstr>
      <vt:lpstr>Saudi Orthopedic Association Emblem</vt:lpstr>
      <vt:lpstr>Orthopedic Surgery = Not only Bone Surgery</vt:lpstr>
      <vt:lpstr>Orthopedic Specialty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Diseases: Congenital or Acquired ?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Soft tissue injuries of the knee</vt:lpstr>
      <vt:lpstr>Anterior Cruciate Ligament injury: MRI </vt:lpstr>
      <vt:lpstr>ACL Injury: Lachman’s test</vt:lpstr>
      <vt:lpstr>MCL: Value of Stress X-rays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OA Hip</vt:lpstr>
      <vt:lpstr>Total Hip Arthroplasty ( THA )</vt:lpstr>
      <vt:lpstr>Osteoarthosis of Knee</vt:lpstr>
      <vt:lpstr>Osteoarthritis of  Knee</vt:lpstr>
      <vt:lpstr>Metabolic Disorders (Rickets): Bow Legs</vt:lpstr>
      <vt:lpstr>Osteoporosis: Fractured NOF</vt:lpstr>
      <vt:lpstr>Osteoporosis: Displaced Intracapsular Fracture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Axillary Nerve or Circumflex Nerve</vt:lpstr>
      <vt:lpstr>Nerve Injury: Muscle wasting</vt:lpstr>
      <vt:lpstr>Nerve Injury: Sensory Loss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Chronic Osteomyelitis : Sequestrum</vt:lpstr>
      <vt:lpstr>Spinal Infection : Tuberculosis: Para Vertebral Abscess</vt:lpstr>
      <vt:lpstr>Physiotherapy for Orthopedic Patients</vt:lpstr>
      <vt:lpstr>Clinical Skills: Cast application</vt:lpstr>
      <vt:lpstr>Clinical Skills: Knee Aspiration</vt:lpstr>
      <vt:lpstr>Clinical Skills: Management of Open Fracture</vt:lpstr>
      <vt:lpstr>Orthopedic Surgeon Income in USA</vt:lpstr>
      <vt:lpstr>Orthopedic Surgeons income in USA</vt:lpstr>
      <vt:lpstr>Specialist Orthopedic Surgeon Income at USA</vt:lpstr>
      <vt:lpstr>In Saudi Arabia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Dr.Saadeddin</cp:lastModifiedBy>
  <cp:revision>223</cp:revision>
  <dcterms:created xsi:type="dcterms:W3CDTF">2012-08-31T13:21:00Z</dcterms:created>
  <dcterms:modified xsi:type="dcterms:W3CDTF">2015-02-22T10:08:15Z</dcterms:modified>
</cp:coreProperties>
</file>