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291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E98-DA59-48CB-B527-D085876D80A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BB5-A56F-4C58-A8B6-9E7C45FC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BB5-A56F-4C58-A8B6-9E7C45FCF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ABA-268E-41CA-BE3C-DF8AE4951205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Emergencies</a:t>
            </a:r>
            <a:br>
              <a:rPr lang="en-US" dirty="0" smtClean="0"/>
            </a:br>
            <a:r>
              <a:rPr lang="en-US" dirty="0" smtClean="0"/>
              <a:t>Compartment Syndrome</a:t>
            </a:r>
            <a:br>
              <a:rPr lang="en-US" dirty="0" smtClean="0"/>
            </a:br>
            <a:r>
              <a:rPr lang="en-US" dirty="0" smtClean="0"/>
              <a:t>Acute Joint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Saleh</a:t>
            </a:r>
            <a:r>
              <a:rPr lang="en-US" dirty="0" smtClean="0"/>
              <a:t> </a:t>
            </a:r>
            <a:r>
              <a:rPr lang="en-US" dirty="0" err="1" smtClean="0"/>
              <a:t>WaslAllah</a:t>
            </a:r>
            <a:r>
              <a:rPr lang="en-US" dirty="0" smtClean="0"/>
              <a:t> </a:t>
            </a:r>
            <a:r>
              <a:rPr lang="en-US" dirty="0" err="1" smtClean="0"/>
              <a:t>Alharbi</a:t>
            </a:r>
            <a:endParaRPr lang="en-US" dirty="0" smtClean="0"/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7" y="1600200"/>
            <a:ext cx="6664945" cy="4525963"/>
          </a:xfrm>
        </p:spPr>
      </p:pic>
    </p:spTree>
    <p:extLst>
      <p:ext uri="{BB962C8B-B14F-4D97-AF65-F5344CB8AC3E}">
        <p14:creationId xmlns:p14="http://schemas.microsoft.com/office/powerpoint/2010/main" val="846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 causes:</a:t>
            </a:r>
          </a:p>
          <a:p>
            <a:pPr>
              <a:buFontTx/>
              <a:buChar char="-"/>
            </a:pPr>
            <a:r>
              <a:rPr lang="en-US" dirty="0" smtClean="0"/>
              <a:t>Trauma (crush, fracture open/closed)</a:t>
            </a:r>
          </a:p>
          <a:p>
            <a:pPr>
              <a:buFontTx/>
              <a:buChar char="-"/>
            </a:pPr>
            <a:r>
              <a:rPr lang="en-US" dirty="0" smtClean="0"/>
              <a:t>Injection</a:t>
            </a:r>
          </a:p>
          <a:p>
            <a:pPr>
              <a:buFontTx/>
              <a:buChar char="-"/>
            </a:pPr>
            <a:r>
              <a:rPr lang="en-US" dirty="0" smtClean="0"/>
              <a:t>Bleeding</a:t>
            </a:r>
          </a:p>
          <a:p>
            <a:pPr>
              <a:buFontTx/>
              <a:buChar char="-"/>
            </a:pPr>
            <a:r>
              <a:rPr lang="en-US" dirty="0" smtClean="0"/>
              <a:t>Prolong vascular occlusion (reperfusion </a:t>
            </a:r>
            <a:r>
              <a:rPr lang="en-US" dirty="0" err="1" smtClean="0"/>
              <a:t>inj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Burns</a:t>
            </a:r>
          </a:p>
          <a:p>
            <a:pPr>
              <a:buFontTx/>
              <a:buChar char="-"/>
            </a:pPr>
            <a:r>
              <a:rPr lang="en-US" dirty="0" smtClean="0"/>
              <a:t>Venomous bite</a:t>
            </a:r>
          </a:p>
          <a:p>
            <a:pPr>
              <a:buFontTx/>
              <a:buChar char="-"/>
            </a:pPr>
            <a:r>
              <a:rPr lang="en-US" dirty="0" smtClean="0"/>
              <a:t>IV extravasation</a:t>
            </a:r>
          </a:p>
          <a:p>
            <a:pPr>
              <a:buFontTx/>
              <a:buChar char="-"/>
            </a:pPr>
            <a:r>
              <a:rPr lang="en-US" dirty="0" smtClean="0"/>
              <a:t>Post op</a:t>
            </a:r>
          </a:p>
          <a:p>
            <a:pPr>
              <a:buFontTx/>
              <a:buChar char="-"/>
            </a:pPr>
            <a:r>
              <a:rPr lang="en-US" dirty="0" smtClean="0"/>
              <a:t>Bandages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causes:</a:t>
            </a:r>
          </a:p>
          <a:p>
            <a:pPr>
              <a:buFontTx/>
              <a:buChar char="-"/>
            </a:pPr>
            <a:r>
              <a:rPr lang="en-US" dirty="0" smtClean="0"/>
              <a:t>Hypotension</a:t>
            </a:r>
          </a:p>
          <a:p>
            <a:pPr>
              <a:buFontTx/>
              <a:buChar char="-"/>
            </a:pPr>
            <a:r>
              <a:rPr lang="en-US" dirty="0" smtClean="0"/>
              <a:t>Head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Pain out of proportion to injury</a:t>
            </a:r>
          </a:p>
          <a:p>
            <a:pPr marL="0" indent="0">
              <a:buNone/>
            </a:pPr>
            <a:r>
              <a:rPr lang="en-US" dirty="0" smtClean="0"/>
              <a:t>            Pain with stretching fingers / toes</a:t>
            </a:r>
          </a:p>
          <a:p>
            <a:pPr marL="0" indent="0">
              <a:buNone/>
            </a:pPr>
            <a:r>
              <a:rPr lang="en-US" dirty="0" smtClean="0"/>
              <a:t>            Risk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High index of suspicion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Measurement of compartment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34"/>
            <a:ext cx="4648200" cy="6779695"/>
          </a:xfrm>
        </p:spPr>
      </p:pic>
    </p:spTree>
    <p:extLst>
      <p:ext uri="{BB962C8B-B14F-4D97-AF65-F5344CB8AC3E}">
        <p14:creationId xmlns:p14="http://schemas.microsoft.com/office/powerpoint/2010/main" val="2236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Late</a:t>
            </a:r>
          </a:p>
          <a:p>
            <a:pPr marL="0" indent="0">
              <a:buNone/>
            </a:pPr>
            <a:r>
              <a:rPr lang="en-US" dirty="0"/>
              <a:t>            Numbness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parasthesia,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weakness,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Paralysis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Pulseless </a:t>
            </a:r>
            <a:r>
              <a:rPr lang="en-US" dirty="0" err="1" smtClean="0"/>
              <a:t>Tooooo</a:t>
            </a:r>
            <a:r>
              <a:rPr lang="en-US" dirty="0" smtClean="0"/>
              <a:t> Late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S/S</a:t>
            </a:r>
          </a:p>
          <a:p>
            <a:pPr marL="0" indent="0">
              <a:buNone/>
            </a:pPr>
            <a:r>
              <a:rPr lang="en-US" dirty="0"/>
              <a:t>             Pallor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Altered </a:t>
            </a:r>
            <a:r>
              <a:rPr lang="en-US" dirty="0"/>
              <a:t>perfusion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Diminished </a:t>
            </a:r>
            <a:r>
              <a:rPr lang="en-US" dirty="0"/>
              <a:t>pulses or </a:t>
            </a:r>
            <a:r>
              <a:rPr lang="en-US" dirty="0" err="1"/>
              <a:t>pulselessness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Altered </a:t>
            </a:r>
            <a:r>
              <a:rPr lang="en-US" dirty="0"/>
              <a:t>capillary refill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Palpable </a:t>
            </a:r>
            <a:r>
              <a:rPr lang="en-US" dirty="0"/>
              <a:t>fullness or tenseness of a </a:t>
            </a:r>
            <a:r>
              <a:rPr lang="en-US" dirty="0" smtClean="0"/>
              <a:t>    			compartment</a:t>
            </a:r>
            <a:r>
              <a:rPr lang="en-US" dirty="0"/>
              <a:t>, the forgotten "P"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Altered sensibility</a:t>
            </a:r>
          </a:p>
          <a:p>
            <a:pPr marL="0" indent="0">
              <a:buNone/>
            </a:pPr>
            <a:r>
              <a:rPr lang="en-US" dirty="0"/>
              <a:t>            Pain on passive muscle stretch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Initial ( undeveloped)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Remove any bandages/ cast/ brace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Maintain normal BP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Keep limb at heart level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Regular close monitoring (15-30 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Avoid sedation, nerve block ( </a:t>
            </a:r>
            <a:r>
              <a:rPr lang="en-US" dirty="0" err="1" smtClean="0"/>
              <a:t>pt</a:t>
            </a:r>
            <a:r>
              <a:rPr lang="en-US" dirty="0" smtClean="0"/>
              <a:t> feedback)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Fully developed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mtClean="0"/>
              <a:t>Above </a:t>
            </a:r>
            <a:r>
              <a:rPr lang="en-US" smtClean="0"/>
              <a:t>plus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Diuretics to flush kidneys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C00000"/>
                </a:solidFill>
              </a:rPr>
              <a:t>Urgent surgical decompression 				(</a:t>
            </a:r>
            <a:r>
              <a:rPr lang="en-US" b="1" dirty="0" err="1">
                <a:solidFill>
                  <a:srgbClr val="C00000"/>
                </a:solidFill>
              </a:rPr>
              <a:t>F</a:t>
            </a:r>
            <a:r>
              <a:rPr lang="en-US" b="1" dirty="0" err="1" smtClean="0">
                <a:solidFill>
                  <a:srgbClr val="C00000"/>
                </a:solidFill>
              </a:rPr>
              <a:t>asciotomy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91519"/>
            <a:ext cx="5715000" cy="3743325"/>
          </a:xfrm>
        </p:spPr>
      </p:pic>
    </p:spTree>
    <p:extLst>
      <p:ext uri="{BB962C8B-B14F-4D97-AF65-F5344CB8AC3E}">
        <p14:creationId xmlns:p14="http://schemas.microsoft.com/office/powerpoint/2010/main" val="3556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Compartment Syndrome (CS)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explain the pathophysiology of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identify patients at risk.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diagnose and manage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describe the complications of 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867400" cy="5528395"/>
          </a:xfrm>
        </p:spPr>
      </p:pic>
    </p:spTree>
    <p:extLst>
      <p:ext uri="{BB962C8B-B14F-4D97-AF65-F5344CB8AC3E}">
        <p14:creationId xmlns:p14="http://schemas.microsoft.com/office/powerpoint/2010/main" val="411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Decompress all compartments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Allows muscles to expand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Thus, Reduction compartment pressure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Stops further damage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Should be done very 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If too late, shouldn`t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Debridement of all necrotic tissue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Second and third debridement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Skin closure/graft after few days</a:t>
            </a:r>
          </a:p>
        </p:txBody>
      </p:sp>
    </p:spTree>
    <p:extLst>
      <p:ext uri="{BB962C8B-B14F-4D97-AF65-F5344CB8AC3E}">
        <p14:creationId xmlns:p14="http://schemas.microsoft.com/office/powerpoint/2010/main" val="1466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Indications: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6 hours of ischemia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significant tissue injury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Worsening limb condition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Developed clinical evidence of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 doubt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pPr>
              <a:buFontTx/>
              <a:buChar char="-"/>
            </a:pPr>
            <a:r>
              <a:rPr lang="en-US" dirty="0" err="1" smtClean="0"/>
              <a:t>Myonecrosis</a:t>
            </a:r>
            <a:r>
              <a:rPr lang="en-US" dirty="0" smtClean="0"/>
              <a:t>-----</a:t>
            </a:r>
            <a:r>
              <a:rPr lang="en-US" dirty="0" err="1" smtClean="0"/>
              <a:t>Myoglobinuria</a:t>
            </a:r>
            <a:r>
              <a:rPr lang="en-US" dirty="0" smtClean="0"/>
              <a:t>----kidney 	tubular damage</a:t>
            </a:r>
          </a:p>
          <a:p>
            <a:pPr>
              <a:buFontTx/>
              <a:buChar char="-"/>
            </a:pPr>
            <a:r>
              <a:rPr lang="en-US" dirty="0" smtClean="0"/>
              <a:t>Limb contractures/paralysis/sensation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Complications:</a:t>
            </a:r>
          </a:p>
          <a:p>
            <a:pPr marL="0" indent="0">
              <a:buNone/>
            </a:pPr>
            <a:r>
              <a:rPr lang="en-US" dirty="0" smtClean="0"/>
              <a:t>-   Leg:   Anterior compartment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(foot drop)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Deep post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(clawed toes/anesthesia sole)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Volar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(acute </a:t>
            </a:r>
            <a:r>
              <a:rPr lang="en-US" dirty="0" err="1" smtClean="0"/>
              <a:t>Volkman’s</a:t>
            </a:r>
            <a:r>
              <a:rPr lang="en-US" dirty="0" smtClean="0"/>
              <a:t> ischemia/contracture)</a:t>
            </a:r>
          </a:p>
        </p:txBody>
      </p:sp>
    </p:spTree>
    <p:extLst>
      <p:ext uri="{BB962C8B-B14F-4D97-AF65-F5344CB8AC3E}">
        <p14:creationId xmlns:p14="http://schemas.microsoft.com/office/powerpoint/2010/main" val="37737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9" y="3124200"/>
            <a:ext cx="4172712" cy="2819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50828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Joint Dislocation</a:t>
            </a:r>
            <a:br>
              <a:rPr lang="en-US" dirty="0" smtClean="0"/>
            </a:br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mechanisms of joint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be able to diagnose AJD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know general principles of 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possible complications in major 		joints (</a:t>
            </a:r>
            <a:r>
              <a:rPr lang="en-US" dirty="0" err="1" smtClean="0"/>
              <a:t>shoulder,hip,knee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943350" cy="5086922"/>
          </a:xfrm>
        </p:spPr>
      </p:pic>
    </p:spTree>
    <p:extLst>
      <p:ext uri="{BB962C8B-B14F-4D97-AF65-F5344CB8AC3E}">
        <p14:creationId xmlns:p14="http://schemas.microsoft.com/office/powerpoint/2010/main" val="1493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stability:</a:t>
            </a:r>
          </a:p>
          <a:p>
            <a:pPr>
              <a:buFontTx/>
              <a:buChar char="-"/>
            </a:pPr>
            <a:r>
              <a:rPr lang="en-US" dirty="0" smtClean="0"/>
              <a:t>Bony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Shape of bone ends (ball and socket/flat)</a:t>
            </a:r>
          </a:p>
          <a:p>
            <a:pPr>
              <a:buFontTx/>
              <a:buChar char="-"/>
            </a:pPr>
            <a:r>
              <a:rPr lang="en-US" dirty="0" smtClean="0"/>
              <a:t>Soft tissues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Dynamic stabilizers: Tendons/muscles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Static Stabilizers: 					                      ligaments/</a:t>
            </a:r>
            <a:r>
              <a:rPr lang="en-US" dirty="0" err="1" smtClean="0"/>
              <a:t>mensci</a:t>
            </a:r>
            <a:r>
              <a:rPr lang="en-US" dirty="0" smtClean="0"/>
              <a:t>/labrum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141"/>
            <a:ext cx="6934200" cy="5269992"/>
          </a:xfrm>
        </p:spPr>
      </p:pic>
    </p:spTree>
    <p:extLst>
      <p:ext uri="{BB962C8B-B14F-4D97-AF65-F5344CB8AC3E}">
        <p14:creationId xmlns:p14="http://schemas.microsoft.com/office/powerpoint/2010/main" val="13580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0621"/>
            <a:ext cx="5562600" cy="5191760"/>
          </a:xfrm>
        </p:spPr>
      </p:pic>
    </p:spTree>
    <p:extLst>
      <p:ext uri="{BB962C8B-B14F-4D97-AF65-F5344CB8AC3E}">
        <p14:creationId xmlns:p14="http://schemas.microsoft.com/office/powerpoint/2010/main" val="4022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Condylar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8" y="1600200"/>
            <a:ext cx="4480703" cy="4525963"/>
          </a:xfrm>
        </p:spPr>
      </p:pic>
    </p:spTree>
    <p:extLst>
      <p:ext uri="{BB962C8B-B14F-4D97-AF65-F5344CB8AC3E}">
        <p14:creationId xmlns:p14="http://schemas.microsoft.com/office/powerpoint/2010/main" val="2366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3965"/>
            <a:ext cx="3873862" cy="4462688"/>
          </a:xfrm>
        </p:spPr>
      </p:pic>
    </p:spTree>
    <p:extLst>
      <p:ext uri="{BB962C8B-B14F-4D97-AF65-F5344CB8AC3E}">
        <p14:creationId xmlns:p14="http://schemas.microsoft.com/office/powerpoint/2010/main" val="1000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89" y="1600200"/>
            <a:ext cx="5789021" cy="4525963"/>
          </a:xfrm>
        </p:spPr>
      </p:pic>
    </p:spTree>
    <p:extLst>
      <p:ext uri="{BB962C8B-B14F-4D97-AF65-F5344CB8AC3E}">
        <p14:creationId xmlns:p14="http://schemas.microsoft.com/office/powerpoint/2010/main" val="1254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357886" cy="5316166"/>
          </a:xfrm>
        </p:spPr>
      </p:pic>
    </p:spTree>
    <p:extLst>
      <p:ext uri="{BB962C8B-B14F-4D97-AF65-F5344CB8AC3E}">
        <p14:creationId xmlns:p14="http://schemas.microsoft.com/office/powerpoint/2010/main" val="3289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257800" cy="5633357"/>
          </a:xfrm>
        </p:spPr>
      </p:pic>
    </p:spTree>
    <p:extLst>
      <p:ext uri="{BB962C8B-B14F-4D97-AF65-F5344CB8AC3E}">
        <p14:creationId xmlns:p14="http://schemas.microsoft.com/office/powerpoint/2010/main" val="602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Complex synergy leading to FUNCTIONAL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Higher energy is needed to dislocate a bony stable joint than a joint with mainly soft tissue stability.</a:t>
            </a:r>
          </a:p>
          <a:p>
            <a:pPr marL="0" indent="0">
              <a:buNone/>
            </a:pPr>
            <a:r>
              <a:rPr lang="en-US" dirty="0" smtClean="0"/>
              <a:t>Example: Hip and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Dislocation of major joint is associated with other injuries.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5493"/>
            <a:ext cx="4038600" cy="4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r>
              <a:rPr lang="ar-SA" dirty="0" smtClean="0"/>
              <a:t>مقصورة,غرفة, حيز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199"/>
            <a:ext cx="3643855" cy="393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47" y="2895600"/>
            <a:ext cx="3731007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Major trauma victims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Athletes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Connective tissue disease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joint is strained: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sprain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dislocate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 and dislocate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joints  dislocate in one or two directions depending on the force,,, (hip)</a:t>
            </a:r>
          </a:p>
          <a:p>
            <a:pPr marL="0" indent="0">
              <a:buNone/>
            </a:pPr>
            <a:r>
              <a:rPr lang="en-US" dirty="0" smtClean="0"/>
              <a:t>Others may dislocate in different directions (shoulder)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joint dislocation is described in reference to the distal segment (shoulder dislocation)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0005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40005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2613315"/>
            <a:ext cx="2571749" cy="4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labrum </a:t>
            </a:r>
            <a:r>
              <a:rPr lang="en-US" dirty="0" err="1" smtClean="0"/>
              <a:t>Bankart’s</a:t>
            </a:r>
            <a:r>
              <a:rPr lang="en-US" dirty="0" smtClean="0"/>
              <a:t> lesion, and capsule.</a:t>
            </a:r>
          </a:p>
          <a:p>
            <a:r>
              <a:rPr lang="en-US" dirty="0" smtClean="0"/>
              <a:t>Damage to the head of humerus.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85740" cy="4822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51897"/>
            <a:ext cx="3733800" cy="4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1354979"/>
            <a:ext cx="6235628" cy="4664821"/>
          </a:xfrm>
        </p:spPr>
      </p:pic>
    </p:spTree>
    <p:extLst>
      <p:ext uri="{BB962C8B-B14F-4D97-AF65-F5344CB8AC3E}">
        <p14:creationId xmlns:p14="http://schemas.microsoft.com/office/powerpoint/2010/main" val="498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 of trauma</a:t>
            </a:r>
          </a:p>
          <a:p>
            <a:pPr marL="0" indent="0">
              <a:buNone/>
            </a:pPr>
            <a:r>
              <a:rPr lang="en-US" dirty="0" smtClean="0"/>
              <a:t>Pain and </a:t>
            </a:r>
            <a:r>
              <a:rPr lang="en-US" dirty="0" err="1" smtClean="0"/>
              <a:t>pt</a:t>
            </a:r>
            <a:r>
              <a:rPr lang="en-US" dirty="0" smtClean="0"/>
              <a:t> is holding limb</a:t>
            </a:r>
          </a:p>
          <a:p>
            <a:pPr marL="0" indent="0">
              <a:buNone/>
            </a:pPr>
            <a:r>
              <a:rPr lang="en-US" dirty="0" smtClean="0"/>
              <a:t>Inability to use limb</a:t>
            </a:r>
          </a:p>
          <a:p>
            <a:pPr marL="0" indent="0">
              <a:buNone/>
            </a:pPr>
            <a:r>
              <a:rPr lang="en-US" dirty="0" smtClean="0"/>
              <a:t>Deformity loss of contour</a:t>
            </a:r>
          </a:p>
          <a:p>
            <a:pPr marL="0" indent="0">
              <a:buNone/>
            </a:pPr>
            <a:r>
              <a:rPr lang="en-US" dirty="0" smtClean="0"/>
              <a:t>Shortening</a:t>
            </a:r>
          </a:p>
          <a:p>
            <a:pPr marL="0" indent="0">
              <a:buNone/>
            </a:pPr>
            <a:r>
              <a:rPr lang="en-US" dirty="0" smtClean="0"/>
              <a:t>Malalignment</a:t>
            </a:r>
          </a:p>
          <a:p>
            <a:pPr marL="0" indent="0">
              <a:buNone/>
            </a:pPr>
            <a:r>
              <a:rPr lang="en-US" dirty="0" smtClean="0"/>
              <a:t>Malrotation</a:t>
            </a:r>
          </a:p>
          <a:p>
            <a:pPr marL="0" indent="0">
              <a:buNone/>
            </a:pPr>
            <a:r>
              <a:rPr lang="en-US" dirty="0" smtClean="0"/>
              <a:t>Check NV status and 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physical exam</a:t>
            </a:r>
          </a:p>
          <a:p>
            <a:r>
              <a:rPr lang="en-US" dirty="0" smtClean="0"/>
              <a:t>X ray urgent ( no delay) (special 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Management principles:</a:t>
            </a:r>
          </a:p>
          <a:p>
            <a:r>
              <a:rPr lang="en-US" dirty="0"/>
              <a:t>E</a:t>
            </a:r>
            <a:r>
              <a:rPr lang="en-US" dirty="0" smtClean="0"/>
              <a:t>xclude other injuries</a:t>
            </a:r>
          </a:p>
          <a:p>
            <a:r>
              <a:rPr lang="en-US" dirty="0" smtClean="0"/>
              <a:t>Pain control</a:t>
            </a:r>
          </a:p>
          <a:p>
            <a:r>
              <a:rPr lang="en-US" dirty="0" smtClean="0"/>
              <a:t>Urgent reduction</a:t>
            </a:r>
          </a:p>
          <a:p>
            <a:r>
              <a:rPr lang="en-US" dirty="0" smtClean="0"/>
              <a:t>Check stability</a:t>
            </a:r>
          </a:p>
          <a:p>
            <a:r>
              <a:rPr lang="en-US" dirty="0" smtClean="0"/>
              <a:t>Check NV after reduction</a:t>
            </a:r>
          </a:p>
          <a:p>
            <a:r>
              <a:rPr lang="en-US" dirty="0" err="1" smtClean="0"/>
              <a:t>Xray</a:t>
            </a:r>
            <a:r>
              <a:rPr lang="en-US" dirty="0" smtClean="0"/>
              <a:t> post reduction</a:t>
            </a:r>
          </a:p>
          <a:p>
            <a:r>
              <a:rPr lang="en-US" dirty="0" smtClean="0"/>
              <a:t>Protect the joint</a:t>
            </a:r>
          </a:p>
          <a:p>
            <a:r>
              <a:rPr lang="en-US" dirty="0" smtClean="0"/>
              <a:t>Rehabilitation</a:t>
            </a:r>
          </a:p>
          <a:p>
            <a:r>
              <a:rPr lang="en-US" dirty="0" smtClean="0"/>
              <a:t>Look for late complications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Normal blood flow is impaired.</a:t>
            </a:r>
          </a:p>
          <a:p>
            <a:pPr marL="0" indent="0">
              <a:buNone/>
            </a:pPr>
            <a:r>
              <a:rPr lang="en-US" dirty="0" smtClean="0"/>
              <a:t>Artery- arteriole- capillary- </a:t>
            </a:r>
            <a:r>
              <a:rPr lang="en-US" dirty="0" err="1" smtClean="0"/>
              <a:t>venule</a:t>
            </a:r>
            <a:r>
              <a:rPr lang="en-US" dirty="0" smtClean="0"/>
              <a:t>- vein.</a:t>
            </a:r>
          </a:p>
          <a:p>
            <a:pPr marL="0" indent="0">
              <a:buNone/>
            </a:pPr>
            <a:r>
              <a:rPr lang="en-US" dirty="0" smtClean="0"/>
              <a:t>Tissue perfusion failing.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7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</a:p>
          <a:p>
            <a:r>
              <a:rPr lang="en-US" dirty="0" smtClean="0"/>
              <a:t>Better with anesthesia. WHY</a:t>
            </a:r>
          </a:p>
          <a:p>
            <a:r>
              <a:rPr lang="en-US" dirty="0" smtClean="0"/>
              <a:t>Urgent Closed reduction first</a:t>
            </a:r>
          </a:p>
          <a:p>
            <a:r>
              <a:rPr lang="en-US" dirty="0" smtClean="0"/>
              <a:t>If fail open reduction</a:t>
            </a:r>
          </a:p>
        </p:txBody>
      </p:sp>
    </p:spTree>
    <p:extLst>
      <p:ext uri="{BB962C8B-B14F-4D97-AF65-F5344CB8AC3E}">
        <p14:creationId xmlns:p14="http://schemas.microsoft.com/office/powerpoint/2010/main" val="1140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Early</a:t>
            </a:r>
          </a:p>
          <a:p>
            <a:r>
              <a:rPr lang="en-US" dirty="0" smtClean="0"/>
              <a:t>NV injury</a:t>
            </a:r>
          </a:p>
          <a:p>
            <a:r>
              <a:rPr lang="en-US" dirty="0" smtClean="0"/>
              <a:t>CS</a:t>
            </a:r>
          </a:p>
          <a:p>
            <a:r>
              <a:rPr lang="en-US" dirty="0" smtClean="0"/>
              <a:t>Fractures</a:t>
            </a:r>
          </a:p>
          <a:p>
            <a:r>
              <a:rPr lang="en-US" dirty="0" err="1" smtClean="0"/>
              <a:t>Osteochondral</a:t>
            </a:r>
            <a:r>
              <a:rPr lang="en-US" dirty="0" smtClean="0"/>
              <a:t> lesion/fracture</a:t>
            </a:r>
          </a:p>
          <a:p>
            <a:r>
              <a:rPr lang="en-US" dirty="0" smtClean="0"/>
              <a:t>Heterotopic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Late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Chronic instability</a:t>
            </a:r>
          </a:p>
          <a:p>
            <a:r>
              <a:rPr lang="en-US" dirty="0" smtClean="0"/>
              <a:t>AVN/ avascular necrosis</a:t>
            </a:r>
          </a:p>
          <a:p>
            <a:r>
              <a:rPr lang="en-US" dirty="0" err="1" smtClean="0"/>
              <a:t>Arthrosis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considrations</a:t>
            </a:r>
            <a:r>
              <a:rPr lang="en-US" dirty="0" smtClean="0"/>
              <a:t>:</a:t>
            </a:r>
          </a:p>
          <a:p>
            <a:r>
              <a:rPr lang="en-US" sz="4000" b="1" dirty="0" smtClean="0"/>
              <a:t>Hip joint</a:t>
            </a:r>
          </a:p>
          <a:p>
            <a:r>
              <a:rPr lang="en-US" dirty="0" smtClean="0"/>
              <a:t>Post dislocation </a:t>
            </a:r>
            <a:r>
              <a:rPr lang="en-US" smtClean="0"/>
              <a:t>is commonest</a:t>
            </a:r>
            <a:endParaRPr lang="en-US" dirty="0" smtClean="0"/>
          </a:p>
          <a:p>
            <a:r>
              <a:rPr lang="en-US" dirty="0" smtClean="0"/>
              <a:t>Dashboard injury with hip flexed</a:t>
            </a:r>
          </a:p>
          <a:p>
            <a:r>
              <a:rPr lang="en-US" dirty="0" smtClean="0"/>
              <a:t>Sciatic nerve injury common</a:t>
            </a:r>
          </a:p>
          <a:p>
            <a:r>
              <a:rPr lang="en-US" dirty="0" smtClean="0"/>
              <a:t>Late AVN</a:t>
            </a:r>
          </a:p>
          <a:p>
            <a:r>
              <a:rPr lang="en-US" dirty="0" smtClean="0"/>
              <a:t>An orthopedic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Shoulder dislocation</a:t>
            </a:r>
          </a:p>
          <a:p>
            <a:r>
              <a:rPr lang="en-US" dirty="0" smtClean="0"/>
              <a:t>Common</a:t>
            </a:r>
          </a:p>
          <a:p>
            <a:r>
              <a:rPr lang="en-US" dirty="0" smtClean="0"/>
              <a:t>Anterior is more common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with seizures prone to posterior dislocation</a:t>
            </a:r>
          </a:p>
          <a:p>
            <a:r>
              <a:rPr lang="en-US" dirty="0" smtClean="0"/>
              <a:t>May cause chronic instability</a:t>
            </a:r>
          </a:p>
          <a:p>
            <a:r>
              <a:rPr lang="en-US" dirty="0" smtClean="0"/>
              <a:t>Chances of axillary nerve injury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Knee dislocation</a:t>
            </a:r>
          </a:p>
          <a:p>
            <a:r>
              <a:rPr lang="en-US" dirty="0" smtClean="0"/>
              <a:t>High energy trauma</a:t>
            </a:r>
          </a:p>
          <a:p>
            <a:r>
              <a:rPr lang="en-US" dirty="0" smtClean="0"/>
              <a:t>Three ligaments or more</a:t>
            </a:r>
          </a:p>
          <a:p>
            <a:r>
              <a:rPr lang="en-US" dirty="0" err="1" smtClean="0"/>
              <a:t>Popl</a:t>
            </a:r>
            <a:r>
              <a:rPr lang="en-US" dirty="0" smtClean="0"/>
              <a:t> artery injury (serious emergency)</a:t>
            </a:r>
          </a:p>
          <a:p>
            <a:r>
              <a:rPr lang="en-US" dirty="0" err="1" smtClean="0"/>
              <a:t>Peroneal</a:t>
            </a:r>
            <a:r>
              <a:rPr lang="en-US" dirty="0" smtClean="0"/>
              <a:t> nerve injury</a:t>
            </a:r>
          </a:p>
          <a:p>
            <a:r>
              <a:rPr lang="en-US" dirty="0" smtClean="0"/>
              <a:t>Fracture/CS</a:t>
            </a:r>
          </a:p>
          <a:p>
            <a:r>
              <a:rPr lang="en-US" dirty="0" smtClean="0"/>
              <a:t>Require additional reconstructive surgery</a:t>
            </a:r>
          </a:p>
          <a:p>
            <a:r>
              <a:rPr lang="en-US" dirty="0" smtClean="0"/>
              <a:t>Post reduction </a:t>
            </a:r>
            <a:r>
              <a:rPr lang="en-US" dirty="0" err="1" smtClean="0"/>
              <a:t>arteiogram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10586" cy="5404544"/>
          </a:xfrm>
        </p:spPr>
      </p:pic>
    </p:spTree>
    <p:extLst>
      <p:ext uri="{BB962C8B-B14F-4D97-AF65-F5344CB8AC3E}">
        <p14:creationId xmlns:p14="http://schemas.microsoft.com/office/powerpoint/2010/main" val="3358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BP 120/80  + - 10</a:t>
            </a:r>
          </a:p>
          <a:p>
            <a:pPr marL="0" indent="0">
              <a:buNone/>
            </a:pPr>
            <a:r>
              <a:rPr lang="en-US" dirty="0" smtClean="0"/>
              <a:t>Tissue pressure should be less than diastolic pressure by 30 mm Hg.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Compartment syndrome develops when there is excessive, sustained increase of local tissue pressure in a closed compartment.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</a:t>
            </a:r>
          </a:p>
          <a:p>
            <a:pPr marL="0" indent="0">
              <a:buNone/>
            </a:pPr>
            <a:r>
              <a:rPr lang="en-US" dirty="0"/>
              <a:t>(edema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Elevated tissue pressure</a:t>
            </a:r>
          </a:p>
          <a:p>
            <a:pPr marL="0" indent="0">
              <a:buNone/>
            </a:pPr>
            <a:r>
              <a:rPr lang="en-US" dirty="0" smtClean="0"/>
              <a:t>Tense tissues </a:t>
            </a:r>
          </a:p>
          <a:p>
            <a:pPr marL="0" indent="0">
              <a:buNone/>
            </a:pPr>
            <a:r>
              <a:rPr lang="en-US" dirty="0" smtClean="0"/>
              <a:t>Impaired diffusion / hypoxia</a:t>
            </a:r>
          </a:p>
          <a:p>
            <a:pPr marL="0" indent="0">
              <a:buNone/>
            </a:pPr>
            <a:r>
              <a:rPr lang="en-US" dirty="0" smtClean="0"/>
              <a:t>Cell damage</a:t>
            </a:r>
          </a:p>
          <a:p>
            <a:pPr marL="0" indent="0">
              <a:buNone/>
            </a:pPr>
            <a:r>
              <a:rPr lang="en-US" dirty="0" smtClean="0"/>
              <a:t>More swelling , more hypoxia</a:t>
            </a:r>
          </a:p>
          <a:p>
            <a:pPr marL="0" indent="0">
              <a:buNone/>
            </a:pPr>
            <a:r>
              <a:rPr lang="en-US" dirty="0" smtClean="0"/>
              <a:t>Vicious circle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792</Words>
  <Application>Microsoft Office PowerPoint</Application>
  <PresentationFormat>On-screen Show (4:3)</PresentationFormat>
  <Paragraphs>251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Orthopedic Emergencies Compartment Syndrome Acute Joint Dislocation</vt:lpstr>
      <vt:lpstr>Objectives Compartment Syndrome (CS)</vt:lpstr>
      <vt:lpstr>CS</vt:lpstr>
      <vt:lpstr>CS</vt:lpstr>
      <vt:lpstr>CS</vt:lpstr>
      <vt:lpstr>CS</vt:lpstr>
      <vt:lpstr>CS</vt:lpstr>
      <vt:lpstr>CS</vt:lpstr>
      <vt:lpstr>CS</vt:lpstr>
      <vt:lpstr>PowerPoint Presentation</vt:lpstr>
      <vt:lpstr>CS</vt:lpstr>
      <vt:lpstr>CS</vt:lpstr>
      <vt:lpstr>CS</vt:lpstr>
      <vt:lpstr>PowerPoint Presentation</vt:lpstr>
      <vt:lpstr>PowerPoint Presentation</vt:lpstr>
      <vt:lpstr>PowerPoint Presentation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Acute Joint Dislocation AJD</vt:lpstr>
      <vt:lpstr>AJD</vt:lpstr>
      <vt:lpstr>AJD</vt:lpstr>
      <vt:lpstr>PowerPoint Presentation</vt:lpstr>
      <vt:lpstr>Hinge joint</vt:lpstr>
      <vt:lpstr>Condylar</vt:lpstr>
      <vt:lpstr>Pivot</vt:lpstr>
      <vt:lpstr>Plane</vt:lpstr>
      <vt:lpstr>Saddle</vt:lpstr>
      <vt:lpstr>Ball and socket</vt:lpstr>
      <vt:lpstr>Stability</vt:lpstr>
      <vt:lpstr>AJD</vt:lpstr>
      <vt:lpstr>AJD</vt:lpstr>
      <vt:lpstr>AJD</vt:lpstr>
      <vt:lpstr>AJD</vt:lpstr>
      <vt:lpstr>AJD</vt:lpstr>
      <vt:lpstr>AJD</vt:lpstr>
      <vt:lpstr>PowerPoint Presentation</vt:lpstr>
      <vt:lpstr>Knee dislocation</vt:lpstr>
      <vt:lpstr>Knee dislocation</vt:lpstr>
      <vt:lpstr>S/S</vt:lpstr>
      <vt:lpstr>Diagnosis</vt:lpstr>
      <vt:lpstr>AJD</vt:lpstr>
      <vt:lpstr>AJD</vt:lpstr>
      <vt:lpstr>AJD</vt:lpstr>
      <vt:lpstr>AJD</vt:lpstr>
      <vt:lpstr>AJD</vt:lpstr>
      <vt:lpstr>AJD</vt:lpstr>
      <vt:lpstr>AJD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Emergencies Compartment Syndrome Acute Joint Dislocation</dc:title>
  <dc:creator>DELL</dc:creator>
  <cp:lastModifiedBy>DELL</cp:lastModifiedBy>
  <cp:revision>45</cp:revision>
  <dcterms:created xsi:type="dcterms:W3CDTF">2015-01-13T21:54:07Z</dcterms:created>
  <dcterms:modified xsi:type="dcterms:W3CDTF">2015-03-30T02:44:06Z</dcterms:modified>
</cp:coreProperties>
</file>