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7" r:id="rId4"/>
    <p:sldId id="258" r:id="rId5"/>
    <p:sldId id="259" r:id="rId6"/>
    <p:sldId id="260" r:id="rId7"/>
    <p:sldId id="261" r:id="rId8"/>
    <p:sldId id="328" r:id="rId9"/>
    <p:sldId id="263" r:id="rId10"/>
    <p:sldId id="262" r:id="rId11"/>
    <p:sldId id="264" r:id="rId12"/>
    <p:sldId id="265" r:id="rId13"/>
    <p:sldId id="266" r:id="rId14"/>
    <p:sldId id="267" r:id="rId15"/>
    <p:sldId id="329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21" r:id="rId27"/>
    <p:sldId id="322" r:id="rId28"/>
    <p:sldId id="278" r:id="rId29"/>
    <p:sldId id="279" r:id="rId30"/>
    <p:sldId id="280" r:id="rId31"/>
    <p:sldId id="323" r:id="rId32"/>
    <p:sldId id="286" r:id="rId33"/>
    <p:sldId id="287" r:id="rId34"/>
    <p:sldId id="288" r:id="rId35"/>
    <p:sldId id="324" r:id="rId36"/>
    <p:sldId id="291" r:id="rId37"/>
    <p:sldId id="292" r:id="rId38"/>
    <p:sldId id="294" r:id="rId39"/>
    <p:sldId id="332" r:id="rId40"/>
    <p:sldId id="325" r:id="rId41"/>
    <p:sldId id="296" r:id="rId42"/>
    <p:sldId id="297" r:id="rId43"/>
    <p:sldId id="298" r:id="rId44"/>
    <p:sldId id="333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15-04-19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5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15-04-19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15-04-19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5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15-04-19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7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15-04-19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8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15-04-19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15-04-19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15-04-19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15-04-19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5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15-04-19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3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3956-558E-4DB3-8D1C-ED3BA3DA5126}" type="datetimeFigureOut">
              <a:rPr lang="en-US" smtClean="0"/>
              <a:t>15-04-19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3956-558E-4DB3-8D1C-ED3BA3DA5126}" type="datetimeFigureOut">
              <a:rPr lang="en-US" smtClean="0"/>
              <a:t>15-04-19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A719-6507-4742-99AC-120A9891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2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Peripheral nerve injuries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Hisham </a:t>
            </a:r>
            <a:r>
              <a:rPr lang="en-US" dirty="0" err="1" smtClean="0"/>
              <a:t>AbdulAziz</a:t>
            </a:r>
            <a:r>
              <a:rPr lang="en-US" dirty="0" smtClean="0"/>
              <a:t> </a:t>
            </a:r>
            <a:r>
              <a:rPr lang="en-US" dirty="0" err="1" smtClean="0"/>
              <a:t>Alsanawi</a:t>
            </a:r>
            <a:endParaRPr lang="en-US" dirty="0" smtClean="0"/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Department of </a:t>
            </a:r>
            <a:r>
              <a:rPr lang="en-US" dirty="0" err="1" smtClean="0"/>
              <a:t>Orthopaedics</a:t>
            </a:r>
            <a:endParaRPr lang="en-US" dirty="0" smtClean="0"/>
          </a:p>
          <a:p>
            <a:r>
              <a:rPr lang="en-US" dirty="0" smtClean="0"/>
              <a:t>KSU and KKUH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28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Electrodiagnostic</a:t>
            </a:r>
            <a:r>
              <a:rPr lang="en-US" dirty="0"/>
              <a:t>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NCSs → </a:t>
            </a:r>
          </a:p>
          <a:p>
            <a:pPr lvl="1"/>
            <a:r>
              <a:rPr lang="en-US" dirty="0" smtClean="0"/>
              <a:t>conduction </a:t>
            </a:r>
            <a:r>
              <a:rPr lang="en-US" dirty="0"/>
              <a:t>velocity and distal latency and </a:t>
            </a:r>
            <a:r>
              <a:rPr lang="en-US" dirty="0" smtClean="0"/>
              <a:t>amplitude</a:t>
            </a:r>
            <a:endParaRPr lang="en-US" dirty="0"/>
          </a:p>
          <a:p>
            <a:pPr lvl="1"/>
            <a:r>
              <a:rPr lang="en-US" dirty="0" smtClean="0"/>
              <a:t>Demyelination </a:t>
            </a:r>
            <a:r>
              <a:rPr lang="en-US" dirty="0"/>
              <a:t>→ ↓conduction velocity + ↑distal latency</a:t>
            </a:r>
            <a:br>
              <a:rPr lang="en-US" dirty="0"/>
            </a:br>
            <a:r>
              <a:rPr lang="en-US" dirty="0"/>
              <a:t>axonal loss → ↓ potential amplitude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r>
              <a:rPr lang="en-US" dirty="0"/>
              <a:t>EMG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muscle electrical activity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muscle denervation → fibrillations - positive sharp waves - </a:t>
            </a:r>
            <a:r>
              <a:rPr lang="en-US" dirty="0" err="1"/>
              <a:t>fasciculations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2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Double-crush phenomenon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blockage of axonal transport at one point makes the entire axon more susceptible to compression elsewhere</a:t>
            </a:r>
          </a:p>
        </p:txBody>
      </p:sp>
    </p:spTree>
    <p:extLst>
      <p:ext uri="{BB962C8B-B14F-4D97-AF65-F5344CB8AC3E}">
        <p14:creationId xmlns:p14="http://schemas.microsoft.com/office/powerpoint/2010/main" val="384662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Nerve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Carpal Tunnel Syndrome</a:t>
            </a:r>
          </a:p>
          <a:p>
            <a:r>
              <a:rPr lang="en-US" dirty="0" smtClean="0"/>
              <a:t>Pronator Syndrome</a:t>
            </a:r>
          </a:p>
          <a:p>
            <a:r>
              <a:rPr lang="en-US" dirty="0" smtClean="0"/>
              <a:t>Anterior </a:t>
            </a:r>
            <a:r>
              <a:rPr lang="en-US" dirty="0" err="1" smtClean="0"/>
              <a:t>Interosseos</a:t>
            </a:r>
            <a:r>
              <a:rPr lang="en-US" dirty="0" smtClean="0"/>
              <a:t> Neuropathy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7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compressive neuropathy in the upper extremity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Anatomy </a:t>
            </a:r>
            <a:r>
              <a:rPr lang="en-US" dirty="0"/>
              <a:t>of the carpal tunnel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Volar </a:t>
            </a:r>
            <a:r>
              <a:rPr lang="en-US" dirty="0"/>
              <a:t>→ </a:t>
            </a:r>
            <a:r>
              <a:rPr lang="en-US" dirty="0" smtClean="0"/>
              <a:t>TCL</a:t>
            </a:r>
          </a:p>
          <a:p>
            <a:pPr lvl="1"/>
            <a:r>
              <a:rPr lang="en-US" dirty="0" smtClean="0"/>
              <a:t>radial </a:t>
            </a:r>
            <a:r>
              <a:rPr lang="en-US" dirty="0"/>
              <a:t>→ scaphoid tubercle +trapezium </a:t>
            </a:r>
          </a:p>
          <a:p>
            <a:pPr lvl="1"/>
            <a:r>
              <a:rPr lang="en-US" dirty="0" smtClean="0"/>
              <a:t>ulnar </a:t>
            </a:r>
            <a:r>
              <a:rPr lang="en-US" dirty="0"/>
              <a:t>→ pisiform +hook of </a:t>
            </a:r>
            <a:r>
              <a:rPr lang="en-US" dirty="0" smtClean="0"/>
              <a:t>hamate</a:t>
            </a:r>
          </a:p>
          <a:p>
            <a:pPr lvl="1"/>
            <a:r>
              <a:rPr lang="en-US" dirty="0" smtClean="0"/>
              <a:t>Dorsal </a:t>
            </a:r>
            <a:r>
              <a:rPr lang="en-US" dirty="0"/>
              <a:t>→ proximal carpal row + deep extrinsic volar carpal ligaments</a:t>
            </a:r>
          </a:p>
        </p:txBody>
      </p:sp>
    </p:spTree>
    <p:extLst>
      <p:ext uri="{BB962C8B-B14F-4D97-AF65-F5344CB8AC3E}">
        <p14:creationId xmlns:p14="http://schemas.microsoft.com/office/powerpoint/2010/main" val="218965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Carpal Tunnel Content</a:t>
            </a:r>
          </a:p>
          <a:p>
            <a:pPr lvl="1"/>
            <a:r>
              <a:rPr lang="en-US" dirty="0"/>
              <a:t>median nerve + FPL + 4 FDS + 4 FDP = </a:t>
            </a:r>
            <a:r>
              <a:rPr lang="en-US" dirty="0" smtClean="0"/>
              <a:t>10</a:t>
            </a:r>
          </a:p>
          <a:p>
            <a:r>
              <a:rPr lang="en-US" dirty="0" smtClean="0"/>
              <a:t>Normal </a:t>
            </a:r>
            <a:r>
              <a:rPr lang="en-US" dirty="0"/>
              <a:t>pressure → 2.5 mm </a:t>
            </a:r>
            <a:r>
              <a:rPr lang="en-US" dirty="0" smtClean="0"/>
              <a:t>Hg</a:t>
            </a:r>
          </a:p>
          <a:p>
            <a:r>
              <a:rPr lang="en-US" dirty="0" smtClean="0"/>
              <a:t>&gt;</a:t>
            </a:r>
            <a:r>
              <a:rPr lang="en-US" dirty="0"/>
              <a:t>20 mm Hg → ↓↓ </a:t>
            </a:r>
            <a:r>
              <a:rPr lang="en-US" dirty="0" err="1"/>
              <a:t>epineural</a:t>
            </a:r>
            <a:r>
              <a:rPr lang="en-US" dirty="0"/>
              <a:t> blood flow + nerve </a:t>
            </a:r>
            <a:r>
              <a:rPr lang="en-US" dirty="0" smtClean="0"/>
              <a:t>edema</a:t>
            </a:r>
          </a:p>
          <a:p>
            <a:r>
              <a:rPr lang="en-US" dirty="0" smtClean="0"/>
              <a:t>30 </a:t>
            </a:r>
            <a:r>
              <a:rPr lang="en-US" dirty="0"/>
              <a:t>mm Hg → ↓↓ nerve conduction</a:t>
            </a:r>
          </a:p>
        </p:txBody>
      </p:sp>
    </p:spTree>
    <p:extLst>
      <p:ext uri="{BB962C8B-B14F-4D97-AF65-F5344CB8AC3E}">
        <p14:creationId xmlns:p14="http://schemas.microsoft.com/office/powerpoint/2010/main" val="2690761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9" y="1196752"/>
            <a:ext cx="7401947" cy="4795846"/>
          </a:xfrm>
        </p:spPr>
      </p:pic>
    </p:spTree>
    <p:extLst>
      <p:ext uri="{BB962C8B-B14F-4D97-AF65-F5344CB8AC3E}">
        <p14:creationId xmlns:p14="http://schemas.microsoft.com/office/powerpoint/2010/main" val="98047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Idiopathic </a:t>
            </a:r>
            <a:r>
              <a:rPr lang="en-US" dirty="0"/>
              <a:t>→ most common in </a:t>
            </a:r>
            <a:r>
              <a:rPr lang="en-US" dirty="0" smtClean="0"/>
              <a:t>adults</a:t>
            </a:r>
          </a:p>
          <a:p>
            <a:r>
              <a:rPr lang="en-US" dirty="0" err="1" smtClean="0"/>
              <a:t>Mucopolysaccharidosis</a:t>
            </a:r>
            <a:r>
              <a:rPr lang="en-US" dirty="0" smtClean="0"/>
              <a:t> </a:t>
            </a:r>
            <a:r>
              <a:rPr lang="en-US" dirty="0"/>
              <a:t>→ most common cause in </a:t>
            </a:r>
            <a:r>
              <a:rPr lang="en-US" dirty="0" smtClean="0"/>
              <a:t>children</a:t>
            </a:r>
          </a:p>
          <a:p>
            <a:r>
              <a:rPr lang="en-US" dirty="0" smtClean="0"/>
              <a:t>anatomic </a:t>
            </a:r>
            <a:r>
              <a:rPr lang="en-US" dirty="0"/>
              <a:t>variation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Persistent </a:t>
            </a:r>
            <a:r>
              <a:rPr lang="en-US" dirty="0"/>
              <a:t>median artery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small </a:t>
            </a:r>
            <a:r>
              <a:rPr lang="en-US" dirty="0"/>
              <a:t>carpal canal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anomalous </a:t>
            </a:r>
            <a:r>
              <a:rPr lang="en-US" dirty="0"/>
              <a:t>muscles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extrinsic </a:t>
            </a:r>
            <a:r>
              <a:rPr lang="en-US" dirty="0"/>
              <a:t>mass </a:t>
            </a:r>
            <a:r>
              <a:rPr lang="en-US" dirty="0" smtClean="0"/>
              <a:t>effect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obesity</a:t>
            </a:r>
            <a:endParaRPr lang="en-US" b="1" dirty="0" smtClean="0">
              <a:effectLst/>
            </a:endParaRPr>
          </a:p>
          <a:p>
            <a:r>
              <a:rPr lang="en-US" b="1" dirty="0"/>
              <a:t>pregnancy</a:t>
            </a:r>
            <a:endParaRPr lang="en-US" b="1" dirty="0" smtClean="0">
              <a:effectLst/>
            </a:endParaRPr>
          </a:p>
          <a:p>
            <a:r>
              <a:rPr lang="en-US" b="1" dirty="0"/>
              <a:t>diabetes</a:t>
            </a:r>
            <a:endParaRPr lang="en-US" b="1" dirty="0" smtClean="0">
              <a:effectLst/>
            </a:endParaRPr>
          </a:p>
          <a:p>
            <a:r>
              <a:rPr lang="en-US" b="1" dirty="0"/>
              <a:t>thyroid disease</a:t>
            </a:r>
            <a:endParaRPr lang="en-US" b="1" dirty="0" smtClean="0">
              <a:effectLst/>
            </a:endParaRPr>
          </a:p>
          <a:p>
            <a:r>
              <a:rPr lang="en-US" b="1" dirty="0"/>
              <a:t>chronic renal failure</a:t>
            </a:r>
            <a:endParaRPr lang="en-US" b="1" dirty="0" smtClean="0">
              <a:effectLst/>
            </a:endParaRPr>
          </a:p>
          <a:p>
            <a:r>
              <a:rPr lang="en-US" dirty="0" smtClean="0"/>
              <a:t>Others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inflammatory </a:t>
            </a:r>
            <a:r>
              <a:rPr lang="en-US" dirty="0" err="1" smtClean="0"/>
              <a:t>arthropathy</a:t>
            </a:r>
            <a:r>
              <a:rPr lang="en-US" dirty="0" smtClean="0"/>
              <a:t>, </a:t>
            </a:r>
            <a:r>
              <a:rPr lang="en-US" dirty="0" smtClean="0"/>
              <a:t>storage diseases,</a:t>
            </a:r>
            <a:r>
              <a:rPr lang="en-US" dirty="0"/>
              <a:t> </a:t>
            </a:r>
            <a:r>
              <a:rPr lang="en-US" dirty="0" smtClean="0"/>
              <a:t>vitamin deficiency</a:t>
            </a:r>
            <a:r>
              <a:rPr lang="en-US" dirty="0" smtClean="0"/>
              <a:t>, </a:t>
            </a:r>
            <a:r>
              <a:rPr lang="en-US" dirty="0" smtClean="0"/>
              <a:t>alcoholism</a:t>
            </a:r>
            <a:r>
              <a:rPr lang="en-US" dirty="0" smtClean="0"/>
              <a:t>, </a:t>
            </a:r>
            <a:r>
              <a:rPr lang="en-US" dirty="0" smtClean="0"/>
              <a:t>advanced age</a:t>
            </a:r>
            <a:r>
              <a:rPr lang="en-US" dirty="0" smtClean="0"/>
              <a:t>, </a:t>
            </a:r>
            <a:r>
              <a:rPr lang="en-US" dirty="0" smtClean="0"/>
              <a:t>vibratory exposure during occupational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35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aware!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established direct relationship between → repetitive work activities such as keyboarding and CTS</a:t>
            </a:r>
          </a:p>
        </p:txBody>
      </p:sp>
    </p:spTree>
    <p:extLst>
      <p:ext uri="{BB962C8B-B14F-4D97-AF65-F5344CB8AC3E}">
        <p14:creationId xmlns:p14="http://schemas.microsoft.com/office/powerpoint/2010/main" val="341808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</a:t>
            </a:r>
            <a:r>
              <a:rPr lang="en-US" dirty="0"/>
              <a:t>→ </a:t>
            </a:r>
            <a:endParaRPr lang="en-US" dirty="0" smtClean="0"/>
          </a:p>
          <a:p>
            <a:pPr lvl="1"/>
            <a:r>
              <a:rPr lang="en-US" dirty="0" smtClean="0"/>
              <a:t>high-energy </a:t>
            </a:r>
            <a:r>
              <a:rPr lang="en-US" dirty="0"/>
              <a:t>trauma </a:t>
            </a:r>
            <a:endParaRPr lang="en-US" dirty="0" smtClean="0"/>
          </a:p>
          <a:p>
            <a:pPr lvl="1"/>
            <a:r>
              <a:rPr lang="en-US" dirty="0" smtClean="0"/>
              <a:t>hemorrhage </a:t>
            </a:r>
          </a:p>
          <a:p>
            <a:pPr lvl="1"/>
            <a:r>
              <a:rPr lang="en-US" dirty="0" smtClean="0"/>
              <a:t>infection</a:t>
            </a:r>
            <a:endParaRPr lang="en-US" b="0" dirty="0" smtClean="0">
              <a:effectLst/>
            </a:endParaRPr>
          </a:p>
          <a:p>
            <a:r>
              <a:rPr lang="en-US" dirty="0"/>
              <a:t>Requires emergency decompression</a:t>
            </a:r>
          </a:p>
        </p:txBody>
      </p:sp>
    </p:spTree>
    <p:extLst>
      <p:ext uri="{BB962C8B-B14F-4D97-AF65-F5344CB8AC3E}">
        <p14:creationId xmlns:p14="http://schemas.microsoft.com/office/powerpoint/2010/main" val="200190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Chronic condition with sensory, motor, or mixed </a:t>
            </a:r>
            <a:r>
              <a:rPr lang="en-US" dirty="0" smtClean="0"/>
              <a:t>involvement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First lost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light touch – pressure – vibration</a:t>
            </a:r>
          </a:p>
          <a:p>
            <a:r>
              <a:rPr lang="en-US" dirty="0" smtClean="0"/>
              <a:t>Last lost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pain - temperature</a:t>
            </a:r>
            <a:r>
              <a:rPr lang="en-US" dirty="0"/>
              <a:t/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r>
              <a:rPr lang="en-US" dirty="0" err="1" smtClean="0"/>
              <a:t>microvascular</a:t>
            </a:r>
            <a:r>
              <a:rPr lang="en-US" dirty="0" smtClean="0"/>
              <a:t> compression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neural ischemia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paresthesias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Intraneural</a:t>
            </a:r>
            <a:r>
              <a:rPr lang="en-US" dirty="0" smtClean="0"/>
              <a:t> </a:t>
            </a:r>
            <a:r>
              <a:rPr lang="en-US" dirty="0"/>
              <a:t>edema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more </a:t>
            </a:r>
            <a:r>
              <a:rPr lang="en-US" dirty="0" err="1"/>
              <a:t>microvascular</a:t>
            </a:r>
            <a:r>
              <a:rPr lang="en-US" dirty="0"/>
              <a:t> </a:t>
            </a:r>
            <a:r>
              <a:rPr lang="en-US" dirty="0" smtClean="0"/>
              <a:t>compression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demyelination </a:t>
            </a:r>
            <a:r>
              <a:rPr lang="en-US" dirty="0"/>
              <a:t>--&gt; fibrosis --&gt; axonal loss</a:t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2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symptoms </a:t>
            </a:r>
            <a:r>
              <a:rPr lang="en-US" dirty="0"/>
              <a:t>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/>
              <a:t>Paresthesias</a:t>
            </a:r>
            <a:r>
              <a:rPr lang="en-US" dirty="0"/>
              <a:t> and pain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often at night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volar aspect → thumb - index - long - radial half of </a:t>
            </a:r>
            <a:r>
              <a:rPr lang="en-US" dirty="0" smtClean="0"/>
              <a:t>ring</a:t>
            </a:r>
          </a:p>
          <a:p>
            <a:r>
              <a:rPr lang="en-US" dirty="0" smtClean="0"/>
              <a:t>provocative </a:t>
            </a:r>
            <a:r>
              <a:rPr lang="en-US" dirty="0"/>
              <a:t>test → carpal tunnel compression test -</a:t>
            </a:r>
            <a:r>
              <a:rPr lang="en-US" dirty="0" err="1"/>
              <a:t>Durkan</a:t>
            </a:r>
            <a:r>
              <a:rPr lang="en-US" dirty="0"/>
              <a:t> test → Most </a:t>
            </a:r>
            <a:r>
              <a:rPr lang="en-US" dirty="0" smtClean="0"/>
              <a:t>sensitive</a:t>
            </a:r>
          </a:p>
          <a:p>
            <a:r>
              <a:rPr lang="en-US" dirty="0" smtClean="0"/>
              <a:t>Other </a:t>
            </a:r>
            <a:r>
              <a:rPr lang="en-US" dirty="0"/>
              <a:t>provocative tests include </a:t>
            </a:r>
            <a:r>
              <a:rPr lang="en-US" dirty="0" err="1"/>
              <a:t>Tinel</a:t>
            </a:r>
            <a:r>
              <a:rPr lang="en-US" dirty="0"/>
              <a:t> and </a:t>
            </a:r>
            <a:r>
              <a:rPr lang="en-US" dirty="0" err="1" smtClean="0"/>
              <a:t>Phalen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27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affected first → light touch + </a:t>
            </a:r>
            <a:r>
              <a:rPr lang="en-US" dirty="0" smtClean="0"/>
              <a:t>vibration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affected </a:t>
            </a:r>
            <a:r>
              <a:rPr lang="en-US" dirty="0"/>
              <a:t>later → pain and </a:t>
            </a:r>
            <a:r>
              <a:rPr lang="en-US" dirty="0" smtClean="0"/>
              <a:t>temperature</a:t>
            </a:r>
            <a:endParaRPr lang="en-US" b="0" dirty="0" smtClean="0">
              <a:effectLst/>
            </a:endParaRPr>
          </a:p>
          <a:p>
            <a:endParaRPr lang="en-US" dirty="0" smtClean="0"/>
          </a:p>
          <a:p>
            <a:r>
              <a:rPr lang="en-US" dirty="0" smtClean="0"/>
              <a:t>Semmes-Weinstein </a:t>
            </a:r>
            <a:r>
              <a:rPr lang="en-US" dirty="0"/>
              <a:t>monofilament testing → early CTS </a:t>
            </a:r>
            <a:r>
              <a:rPr lang="en-US" dirty="0" smtClean="0"/>
              <a:t>diagnosis</a:t>
            </a:r>
          </a:p>
          <a:p>
            <a:r>
              <a:rPr lang="en-US" dirty="0" smtClean="0"/>
              <a:t>late findings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Weakness </a:t>
            </a:r>
            <a:r>
              <a:rPr lang="en-US" dirty="0"/>
              <a:t>- loss of fine motor control - abnormal two-point discrimination</a:t>
            </a:r>
            <a:endParaRPr lang="en-US" b="0" dirty="0" smtClean="0">
              <a:effectLst/>
            </a:endParaRPr>
          </a:p>
          <a:p>
            <a:r>
              <a:rPr lang="en-US" dirty="0" err="1" smtClean="0"/>
              <a:t>Thenar</a:t>
            </a:r>
            <a:r>
              <a:rPr lang="en-US" dirty="0" smtClean="0"/>
              <a:t> </a:t>
            </a:r>
            <a:r>
              <a:rPr lang="en-US" dirty="0"/>
              <a:t>atrophy → severe denervation</a:t>
            </a:r>
          </a:p>
        </p:txBody>
      </p:sp>
    </p:spTree>
    <p:extLst>
      <p:ext uri="{BB962C8B-B14F-4D97-AF65-F5344CB8AC3E}">
        <p14:creationId xmlns:p14="http://schemas.microsoft.com/office/powerpoint/2010/main" val="3500152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– </a:t>
            </a:r>
            <a:r>
              <a:rPr lang="en-US" dirty="0" err="1" smtClean="0"/>
              <a:t>Electrodiagnostic</a:t>
            </a:r>
            <a:r>
              <a:rPr lang="en-US" dirty="0" smtClean="0"/>
              <a:t>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not </a:t>
            </a:r>
            <a:r>
              <a:rPr lang="en-US" b="1" dirty="0"/>
              <a:t>necessary for the diagnosis of </a:t>
            </a:r>
            <a:r>
              <a:rPr lang="en-US" b="1" dirty="0" smtClean="0"/>
              <a:t>CTS</a:t>
            </a:r>
          </a:p>
          <a:p>
            <a:r>
              <a:rPr lang="en-US" dirty="0" smtClean="0"/>
              <a:t>Distal </a:t>
            </a:r>
            <a:r>
              <a:rPr lang="en-US" dirty="0"/>
              <a:t>sensory latencies &gt; 3.5 </a:t>
            </a:r>
            <a:r>
              <a:rPr lang="en-US" dirty="0" err="1"/>
              <a:t>msec</a:t>
            </a:r>
            <a:r>
              <a:rPr lang="en-US" dirty="0"/>
              <a:t> 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motor </a:t>
            </a:r>
            <a:r>
              <a:rPr lang="en-US" dirty="0"/>
              <a:t>latencies &gt;4.5 </a:t>
            </a:r>
            <a:r>
              <a:rPr lang="en-US" dirty="0" err="1"/>
              <a:t>msec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↓ </a:t>
            </a:r>
            <a:r>
              <a:rPr lang="en-US" dirty="0"/>
              <a:t>conduction velocity and ↓ peak amplitude → less specific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EMG </a:t>
            </a:r>
            <a:r>
              <a:rPr lang="en-US" dirty="0"/>
              <a:t>→ ↑ </a:t>
            </a:r>
            <a:r>
              <a:rPr lang="en-US" dirty="0" err="1"/>
              <a:t>insertional</a:t>
            </a:r>
            <a:r>
              <a:rPr lang="en-US" dirty="0"/>
              <a:t> activity - sharp waves -fibrillation - APB fasciculation</a:t>
            </a:r>
          </a:p>
        </p:txBody>
      </p:sp>
    </p:spTree>
    <p:extLst>
      <p:ext uri="{BB962C8B-B14F-4D97-AF65-F5344CB8AC3E}">
        <p14:creationId xmlns:p14="http://schemas.microsoft.com/office/powerpoint/2010/main" val="3887132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- </a:t>
            </a:r>
            <a:r>
              <a:rPr lang="en-US" dirty="0"/>
              <a:t>Differential diagnoses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cervical </a:t>
            </a:r>
            <a:r>
              <a:rPr lang="en-US" dirty="0"/>
              <a:t>radiculopathy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brachial </a:t>
            </a:r>
            <a:r>
              <a:rPr lang="en-US" dirty="0" err="1"/>
              <a:t>plexopathy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TOS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pronator </a:t>
            </a:r>
            <a:r>
              <a:rPr lang="en-US" dirty="0"/>
              <a:t>syndrome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ulnar </a:t>
            </a:r>
            <a:r>
              <a:rPr lang="en-US" dirty="0"/>
              <a:t>neuropathy with Martin-Gruber anastomoses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peripheral </a:t>
            </a:r>
            <a:r>
              <a:rPr lang="en-US" dirty="0"/>
              <a:t>neuropathy of multiple </a:t>
            </a:r>
            <a:r>
              <a:rPr lang="en-US" dirty="0" smtClean="0"/>
              <a:t>etiologies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5415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Nonoperative</a:t>
            </a:r>
            <a:r>
              <a:rPr lang="en-US" dirty="0"/>
              <a:t>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activity </a:t>
            </a:r>
            <a:r>
              <a:rPr lang="en-US" dirty="0"/>
              <a:t>modification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night </a:t>
            </a:r>
            <a:r>
              <a:rPr lang="en-US" dirty="0"/>
              <a:t>splints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NSAIDs</a:t>
            </a:r>
          </a:p>
          <a:p>
            <a:r>
              <a:rPr lang="en-US" dirty="0" smtClean="0"/>
              <a:t>Single </a:t>
            </a:r>
            <a:r>
              <a:rPr lang="en-US" dirty="0"/>
              <a:t>corticosteroid injection → transient relief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80</a:t>
            </a:r>
            <a:r>
              <a:rPr lang="en-US" dirty="0"/>
              <a:t>% after 6 </a:t>
            </a:r>
            <a:r>
              <a:rPr lang="en-US" dirty="0" smtClean="0"/>
              <a:t>weeks</a:t>
            </a:r>
            <a:endParaRPr lang="en-US" dirty="0"/>
          </a:p>
          <a:p>
            <a:pPr lvl="1"/>
            <a:r>
              <a:rPr lang="en-US" dirty="0" smtClean="0"/>
              <a:t>20</a:t>
            </a:r>
            <a:r>
              <a:rPr lang="en-US" dirty="0"/>
              <a:t>% by 1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ineffective </a:t>
            </a:r>
            <a:r>
              <a:rPr lang="en-US" dirty="0"/>
              <a:t>corticosteroid injection → poor prognosis → less successful surgery</a:t>
            </a:r>
          </a:p>
        </p:txBody>
      </p:sp>
    </p:spTree>
    <p:extLst>
      <p:ext uri="{BB962C8B-B14F-4D97-AF65-F5344CB8AC3E}">
        <p14:creationId xmlns:p14="http://schemas.microsoft.com/office/powerpoint/2010/main" val="631628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– Operative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Can be → </a:t>
            </a:r>
            <a:r>
              <a:rPr lang="en-US" dirty="0"/>
              <a:t>open - mini-open </a:t>
            </a:r>
            <a:r>
              <a:rPr lang="en-US" dirty="0" smtClean="0"/>
              <a:t>– endoscopic</a:t>
            </a:r>
          </a:p>
          <a:p>
            <a:r>
              <a:rPr lang="en-US" dirty="0" smtClean="0"/>
              <a:t>internal </a:t>
            </a:r>
            <a:r>
              <a:rPr lang="en-US" dirty="0"/>
              <a:t>median </a:t>
            </a:r>
            <a:r>
              <a:rPr lang="en-US" dirty="0" err="1"/>
              <a:t>neurolysis</a:t>
            </a:r>
            <a:r>
              <a:rPr lang="en-US" dirty="0"/>
              <a:t> OR flexor </a:t>
            </a:r>
            <a:r>
              <a:rPr lang="en-US" dirty="0" err="1" smtClean="0"/>
              <a:t>tenosynovectomy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No benefit </a:t>
            </a:r>
          </a:p>
          <a:p>
            <a:r>
              <a:rPr lang="en-US" dirty="0" smtClean="0"/>
              <a:t>too </a:t>
            </a:r>
            <a:r>
              <a:rPr lang="en-US" dirty="0"/>
              <a:t>ulnar surgical approach → Ulnar neurovascular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too </a:t>
            </a:r>
            <a:r>
              <a:rPr lang="en-US" dirty="0"/>
              <a:t>radial surgical </a:t>
            </a:r>
            <a:r>
              <a:rPr lang="en-US" dirty="0" smtClean="0"/>
              <a:t>approach </a:t>
            </a:r>
            <a:r>
              <a:rPr lang="en-US" dirty="0"/>
              <a:t>→ recurrent motor branch of median nerve </a:t>
            </a:r>
            <a:r>
              <a:rPr lang="en-US" dirty="0" smtClean="0"/>
              <a:t>injury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</a:t>
            </a:r>
            <a:endParaRPr lang="en-US" b="0" dirty="0" smtClean="0">
              <a:effectLst/>
            </a:endParaRPr>
          </a:p>
          <a:p>
            <a:r>
              <a:rPr lang="en-US" dirty="0"/>
              <a:t>  </a:t>
            </a:r>
            <a:r>
              <a:rPr lang="en-US" dirty="0" smtClean="0"/>
              <a:t>recurrent </a:t>
            </a:r>
            <a:r>
              <a:rPr lang="en-US" dirty="0"/>
              <a:t>motor branch variations 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 smtClean="0"/>
              <a:t>Extraligamentous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smtClean="0"/>
              <a:t>50%</a:t>
            </a:r>
          </a:p>
          <a:p>
            <a:pPr lvl="1"/>
            <a:r>
              <a:rPr lang="en-US" dirty="0" err="1" smtClean="0"/>
              <a:t>Subligamentous</a:t>
            </a:r>
            <a:r>
              <a:rPr lang="en-US" dirty="0" smtClean="0"/>
              <a:t> </a:t>
            </a:r>
            <a:r>
              <a:rPr lang="en-US" dirty="0"/>
              <a:t>→ 30%</a:t>
            </a:r>
            <a:endParaRPr lang="en-US" b="0" dirty="0" smtClean="0">
              <a:effectLst/>
            </a:endParaRPr>
          </a:p>
          <a:p>
            <a:pPr lvl="1"/>
            <a:r>
              <a:rPr lang="en-US" dirty="0" err="1" smtClean="0"/>
              <a:t>Transligamentous</a:t>
            </a:r>
            <a:r>
              <a:rPr lang="en-US" dirty="0" smtClean="0"/>
              <a:t> </a:t>
            </a:r>
            <a:r>
              <a:rPr lang="en-US" dirty="0"/>
              <a:t>→ 20%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13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11" y="89772"/>
            <a:ext cx="6896981" cy="6713063"/>
          </a:xfrm>
        </p:spPr>
      </p:pic>
    </p:spTree>
    <p:extLst>
      <p:ext uri="{BB962C8B-B14F-4D97-AF65-F5344CB8AC3E}">
        <p14:creationId xmlns:p14="http://schemas.microsoft.com/office/powerpoint/2010/main" val="2397490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6" y="226434"/>
            <a:ext cx="7952042" cy="6586942"/>
          </a:xfrm>
        </p:spPr>
      </p:pic>
    </p:spTree>
    <p:extLst>
      <p:ext uri="{BB962C8B-B14F-4D97-AF65-F5344CB8AC3E}">
        <p14:creationId xmlns:p14="http://schemas.microsoft.com/office/powerpoint/2010/main" val="2769310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– Endoscopic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</a:t>
            </a:r>
            <a:r>
              <a:rPr lang="en-US" dirty="0"/>
              <a:t>term: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less </a:t>
            </a:r>
            <a:r>
              <a:rPr lang="en-US" dirty="0"/>
              <a:t>early scar tenderness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improved </a:t>
            </a:r>
            <a:r>
              <a:rPr lang="en-US" dirty="0"/>
              <a:t>short-term grip/pinch strength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better </a:t>
            </a:r>
            <a:r>
              <a:rPr lang="en-US" dirty="0"/>
              <a:t>patient satisfaction scores   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Long-term </a:t>
            </a:r>
            <a:r>
              <a:rPr lang="en-US" dirty="0"/>
              <a:t>→ </a:t>
            </a:r>
            <a:endParaRPr lang="en-US" b="0" dirty="0" smtClean="0">
              <a:effectLst/>
            </a:endParaRPr>
          </a:p>
          <a:p>
            <a:pPr lvl="1"/>
            <a:r>
              <a:rPr lang="en-US" b="1" dirty="0" smtClean="0"/>
              <a:t>no </a:t>
            </a:r>
            <a:r>
              <a:rPr lang="en-US" b="1" dirty="0"/>
              <a:t>significant difference </a:t>
            </a:r>
            <a:endParaRPr lang="en-US" dirty="0" smtClean="0"/>
          </a:p>
          <a:p>
            <a:pPr lvl="1"/>
            <a:r>
              <a:rPr lang="en-US" dirty="0" smtClean="0"/>
              <a:t>May </a:t>
            </a:r>
            <a:r>
              <a:rPr lang="en-US" dirty="0"/>
              <a:t>have slightly higher complication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incomplete </a:t>
            </a:r>
            <a:r>
              <a:rPr lang="en-US" dirty="0"/>
              <a:t>TCL release</a:t>
            </a:r>
          </a:p>
        </p:txBody>
      </p:sp>
    </p:spTree>
    <p:extLst>
      <p:ext uri="{BB962C8B-B14F-4D97-AF65-F5344CB8AC3E}">
        <p14:creationId xmlns:p14="http://schemas.microsoft.com/office/powerpoint/2010/main" val="748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– release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pinch </a:t>
            </a:r>
            <a:r>
              <a:rPr lang="en-US" dirty="0"/>
              <a:t>strength → 6 weeks 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grip </a:t>
            </a:r>
            <a:r>
              <a:rPr lang="en-US" dirty="0"/>
              <a:t>strength → 3 months</a:t>
            </a:r>
            <a:br>
              <a:rPr lang="en-US" dirty="0"/>
            </a:br>
            <a:r>
              <a:rPr lang="en-US" dirty="0"/>
              <a:t>  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Persistent </a:t>
            </a:r>
            <a:r>
              <a:rPr lang="en-US" dirty="0"/>
              <a:t>symptoms after release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incomplete </a:t>
            </a:r>
            <a:r>
              <a:rPr lang="en-US" dirty="0"/>
              <a:t>release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iatrogenic </a:t>
            </a:r>
            <a:r>
              <a:rPr lang="en-US" dirty="0"/>
              <a:t>median nerve injury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missed </a:t>
            </a:r>
            <a:r>
              <a:rPr lang="en-US" dirty="0"/>
              <a:t>double-crush phenomenon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concomitant </a:t>
            </a:r>
            <a:r>
              <a:rPr lang="en-US" dirty="0"/>
              <a:t>peripheral neuropathy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space-occupying lesion</a:t>
            </a:r>
          </a:p>
          <a:p>
            <a:r>
              <a:rPr lang="en-US" dirty="0" smtClean="0"/>
              <a:t>revision </a:t>
            </a:r>
            <a:r>
              <a:rPr lang="en-US" dirty="0"/>
              <a:t>success → identify underlying failure cause</a:t>
            </a:r>
          </a:p>
        </p:txBody>
      </p:sp>
    </p:spTree>
    <p:extLst>
      <p:ext uri="{BB962C8B-B14F-4D97-AF65-F5344CB8AC3E}">
        <p14:creationId xmlns:p14="http://schemas.microsoft.com/office/powerpoint/2010/main" val="408500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2" y="476672"/>
            <a:ext cx="8411202" cy="6020114"/>
          </a:xfrm>
        </p:spPr>
      </p:pic>
    </p:spTree>
    <p:extLst>
      <p:ext uri="{BB962C8B-B14F-4D97-AF65-F5344CB8AC3E}">
        <p14:creationId xmlns:p14="http://schemas.microsoft.com/office/powerpoint/2010/main" val="4185050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Pronator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Median nerve compression @ arm/</a:t>
            </a:r>
            <a:r>
              <a:rPr lang="en-US" dirty="0" smtClean="0"/>
              <a:t>forearm</a:t>
            </a:r>
          </a:p>
          <a:p>
            <a:r>
              <a:rPr lang="en-US" dirty="0"/>
              <a:t>Symptoms → </a:t>
            </a:r>
          </a:p>
          <a:p>
            <a:pPr lvl="1"/>
            <a:r>
              <a:rPr lang="en-US" dirty="0"/>
              <a:t>proximal volar forearm pain </a:t>
            </a:r>
          </a:p>
          <a:p>
            <a:pPr lvl="1"/>
            <a:r>
              <a:rPr lang="en-US" dirty="0"/>
              <a:t>sensory symptoms → palmar cutaneous </a:t>
            </a:r>
            <a:r>
              <a:rPr lang="en-US" dirty="0" smtClean="0"/>
              <a:t>branch</a:t>
            </a:r>
          </a:p>
          <a:p>
            <a:r>
              <a:rPr lang="en-US" dirty="0" err="1" smtClean="0"/>
              <a:t>DDx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AIN syndrome </a:t>
            </a:r>
            <a:r>
              <a:rPr lang="en-US" dirty="0" smtClean="0">
                <a:sym typeface="Wingdings"/>
              </a:rPr>
              <a:t> motor and pain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9349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9"/>
            <a:ext cx="7020778" cy="6552728"/>
          </a:xfrm>
        </p:spPr>
      </p:pic>
    </p:spTree>
    <p:extLst>
      <p:ext uri="{BB962C8B-B14F-4D97-AF65-F5344CB8AC3E}">
        <p14:creationId xmlns:p14="http://schemas.microsoft.com/office/powerpoint/2010/main" val="2454473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Ulnar Nerve Compression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</a:t>
            </a:r>
          </a:p>
          <a:p>
            <a:r>
              <a:rPr lang="en-US" dirty="0" smtClean="0"/>
              <a:t>Ulnar Tunnel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37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</a:t>
            </a:r>
            <a:r>
              <a:rPr lang="en-US" dirty="0"/>
              <a:t>most common compression neuropathy of the upper </a:t>
            </a:r>
            <a:r>
              <a:rPr lang="en-US" dirty="0" smtClean="0"/>
              <a:t>extremity</a:t>
            </a:r>
          </a:p>
          <a:p>
            <a:r>
              <a:rPr lang="en-US" dirty="0" err="1" smtClean="0"/>
              <a:t>Cubital</a:t>
            </a:r>
            <a:r>
              <a:rPr lang="en-US" dirty="0" smtClean="0"/>
              <a:t> </a:t>
            </a:r>
            <a:r>
              <a:rPr lang="en-US" dirty="0"/>
              <a:t>tunnel </a:t>
            </a:r>
            <a:r>
              <a:rPr lang="en-US" dirty="0" smtClean="0"/>
              <a:t>borders:</a:t>
            </a:r>
          </a:p>
          <a:p>
            <a:pPr lvl="1"/>
            <a:r>
              <a:rPr lang="en-US" dirty="0" smtClean="0"/>
              <a:t>floor </a:t>
            </a:r>
            <a:r>
              <a:rPr lang="en-US" dirty="0"/>
              <a:t>→MCL and </a:t>
            </a:r>
            <a:r>
              <a:rPr lang="en-US" dirty="0" smtClean="0"/>
              <a:t>capsule</a:t>
            </a:r>
          </a:p>
          <a:p>
            <a:pPr lvl="1"/>
            <a:r>
              <a:rPr lang="en-US" dirty="0" smtClean="0"/>
              <a:t>Walls </a:t>
            </a:r>
            <a:r>
              <a:rPr lang="en-US" dirty="0"/>
              <a:t>→ medial epicondyle and </a:t>
            </a:r>
            <a:r>
              <a:rPr lang="en-US" dirty="0" smtClean="0"/>
              <a:t>olecranon</a:t>
            </a:r>
          </a:p>
          <a:p>
            <a:pPr lvl="1"/>
            <a:r>
              <a:rPr lang="en-US" dirty="0" smtClean="0"/>
              <a:t>Roof </a:t>
            </a:r>
            <a:r>
              <a:rPr lang="en-US" dirty="0"/>
              <a:t>→ FCU fascia and </a:t>
            </a:r>
            <a:r>
              <a:rPr lang="en-US" dirty="0" err="1"/>
              <a:t>arcuate</a:t>
            </a:r>
            <a:r>
              <a:rPr lang="en-US" dirty="0"/>
              <a:t> ligament of Osborne</a:t>
            </a:r>
          </a:p>
        </p:txBody>
      </p:sp>
    </p:spTree>
    <p:extLst>
      <p:ext uri="{BB962C8B-B14F-4D97-AF65-F5344CB8AC3E}">
        <p14:creationId xmlns:p14="http://schemas.microsoft.com/office/powerpoint/2010/main" val="2791525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Compression </a:t>
            </a:r>
            <a:r>
              <a:rPr lang="en-US" dirty="0" smtClean="0"/>
              <a:t>sites </a:t>
            </a:r>
            <a:r>
              <a:rPr lang="en-US" dirty="0" smtClean="0">
                <a:sym typeface="Wingdings"/>
              </a:rPr>
              <a:t> many</a:t>
            </a:r>
          </a:p>
          <a:p>
            <a:r>
              <a:rPr lang="en-US" dirty="0"/>
              <a:t>Symptoms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paresthesias</a:t>
            </a:r>
            <a:r>
              <a:rPr lang="en-US" dirty="0"/>
              <a:t> of ulnar half of ring finger and small finger</a:t>
            </a:r>
          </a:p>
          <a:p>
            <a:r>
              <a:rPr lang="en-US" dirty="0"/>
              <a:t>Provocative tests → </a:t>
            </a:r>
          </a:p>
          <a:p>
            <a:pPr lvl="1"/>
            <a:r>
              <a:rPr lang="en-US" dirty="0"/>
              <a:t>direct </a:t>
            </a:r>
            <a:r>
              <a:rPr lang="en-US" dirty="0" err="1"/>
              <a:t>cubital</a:t>
            </a:r>
            <a:r>
              <a:rPr lang="en-US" dirty="0"/>
              <a:t> tunnel compression </a:t>
            </a:r>
          </a:p>
          <a:p>
            <a:pPr lvl="1"/>
            <a:r>
              <a:rPr lang="en-US" dirty="0" err="1"/>
              <a:t>Tinel</a:t>
            </a:r>
            <a:r>
              <a:rPr lang="en-US" dirty="0"/>
              <a:t> sign </a:t>
            </a:r>
          </a:p>
          <a:p>
            <a:pPr lvl="1"/>
            <a:r>
              <a:rPr lang="en-US" dirty="0"/>
              <a:t>elbow </a:t>
            </a:r>
            <a:r>
              <a:rPr lang="en-US" dirty="0" err="1" smtClean="0"/>
              <a:t>hyperflexion</a:t>
            </a:r>
            <a:endParaRPr lang="en-US" dirty="0" smtClean="0"/>
          </a:p>
          <a:p>
            <a:r>
              <a:rPr lang="en-US" dirty="0" err="1"/>
              <a:t>Froment</a:t>
            </a:r>
            <a:r>
              <a:rPr lang="en-US" dirty="0"/>
              <a:t> sign → thumb IP flexion - FPL during key pinch → weak adductor </a:t>
            </a:r>
            <a:r>
              <a:rPr lang="en-US" dirty="0" err="1" smtClean="0"/>
              <a:t>pollicis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073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2" y="1124744"/>
            <a:ext cx="8358422" cy="5112568"/>
          </a:xfrm>
        </p:spPr>
      </p:pic>
    </p:spTree>
    <p:extLst>
      <p:ext uri="{BB962C8B-B14F-4D97-AF65-F5344CB8AC3E}">
        <p14:creationId xmlns:p14="http://schemas.microsoft.com/office/powerpoint/2010/main" val="210598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Electrodiagnostic</a:t>
            </a:r>
            <a:r>
              <a:rPr lang="en-US" dirty="0"/>
              <a:t> tests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diagnosis </a:t>
            </a:r>
            <a:r>
              <a:rPr lang="en-US" dirty="0"/>
              <a:t>and </a:t>
            </a:r>
            <a:r>
              <a:rPr lang="en-US" dirty="0" smtClean="0"/>
              <a:t>prognosis</a:t>
            </a:r>
            <a:endParaRPr lang="en-US" b="0" dirty="0" smtClean="0">
              <a:effectLst/>
            </a:endParaRPr>
          </a:p>
          <a:p>
            <a:r>
              <a:rPr lang="en-US" dirty="0" err="1" smtClean="0"/>
              <a:t>Nonoperative</a:t>
            </a:r>
            <a:r>
              <a:rPr lang="en-US" dirty="0" smtClean="0"/>
              <a:t> </a:t>
            </a:r>
            <a:r>
              <a:rPr lang="en-US" dirty="0"/>
              <a:t>treatment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activity </a:t>
            </a:r>
            <a:r>
              <a:rPr lang="en-US" dirty="0"/>
              <a:t>modification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night </a:t>
            </a:r>
            <a:r>
              <a:rPr lang="en-US" dirty="0"/>
              <a:t>splints → slight extension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NSAIDs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9060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Cubital</a:t>
            </a:r>
            <a:r>
              <a:rPr lang="en-US" dirty="0" smtClean="0"/>
              <a:t> Tunnel Syndrome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Surgical Release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Numerous techniques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situ </a:t>
            </a:r>
            <a:r>
              <a:rPr lang="en-US" dirty="0" smtClean="0"/>
              <a:t>decompression, Anterior transposition, Subcutaneous</a:t>
            </a:r>
            <a:r>
              <a:rPr lang="en-US" dirty="0" smtClean="0"/>
              <a:t>, </a:t>
            </a:r>
            <a:r>
              <a:rPr lang="en-US" dirty="0" err="1" smtClean="0"/>
              <a:t>Submuscular</a:t>
            </a:r>
            <a:r>
              <a:rPr lang="en-US" dirty="0" smtClean="0"/>
              <a:t>, </a:t>
            </a:r>
            <a:r>
              <a:rPr lang="en-US" dirty="0" smtClean="0"/>
              <a:t>Intramuscular</a:t>
            </a:r>
            <a:r>
              <a:rPr lang="en-US" dirty="0" smtClean="0"/>
              <a:t>, </a:t>
            </a:r>
            <a:r>
              <a:rPr lang="en-US" dirty="0" smtClean="0"/>
              <a:t>Medial </a:t>
            </a:r>
            <a:r>
              <a:rPr lang="en-US" dirty="0" err="1" smtClean="0"/>
              <a:t>epicondylectomy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significant difference in outcome between simple decompression and </a:t>
            </a:r>
            <a:r>
              <a:rPr lang="en-US" dirty="0" smtClean="0"/>
              <a:t>transposition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17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Ulnar Tunnel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Compression neuropathy of ulnar nerve in the </a:t>
            </a:r>
            <a:r>
              <a:rPr lang="en-US" dirty="0" err="1"/>
              <a:t>Guyon</a:t>
            </a:r>
            <a:r>
              <a:rPr lang="en-US" dirty="0"/>
              <a:t> </a:t>
            </a:r>
            <a:r>
              <a:rPr lang="en-US" dirty="0" smtClean="0"/>
              <a:t>canal</a:t>
            </a:r>
          </a:p>
          <a:p>
            <a:r>
              <a:rPr lang="en-US" dirty="0" smtClean="0"/>
              <a:t>Causes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ganglion </a:t>
            </a:r>
            <a:r>
              <a:rPr lang="en-US" dirty="0"/>
              <a:t>cyst →80% </a:t>
            </a:r>
            <a:r>
              <a:rPr lang="en-US" dirty="0" smtClean="0"/>
              <a:t>, </a:t>
            </a:r>
            <a:r>
              <a:rPr lang="en-US" dirty="0" smtClean="0"/>
              <a:t>hook</a:t>
            </a:r>
            <a:r>
              <a:rPr lang="en-US" dirty="0" smtClean="0"/>
              <a:t>-of-hamate </a:t>
            </a:r>
            <a:r>
              <a:rPr lang="en-US" dirty="0" smtClean="0"/>
              <a:t>nonunion</a:t>
            </a:r>
            <a:r>
              <a:rPr lang="en-US" dirty="0" smtClean="0"/>
              <a:t>, </a:t>
            </a:r>
            <a:r>
              <a:rPr lang="en-US" dirty="0" smtClean="0"/>
              <a:t>ulnar </a:t>
            </a:r>
            <a:r>
              <a:rPr lang="en-US" dirty="0"/>
              <a:t>artery </a:t>
            </a:r>
            <a:r>
              <a:rPr lang="en-US" dirty="0" smtClean="0"/>
              <a:t>thrombosis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2253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686919" cy="4980484"/>
          </a:xfrm>
        </p:spPr>
      </p:pic>
    </p:spTree>
    <p:extLst>
      <p:ext uri="{BB962C8B-B14F-4D97-AF65-F5344CB8AC3E}">
        <p14:creationId xmlns:p14="http://schemas.microsoft.com/office/powerpoint/2010/main" val="213961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systemic conditions leading to compression 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SYSTEMIC</a:t>
            </a:r>
            <a:endParaRPr lang="en-US" dirty="0" smtClean="0"/>
          </a:p>
          <a:p>
            <a:pPr lvl="1"/>
            <a:r>
              <a:rPr lang="en-US" dirty="0" smtClean="0"/>
              <a:t>Diabetes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Alcoholism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renal </a:t>
            </a:r>
            <a:r>
              <a:rPr lang="en-US" dirty="0"/>
              <a:t>failure </a:t>
            </a:r>
            <a:endParaRPr lang="en-US" dirty="0" smtClean="0"/>
          </a:p>
          <a:p>
            <a:pPr lvl="1"/>
            <a:r>
              <a:rPr lang="en-US" dirty="0" smtClean="0"/>
              <a:t>Raynaud</a:t>
            </a:r>
          </a:p>
          <a:p>
            <a:r>
              <a:rPr lang="en-US" b="1" dirty="0" smtClean="0"/>
              <a:t>INFLAMMATORY</a:t>
            </a:r>
            <a:endParaRPr lang="en-US" dirty="0" smtClean="0"/>
          </a:p>
          <a:p>
            <a:pPr lvl="1"/>
            <a:r>
              <a:rPr lang="en-US" dirty="0" smtClean="0"/>
              <a:t>Rheumatoid </a:t>
            </a:r>
            <a:r>
              <a:rPr lang="en-US" dirty="0"/>
              <a:t>arthritis 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Infection </a:t>
            </a:r>
            <a:endParaRPr lang="en-US" b="0" dirty="0" smtClean="0">
              <a:effectLst/>
            </a:endParaRPr>
          </a:p>
          <a:p>
            <a:pPr lvl="1"/>
            <a:r>
              <a:rPr lang="en-US" dirty="0"/>
              <a:t>Gout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Tenosynovitis</a:t>
            </a:r>
          </a:p>
          <a:p>
            <a:r>
              <a:rPr lang="en-US" b="1" dirty="0" smtClean="0"/>
              <a:t>FLUID IMBALANCE</a:t>
            </a:r>
            <a:endParaRPr lang="en-US" dirty="0" smtClean="0"/>
          </a:p>
          <a:p>
            <a:pPr lvl="1"/>
            <a:r>
              <a:rPr lang="en-US" dirty="0" smtClean="0"/>
              <a:t>Pregnancy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Obesity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158854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ANATOMIC</a:t>
            </a:r>
            <a:endParaRPr lang="en-US" dirty="0" smtClean="0"/>
          </a:p>
          <a:p>
            <a:pPr lvl="1"/>
            <a:r>
              <a:rPr lang="en-US" dirty="0" smtClean="0"/>
              <a:t>Synovial </a:t>
            </a:r>
          </a:p>
          <a:p>
            <a:pPr lvl="1"/>
            <a:r>
              <a:rPr lang="en-US" dirty="0" smtClean="0"/>
              <a:t>fibrosis </a:t>
            </a:r>
          </a:p>
          <a:p>
            <a:pPr lvl="1"/>
            <a:r>
              <a:rPr lang="en-US" dirty="0" err="1" smtClean="0"/>
              <a:t>Lumbrical</a:t>
            </a:r>
            <a:r>
              <a:rPr lang="en-US" dirty="0" smtClean="0"/>
              <a:t> encroachment </a:t>
            </a:r>
          </a:p>
          <a:p>
            <a:pPr lvl="1"/>
            <a:r>
              <a:rPr lang="en-US" dirty="0" smtClean="0"/>
              <a:t>Anomalous tendon </a:t>
            </a:r>
          </a:p>
          <a:p>
            <a:pPr lvl="1"/>
            <a:r>
              <a:rPr lang="en-US" dirty="0" smtClean="0"/>
              <a:t>Median artery </a:t>
            </a:r>
          </a:p>
          <a:p>
            <a:pPr lvl="1"/>
            <a:r>
              <a:rPr lang="en-US" dirty="0" smtClean="0"/>
              <a:t>Fracture deformity</a:t>
            </a:r>
          </a:p>
          <a:p>
            <a:r>
              <a:rPr lang="en-US" b="1" dirty="0" smtClean="0"/>
              <a:t>MASS</a:t>
            </a:r>
            <a:endParaRPr lang="en-US" dirty="0" smtClean="0"/>
          </a:p>
          <a:p>
            <a:pPr lvl="1"/>
            <a:r>
              <a:rPr lang="en-US" dirty="0" smtClean="0"/>
              <a:t>Ganglion </a:t>
            </a:r>
          </a:p>
          <a:p>
            <a:pPr lvl="1"/>
            <a:r>
              <a:rPr lang="en-US" dirty="0" err="1" smtClean="0"/>
              <a:t>Lipoma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Hematoma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34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7"/>
            <a:ext cx="6646892" cy="6480720"/>
          </a:xfrm>
        </p:spPr>
      </p:pic>
    </p:spTree>
    <p:extLst>
      <p:ext uri="{BB962C8B-B14F-4D97-AF65-F5344CB8AC3E}">
        <p14:creationId xmlns:p14="http://schemas.microsoft.com/office/powerpoint/2010/main" val="3763422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Ulnar Tunnel Syndrome - </a:t>
            </a:r>
            <a:r>
              <a:rPr lang="en-US" dirty="0" err="1" smtClean="0"/>
              <a:t>Invx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</a:t>
            </a:r>
            <a:r>
              <a:rPr lang="en-US" dirty="0"/>
              <a:t>→ hamate hook fracture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MRI </a:t>
            </a:r>
            <a:r>
              <a:rPr lang="en-US" dirty="0"/>
              <a:t>→ ganglion cyst or other space-occupying lesion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Doppler </a:t>
            </a:r>
            <a:r>
              <a:rPr lang="en-US" dirty="0"/>
              <a:t>ultrasonography → ulnar artery thrombosis</a:t>
            </a:r>
          </a:p>
        </p:txBody>
      </p:sp>
    </p:spTree>
    <p:extLst>
      <p:ext uri="{BB962C8B-B14F-4D97-AF65-F5344CB8AC3E}">
        <p14:creationId xmlns:p14="http://schemas.microsoft.com/office/powerpoint/2010/main" val="3536055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Ulnar Tunnel </a:t>
            </a:r>
            <a:r>
              <a:rPr lang="en-US" dirty="0" err="1" smtClean="0"/>
              <a:t>Syndorme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Treatment </a:t>
            </a:r>
            <a:r>
              <a:rPr lang="en-US" dirty="0"/>
              <a:t>success → identify </a:t>
            </a:r>
            <a:r>
              <a:rPr lang="en-US" dirty="0" smtClean="0"/>
              <a:t>cause</a:t>
            </a:r>
          </a:p>
          <a:p>
            <a:r>
              <a:rPr lang="en-US" dirty="0" err="1" smtClean="0"/>
              <a:t>Nonoperative</a:t>
            </a:r>
            <a:r>
              <a:rPr lang="en-US" dirty="0" smtClean="0"/>
              <a:t> </a:t>
            </a:r>
            <a:r>
              <a:rPr lang="en-US" dirty="0"/>
              <a:t>treatment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activity </a:t>
            </a:r>
            <a:r>
              <a:rPr lang="en-US" dirty="0"/>
              <a:t>modification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splints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NSAIDs</a:t>
            </a:r>
          </a:p>
          <a:p>
            <a:r>
              <a:rPr lang="en-US" dirty="0" smtClean="0"/>
              <a:t>Operative </a:t>
            </a:r>
            <a:r>
              <a:rPr lang="en-US" dirty="0"/>
              <a:t>treatment → decompressing by removing underlying cause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ulnar </a:t>
            </a:r>
            <a:r>
              <a:rPr lang="en-US" dirty="0"/>
              <a:t>compression @ </a:t>
            </a:r>
            <a:r>
              <a:rPr lang="en-US" dirty="0" err="1"/>
              <a:t>Guyon</a:t>
            </a:r>
            <a:r>
              <a:rPr lang="en-US" dirty="0"/>
              <a:t> + CTS ⇒ CTS release is enough</a:t>
            </a:r>
          </a:p>
        </p:txBody>
      </p:sp>
    </p:spTree>
    <p:extLst>
      <p:ext uri="{BB962C8B-B14F-4D97-AF65-F5344CB8AC3E}">
        <p14:creationId xmlns:p14="http://schemas.microsoft.com/office/powerpoint/2010/main" val="1281836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Nerve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Radial nerve </a:t>
            </a:r>
            <a:r>
              <a:rPr lang="en-US" dirty="0" smtClean="0"/>
              <a:t>compression </a:t>
            </a:r>
            <a:r>
              <a:rPr lang="en-US" dirty="0" smtClean="0">
                <a:sym typeface="Wingdings"/>
              </a:rPr>
              <a:t> rarely compressed  mainly motor symptoms</a:t>
            </a:r>
            <a:endParaRPr lang="en-US" dirty="0" smtClean="0"/>
          </a:p>
          <a:p>
            <a:r>
              <a:rPr lang="en-US" dirty="0" smtClean="0"/>
              <a:t>PIN </a:t>
            </a:r>
            <a:r>
              <a:rPr lang="en-US" dirty="0" smtClean="0"/>
              <a:t>compression </a:t>
            </a:r>
            <a:r>
              <a:rPr lang="en-US" dirty="0" smtClean="0">
                <a:sym typeface="Wingdings"/>
              </a:rPr>
              <a:t> lateral elbow pain + muscle weakness</a:t>
            </a:r>
            <a:endParaRPr lang="en-US" dirty="0" smtClean="0"/>
          </a:p>
          <a:p>
            <a:r>
              <a:rPr lang="en-US" dirty="0" smtClean="0"/>
              <a:t>Radial Tunnel </a:t>
            </a:r>
            <a:r>
              <a:rPr lang="en-US" dirty="0" smtClean="0"/>
              <a:t>Syndrome </a:t>
            </a:r>
            <a:r>
              <a:rPr lang="en-US" dirty="0" smtClean="0">
                <a:sym typeface="Wingdings"/>
              </a:rPr>
              <a:t> </a:t>
            </a:r>
          </a:p>
          <a:p>
            <a:pPr lvl="1"/>
            <a:r>
              <a:rPr lang="en-US" dirty="0" smtClean="0"/>
              <a:t>lateral </a:t>
            </a:r>
            <a:r>
              <a:rPr lang="en-US" dirty="0"/>
              <a:t>elbow and radial forearm pain </a:t>
            </a:r>
          </a:p>
          <a:p>
            <a:pPr lvl="1"/>
            <a:r>
              <a:rPr lang="en-US" dirty="0"/>
              <a:t>no motor or sensory </a:t>
            </a:r>
            <a:r>
              <a:rPr lang="en-US" dirty="0" smtClean="0"/>
              <a:t>dysfunction</a:t>
            </a:r>
            <a:endParaRPr lang="en-US" dirty="0" smtClean="0"/>
          </a:p>
          <a:p>
            <a:pPr lvl="1"/>
            <a:r>
              <a:rPr lang="en-US" dirty="0" err="1"/>
              <a:t>Cheiralgia</a:t>
            </a:r>
            <a:r>
              <a:rPr lang="en-US" dirty="0"/>
              <a:t> </a:t>
            </a:r>
            <a:r>
              <a:rPr lang="en-US" dirty="0" err="1"/>
              <a:t>paresthetica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superficial </a:t>
            </a:r>
            <a:r>
              <a:rPr lang="en-US" dirty="0"/>
              <a:t>sensory </a:t>
            </a:r>
            <a:r>
              <a:rPr lang="en-US" dirty="0" smtClean="0"/>
              <a:t>radial nerve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pain, numbness, </a:t>
            </a:r>
            <a:r>
              <a:rPr lang="en-US" dirty="0" err="1" smtClean="0"/>
              <a:t>paresthesias</a:t>
            </a:r>
            <a:r>
              <a:rPr lang="en-US" dirty="0" smtClean="0"/>
              <a:t> over </a:t>
            </a:r>
            <a:r>
              <a:rPr lang="en-US" dirty="0" err="1" smtClean="0"/>
              <a:t>dorso</a:t>
            </a:r>
            <a:r>
              <a:rPr lang="en-US" dirty="0" smtClean="0"/>
              <a:t>-radial </a:t>
            </a:r>
            <a:r>
              <a:rPr lang="en-US" dirty="0"/>
              <a:t>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07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2" y="464554"/>
            <a:ext cx="7296296" cy="6060790"/>
          </a:xfrm>
        </p:spPr>
      </p:pic>
    </p:spTree>
    <p:extLst>
      <p:ext uri="{BB962C8B-B14F-4D97-AF65-F5344CB8AC3E}">
        <p14:creationId xmlns:p14="http://schemas.microsoft.com/office/powerpoint/2010/main" val="624562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nerve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causes →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compression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stretch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blast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crush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avulsion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transection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tumor invasion</a:t>
            </a:r>
          </a:p>
        </p:txBody>
      </p:sp>
    </p:spTree>
    <p:extLst>
      <p:ext uri="{BB962C8B-B14F-4D97-AF65-F5344CB8AC3E}">
        <p14:creationId xmlns:p14="http://schemas.microsoft.com/office/powerpoint/2010/main" val="3410443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nerve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</a:t>
            </a:r>
            <a:r>
              <a:rPr lang="en-US" dirty="0"/>
              <a:t>prognostic factor for recovery: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young </a:t>
            </a:r>
            <a:r>
              <a:rPr lang="en-US" dirty="0"/>
              <a:t>age → most important </a:t>
            </a:r>
            <a:r>
              <a:rPr lang="en-US" dirty="0" smtClean="0"/>
              <a:t>factor</a:t>
            </a:r>
          </a:p>
          <a:p>
            <a:pPr lvl="1"/>
            <a:r>
              <a:rPr lang="en-US" dirty="0" smtClean="0"/>
              <a:t>stretch </a:t>
            </a:r>
            <a:r>
              <a:rPr lang="en-US" dirty="0"/>
              <a:t>injuries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clean </a:t>
            </a:r>
            <a:r>
              <a:rPr lang="en-US" dirty="0"/>
              <a:t>wounds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after </a:t>
            </a:r>
            <a:r>
              <a:rPr lang="en-US" dirty="0"/>
              <a:t>direct surgical </a:t>
            </a:r>
            <a:r>
              <a:rPr lang="en-US" dirty="0" smtClean="0"/>
              <a:t>repair</a:t>
            </a:r>
            <a:endParaRPr lang="en-US" dirty="0"/>
          </a:p>
          <a:p>
            <a:r>
              <a:rPr lang="en-US" dirty="0" smtClean="0"/>
              <a:t>poor </a:t>
            </a:r>
            <a:r>
              <a:rPr lang="en-US" dirty="0"/>
              <a:t>outcome 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crush </a:t>
            </a:r>
            <a:r>
              <a:rPr lang="en-US" dirty="0"/>
              <a:t>or blast injuries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infected </a:t>
            </a:r>
            <a:r>
              <a:rPr lang="en-US" dirty="0"/>
              <a:t>or scarred wounds</a:t>
            </a:r>
            <a:endParaRPr lang="en-US" b="0" dirty="0" smtClean="0">
              <a:effectLst/>
            </a:endParaRPr>
          </a:p>
          <a:p>
            <a:pPr lvl="1"/>
            <a:r>
              <a:rPr lang="en-US" dirty="0" smtClean="0"/>
              <a:t>delayed </a:t>
            </a:r>
            <a:r>
              <a:rPr lang="en-US" dirty="0"/>
              <a:t>surgical repair.</a:t>
            </a:r>
          </a:p>
        </p:txBody>
      </p:sp>
    </p:spTree>
    <p:extLst>
      <p:ext uri="{BB962C8B-B14F-4D97-AF65-F5344CB8AC3E}">
        <p14:creationId xmlns:p14="http://schemas.microsoft.com/office/powerpoint/2010/main" val="718102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Neuropraxia</a:t>
            </a:r>
            <a:endParaRPr lang="en-US" dirty="0" smtClean="0"/>
          </a:p>
          <a:p>
            <a:r>
              <a:rPr lang="en-US" dirty="0" err="1" smtClean="0"/>
              <a:t>Axonotmesis</a:t>
            </a:r>
            <a:endParaRPr lang="en-US" dirty="0" smtClean="0"/>
          </a:p>
          <a:p>
            <a:r>
              <a:rPr lang="en-US" dirty="0" err="1" smtClean="0"/>
              <a:t>Neurotmesis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6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Neurapraxia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Mild </a:t>
            </a:r>
            <a:r>
              <a:rPr lang="en-US" dirty="0"/>
              <a:t>nerve stretch or </a:t>
            </a:r>
            <a:r>
              <a:rPr lang="en-US" dirty="0" smtClean="0"/>
              <a:t>contusion</a:t>
            </a:r>
          </a:p>
          <a:p>
            <a:r>
              <a:rPr lang="en-US" dirty="0" smtClean="0"/>
              <a:t>Focal </a:t>
            </a:r>
            <a:r>
              <a:rPr lang="en-US" dirty="0"/>
              <a:t>conduction </a:t>
            </a:r>
            <a:r>
              <a:rPr lang="en-US" dirty="0" smtClean="0"/>
              <a:t>block</a:t>
            </a:r>
          </a:p>
          <a:p>
            <a:r>
              <a:rPr lang="en-US" dirty="0" smtClean="0"/>
              <a:t>No </a:t>
            </a:r>
            <a:r>
              <a:rPr lang="en-US" dirty="0" err="1"/>
              <a:t>wallerian</a:t>
            </a:r>
            <a:r>
              <a:rPr lang="en-US" dirty="0"/>
              <a:t> </a:t>
            </a:r>
            <a:r>
              <a:rPr lang="en-US" dirty="0" smtClean="0"/>
              <a:t>degeneration</a:t>
            </a:r>
          </a:p>
          <a:p>
            <a:r>
              <a:rPr lang="en-US" dirty="0" smtClean="0"/>
              <a:t>Disruption </a:t>
            </a:r>
            <a:r>
              <a:rPr lang="en-US" dirty="0"/>
              <a:t>of myelin </a:t>
            </a:r>
            <a:r>
              <a:rPr lang="en-US" dirty="0" smtClean="0"/>
              <a:t>sheath</a:t>
            </a:r>
          </a:p>
          <a:p>
            <a:r>
              <a:rPr lang="en-US" dirty="0" smtClean="0"/>
              <a:t>Epineurium</a:t>
            </a:r>
            <a:r>
              <a:rPr lang="en-US" dirty="0"/>
              <a:t>, </a:t>
            </a:r>
            <a:r>
              <a:rPr lang="en-US" dirty="0" err="1"/>
              <a:t>perineurium</a:t>
            </a:r>
            <a:r>
              <a:rPr lang="en-US" dirty="0"/>
              <a:t>, </a:t>
            </a:r>
            <a:r>
              <a:rPr lang="en-US" dirty="0" err="1"/>
              <a:t>endoneurium</a:t>
            </a:r>
            <a:r>
              <a:rPr lang="en-US" dirty="0"/>
              <a:t> </a:t>
            </a:r>
            <a:r>
              <a:rPr lang="en-US" dirty="0" smtClean="0"/>
              <a:t>intact</a:t>
            </a:r>
          </a:p>
          <a:p>
            <a:r>
              <a:rPr lang="en-US" dirty="0" smtClean="0"/>
              <a:t>Prognosis excellent </a:t>
            </a:r>
            <a:r>
              <a:rPr lang="en-US" dirty="0" smtClean="0">
                <a:sym typeface="Wingdings" pitchFamily="2" charset="2"/>
              </a:rPr>
              <a:t> full </a:t>
            </a:r>
            <a:r>
              <a:rPr lang="en-US" dirty="0" smtClean="0"/>
              <a:t>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78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Axonotmesis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Incomplete </a:t>
            </a:r>
            <a:r>
              <a:rPr lang="en-US" dirty="0"/>
              <a:t>nerve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Focal </a:t>
            </a:r>
            <a:r>
              <a:rPr lang="en-US" dirty="0"/>
              <a:t>conduction </a:t>
            </a:r>
            <a:r>
              <a:rPr lang="en-US" dirty="0" smtClean="0"/>
              <a:t>block</a:t>
            </a:r>
          </a:p>
          <a:p>
            <a:r>
              <a:rPr lang="en-US" dirty="0" err="1" smtClean="0"/>
              <a:t>Wallerian</a:t>
            </a:r>
            <a:r>
              <a:rPr lang="en-US" dirty="0" smtClean="0"/>
              <a:t> </a:t>
            </a:r>
            <a:r>
              <a:rPr lang="en-US" dirty="0"/>
              <a:t>degeneration distal to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Disruption </a:t>
            </a:r>
            <a:r>
              <a:rPr lang="en-US" dirty="0"/>
              <a:t>of </a:t>
            </a:r>
            <a:r>
              <a:rPr lang="en-US" dirty="0" smtClean="0"/>
              <a:t>axons</a:t>
            </a:r>
          </a:p>
          <a:p>
            <a:r>
              <a:rPr lang="en-US" dirty="0" smtClean="0"/>
              <a:t>Sequential </a:t>
            </a:r>
            <a:r>
              <a:rPr lang="en-US" dirty="0"/>
              <a:t>loss of axon, </a:t>
            </a:r>
            <a:r>
              <a:rPr lang="en-US" dirty="0" err="1"/>
              <a:t>endoneurium</a:t>
            </a:r>
            <a:r>
              <a:rPr lang="en-US" dirty="0"/>
              <a:t>, </a:t>
            </a:r>
            <a:r>
              <a:rPr lang="en-US" dirty="0" err="1"/>
              <a:t>perineurium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develop </a:t>
            </a:r>
            <a:r>
              <a:rPr lang="en-US" dirty="0" smtClean="0"/>
              <a:t>neuroma-in-continuity</a:t>
            </a:r>
          </a:p>
          <a:p>
            <a:r>
              <a:rPr lang="en-US" dirty="0" smtClean="0"/>
              <a:t>Recovery </a:t>
            </a:r>
            <a:r>
              <a:rPr lang="en-US" dirty="0"/>
              <a:t>unpredictable</a:t>
            </a:r>
          </a:p>
        </p:txBody>
      </p:sp>
    </p:spTree>
    <p:extLst>
      <p:ext uri="{BB962C8B-B14F-4D97-AF65-F5344CB8AC3E}">
        <p14:creationId xmlns:p14="http://schemas.microsoft.com/office/powerpoint/2010/main" val="288183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night symptoms</a:t>
            </a:r>
            <a:endParaRPr lang="en-US" b="0" dirty="0" smtClean="0">
              <a:effectLst/>
            </a:endParaRPr>
          </a:p>
          <a:p>
            <a:r>
              <a:rPr lang="en-US" dirty="0"/>
              <a:t>dropping of objects</a:t>
            </a:r>
            <a:endParaRPr lang="en-US" b="0" dirty="0" smtClean="0">
              <a:effectLst/>
            </a:endParaRPr>
          </a:p>
          <a:p>
            <a:r>
              <a:rPr lang="en-US" dirty="0"/>
              <a:t>clumsiness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weakness</a:t>
            </a:r>
            <a:r>
              <a:rPr lang="en-US" dirty="0"/>
              <a:t/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r>
              <a:rPr lang="en-US" dirty="0" smtClean="0"/>
              <a:t>Rule </a:t>
            </a:r>
            <a:r>
              <a:rPr lang="en-US" dirty="0"/>
              <a:t>out </a:t>
            </a:r>
            <a:r>
              <a:rPr lang="en-US" dirty="0" smtClean="0"/>
              <a:t>systemic causes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155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Neurotmesis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/>
              <a:t>nerve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Focal </a:t>
            </a:r>
            <a:r>
              <a:rPr lang="en-US" dirty="0"/>
              <a:t>conduction </a:t>
            </a:r>
            <a:r>
              <a:rPr lang="en-US" dirty="0" smtClean="0"/>
              <a:t>block</a:t>
            </a:r>
          </a:p>
          <a:p>
            <a:r>
              <a:rPr lang="en-US" dirty="0" err="1" smtClean="0"/>
              <a:t>Wallerian</a:t>
            </a:r>
            <a:r>
              <a:rPr lang="en-US" dirty="0" smtClean="0"/>
              <a:t> </a:t>
            </a:r>
            <a:r>
              <a:rPr lang="en-US" dirty="0"/>
              <a:t>degeneration distal to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Disruption </a:t>
            </a:r>
            <a:r>
              <a:rPr lang="en-US" dirty="0"/>
              <a:t>of all layers, including </a:t>
            </a:r>
            <a:r>
              <a:rPr lang="en-US" dirty="0" smtClean="0"/>
              <a:t>epineurium</a:t>
            </a:r>
          </a:p>
          <a:p>
            <a:r>
              <a:rPr lang="en-US" dirty="0" smtClean="0"/>
              <a:t>Proximal </a:t>
            </a:r>
            <a:r>
              <a:rPr lang="en-US" dirty="0"/>
              <a:t>nerve end forms neuroma</a:t>
            </a:r>
            <a:endParaRPr lang="en-US" b="0" dirty="0" smtClean="0">
              <a:effectLst/>
            </a:endParaRPr>
          </a:p>
          <a:p>
            <a:r>
              <a:rPr lang="en-US" dirty="0"/>
              <a:t>Distal end forms </a:t>
            </a:r>
            <a:r>
              <a:rPr lang="en-US" dirty="0" err="1" smtClean="0"/>
              <a:t>glioma</a:t>
            </a:r>
            <a:endParaRPr lang="en-US" dirty="0" smtClean="0"/>
          </a:p>
          <a:p>
            <a:r>
              <a:rPr lang="en-US" dirty="0" smtClean="0"/>
              <a:t>Worst </a:t>
            </a:r>
            <a:r>
              <a:rPr lang="en-US" dirty="0"/>
              <a:t>prognosis</a:t>
            </a:r>
          </a:p>
        </p:txBody>
      </p:sp>
    </p:spTree>
    <p:extLst>
      <p:ext uri="{BB962C8B-B14F-4D97-AF65-F5344CB8AC3E}">
        <p14:creationId xmlns:p14="http://schemas.microsoft.com/office/powerpoint/2010/main" val="42237598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wallerian</a:t>
            </a:r>
            <a:r>
              <a:rPr lang="en-US" dirty="0"/>
              <a:t> degeneration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Starts in distal nerve segment</a:t>
            </a:r>
          </a:p>
          <a:p>
            <a:r>
              <a:rPr lang="en-US" dirty="0" smtClean="0"/>
              <a:t>degradation </a:t>
            </a:r>
            <a:r>
              <a:rPr lang="en-US" dirty="0"/>
              <a:t>products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removed </a:t>
            </a:r>
            <a:r>
              <a:rPr lang="en-US" dirty="0"/>
              <a:t>by </a:t>
            </a:r>
            <a:r>
              <a:rPr lang="en-US" dirty="0" smtClean="0"/>
              <a:t>phagocytosis</a:t>
            </a:r>
          </a:p>
          <a:p>
            <a:r>
              <a:rPr lang="en-US" dirty="0" smtClean="0"/>
              <a:t>Myelin-producing </a:t>
            </a:r>
            <a:r>
              <a:rPr lang="en-US" dirty="0"/>
              <a:t>Schwann </a:t>
            </a:r>
            <a:r>
              <a:rPr lang="en-US" dirty="0" smtClean="0"/>
              <a:t>cells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proliferate </a:t>
            </a:r>
            <a:r>
              <a:rPr lang="en-US" dirty="0"/>
              <a:t>and align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form a </a:t>
            </a:r>
            <a:r>
              <a:rPr lang="en-US" dirty="0"/>
              <a:t>tube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receive </a:t>
            </a:r>
            <a:r>
              <a:rPr lang="en-US" dirty="0"/>
              <a:t>regenerating </a:t>
            </a:r>
            <a:r>
              <a:rPr lang="en-US" dirty="0" smtClean="0"/>
              <a:t>axons</a:t>
            </a:r>
          </a:p>
          <a:p>
            <a:r>
              <a:rPr lang="en-US" dirty="0" smtClean="0"/>
              <a:t>Nerve </a:t>
            </a:r>
            <a:r>
              <a:rPr lang="en-US" dirty="0"/>
              <a:t>cell body enlarges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increased </a:t>
            </a:r>
            <a:r>
              <a:rPr lang="en-US" dirty="0"/>
              <a:t>structural protein </a:t>
            </a:r>
            <a:r>
              <a:rPr lang="en-US" dirty="0" smtClean="0"/>
              <a:t>production</a:t>
            </a:r>
          </a:p>
          <a:p>
            <a:r>
              <a:rPr lang="en-US" dirty="0" smtClean="0"/>
              <a:t>proximal </a:t>
            </a:r>
            <a:r>
              <a:rPr lang="en-US" dirty="0"/>
              <a:t>axon forms </a:t>
            </a:r>
            <a:r>
              <a:rPr lang="en-US" dirty="0" smtClean="0"/>
              <a:t>sprouts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connect </a:t>
            </a:r>
            <a:r>
              <a:rPr lang="en-US" dirty="0"/>
              <a:t>to the distal stump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migrate @ </a:t>
            </a:r>
            <a:r>
              <a:rPr lang="en-US" dirty="0"/>
              <a:t>1 mm/day</a:t>
            </a:r>
          </a:p>
        </p:txBody>
      </p:sp>
    </p:spTree>
    <p:extLst>
      <p:ext uri="{BB962C8B-B14F-4D97-AF65-F5344CB8AC3E}">
        <p14:creationId xmlns:p14="http://schemas.microsoft.com/office/powerpoint/2010/main" val="37964671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performed </a:t>
            </a:r>
            <a:r>
              <a:rPr lang="en-US" dirty="0"/>
              <a:t>within 2 weeks of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Repair </a:t>
            </a:r>
            <a:r>
              <a:rPr lang="en-US" dirty="0"/>
              <a:t>must be free of </a:t>
            </a:r>
            <a:r>
              <a:rPr lang="en-US" dirty="0" smtClean="0"/>
              <a:t>tension</a:t>
            </a:r>
            <a:endParaRPr lang="en-US" dirty="0"/>
          </a:p>
          <a:p>
            <a:r>
              <a:rPr lang="en-US" dirty="0" smtClean="0"/>
              <a:t>Repair </a:t>
            </a:r>
            <a:r>
              <a:rPr lang="en-US" dirty="0"/>
              <a:t>must be within clean, well-vascularized wound </a:t>
            </a:r>
            <a:r>
              <a:rPr lang="en-US" dirty="0" smtClean="0"/>
              <a:t>bed</a:t>
            </a:r>
          </a:p>
          <a:p>
            <a:r>
              <a:rPr lang="en-US" dirty="0" smtClean="0"/>
              <a:t>Nerve </a:t>
            </a:r>
            <a:r>
              <a:rPr lang="en-US" dirty="0"/>
              <a:t>length may be gained by </a:t>
            </a:r>
            <a:r>
              <a:rPr lang="en-US" dirty="0" err="1"/>
              <a:t>neurolysis</a:t>
            </a:r>
            <a:r>
              <a:rPr lang="en-US" dirty="0"/>
              <a:t> or </a:t>
            </a:r>
            <a:r>
              <a:rPr lang="en-US" dirty="0" smtClean="0"/>
              <a:t>transposition</a:t>
            </a:r>
          </a:p>
        </p:txBody>
      </p:sp>
    </p:spTree>
    <p:extLst>
      <p:ext uri="{BB962C8B-B14F-4D97-AF65-F5344CB8AC3E}">
        <p14:creationId xmlns:p14="http://schemas.microsoft.com/office/powerpoint/2010/main" val="182219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Repair techniques</a:t>
            </a:r>
          </a:p>
          <a:p>
            <a:pPr lvl="1"/>
            <a:r>
              <a:rPr lang="en-US" dirty="0" err="1" smtClean="0"/>
              <a:t>Epineurial</a:t>
            </a:r>
            <a:endParaRPr lang="en-US" dirty="0" smtClean="0"/>
          </a:p>
          <a:p>
            <a:pPr lvl="1"/>
            <a:r>
              <a:rPr lang="en-US" dirty="0" smtClean="0"/>
              <a:t>Individual fascicular</a:t>
            </a:r>
          </a:p>
          <a:p>
            <a:pPr lvl="1"/>
            <a:r>
              <a:rPr lang="en-US" dirty="0" smtClean="0"/>
              <a:t>Group fascicular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technique deemed </a:t>
            </a:r>
            <a:r>
              <a:rPr lang="en-US" dirty="0" smtClean="0"/>
              <a:t>superior</a:t>
            </a:r>
          </a:p>
          <a:p>
            <a:r>
              <a:rPr lang="en-US" dirty="0" smtClean="0"/>
              <a:t>nerve </a:t>
            </a:r>
            <a:r>
              <a:rPr lang="en-US" dirty="0"/>
              <a:t>conduits → popular for digital nerve gaps &gt;8 mm →</a:t>
            </a:r>
            <a:r>
              <a:rPr lang="en-US" dirty="0" err="1"/>
              <a:t>polyglycolic</a:t>
            </a:r>
            <a:r>
              <a:rPr lang="en-US" dirty="0"/>
              <a:t> acid and collagen </a:t>
            </a:r>
            <a:r>
              <a:rPr lang="en-US" dirty="0" smtClean="0"/>
              <a:t>based</a:t>
            </a:r>
          </a:p>
          <a:p>
            <a:r>
              <a:rPr lang="en-US" dirty="0" smtClean="0"/>
              <a:t>Larger </a:t>
            </a:r>
            <a:r>
              <a:rPr lang="en-US" dirty="0"/>
              <a:t>gaps → </a:t>
            </a:r>
            <a:r>
              <a:rPr lang="en-US" dirty="0" smtClean="0"/>
              <a:t>grafting</a:t>
            </a:r>
          </a:p>
        </p:txBody>
      </p:sp>
    </p:spTree>
    <p:extLst>
      <p:ext uri="{BB962C8B-B14F-4D97-AF65-F5344CB8AC3E}">
        <p14:creationId xmlns:p14="http://schemas.microsoft.com/office/powerpoint/2010/main" val="13390428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Autogenous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err="1"/>
              <a:t>sural</a:t>
            </a:r>
            <a:r>
              <a:rPr lang="en-US" dirty="0"/>
              <a:t> - medial/lateral </a:t>
            </a:r>
            <a:r>
              <a:rPr lang="en-US" dirty="0" err="1"/>
              <a:t>antebrachial</a:t>
            </a:r>
            <a:r>
              <a:rPr lang="en-US" dirty="0"/>
              <a:t> cutaneous - </a:t>
            </a:r>
            <a:r>
              <a:rPr lang="en-US" dirty="0" smtClean="0"/>
              <a:t>terminal/PIN</a:t>
            </a:r>
          </a:p>
          <a:p>
            <a:r>
              <a:rPr lang="en-US" dirty="0" smtClean="0"/>
              <a:t>Vascularized</a:t>
            </a:r>
          </a:p>
          <a:p>
            <a:r>
              <a:rPr lang="en-US" dirty="0" smtClean="0"/>
              <a:t>Growth </a:t>
            </a:r>
            <a:r>
              <a:rPr lang="en-US" dirty="0"/>
              <a:t>factor augmentation → insulin-like and fibroblast → promote nerve </a:t>
            </a:r>
            <a:r>
              <a:rPr lang="en-US" dirty="0" smtClean="0"/>
              <a:t>regeneration</a:t>
            </a:r>
          </a:p>
          <a:p>
            <a:r>
              <a:rPr lang="en-US" dirty="0" smtClean="0"/>
              <a:t>Chronic </a:t>
            </a:r>
            <a:r>
              <a:rPr lang="en-US" dirty="0"/>
              <a:t>peripheral nerve injuries → </a:t>
            </a:r>
            <a:r>
              <a:rPr lang="en-US" dirty="0" err="1"/>
              <a:t>neurotization</a:t>
            </a:r>
            <a:r>
              <a:rPr lang="en-US" dirty="0"/>
              <a:t> and/or tendon </a:t>
            </a:r>
            <a:r>
              <a:rPr lang="en-US" dirty="0" smtClean="0"/>
              <a:t>transfers</a:t>
            </a:r>
          </a:p>
          <a:p>
            <a:r>
              <a:rPr lang="en-US" dirty="0" smtClean="0"/>
              <a:t>Use </a:t>
            </a:r>
            <a:r>
              <a:rPr lang="en-US" dirty="0"/>
              <a:t>of nerve transfers for high radial and ulnar nerve injuries gaining </a:t>
            </a:r>
            <a:r>
              <a:rPr lang="en-US" dirty="0" smtClean="0"/>
              <a:t>popularity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2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Examine individual muscle strength --&gt; grades 0 to 5 --&gt; pinch strength - grip strength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0" dirty="0" smtClean="0">
              <a:effectLst/>
            </a:endParaRPr>
          </a:p>
          <a:p>
            <a:r>
              <a:rPr lang="en-US" dirty="0" smtClean="0"/>
              <a:t>Neurosensory </a:t>
            </a:r>
            <a:r>
              <a:rPr lang="en-US" dirty="0"/>
              <a:t>testing --&gt; </a:t>
            </a:r>
            <a:endParaRPr lang="en-US" dirty="0" smtClean="0"/>
          </a:p>
          <a:p>
            <a:pPr lvl="1"/>
            <a:r>
              <a:rPr lang="en-US" dirty="0" err="1" smtClean="0"/>
              <a:t>dermatomal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/>
              <a:t>peripheral </a:t>
            </a:r>
            <a:r>
              <a:rPr lang="en-US" dirty="0"/>
              <a:t>nerve </a:t>
            </a:r>
            <a:r>
              <a:rPr lang="en-US" dirty="0" smtClean="0"/>
              <a:t>distribution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9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Semmes-Weinstein monofilaments --&gt; </a:t>
            </a:r>
            <a:endParaRPr lang="en-US" b="0" dirty="0" smtClean="0">
              <a:effectLst/>
            </a:endParaRPr>
          </a:p>
          <a:p>
            <a:pPr lvl="1" fontAlgn="base"/>
            <a:r>
              <a:rPr lang="en-US" dirty="0"/>
              <a:t>cutaneous pressure threshold --&gt; function of large nerve fibers --&gt; first to be affected in compression Neuropathy</a:t>
            </a:r>
          </a:p>
          <a:p>
            <a:pPr lvl="1" fontAlgn="base"/>
            <a:r>
              <a:rPr lang="en-US" dirty="0"/>
              <a:t>Sensing 2.83 monofilament is </a:t>
            </a:r>
            <a:r>
              <a:rPr lang="en-US" dirty="0" smtClean="0"/>
              <a:t>normal</a:t>
            </a:r>
          </a:p>
          <a:p>
            <a:pPr marL="457200" lvl="1" indent="0"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Two-point </a:t>
            </a:r>
            <a:r>
              <a:rPr lang="en-US" dirty="0"/>
              <a:t>discrimination → </a:t>
            </a:r>
          </a:p>
          <a:p>
            <a:pPr lvl="1" fontAlgn="base"/>
            <a:r>
              <a:rPr lang="en-US" dirty="0" smtClean="0"/>
              <a:t>performed </a:t>
            </a:r>
            <a:r>
              <a:rPr lang="en-US" dirty="0"/>
              <a:t>with closed </a:t>
            </a:r>
            <a:r>
              <a:rPr lang="en-US" dirty="0" smtClean="0"/>
              <a:t>eyes</a:t>
            </a:r>
          </a:p>
          <a:p>
            <a:pPr lvl="1" fontAlgn="base"/>
            <a:r>
              <a:rPr lang="en-US" dirty="0" smtClean="0"/>
              <a:t>abnormal </a:t>
            </a:r>
            <a:r>
              <a:rPr lang="en-US" dirty="0"/>
              <a:t>→ Inability to perceive a difference between points &gt; 6 mm </a:t>
            </a:r>
          </a:p>
          <a:p>
            <a:pPr lvl="1" fontAlgn="base"/>
            <a:r>
              <a:rPr lang="en-US" dirty="0" smtClean="0"/>
              <a:t>late finding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0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62" y="964794"/>
            <a:ext cx="5344526" cy="5344526"/>
          </a:xfrm>
        </p:spPr>
      </p:pic>
    </p:spTree>
    <p:extLst>
      <p:ext uri="{BB962C8B-B14F-4D97-AF65-F5344CB8AC3E}">
        <p14:creationId xmlns:p14="http://schemas.microsoft.com/office/powerpoint/2010/main" val="351728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Electrodiagnostic</a:t>
            </a:r>
            <a:r>
              <a:rPr lang="en-US" dirty="0"/>
              <a:t>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EMG and NCS</a:t>
            </a:r>
            <a:endParaRPr lang="en-US" b="0" dirty="0" smtClean="0">
              <a:effectLst/>
            </a:endParaRPr>
          </a:p>
          <a:p>
            <a:r>
              <a:rPr lang="en-US" dirty="0"/>
              <a:t>Sensory and motor nerve function can be tested</a:t>
            </a:r>
            <a:endParaRPr lang="en-US" b="0" dirty="0" smtClean="0">
              <a:effectLst/>
            </a:endParaRPr>
          </a:p>
          <a:p>
            <a:r>
              <a:rPr lang="en-US" dirty="0"/>
              <a:t>Operator dependent</a:t>
            </a:r>
            <a:endParaRPr lang="en-US" b="0" dirty="0" smtClean="0">
              <a:effectLst/>
            </a:endParaRPr>
          </a:p>
          <a:p>
            <a:r>
              <a:rPr lang="en-US" dirty="0"/>
              <a:t>objective evidence of neuropathic </a:t>
            </a:r>
            <a:r>
              <a:rPr lang="en-US" dirty="0" smtClean="0"/>
              <a:t>condition</a:t>
            </a:r>
            <a:r>
              <a:rPr lang="en-US" dirty="0"/>
              <a:t>  </a:t>
            </a:r>
            <a:endParaRPr lang="en-US" b="0" dirty="0" smtClean="0">
              <a:effectLst/>
            </a:endParaRPr>
          </a:p>
          <a:p>
            <a:r>
              <a:rPr lang="en-US" dirty="0"/>
              <a:t>helpful in localizing point of compromise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>early </a:t>
            </a:r>
            <a:r>
              <a:rPr lang="en-US" dirty="0"/>
              <a:t>disease → High false-negative rate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4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1322</Words>
  <Application>Microsoft Macintosh PowerPoint</Application>
  <PresentationFormat>On-screen Show (4:3)</PresentationFormat>
  <Paragraphs>302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Peripheral nerve injuries</vt:lpstr>
      <vt:lpstr>Compression Neuropathy</vt:lpstr>
      <vt:lpstr>PowerPoint Presentation</vt:lpstr>
      <vt:lpstr>Common systemic conditions leading to compression neuropathy</vt:lpstr>
      <vt:lpstr>Symptoms</vt:lpstr>
      <vt:lpstr>Physical Exam</vt:lpstr>
      <vt:lpstr>Special Tests</vt:lpstr>
      <vt:lpstr>PowerPoint Presentation</vt:lpstr>
      <vt:lpstr>Electrodiagnostic testing</vt:lpstr>
      <vt:lpstr>Electrodiagnostic testing</vt:lpstr>
      <vt:lpstr>Double-crush phenomenon</vt:lpstr>
      <vt:lpstr>Median Nerve Compression</vt:lpstr>
      <vt:lpstr>CTS</vt:lpstr>
      <vt:lpstr>CTS</vt:lpstr>
      <vt:lpstr>PowerPoint Presentation</vt:lpstr>
      <vt:lpstr>Forms of CTS</vt:lpstr>
      <vt:lpstr>Risk Factor</vt:lpstr>
      <vt:lpstr>Be aware!</vt:lpstr>
      <vt:lpstr>Acute CTS</vt:lpstr>
      <vt:lpstr>CTS diagnosis</vt:lpstr>
      <vt:lpstr>CTS diagnosis</vt:lpstr>
      <vt:lpstr>CTS – Electrodiagnostic testing</vt:lpstr>
      <vt:lpstr>CTS - Differential diagnoses </vt:lpstr>
      <vt:lpstr>CTS Treatment</vt:lpstr>
      <vt:lpstr>CTS – Operative </vt:lpstr>
      <vt:lpstr>PowerPoint Presentation</vt:lpstr>
      <vt:lpstr>PowerPoint Presentation</vt:lpstr>
      <vt:lpstr>CTS – Endoscopic release</vt:lpstr>
      <vt:lpstr>CTS – release outcome</vt:lpstr>
      <vt:lpstr>Pronator Syndrome</vt:lpstr>
      <vt:lpstr>PowerPoint Presentation</vt:lpstr>
      <vt:lpstr>Ulnar Nerve Compression Neuropathy</vt:lpstr>
      <vt:lpstr>Cubital Tunnel Syndrome</vt:lpstr>
      <vt:lpstr>Cubital tunnel syndrome</vt:lpstr>
      <vt:lpstr>PowerPoint Presentation</vt:lpstr>
      <vt:lpstr>Cubital Tunnel Syndrome - Treatment</vt:lpstr>
      <vt:lpstr>Cubital Tunnel Syndrome - Treatment</vt:lpstr>
      <vt:lpstr>Ulnar Tunnel Syndrome</vt:lpstr>
      <vt:lpstr>PowerPoint Presentation</vt:lpstr>
      <vt:lpstr>PowerPoint Presentation</vt:lpstr>
      <vt:lpstr>Ulnar Tunnel Syndrome - Invx</vt:lpstr>
      <vt:lpstr>Ulnar Tunnel Syndorme</vt:lpstr>
      <vt:lpstr>Radial Nerve</vt:lpstr>
      <vt:lpstr>PowerPoint Presentation</vt:lpstr>
      <vt:lpstr>Peripheral nerve injuries</vt:lpstr>
      <vt:lpstr>Peripheral nerve injuries</vt:lpstr>
      <vt:lpstr>Classification</vt:lpstr>
      <vt:lpstr>Neurapraxia</vt:lpstr>
      <vt:lpstr>Axonotmesis</vt:lpstr>
      <vt:lpstr>Neurotmesis</vt:lpstr>
      <vt:lpstr>wallerian degeneration</vt:lpstr>
      <vt:lpstr>Surgical repair</vt:lpstr>
      <vt:lpstr>Surgical repair</vt:lpstr>
      <vt:lpstr>Surgical repair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nerve injuries</dc:title>
  <dc:creator>Hisham</dc:creator>
  <cp:lastModifiedBy>aa aa</cp:lastModifiedBy>
  <cp:revision>22</cp:revision>
  <dcterms:created xsi:type="dcterms:W3CDTF">2014-12-14T18:18:26Z</dcterms:created>
  <dcterms:modified xsi:type="dcterms:W3CDTF">2015-04-19T19:30:17Z</dcterms:modified>
</cp:coreProperties>
</file>