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5"/>
  </p:notesMasterIdLst>
  <p:sldIdLst>
    <p:sldId id="256" r:id="rId2"/>
    <p:sldId id="257" r:id="rId3"/>
    <p:sldId id="272" r:id="rId4"/>
    <p:sldId id="259" r:id="rId5"/>
    <p:sldId id="270" r:id="rId6"/>
    <p:sldId id="260" r:id="rId7"/>
    <p:sldId id="261" r:id="rId8"/>
    <p:sldId id="27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3" r:id="rId18"/>
    <p:sldId id="274" r:id="rId19"/>
    <p:sldId id="258" r:id="rId20"/>
    <p:sldId id="275" r:id="rId21"/>
    <p:sldId id="276" r:id="rId22"/>
    <p:sldId id="277" r:id="rId23"/>
    <p:sldId id="278" r:id="rId24"/>
    <p:sldId id="279" r:id="rId25"/>
    <p:sldId id="280" r:id="rId26"/>
    <p:sldId id="305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7" r:id="rId47"/>
    <p:sldId id="300" r:id="rId48"/>
    <p:sldId id="301" r:id="rId49"/>
    <p:sldId id="302" r:id="rId50"/>
    <p:sldId id="303" r:id="rId51"/>
    <p:sldId id="306" r:id="rId52"/>
    <p:sldId id="304" r:id="rId53"/>
    <p:sldId id="332" r:id="rId5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860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7" charset="0"/>
              </a:defRPr>
            </a:lvl1pPr>
          </a:lstStyle>
          <a:p>
            <a:pPr>
              <a:defRPr/>
            </a:pPr>
            <a:fld id="{1800F2D1-A0CB-4944-9855-F5B06E3125DE}" type="datetime1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7" charset="0"/>
              </a:defRPr>
            </a:lvl1pPr>
          </a:lstStyle>
          <a:p>
            <a:pPr>
              <a:defRPr/>
            </a:pPr>
            <a:fld id="{7E0CBF47-AB48-4451-A7F5-5E791975B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17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7102F5-C097-46F3-B6CC-738A422CA248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Glyph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0025" y="3048000"/>
            <a:ext cx="11239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6B7A98-37DA-43A2-A448-68E638A9C658}" type="datetime1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R-Glyph-R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9675" y="4889500"/>
            <a:ext cx="16446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C519D-3C67-47C3-9827-6C5CDA6247E7}" type="datetime1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0FE73-ACE6-4E16-BDB4-1E459F4F0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R-Glyph-R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9675" y="1658938"/>
            <a:ext cx="164465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4C28F-DD98-4C10-8201-7CA6465FFFB8}" type="datetime1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823BC-2D3B-49F2-A2AE-9FE64C04C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R-Glyph-R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1325" y="2378075"/>
            <a:ext cx="169863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068A3-91AE-4158-98FE-4013052945ED}" type="datetime1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DD605-4EC6-49C6-A8D4-9727DB4A5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extLst>
            <a:ext uri="{FAA26D3D-D897-4be2-8F04-BA451C77F1D7}"/>
          </a:extLst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FAA26D3D-D897-4be2-8F04-BA451C77F1D7}"/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extLst>
            <a:ext uri="{FAA26D3D-D897-4be2-8F04-BA451C77F1D7}"/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D0AD3-2478-4FBA-B104-EE4D5260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R-Glyph-R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9675" y="1658938"/>
            <a:ext cx="164465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1C6D1-7D46-4314-BC1F-9CB8628CBAF4}" type="datetime1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E75B8-759C-43A5-B45F-375AF6737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lyph-SectionHead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173413"/>
            <a:ext cx="10668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/>
          <a:lstStyle>
            <a:lvl1pPr algn="ctr">
              <a:defRPr sz="5400" b="0" i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DEE8F-929B-42E7-B9BC-2AFE93EB0A18}" type="datetime1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73EA0-5F81-4AED-8CC9-E63CA0026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R-Glyph-R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9675" y="1658938"/>
            <a:ext cx="164465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A3185-56DD-4E15-8001-BFC83E6E5398}" type="datetime1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E0726-5744-4000-9724-0F5FAB023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R-Glyph-R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9675" y="1658938"/>
            <a:ext cx="164465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52180-4EF8-4011-848A-1D5E83211A78}" type="datetime1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1278D-5C09-440B-9938-3CD9275B2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R-Glyph-R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9675" y="1658938"/>
            <a:ext cx="164465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8C9E8-FE75-4F42-8193-2B6FE8E0A527}" type="datetime1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508EE-AAE6-4228-9328-7D8093C13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867A4-CA47-4EB6-A0F4-A5BCD7C21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10A78-C98F-4D77-BEFE-A7D6B646330E}" type="datetime1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R-Glyph-R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5288" y="2286000"/>
            <a:ext cx="16446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F1D4D-2980-4CC5-885D-3AA259DA3442}" type="datetime1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87593-92D1-43E9-8345-984C70E93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R-Glyph-R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5488" y="2286000"/>
            <a:ext cx="16446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82509-1A9F-4762-A79B-5B7CEF3E4FD1}" type="datetime1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D837C-BF80-4933-8FCF-A1FBEEC6E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6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sto MT" pitchFamily="-107" charset="0"/>
              </a:defRPr>
            </a:lvl1pPr>
          </a:lstStyle>
          <a:p>
            <a:pPr>
              <a:defRPr/>
            </a:pPr>
            <a:fld id="{70D8673C-A70C-4922-93E8-4AC9EFA96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6675"/>
            <a:ext cx="7770813" cy="1371600"/>
          </a:xfrm>
          <a:prstGeom prst="rect">
            <a:avLst/>
          </a:prstGeom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CA" smtClean="0"/>
              <a:t>Click to edit Master title style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209800"/>
            <a:ext cx="77708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675"/>
            <a:ext cx="2374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sto MT" pitchFamily="-107" charset="0"/>
              </a:defRPr>
            </a:lvl1pPr>
          </a:lstStyle>
          <a:p>
            <a:pPr>
              <a:defRPr/>
            </a:pPr>
            <a:fld id="{441418FB-ECFD-4270-8CC4-243498C9A583}" type="datetime1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250" y="6289675"/>
            <a:ext cx="315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1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457200" indent="-457200" algn="l" rtl="0" eaLnBrk="0" fontAlgn="base" hangingPunct="0">
        <a:spcBef>
          <a:spcPts val="2000"/>
        </a:spcBef>
        <a:spcAft>
          <a:spcPct val="0"/>
        </a:spcAft>
        <a:buClr>
          <a:srgbClr val="8E887C"/>
        </a:buClr>
        <a:buFont typeface="Wingdings" pitchFamily="-107" charset="2"/>
        <a:buChar char=""/>
        <a:defRPr sz="2400" kern="1200">
          <a:solidFill>
            <a:schemeClr val="tx2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Clr>
          <a:srgbClr val="47443E"/>
        </a:buClr>
        <a:buFont typeface="Wingdings" pitchFamily="-107" charset="2"/>
        <a:buChar char=""/>
        <a:defRPr sz="2200" kern="1200">
          <a:solidFill>
            <a:schemeClr val="tx2"/>
          </a:solidFill>
          <a:latin typeface="+mn-lt"/>
          <a:ea typeface="ＭＳ Ｐゴシック" pitchFamily="-107" charset="-128"/>
          <a:cs typeface="+mn-cs"/>
        </a:defRPr>
      </a:lvl2pPr>
      <a:lvl3pPr marL="1371600" indent="-457200" algn="l" rtl="0" eaLnBrk="0" fontAlgn="base" hangingPunct="0">
        <a:spcBef>
          <a:spcPts val="600"/>
        </a:spcBef>
        <a:spcAft>
          <a:spcPct val="0"/>
        </a:spcAft>
        <a:buClr>
          <a:srgbClr val="8E887C"/>
        </a:buClr>
        <a:buFont typeface="Wingdings" pitchFamily="-107" charset="2"/>
        <a:buChar char=""/>
        <a:defRPr sz="2000" kern="1200">
          <a:solidFill>
            <a:schemeClr val="tx2"/>
          </a:solidFill>
          <a:latin typeface="+mn-lt"/>
          <a:ea typeface="ＭＳ Ｐゴシック" pitchFamily="-107" charset="-128"/>
          <a:cs typeface="+mn-cs"/>
        </a:defRPr>
      </a:lvl3pPr>
      <a:lvl4pPr marL="1828800" indent="-457200" algn="l" rtl="0" eaLnBrk="0" fontAlgn="base" hangingPunct="0">
        <a:spcBef>
          <a:spcPts val="600"/>
        </a:spcBef>
        <a:spcAft>
          <a:spcPct val="0"/>
        </a:spcAft>
        <a:buClr>
          <a:srgbClr val="47443E"/>
        </a:buClr>
        <a:buFont typeface="Wingdings" pitchFamily="-107" charset="2"/>
        <a:buChar char=""/>
        <a:defRPr sz="2000" kern="1200">
          <a:solidFill>
            <a:schemeClr val="tx2"/>
          </a:solidFill>
          <a:latin typeface="+mn-lt"/>
          <a:ea typeface="ＭＳ Ｐゴシック" pitchFamily="-107" charset="-128"/>
          <a:cs typeface="+mn-cs"/>
        </a:defRPr>
      </a:lvl4pPr>
      <a:lvl5pPr marL="2286000" indent="-457200" algn="l" rtl="0" eaLnBrk="0" fontAlgn="base" hangingPunct="0">
        <a:spcBef>
          <a:spcPts val="600"/>
        </a:spcBef>
        <a:spcAft>
          <a:spcPct val="0"/>
        </a:spcAft>
        <a:buClr>
          <a:srgbClr val="8E887C"/>
        </a:buClr>
        <a:buFont typeface="Wingdings" pitchFamily="-107" charset="2"/>
        <a:buChar char=""/>
        <a:defRPr sz="2000" kern="1200">
          <a:solidFill>
            <a:schemeClr val="tx2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dirty="0" smtClean="0">
                <a:ea typeface="+mj-ea"/>
                <a:cs typeface="+mj-cs"/>
              </a:rPr>
              <a:t>Spinal injuries</a:t>
            </a:r>
            <a:endParaRPr lang="en-US" sz="6600" b="1" dirty="0"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234315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Given by :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Dr. </a:t>
            </a:r>
            <a:r>
              <a:rPr lang="en-US" sz="2400" dirty="0" err="1" smtClean="0">
                <a:ea typeface="+mn-ea"/>
                <a:cs typeface="+mn-cs"/>
              </a:rPr>
              <a:t>Abdulmonem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err="1" smtClean="0">
                <a:ea typeface="+mn-ea"/>
                <a:cs typeface="+mn-cs"/>
              </a:rPr>
              <a:t>Alsiddiky</a:t>
            </a:r>
            <a:r>
              <a:rPr lang="en-US" sz="2400" dirty="0" smtClean="0">
                <a:ea typeface="+mn-ea"/>
                <a:cs typeface="+mn-cs"/>
              </a:rPr>
              <a:t>, MD, SSCO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Associate professor and Consultant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Pediatric orthopedic and spinal deformities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Prepared by: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Dr. </a:t>
            </a:r>
            <a:r>
              <a:rPr lang="en-US" sz="2400" dirty="0" err="1" smtClean="0">
                <a:ea typeface="+mn-ea"/>
                <a:cs typeface="+mn-cs"/>
              </a:rPr>
              <a:t>Waleed</a:t>
            </a:r>
            <a:r>
              <a:rPr lang="en-US" sz="2400" dirty="0" smtClean="0">
                <a:ea typeface="+mn-ea"/>
                <a:cs typeface="+mn-cs"/>
              </a:rPr>
              <a:t> M. Awwad, MD. FRCSC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Ass. Prof. &amp; consultant spine </a:t>
            </a:r>
            <a:r>
              <a:rPr lang="en-US" sz="2400" dirty="0" err="1" smtClean="0">
                <a:ea typeface="+mn-ea"/>
                <a:cs typeface="+mn-cs"/>
              </a:rPr>
              <a:t>surgrgeon</a:t>
            </a:r>
            <a:endParaRPr lang="en-US" sz="24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Anatomy</a:t>
            </a:r>
          </a:p>
        </p:txBody>
      </p:sp>
      <p:pic>
        <p:nvPicPr>
          <p:cNvPr id="2355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38275"/>
            <a:ext cx="6904038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Anatomy</a:t>
            </a:r>
          </a:p>
        </p:txBody>
      </p:sp>
      <p:pic>
        <p:nvPicPr>
          <p:cNvPr id="24579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138" y="2151063"/>
            <a:ext cx="4625975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8738" y="2151063"/>
            <a:ext cx="38195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Anatomy</a:t>
            </a:r>
          </a:p>
        </p:txBody>
      </p:sp>
      <p:pic>
        <p:nvPicPr>
          <p:cNvPr id="25603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11350"/>
            <a:ext cx="191135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0"/>
          <p:cNvPicPr>
            <a:picLocks noChangeAspect="1"/>
          </p:cNvPicPr>
          <p:nvPr/>
        </p:nvPicPr>
        <p:blipFill>
          <a:blip r:embed="rId3"/>
          <a:srcRect t="3769" b="6226"/>
          <a:stretch>
            <a:fillRect/>
          </a:stretch>
        </p:blipFill>
        <p:spPr bwMode="auto">
          <a:xfrm>
            <a:off x="2838450" y="1911350"/>
            <a:ext cx="2797175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Anatomy</a:t>
            </a:r>
          </a:p>
        </p:txBody>
      </p:sp>
      <p:pic>
        <p:nvPicPr>
          <p:cNvPr id="2662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63" y="1922463"/>
            <a:ext cx="485298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3575" y="1922463"/>
            <a:ext cx="29083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Anatomy</a:t>
            </a:r>
          </a:p>
        </p:txBody>
      </p:sp>
      <p:pic>
        <p:nvPicPr>
          <p:cNvPr id="2765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8" y="1438275"/>
            <a:ext cx="320516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3863" y="1438275"/>
            <a:ext cx="25431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Anatomy</a:t>
            </a:r>
          </a:p>
        </p:txBody>
      </p:sp>
      <p:pic>
        <p:nvPicPr>
          <p:cNvPr id="28675" name="Picture 8" descr="ligament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466753"/>
            <a:ext cx="2514600" cy="400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9" descr="ligament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466753"/>
            <a:ext cx="2514600" cy="401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0" descr="spin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466753"/>
            <a:ext cx="2743200" cy="401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Anatomy</a:t>
            </a:r>
          </a:p>
        </p:txBody>
      </p:sp>
      <p:pic>
        <p:nvPicPr>
          <p:cNvPr id="29699" name="Picture 6" descr="spinal cord anatomy d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027238"/>
            <a:ext cx="73914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5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Epidemiology</a:t>
            </a:r>
            <a:endParaRPr lang="en-US" sz="5400" smtClean="0">
              <a:effectLst>
                <a:outerShdw blurRad="38100" dist="38100" dir="2700000" algn="tl">
                  <a:srgbClr val="C0C0C0"/>
                </a:outerShdw>
              </a:effectLst>
              <a:latin typeface="Castellar" pitchFamily="18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CA" smtClean="0">
                <a:solidFill>
                  <a:srgbClr val="2D2F2B"/>
                </a:solidFill>
              </a:rPr>
              <a:t>56000 cases per year.</a:t>
            </a:r>
          </a:p>
          <a:p>
            <a:pPr eaLnBrk="1" hangingPunct="1">
              <a:defRPr/>
            </a:pPr>
            <a:r>
              <a:rPr lang="en-CA" smtClean="0">
                <a:solidFill>
                  <a:srgbClr val="2D2F2B"/>
                </a:solidFill>
              </a:rPr>
              <a:t>11000 new spinal cord injuries.</a:t>
            </a:r>
          </a:p>
          <a:p>
            <a:pPr eaLnBrk="1" hangingPunct="1">
              <a:defRPr/>
            </a:pPr>
            <a:r>
              <a:rPr lang="en-CA" smtClean="0">
                <a:solidFill>
                  <a:srgbClr val="2D2F2B"/>
                </a:solidFill>
              </a:rPr>
              <a:t>15-20% multiple non-contiguous levels. </a:t>
            </a:r>
          </a:p>
          <a:p>
            <a:pPr eaLnBrk="1" hangingPunct="1">
              <a:defRPr/>
            </a:pPr>
            <a:r>
              <a:rPr lang="en-CA" smtClean="0">
                <a:solidFill>
                  <a:srgbClr val="2D2F2B"/>
                </a:solidFill>
              </a:rPr>
              <a:t>10% involving the cervical spine.</a:t>
            </a:r>
          </a:p>
          <a:p>
            <a:pPr eaLnBrk="1" hangingPunct="1">
              <a:defRPr/>
            </a:pPr>
            <a:r>
              <a:rPr lang="en-CA" smtClean="0">
                <a:solidFill>
                  <a:srgbClr val="2D2F2B"/>
                </a:solidFill>
              </a:rPr>
              <a:t>90% involving thoracolumbar spine.</a:t>
            </a:r>
          </a:p>
          <a:p>
            <a:pPr eaLnBrk="1" hangingPunct="1">
              <a:defRPr/>
            </a:pPr>
            <a:r>
              <a:rPr lang="en-CA" smtClean="0">
                <a:solidFill>
                  <a:srgbClr val="2D2F2B"/>
                </a:solidFill>
              </a:rPr>
              <a:t>25% have neurologic deficit.</a:t>
            </a:r>
          </a:p>
          <a:p>
            <a:pPr eaLnBrk="1" hangingPunct="1">
              <a:defRPr/>
            </a:pPr>
            <a:r>
              <a:rPr lang="en-CA" smtClean="0">
                <a:solidFill>
                  <a:srgbClr val="2D2F2B"/>
                </a:solidFill>
              </a:rPr>
              <a:t>Age: mostly between 15-24 years.</a:t>
            </a:r>
          </a:p>
          <a:p>
            <a:pPr eaLnBrk="1" hangingPunct="1">
              <a:defRPr/>
            </a:pPr>
            <a:r>
              <a:rPr lang="en-CA" smtClean="0">
                <a:solidFill>
                  <a:srgbClr val="2D2F2B"/>
                </a:solidFill>
              </a:rPr>
              <a:t>Gender: mostly males (4:1).</a:t>
            </a:r>
          </a:p>
          <a:p>
            <a:pPr eaLnBrk="1" hangingPunct="1">
              <a:defRPr/>
            </a:pPr>
            <a:endParaRPr lang="en-US" smtClean="0">
              <a:solidFill>
                <a:srgbClr val="99FF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5400" smtClean="0">
                <a:solidFill>
                  <a:srgbClr val="2D2F2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Mechanism of Injury</a:t>
            </a:r>
            <a:endParaRPr lang="en-US" sz="5400" smtClean="0">
              <a:solidFill>
                <a:srgbClr val="2D2F2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stellar" pitchFamily="18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6888"/>
            <a:ext cx="8229600" cy="4800600"/>
          </a:xfrm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0000"/>
                </a:solidFill>
              </a:rPr>
              <a:t>High energy </a:t>
            </a:r>
            <a:r>
              <a:rPr lang="en-US" dirty="0" smtClean="0">
                <a:solidFill>
                  <a:srgbClr val="2D2F2B"/>
                </a:solidFill>
              </a:rPr>
              <a:t>trauma such as an MVA or fall from a height or a horse.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solidFill>
                <a:srgbClr val="2D2F2B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1600" dirty="0" smtClean="0">
                <a:solidFill>
                  <a:srgbClr val="2D2F2B"/>
                </a:solidFill>
              </a:rPr>
              <a:t>MVA: 40-55%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1600" dirty="0" smtClean="0">
                <a:solidFill>
                  <a:srgbClr val="2D2F2B"/>
                </a:solidFill>
              </a:rPr>
              <a:t>Falls: 20-30%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1600" dirty="0" smtClean="0">
                <a:solidFill>
                  <a:srgbClr val="2D2F2B"/>
                </a:solidFill>
              </a:rPr>
              <a:t>Sports: 6-12%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1600" dirty="0" smtClean="0">
                <a:solidFill>
                  <a:srgbClr val="2D2F2B"/>
                </a:solidFill>
              </a:rPr>
              <a:t>Others: 12-21%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 smtClean="0">
              <a:solidFill>
                <a:srgbClr val="2D2F2B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0000"/>
                </a:solidFill>
              </a:rPr>
              <a:t>Low energy </a:t>
            </a:r>
            <a:r>
              <a:rPr lang="en-US" dirty="0" smtClean="0">
                <a:solidFill>
                  <a:srgbClr val="2D2F2B"/>
                </a:solidFill>
              </a:rPr>
              <a:t>trauma in a high risk patient (</a:t>
            </a:r>
            <a:r>
              <a:rPr lang="en-US" dirty="0" err="1" smtClean="0">
                <a:solidFill>
                  <a:srgbClr val="2D2F2B"/>
                </a:solidFill>
              </a:rPr>
              <a:t>ie</a:t>
            </a:r>
            <a:r>
              <a:rPr lang="en-US" dirty="0" smtClean="0">
                <a:solidFill>
                  <a:srgbClr val="2D2F2B"/>
                </a:solidFill>
              </a:rPr>
              <a:t> a patient with known spinal canal compromise such as </a:t>
            </a:r>
            <a:r>
              <a:rPr lang="en-US" dirty="0" err="1" smtClean="0">
                <a:solidFill>
                  <a:srgbClr val="2D2F2B"/>
                </a:solidFill>
              </a:rPr>
              <a:t>ankylosing</a:t>
            </a:r>
            <a:r>
              <a:rPr lang="en-US" dirty="0" smtClean="0">
                <a:solidFill>
                  <a:srgbClr val="2D2F2B"/>
                </a:solidFill>
              </a:rPr>
              <a:t> </a:t>
            </a:r>
            <a:r>
              <a:rPr lang="en-US" dirty="0" err="1" smtClean="0">
                <a:solidFill>
                  <a:srgbClr val="2D2F2B"/>
                </a:solidFill>
              </a:rPr>
              <a:t>spondylitis</a:t>
            </a:r>
            <a:r>
              <a:rPr lang="en-US" dirty="0" smtClean="0">
                <a:solidFill>
                  <a:srgbClr val="2D2F2B"/>
                </a:solidFill>
              </a:rPr>
              <a:t>, Osteoporosis or </a:t>
            </a:r>
            <a:r>
              <a:rPr lang="en-US" dirty="0" err="1" smtClean="0">
                <a:solidFill>
                  <a:srgbClr val="2D2F2B"/>
                </a:solidFill>
              </a:rPr>
              <a:t>metatstatic</a:t>
            </a:r>
            <a:r>
              <a:rPr lang="en-US" dirty="0" smtClean="0">
                <a:solidFill>
                  <a:srgbClr val="2D2F2B"/>
                </a:solidFill>
              </a:rPr>
              <a:t> vertebral lesions)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0000"/>
                </a:solidFill>
              </a:rPr>
              <a:t>Penetrating</a:t>
            </a:r>
            <a:r>
              <a:rPr lang="en-US" dirty="0" smtClean="0">
                <a:solidFill>
                  <a:srgbClr val="2D2F2B"/>
                </a:solidFill>
              </a:rPr>
              <a:t> trauma from gunshot or knives.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solidFill>
                <a:srgbClr val="99FF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endParaRPr lang="en-US" dirty="0">
              <a:ea typeface="+mj-ea"/>
              <a:cs typeface="+mj-cs"/>
            </a:endParaRPr>
          </a:p>
        </p:txBody>
      </p:sp>
      <p:pic>
        <p:nvPicPr>
          <p:cNvPr id="32771" name="Picture 5"/>
          <p:cNvPicPr>
            <a:picLocks noChangeAspect="1"/>
          </p:cNvPicPr>
          <p:nvPr/>
        </p:nvPicPr>
        <p:blipFill>
          <a:blip r:embed="rId2"/>
          <a:srcRect t="3986" b="2660"/>
          <a:stretch>
            <a:fillRect/>
          </a:stretch>
        </p:blipFill>
        <p:spPr bwMode="auto">
          <a:xfrm>
            <a:off x="465138" y="1984375"/>
            <a:ext cx="327660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7" descr="neck2 - pe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6513" y="1984375"/>
            <a:ext cx="2433637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8" descr="penitrat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5875" y="1984375"/>
            <a:ext cx="2433638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7" descr="deadskii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46513" y="4668838"/>
            <a:ext cx="24336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 descr="crr vs lorr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84925" y="4686300"/>
            <a:ext cx="241458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2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The ability to demonstrate knowledge of the following: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Basic </a:t>
            </a:r>
            <a:r>
              <a:rPr lang="en-US" dirty="0" smtClean="0">
                <a:solidFill>
                  <a:srgbClr val="FF0000"/>
                </a:solidFill>
              </a:rPr>
              <a:t>anatomy</a:t>
            </a:r>
            <a:r>
              <a:rPr lang="en-US" dirty="0" smtClean="0">
                <a:solidFill>
                  <a:schemeClr val="tx1"/>
                </a:solidFill>
              </a:rPr>
              <a:t> of the spine.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Initial </a:t>
            </a:r>
            <a:r>
              <a:rPr lang="en-US" dirty="0" smtClean="0">
                <a:solidFill>
                  <a:srgbClr val="FF0000"/>
                </a:solidFill>
              </a:rPr>
              <a:t>assessment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dirty="0" smtClean="0">
                <a:solidFill>
                  <a:srgbClr val="FF0000"/>
                </a:solidFill>
              </a:rPr>
              <a:t>treatment</a:t>
            </a:r>
            <a:r>
              <a:rPr lang="en-US" dirty="0" smtClean="0">
                <a:solidFill>
                  <a:schemeClr val="tx1"/>
                </a:solidFill>
              </a:rPr>
              <a:t> of spinal injuries at the </a:t>
            </a:r>
            <a:r>
              <a:rPr lang="en-US" dirty="0" smtClean="0">
                <a:solidFill>
                  <a:srgbClr val="FF0000"/>
                </a:solidFill>
              </a:rPr>
              <a:t>field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Principle of spinal </a:t>
            </a:r>
            <a:r>
              <a:rPr lang="en-US" dirty="0" smtClean="0">
                <a:solidFill>
                  <a:srgbClr val="FF0000"/>
                </a:solidFill>
              </a:rPr>
              <a:t>stability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Understanding of </a:t>
            </a:r>
            <a:r>
              <a:rPr lang="en-US" dirty="0" smtClean="0">
                <a:solidFill>
                  <a:srgbClr val="FF0000"/>
                </a:solidFill>
              </a:rPr>
              <a:t>neurologic syndromes </a:t>
            </a:r>
            <a:r>
              <a:rPr lang="en-US" dirty="0" smtClean="0">
                <a:solidFill>
                  <a:schemeClr val="tx1"/>
                </a:solidFill>
              </a:rPr>
              <a:t>caused by spinal trauma.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Management of </a:t>
            </a:r>
            <a:r>
              <a:rPr lang="en-US" dirty="0" err="1" smtClean="0">
                <a:solidFill>
                  <a:srgbClr val="FF0000"/>
                </a:solidFill>
              </a:rPr>
              <a:t>Cauda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equina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syndrome.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Spine stability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Cervical spine instability:</a:t>
            </a:r>
          </a:p>
          <a:p>
            <a:pPr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Compression fracture with </a:t>
            </a:r>
            <a:r>
              <a:rPr lang="en-US" dirty="0" smtClean="0">
                <a:solidFill>
                  <a:srgbClr val="FF0000"/>
                </a:solidFill>
              </a:rPr>
              <a:t>25% </a:t>
            </a:r>
            <a:r>
              <a:rPr lang="en-US" dirty="0" smtClean="0"/>
              <a:t>loss of height.</a:t>
            </a:r>
          </a:p>
          <a:p>
            <a:pPr lvl="1" eaLnBrk="1" hangingPunct="1"/>
            <a:r>
              <a:rPr lang="en-US" dirty="0" smtClean="0"/>
              <a:t>Angular displacement </a:t>
            </a:r>
            <a:r>
              <a:rPr lang="en-US" dirty="0" smtClean="0">
                <a:solidFill>
                  <a:srgbClr val="FF0000"/>
                </a:solidFill>
              </a:rPr>
              <a:t>&gt; 11 </a:t>
            </a:r>
            <a:r>
              <a:rPr lang="en-US" dirty="0" smtClean="0"/>
              <a:t>degrees.</a:t>
            </a:r>
          </a:p>
          <a:p>
            <a:pPr lvl="1" eaLnBrk="1" hangingPunct="1"/>
            <a:r>
              <a:rPr lang="en-US" dirty="0" smtClean="0"/>
              <a:t>Translation </a:t>
            </a:r>
            <a:r>
              <a:rPr lang="en-US" dirty="0" smtClean="0">
                <a:solidFill>
                  <a:srgbClr val="FF0000"/>
                </a:solidFill>
              </a:rPr>
              <a:t>&gt; 3.5</a:t>
            </a:r>
            <a:r>
              <a:rPr lang="en-US" dirty="0" smtClean="0"/>
              <a:t>mm.</a:t>
            </a:r>
          </a:p>
          <a:p>
            <a:pPr lvl="1" eaLnBrk="1" hangingPunct="1"/>
            <a:r>
              <a:rPr lang="en-US" dirty="0" smtClean="0"/>
              <a:t>Disc space separation </a:t>
            </a:r>
            <a:r>
              <a:rPr lang="en-US" dirty="0" smtClean="0">
                <a:solidFill>
                  <a:srgbClr val="FF0000"/>
                </a:solidFill>
              </a:rPr>
              <a:t>&gt;1.7</a:t>
            </a:r>
            <a:r>
              <a:rPr lang="en-US" dirty="0" smtClean="0"/>
              <a:t>mm.</a:t>
            </a:r>
          </a:p>
          <a:p>
            <a:pPr eaLnBrk="1" hangingPunct="1"/>
            <a:r>
              <a:rPr lang="en-US" dirty="0" smtClean="0"/>
              <a:t>Thoracic and lumbar spine: Denis three column.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CA" sz="5400" smtClean="0">
                <a:solidFill>
                  <a:srgbClr val="2D2F2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Three columns</a:t>
            </a:r>
            <a:endParaRPr lang="en-US" sz="5400" smtClean="0">
              <a:solidFill>
                <a:srgbClr val="2D2F2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stellar" pitchFamily="18" charset="0"/>
            </a:endParaRPr>
          </a:p>
        </p:txBody>
      </p:sp>
      <p:pic>
        <p:nvPicPr>
          <p:cNvPr id="34819" name="Picture 5" descr="http://www.hawaii.edu/medicine/pediatrics/pemxray/v6c1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97063"/>
            <a:ext cx="4286250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5365750" y="1897063"/>
            <a:ext cx="26939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Calisto MT" pitchFamily="-107" charset="0"/>
              </a:rPr>
              <a:t>Instability exists with disruption of any </a:t>
            </a:r>
            <a:r>
              <a:rPr lang="en-US" sz="2000" dirty="0">
                <a:solidFill>
                  <a:srgbClr val="FF0000"/>
                </a:solidFill>
                <a:latin typeface="Calisto MT" pitchFamily="-107" charset="0"/>
              </a:rPr>
              <a:t>two</a:t>
            </a:r>
            <a:r>
              <a:rPr lang="en-US" sz="2000" dirty="0">
                <a:latin typeface="Calisto MT" pitchFamily="-107" charset="0"/>
              </a:rPr>
              <a:t> of three columns.</a:t>
            </a:r>
          </a:p>
          <a:p>
            <a:endParaRPr lang="en-US" dirty="0">
              <a:latin typeface="Calisto MT" pitchFamily="-107" charset="0"/>
            </a:endParaRPr>
          </a:p>
          <a:p>
            <a:endParaRPr lang="en-US" dirty="0">
              <a:latin typeface="Calisto MT" pitchFamily="-107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CA" sz="5400" smtClean="0">
                <a:solidFill>
                  <a:srgbClr val="2D2F2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Assessment</a:t>
            </a:r>
            <a:endParaRPr lang="en-US" sz="5400" smtClean="0">
              <a:solidFill>
                <a:srgbClr val="2D2F2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stellar" pitchFamily="18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70088"/>
            <a:ext cx="8229600" cy="4133850"/>
          </a:xfrm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2D2F2B"/>
                </a:solidFill>
              </a:rPr>
              <a:t>In cases of trauma, </a:t>
            </a:r>
            <a:r>
              <a:rPr lang="en-US" dirty="0" smtClean="0">
                <a:solidFill>
                  <a:srgbClr val="FF0000"/>
                </a:solidFill>
              </a:rPr>
              <a:t>ABCDE</a:t>
            </a:r>
            <a:r>
              <a:rPr lang="ja-JP" altLang="en-US" smtClean="0">
                <a:solidFill>
                  <a:srgbClr val="FF0000"/>
                </a:solidFill>
                <a:ea typeface="ＭＳ 明朝" pitchFamily="-107" charset="-128"/>
              </a:rPr>
              <a:t>’</a:t>
            </a:r>
            <a:r>
              <a:rPr lang="en-US" altLang="ja-JP" dirty="0" smtClean="0">
                <a:solidFill>
                  <a:srgbClr val="FF0000"/>
                </a:solidFill>
                <a:ea typeface="ＭＳ 明朝" pitchFamily="-107" charset="-128"/>
              </a:rPr>
              <a:t>s  </a:t>
            </a:r>
            <a:r>
              <a:rPr lang="en-US" altLang="ja-JP" dirty="0" smtClean="0">
                <a:solidFill>
                  <a:srgbClr val="2D2F2B"/>
                </a:solidFill>
                <a:ea typeface="ＭＳ 明朝" pitchFamily="-107" charset="-128"/>
              </a:rPr>
              <a:t>must be assessed first and treated appropriately.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2D2F2B"/>
                </a:solidFill>
              </a:rPr>
              <a:t>Patients should be examined with </a:t>
            </a:r>
            <a:r>
              <a:rPr lang="en-US" dirty="0" smtClean="0">
                <a:solidFill>
                  <a:srgbClr val="FF0000"/>
                </a:solidFill>
              </a:rPr>
              <a:t>cervical collar </a:t>
            </a:r>
            <a:r>
              <a:rPr lang="en-US" dirty="0" smtClean="0">
                <a:solidFill>
                  <a:srgbClr val="2D2F2B"/>
                </a:solidFill>
              </a:rPr>
              <a:t>until spinal pathology is excluded.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2D2F2B"/>
                </a:solidFill>
              </a:rPr>
              <a:t>Careful </a:t>
            </a:r>
            <a:r>
              <a:rPr lang="en-US" dirty="0" smtClean="0">
                <a:solidFill>
                  <a:srgbClr val="FF0000"/>
                </a:solidFill>
              </a:rPr>
              <a:t>log rolling </a:t>
            </a:r>
            <a:r>
              <a:rPr lang="en-US" dirty="0" smtClean="0">
                <a:solidFill>
                  <a:srgbClr val="2D2F2B"/>
                </a:solidFill>
              </a:rPr>
              <a:t>keeping the head, neck and pelvis in line should be done to examine the spine properly.</a:t>
            </a:r>
          </a:p>
          <a:p>
            <a:pPr eaLnBrk="1" hangingPunct="1">
              <a:buFontTx/>
              <a:buNone/>
              <a:defRPr/>
            </a:pPr>
            <a:endParaRPr lang="en-US" sz="4000" b="1" dirty="0" smtClean="0">
              <a:solidFill>
                <a:srgbClr val="99FF99"/>
              </a:solidFill>
              <a:latin typeface="Comic Sans MS" pitchFamily="-107" charset="0"/>
            </a:endParaRPr>
          </a:p>
          <a:p>
            <a:pPr eaLnBrk="1" hangingPunct="1">
              <a:buFontTx/>
              <a:buNone/>
              <a:defRPr/>
            </a:pPr>
            <a:endParaRPr lang="en-US" sz="4000" b="1" dirty="0" smtClean="0">
              <a:solidFill>
                <a:schemeClr val="accent1"/>
              </a:solidFill>
              <a:latin typeface="Comic Sans MS" pitchFamily="-107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CA" sz="5400" smtClean="0">
                <a:solidFill>
                  <a:srgbClr val="2D2F2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Assessment</a:t>
            </a:r>
            <a:endParaRPr lang="en-US" sz="5400" smtClean="0">
              <a:solidFill>
                <a:srgbClr val="2D2F2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stellar" pitchFamily="18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0875"/>
            <a:ext cx="8229600" cy="4800600"/>
          </a:xfrm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CA" dirty="0" smtClean="0">
                <a:solidFill>
                  <a:srgbClr val="2D2F2B"/>
                </a:solidFill>
              </a:rPr>
              <a:t>Immobilization.</a:t>
            </a:r>
          </a:p>
          <a:p>
            <a:pPr eaLnBrk="1" hangingPunct="1">
              <a:defRPr/>
            </a:pPr>
            <a:r>
              <a:rPr lang="en-CA" dirty="0" smtClean="0">
                <a:solidFill>
                  <a:srgbClr val="2D2F2B"/>
                </a:solidFill>
              </a:rPr>
              <a:t>History:</a:t>
            </a:r>
          </a:p>
          <a:p>
            <a:pPr lvl="1" eaLnBrk="1" hangingPunct="1">
              <a:defRPr/>
            </a:pPr>
            <a:r>
              <a:rPr lang="en-CA" dirty="0" smtClean="0">
                <a:solidFill>
                  <a:srgbClr val="2D2F2B"/>
                </a:solidFill>
              </a:rPr>
              <a:t>Mechanism of injury: </a:t>
            </a:r>
          </a:p>
          <a:p>
            <a:pPr lvl="2" eaLnBrk="1" hangingPunct="1">
              <a:defRPr/>
            </a:pPr>
            <a:r>
              <a:rPr lang="en-CA" dirty="0" smtClean="0">
                <a:solidFill>
                  <a:srgbClr val="2D2F2B"/>
                </a:solidFill>
              </a:rPr>
              <a:t>compression, flexion, extension, distraction</a:t>
            </a:r>
          </a:p>
          <a:p>
            <a:pPr lvl="1" eaLnBrk="1" hangingPunct="1">
              <a:defRPr/>
            </a:pPr>
            <a:r>
              <a:rPr lang="en-CA" dirty="0" smtClean="0">
                <a:solidFill>
                  <a:srgbClr val="2D2F2B"/>
                </a:solidFill>
              </a:rPr>
              <a:t>Other injuries.</a:t>
            </a:r>
          </a:p>
          <a:p>
            <a:pPr lvl="1" eaLnBrk="1" hangingPunct="1">
              <a:defRPr/>
            </a:pPr>
            <a:r>
              <a:rPr lang="en-CA" dirty="0" smtClean="0">
                <a:solidFill>
                  <a:srgbClr val="2D2F2B"/>
                </a:solidFill>
              </a:rPr>
              <a:t>Seat belt.</a:t>
            </a:r>
          </a:p>
          <a:p>
            <a:pPr lvl="1" eaLnBrk="1" hangingPunct="1">
              <a:defRPr/>
            </a:pPr>
            <a:r>
              <a:rPr lang="en-CA" dirty="0" smtClean="0">
                <a:solidFill>
                  <a:srgbClr val="2D2F2B"/>
                </a:solidFill>
              </a:rPr>
              <a:t>Other causes.</a:t>
            </a:r>
          </a:p>
          <a:p>
            <a:pPr eaLnBrk="1" hangingPunct="1">
              <a:defRPr/>
            </a:pPr>
            <a:r>
              <a:rPr lang="en-CA" dirty="0" smtClean="0">
                <a:solidFill>
                  <a:srgbClr val="2D2F2B"/>
                </a:solidFill>
              </a:rPr>
              <a:t>Physical examination:</a:t>
            </a:r>
          </a:p>
          <a:p>
            <a:pPr lvl="1" eaLnBrk="1" hangingPunct="1">
              <a:defRPr/>
            </a:pPr>
            <a:r>
              <a:rPr lang="en-CA" dirty="0" smtClean="0">
                <a:solidFill>
                  <a:srgbClr val="2D2F2B"/>
                </a:solidFill>
              </a:rPr>
              <a:t>Inspection, palpation.</a:t>
            </a:r>
          </a:p>
          <a:p>
            <a:pPr lvl="1" eaLnBrk="1" hangingPunct="1">
              <a:defRPr/>
            </a:pPr>
            <a:r>
              <a:rPr lang="en-CA" dirty="0" smtClean="0">
                <a:solidFill>
                  <a:srgbClr val="2D2F2B"/>
                </a:solidFill>
              </a:rPr>
              <a:t>Neurologic examination.</a:t>
            </a:r>
          </a:p>
          <a:p>
            <a:pPr eaLnBrk="1" hangingPunct="1">
              <a:defRPr/>
            </a:pPr>
            <a:endParaRPr lang="en-US" sz="4000" b="1" dirty="0" smtClean="0">
              <a:solidFill>
                <a:srgbClr val="99FF99"/>
              </a:solidFill>
              <a:latin typeface="Comic Sans MS" pitchFamily="-107" charset="0"/>
            </a:endParaRPr>
          </a:p>
          <a:p>
            <a:pPr eaLnBrk="1" hangingPunct="1">
              <a:buFontTx/>
              <a:buNone/>
              <a:defRPr/>
            </a:pPr>
            <a:endParaRPr lang="en-US" sz="4000" b="1" dirty="0" smtClean="0">
              <a:solidFill>
                <a:schemeClr val="accent1"/>
              </a:solidFill>
              <a:latin typeface="Comic Sans MS" pitchFamily="-107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5400" b="1" smtClean="0">
                <a:solidFill>
                  <a:srgbClr val="2D2F2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Immobilization</a:t>
            </a:r>
            <a:endParaRPr lang="en-US" sz="5400" smtClean="0">
              <a:solidFill>
                <a:srgbClr val="2D2F2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7891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" y="1874838"/>
            <a:ext cx="2244725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" y="4440238"/>
            <a:ext cx="2244725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9"/>
          <p:cNvPicPr>
            <a:picLocks noChangeAspect="1"/>
          </p:cNvPicPr>
          <p:nvPr/>
        </p:nvPicPr>
        <p:blipFill>
          <a:blip r:embed="rId4"/>
          <a:srcRect l="13982" t="28275" r="5756"/>
          <a:stretch>
            <a:fillRect/>
          </a:stretch>
        </p:blipFill>
        <p:spPr bwMode="auto">
          <a:xfrm>
            <a:off x="2836863" y="1874838"/>
            <a:ext cx="2733675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0"/>
          <p:cNvPicPr>
            <a:picLocks noChangeAspect="1"/>
          </p:cNvPicPr>
          <p:nvPr/>
        </p:nvPicPr>
        <p:blipFill>
          <a:blip r:embed="rId5"/>
          <a:srcRect l="11893" t="34734" r="16248"/>
          <a:stretch>
            <a:fillRect/>
          </a:stretch>
        </p:blipFill>
        <p:spPr bwMode="auto">
          <a:xfrm>
            <a:off x="5570538" y="1874838"/>
            <a:ext cx="2471737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36863" y="5046663"/>
            <a:ext cx="4940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rgbClr val="2D2F2B"/>
                </a:solidFill>
                <a:latin typeface="Castellar" pitchFamily="18" charset="0"/>
                <a:ea typeface="+mj-ea"/>
                <a:cs typeface="+mj-cs"/>
              </a:rPr>
              <a:t>Neurologic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5625"/>
            <a:ext cx="8458200" cy="4800600"/>
          </a:xfrm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2D2F2B"/>
                </a:solidFill>
                <a:latin typeface="Comic Sans MS" pitchFamily="-107" charset="0"/>
              </a:rPr>
              <a:t> Muscle Test</a:t>
            </a:r>
          </a:p>
          <a:p>
            <a:pPr eaLnBrk="1" hangingPunct="1">
              <a:defRPr/>
            </a:pPr>
            <a:r>
              <a:rPr lang="en-US" sz="4000" b="1" smtClean="0">
                <a:solidFill>
                  <a:srgbClr val="2D2F2B"/>
                </a:solidFill>
                <a:latin typeface="Comic Sans MS" pitchFamily="-107" charset="0"/>
              </a:rPr>
              <a:t> Sensory exam</a:t>
            </a:r>
          </a:p>
          <a:p>
            <a:pPr eaLnBrk="1" hangingPunct="1">
              <a:buFontTx/>
              <a:buNone/>
              <a:defRPr/>
            </a:pPr>
            <a:r>
              <a:rPr lang="en-US" sz="4000" b="1" smtClean="0">
                <a:solidFill>
                  <a:srgbClr val="2D2F2B"/>
                </a:solidFill>
                <a:latin typeface="Comic Sans MS" pitchFamily="-107" charset="0"/>
              </a:rPr>
              <a:t> </a:t>
            </a:r>
            <a:r>
              <a:rPr lang="en-US" sz="2000" b="1" smtClean="0">
                <a:solidFill>
                  <a:srgbClr val="2D2F2B"/>
                </a:solidFill>
                <a:latin typeface="Bradley Hand ITC" pitchFamily="66" charset="0"/>
              </a:rPr>
              <a:t>  light touch, Sharp dull discrimination, Vibration sense, Proprioception and two-point discrimination</a:t>
            </a:r>
            <a:endParaRPr lang="en-US" sz="4000" b="1" smtClean="0">
              <a:solidFill>
                <a:srgbClr val="2D2F2B"/>
              </a:solidFill>
              <a:latin typeface="Comic Sans MS" pitchFamily="-107" charset="0"/>
            </a:endParaRPr>
          </a:p>
          <a:p>
            <a:pPr eaLnBrk="1" hangingPunct="1">
              <a:defRPr/>
            </a:pPr>
            <a:r>
              <a:rPr lang="en-US" sz="4000" b="1" smtClean="0">
                <a:solidFill>
                  <a:srgbClr val="2D2F2B"/>
                </a:solidFill>
                <a:latin typeface="Comic Sans MS" pitchFamily="-107" charset="0"/>
              </a:rPr>
              <a:t> Reflexes</a:t>
            </a:r>
          </a:p>
          <a:p>
            <a:pPr eaLnBrk="1" hangingPunct="1">
              <a:buFontTx/>
              <a:buNone/>
              <a:defRPr/>
            </a:pPr>
            <a:endParaRPr lang="en-US" sz="4000" b="1" smtClean="0">
              <a:solidFill>
                <a:srgbClr val="99FF99"/>
              </a:solidFill>
              <a:latin typeface="Comic Sans MS" pitchFamily="-107" charset="0"/>
            </a:endParaRPr>
          </a:p>
          <a:p>
            <a:pPr eaLnBrk="1" hangingPunct="1">
              <a:buFontTx/>
              <a:buNone/>
              <a:defRPr/>
            </a:pPr>
            <a:endParaRPr lang="en-US" sz="4000" b="1" smtClean="0">
              <a:solidFill>
                <a:schemeClr val="accent1"/>
              </a:solidFill>
              <a:latin typeface="Comic Sans MS" pitchFamily="-107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Signs of Spinal Trauma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65313"/>
            <a:ext cx="8229600" cy="4525962"/>
          </a:xfrm>
        </p:spPr>
        <p:txBody>
          <a:bodyPr/>
          <a:lstStyle/>
          <a:p>
            <a:pPr eaLnBrk="1" hangingPunct="1"/>
            <a:r>
              <a:rPr lang="en-US" dirty="0" smtClean="0"/>
              <a:t>Apnea, lower cranial nerve injury VIII-XII (high C-spine). 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Deformity</a:t>
            </a:r>
            <a:r>
              <a:rPr lang="en-US" dirty="0" smtClean="0"/>
              <a:t> of the spine or neck.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Tenderness</a:t>
            </a:r>
            <a:r>
              <a:rPr lang="en-US" dirty="0" smtClean="0"/>
              <a:t> on palpation along spinal processes.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Paralysis</a:t>
            </a:r>
            <a:r>
              <a:rPr lang="en-US" dirty="0" smtClean="0"/>
              <a:t> or muscle weakness (which spinal level).</a:t>
            </a:r>
          </a:p>
          <a:p>
            <a:pPr eaLnBrk="1" hangingPunct="1"/>
            <a:r>
              <a:rPr lang="en-US" dirty="0" smtClean="0"/>
              <a:t>Loss of </a:t>
            </a:r>
            <a:r>
              <a:rPr lang="en-US" dirty="0" smtClean="0">
                <a:solidFill>
                  <a:srgbClr val="FF0000"/>
                </a:solidFill>
              </a:rPr>
              <a:t>sensation</a:t>
            </a:r>
            <a:r>
              <a:rPr lang="en-US" dirty="0" smtClean="0"/>
              <a:t> (which </a:t>
            </a:r>
            <a:r>
              <a:rPr lang="en-US" dirty="0" err="1" smtClean="0"/>
              <a:t>dermatones</a:t>
            </a:r>
            <a:r>
              <a:rPr lang="en-US" dirty="0" smtClean="0"/>
              <a:t>).</a:t>
            </a:r>
          </a:p>
          <a:p>
            <a:pPr eaLnBrk="1" hangingPunct="1"/>
            <a:r>
              <a:rPr lang="en-US" dirty="0" smtClean="0"/>
              <a:t>Loss of </a:t>
            </a:r>
            <a:r>
              <a:rPr lang="en-US" dirty="0" smtClean="0">
                <a:solidFill>
                  <a:srgbClr val="FF0000"/>
                </a:solidFill>
              </a:rPr>
              <a:t>rectal tone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Positive </a:t>
            </a:r>
            <a:r>
              <a:rPr lang="en-US" dirty="0" err="1" smtClean="0">
                <a:solidFill>
                  <a:srgbClr val="FF0000"/>
                </a:solidFill>
              </a:rPr>
              <a:t>Babinski</a:t>
            </a:r>
            <a:r>
              <a:rPr lang="en-US" dirty="0" smtClean="0"/>
              <a:t> sign.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36675"/>
            <a:ext cx="73152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2D2F2B"/>
                </a:solidFill>
                <a:ea typeface="+mj-ea"/>
                <a:cs typeface="+mj-cs"/>
              </a:rPr>
              <a:t>Asia Score: Brief Trauma Neurologic Survey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62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3276600" y="66675"/>
            <a:ext cx="5715000" cy="19510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/>
          <a:lstStyle/>
          <a:p>
            <a:pPr>
              <a:defRPr/>
            </a:pPr>
            <a:r>
              <a:rPr lang="en-US" sz="3200" b="1">
                <a:solidFill>
                  <a:srgbClr val="2D2F2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sto MT" pitchFamily="-107" charset="0"/>
                <a:cs typeface="ＭＳ Ｐゴシック" pitchFamily="-107" charset="-128"/>
              </a:rPr>
              <a:t>Level of Cord Injury determines level of function</a:t>
            </a:r>
          </a:p>
        </p:txBody>
      </p:sp>
      <p:sp>
        <p:nvSpPr>
          <p:cNvPr id="33797" name="Title 1"/>
          <p:cNvSpPr>
            <a:spLocks noGrp="1"/>
          </p:cNvSpPr>
          <p:nvPr>
            <p:ph type="title"/>
          </p:nvPr>
        </p:nvSpPr>
        <p:spPr>
          <a:xfrm>
            <a:off x="3200400" y="2438400"/>
            <a:ext cx="5715000" cy="1951038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D2F2B"/>
                </a:solidFill>
                <a:ea typeface="+mj-ea"/>
                <a:cs typeface="+mj-cs"/>
              </a:rPr>
              <a:t>Prognosis for Recovery of spinal Cord Injury:</a:t>
            </a:r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3276600" y="4389438"/>
            <a:ext cx="529592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rgbClr val="2D2F2B"/>
              </a:solidFill>
              <a:latin typeface="Calisto MT" pitchFamily="-107" charset="0"/>
            </a:endParaRPr>
          </a:p>
          <a:p>
            <a:r>
              <a:rPr lang="en-US" sz="2800" dirty="0" smtClean="0">
                <a:solidFill>
                  <a:srgbClr val="2D2F2B"/>
                </a:solidFill>
                <a:latin typeface="Calisto MT" pitchFamily="-107" charset="0"/>
              </a:rPr>
              <a:t>Poor </a:t>
            </a:r>
            <a:r>
              <a:rPr lang="en-US" sz="2800" dirty="0">
                <a:solidFill>
                  <a:srgbClr val="2D2F2B"/>
                </a:solidFill>
                <a:latin typeface="Calisto MT" pitchFamily="-107" charset="0"/>
              </a:rPr>
              <a:t>prognosis for recovery if:</a:t>
            </a:r>
          </a:p>
          <a:p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	-pt arrives in </a:t>
            </a:r>
            <a:r>
              <a:rPr lang="en-US" sz="2400" dirty="0">
                <a:solidFill>
                  <a:srgbClr val="FF0000"/>
                </a:solidFill>
                <a:latin typeface="Calisto MT" pitchFamily="-107" charset="0"/>
              </a:rPr>
              <a:t>shock</a:t>
            </a:r>
          </a:p>
          <a:p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	-pt cannot </a:t>
            </a:r>
            <a:r>
              <a:rPr lang="en-US" sz="2400" dirty="0">
                <a:solidFill>
                  <a:srgbClr val="FF0000"/>
                </a:solidFill>
                <a:latin typeface="Calisto MT" pitchFamily="-107" charset="0"/>
              </a:rPr>
              <a:t>breath</a:t>
            </a:r>
          </a:p>
          <a:p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	-pt has a </a:t>
            </a:r>
            <a:r>
              <a:rPr lang="en-US" sz="2400" dirty="0">
                <a:solidFill>
                  <a:srgbClr val="FF0000"/>
                </a:solidFill>
                <a:latin typeface="Calisto MT" pitchFamily="-107" charset="0"/>
              </a:rPr>
              <a:t>complete</a:t>
            </a: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injury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CA" sz="5400" smtClean="0">
                <a:solidFill>
                  <a:srgbClr val="2D2F2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Assessment</a:t>
            </a:r>
            <a:endParaRPr lang="en-US" sz="5400" smtClean="0">
              <a:solidFill>
                <a:srgbClr val="2D2F2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stellar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7907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99FF99"/>
                </a:solidFill>
                <a:latin typeface="Comic Sans MS" pitchFamily="-107" charset="0"/>
              </a:rPr>
              <a:t> </a:t>
            </a:r>
            <a:r>
              <a:rPr lang="en-US" sz="3200" b="1" dirty="0">
                <a:solidFill>
                  <a:srgbClr val="2D2F2B"/>
                </a:solidFill>
                <a:latin typeface="Calisto MT" pitchFamily="-107" charset="0"/>
              </a:rPr>
              <a:t>Severity of neurologic deficit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rgbClr val="2D2F2B"/>
              </a:solidFill>
              <a:latin typeface="Comic Sans MS" pitchFamily="-107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2D2F2B"/>
                </a:solidFill>
                <a:latin typeface="Comic Sans MS" pitchFamily="-107" charset="0"/>
              </a:rPr>
              <a:t>   </a:t>
            </a:r>
            <a:r>
              <a:rPr lang="en-US" sz="3200" b="1" dirty="0">
                <a:solidFill>
                  <a:srgbClr val="2D2F2B"/>
                </a:solidFill>
                <a:latin typeface="Bradley Hand ITC" pitchFamily="66" charset="0"/>
              </a:rPr>
              <a:t>Complete</a:t>
            </a:r>
          </a:p>
          <a:p>
            <a:pPr lvl="2">
              <a:defRPr/>
            </a:pPr>
            <a:r>
              <a:rPr lang="en-CA" dirty="0">
                <a:solidFill>
                  <a:srgbClr val="FF0000"/>
                </a:solidFill>
                <a:latin typeface="Calisto MT" pitchFamily="-107" charset="0"/>
              </a:rPr>
              <a:t>Flaccid</a:t>
            </a:r>
            <a:r>
              <a:rPr lang="en-CA" dirty="0">
                <a:solidFill>
                  <a:srgbClr val="2D2F2B"/>
                </a:solidFill>
                <a:latin typeface="Calisto MT" pitchFamily="-107" charset="0"/>
              </a:rPr>
              <a:t> paralysis below level of injury.</a:t>
            </a:r>
          </a:p>
          <a:p>
            <a:pPr lvl="2">
              <a:defRPr/>
            </a:pPr>
            <a:r>
              <a:rPr lang="en-CA" dirty="0">
                <a:solidFill>
                  <a:srgbClr val="2D2F2B"/>
                </a:solidFill>
                <a:latin typeface="Calisto MT" pitchFamily="-107" charset="0"/>
              </a:rPr>
              <a:t>May involve </a:t>
            </a:r>
            <a:r>
              <a:rPr lang="en-CA" dirty="0">
                <a:solidFill>
                  <a:srgbClr val="FF0000"/>
                </a:solidFill>
                <a:latin typeface="Calisto MT" pitchFamily="-107" charset="0"/>
              </a:rPr>
              <a:t>diaphragm</a:t>
            </a:r>
            <a:r>
              <a:rPr lang="en-CA" dirty="0">
                <a:solidFill>
                  <a:srgbClr val="2D2F2B"/>
                </a:solidFill>
                <a:latin typeface="Calisto MT" pitchFamily="-107" charset="0"/>
              </a:rPr>
              <a:t> if injury above C5.</a:t>
            </a:r>
          </a:p>
          <a:p>
            <a:pPr lvl="2">
              <a:defRPr/>
            </a:pPr>
            <a:r>
              <a:rPr lang="en-CA" dirty="0">
                <a:solidFill>
                  <a:srgbClr val="FF0000"/>
                </a:solidFill>
                <a:latin typeface="Calisto MT" pitchFamily="-107" charset="0"/>
              </a:rPr>
              <a:t>Sympathetic</a:t>
            </a:r>
            <a:r>
              <a:rPr lang="en-CA" dirty="0">
                <a:solidFill>
                  <a:srgbClr val="2D2F2B"/>
                </a:solidFill>
                <a:latin typeface="Calisto MT" pitchFamily="-107" charset="0"/>
              </a:rPr>
              <a:t> </a:t>
            </a:r>
            <a:r>
              <a:rPr lang="en-CA" dirty="0">
                <a:solidFill>
                  <a:srgbClr val="FF0000"/>
                </a:solidFill>
                <a:latin typeface="Calisto MT" pitchFamily="-107" charset="0"/>
              </a:rPr>
              <a:t>tone</a:t>
            </a:r>
            <a:r>
              <a:rPr lang="en-CA" dirty="0">
                <a:solidFill>
                  <a:srgbClr val="2D2F2B"/>
                </a:solidFill>
                <a:latin typeface="Calisto MT" pitchFamily="-107" charset="0"/>
              </a:rPr>
              <a:t> loss if fracture above T6.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2D2F2B"/>
                </a:solidFill>
                <a:latin typeface="Bradley Hand ITC" pitchFamily="66" charset="0"/>
              </a:rPr>
              <a:t>	  Incomplete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>
                <a:solidFill>
                  <a:srgbClr val="2D2F2B"/>
                </a:solidFill>
                <a:latin typeface="Bradley Hand ITC" pitchFamily="66" charset="0"/>
              </a:rPr>
              <a:t>             ? </a:t>
            </a:r>
            <a:r>
              <a:rPr lang="en-US" sz="2000" dirty="0">
                <a:solidFill>
                  <a:srgbClr val="2D2F2B"/>
                </a:solidFill>
                <a:latin typeface="Calisto MT" pitchFamily="-107" charset="0"/>
              </a:rPr>
              <a:t>Any sensation.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>
                <a:solidFill>
                  <a:srgbClr val="2D2F2B"/>
                </a:solidFill>
                <a:latin typeface="Calisto MT" pitchFamily="-107" charset="0"/>
              </a:rPr>
              <a:t>              ? Sacral </a:t>
            </a:r>
            <a:r>
              <a:rPr lang="en-US" sz="2000" dirty="0" err="1">
                <a:solidFill>
                  <a:srgbClr val="2D2F2B"/>
                </a:solidFill>
                <a:latin typeface="Calisto MT" pitchFamily="-107" charset="0"/>
              </a:rPr>
              <a:t>spairing</a:t>
            </a:r>
            <a:r>
              <a:rPr lang="en-US" sz="2000" dirty="0">
                <a:solidFill>
                  <a:srgbClr val="2D2F2B"/>
                </a:solidFill>
                <a:latin typeface="Calisto MT" pitchFamily="-107" charset="0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000" dirty="0">
              <a:solidFill>
                <a:schemeClr val="accent1"/>
              </a:solidFill>
              <a:latin typeface="Comic Sans MS" pitchFamily="-107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Comic Sans MS" pitchFamily="-107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3"/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/>
          </a:extLst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>
                <a:ea typeface="+mj-ea"/>
              </a:rPr>
              <a:t>Spine Pathology Red Flag Conditions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11325"/>
            <a:ext cx="56388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Beware of: </a:t>
            </a:r>
          </a:p>
          <a:p>
            <a:pPr eaLnBrk="1" hangingPunct="1">
              <a:lnSpc>
                <a:spcPct val="80000"/>
              </a:lnSpc>
              <a:buFont typeface="Wingdings" pitchFamily="-107" charset="2"/>
              <a:buNone/>
            </a:pPr>
            <a:r>
              <a:rPr lang="en-US" sz="2000" dirty="0" smtClean="0"/>
              <a:t>	1</a:t>
            </a:r>
            <a:r>
              <a:rPr lang="en-US" sz="2000" dirty="0" smtClean="0">
                <a:solidFill>
                  <a:srgbClr val="FF0000"/>
                </a:solidFill>
              </a:rPr>
              <a:t>) </a:t>
            </a:r>
            <a:r>
              <a:rPr lang="en-US" sz="2000" dirty="0" err="1" smtClean="0">
                <a:solidFill>
                  <a:srgbClr val="FF0000"/>
                </a:solidFill>
              </a:rPr>
              <a:t>Cauda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Equina</a:t>
            </a:r>
            <a:r>
              <a:rPr lang="en-US" sz="2000" dirty="0" smtClean="0"/>
              <a:t>/severe neurologic injury  (</a:t>
            </a:r>
            <a:r>
              <a:rPr lang="en-US" sz="2000" dirty="0" err="1" smtClean="0"/>
              <a:t>perianal</a:t>
            </a:r>
            <a:r>
              <a:rPr lang="en-US" sz="2000" dirty="0" smtClean="0"/>
              <a:t> numbness, decreased rectal tone, loss of movement in the </a:t>
            </a:r>
            <a:r>
              <a:rPr lang="en-US" sz="2000" dirty="0" err="1" smtClean="0"/>
              <a:t>extremeties</a:t>
            </a:r>
            <a:r>
              <a:rPr lang="en-US" sz="2000" dirty="0" smtClean="0"/>
              <a:t>). </a:t>
            </a:r>
          </a:p>
          <a:p>
            <a:pPr eaLnBrk="1" hangingPunct="1">
              <a:lnSpc>
                <a:spcPct val="80000"/>
              </a:lnSpc>
              <a:buFont typeface="Wingdings" pitchFamily="-107" charset="2"/>
              <a:buNone/>
            </a:pPr>
            <a:r>
              <a:rPr lang="en-US" sz="2000" dirty="0" smtClean="0"/>
              <a:t>	2) </a:t>
            </a:r>
            <a:r>
              <a:rPr lang="en-US" sz="2000" dirty="0" err="1" smtClean="0">
                <a:solidFill>
                  <a:srgbClr val="FF0000"/>
                </a:solidFill>
              </a:rPr>
              <a:t>Tumour</a:t>
            </a:r>
            <a:r>
              <a:rPr lang="en-US" sz="2000" dirty="0" smtClean="0"/>
              <a:t> weakening the vertebrae (causing cord compression or vertebral fracture).</a:t>
            </a:r>
          </a:p>
          <a:p>
            <a:pPr eaLnBrk="1" hangingPunct="1">
              <a:lnSpc>
                <a:spcPct val="80000"/>
              </a:lnSpc>
              <a:buFont typeface="Wingdings" pitchFamily="-107" charset="2"/>
              <a:buNone/>
            </a:pPr>
            <a:r>
              <a:rPr lang="en-US" sz="2000" dirty="0" smtClean="0"/>
              <a:t>	3) </a:t>
            </a:r>
            <a:r>
              <a:rPr lang="en-US" sz="2000" dirty="0" smtClean="0">
                <a:solidFill>
                  <a:srgbClr val="FF0000"/>
                </a:solidFill>
              </a:rPr>
              <a:t>Infection</a:t>
            </a:r>
            <a:r>
              <a:rPr lang="en-US" sz="2000" dirty="0" smtClean="0"/>
              <a:t> weakening bone (causing disc/vertebral destruction or cord compression).</a:t>
            </a:r>
          </a:p>
          <a:p>
            <a:pPr eaLnBrk="1" hangingPunct="1">
              <a:lnSpc>
                <a:spcPct val="80000"/>
              </a:lnSpc>
              <a:buFont typeface="Wingdings" pitchFamily="-107" charset="2"/>
              <a:buNone/>
            </a:pPr>
            <a:r>
              <a:rPr lang="en-US" sz="2000" dirty="0" smtClean="0"/>
              <a:t>	4) </a:t>
            </a:r>
            <a:r>
              <a:rPr lang="en-US" sz="2000" dirty="0" smtClean="0">
                <a:solidFill>
                  <a:srgbClr val="FF0000"/>
                </a:solidFill>
              </a:rPr>
              <a:t>Traumatic Spine  Fracture </a:t>
            </a:r>
            <a:r>
              <a:rPr lang="en-US" sz="2000" dirty="0" smtClean="0"/>
              <a:t>(causing vertebral </a:t>
            </a:r>
            <a:r>
              <a:rPr lang="en-US" sz="2000" dirty="0" err="1" smtClean="0"/>
              <a:t>angulation</a:t>
            </a:r>
            <a:r>
              <a:rPr lang="en-US" sz="2000" dirty="0" smtClean="0"/>
              <a:t>, pain, or </a:t>
            </a:r>
            <a:r>
              <a:rPr lang="en-US" sz="2000" dirty="0" err="1" smtClean="0"/>
              <a:t>neuro</a:t>
            </a:r>
            <a:r>
              <a:rPr lang="en-US" sz="2000" dirty="0" smtClean="0"/>
              <a:t> compromise).</a:t>
            </a:r>
          </a:p>
          <a:p>
            <a:pPr eaLnBrk="1" hangingPunct="1">
              <a:lnSpc>
                <a:spcPct val="80000"/>
              </a:lnSpc>
              <a:buFont typeface="Wingdings" pitchFamily="-107" charset="2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	Remember that spine fracture can occur without trauma.</a:t>
            </a:r>
          </a:p>
        </p:txBody>
      </p:sp>
      <p:pic>
        <p:nvPicPr>
          <p:cNvPr id="16388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6573" r="16573"/>
          <a:stretch>
            <a:fillRect/>
          </a:stretch>
        </p:blipFill>
        <p:spPr>
          <a:xfrm>
            <a:off x="5700713" y="2266950"/>
            <a:ext cx="3379787" cy="3792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CA" sz="5400" smtClean="0">
                <a:solidFill>
                  <a:srgbClr val="2D2F2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Assessment</a:t>
            </a:r>
            <a:endParaRPr lang="en-US" sz="5400" smtClean="0">
              <a:solidFill>
                <a:srgbClr val="2D2F2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stellar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76688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99FF99"/>
                </a:solidFill>
                <a:latin typeface="Comic Sans MS" pitchFamily="-107" charset="0"/>
              </a:rPr>
              <a:t> </a:t>
            </a:r>
            <a:r>
              <a:rPr lang="en-US" sz="3200" b="1" dirty="0">
                <a:solidFill>
                  <a:srgbClr val="2D2F2B"/>
                </a:solidFill>
                <a:latin typeface="Calisto MT" pitchFamily="-107" charset="0"/>
              </a:rPr>
              <a:t>Severity of neurologic deficit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2D2F2B"/>
                </a:solidFill>
                <a:latin typeface="Bradley Hand ITC" pitchFamily="66" charset="0"/>
              </a:rPr>
              <a:t>	  Incomplete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2D2F2B"/>
                </a:solidFill>
                <a:latin typeface="Bradley Hand ITC" pitchFamily="66" charset="0"/>
              </a:rPr>
              <a:t>			</a:t>
            </a:r>
            <a:r>
              <a:rPr lang="en-US" sz="3200" b="1" dirty="0">
                <a:solidFill>
                  <a:srgbClr val="FF0000"/>
                </a:solidFill>
                <a:latin typeface="Bradley Hand ITC" pitchFamily="66" charset="0"/>
              </a:rPr>
              <a:t>Central cord </a:t>
            </a:r>
            <a:r>
              <a:rPr lang="en-US" sz="3200" b="1" dirty="0">
                <a:solidFill>
                  <a:srgbClr val="2D2F2B"/>
                </a:solidFill>
                <a:latin typeface="Bradley Hand ITC" pitchFamily="66" charset="0"/>
              </a:rPr>
              <a:t>syndrome: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accent1"/>
                </a:solidFill>
                <a:latin typeface="Bradley Hand ITC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1"/>
                </a:solidFill>
                <a:latin typeface="Bradley Hand ITC" pitchFamily="66" charset="0"/>
              </a:rPr>
              <a:t>             </a:t>
            </a:r>
            <a:endParaRPr lang="en-US" sz="2000" dirty="0">
              <a:solidFill>
                <a:schemeClr val="accent1"/>
              </a:solidFill>
              <a:latin typeface="Comic Sans MS" pitchFamily="-107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Comic Sans MS" pitchFamily="-107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23320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99FF99"/>
                </a:solidFill>
                <a:latin typeface="Comic Sans MS" pitchFamily="-107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2D2F2B"/>
                </a:solidFill>
                <a:latin typeface="Bradley Hand ITC" pitchFamily="66" charset="0"/>
              </a:rPr>
              <a:t>        </a:t>
            </a: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# Characterized by disproportionally </a:t>
            </a:r>
            <a:r>
              <a:rPr lang="en-US" sz="2400" dirty="0" smtClean="0">
                <a:solidFill>
                  <a:srgbClr val="2D2F2B"/>
                </a:solidFill>
                <a:latin typeface="Calisto MT" pitchFamily="-107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Calisto MT" pitchFamily="-107" charset="0"/>
              </a:rPr>
              <a:t>UL</a:t>
            </a:r>
            <a:r>
              <a:rPr lang="en-US" sz="3200" b="1" dirty="0">
                <a:solidFill>
                  <a:srgbClr val="FF0000"/>
                </a:solidFill>
                <a:latin typeface="Calisto MT" pitchFamily="-107" charset="0"/>
              </a:rPr>
              <a:t>&gt;</a:t>
            </a:r>
            <a:r>
              <a:rPr lang="en-US" sz="2400" dirty="0">
                <a:solidFill>
                  <a:srgbClr val="FF0000"/>
                </a:solidFill>
                <a:latin typeface="Calisto MT" pitchFamily="-107" charset="0"/>
              </a:rPr>
              <a:t>LL</a:t>
            </a:r>
            <a:r>
              <a:rPr lang="en-US" sz="2400" dirty="0" smtClean="0">
                <a:solidFill>
                  <a:srgbClr val="2D2F2B"/>
                </a:solidFill>
                <a:latin typeface="Calisto MT" pitchFamily="-107" charset="0"/>
              </a:rPr>
              <a:t>).</a:t>
            </a:r>
            <a:endParaRPr lang="en-US" sz="2400" dirty="0">
              <a:solidFill>
                <a:srgbClr val="2D2F2B"/>
              </a:solidFill>
              <a:latin typeface="Calisto MT" pitchFamily="-107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         # Mechanism: </a:t>
            </a:r>
            <a:r>
              <a:rPr lang="en-US" sz="2400" dirty="0">
                <a:solidFill>
                  <a:srgbClr val="FF0000"/>
                </a:solidFill>
                <a:latin typeface="Calisto MT" pitchFamily="-107" charset="0"/>
              </a:rPr>
              <a:t>hyper-extension</a:t>
            </a:r>
            <a:r>
              <a:rPr lang="en-US" sz="2400" dirty="0" smtClean="0">
                <a:solidFill>
                  <a:srgbClr val="2D2F2B"/>
                </a:solidFill>
                <a:latin typeface="Calisto MT" pitchFamily="-107" charset="0"/>
              </a:rPr>
              <a:t>.</a:t>
            </a:r>
            <a:endParaRPr lang="en-US" sz="2400" dirty="0">
              <a:solidFill>
                <a:srgbClr val="2D2F2B"/>
              </a:solidFill>
              <a:latin typeface="Calisto MT" pitchFamily="-107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         # Occur </a:t>
            </a:r>
            <a:r>
              <a:rPr lang="en-US" sz="2400" dirty="0">
                <a:solidFill>
                  <a:srgbClr val="FF0000"/>
                </a:solidFill>
                <a:latin typeface="Calisto MT" pitchFamily="-107" charset="0"/>
              </a:rPr>
              <a:t>with or without </a:t>
            </a: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fractures.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         # Recovery: </a:t>
            </a:r>
            <a:r>
              <a:rPr lang="en-US" sz="2400" dirty="0">
                <a:solidFill>
                  <a:srgbClr val="FF0000"/>
                </a:solidFill>
                <a:latin typeface="Calisto MT" pitchFamily="-107" charset="0"/>
              </a:rPr>
              <a:t>50% regaining </a:t>
            </a: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function.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         # Prognosis is </a:t>
            </a:r>
            <a:r>
              <a:rPr lang="en-US" sz="2400" dirty="0">
                <a:solidFill>
                  <a:srgbClr val="FF0000"/>
                </a:solidFill>
                <a:latin typeface="Calisto MT" pitchFamily="-107" charset="0"/>
              </a:rPr>
              <a:t>fair</a:t>
            </a: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2D2F2B"/>
                </a:solidFill>
                <a:latin typeface="Bradley Hand ITC" pitchFamily="66" charset="0"/>
              </a:rPr>
              <a:t>        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rgbClr val="99FF99"/>
              </a:solidFill>
              <a:latin typeface="Comic Sans MS" pitchFamily="-107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Comic Sans MS" pitchFamily="-107" charset="0"/>
            </a:endParaRPr>
          </a:p>
        </p:txBody>
      </p:sp>
      <p:pic>
        <p:nvPicPr>
          <p:cNvPr id="44037" name="Picture 7" descr="hyper ex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267200"/>
            <a:ext cx="22812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CA" sz="5400" smtClean="0">
                <a:solidFill>
                  <a:srgbClr val="2D2F2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Assessment</a:t>
            </a:r>
            <a:endParaRPr lang="en-US" sz="5400" smtClean="0">
              <a:solidFill>
                <a:srgbClr val="2D2F2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stellar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76688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99FF99"/>
                </a:solidFill>
                <a:latin typeface="Comic Sans MS" pitchFamily="-107" charset="0"/>
              </a:rPr>
              <a:t> </a:t>
            </a:r>
            <a:r>
              <a:rPr lang="en-US" sz="3200" b="1" dirty="0">
                <a:solidFill>
                  <a:srgbClr val="2D2F2B"/>
                </a:solidFill>
                <a:latin typeface="Calisto MT" pitchFamily="-107" charset="0"/>
              </a:rPr>
              <a:t>Severity of neurologic deficit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2D2F2B"/>
                </a:solidFill>
                <a:latin typeface="Bradley Hand ITC" pitchFamily="66" charset="0"/>
              </a:rPr>
              <a:t>	  Incomplete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2D2F2B"/>
                </a:solidFill>
                <a:latin typeface="Bradley Hand ITC" pitchFamily="66" charset="0"/>
              </a:rPr>
              <a:t>			</a:t>
            </a:r>
            <a:r>
              <a:rPr lang="en-US" sz="3200" b="1" dirty="0">
                <a:solidFill>
                  <a:srgbClr val="FF0000"/>
                </a:solidFill>
                <a:latin typeface="Bradley Hand ITC" pitchFamily="66" charset="0"/>
              </a:rPr>
              <a:t>Anterior cord </a:t>
            </a:r>
            <a:r>
              <a:rPr lang="en-US" sz="3200" b="1" dirty="0">
                <a:solidFill>
                  <a:srgbClr val="2D2F2B"/>
                </a:solidFill>
                <a:latin typeface="Bradley Hand ITC" pitchFamily="66" charset="0"/>
              </a:rPr>
              <a:t>syndrome: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accent1"/>
                </a:solidFill>
                <a:latin typeface="Bradley Hand ITC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1"/>
                </a:solidFill>
                <a:latin typeface="Bradley Hand ITC" pitchFamily="66" charset="0"/>
              </a:rPr>
              <a:t>             </a:t>
            </a:r>
            <a:endParaRPr lang="en-US" sz="2000" dirty="0">
              <a:solidFill>
                <a:schemeClr val="accent1"/>
              </a:solidFill>
              <a:latin typeface="Comic Sans MS" pitchFamily="-107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Comic Sans MS" pitchFamily="-107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2286000"/>
            <a:ext cx="822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99FF99"/>
                </a:solidFill>
                <a:latin typeface="Comic Sans MS" pitchFamily="-107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2D2F2B"/>
                </a:solidFill>
                <a:latin typeface="Bradley Hand ITC" pitchFamily="66" charset="0"/>
              </a:rPr>
              <a:t>         </a:t>
            </a: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# Characterized by loss of </a:t>
            </a:r>
            <a:r>
              <a:rPr lang="en-US" sz="2400" dirty="0" err="1">
                <a:solidFill>
                  <a:srgbClr val="2D2F2B"/>
                </a:solidFill>
                <a:latin typeface="Calisto MT" pitchFamily="-107" charset="0"/>
              </a:rPr>
              <a:t>corticospinal</a:t>
            </a: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and </a:t>
            </a:r>
            <a:r>
              <a:rPr lang="en-US" sz="2400" dirty="0" err="1">
                <a:solidFill>
                  <a:srgbClr val="2D2F2B"/>
                </a:solidFill>
                <a:latin typeface="Calisto MT" pitchFamily="-107" charset="0"/>
              </a:rPr>
              <a:t>spinothalamic</a:t>
            </a: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tract with preserved posterior column.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         # Mechanism: </a:t>
            </a:r>
            <a:r>
              <a:rPr lang="en-US" sz="2400" dirty="0">
                <a:solidFill>
                  <a:srgbClr val="FF0000"/>
                </a:solidFill>
                <a:latin typeface="Calisto MT" pitchFamily="-107" charset="0"/>
              </a:rPr>
              <a:t>ischemia</a:t>
            </a: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or infarction to spinal cord..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         # Common injury.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         # Recovery: </a:t>
            </a:r>
            <a:r>
              <a:rPr lang="en-US" sz="2400" dirty="0">
                <a:solidFill>
                  <a:srgbClr val="FF0000"/>
                </a:solidFill>
                <a:latin typeface="Calisto MT" pitchFamily="-107" charset="0"/>
              </a:rPr>
              <a:t>10%.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         # Prognosis is </a:t>
            </a:r>
            <a:r>
              <a:rPr lang="en-US" sz="2400" dirty="0">
                <a:latin typeface="Calisto MT" pitchFamily="-107" charset="0"/>
              </a:rPr>
              <a:t>good</a:t>
            </a: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alisto MT" pitchFamily="-107" charset="0"/>
              </a:rPr>
              <a:t>if</a:t>
            </a: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progressive recovery within 24hrs, absent SS after 24hrs </a:t>
            </a:r>
            <a:r>
              <a:rPr lang="en-US" sz="2400" dirty="0" err="1">
                <a:solidFill>
                  <a:srgbClr val="2D2F2B"/>
                </a:solidFill>
                <a:latin typeface="Calisto MT" pitchFamily="-107" charset="0"/>
              </a:rPr>
              <a:t>protends</a:t>
            </a: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a poor outcome.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1"/>
                </a:solidFill>
                <a:latin typeface="Bradley Hand ITC" pitchFamily="66" charset="0"/>
              </a:rPr>
              <a:t>        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rgbClr val="99FF99"/>
              </a:solidFill>
              <a:latin typeface="Comic Sans MS" pitchFamily="-107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Comic Sans MS" pitchFamily="-107" charset="0"/>
            </a:endParaRPr>
          </a:p>
        </p:txBody>
      </p:sp>
      <p:pic>
        <p:nvPicPr>
          <p:cNvPr id="45061" name="Picture 7" descr="anterior co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7450" y="66675"/>
            <a:ext cx="2817813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CA" sz="5400" smtClean="0">
                <a:solidFill>
                  <a:srgbClr val="2D2F2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Assessment</a:t>
            </a:r>
            <a:endParaRPr lang="en-US" sz="5400" smtClean="0">
              <a:solidFill>
                <a:srgbClr val="2D2F2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stellar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75418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99FF99"/>
                </a:solidFill>
                <a:latin typeface="Comic Sans MS" pitchFamily="-107" charset="0"/>
              </a:rPr>
              <a:t> </a:t>
            </a:r>
            <a:r>
              <a:rPr lang="en-US" sz="3200" b="1" dirty="0">
                <a:solidFill>
                  <a:srgbClr val="2D2F2B"/>
                </a:solidFill>
                <a:latin typeface="Calisto MT" pitchFamily="-107" charset="0"/>
              </a:rPr>
              <a:t>Severity of neurologic deficit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2D2F2B"/>
                </a:solidFill>
                <a:latin typeface="Bradley Hand ITC" pitchFamily="66" charset="0"/>
              </a:rPr>
              <a:t>	  Incomplete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2D2F2B"/>
                </a:solidFill>
                <a:latin typeface="Bradley Hand ITC" pitchFamily="66" charset="0"/>
              </a:rPr>
              <a:t>			</a:t>
            </a:r>
            <a:r>
              <a:rPr lang="en-US" sz="3200" b="1" dirty="0">
                <a:solidFill>
                  <a:srgbClr val="FF0000"/>
                </a:solidFill>
                <a:latin typeface="Bradley Hand ITC" pitchFamily="66" charset="0"/>
              </a:rPr>
              <a:t>Brown-</a:t>
            </a:r>
            <a:r>
              <a:rPr lang="en-US" sz="3200" b="1" dirty="0" err="1">
                <a:solidFill>
                  <a:srgbClr val="FF0000"/>
                </a:solidFill>
                <a:latin typeface="Bradley Hand ITC" pitchFamily="66" charset="0"/>
              </a:rPr>
              <a:t>Sequard</a:t>
            </a:r>
            <a:r>
              <a:rPr lang="en-US" sz="3200" b="1" dirty="0">
                <a:solidFill>
                  <a:srgbClr val="FF0000"/>
                </a:solidFill>
                <a:latin typeface="Bradley Hand ITC" pitchFamily="66" charset="0"/>
              </a:rPr>
              <a:t> </a:t>
            </a:r>
            <a:r>
              <a:rPr lang="en-US" sz="3200" b="1" dirty="0">
                <a:solidFill>
                  <a:srgbClr val="2D2F2B"/>
                </a:solidFill>
                <a:latin typeface="Bradley Hand ITC" pitchFamily="66" charset="0"/>
              </a:rPr>
              <a:t>syndrome: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accent1"/>
                </a:solidFill>
                <a:latin typeface="Bradley Hand ITC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1"/>
                </a:solidFill>
                <a:latin typeface="Bradley Hand ITC" pitchFamily="66" charset="0"/>
              </a:rPr>
              <a:t>             </a:t>
            </a:r>
            <a:endParaRPr lang="en-US" sz="2000" dirty="0">
              <a:solidFill>
                <a:schemeClr val="accent1"/>
              </a:solidFill>
              <a:latin typeface="Comic Sans MS" pitchFamily="-107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Comic Sans MS" pitchFamily="-107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2286000"/>
            <a:ext cx="822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99FF99"/>
                </a:solidFill>
                <a:latin typeface="Comic Sans MS" pitchFamily="-107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1"/>
                </a:solidFill>
                <a:latin typeface="Bradley Hand ITC" pitchFamily="66" charset="0"/>
              </a:rPr>
              <a:t>         </a:t>
            </a: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# Characterized by </a:t>
            </a:r>
            <a:r>
              <a:rPr lang="en-US" sz="2400" dirty="0" err="1">
                <a:solidFill>
                  <a:srgbClr val="FF0000"/>
                </a:solidFill>
                <a:latin typeface="Calisto MT" pitchFamily="-107" charset="0"/>
              </a:rPr>
              <a:t>hemicord</a:t>
            </a: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injury with </a:t>
            </a:r>
            <a:r>
              <a:rPr lang="en-US" sz="2400" dirty="0" err="1">
                <a:solidFill>
                  <a:srgbClr val="FF0000"/>
                </a:solidFill>
                <a:latin typeface="Calisto MT" pitchFamily="-107" charset="0"/>
              </a:rPr>
              <a:t>ipsilateral</a:t>
            </a: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paralysis, loss of </a:t>
            </a:r>
            <a:r>
              <a:rPr lang="en-US" sz="2400" dirty="0" err="1">
                <a:solidFill>
                  <a:srgbClr val="2D2F2B"/>
                </a:solidFill>
                <a:latin typeface="Calisto MT" pitchFamily="-107" charset="0"/>
              </a:rPr>
              <a:t>proprioception</a:t>
            </a: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and light touch, and </a:t>
            </a:r>
            <a:r>
              <a:rPr lang="en-US" sz="2400" dirty="0" err="1">
                <a:solidFill>
                  <a:srgbClr val="FF0000"/>
                </a:solidFill>
                <a:latin typeface="Calisto MT" pitchFamily="-107" charset="0"/>
              </a:rPr>
              <a:t>contralateral</a:t>
            </a: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temperature and sharp pain loss.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       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          # Prognosis is </a:t>
            </a:r>
            <a:r>
              <a:rPr lang="en-US" sz="2400" dirty="0">
                <a:solidFill>
                  <a:srgbClr val="FF0000"/>
                </a:solidFill>
                <a:latin typeface="Calisto MT" pitchFamily="-107" charset="0"/>
              </a:rPr>
              <a:t>good</a:t>
            </a: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, with over 90% regaining of bowel and bladder function and ambulatory capacity.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2D2F2B"/>
                </a:solidFill>
                <a:latin typeface="Bradley Hand ITC" pitchFamily="66" charset="0"/>
              </a:rPr>
              <a:t>        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rgbClr val="99FF99"/>
              </a:solidFill>
              <a:latin typeface="Comic Sans MS" pitchFamily="-107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Comic Sans MS" pitchFamily="-107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CA" sz="5400" smtClean="0">
                <a:solidFill>
                  <a:srgbClr val="2D2F2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Assessment</a:t>
            </a:r>
            <a:endParaRPr lang="en-US" sz="5400" smtClean="0">
              <a:solidFill>
                <a:srgbClr val="2D2F2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stellar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75418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99FF99"/>
                </a:solidFill>
                <a:latin typeface="Comic Sans MS" pitchFamily="-107" charset="0"/>
              </a:rPr>
              <a:t> </a:t>
            </a:r>
            <a:r>
              <a:rPr lang="en-US" sz="3200" b="1" dirty="0">
                <a:solidFill>
                  <a:srgbClr val="2D2F2B"/>
                </a:solidFill>
                <a:latin typeface="Calisto MT" pitchFamily="-107" charset="0"/>
              </a:rPr>
              <a:t>Severity of neurologic deficit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2D2F2B"/>
                </a:solidFill>
                <a:latin typeface="Bradley Hand ITC" pitchFamily="66" charset="0"/>
              </a:rPr>
              <a:t>	  Incomplete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2D2F2B"/>
                </a:solidFill>
                <a:latin typeface="Bradley Hand ITC" pitchFamily="66" charset="0"/>
              </a:rPr>
              <a:t>			</a:t>
            </a:r>
            <a:r>
              <a:rPr lang="en-US" sz="3200" b="1" dirty="0" err="1">
                <a:solidFill>
                  <a:srgbClr val="FF0000"/>
                </a:solidFill>
                <a:latin typeface="Bradley Hand ITC" pitchFamily="66" charset="0"/>
              </a:rPr>
              <a:t>Conus</a:t>
            </a:r>
            <a:r>
              <a:rPr lang="en-US" sz="3200" b="1" dirty="0">
                <a:solidFill>
                  <a:srgbClr val="FF0000"/>
                </a:solidFill>
                <a:latin typeface="Bradley Hand ITC" pitchFamily="66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Bradley Hand ITC" pitchFamily="66" charset="0"/>
              </a:rPr>
              <a:t>Medullaris</a:t>
            </a:r>
            <a:r>
              <a:rPr lang="en-US" sz="3200" b="1" dirty="0">
                <a:solidFill>
                  <a:srgbClr val="FF0000"/>
                </a:solidFill>
                <a:latin typeface="Bradley Hand ITC" pitchFamily="66" charset="0"/>
              </a:rPr>
              <a:t> </a:t>
            </a:r>
            <a:r>
              <a:rPr lang="en-US" sz="3200" b="1" dirty="0">
                <a:solidFill>
                  <a:srgbClr val="2D2F2B"/>
                </a:solidFill>
                <a:latin typeface="Bradley Hand ITC" pitchFamily="66" charset="0"/>
              </a:rPr>
              <a:t>syndrome: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accent1"/>
                </a:solidFill>
                <a:latin typeface="Bradley Hand ITC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1"/>
                </a:solidFill>
                <a:latin typeface="Bradley Hand ITC" pitchFamily="66" charset="0"/>
              </a:rPr>
              <a:t>             </a:t>
            </a:r>
            <a:endParaRPr lang="en-US" sz="2000" dirty="0">
              <a:solidFill>
                <a:schemeClr val="accent1"/>
              </a:solidFill>
              <a:latin typeface="Comic Sans MS" pitchFamily="-107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Comic Sans MS" pitchFamily="-107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2439988"/>
            <a:ext cx="822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>
                <a:solidFill>
                  <a:srgbClr val="99FF99"/>
                </a:solidFill>
                <a:latin typeface="Comic Sans MS" pitchFamily="-107" charset="0"/>
              </a:rPr>
              <a:t> </a:t>
            </a:r>
            <a:endParaRPr lang="en-US" sz="3200" b="1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b="1">
                <a:solidFill>
                  <a:schemeClr val="accent1"/>
                </a:solidFill>
                <a:latin typeface="Bradley Hand ITC" pitchFamily="66" charset="0"/>
              </a:rPr>
              <a:t>         </a:t>
            </a:r>
            <a:r>
              <a:rPr lang="en-US" sz="2400">
                <a:solidFill>
                  <a:srgbClr val="2D2F2B"/>
                </a:solidFill>
                <a:latin typeface="Calisto MT" pitchFamily="-107" charset="0"/>
              </a:rPr>
              <a:t># Seen in T12-L1 injuries.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>
                <a:solidFill>
                  <a:srgbClr val="2D2F2B"/>
                </a:solidFill>
                <a:latin typeface="Calisto MT" pitchFamily="-107" charset="0"/>
              </a:rPr>
              <a:t>           # Loss of voluntary bowel and bladder control with preserved lumbar root function.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>
                <a:solidFill>
                  <a:srgbClr val="2D2F2B"/>
                </a:solidFill>
                <a:latin typeface="Calisto MT" pitchFamily="-107" charset="0"/>
              </a:rPr>
              <a:t>           # Uncommon as pure lesion (mixed conus-cauda).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>
                <a:solidFill>
                  <a:srgbClr val="FFFFFF"/>
                </a:solidFill>
                <a:latin typeface="Calisto MT" pitchFamily="-107" charset="0"/>
              </a:rPr>
              <a:t>        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b="1">
                <a:solidFill>
                  <a:schemeClr val="accent1"/>
                </a:solidFill>
                <a:latin typeface="Bradley Hand ITC" pitchFamily="66" charset="0"/>
              </a:rPr>
              <a:t>        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b="1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>
              <a:solidFill>
                <a:srgbClr val="99FF99"/>
              </a:solidFill>
              <a:latin typeface="Comic Sans MS" pitchFamily="-107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>
              <a:solidFill>
                <a:schemeClr val="accent1"/>
              </a:solidFill>
              <a:latin typeface="Comic Sans MS" pitchFamily="-107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CA" sz="5400" smtClean="0">
                <a:solidFill>
                  <a:srgbClr val="2D2F2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Assessment</a:t>
            </a:r>
            <a:endParaRPr lang="en-US" sz="5400" smtClean="0">
              <a:solidFill>
                <a:srgbClr val="2D2F2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stellar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013" y="175418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99FF99"/>
                </a:solidFill>
                <a:latin typeface="Comic Sans MS" pitchFamily="-107" charset="0"/>
              </a:rPr>
              <a:t> </a:t>
            </a:r>
            <a:r>
              <a:rPr lang="en-US" sz="3200" b="1" dirty="0">
                <a:solidFill>
                  <a:srgbClr val="2D2F2B"/>
                </a:solidFill>
                <a:latin typeface="Calisto MT" pitchFamily="-107" charset="0"/>
              </a:rPr>
              <a:t>Severity of neurologic deficit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2D2F2B"/>
                </a:solidFill>
                <a:latin typeface="Bradley Hand ITC" pitchFamily="66" charset="0"/>
              </a:rPr>
              <a:t>	  Incomplete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2D2F2B"/>
                </a:solidFill>
                <a:latin typeface="Bradley Hand ITC" pitchFamily="66" charset="0"/>
              </a:rPr>
              <a:t>			</a:t>
            </a:r>
            <a:r>
              <a:rPr lang="en-US" sz="3200" b="1" dirty="0" err="1">
                <a:solidFill>
                  <a:srgbClr val="FF0000"/>
                </a:solidFill>
                <a:latin typeface="Bradley Hand ITC" pitchFamily="66" charset="0"/>
              </a:rPr>
              <a:t>Cauda</a:t>
            </a:r>
            <a:r>
              <a:rPr lang="en-US" sz="3200" b="1" dirty="0">
                <a:solidFill>
                  <a:srgbClr val="FF0000"/>
                </a:solidFill>
                <a:latin typeface="Bradley Hand ITC" pitchFamily="66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Bradley Hand ITC" pitchFamily="66" charset="0"/>
              </a:rPr>
              <a:t>Equina</a:t>
            </a:r>
            <a:r>
              <a:rPr lang="en-US" sz="3200" b="1" dirty="0">
                <a:solidFill>
                  <a:srgbClr val="FF0000"/>
                </a:solidFill>
                <a:latin typeface="Bradley Hand ITC" pitchFamily="66" charset="0"/>
              </a:rPr>
              <a:t> </a:t>
            </a:r>
            <a:r>
              <a:rPr lang="en-US" sz="3200" b="1" dirty="0">
                <a:solidFill>
                  <a:srgbClr val="2D2F2B"/>
                </a:solidFill>
                <a:latin typeface="Bradley Hand ITC" pitchFamily="66" charset="0"/>
              </a:rPr>
              <a:t>syndrome: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accent1"/>
                </a:solidFill>
                <a:latin typeface="Bradley Hand ITC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1"/>
                </a:solidFill>
                <a:latin typeface="Bradley Hand ITC" pitchFamily="66" charset="0"/>
              </a:rPr>
              <a:t>             </a:t>
            </a:r>
            <a:endParaRPr lang="en-US" sz="2000" dirty="0">
              <a:solidFill>
                <a:schemeClr val="accent1"/>
              </a:solidFill>
              <a:latin typeface="Comic Sans MS" pitchFamily="-107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Comic Sans MS" pitchFamily="-107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2286000"/>
            <a:ext cx="8229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99FF99"/>
                </a:solidFill>
                <a:latin typeface="Comic Sans MS" pitchFamily="-107" charset="0"/>
              </a:rPr>
              <a:t> </a:t>
            </a:r>
            <a:endParaRPr lang="en-US" sz="3200" b="1" dirty="0">
              <a:solidFill>
                <a:srgbClr val="2D2F2B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rgbClr val="2D2F2B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2D2F2B"/>
                </a:solidFill>
                <a:latin typeface="Bradley Hand ITC" pitchFamily="66" charset="0"/>
              </a:rPr>
              <a:t>         </a:t>
            </a: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# Saddle anesthesia, urinary retention and stool incontinence.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          # </a:t>
            </a:r>
            <a:r>
              <a:rPr lang="en-CA" sz="2400" dirty="0">
                <a:solidFill>
                  <a:srgbClr val="2D2F2B"/>
                </a:solidFill>
                <a:latin typeface="Calisto MT" pitchFamily="-107" charset="0"/>
              </a:rPr>
              <a:t>Usually due to </a:t>
            </a:r>
            <a:r>
              <a:rPr lang="en-CA" sz="2400" dirty="0">
                <a:solidFill>
                  <a:srgbClr val="FF0000"/>
                </a:solidFill>
                <a:latin typeface="Calisto MT" pitchFamily="-107" charset="0"/>
              </a:rPr>
              <a:t>large central disc </a:t>
            </a:r>
            <a:r>
              <a:rPr lang="en-CA" sz="2400" dirty="0" err="1">
                <a:solidFill>
                  <a:srgbClr val="FF0000"/>
                </a:solidFill>
                <a:latin typeface="Calisto MT" pitchFamily="-107" charset="0"/>
              </a:rPr>
              <a:t>herniation</a:t>
            </a:r>
            <a:r>
              <a:rPr lang="en-CA" sz="2400" dirty="0">
                <a:solidFill>
                  <a:srgbClr val="FF0000"/>
                </a:solidFill>
                <a:latin typeface="Calisto MT" pitchFamily="-107" charset="0"/>
              </a:rPr>
              <a:t> </a:t>
            </a:r>
            <a:r>
              <a:rPr lang="en-CA" sz="2400" dirty="0">
                <a:solidFill>
                  <a:srgbClr val="2D2F2B"/>
                </a:solidFill>
                <a:latin typeface="Calisto MT" pitchFamily="-107" charset="0"/>
              </a:rPr>
              <a:t>rather than fracture</a:t>
            </a:r>
            <a:r>
              <a:rPr lang="en-US" sz="2400" dirty="0">
                <a:solidFill>
                  <a:srgbClr val="2D2F2B"/>
                </a:solidFill>
                <a:latin typeface="Calisto MT" pitchFamily="-107" charset="0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FFFFFF"/>
                </a:solidFill>
                <a:latin typeface="Calisto MT" pitchFamily="-107" charset="0"/>
              </a:rPr>
              <a:t>        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1"/>
                </a:solidFill>
                <a:latin typeface="Bradley Hand ITC" pitchFamily="66" charset="0"/>
              </a:rPr>
              <a:t>        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rgbClr val="99FF99"/>
              </a:solidFill>
              <a:latin typeface="Comic Sans MS" pitchFamily="-107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chemeClr val="accent1"/>
              </a:solidFill>
              <a:latin typeface="Comic Sans MS" pitchFamily="-107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4814888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3200" b="1">
              <a:solidFill>
                <a:srgbClr val="2D2F2B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>
                <a:solidFill>
                  <a:srgbClr val="2D2F2B"/>
                </a:solidFill>
                <a:latin typeface="Bradley Hand ITC" pitchFamily="66" charset="0"/>
              </a:rPr>
              <a:t>		  Nerve root deficit: </a:t>
            </a:r>
            <a:r>
              <a:rPr lang="en-US" sz="2800">
                <a:solidFill>
                  <a:srgbClr val="2D2F2B"/>
                </a:solidFill>
                <a:latin typeface="Calisto MT" pitchFamily="-107" charset="0"/>
              </a:rPr>
              <a:t>LMN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b="1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>
              <a:solidFill>
                <a:schemeClr val="accent1"/>
              </a:solidFill>
              <a:latin typeface="Bradley Hand ITC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>
                <a:solidFill>
                  <a:schemeClr val="accent1"/>
                </a:solidFill>
                <a:latin typeface="Bradley Hand ITC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>
                <a:solidFill>
                  <a:schemeClr val="accent1"/>
                </a:solidFill>
                <a:latin typeface="Bradley Hand ITC" pitchFamily="66" charset="0"/>
              </a:rPr>
              <a:t>             </a:t>
            </a:r>
            <a:endParaRPr lang="en-US" sz="2000">
              <a:solidFill>
                <a:schemeClr val="accent1"/>
              </a:solidFill>
              <a:latin typeface="Comic Sans MS" pitchFamily="-107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>
              <a:solidFill>
                <a:schemeClr val="accent1"/>
              </a:solidFill>
              <a:latin typeface="Comic Sans MS" pitchFamily="-107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35163"/>
            <a:ext cx="8229600" cy="4383087"/>
          </a:xfrm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CA" sz="2800" dirty="0" smtClean="0">
                <a:solidFill>
                  <a:srgbClr val="2D2F2B"/>
                </a:solidFill>
              </a:rPr>
              <a:t>Spinal Shock</a:t>
            </a:r>
          </a:p>
          <a:p>
            <a:pPr lvl="1" eaLnBrk="1" hangingPunct="1">
              <a:defRPr/>
            </a:pPr>
            <a:r>
              <a:rPr lang="en-CA" dirty="0" smtClean="0">
                <a:solidFill>
                  <a:srgbClr val="2D2F2B"/>
                </a:solidFill>
              </a:rPr>
              <a:t>Transient loss of spinal reflexes.</a:t>
            </a:r>
          </a:p>
          <a:p>
            <a:pPr lvl="1" eaLnBrk="1" hangingPunct="1">
              <a:defRPr/>
            </a:pPr>
            <a:r>
              <a:rPr lang="en-CA" dirty="0" smtClean="0">
                <a:solidFill>
                  <a:srgbClr val="2D2F2B"/>
                </a:solidFill>
              </a:rPr>
              <a:t>Lasts 24-72 hours</a:t>
            </a:r>
            <a:r>
              <a:rPr lang="en-US" dirty="0" smtClean="0">
                <a:solidFill>
                  <a:srgbClr val="2D2F2B"/>
                </a:solidFill>
              </a:rPr>
              <a:t>.</a:t>
            </a:r>
          </a:p>
          <a:p>
            <a:pPr lvl="1" eaLnBrk="1" hangingPunct="1">
              <a:defRPr/>
            </a:pPr>
            <a:endParaRPr lang="en-US" dirty="0" smtClean="0">
              <a:solidFill>
                <a:srgbClr val="2D2F2B"/>
              </a:solidFill>
            </a:endParaRPr>
          </a:p>
          <a:p>
            <a:pPr eaLnBrk="1" hangingPunct="1">
              <a:defRPr/>
            </a:pPr>
            <a:r>
              <a:rPr lang="en-CA" sz="2800" dirty="0" err="1" smtClean="0">
                <a:solidFill>
                  <a:srgbClr val="2D2F2B"/>
                </a:solidFill>
              </a:rPr>
              <a:t>Neurogenic</a:t>
            </a:r>
            <a:r>
              <a:rPr lang="en-CA" sz="2800" dirty="0" smtClean="0">
                <a:solidFill>
                  <a:srgbClr val="2D2F2B"/>
                </a:solidFill>
              </a:rPr>
              <a:t> shock</a:t>
            </a:r>
          </a:p>
          <a:p>
            <a:pPr lvl="1" eaLnBrk="1" hangingPunct="1">
              <a:defRPr/>
            </a:pPr>
            <a:r>
              <a:rPr lang="en-CA" dirty="0" smtClean="0">
                <a:solidFill>
                  <a:srgbClr val="2D2F2B"/>
                </a:solidFill>
              </a:rPr>
              <a:t>Reduced tissue perfusion due to loss of </a:t>
            </a:r>
            <a:r>
              <a:rPr lang="en-CA" dirty="0" smtClean="0">
                <a:solidFill>
                  <a:srgbClr val="FF0000"/>
                </a:solidFill>
              </a:rPr>
              <a:t>sympathetic</a:t>
            </a:r>
            <a:r>
              <a:rPr lang="en-CA" dirty="0" smtClean="0">
                <a:solidFill>
                  <a:srgbClr val="2D2F2B"/>
                </a:solidFill>
              </a:rPr>
              <a:t> outflow and un-apposed </a:t>
            </a:r>
            <a:r>
              <a:rPr lang="en-CA" dirty="0" err="1" smtClean="0">
                <a:solidFill>
                  <a:srgbClr val="2D2F2B"/>
                </a:solidFill>
              </a:rPr>
              <a:t>vagal</a:t>
            </a:r>
            <a:r>
              <a:rPr lang="en-CA" dirty="0" smtClean="0">
                <a:solidFill>
                  <a:srgbClr val="2D2F2B"/>
                </a:solidFill>
              </a:rPr>
              <a:t> tone. Injury above T6 level.</a:t>
            </a:r>
          </a:p>
          <a:p>
            <a:pPr lvl="1" eaLnBrk="1" hangingPunct="1">
              <a:defRPr/>
            </a:pPr>
            <a:r>
              <a:rPr lang="en-CA" dirty="0" smtClean="0">
                <a:solidFill>
                  <a:srgbClr val="2D2F2B"/>
                </a:solidFill>
              </a:rPr>
              <a:t>Peripheral vasodilatation (hypotension and </a:t>
            </a:r>
            <a:r>
              <a:rPr lang="en-CA" dirty="0" err="1" smtClean="0">
                <a:solidFill>
                  <a:srgbClr val="2D2F2B"/>
                </a:solidFill>
              </a:rPr>
              <a:t>bradycardia</a:t>
            </a:r>
            <a:r>
              <a:rPr lang="en-CA" dirty="0" smtClean="0">
                <a:solidFill>
                  <a:srgbClr val="2D2F2B"/>
                </a:solidFill>
              </a:rPr>
              <a:t>).</a:t>
            </a:r>
          </a:p>
          <a:p>
            <a:pPr lvl="1" eaLnBrk="1" hangingPunct="1">
              <a:defRPr/>
            </a:pPr>
            <a:r>
              <a:rPr lang="en-CA" dirty="0" smtClean="0">
                <a:solidFill>
                  <a:srgbClr val="2D2F2B"/>
                </a:solidFill>
              </a:rPr>
              <a:t>Rx: fluid resuscitation and </a:t>
            </a:r>
            <a:r>
              <a:rPr lang="en-CA" dirty="0" err="1" smtClean="0">
                <a:solidFill>
                  <a:srgbClr val="2D2F2B"/>
                </a:solidFill>
              </a:rPr>
              <a:t>vasopressors</a:t>
            </a:r>
            <a:r>
              <a:rPr lang="en-CA" dirty="0" smtClean="0">
                <a:solidFill>
                  <a:srgbClr val="2D2F2B"/>
                </a:solidFill>
              </a:rPr>
              <a:t>.</a:t>
            </a:r>
          </a:p>
          <a:p>
            <a:pPr lvl="1" eaLnBrk="1" hangingPunct="1">
              <a:defRPr/>
            </a:pPr>
            <a:endParaRPr lang="en-US" dirty="0" smtClean="0">
              <a:solidFill>
                <a:srgbClr val="99FF99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4000" b="1" dirty="0" smtClean="0">
              <a:solidFill>
                <a:srgbClr val="99FF99"/>
              </a:solidFill>
              <a:latin typeface="Comic Sans MS" pitchFamily="-107" charset="0"/>
            </a:endParaRPr>
          </a:p>
          <a:p>
            <a:pPr eaLnBrk="1" hangingPunct="1">
              <a:buFontTx/>
              <a:buNone/>
              <a:defRPr/>
            </a:pPr>
            <a:endParaRPr lang="en-US" sz="4000" b="1" dirty="0" smtClean="0">
              <a:solidFill>
                <a:schemeClr val="accent1"/>
              </a:solidFill>
              <a:latin typeface="Comic Sans MS" pitchFamily="-107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smtClean="0">
                <a:solidFill>
                  <a:srgbClr val="2D2F2B"/>
                </a:solidFill>
              </a:rPr>
              <a:t>X-rays:</a:t>
            </a:r>
          </a:p>
          <a:p>
            <a:pPr lvl="1" eaLnBrk="1" hangingPunct="1">
              <a:lnSpc>
                <a:spcPct val="90000"/>
              </a:lnSpc>
            </a:pPr>
            <a:r>
              <a:rPr lang="en-CA" smtClean="0">
                <a:solidFill>
                  <a:srgbClr val="2D2F2B"/>
                </a:solidFill>
              </a:rPr>
              <a:t>Cervical: 3 views.</a:t>
            </a:r>
          </a:p>
          <a:p>
            <a:pPr lvl="2" eaLnBrk="1" hangingPunct="1">
              <a:lnSpc>
                <a:spcPct val="90000"/>
              </a:lnSpc>
            </a:pPr>
            <a:r>
              <a:rPr lang="en-CA" smtClean="0">
                <a:solidFill>
                  <a:srgbClr val="2D2F2B"/>
                </a:solidFill>
              </a:rPr>
              <a:t>AP, lateral and open mouth.</a:t>
            </a:r>
          </a:p>
          <a:p>
            <a:pPr lvl="1" eaLnBrk="1" hangingPunct="1">
              <a:lnSpc>
                <a:spcPct val="90000"/>
              </a:lnSpc>
            </a:pPr>
            <a:r>
              <a:rPr lang="en-CA" smtClean="0">
                <a:solidFill>
                  <a:srgbClr val="2D2F2B"/>
                </a:solidFill>
              </a:rPr>
              <a:t>Thoraco-lumbar: 2 views.</a:t>
            </a:r>
          </a:p>
          <a:p>
            <a:pPr lvl="2" eaLnBrk="1" hangingPunct="1">
              <a:lnSpc>
                <a:spcPct val="90000"/>
              </a:lnSpc>
            </a:pPr>
            <a:r>
              <a:rPr lang="en-CA" smtClean="0">
                <a:solidFill>
                  <a:srgbClr val="2D2F2B"/>
                </a:solidFill>
              </a:rPr>
              <a:t>AP &amp; lateral.</a:t>
            </a:r>
          </a:p>
          <a:p>
            <a:pPr lvl="2" eaLnBrk="1" hangingPunct="1">
              <a:lnSpc>
                <a:spcPct val="90000"/>
              </a:lnSpc>
              <a:buClr>
                <a:srgbClr val="47443E"/>
              </a:buClr>
            </a:pPr>
            <a:r>
              <a:rPr lang="en-CA" smtClean="0">
                <a:solidFill>
                  <a:srgbClr val="2D2F2B"/>
                </a:solidFill>
              </a:rPr>
              <a:t>Flexion-Extension views.</a:t>
            </a:r>
          </a:p>
          <a:p>
            <a:pPr eaLnBrk="1" hangingPunct="1">
              <a:lnSpc>
                <a:spcPct val="90000"/>
              </a:lnSpc>
            </a:pPr>
            <a:r>
              <a:rPr lang="en-CA" smtClean="0">
                <a:solidFill>
                  <a:srgbClr val="2D2F2B"/>
                </a:solidFill>
              </a:rPr>
              <a:t>CT: best for bony anatomy.</a:t>
            </a:r>
          </a:p>
          <a:p>
            <a:pPr eaLnBrk="1" hangingPunct="1">
              <a:lnSpc>
                <a:spcPct val="90000"/>
              </a:lnSpc>
            </a:pPr>
            <a:r>
              <a:rPr lang="en-CA" smtClean="0">
                <a:solidFill>
                  <a:srgbClr val="2D2F2B"/>
                </a:solidFill>
              </a:rPr>
              <a:t>MRI: best to evaluate soft tissue.</a:t>
            </a:r>
          </a:p>
        </p:txBody>
      </p:sp>
      <p:sp>
        <p:nvSpPr>
          <p:cNvPr id="41988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rgbClr val="2D2F2B"/>
                </a:solidFill>
                <a:ea typeface="+mj-ea"/>
                <a:cs typeface="+mj-cs"/>
              </a:rPr>
              <a:t>Imaging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solidFill>
                  <a:srgbClr val="2D2F2B"/>
                </a:solidFill>
              </a:rPr>
              <a:t>Depends on:</a:t>
            </a:r>
          </a:p>
          <a:p>
            <a:pPr eaLnBrk="1" hangingPunct="1"/>
            <a:endParaRPr lang="en-CA" dirty="0" smtClean="0">
              <a:solidFill>
                <a:srgbClr val="2D2F2B"/>
              </a:solidFill>
            </a:endParaRPr>
          </a:p>
          <a:p>
            <a:pPr lvl="1" eaLnBrk="1" hangingPunct="1"/>
            <a:r>
              <a:rPr lang="en-CA" dirty="0" smtClean="0">
                <a:solidFill>
                  <a:srgbClr val="FF0000"/>
                </a:solidFill>
              </a:rPr>
              <a:t>Level</a:t>
            </a:r>
            <a:r>
              <a:rPr lang="en-CA" dirty="0" smtClean="0">
                <a:solidFill>
                  <a:srgbClr val="2D2F2B"/>
                </a:solidFill>
              </a:rPr>
              <a:t> of injury.</a:t>
            </a:r>
          </a:p>
          <a:p>
            <a:pPr lvl="1" eaLnBrk="1" hangingPunct="1"/>
            <a:r>
              <a:rPr lang="en-CA" dirty="0" smtClean="0">
                <a:solidFill>
                  <a:srgbClr val="2D2F2B"/>
                </a:solidFill>
              </a:rPr>
              <a:t>Degree and morphology of injury: </a:t>
            </a:r>
            <a:r>
              <a:rPr lang="en-CA" b="1" u="sng" dirty="0" smtClean="0">
                <a:solidFill>
                  <a:srgbClr val="FF0000"/>
                </a:solidFill>
              </a:rPr>
              <a:t>STABILITY</a:t>
            </a:r>
          </a:p>
          <a:p>
            <a:pPr lvl="1" eaLnBrk="1" hangingPunct="1"/>
            <a:r>
              <a:rPr lang="en-CA" dirty="0" smtClean="0">
                <a:solidFill>
                  <a:srgbClr val="2D2F2B"/>
                </a:solidFill>
              </a:rPr>
              <a:t>Presence of </a:t>
            </a:r>
            <a:r>
              <a:rPr lang="en-CA" dirty="0" smtClean="0">
                <a:solidFill>
                  <a:srgbClr val="FF0000"/>
                </a:solidFill>
              </a:rPr>
              <a:t>neurologic deficit</a:t>
            </a:r>
            <a:r>
              <a:rPr lang="en-CA" dirty="0" smtClean="0">
                <a:solidFill>
                  <a:srgbClr val="2D2F2B"/>
                </a:solidFill>
              </a:rPr>
              <a:t>.</a:t>
            </a:r>
          </a:p>
          <a:p>
            <a:pPr lvl="1" eaLnBrk="1" hangingPunct="1"/>
            <a:r>
              <a:rPr lang="en-CA" dirty="0" smtClean="0">
                <a:solidFill>
                  <a:srgbClr val="2D2F2B"/>
                </a:solidFill>
              </a:rPr>
              <a:t>Other factors.</a:t>
            </a:r>
          </a:p>
        </p:txBody>
      </p:sp>
      <p:sp>
        <p:nvSpPr>
          <p:cNvPr id="4301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sz="4400" dirty="0" smtClean="0">
                <a:solidFill>
                  <a:srgbClr val="2D2F2B"/>
                </a:solidFill>
                <a:ea typeface="+mj-ea"/>
                <a:cs typeface="+mj-cs"/>
              </a:rPr>
              <a:t>Management of Spinal Injuries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solidFill>
                  <a:srgbClr val="2D2F2B"/>
                </a:solidFill>
              </a:rPr>
              <a:t>Some general rules:</a:t>
            </a:r>
          </a:p>
          <a:p>
            <a:pPr lvl="1" eaLnBrk="1" hangingPunct="1"/>
            <a:r>
              <a:rPr lang="en-CA" sz="3200" b="1" i="1" u="sng" dirty="0" smtClean="0">
                <a:solidFill>
                  <a:srgbClr val="2D2F2B"/>
                </a:solidFill>
              </a:rPr>
              <a:t>Stable</a:t>
            </a:r>
            <a:r>
              <a:rPr lang="en-CA" dirty="0" smtClean="0">
                <a:solidFill>
                  <a:srgbClr val="2D2F2B"/>
                </a:solidFill>
              </a:rPr>
              <a:t> injuries are usually treated </a:t>
            </a:r>
            <a:r>
              <a:rPr lang="en-CA" u="sng" dirty="0" smtClean="0">
                <a:solidFill>
                  <a:srgbClr val="FF0000"/>
                </a:solidFill>
              </a:rPr>
              <a:t>conservatively</a:t>
            </a:r>
            <a:r>
              <a:rPr lang="en-CA" u="sng" dirty="0" smtClean="0">
                <a:solidFill>
                  <a:srgbClr val="2D2F2B"/>
                </a:solidFill>
              </a:rPr>
              <a:t>.</a:t>
            </a:r>
          </a:p>
          <a:p>
            <a:pPr lvl="1" eaLnBrk="1" hangingPunct="1"/>
            <a:r>
              <a:rPr lang="en-CA" sz="3200" b="1" i="1" u="sng" dirty="0" smtClean="0">
                <a:solidFill>
                  <a:srgbClr val="2D2F2B"/>
                </a:solidFill>
              </a:rPr>
              <a:t>Unstable</a:t>
            </a:r>
            <a:r>
              <a:rPr lang="en-CA" dirty="0" smtClean="0">
                <a:solidFill>
                  <a:srgbClr val="2D2F2B"/>
                </a:solidFill>
              </a:rPr>
              <a:t> injuries usually require </a:t>
            </a:r>
            <a:r>
              <a:rPr lang="en-CA" u="sng" dirty="0" smtClean="0">
                <a:solidFill>
                  <a:srgbClr val="FF0000"/>
                </a:solidFill>
              </a:rPr>
              <a:t>surgery</a:t>
            </a:r>
            <a:r>
              <a:rPr lang="en-CA" u="sng" dirty="0" smtClean="0">
                <a:solidFill>
                  <a:srgbClr val="2D2F2B"/>
                </a:solidFill>
              </a:rPr>
              <a:t>.</a:t>
            </a:r>
          </a:p>
          <a:p>
            <a:pPr lvl="1" eaLnBrk="1" hangingPunct="1"/>
            <a:r>
              <a:rPr lang="en-CA" sz="3200" b="1" i="1" u="sng" dirty="0" smtClean="0">
                <a:solidFill>
                  <a:srgbClr val="2D2F2B"/>
                </a:solidFill>
              </a:rPr>
              <a:t>Neurologic</a:t>
            </a:r>
            <a:r>
              <a:rPr lang="en-CA" dirty="0" smtClean="0">
                <a:solidFill>
                  <a:srgbClr val="2D2F2B"/>
                </a:solidFill>
              </a:rPr>
              <a:t> compression requires </a:t>
            </a:r>
            <a:r>
              <a:rPr lang="en-CA" dirty="0" smtClean="0">
                <a:solidFill>
                  <a:srgbClr val="FF0000"/>
                </a:solidFill>
              </a:rPr>
              <a:t>decompression</a:t>
            </a:r>
            <a:r>
              <a:rPr lang="en-CA" dirty="0" smtClean="0">
                <a:solidFill>
                  <a:srgbClr val="2D2F2B"/>
                </a:solidFill>
              </a:rPr>
              <a:t>.</a:t>
            </a:r>
          </a:p>
          <a:p>
            <a:pPr eaLnBrk="1" hangingPunct="1"/>
            <a:endParaRPr lang="en-CA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rgbClr val="2D2F2B"/>
                </a:solidFill>
                <a:ea typeface="+mj-ea"/>
                <a:cs typeface="+mj-cs"/>
              </a:rPr>
              <a:t>Specific Injuries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Anatomy</a:t>
            </a:r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49450"/>
            <a:ext cx="22479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4563" y="1949450"/>
            <a:ext cx="370205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rgbClr val="2D2F2B"/>
                </a:solidFill>
                <a:ea typeface="+mj-ea"/>
                <a:cs typeface="+mj-cs"/>
              </a:rPr>
              <a:t>Cervical spine fractures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dirty="0" smtClean="0">
                <a:solidFill>
                  <a:srgbClr val="2D2F2B"/>
                </a:solidFill>
              </a:rPr>
              <a:t>Descriptive: depends on mechanism of injury.</a:t>
            </a:r>
          </a:p>
          <a:p>
            <a:pPr lvl="1" eaLnBrk="1" hangingPunct="1">
              <a:lnSpc>
                <a:spcPct val="90000"/>
              </a:lnSpc>
            </a:pPr>
            <a:r>
              <a:rPr lang="en-CA" dirty="0" smtClean="0">
                <a:solidFill>
                  <a:srgbClr val="2D2F2B"/>
                </a:solidFill>
              </a:rPr>
              <a:t>Flexion/extension.</a:t>
            </a:r>
          </a:p>
          <a:p>
            <a:pPr lvl="1" eaLnBrk="1" hangingPunct="1">
              <a:lnSpc>
                <a:spcPct val="90000"/>
              </a:lnSpc>
            </a:pPr>
            <a:r>
              <a:rPr lang="en-CA" dirty="0" smtClean="0">
                <a:solidFill>
                  <a:srgbClr val="2D2F2B"/>
                </a:solidFill>
              </a:rPr>
              <a:t>Compression/distraction.</a:t>
            </a:r>
          </a:p>
          <a:p>
            <a:pPr lvl="1" eaLnBrk="1" hangingPunct="1">
              <a:lnSpc>
                <a:spcPct val="90000"/>
              </a:lnSpc>
            </a:pPr>
            <a:r>
              <a:rPr lang="en-CA" dirty="0" smtClean="0">
                <a:solidFill>
                  <a:srgbClr val="2D2F2B"/>
                </a:solidFill>
              </a:rPr>
              <a:t>Shear.</a:t>
            </a:r>
          </a:p>
          <a:p>
            <a:pPr eaLnBrk="1" hangingPunct="1">
              <a:lnSpc>
                <a:spcPct val="90000"/>
              </a:lnSpc>
            </a:pPr>
            <a:r>
              <a:rPr lang="en-CA" dirty="0" smtClean="0">
                <a:solidFill>
                  <a:srgbClr val="2D2F2B"/>
                </a:solidFill>
              </a:rPr>
              <a:t>Presence of </a:t>
            </a:r>
            <a:r>
              <a:rPr lang="en-CA" dirty="0" err="1" smtClean="0">
                <a:solidFill>
                  <a:srgbClr val="2D2F2B"/>
                </a:solidFill>
              </a:rPr>
              <a:t>subluxation</a:t>
            </a:r>
            <a:r>
              <a:rPr lang="en-CA" dirty="0" smtClean="0">
                <a:solidFill>
                  <a:srgbClr val="2D2F2B"/>
                </a:solidFill>
              </a:rPr>
              <a:t>/dislocation</a:t>
            </a:r>
          </a:p>
          <a:p>
            <a:pPr eaLnBrk="1" hangingPunct="1">
              <a:lnSpc>
                <a:spcPct val="90000"/>
              </a:lnSpc>
            </a:pPr>
            <a:r>
              <a:rPr lang="en-CA" dirty="0" smtClean="0">
                <a:solidFill>
                  <a:srgbClr val="2D2F2B"/>
                </a:solidFill>
              </a:rPr>
              <a:t>SCI: </a:t>
            </a:r>
          </a:p>
          <a:p>
            <a:pPr lvl="1" eaLnBrk="1" hangingPunct="1">
              <a:lnSpc>
                <a:spcPct val="90000"/>
              </a:lnSpc>
            </a:pPr>
            <a:r>
              <a:rPr lang="en-CA" dirty="0" smtClean="0">
                <a:solidFill>
                  <a:srgbClr val="2D2F2B"/>
                </a:solidFill>
              </a:rPr>
              <a:t>High level fracture results in quadriplegia.</a:t>
            </a:r>
          </a:p>
          <a:p>
            <a:pPr lvl="1" eaLnBrk="1" hangingPunct="1">
              <a:lnSpc>
                <a:spcPct val="90000"/>
              </a:lnSpc>
            </a:pPr>
            <a:r>
              <a:rPr lang="en-CA" dirty="0" smtClean="0">
                <a:solidFill>
                  <a:srgbClr val="2D2F2B"/>
                </a:solidFill>
              </a:rPr>
              <a:t>Low level fracture results in paraplegia.</a:t>
            </a:r>
          </a:p>
          <a:p>
            <a:pPr eaLnBrk="1" hangingPunct="1">
              <a:lnSpc>
                <a:spcPct val="90000"/>
              </a:lnSpc>
            </a:pPr>
            <a:endParaRPr lang="en-CA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rgbClr val="2D2F2B"/>
                </a:solidFill>
                <a:ea typeface="+mj-ea"/>
                <a:cs typeface="+mj-cs"/>
              </a:rPr>
              <a:t>Cervical spine fractures</a:t>
            </a:r>
          </a:p>
        </p:txBody>
      </p:sp>
      <p:pic>
        <p:nvPicPr>
          <p:cNvPr id="55299" name="Picture 5" descr="cspinealign-thumb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0213" y="1898650"/>
            <a:ext cx="267811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6" descr="cspine-bifacet-thumb #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5175" y="1898650"/>
            <a:ext cx="265430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dirty="0" err="1" smtClean="0">
                <a:solidFill>
                  <a:srgbClr val="2D2F2B"/>
                </a:solidFill>
                <a:ea typeface="+mj-ea"/>
                <a:cs typeface="+mj-cs"/>
              </a:rPr>
              <a:t>Thoraco</a:t>
            </a:r>
            <a:r>
              <a:rPr lang="en-CA" dirty="0" smtClean="0">
                <a:solidFill>
                  <a:srgbClr val="2D2F2B"/>
                </a:solidFill>
                <a:ea typeface="+mj-ea"/>
                <a:cs typeface="+mj-cs"/>
              </a:rPr>
              <a:t>-Lumbar fractures</a:t>
            </a:r>
          </a:p>
        </p:txBody>
      </p:sp>
      <p:sp>
        <p:nvSpPr>
          <p:cNvPr id="5632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mtClean="0">
                <a:solidFill>
                  <a:srgbClr val="2D2F2B"/>
                </a:solidFill>
              </a:rPr>
              <a:t>Spinal cord terminates at L1/2 disc in adult</a:t>
            </a:r>
          </a:p>
          <a:p>
            <a:pPr lvl="1" eaLnBrk="1" hangingPunct="1"/>
            <a:r>
              <a:rPr lang="en-CA" smtClean="0">
                <a:solidFill>
                  <a:srgbClr val="2D2F2B"/>
                </a:solidFill>
              </a:rPr>
              <a:t>L2/3 in a child</a:t>
            </a:r>
          </a:p>
          <a:p>
            <a:pPr eaLnBrk="1" hangingPunct="1"/>
            <a:r>
              <a:rPr lang="en-CA" smtClean="0">
                <a:solidFill>
                  <a:srgbClr val="2D2F2B"/>
                </a:solidFill>
              </a:rPr>
              <a:t>50% of injuries occur at Thoraco-lumbar junction.</a:t>
            </a:r>
          </a:p>
          <a:p>
            <a:pPr eaLnBrk="1" hangingPunct="1"/>
            <a:r>
              <a:rPr lang="en-CA" smtClean="0">
                <a:solidFill>
                  <a:srgbClr val="2D2F2B"/>
                </a:solidFill>
              </a:rPr>
              <a:t>Common fractures:</a:t>
            </a:r>
          </a:p>
          <a:p>
            <a:pPr lvl="1" eaLnBrk="1" hangingPunct="1"/>
            <a:r>
              <a:rPr lang="en-CA" smtClean="0">
                <a:solidFill>
                  <a:srgbClr val="2D2F2B"/>
                </a:solidFill>
              </a:rPr>
              <a:t>Wedge fracture (flexion/compression).</a:t>
            </a:r>
          </a:p>
          <a:p>
            <a:pPr lvl="1" eaLnBrk="1" hangingPunct="1"/>
            <a:r>
              <a:rPr lang="en-CA" smtClean="0">
                <a:solidFill>
                  <a:srgbClr val="2D2F2B"/>
                </a:solidFill>
              </a:rPr>
              <a:t>Burst (compression).</a:t>
            </a:r>
          </a:p>
          <a:p>
            <a:pPr lvl="1" eaLnBrk="1" hangingPunct="1"/>
            <a:r>
              <a:rPr lang="en-CA" smtClean="0">
                <a:solidFill>
                  <a:srgbClr val="2D2F2B"/>
                </a:solidFill>
              </a:rPr>
              <a:t>Chance (flexion/distraction).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rgbClr val="2D2F2B"/>
                </a:solidFill>
                <a:ea typeface="+mj-ea"/>
                <a:cs typeface="+mj-cs"/>
              </a:rPr>
              <a:t>Wedge fracture</a:t>
            </a:r>
          </a:p>
        </p:txBody>
      </p:sp>
      <p:pic>
        <p:nvPicPr>
          <p:cNvPr id="57347" name="Picture 2" descr="Anteroposterior and lateral radiographs of an L1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057400"/>
            <a:ext cx="53784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rgbClr val="2D2F2B"/>
                </a:solidFill>
                <a:ea typeface="+mj-ea"/>
                <a:cs typeface="+mj-cs"/>
              </a:rPr>
              <a:t>Burst fracture</a:t>
            </a:r>
          </a:p>
        </p:txBody>
      </p:sp>
      <p:pic>
        <p:nvPicPr>
          <p:cNvPr id="58371" name="Picture 2" descr="http://www.ncbi.nlm.nih.gov/bookshelf/picrender.fcgi?book=spinalcord&amp;part=A282&amp;blobname=ch3f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4143375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3288" y="1905000"/>
            <a:ext cx="214471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00800" y="5334000"/>
            <a:ext cx="457200" cy="381000"/>
          </a:xfrm>
          <a:prstGeom prst="rect">
            <a:avLst/>
          </a:prstGeom>
          <a:solidFill>
            <a:srgbClr val="7F7F7F"/>
          </a:solidFill>
          <a:ln w="12700">
            <a:solidFill>
              <a:srgbClr val="7F7F7F"/>
            </a:solidFill>
            <a:miter lim="800000"/>
            <a:headEnd/>
            <a:tailEnd/>
          </a:ln>
          <a:effectLst>
            <a:outerShdw dist="25400" dir="5400000" algn="b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rgbClr val="2D2F2B"/>
                </a:solidFill>
                <a:ea typeface="+mj-ea"/>
                <a:cs typeface="+mj-cs"/>
              </a:rPr>
              <a:t>Chance fracture</a:t>
            </a:r>
          </a:p>
        </p:txBody>
      </p:sp>
      <p:pic>
        <p:nvPicPr>
          <p:cNvPr id="5939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50196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7"/>
          <p:cNvPicPr>
            <a:picLocks noChangeAspect="1"/>
          </p:cNvPicPr>
          <p:nvPr/>
        </p:nvPicPr>
        <p:blipFill>
          <a:blip r:embed="rId3"/>
          <a:srcRect l="18430" r="22185"/>
          <a:stretch>
            <a:fillRect/>
          </a:stretch>
        </p:blipFill>
        <p:spPr bwMode="auto">
          <a:xfrm>
            <a:off x="6019800" y="1371600"/>
            <a:ext cx="25908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8"/>
          <p:cNvPicPr>
            <a:picLocks noChangeAspect="1"/>
          </p:cNvPicPr>
          <p:nvPr/>
        </p:nvPicPr>
        <p:blipFill>
          <a:blip r:embed="rId4"/>
          <a:srcRect b="13989"/>
          <a:stretch>
            <a:fillRect/>
          </a:stretch>
        </p:blipFill>
        <p:spPr bwMode="auto">
          <a:xfrm>
            <a:off x="381000" y="4202113"/>
            <a:ext cx="2332038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rgbClr val="2D2F2B"/>
                </a:solidFill>
                <a:ea typeface="+mj-ea"/>
                <a:cs typeface="+mj-cs"/>
              </a:rPr>
              <a:t>Chance fracture</a:t>
            </a:r>
          </a:p>
        </p:txBody>
      </p:sp>
      <p:pic>
        <p:nvPicPr>
          <p:cNvPr id="60419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924300"/>
            <a:ext cx="3175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000250"/>
            <a:ext cx="44831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2700" y="4238625"/>
            <a:ext cx="3151188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rgbClr val="2D2F2B"/>
                </a:solidFill>
                <a:ea typeface="+mj-ea"/>
                <a:cs typeface="+mj-cs"/>
              </a:rPr>
              <a:t>Fracture dislocation</a:t>
            </a:r>
          </a:p>
        </p:txBody>
      </p:sp>
      <p:pic>
        <p:nvPicPr>
          <p:cNvPr id="61443" name="Picture 7" descr="spine compl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513" y="2609850"/>
            <a:ext cx="28051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8" descr="spine com 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9575" y="2609850"/>
            <a:ext cx="4081463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rgbClr val="2D2F2B"/>
                </a:solidFill>
                <a:ea typeface="+mj-ea"/>
                <a:cs typeface="+mj-cs"/>
              </a:rPr>
              <a:t>Pathologic fractures</a:t>
            </a:r>
          </a:p>
        </p:txBody>
      </p:sp>
      <p:sp>
        <p:nvSpPr>
          <p:cNvPr id="6246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mtClean="0">
                <a:solidFill>
                  <a:srgbClr val="2D2F2B"/>
                </a:solidFill>
              </a:rPr>
              <a:t>Low-energy fractures.</a:t>
            </a:r>
          </a:p>
          <a:p>
            <a:pPr eaLnBrk="1" hangingPunct="1"/>
            <a:r>
              <a:rPr lang="en-CA" smtClean="0">
                <a:solidFill>
                  <a:srgbClr val="2D2F2B"/>
                </a:solidFill>
              </a:rPr>
              <a:t>Osteoporotic is common.</a:t>
            </a:r>
          </a:p>
          <a:p>
            <a:pPr eaLnBrk="1" hangingPunct="1"/>
            <a:r>
              <a:rPr lang="en-CA" smtClean="0">
                <a:solidFill>
                  <a:srgbClr val="2D2F2B"/>
                </a:solidFill>
              </a:rPr>
              <a:t>Usually due to infection or tumour.</a:t>
            </a:r>
          </a:p>
          <a:p>
            <a:pPr eaLnBrk="1" hangingPunct="1"/>
            <a:r>
              <a:rPr lang="en-CA" smtClean="0">
                <a:solidFill>
                  <a:srgbClr val="2D2F2B"/>
                </a:solidFill>
              </a:rPr>
              <a:t>X-rays: “winking owl” sign.</a:t>
            </a:r>
          </a:p>
          <a:p>
            <a:pPr eaLnBrk="1" hangingPunct="1">
              <a:buFontTx/>
              <a:buNone/>
            </a:pPr>
            <a:endParaRPr lang="en-CA" smtClean="0"/>
          </a:p>
          <a:p>
            <a:pPr eaLnBrk="1" hangingPunct="1"/>
            <a:endParaRPr lang="en-CA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rgbClr val="2D2F2B"/>
                </a:solidFill>
                <a:ea typeface="+mj-ea"/>
                <a:cs typeface="+mj-cs"/>
              </a:rPr>
              <a:t>Pathologic fractures</a:t>
            </a:r>
          </a:p>
        </p:txBody>
      </p:sp>
      <p:pic>
        <p:nvPicPr>
          <p:cNvPr id="6349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181225"/>
            <a:ext cx="43116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2" descr="http://www.ejbjs.org/Image_Quiz/2006/oct06/iqoct06_fig1_m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181225"/>
            <a:ext cx="35052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9950" y="228600"/>
            <a:ext cx="15113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Anatomy</a:t>
            </a:r>
          </a:p>
        </p:txBody>
      </p:sp>
      <p:pic>
        <p:nvPicPr>
          <p:cNvPr id="18435" name="Picture 5" descr="BS10400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6388" y="2081213"/>
            <a:ext cx="2673350" cy="2916237"/>
          </a:xfrm>
          <a:noFill/>
        </p:spPr>
      </p:pic>
      <p:pic>
        <p:nvPicPr>
          <p:cNvPr id="18436" name="Picture 16" descr="BS104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2938" y="2081213"/>
            <a:ext cx="25812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BS104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7088" y="2081213"/>
            <a:ext cx="2954337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mtClean="0">
                <a:solidFill>
                  <a:srgbClr val="2D2F2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Cauda Equina Syndrome</a:t>
            </a:r>
            <a:endParaRPr lang="en-CA" smtClean="0">
              <a:solidFill>
                <a:srgbClr val="2D2F2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515" name="Content Placeholder 4"/>
          <p:cNvSpPr>
            <a:spLocks noGrp="1"/>
          </p:cNvSpPr>
          <p:nvPr>
            <p:ph idx="1"/>
          </p:nvPr>
        </p:nvSpPr>
        <p:spPr>
          <a:xfrm>
            <a:off x="457200" y="1898650"/>
            <a:ext cx="8229600" cy="472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2D2F2B"/>
                </a:solidFill>
              </a:rPr>
              <a:t>A </a:t>
            </a:r>
            <a:r>
              <a:rPr lang="en-US" dirty="0" smtClean="0">
                <a:solidFill>
                  <a:srgbClr val="FF0000"/>
                </a:solidFill>
              </a:rPr>
              <a:t>surgical emergency.</a:t>
            </a:r>
          </a:p>
          <a:p>
            <a:pPr eaLnBrk="1" hangingPunct="1"/>
            <a:r>
              <a:rPr lang="en-US" dirty="0" smtClean="0">
                <a:solidFill>
                  <a:srgbClr val="2D2F2B"/>
                </a:solidFill>
              </a:rPr>
              <a:t>Requires full neurologic examination </a:t>
            </a:r>
            <a:r>
              <a:rPr lang="en-US" i="1" u="sng" dirty="0" smtClean="0">
                <a:solidFill>
                  <a:srgbClr val="2D2F2B"/>
                </a:solidFill>
              </a:rPr>
              <a:t>including rectal examination for </a:t>
            </a:r>
            <a:r>
              <a:rPr lang="en-US" i="1" u="sng" dirty="0" smtClean="0">
                <a:solidFill>
                  <a:srgbClr val="FF0000"/>
                </a:solidFill>
              </a:rPr>
              <a:t>anal tone</a:t>
            </a:r>
            <a:r>
              <a:rPr lang="en-US" i="1" u="sng" dirty="0" smtClean="0">
                <a:solidFill>
                  <a:srgbClr val="2D2F2B"/>
                </a:solidFill>
              </a:rPr>
              <a:t>.</a:t>
            </a:r>
          </a:p>
          <a:p>
            <a:pPr eaLnBrk="1" hangingPunct="1"/>
            <a:r>
              <a:rPr lang="en-US" dirty="0" smtClean="0">
                <a:solidFill>
                  <a:srgbClr val="2D2F2B"/>
                </a:solidFill>
              </a:rPr>
              <a:t>Investigations: X-rays initially, but </a:t>
            </a:r>
            <a:r>
              <a:rPr lang="en-US" i="1" dirty="0" smtClean="0">
                <a:solidFill>
                  <a:srgbClr val="FF0000"/>
                </a:solidFill>
              </a:rPr>
              <a:t>MRI</a:t>
            </a:r>
            <a:r>
              <a:rPr lang="en-US" i="1" dirty="0" smtClean="0">
                <a:solidFill>
                  <a:srgbClr val="2D2F2B"/>
                </a:solidFill>
              </a:rPr>
              <a:t> is mandatory as X-rays are usually unremarkable.</a:t>
            </a:r>
          </a:p>
          <a:p>
            <a:pPr eaLnBrk="1" hangingPunct="1"/>
            <a:r>
              <a:rPr lang="en-US" dirty="0" smtClean="0">
                <a:solidFill>
                  <a:srgbClr val="2D2F2B"/>
                </a:solidFill>
              </a:rPr>
              <a:t>Treatment: Emergency </a:t>
            </a:r>
            <a:r>
              <a:rPr lang="en-US" dirty="0" smtClean="0">
                <a:solidFill>
                  <a:srgbClr val="FF0000"/>
                </a:solidFill>
              </a:rPr>
              <a:t>decompression</a:t>
            </a:r>
            <a:r>
              <a:rPr lang="en-US" dirty="0" smtClean="0">
                <a:solidFill>
                  <a:srgbClr val="2D2F2B"/>
                </a:solidFill>
              </a:rPr>
              <a:t>-usually </a:t>
            </a:r>
            <a:r>
              <a:rPr lang="en-US" dirty="0" err="1" smtClean="0">
                <a:solidFill>
                  <a:srgbClr val="2D2F2B"/>
                </a:solidFill>
              </a:rPr>
              <a:t>discectomy</a:t>
            </a:r>
            <a:r>
              <a:rPr lang="en-US" dirty="0" smtClean="0">
                <a:solidFill>
                  <a:srgbClr val="2D2F2B"/>
                </a:solidFill>
              </a:rPr>
              <a:t> and wide </a:t>
            </a:r>
            <a:r>
              <a:rPr lang="en-US" dirty="0" err="1" smtClean="0">
                <a:solidFill>
                  <a:srgbClr val="2D2F2B"/>
                </a:solidFill>
              </a:rPr>
              <a:t>laminectomy</a:t>
            </a:r>
            <a:r>
              <a:rPr lang="en-US" dirty="0" smtClean="0">
                <a:solidFill>
                  <a:srgbClr val="2D2F2B"/>
                </a:solidFill>
              </a:rPr>
              <a:t> within 24 hours.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Cauda Equina Causes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851025"/>
            <a:ext cx="4794250" cy="4525963"/>
          </a:xfrm>
        </p:spPr>
        <p:txBody>
          <a:bodyPr/>
          <a:lstStyle/>
          <a:p>
            <a:pPr eaLnBrk="1" hangingPunct="1"/>
            <a:r>
              <a:rPr lang="en-US" sz="2200" smtClean="0"/>
              <a:t>Central disc prolapse.</a:t>
            </a:r>
          </a:p>
          <a:p>
            <a:pPr eaLnBrk="1" hangingPunct="1"/>
            <a:r>
              <a:rPr lang="en-US" sz="2200" smtClean="0"/>
              <a:t>Burst fractures of lumbar spine.</a:t>
            </a:r>
          </a:p>
          <a:p>
            <a:pPr eaLnBrk="1" hangingPunct="1"/>
            <a:r>
              <a:rPr lang="en-US" sz="2200" smtClean="0"/>
              <a:t>Penetrating injuries such as stab wounds or bullets.</a:t>
            </a:r>
          </a:p>
          <a:p>
            <a:pPr eaLnBrk="1" hangingPunct="1"/>
            <a:r>
              <a:rPr lang="en-US" sz="2200" smtClean="0"/>
              <a:t>Epidural hematoma from spinal anesthesia, or post surgery(rare).</a:t>
            </a:r>
          </a:p>
          <a:p>
            <a:pPr eaLnBrk="1" hangingPunct="1"/>
            <a:r>
              <a:rPr lang="en-US" sz="2200" smtClean="0"/>
              <a:t>Tumours compressing the lower spinal nerve roots.</a:t>
            </a:r>
          </a:p>
          <a:p>
            <a:pPr eaLnBrk="1" hangingPunct="1"/>
            <a:r>
              <a:rPr lang="en-US" sz="2200" smtClean="0"/>
              <a:t>Spinal Stenosis.</a:t>
            </a:r>
          </a:p>
        </p:txBody>
      </p:sp>
      <p:pic>
        <p:nvPicPr>
          <p:cNvPr id="65540" name="Picture 1"/>
          <p:cNvPicPr>
            <a:picLocks noChangeAspect="1"/>
          </p:cNvPicPr>
          <p:nvPr/>
        </p:nvPicPr>
        <p:blipFill>
          <a:blip r:embed="rId3"/>
          <a:srcRect l="24408" t="36478" r="5077" b="12312"/>
          <a:stretch>
            <a:fillRect/>
          </a:stretch>
        </p:blipFill>
        <p:spPr bwMode="auto">
          <a:xfrm>
            <a:off x="7086600" y="76200"/>
            <a:ext cx="1919288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7450" y="2093913"/>
            <a:ext cx="19304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7450" y="4502150"/>
            <a:ext cx="26543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TextBox 6"/>
          <p:cNvSpPr txBox="1">
            <a:spLocks noChangeArrowheads="1"/>
          </p:cNvSpPr>
          <p:nvPr/>
        </p:nvSpPr>
        <p:spPr bwMode="auto">
          <a:xfrm>
            <a:off x="4997450" y="6523038"/>
            <a:ext cx="1520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sto MT" pitchFamily="-107" charset="0"/>
              </a:rPr>
              <a:t>Bullet to cauda</a:t>
            </a:r>
          </a:p>
        </p:txBody>
      </p:sp>
      <p:sp>
        <p:nvSpPr>
          <p:cNvPr id="65544" name="TextBox 7"/>
          <p:cNvSpPr txBox="1">
            <a:spLocks noChangeArrowheads="1"/>
          </p:cNvSpPr>
          <p:nvPr/>
        </p:nvSpPr>
        <p:spPr bwMode="auto">
          <a:xfrm>
            <a:off x="7086600" y="1481138"/>
            <a:ext cx="1212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sto MT" pitchFamily="-107" charset="0"/>
              </a:rPr>
              <a:t>Disc hernia</a:t>
            </a:r>
          </a:p>
        </p:txBody>
      </p:sp>
      <p:sp>
        <p:nvSpPr>
          <p:cNvPr id="65545" name="TextBox 8"/>
          <p:cNvSpPr txBox="1">
            <a:spLocks noChangeArrowheads="1"/>
          </p:cNvSpPr>
          <p:nvPr/>
        </p:nvSpPr>
        <p:spPr bwMode="auto">
          <a:xfrm>
            <a:off x="4997450" y="4114800"/>
            <a:ext cx="858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sto MT" pitchFamily="-107" charset="0"/>
              </a:rPr>
              <a:t>Tumor</a:t>
            </a:r>
          </a:p>
        </p:txBody>
      </p:sp>
      <p:pic>
        <p:nvPicPr>
          <p:cNvPr id="65546" name="Picture 6" descr="Pre Tspine CTax"/>
          <p:cNvPicPr>
            <a:picLocks noChangeAspect="1" noChangeArrowheads="1"/>
          </p:cNvPicPr>
          <p:nvPr/>
        </p:nvPicPr>
        <p:blipFill>
          <a:blip r:embed="rId6"/>
          <a:srcRect l="23462" t="24648" r="26942" b="19217"/>
          <a:stretch>
            <a:fillRect/>
          </a:stretch>
        </p:blipFill>
        <p:spPr bwMode="auto">
          <a:xfrm>
            <a:off x="7086600" y="1851025"/>
            <a:ext cx="1919288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7" name="TextBox 12"/>
          <p:cNvSpPr txBox="1">
            <a:spLocks noChangeArrowheads="1"/>
          </p:cNvSpPr>
          <p:nvPr/>
        </p:nvSpPr>
        <p:spPr bwMode="auto">
          <a:xfrm>
            <a:off x="7086600" y="4114800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sto MT" pitchFamily="-107" charset="0"/>
              </a:rPr>
              <a:t>Burst fracture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mtClean="0">
                <a:solidFill>
                  <a:srgbClr val="2D2F2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Cauda Equina Syndrome</a:t>
            </a:r>
            <a:endParaRPr lang="en-CA" smtClean="0">
              <a:solidFill>
                <a:srgbClr val="2D2F2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656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87538"/>
            <a:ext cx="42211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887538"/>
            <a:ext cx="3482975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52750"/>
            <a:ext cx="7770813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thanks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Anatomy</a:t>
            </a:r>
          </a:p>
        </p:txBody>
      </p:sp>
      <p:pic>
        <p:nvPicPr>
          <p:cNvPr id="19459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041525"/>
            <a:ext cx="4906963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7825" y="2041525"/>
            <a:ext cx="3565525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Anatomy</a:t>
            </a:r>
          </a:p>
        </p:txBody>
      </p:sp>
      <p:pic>
        <p:nvPicPr>
          <p:cNvPr id="20483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2700" y="155575"/>
            <a:ext cx="4737100" cy="654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Anatomy</a:t>
            </a:r>
          </a:p>
        </p:txBody>
      </p:sp>
      <p:pic>
        <p:nvPicPr>
          <p:cNvPr id="2150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2700" y="155575"/>
            <a:ext cx="4737100" cy="654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/>
          <a:srcRect l="9686" t="22369" r="18639"/>
          <a:stretch>
            <a:fillRect/>
          </a:stretch>
        </p:blipFill>
        <p:spPr bwMode="auto">
          <a:xfrm>
            <a:off x="393700" y="2433638"/>
            <a:ext cx="3219450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Anatomy</a:t>
            </a:r>
          </a:p>
        </p:txBody>
      </p:sp>
      <p:pic>
        <p:nvPicPr>
          <p:cNvPr id="22531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38275"/>
            <a:ext cx="7770813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olio">
    <a:dk1>
      <a:sysClr val="windowText" lastClr="000000"/>
    </a:dk1>
    <a:lt1>
      <a:sysClr val="window" lastClr="FFFFFF"/>
    </a:lt1>
    <a:dk2>
      <a:srgbClr val="2D2F2B"/>
    </a:dk2>
    <a:lt2>
      <a:srgbClr val="DEDED7"/>
    </a:lt2>
    <a:accent1>
      <a:srgbClr val="294171"/>
    </a:accent1>
    <a:accent2>
      <a:srgbClr val="748CBC"/>
    </a:accent2>
    <a:accent3>
      <a:srgbClr val="8E887C"/>
    </a:accent3>
    <a:accent4>
      <a:srgbClr val="834736"/>
    </a:accent4>
    <a:accent5>
      <a:srgbClr val="5A1705"/>
    </a:accent5>
    <a:accent6>
      <a:srgbClr val="A0A16A"/>
    </a:accent6>
    <a:hlink>
      <a:srgbClr val="74B6BC"/>
    </a:hlink>
    <a:folHlink>
      <a:srgbClr val="7F95A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387</TotalTime>
  <Words>1103</Words>
  <Application>Microsoft Office PowerPoint</Application>
  <PresentationFormat>On-screen Show (4:3)</PresentationFormat>
  <Paragraphs>291</Paragraphs>
  <Slides>53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Folio</vt:lpstr>
      <vt:lpstr>Spinal injuries</vt:lpstr>
      <vt:lpstr>Objectives</vt:lpstr>
      <vt:lpstr>Spine Pathology Red Flag Conditions</vt:lpstr>
      <vt:lpstr>Anatomy</vt:lpstr>
      <vt:lpstr>Anatomy</vt:lpstr>
      <vt:lpstr>Anatomy</vt:lpstr>
      <vt:lpstr>Anatomy</vt:lpstr>
      <vt:lpstr>Anatomy</vt:lpstr>
      <vt:lpstr>Anatomy</vt:lpstr>
      <vt:lpstr>Anatomy</vt:lpstr>
      <vt:lpstr>Anatomy</vt:lpstr>
      <vt:lpstr>Anatomy</vt:lpstr>
      <vt:lpstr>Anatomy</vt:lpstr>
      <vt:lpstr>Anatomy</vt:lpstr>
      <vt:lpstr>Anatomy</vt:lpstr>
      <vt:lpstr>Anatomy</vt:lpstr>
      <vt:lpstr>Epidemiology</vt:lpstr>
      <vt:lpstr>Mechanism of Injury</vt:lpstr>
      <vt:lpstr>PowerPoint Presentation</vt:lpstr>
      <vt:lpstr>Spine stability</vt:lpstr>
      <vt:lpstr>The Three columns</vt:lpstr>
      <vt:lpstr>Assessment</vt:lpstr>
      <vt:lpstr>Assessment</vt:lpstr>
      <vt:lpstr>Immobilization</vt:lpstr>
      <vt:lpstr>Neurologic </vt:lpstr>
      <vt:lpstr>Signs of Spinal Trauma</vt:lpstr>
      <vt:lpstr>Asia Score: Brief Trauma Neurologic Survey</vt:lpstr>
      <vt:lpstr>Prognosis for Recovery of spinal Cord Injury:</vt:lpstr>
      <vt:lpstr>Assessment</vt:lpstr>
      <vt:lpstr>Assessment</vt:lpstr>
      <vt:lpstr>Assessment</vt:lpstr>
      <vt:lpstr>Assessment</vt:lpstr>
      <vt:lpstr>Assessment</vt:lpstr>
      <vt:lpstr>Assessment</vt:lpstr>
      <vt:lpstr>PowerPoint Presentation</vt:lpstr>
      <vt:lpstr>Imaging</vt:lpstr>
      <vt:lpstr>Management of Spinal Injuries</vt:lpstr>
      <vt:lpstr>PowerPoint Presentation</vt:lpstr>
      <vt:lpstr>Specific Injuries</vt:lpstr>
      <vt:lpstr>Cervical spine fractures</vt:lpstr>
      <vt:lpstr>Cervical spine fractures</vt:lpstr>
      <vt:lpstr>Thoraco-Lumbar fractures</vt:lpstr>
      <vt:lpstr>Wedge fracture</vt:lpstr>
      <vt:lpstr>Burst fracture</vt:lpstr>
      <vt:lpstr>Chance fracture</vt:lpstr>
      <vt:lpstr>Chance fracture</vt:lpstr>
      <vt:lpstr>Fracture dislocation</vt:lpstr>
      <vt:lpstr>Pathologic fractures</vt:lpstr>
      <vt:lpstr>Pathologic fractures</vt:lpstr>
      <vt:lpstr>Cauda Equina Syndrome</vt:lpstr>
      <vt:lpstr>Cauda Equina Causes</vt:lpstr>
      <vt:lpstr>Cauda Equina Syndrome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adult fractures Axial skeleton (spine and pelvis)</dc:title>
  <dc:creator>Waleed Awwad</dc:creator>
  <cp:lastModifiedBy>HP</cp:lastModifiedBy>
  <cp:revision>21</cp:revision>
  <dcterms:created xsi:type="dcterms:W3CDTF">2014-02-17T03:47:33Z</dcterms:created>
  <dcterms:modified xsi:type="dcterms:W3CDTF">2015-10-27T16:51:31Z</dcterms:modified>
</cp:coreProperties>
</file>