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1" r:id="rId2"/>
    <p:sldId id="373" r:id="rId3"/>
    <p:sldId id="374" r:id="rId4"/>
    <p:sldId id="375" r:id="rId5"/>
    <p:sldId id="376" r:id="rId6"/>
    <p:sldId id="378" r:id="rId7"/>
    <p:sldId id="379" r:id="rId8"/>
    <p:sldId id="380" r:id="rId9"/>
    <p:sldId id="317" r:id="rId10"/>
    <p:sldId id="381" r:id="rId11"/>
    <p:sldId id="318" r:id="rId12"/>
    <p:sldId id="382" r:id="rId13"/>
    <p:sldId id="319" r:id="rId14"/>
    <p:sldId id="383" r:id="rId15"/>
    <p:sldId id="384" r:id="rId16"/>
    <p:sldId id="385" r:id="rId17"/>
    <p:sldId id="412" r:id="rId18"/>
    <p:sldId id="410" r:id="rId19"/>
    <p:sldId id="411" r:id="rId20"/>
    <p:sldId id="413" r:id="rId21"/>
    <p:sldId id="414" r:id="rId22"/>
    <p:sldId id="415" r:id="rId23"/>
    <p:sldId id="355" r:id="rId24"/>
    <p:sldId id="387" r:id="rId25"/>
    <p:sldId id="388" r:id="rId26"/>
    <p:sldId id="389" r:id="rId27"/>
    <p:sldId id="359" r:id="rId28"/>
    <p:sldId id="361" r:id="rId29"/>
    <p:sldId id="390" r:id="rId30"/>
    <p:sldId id="362" r:id="rId31"/>
    <p:sldId id="399" r:id="rId32"/>
    <p:sldId id="406" r:id="rId33"/>
    <p:sldId id="392" r:id="rId34"/>
    <p:sldId id="363" r:id="rId35"/>
    <p:sldId id="391" r:id="rId36"/>
    <p:sldId id="364" r:id="rId37"/>
    <p:sldId id="393" r:id="rId38"/>
    <p:sldId id="396" r:id="rId39"/>
    <p:sldId id="394" r:id="rId40"/>
    <p:sldId id="397" r:id="rId41"/>
    <p:sldId id="401" r:id="rId42"/>
    <p:sldId id="402" r:id="rId43"/>
    <p:sldId id="403" r:id="rId44"/>
    <p:sldId id="404" r:id="rId45"/>
    <p:sldId id="333" r:id="rId46"/>
    <p:sldId id="337" r:id="rId47"/>
    <p:sldId id="4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B8C"/>
    <a:srgbClr val="5FD5F3"/>
    <a:srgbClr val="489CB0"/>
    <a:srgbClr val="000000"/>
    <a:srgbClr val="143C4E"/>
    <a:srgbClr val="21617D"/>
    <a:srgbClr val="266891"/>
    <a:srgbClr val="1C4A66"/>
    <a:srgbClr val="6BA7BE"/>
    <a:srgbClr val="235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22" autoAdjust="0"/>
  </p:normalViewPr>
  <p:slideViewPr>
    <p:cSldViewPr snapToGrid="0" snapToObjects="1" showGuides="1">
      <p:cViewPr>
        <p:scale>
          <a:sx n="90" d="100"/>
          <a:sy n="90" d="100"/>
        </p:scale>
        <p:origin x="-720" y="270"/>
      </p:cViewPr>
      <p:guideLst>
        <p:guide orient="horz" pos="861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5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41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Degenerative Joint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87594"/>
            <a:ext cx="6498159" cy="126609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Dr. </a:t>
            </a:r>
            <a:r>
              <a:rPr lang="en-US" sz="2000" dirty="0" err="1" smtClean="0">
                <a:solidFill>
                  <a:schemeClr val="accent1"/>
                </a:solidFill>
              </a:rPr>
              <a:t>Abdulrahman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Algarni</a:t>
            </a:r>
            <a:r>
              <a:rPr lang="en-US" sz="2000" dirty="0" smtClean="0">
                <a:solidFill>
                  <a:schemeClr val="accent1"/>
                </a:solidFill>
              </a:rPr>
              <a:t>, MD, SSC (Ortho), ABOS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Assist. Professor, King Saud University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Consultant Orthopedic and Arthroplasty Surgeon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King </a:t>
            </a:r>
            <a:r>
              <a:rPr lang="en-US" sz="2000" dirty="0" err="1" smtClean="0">
                <a:solidFill>
                  <a:schemeClr val="accent1"/>
                </a:solidFill>
              </a:rPr>
              <a:t>Khaled</a:t>
            </a:r>
            <a:r>
              <a:rPr lang="en-US" sz="2000" dirty="0" smtClean="0">
                <a:solidFill>
                  <a:schemeClr val="accent1"/>
                </a:solidFill>
              </a:rPr>
              <a:t> University Hospital, Dallah Hospital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Degenerative Joint Disease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388" y="1375758"/>
            <a:ext cx="7933765" cy="489991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Asymmetrically distributed, often localized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to only one part of a joint  </a:t>
            </a:r>
          </a:p>
          <a:p>
            <a:r>
              <a:rPr lang="en-US" sz="2400" dirty="0" smtClean="0"/>
              <a:t>Often associated with abnormal loading </a:t>
            </a:r>
          </a:p>
          <a:p>
            <a:r>
              <a:rPr lang="en-US" sz="2400" dirty="0" smtClean="0"/>
              <a:t>Unaccompanied by any systemic illness </a:t>
            </a:r>
          </a:p>
          <a:p>
            <a:r>
              <a:rPr lang="en-US" sz="2400" dirty="0" smtClean="0"/>
              <a:t>Not primarily an inflammatory disorder</a:t>
            </a:r>
          </a:p>
          <a:p>
            <a:pPr>
              <a:buNone/>
            </a:pPr>
            <a:r>
              <a:rPr lang="en-US" sz="2400" dirty="0" smtClean="0"/>
              <a:t> although there are sometimes local signs of inflammation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Not a purely degenerative; dynamic phenomenon; it shows features of both destruction and repair.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2642" name="AutoShape 2" descr="data:image/jpeg;base64,/9j/4AAQSkZJRgABAQAAAQABAAD/2wCEAAkGBxQTEhMUEhQUFBQXGBcYFxcVFRQUFBYUFBUXGBcYFxcYHCggGBolHBQUITEhJSkrLi4uFx8zODMsNygtLiwBCgoKBQUFDgUFDisZExkrKysrKysrKysrKysrKysrKysrKysrKysrKysrKysrKysrKysrKysrKysrKysrKysrK//AABEIALABHgMBIgACEQEDEQH/xAAbAAACAwEBAQAAAAAAAAAAAAAABgQFBwMCAf/EADoQAAECBAMECAQFBAMBAAAAAAEAAgMEESEFEjEGQVFxEyIyYYGRobEHwdHhI0JScvAUJGLxc4KSov/EABQBAQAAAAAAAAAAAAAAAAAAAAD/xAAUEQEAAAAAAAAAAAAAAAAAAAAA/9oADAMBAAIRAxEAPwDDU0bOOsErpj2fcg0bBn6JkMWwCU8Kfor2FFqedh42QalgQyy0L9tfOp+a5xIt1LeMkNrRuaB5CirM90EhpXSE+6iF6+w4iCVjgzS7+4V8jVKRfUJxYczHtO9pHokMPy1adxI8rIPsw9U8aJqpkzGsqSZjWJ4oF3Ho9SVmUbtO5n3TzjcxqkaKLnmg8IQhAIQhAIQhAIQhAIQhBe7Nu15rScHi1aFl2BRKOIWiYBFtRA2Q33Csob1StforGFFQNuykOr3u3AAeJ/0rmajqBgTOjgCurrnx09F5fFqUElsW69tiKK129eHxEFzJvqFmTovaHBzvcrRsMdYrMMUfljRxwiP9ygqsVi6pLxaNdMuJRbJHxqP1kCsmPAdUuJhwQ6IHrDXWTdsjJ9NMwh+Vpzu5NuK+NEm4aDamulFq+xMl0MNzj2ndo8ANyBknYird6kxXVXKJLmhQR4kS6+Mfdc3tI1/ll5gVr4oLaVi0ok7aeF0Ud3B1x802w1R7bSueBnaOtDN/2oE+ZmBQqlnY9lymp3RVs9NWPJAu4zH1SwSrXGIqqUAhCEAhCEAhCEAhCEAhCEEnD4lHhaBgExTxWcQzQhN2DTVKIH9kewV3g8IxYjGjefQapNlZup7gtM2Qlejh9K8dd4o0b2s+RKBkmnUGUaC3kq0xbrvMPsoL61sgmsiWRXeuEIHguhJsgtMPfRZ1tlC6ObjcHEPHJwHzBT1LRaHzSv8AEOXztbEA6zLGm+GfoUGcYjFsUkYw/rJrxCLYpJxWJ1kFcr3AASQBroFRJn2JFYvt4kD5lBp+ASAY1rqVdx4cad60XA4ZIDaUSmCIbmQxQ9UZqcSK08qeSdtnoNBW9P590FrClQF0dBC6NC+oKydlv5RV7YB/neryNqvgghBXQIfFVeLxcteBGm4q2mTR1VV4gzOL8EGP7RymR5LNOHBK81MVWh7RSxzEW+qz/aGUEMhzbA3pwr/ooFfEH1KiLrMuq4rkgEIQgEIQgEIQgEIQgEIQgFbYdGNgNVUph2Sls73E/laSOdQPmgfNkJUVzvGYi9DpVaVh0YuuUjYDDonvD2UaALn2QWLmFy6mXsL0UyWaQADwv4qXFggBBDlZZSI0mKaLrLAfzRSiKhAuxoBGnf4Kmxp/UodU5TEKxpwPqlHGIZ0053QZRtBJ9pzN2o+nELN8QdVy2bFYDXsi5RQsGYgfprf5LGsWbSK8d5QQ0z7DGkZo42/nklhMWytntO/cg2NkI9KTelqV3igon/BIha0V3pNlYgMKCT2qX+Xsm6SigNHIIGJpqvpVdBmgOSlMjgitRTmg9ZF6XMx2i9R5r6yMHaHcghzkS9qfz/aXMWjkX+yYMtiUu46KAoEvHH1FRrUe9CkbbSJUvpoMo8gfqnyabmDu6nvdZftFN1DgNC6teNBQIFZ5uV5X0r4gEIQgEIQgEIQgEIQgEIQgE17Duo899jyP3olRXuzEzkiDgbeaDUMCdQV3pxwpxSXhlrcinnCYZpVA0SjycvK/NWTwqWSiUcFcxI7QaE0QeQ0BdsyivmANCPRcv6zWiCZFiABKG0sfXdyV5HmKj+XS5tDEFAgSoRIfENe0yINxF2n5rG8YiZoryLAlbPi0QQ4DnfmfUDuy0+yxfFGUeeZQQkzbKNo9pKWgnjZfCIpALW100ItzQahhU5DLWguYKJjZicJrR12k910qYTszMOpRlOZ+yapTZYQxmjHMf0t08TvQDsXLhSEwu7zZv3USIJl1A7qjh2QK+6sDDGYWpwA0CsjDsC+p4A3ogpgYkNgJ69L0vYc1aYVjEIkAEtdplcTc9x0UqDNNA7Ip3rlGwuXjX7J7gPSiCyhEUVDtBDJBpdXkpJOaKF4eOJFHeJqarlPNygmjT6FBlO0DiyE8tFy2lvyihqfC3mskxuLai1HbrEXNJAa3K+tCal2+vd4lUZ+F0SLA/q4s7Jw5bKXB7XRIlgCSCCxvWFCMta1FEGXIXp4FbVI3VFDTvG5eUAhCEAhCEAhCEAhCEAhCEAp2Fu6y+4DJNjTMGE8uDYj2sJYAXDOcoIBIBoSLLQdsvhgzC4PTvn4b62ZDMEsiRHcGgPdpvJsEF5s6zMxhPaAbXmN/otCw4AN71lGxD3uDSHtoa0qwuIpxOYLSMPkY5oRMQqcDCcPZ5QX0KM1vWcQA25J0ACpprFumihsLM6puTa1bn3U52AZx+NM5hrlazK33v4qZJwoMG0JgNbFzhcjhbRBQYjKxmkgHq7r3/wBr5LTUZjRVhc3Xg4fVMU7ABy0Gu7gaqJNQSRQm26u5BxhYvDdYnIeDuqfVQsYZmFiDyIUmHJw4gLXjkd4VVieyThUscC3l8wgU9pHDKA7RtfXVZHinbPNaljOARW1sD5/RZljkAtiEGh5GoQVzdVpWyDnljSK+H6R96pBwqVzu4gbuJWnbFCzmEaaDuNjbuNPNA/YRiUQCmZ3mbK3dOufQEn6qkkIVgN6soYDTfW9uCDvDdeu9d40+bVuomeq8goPUxNl1KC3cuku9w4rg91NF1gxSgsmzzgL1VXN4jQGprWuq6R5xwCS9r8X6NprQONQ3ypVAjbW4qYjnuJrrl4BosKJaw/aqPBlpmVa4GBMAZmuuGOD2uzs4OIbQ8+4Lhjc3mNAqlAIQhAIQhAIQhAIQhAIQhAIQhAK02g2gjzkRsSYeXlrWsaNGtY0UAaN2lTxJKq0IH3YTEstjpb1C0zDcRNAAVhWAznRxW8DY8j96LXcBnDY0tRA5QZt5FLr0HuUWWnTUAruYpqgmwcRIoOFl7jTJcL/dR4Z4rzVB9aCNCuMeecBQOK6F6hzMPNUjQcdUCvjsdz7VJ81kWPj8V1bX9FtMeGBVxvlBNOQWWT0o97iaCpNfNB72Wo1lh1nkkneBoAPKvir/AAOYdCih3A372nUJa2QmKvax2+wTgJajjZBoWHxQ5uZmjt49jwK7xXEuPh7JawCZdDcP0/mHcLn0CZMPe2M3pG761HA60KDvLX1XZ0Oi9STeKkxoaCscbr6x114i2RCFUHWYFzw1J7hcrGdrJ8xokR/5a0aODBp/O9attFGLJWM4fpyj/tZY7imiBOmndYriukwOsea5oBCEIBCEIBCEIBCEIBCEIBCEIBCEIPcM3C0/YGdzfhO1oS2u8alvgsuCc9nI5huhPFi0g+R+iDX2MopcM1K4upqNCARyIqvUtryQT2hfXMoCvUqxSI0KyCrimxUGG8nMrMwaqgxGbDIvRN7brHg3gO9yCv2hng2G5re04UJ4ApFbCuSmjEIRNa3Pfqqxkt3IE7B4ZGUjW3mtSEIRGw4oHbaCf3UofVZzhEPRadsz1pYjex5Hg6/1Qd5SDRkQ8Ibz/wDJHzXbZac6GKK9h/VcN19D4KfKQqsi/wDG72VDCag0GNLZHHgbjkV2MOoXjAo/Ty7a9uH1Ty3KfBZUIF2dh3PNcoIVlOQb+f8APVQoUOhAQVW2xpKEcXN9wsjxULYPiAykq3vcB81kM+KgoE6ebRyjKwxJl6qvQCEIQCEIQCEIQCEIQCEIQCEIQCEIQeoYuOabsIHVolSWHWHMJuw0INgwzrS0J2/I0KU00CjbJDNJs7qjyqPkpURlHAILCVClvFQucixToUGo5lBWT8UQYLoh1pRo4uNm/VZy4HOHEknMCTvJrVOO3EfrshDRoqf3H7JXhwquHNB2xOV6zuFT6qvIEJuc7zl9CfkmOehVFeP0S3tWzLChDi4nyH3QJmEssFouxYr0rOLQ7/yfukHCWWCfNjjSOz/KrfMIGzDIOo4gj0S5CZuTdhsOjyOY9Etx4eWI4d590FvsfN5I+Q9mIC3/ALC4+YThGh0qs7hEtIc3UEEcwarTGuD2NcNHAHzCCjmNVxMK6mTMO64w21sgoPiKz+1h/u+qyCch6rZfiQz+zZ3PHzWQTQqECni0PVUqZMRZql6I2hQeEIQgEIQgEIQgEIQgEIQgEIQgEIQgl4eOsmqQFktYY26aZMINb+Hl5N/c77/NWTmdfkqz4aXlYw/zHsFdtZ1kEyWZZWkmylzoKnyUOTZVScajdFLRHbyKDmbIM3xSOYkaI873Hy3KLBFHDmu4YhkO45hBczUPqNSvti3rQm8G18ynOahfhsSdtfePTg1o90CfhLdE44A7LFhHg5vulPCW6JqkLUPJBpMKHSKfPzVDisCkZ3gUztHWY7i0H0VNj8P8QHiPZBUZU7bLR80AA6tJb4aj0KT8qv8AZCLR8RnEA+IsfdBbzjKFQITbq4nmWqqzLdBV/EKDWS5OafVYzNM1W57Yws0hF7hXyNVik9DQLGIQ0uTzKFNs63VLeJNQViEIQCEIQCEIQCEIQCEIQCEIQCEIQW+Ft0TJJssqHDG2CYpMINa+FrP7aN+75D6q7Auqz4XM/tI37j7BXAZdBa4bC3qr27jUhw2D8zqnk0fdXuHso1Km28SsZrf0t9ygW2tRCb1m812DUQ29ZvMe6BimoXVhjkkLac1mInMDyC0hzOz3XWbY5eNEP+RQLOFBNEmEs4UmaTQahJmsOCeLQFXY9D7J7/dT8IvKwz+lc8dZVleRQLzQrDBIuWYZ3mnmoTV9Y7K5ruBB8igf4ragqrLLq1a6orx+agxW3QcsYhZpWKOLHLIMN2diTNmvgM3fiRWg/wDkVd6LZ4jKwnjud7LCJ6Hdw4EjyKC02n+H/wDTQ2VmYOd9bxXtgQgBqBWrnm44UWfY7s8GMe7+rkXZWk5GR3OiOI3NAZQnxoribmImXIXvLNcpcS2o0OXQFK2Ls6ruSBeQhCAQhCAQhCAQhCAQhCAQhCAQhCB1wnZ2aIaf6WZykA5ugikUNLjq3FLp0dsDOw2hwhCK0ioMM1NDxY8NeD3UqkbCp+KMv4sUgAW6SJSnDtaJyftZORQGujva0AANh0htAG7q38yg034dSjoco9r2uY7M6rXAtOvAqyYzrKD8O6mRqSSS59yanU71aSzOsgt5dtGhIm0z80w/uoPJP4WdYsaxoh/yKCJRfYTeu3mF6Asukq2sRvNA15PRpPosvxZv4j/3FasW0D/+NZXiPbdzK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510" y="1043156"/>
            <a:ext cx="2092643" cy="344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Secondary OA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917" y="1043156"/>
            <a:ext cx="8780930" cy="5232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Metabolic: </a:t>
            </a:r>
            <a:r>
              <a:rPr lang="en-US" sz="2400" dirty="0" err="1" smtClean="0"/>
              <a:t>crystaline</a:t>
            </a:r>
            <a:r>
              <a:rPr lang="en-US" sz="2400" dirty="0" smtClean="0"/>
              <a:t> deposition disease(gout, CPPD), Paget’s disease</a:t>
            </a:r>
          </a:p>
          <a:p>
            <a:r>
              <a:rPr lang="en-US" sz="2400" dirty="0" smtClean="0"/>
              <a:t>Inflammatory: RA, SLE, Reiter’s syndrome</a:t>
            </a:r>
          </a:p>
          <a:p>
            <a:r>
              <a:rPr lang="en-US" sz="2400" dirty="0" smtClean="0"/>
              <a:t>Neuropathic: DM, </a:t>
            </a:r>
            <a:r>
              <a:rPr lang="en-US" sz="2400" dirty="0" err="1" smtClean="0"/>
              <a:t>tabes</a:t>
            </a:r>
            <a:r>
              <a:rPr lang="en-US" sz="2400" dirty="0" smtClean="0"/>
              <a:t> </a:t>
            </a:r>
            <a:r>
              <a:rPr lang="en-US" sz="2400" dirty="0" err="1" smtClean="0"/>
              <a:t>dorsalis</a:t>
            </a:r>
            <a:endParaRPr lang="en-US" sz="2400" dirty="0" smtClean="0"/>
          </a:p>
          <a:p>
            <a:r>
              <a:rPr lang="en-US" sz="2400" dirty="0" smtClean="0"/>
              <a:t>Hematologic: SCD, </a:t>
            </a:r>
            <a:r>
              <a:rPr lang="en-US" sz="2400" dirty="0" err="1" smtClean="0"/>
              <a:t>hemophelia</a:t>
            </a:r>
            <a:endParaRPr lang="en-US" sz="2400" dirty="0" smtClean="0"/>
          </a:p>
          <a:p>
            <a:r>
              <a:rPr lang="en-US" sz="2400" dirty="0" smtClean="0"/>
              <a:t>Endocrine: DM, </a:t>
            </a:r>
            <a:r>
              <a:rPr lang="en-US" sz="2400" dirty="0" err="1" smtClean="0"/>
              <a:t>acromegaly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8130" name="Picture 2" descr="https://encrypted-tbn3.gstatic.com/images?q=tbn:ANd9GcTIkjXQiGyLm4QTQ6Unjrr9uy09TLH3_uXagtx1uV07lwyvByE2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269" y="2728364"/>
            <a:ext cx="3862578" cy="25938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47679" y="2335660"/>
            <a:ext cx="324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Symmetrical disrupted joint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Secondary OA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375758"/>
            <a:ext cx="8223251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Trauma: </a:t>
            </a:r>
            <a:r>
              <a:rPr lang="en-US" dirty="0" err="1" smtClean="0"/>
              <a:t>osteochondral</a:t>
            </a:r>
            <a:r>
              <a:rPr lang="en-US" dirty="0" smtClean="0"/>
              <a:t>, </a:t>
            </a:r>
            <a:r>
              <a:rPr lang="en-US" dirty="0" err="1" smtClean="0"/>
              <a:t>malunion</a:t>
            </a:r>
            <a:r>
              <a:rPr lang="en-US" dirty="0" smtClean="0"/>
              <a:t>, sport injury</a:t>
            </a:r>
          </a:p>
          <a:p>
            <a:r>
              <a:rPr lang="en-US" dirty="0" smtClean="0"/>
              <a:t>Congenital/developmental: hip </a:t>
            </a:r>
            <a:r>
              <a:rPr lang="en-US" dirty="0" err="1" smtClean="0"/>
              <a:t>dyplasia</a:t>
            </a:r>
            <a:r>
              <a:rPr lang="en-US" dirty="0" smtClean="0"/>
              <a:t>, multiple </a:t>
            </a:r>
            <a:r>
              <a:rPr lang="en-US" dirty="0" err="1" smtClean="0"/>
              <a:t>epiphyseal</a:t>
            </a:r>
            <a:r>
              <a:rPr lang="en-US" dirty="0" smtClean="0"/>
              <a:t> dysplasia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Necrosis: </a:t>
            </a:r>
            <a:r>
              <a:rPr lang="en-US" dirty="0" err="1" smtClean="0"/>
              <a:t>Perthe’s</a:t>
            </a:r>
            <a:r>
              <a:rPr lang="en-US" dirty="0" smtClean="0"/>
              <a:t> disease, osteonecrosis, steroids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0594" name="AutoShape 2" descr="data:image/jpeg;base64,/9j/4AAQSkZJRgABAQAAAQABAAD/2wBDAAkGBwgHBgkIBwgKCgkLDRYPDQwMDRsUFRAWIB0iIiAdHx8kKDQsJCYxJx8fLT0tMTU3Ojo6Iys/RD84QzQ5Ojf/2wBDAQoKCg0MDRoPDxo3JR8lNzc3Nzc3Nzc3Nzc3Nzc3Nzc3Nzc3Nzc3Nzc3Nzc3Nzc3Nzc3Nzc3Nzc3Nzc3Nzc3Nzf/wAARCADuANQDASIAAhEBAxEB/8QAGwAAAgIDAQAAAAAAAAAAAAAAAwQCBQABBgf/xAA2EAABBAEDAwIFAwQBAwUAAAABAAIDESEEEjEFQVEiYQYTMnGBkaGxFCNCwWIkUuEzU3KC8P/EABQBAQAAAAAAAAAAAAAAAAAAAAD/xAAUEQEAAAAAAAAAAAAAAAAAAAAA/9oADAMBAAIRAxEAPwDyBjU1E3IQYRn2TsLf1QFianY2kBBhZ3TTGoJMBCK1aAwtiwgMxxabCZh1A3c0k2m1tufygvIJWkA3n7q00ctGia7LlopnR/ZXHT9W2QhhPPCDpWOBAqlqRtoMD6YLPGMpqt7b7oE5WYxykZmckEK2ljrnHvSTkZd5usoE446buI7491Noc+2mybsUiUS4dwmoNPVmsjI90Avl7YiDyCiRMvjuURzQW2aC3G3Y7tRQPQbQzAsNWfNwBk5ytNILdrchbMTiDQsoFdVKezv0SLNGda/cLa1uXO4A+6tBoSQ6XWEwxNzbsWFy3Vusf1kroIt0WijyI2Gi+u5QPdV1Om02idptLP8ANmuwVRa7qE2slZ86SnAccKrl1Ej5DTiwXgN7Ib3uc4FziSPKCxNuZbiOOFre3ZQPGEg2d3BJI+6M0gnd2ItAy0AjkhYoNLq4WIOOhGE5FwlognIQgchHCZACFCEw1toNgY91gGcrCKK2Cg2QttWrKwFBs55W4pHQvD2k/ZRvsCsAvlB1/TdS3UwRzNOCdrh4criGwKruuM6HqPlTSQE02UY/+QXYaZ5LRbgUBpAQkpGC+KKsC30hLyD9UCbYySA4UO9f7TjHer0gEAYAQwN24ZNnKNHHsI2+pxyfZAQ6YPDnEUCLQXM/8UngXjaXOBaeyz5Ac4PYQADZQC0Onc5+Sdqc1E39KwuZQr2RdOA1p22ub+NOojR6TY0/3ZDTRf7oKD4i+I9TqJnaZkpcwfUSefZc+7WSOsYFoDjZJvnutA5QTB5WnGhxkqIybUrDj9kGwMo8Tmsq+6X3tByURgukDJe4nHCxYx9NpYg5eIYTkAyEnGE7B9QQWMKYqhhAi4RwaQZS0RS1ZpaLiglu2gKPOaWrK20Hwgk1vcqdHstAnutlBrcWuaWmiMg+Cuy6TqhqNNG/I3fz3XFOPq5XQfDE1wuj52uNIOthfdjv3UpIdzTajA26IH3ThZYFjhAg2IMHt3xz7IxkDWgbRRs55H/hRmeGj0jA8pfcNxBybHdA1G4Gz/ieD4TBxtOT2rwUkwhwsVjFJqCYbvlOxj0lA9D9JHesrzP41nM/WnRj6YWAfk5K9M0wyR7ZC8q+IwT1zW3/AO7X7BBS5tYVt2HG1rdwLQSaFpvJJ8re4eFjGj3BQafGDm+UWMUAsLQcLZ8AoJh1BYo7ViChjCchAJCVZxhN6cZCCxi4pFAQoxYRqPZBE+FGlMNs5Wbc0EGNbYsogwAsa01S3VBBhHf/AEol1Y/0plLzPDQgi9/qT/RdT8nWNB4eaVXkuAA7puFji5gjFvJ9P3Qen9OBfFZHArlMal+yLaPz7qfSoQzQQ93OaHE+6FrRuPnKCv1DscWlwTu3ZtOzx4yKFZwgCMkG6wKQbY6wGm6urUXveSLrHFey05+1zWObyQLQXvDiA2+ce6C96dMJC04vhy86+MtOYOt6h3+Lza7fQSVJV5/lUPx3p985fXqc3cD/ACg4OTm0PJKI4g2htI3ICNuvyixis2hXnjCkx4qkBXyDAC0CBlCJbRsLGk48IGA4UsQiaPNLEFTGnNOPWAlYwnNMLkCCwjRBwoMGE3pNM/UOpvpaPqeeAg1pNJLqMRtx3JNAJ09F1LRu9NH/ALcp2JrYmBjBTRx5PuU7C/cALoFBzk0D4TThdeEAroOpwbZrkGHNsHsQqCQ0Tt4vCAT3VeUo+yUy5h5UGsznhBkTKF9ymdJIYtTG/mjwosbwBSwtonOUHrnSZ4tT06BzDnYLHuiTab0k1yuL+G+q7GCJzqvjPBXYabXbhmnD3QKzRgd+EvKwNYCBd4sq2eyGYY9DiktTp3R0BZHt5QU8oJeS0iwTQ8pdzsGxR5/dPahrg6yf1SEwafqIxdZQT02pcJmlr8gpn4rj+foopgMtFnHI7/yqmIsbIPUc+/KuZC6fpID/AFFjiPwg8s1Y+XO9g4Bwgtdkq1+INIdPq91el+QqdlglAV5P4WNOFGXLfdajNEFAXmwf1WweAOVgoG8UtSEMbZGeyCMmoDXUMrEsATZ91iDUY4T+lGb9klErDSNygbYMLo9LpvlaZjf+Nn7qt6VpP6nUtaR6G5cuhn+mhdIESMfwiQvog8+yDMTRACNo2etl8XlA98Qwvl6NEYW3J+9dwuOa03mx5XoWsFwRkj08Kg1vShK4vhAbJyPDkHPSNv7LUcLppBHGLJTE+mnjk+W+J4dxVK56X050Gne+Qet5Az2QKaPpcDSHTF0jvANBWrIIW/RDG37NQWjY87uyZidZvsgJC0ROFNbR9ld6R0cjLDW/jCp2NOQmNJK6GX2PZBbOiewlzDuz9JWm6t7bEjbrkFTinaQLP3W9Q1kzc48EchBV62USWGfSMhVb4nStcGEOHYcEJ3WERP2kGx5VVNKPmWLafIOEEHRvbJ6mkC1Z9Me4wSxOJy0Oz7cpSBzZ/TKSPDgOExog+LXMjcBTvR7EEIKH4m0/ztD8xo9Ub7Ne64xxIeQu91w2zTQyD0vtpC4jXwGDU7Tx58oF96kx2fZBdh1KbTSBncDxyhyu3Va3foKCMclBL8lYsDmkZWIMi5VloxkWq2Ij8q00VW0Hug63o0Ii09kep4s/6TUrHBpoHjhb0DNzdx4HCblZdk9/CCsMe433rIpMaeNrSHPFojYyPspX6uyCwi1EUsZglHoOAfCWDJYHujfTgPawQhkGrAP3TjbkhDslzRRHsgj82RrfQBXYEWokue0g1nhbeNoFILdw9V9+UC+ogIdvIo8lTia3bZ8JosdK0Amj7rDpHN72K/VBBoG3zSiPS4F3No/ynAcEfcKD4nElxquyBprvTfYLX9Q5vuEBrx8vvfFjupB4Asi0G9e0TRlzPrYM/Zc3qSfmnF5XQzZImiN1hzfZVGpja6TAyCgDpWguDmmj48q2Dv7MU2Q+J37KthY5o4N814VlG29O4VdttBX/ABBERr3UPSTYP3XI9WhE8ZLf/UYce4XZfEjxH8p3+bmN/GOVyEvpnd4vKDn7DhlaB7JrqWnMMm9g9DufYpMmnIDMNAg91E9wogg8rb8cINArFG1iAzRlWGjJBakWhP6NluBQeg9Ne1sDTg2LCLM9xNNKruiysmgay/7jRRCtGtFkO55QBbdYU2Al3CKYwCe45UWNpAdkbayQFONoidQyO6Gz6qJW5CMi89kGSu3Gq7qLWtyeL7okkJcQ9nBr8KAFUHIJtbjnCIGjGSPshMdRsYTbY/ms3MFOGSEEd7mAlxBbWLyoOMLxtcdhJ5HC1KCAGkfhKSgj29kGBpjkc1/HIKyzm7pYyUktje6m/bhSYwtcWkcIBOBa8lriL5S+saIpWOkH1tuuLpW7NO2nSP8ApHF91R/EU218G05aCQCgkxwNOJwRmlY6Nm92wjBbSpdO8u2nlpHnhXfS3VIwuPA/ZBR9ekE2pkHZh2/6XM63E72kGweF0XVI9uqnDsHdZVF1ZuzWu+wP7IEiG6iF0TuSMKjlYYpDG4URhXjcPB7jug9S0v8AUR/OjH9xoyPKCoCIwjgoYypAIChraWKAcRhYgOwEuVnpG0QkoG91Y6ZuUFlpnuic18ZpwOCuq6fqG66AOoCUYcP9rlIxQT2i1LtLqGyNy3hwHhB0rra7IwfK036tqbLG6iJjmm7yD5QBH6jjkoNG21Qv2WjRN+yOW4v2QatyA0ZO3aODla2NIIPHY+FkOQRkUVN8dD05IQDbERW/t3HdNx21or8FRiJbbXN3BWQ0rXM3x8VkFAi4MkP9xmQPqCrNdN0+G2yap24/4tFlZ8RdQGhiLGfW7AC4iZzpHl7yS48nyg6OTWaMZG9w98Kx0Wsg1QDI3W8cg87Vwpc4fS4j7FW3Q3zNlDxK4EcFB6BqmtZof7YG1reV5/1SUzaxznYFgAey6jTdREsPy9Q8lvGSqvqOkgY4yNIcBkNtBWaZ/wAoEkYJ8K202qAjLozZrhUEmotxD/K2NWGgNa6s8oL7X6cawNkBDZKrPdcx1nY7VEtIJGMLes69PpHllWzwFV/10M7y40CTwUGFvduO9IsUhY+yMHkKG0EgtJ/lReDdCweQgU6rovlO+fDmN3NdlXgroIZmlvy5RbCKIKqOpaJ+kk3NNwv+lw7eyAGFiFvtYgtoRSsdGPUkYxXKsdHW4CkDzBeB+Sj7QG0FkY8IoHlBffDGq+ZGdNIcx5b9lcSRUTxkrj+nTnTa6KUYF7XX4K7zZ86DcPugrnM7IezPun3xUPsl5WHcgBGAyx2PKM3Bo/goZbR//YRGkOH+igNGwEjaFcRAMh/Cr9Czc4Cu6stRUcTieAEHm/xQTPr3vabEZ20qJ2Sr3qgBdI81tJJtc+51H1FBF2CrXphDYh5pU5dnBVj0l97mE5QWbJA07e/soyuD3EXfnKBM7bxee6lDIK8gC/ugX12maRub+fuqqSqHlX3zBkEDOCqXqEO2RxYgp+sne+N44IVdm+E9rjuhz2P6JDcgPHqJIjbXEgdirCDVx6ig/wBL1U3haJN338oLrUQltPZdHBUI9SGtMUzQ+NwotKB0/qIjPytTmN2LKLr9N8pzXtO6J+WO7FAtJ0Z73btJLG6I5G51EeyxDL3NNA19liCwiFkKy0bbeEhCLIVlpRT2oLJjcDyihtiv5WmC0YAH8IAlnNc9gu76FN8/RxuJyRlcWB3XS/CsvofF/wBrsILqSLaeErNFtHgq2ezcyxyk52GscoKt3PCgAG/qnPlg2Alwwh1BBZdNFkE83lG6q7Zo5XHgNKzpzA1qrvi6cs6bLG00XNNlBwXVNQJpdseIm8DyfKqp+U48YSszbBQJkEOwj9PnMWrjaeHGkKiHZ4QnO2vBHINoLx97vUCB4Uo3tDec2sY5uogEgPI8oJYBwUBDIS7nCX1Z3Au8crNpr0kgoT91EHIQUvUI/S8AcqnBzXddFqGEOKpNbAY372DB5CCAdhRLlFr7Ci42UGF14Ksum9R+U12n1Lfm6Z3LTy33Huqsn9FokDug6B/S5nkP0p+dC4Wx47j391iS0Wun08AZG9zW81axBawhWWmoOB7JCHkKx044AKCyjPptFYMeyCzO0I44pBNotXPw9J8vW7Tw5qqWcVSb6e8x6uF//KkHfR5agahnKNpTbAtztxdIKstokqLW7n3ikeVmeFFgohA3pW7Wn7Ki+LCDpJL8Ur7T/SVQ/FYvQyeUHCSjwlJTeOE/I01Zwk3ss4QJyMKXEe03SfeDVFAdRQS0moMB2u+g/snQAbc020qsJClDqHwuxlvcILBwB7flAkdyL4Ug9ko3Md/9SUtI8g5FIBy06x+ir9THYo8lNukBQZnAt+yCoeGh+x7RnuomBl4cR7cpnUxte3HPZKseSNp5HKDR0xP+f7LbdM0Gy7ctuftwtBx5QE2EYWLGvxwsQdBDVilYwAAgpCLKdh7ILKDyUzE2zZSseAm4uB4QGH+0RgIAPcG1CMYwi2GjJyg7np0m+FjvICblFtVT8PymTRRk8jCuSLYgrpRlCTEgyUGsoD6fg/ZUnxUP+gk96H7q+045VL8WY6ZIfcfyg4KY8BLuHhMSCz7qDhRQKyMFWUo9vJtPycHCSluyEASFqhRtTchuwCgC4kZbYKGdU8Gni/dEdfhLSfUg2dS0Y+X+6E/VtANtKi8Wlpe6CTpY3cOr7pTU2P7kZyOR5WSCkF5rAtBsSh9G8FYZQ0c2fZJyf2399p/ZSD/sgYM7rwsQN48LEHcRJ2DsElH9k9ByCgfZwAmoyQRfFJWHItNMIyPCA7HUBX6ojMusocbbAKmAQa7IOp+GJAYHNv6XLoxlq4/4YkLdXJH2c0FdhHwgUlblAAs2mZ8EoNZQEgGVTfFuOly+cK7i5VN8Ut3aCUeyDgKx7qD2nuP0RiMjCgR4QLPHlKTCjwnpAa4ScwBQApCkByCj88IUgNnwgVkBA+yWePCeLbGSln1lAs8VlLSJmQn2wl3i0CzxylyEzIl3cHygWkbuBB7pcEtJa48d03ILCBKzc3HIQRDsLEMO8rEHokSbiIGPKVi7Wm4qJBrhA9EccplvNhLRtwKToGEBYj6bRLGCoMbQW+9drQWvQniPqMXYOsLt4eAvPtE4s1cDh2eP5XfwZAQQ1Lcpc4Kb1IwEs4ZQSiPqVd19u7Ryj/iVZRfV+En1lt6d/wBig86dxaEeER5oZQXHlAOTASkoF4TLjeEu7uUAHDacoTsEo0hKCRlAF7vGUrKLJTcgpqTmJPdAs/koLvdHdjJygPKBaTJJQHc5TEiA7lAFyE4ozsBBcKCBd8Qc67pYpu5WI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595" name="Picture 3" descr="C:\Users\Raghad\Desktop\OA pictures\perthe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797" y="4379819"/>
            <a:ext cx="2019300" cy="2266950"/>
          </a:xfrm>
          <a:prstGeom prst="rect">
            <a:avLst/>
          </a:prstGeom>
          <a:noFill/>
        </p:spPr>
      </p:pic>
      <p:pic>
        <p:nvPicPr>
          <p:cNvPr id="110596" name="Picture 4" descr="C:\Users\Raghad\Desktop\OA pictures\perth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763" y="4493357"/>
            <a:ext cx="3415284" cy="215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Etiology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071" y="1375758"/>
            <a:ext cx="8228480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mechanical stress in some part of the </a:t>
            </a:r>
            <a:r>
              <a:rPr lang="en-US" dirty="0" err="1" smtClean="0"/>
              <a:t>articular</a:t>
            </a:r>
            <a:r>
              <a:rPr lang="en-US" dirty="0" smtClean="0"/>
              <a:t> surface </a:t>
            </a:r>
          </a:p>
          <a:p>
            <a:r>
              <a:rPr lang="en-US" dirty="0" smtClean="0"/>
              <a:t>Disparity between the mechanical stress to which </a:t>
            </a:r>
            <a:r>
              <a:rPr lang="en-US" dirty="0" err="1" smtClean="0"/>
              <a:t>articular</a:t>
            </a:r>
            <a:r>
              <a:rPr lang="en-US" dirty="0" smtClean="0"/>
              <a:t> cartilage is exposed and the ability of the cartilage to withstand that stress.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Varus</a:t>
            </a:r>
            <a:r>
              <a:rPr lang="en-US" dirty="0" smtClean="0">
                <a:solidFill>
                  <a:srgbClr val="FF0000"/>
                </a:solidFill>
              </a:rPr>
              <a:t> deformity of the knee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Medial side is most affected*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6082" name="Picture 2" descr="https://encrypted-tbn3.gstatic.com/images?q=tbn:ANd9GcQ5dz2xyCFjb8vXoaYl6gaUwWYlPMzYdzDmio_QP-TdMU_LY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4157417"/>
            <a:ext cx="3667125" cy="244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Etiology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 process than a disease</a:t>
            </a:r>
          </a:p>
          <a:p>
            <a:r>
              <a:rPr lang="en-US" dirty="0" smtClean="0"/>
              <a:t>Increases in frequency with age.</a:t>
            </a:r>
          </a:p>
          <a:p>
            <a:r>
              <a:rPr lang="en-US" dirty="0" smtClean="0"/>
              <a:t>Obesity  (hips and knees take 3-4 body weight with each step)</a:t>
            </a:r>
          </a:p>
          <a:p>
            <a:r>
              <a:rPr lang="en-US" dirty="0" smtClean="0"/>
              <a:t>Family history</a:t>
            </a:r>
          </a:p>
          <a:p>
            <a:endParaRPr lang="en-US" dirty="0" smtClean="0"/>
          </a:p>
        </p:txBody>
      </p:sp>
      <p:pic>
        <p:nvPicPr>
          <p:cNvPr id="108546" name="Picture 2" descr="https://encrypted-tbn1.gstatic.com/images?q=tbn:ANd9GcR6fHLLjEw-kAkQFYxxD8dYxcG0dUPFK_dGK56opENj3Dicc1ji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568" y="3351952"/>
            <a:ext cx="3300984" cy="319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Osteoarthritis is the commonest of all joint diseases. </a:t>
            </a:r>
          </a:p>
          <a:p>
            <a:r>
              <a:rPr lang="en-US" dirty="0" smtClean="0"/>
              <a:t>Osteoarthritis is much more common in some joints (hip, </a:t>
            </a:r>
            <a:r>
              <a:rPr lang="en-US" dirty="0" smtClean="0">
                <a:solidFill>
                  <a:srgbClr val="FF0000"/>
                </a:solidFill>
              </a:rPr>
              <a:t>knee</a:t>
            </a:r>
            <a:r>
              <a:rPr lang="en-US" dirty="0" smtClean="0"/>
              <a:t>, spine and the fingers) than in others (the elbow, wrist and ankle).</a:t>
            </a:r>
          </a:p>
          <a:p>
            <a:r>
              <a:rPr lang="en-US" dirty="0" smtClean="0"/>
              <a:t>More joints are affected in </a:t>
            </a:r>
            <a:r>
              <a:rPr lang="en-US" dirty="0" smtClean="0">
                <a:solidFill>
                  <a:srgbClr val="FF0000"/>
                </a:solidFill>
              </a:rPr>
              <a:t>women</a:t>
            </a:r>
            <a:r>
              <a:rPr lang="en-US" dirty="0" smtClean="0"/>
              <a:t> than in men.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Prevalence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Common in our community especially </a:t>
            </a:r>
            <a:r>
              <a:rPr lang="en-US" dirty="0" smtClean="0">
                <a:solidFill>
                  <a:srgbClr val="FF0000"/>
                </a:solidFill>
              </a:rPr>
              <a:t>knees</a:t>
            </a:r>
          </a:p>
          <a:p>
            <a:r>
              <a:rPr lang="en-US" dirty="0" smtClean="0"/>
              <a:t>Much more in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</a:p>
          <a:p>
            <a:r>
              <a:rPr lang="en-US" dirty="0" smtClean="0"/>
              <a:t>Presents </a:t>
            </a:r>
            <a:r>
              <a:rPr lang="en-US" dirty="0" smtClean="0">
                <a:solidFill>
                  <a:srgbClr val="FF0000"/>
                </a:solidFill>
              </a:rPr>
              <a:t>earlier</a:t>
            </a:r>
            <a:r>
              <a:rPr lang="en-US" dirty="0" smtClean="0"/>
              <a:t> than in West</a:t>
            </a:r>
          </a:p>
          <a:p>
            <a:r>
              <a:rPr lang="en-US" dirty="0" smtClean="0"/>
              <a:t>About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90% of those over 40 have asymptomatic degeneration of weight bearing joints</a:t>
            </a:r>
          </a:p>
          <a:p>
            <a:r>
              <a:rPr lang="en-US" dirty="0" smtClean="0"/>
              <a:t>Commonest joints are </a:t>
            </a:r>
            <a:r>
              <a:rPr lang="en-US" dirty="0" smtClean="0">
                <a:solidFill>
                  <a:srgbClr val="FF0000"/>
                </a:solidFill>
              </a:rPr>
              <a:t>knee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hip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Cervical spine &amp; Lumbar Spine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1st Carpometacarpal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1st </a:t>
            </a:r>
            <a:r>
              <a:rPr lang="en-US" dirty="0" err="1" smtClean="0">
                <a:solidFill>
                  <a:srgbClr val="FF0000"/>
                </a:solidFill>
              </a:rPr>
              <a:t>Metatarsophalangeal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Interphalangeal</a:t>
            </a:r>
            <a:r>
              <a:rPr lang="en-US" dirty="0" smtClean="0">
                <a:solidFill>
                  <a:srgbClr val="FF0000"/>
                </a:solidFill>
              </a:rPr>
              <a:t>  joints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Cardinal features  </a:t>
            </a:r>
          </a:p>
          <a:p>
            <a:r>
              <a:rPr lang="en-US" dirty="0" smtClean="0"/>
              <a:t>Progressive cartilage destruction</a:t>
            </a:r>
          </a:p>
          <a:p>
            <a:r>
              <a:rPr lang="en-US" dirty="0" err="1" smtClean="0"/>
              <a:t>Subarticular</a:t>
            </a:r>
            <a:r>
              <a:rPr lang="en-US" dirty="0" smtClean="0"/>
              <a:t> cyst formation</a:t>
            </a:r>
          </a:p>
          <a:p>
            <a:r>
              <a:rPr lang="en-US" dirty="0" smtClean="0"/>
              <a:t>Sclerosis of the surrounding bone</a:t>
            </a:r>
          </a:p>
          <a:p>
            <a:r>
              <a:rPr lang="en-US" dirty="0" err="1" smtClean="0"/>
              <a:t>Osteophyte</a:t>
            </a:r>
            <a:r>
              <a:rPr lang="en-US" dirty="0" smtClean="0"/>
              <a:t> formation </a:t>
            </a:r>
          </a:p>
          <a:p>
            <a:r>
              <a:rPr lang="en-US" dirty="0" smtClean="0"/>
              <a:t>Capsular fibrosis.</a:t>
            </a:r>
          </a:p>
          <a:p>
            <a:r>
              <a:rPr lang="en-US" dirty="0"/>
              <a:t>synovial irritation </a:t>
            </a:r>
            <a:r>
              <a:rPr lang="en-US" dirty="0" smtClean="0"/>
              <a:t>*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Progressive cartilage destruction</a:t>
            </a:r>
          </a:p>
          <a:p>
            <a:r>
              <a:rPr lang="en-US" dirty="0" smtClean="0"/>
              <a:t>Increased water content: swelling and softening of cartilage</a:t>
            </a:r>
          </a:p>
          <a:p>
            <a:r>
              <a:rPr lang="en-US" dirty="0" smtClean="0"/>
              <a:t>Depletion of </a:t>
            </a:r>
            <a:r>
              <a:rPr lang="en-US" dirty="0" err="1" smtClean="0"/>
              <a:t>Proteoglycans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1" y="4056343"/>
            <a:ext cx="4343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Progressive cartilage destruction</a:t>
            </a:r>
          </a:p>
          <a:p>
            <a:r>
              <a:rPr lang="en-US" dirty="0" err="1" smtClean="0"/>
              <a:t>Chondrocyte</a:t>
            </a:r>
            <a:r>
              <a:rPr lang="en-US" dirty="0" smtClean="0"/>
              <a:t> damage and </a:t>
            </a:r>
            <a:r>
              <a:rPr lang="en-US" dirty="0" err="1" smtClean="0"/>
              <a:t>synovitis</a:t>
            </a:r>
            <a:r>
              <a:rPr lang="en-US" dirty="0" smtClean="0"/>
              <a:t> › </a:t>
            </a:r>
            <a:r>
              <a:rPr lang="en-US" dirty="0" err="1" smtClean="0"/>
              <a:t>proteolytic</a:t>
            </a:r>
            <a:r>
              <a:rPr lang="en-US" dirty="0" smtClean="0"/>
              <a:t> enzymes› collagen disruption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Fibrillation</a:t>
            </a:r>
            <a:r>
              <a:rPr lang="en-US" dirty="0" smtClean="0"/>
              <a:t> on weight bearing surfaces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70" y="4048125"/>
            <a:ext cx="3152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7" descr="IMG_01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1250" y="1860550"/>
            <a:ext cx="295275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Articular</a:t>
            </a:r>
            <a:r>
              <a:rPr lang="en-US" sz="3600" b="1" dirty="0" smtClean="0"/>
              <a:t> Cartilage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0235"/>
            <a:ext cx="8042276" cy="5065433"/>
          </a:xfrm>
        </p:spPr>
        <p:txBody>
          <a:bodyPr>
            <a:normAutofit/>
          </a:bodyPr>
          <a:lstStyle/>
          <a:p>
            <a:r>
              <a:rPr lang="en-US" dirty="0" smtClean="0"/>
              <a:t>Hyaline cartilage </a:t>
            </a:r>
          </a:p>
          <a:p>
            <a:r>
              <a:rPr lang="en-US" dirty="0" err="1" smtClean="0"/>
              <a:t>Viscoelastic</a:t>
            </a:r>
            <a:r>
              <a:rPr lang="en-US" dirty="0" smtClean="0"/>
              <a:t> material with variable load-bearing properties</a:t>
            </a:r>
          </a:p>
          <a:p>
            <a:r>
              <a:rPr lang="en-US" dirty="0" smtClean="0"/>
              <a:t>Decreases joint friction</a:t>
            </a:r>
          </a:p>
          <a:p>
            <a:r>
              <a:rPr lang="en-US" dirty="0" err="1" smtClean="0"/>
              <a:t>Avascular</a:t>
            </a:r>
            <a:r>
              <a:rPr lang="en-US" dirty="0" smtClean="0"/>
              <a:t> and </a:t>
            </a:r>
            <a:r>
              <a:rPr lang="en-US" dirty="0" err="1" smtClean="0"/>
              <a:t>aneural</a:t>
            </a:r>
            <a:r>
              <a:rPr lang="en-US" dirty="0" smtClean="0"/>
              <a:t> </a:t>
            </a:r>
          </a:p>
        </p:txBody>
      </p:sp>
      <p:pic>
        <p:nvPicPr>
          <p:cNvPr id="4" name="Picture 2" descr="C:\Users\Ragh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694" y="2462816"/>
            <a:ext cx="3472347" cy="417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Subarticular</a:t>
            </a:r>
            <a:r>
              <a:rPr lang="en-US" b="1" dirty="0" smtClean="0"/>
              <a:t> cyst formation</a:t>
            </a:r>
          </a:p>
          <a:p>
            <a:r>
              <a:rPr lang="en-US" dirty="0" smtClean="0"/>
              <a:t>it could arise from local areas of </a:t>
            </a:r>
            <a:r>
              <a:rPr lang="en-US" dirty="0" err="1" smtClean="0">
                <a:solidFill>
                  <a:srgbClr val="FF0000"/>
                </a:solidFill>
              </a:rPr>
              <a:t>osteonecrosis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Or from the </a:t>
            </a:r>
            <a:r>
              <a:rPr lang="en-US" dirty="0" smtClean="0">
                <a:solidFill>
                  <a:srgbClr val="FF0000"/>
                </a:solidFill>
              </a:rPr>
              <a:t>forceful pumping of synovial fluid </a:t>
            </a:r>
            <a:r>
              <a:rPr lang="en-US" dirty="0" smtClean="0"/>
              <a:t>through cracks in the </a:t>
            </a:r>
            <a:r>
              <a:rPr lang="en-US" dirty="0" err="1" smtClean="0"/>
              <a:t>subchondral</a:t>
            </a:r>
            <a:r>
              <a:rPr lang="en-US" dirty="0" smtClean="0"/>
              <a:t> bone plate  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011" y="1043156"/>
            <a:ext cx="3067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973" y="4361138"/>
            <a:ext cx="4133088" cy="21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Sclerosis of the surrounding bone </a:t>
            </a:r>
          </a:p>
          <a:p>
            <a:r>
              <a:rPr lang="en-US" sz="2400" dirty="0" smtClean="0"/>
              <a:t>Bone becomes exposed </a:t>
            </a:r>
          </a:p>
          <a:p>
            <a:r>
              <a:rPr lang="en-US" sz="2400" dirty="0" smtClean="0"/>
              <a:t>may be polished, or burnished, </a:t>
            </a:r>
            <a:r>
              <a:rPr lang="en-US" sz="2400" dirty="0" smtClean="0">
                <a:solidFill>
                  <a:srgbClr val="FF0000"/>
                </a:solidFill>
              </a:rPr>
              <a:t>to ivory-like smoothness (</a:t>
            </a:r>
            <a:r>
              <a:rPr lang="en-US" sz="2400" dirty="0" err="1" smtClean="0">
                <a:solidFill>
                  <a:srgbClr val="FF0000"/>
                </a:solidFill>
              </a:rPr>
              <a:t>eburnation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9" y="3665538"/>
            <a:ext cx="5469255" cy="30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2" descr="IMG_01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9094" y="2330502"/>
            <a:ext cx="2627948" cy="350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Osteophyte</a:t>
            </a:r>
            <a:r>
              <a:rPr lang="en-US" b="1" dirty="0" smtClean="0"/>
              <a:t> formation</a:t>
            </a:r>
          </a:p>
          <a:p>
            <a:r>
              <a:rPr lang="en-US" dirty="0" smtClean="0"/>
              <a:t>Proliferation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remodelling</a:t>
            </a:r>
            <a:r>
              <a:rPr lang="en-US" dirty="0" smtClean="0">
                <a:solidFill>
                  <a:srgbClr val="FF0000"/>
                </a:solidFill>
              </a:rPr>
              <a:t> of the adjacent cartilage at the edges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Enchondral</a:t>
            </a:r>
            <a:r>
              <a:rPr lang="en-US" dirty="0" smtClean="0"/>
              <a:t> ossification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18" y="4128250"/>
            <a:ext cx="3721894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2" descr="IMG_01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7874" y="2606631"/>
            <a:ext cx="295275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375758"/>
            <a:ext cx="6216899" cy="408374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Marked </a:t>
            </a:r>
            <a:r>
              <a:rPr lang="en-US" sz="2600" dirty="0" err="1" smtClean="0">
                <a:solidFill>
                  <a:srgbClr val="FF0000"/>
                </a:solidFill>
              </a:rPr>
              <a:t>vascularity</a:t>
            </a:r>
            <a:r>
              <a:rPr lang="en-US" sz="2600" dirty="0" smtClean="0">
                <a:solidFill>
                  <a:srgbClr val="FF0000"/>
                </a:solidFill>
              </a:rPr>
              <a:t> and venous congestion of the </a:t>
            </a:r>
            <a:r>
              <a:rPr lang="en-US" sz="2600" dirty="0" err="1" smtClean="0">
                <a:solidFill>
                  <a:srgbClr val="FF0000"/>
                </a:solidFill>
              </a:rPr>
              <a:t>subchondral</a:t>
            </a:r>
            <a:r>
              <a:rPr lang="en-US" sz="2600" dirty="0" smtClean="0">
                <a:solidFill>
                  <a:srgbClr val="FF0000"/>
                </a:solidFill>
              </a:rPr>
              <a:t> bone</a:t>
            </a:r>
          </a:p>
          <a:p>
            <a:r>
              <a:rPr lang="en-US" sz="2600" dirty="0" smtClean="0"/>
              <a:t>The capsule and </a:t>
            </a:r>
            <a:r>
              <a:rPr lang="en-US" sz="2600" dirty="0" err="1" smtClean="0">
                <a:solidFill>
                  <a:srgbClr val="FF0000"/>
                </a:solidFill>
              </a:rPr>
              <a:t>synovium</a:t>
            </a:r>
            <a:r>
              <a:rPr lang="en-US" sz="2600" dirty="0" smtClean="0">
                <a:solidFill>
                  <a:srgbClr val="FF0000"/>
                </a:solidFill>
              </a:rPr>
              <a:t> are often thickened</a:t>
            </a:r>
            <a:r>
              <a:rPr lang="en-US" sz="2600" dirty="0" smtClean="0"/>
              <a:t> but cellular activity is slight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Progressive bone erosion› BONE COLLAPSE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Fragmented </a:t>
            </a:r>
            <a:r>
              <a:rPr lang="en-US" sz="2600" dirty="0" err="1" smtClean="0">
                <a:solidFill>
                  <a:srgbClr val="FF0000"/>
                </a:solidFill>
              </a:rPr>
              <a:t>osteophyte</a:t>
            </a:r>
            <a:r>
              <a:rPr lang="en-US" sz="2600" dirty="0" smtClean="0">
                <a:solidFill>
                  <a:srgbClr val="FF0000"/>
                </a:solidFill>
              </a:rPr>
              <a:t>› LOOSE BODIES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Loss of height and </a:t>
            </a:r>
            <a:r>
              <a:rPr lang="en-US" sz="2600" dirty="0" err="1" smtClean="0">
                <a:solidFill>
                  <a:srgbClr val="FF0000"/>
                </a:solidFill>
              </a:rPr>
              <a:t>ligamentous</a:t>
            </a:r>
            <a:r>
              <a:rPr lang="en-US" sz="2600" dirty="0" smtClean="0">
                <a:solidFill>
                  <a:srgbClr val="FF0000"/>
                </a:solidFill>
              </a:rPr>
              <a:t> laxity› MALALIGNMENT</a:t>
            </a:r>
            <a:endParaRPr lang="en-GB" sz="26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Ragh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287" y="770642"/>
            <a:ext cx="2453411" cy="433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Clinical Features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Intermittent course</a:t>
            </a:r>
            <a:r>
              <a:rPr lang="en-US" dirty="0" smtClean="0"/>
              <a:t>, with periods of remission sometimes lasting for months.</a:t>
            </a:r>
          </a:p>
          <a:p>
            <a:r>
              <a:rPr lang="en-US" dirty="0" smtClean="0"/>
              <a:t>One or two of the weight-bearing joints (hip or knee)</a:t>
            </a:r>
          </a:p>
          <a:p>
            <a:pPr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Pain </a:t>
            </a:r>
          </a:p>
          <a:p>
            <a:r>
              <a:rPr lang="en-US" dirty="0" smtClean="0"/>
              <a:t>Stiffness</a:t>
            </a:r>
          </a:p>
          <a:p>
            <a:r>
              <a:rPr lang="en-US" dirty="0" smtClean="0"/>
              <a:t>Loss of function</a:t>
            </a:r>
          </a:p>
          <a:p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871" y="3171270"/>
            <a:ext cx="2678335" cy="35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Symptoms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942" y="1375758"/>
            <a:ext cx="6629400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Localized or rarely referred </a:t>
            </a:r>
            <a:r>
              <a:rPr lang="en-US" dirty="0" smtClean="0"/>
              <a:t>to a distant site; e.g. pain in the knee from hip osteoarthritis.</a:t>
            </a:r>
          </a:p>
          <a:p>
            <a:r>
              <a:rPr lang="en-US" dirty="0" smtClean="0"/>
              <a:t>Insidious</a:t>
            </a:r>
          </a:p>
          <a:p>
            <a:r>
              <a:rPr lang="en-US" dirty="0" smtClean="0"/>
              <a:t>aggravated </a:t>
            </a:r>
            <a:r>
              <a:rPr lang="en-US" dirty="0" smtClean="0">
                <a:solidFill>
                  <a:srgbClr val="FF0000"/>
                </a:solidFill>
              </a:rPr>
              <a:t>by exertion and relieved by rest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Advanced stage, night pain or at rest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398" y="2632682"/>
            <a:ext cx="2530602" cy="31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Possible causes of pain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Bone pressure due to vascular congestion and </a:t>
            </a:r>
            <a:r>
              <a:rPr lang="en-US" dirty="0" err="1" smtClean="0">
                <a:solidFill>
                  <a:srgbClr val="FF0000"/>
                </a:solidFill>
              </a:rPr>
              <a:t>intraosseous</a:t>
            </a:r>
            <a:r>
              <a:rPr lang="en-US" dirty="0" smtClean="0">
                <a:solidFill>
                  <a:srgbClr val="FF0000"/>
                </a:solidFill>
              </a:rPr>
              <a:t> hypertension; </a:t>
            </a:r>
            <a:r>
              <a:rPr lang="en-US" u="sng" dirty="0" smtClean="0">
                <a:solidFill>
                  <a:srgbClr val="FF0000"/>
                </a:solidFill>
              </a:rPr>
              <a:t>most important 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Mild synovial inflammation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Capsular fibrosis with pain on stretching the shrunken tissue </a:t>
            </a:r>
          </a:p>
          <a:p>
            <a:r>
              <a:rPr lang="en-US" dirty="0" smtClean="0"/>
              <a:t>Muscular fatigue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Symptoms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Stiffness </a:t>
            </a:r>
          </a:p>
          <a:p>
            <a:pPr>
              <a:buNone/>
            </a:pPr>
            <a:r>
              <a:rPr lang="en-US" dirty="0" smtClean="0"/>
              <a:t>Initially after periods of inactivity</a:t>
            </a:r>
          </a:p>
          <a:p>
            <a:pPr>
              <a:buNone/>
            </a:pPr>
            <a:r>
              <a:rPr lang="en-US" dirty="0" smtClean="0"/>
              <a:t>Later, constant and progressive</a:t>
            </a:r>
          </a:p>
          <a:p>
            <a:endParaRPr lang="en-US" dirty="0" smtClean="0"/>
          </a:p>
          <a:p>
            <a:r>
              <a:rPr lang="en-US" dirty="0" smtClean="0"/>
              <a:t>Loss of function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90" y="2610353"/>
            <a:ext cx="3036284" cy="36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Signs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Swelling</a:t>
            </a:r>
          </a:p>
          <a:p>
            <a:pPr>
              <a:buNone/>
            </a:pPr>
            <a:r>
              <a:rPr lang="en-US" dirty="0" smtClean="0"/>
              <a:t>Intermittent (effusion)</a:t>
            </a:r>
          </a:p>
          <a:p>
            <a:pPr>
              <a:buNone/>
            </a:pPr>
            <a:r>
              <a:rPr lang="en-US" dirty="0" smtClean="0"/>
              <a:t>continuous (large </a:t>
            </a:r>
            <a:r>
              <a:rPr lang="en-US" dirty="0" err="1" smtClean="0"/>
              <a:t>osteophytes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Deformity; mal-alignment </a:t>
            </a:r>
          </a:p>
          <a:p>
            <a:r>
              <a:rPr lang="en-US" dirty="0" smtClean="0"/>
              <a:t> Tenderness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641" y="4394864"/>
            <a:ext cx="2924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185" y="739169"/>
            <a:ext cx="2549366" cy="36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Signs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70847"/>
            <a:ext cx="8362951" cy="4204820"/>
          </a:xfrm>
        </p:spPr>
        <p:txBody>
          <a:bodyPr>
            <a:normAutofit/>
          </a:bodyPr>
          <a:lstStyle/>
          <a:p>
            <a:r>
              <a:rPr lang="en-US" dirty="0" smtClean="0"/>
              <a:t>Limited movement</a:t>
            </a:r>
          </a:p>
          <a:p>
            <a:r>
              <a:rPr lang="en-US" dirty="0" err="1" smtClean="0"/>
              <a:t>Crepitus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Instability </a:t>
            </a:r>
          </a:p>
          <a:p>
            <a:pPr>
              <a:buNone/>
            </a:pPr>
            <a:r>
              <a:rPr lang="en-US" dirty="0" smtClean="0"/>
              <a:t>Loss of cartilage and bone, asymmetrical capsular contracture and/or muscle weakness</a:t>
            </a:r>
            <a:endParaRPr lang="en-US" i="1" dirty="0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442" y="1043156"/>
            <a:ext cx="2933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Cartilage Composition </a:t>
            </a:r>
            <a:endParaRPr lang="en-US" sz="3600" b="1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98" y="1312097"/>
            <a:ext cx="6473952" cy="49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840" y="2013538"/>
            <a:ext cx="2171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5758"/>
            <a:ext cx="6201150" cy="4899910"/>
          </a:xfrm>
        </p:spPr>
        <p:txBody>
          <a:bodyPr>
            <a:noAutofit/>
          </a:bodyPr>
          <a:lstStyle/>
          <a:p>
            <a:r>
              <a:rPr lang="en-US" sz="2400" dirty="0" smtClean="0"/>
              <a:t>Asymmetrical loss of cartilage (narrowing of the ‘joint space’) </a:t>
            </a:r>
          </a:p>
          <a:p>
            <a:r>
              <a:rPr lang="en-US" sz="2400" dirty="0" err="1" smtClean="0"/>
              <a:t>Subchondral</a:t>
            </a:r>
            <a:r>
              <a:rPr lang="en-US" sz="2400" dirty="0" smtClean="0"/>
              <a:t> bone sclerosis </a:t>
            </a:r>
          </a:p>
          <a:p>
            <a:r>
              <a:rPr lang="en-US" sz="2400" dirty="0" smtClean="0"/>
              <a:t>Cysts close to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</a:t>
            </a:r>
          </a:p>
        </p:txBody>
      </p:sp>
      <p:pic>
        <p:nvPicPr>
          <p:cNvPr id="8193" name="Picture 1" descr="C:\Users\Raghad\Desktop\OA pictures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300" y="3903876"/>
            <a:ext cx="4304157" cy="264871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314" y="2966711"/>
            <a:ext cx="2704243" cy="35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5359156" cy="489991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Osteophytes</a:t>
            </a:r>
            <a:r>
              <a:rPr lang="en-US" dirty="0" smtClean="0"/>
              <a:t> at the margins of the joint</a:t>
            </a:r>
          </a:p>
          <a:p>
            <a:pPr>
              <a:buNone/>
            </a:pPr>
            <a:r>
              <a:rPr lang="en-US" b="1" dirty="0" smtClean="0"/>
              <a:t>Late features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Malalignment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joint </a:t>
            </a:r>
            <a:r>
              <a:rPr lang="en-US" dirty="0" err="1" smtClean="0">
                <a:solidFill>
                  <a:srgbClr val="FF0000"/>
                </a:solidFill>
              </a:rPr>
              <a:t>subluxation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bone loss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Loose bodies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3" descr="C:\Users\Ragh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115" y="2169135"/>
            <a:ext cx="2453411" cy="433486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715" y="539362"/>
            <a:ext cx="2494312" cy="37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22928"/>
            <a:ext cx="6375960" cy="4352739"/>
          </a:xfrm>
        </p:spPr>
        <p:txBody>
          <a:bodyPr>
            <a:normAutofit/>
          </a:bodyPr>
          <a:lstStyle/>
          <a:p>
            <a:r>
              <a:rPr lang="en-US" dirty="0" smtClean="0"/>
              <a:t>Signs of other disorders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Symmetric narrowing in inflammatory OA e.g. RA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111" y="3378175"/>
            <a:ext cx="2185106" cy="289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Capsular </a:t>
            </a:r>
            <a:r>
              <a:rPr lang="en-US" dirty="0" err="1" smtClean="0"/>
              <a:t>herniation</a:t>
            </a:r>
            <a:r>
              <a:rPr lang="en-US" dirty="0" smtClean="0"/>
              <a:t>: Knee OA; marked effusion and </a:t>
            </a:r>
            <a:r>
              <a:rPr lang="en-US" dirty="0" err="1" smtClean="0"/>
              <a:t>herniation</a:t>
            </a:r>
            <a:r>
              <a:rPr lang="en-US" dirty="0" smtClean="0"/>
              <a:t> of the posterior capsule (Baker’s cyst).</a:t>
            </a:r>
          </a:p>
        </p:txBody>
      </p:sp>
      <p:pic>
        <p:nvPicPr>
          <p:cNvPr id="7170" name="Picture 2" descr="https://encrypted-tbn0.gstatic.com/images?q=tbn:ANd9GcQ4oQw2vEiHpmB7wGt5ME481r7mG_oUB1SeEyZx8bDm1tlbdULf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95" y="3124196"/>
            <a:ext cx="2464308" cy="2325624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Raghad\Desktop\OA pictures\Baker's cyst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221" y="3124196"/>
            <a:ext cx="2940653" cy="2354866"/>
          </a:xfrm>
          <a:prstGeom prst="rect">
            <a:avLst/>
          </a:prstGeom>
          <a:noFill/>
        </p:spPr>
      </p:pic>
      <p:pic>
        <p:nvPicPr>
          <p:cNvPr id="7174" name="Picture 6" descr="C:\Users\Raghad\Desktop\OA pictures\Baker's cyst M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69" y="3124196"/>
            <a:ext cx="2618327" cy="2482310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802654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Loose bodies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Rotator cuff dysfunction: </a:t>
            </a:r>
            <a:r>
              <a:rPr lang="en-US" dirty="0" err="1" smtClean="0"/>
              <a:t>acromioclavicular</a:t>
            </a:r>
            <a:r>
              <a:rPr lang="en-US" dirty="0" smtClean="0"/>
              <a:t> (AC) joint OA</a:t>
            </a:r>
          </a:p>
        </p:txBody>
      </p:sp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s://encrypted-tbn2.gstatic.com/images?q=tbn:ANd9GcRgUw6MJo59ZZ7IKQB1rqvuO64OAes_RDxfB0_DZGPuJ7RILrB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996" y="1375758"/>
            <a:ext cx="4223004" cy="2872264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Spondylolisthesis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severe segmental instability; at L4/5 </a:t>
            </a:r>
            <a:endParaRPr lang="en-US" dirty="0"/>
          </a:p>
        </p:txBody>
      </p:sp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66" name="Picture 2" descr="C:\Users\Raghad\Desktop\OA pictures\spinal sten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423" y="694342"/>
            <a:ext cx="1840230" cy="3373755"/>
          </a:xfrm>
          <a:prstGeom prst="rect">
            <a:avLst/>
          </a:prstGeom>
          <a:noFill/>
        </p:spPr>
      </p:pic>
      <p:pic>
        <p:nvPicPr>
          <p:cNvPr id="113667" name="Picture 3" descr="C:\Users\Raghad\Desktop\OA pictures\Deg 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678" y="4427818"/>
            <a:ext cx="2466975" cy="1847850"/>
          </a:xfrm>
          <a:prstGeom prst="rect">
            <a:avLst/>
          </a:prstGeom>
          <a:noFill/>
        </p:spPr>
      </p:pic>
      <p:pic>
        <p:nvPicPr>
          <p:cNvPr id="113668" name="Picture 4" descr="C:\Users\Raghad\Desktop\OA pictures\spinal stenosi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648" y="1375758"/>
            <a:ext cx="2999994" cy="233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(or joints) involved</a:t>
            </a:r>
          </a:p>
          <a:p>
            <a:r>
              <a:rPr lang="en-US" dirty="0" smtClean="0"/>
              <a:t>Stage of the disorder</a:t>
            </a:r>
          </a:p>
          <a:p>
            <a:r>
              <a:rPr lang="en-US" dirty="0" smtClean="0"/>
              <a:t>Severity of the symptoms</a:t>
            </a:r>
          </a:p>
          <a:p>
            <a:r>
              <a:rPr lang="en-US" dirty="0" smtClean="0"/>
              <a:t>Age of the patient </a:t>
            </a:r>
          </a:p>
          <a:p>
            <a:r>
              <a:rPr lang="en-US" dirty="0" smtClean="0"/>
              <a:t>Functional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EARLY TREATMENT</a:t>
            </a:r>
          </a:p>
          <a:p>
            <a:r>
              <a:rPr lang="en-US" dirty="0" smtClean="0"/>
              <a:t>Maintain movement and muscle strength</a:t>
            </a:r>
          </a:p>
          <a:p>
            <a:r>
              <a:rPr lang="en-US" dirty="0" smtClean="0"/>
              <a:t>Protect the joint from ‘overload</a:t>
            </a:r>
          </a:p>
          <a:p>
            <a:r>
              <a:rPr lang="en-US" dirty="0" smtClean="0"/>
              <a:t>Relieve pain</a:t>
            </a:r>
          </a:p>
          <a:p>
            <a:r>
              <a:rPr lang="en-US" dirty="0" smtClean="0"/>
              <a:t>Modify daily activities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Maintain movement and muscle strength</a:t>
            </a:r>
          </a:p>
          <a:p>
            <a:pPr>
              <a:buNone/>
            </a:pPr>
            <a:r>
              <a:rPr lang="en-US" dirty="0" smtClean="0"/>
              <a:t>Physiotherapy (Physical therapy)</a:t>
            </a:r>
          </a:p>
          <a:p>
            <a:r>
              <a:rPr lang="en-US" dirty="0" smtClean="0"/>
              <a:t>Pain relief: massage; application of warmth</a:t>
            </a:r>
          </a:p>
          <a:p>
            <a:r>
              <a:rPr lang="en-US" dirty="0" smtClean="0"/>
              <a:t>Prevent contractures </a:t>
            </a:r>
          </a:p>
          <a:p>
            <a:r>
              <a:rPr lang="en-US" dirty="0" smtClean="0"/>
              <a:t>Muscle strengthening</a:t>
            </a:r>
          </a:p>
          <a:p>
            <a:r>
              <a:rPr lang="en-US" dirty="0" smtClean="0"/>
              <a:t>Range of motion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ttps://encrypted-tbn2.gstatic.com/images?q=tbn:ANd9GcR12Yz3o1fgPYHlYFzkr4iaX1TNsfYPE-GiGKQhPA7PTUHivj7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707" y="3399013"/>
            <a:ext cx="3704844" cy="2519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Load reduction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Weight-reduction</a:t>
            </a:r>
          </a:p>
          <a:p>
            <a:r>
              <a:rPr lang="en-US" dirty="0" smtClean="0"/>
              <a:t>Shock-absorbing shoes</a:t>
            </a:r>
          </a:p>
          <a:p>
            <a:r>
              <a:rPr lang="en-US" dirty="0" smtClean="0"/>
              <a:t>Walking stick</a:t>
            </a:r>
          </a:p>
          <a:p>
            <a:r>
              <a:rPr lang="en-US" dirty="0" smtClean="0"/>
              <a:t>Unloading brace</a:t>
            </a:r>
          </a:p>
        </p:txBody>
      </p:sp>
      <p:pic>
        <p:nvPicPr>
          <p:cNvPr id="6147" name="Picture 3" descr="C:\Users\Raghad\Desktop\OA pictures\imagesCA8WA1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773" y="1375758"/>
            <a:ext cx="3171825" cy="1438275"/>
          </a:xfrm>
          <a:prstGeom prst="rect">
            <a:avLst/>
          </a:prstGeom>
          <a:noFill/>
        </p:spPr>
      </p:pic>
      <p:pic>
        <p:nvPicPr>
          <p:cNvPr id="6151" name="Picture 7" descr="https://encrypted-tbn2.gstatic.com/images?q=tbn:ANd9GcQQYyqCd1Gq7UoPobQIb43334ZCLNzB_jjrM4IvtlFiUFCJCE4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958" y="4025479"/>
            <a:ext cx="1743075" cy="2619375"/>
          </a:xfrm>
          <a:prstGeom prst="rect">
            <a:avLst/>
          </a:prstGeom>
          <a:noFill/>
        </p:spPr>
      </p:pic>
      <p:pic>
        <p:nvPicPr>
          <p:cNvPr id="7" name="Picture 1" descr="C:\Users\Raghad\Desktop\OA pictures\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93" y="3684484"/>
            <a:ext cx="1173480" cy="296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8339231" cy="4904068"/>
          </a:xfrm>
        </p:spPr>
        <p:txBody>
          <a:bodyPr/>
          <a:lstStyle/>
          <a:p>
            <a:r>
              <a:rPr lang="en-US" sz="2400" dirty="0" err="1" smtClean="0"/>
              <a:t>Chondrocytes</a:t>
            </a:r>
            <a:r>
              <a:rPr lang="en-US" sz="2400" dirty="0" smtClean="0"/>
              <a:t> little capacity for cell division in vivo </a:t>
            </a:r>
          </a:p>
          <a:p>
            <a:r>
              <a:rPr lang="en-US" sz="2400" dirty="0" smtClean="0"/>
              <a:t>Direct damage to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 is poorly repaired, or repaired only with fibro-cartilage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Fibrocartilage</a:t>
            </a:r>
            <a:r>
              <a:rPr lang="en-US" sz="2400" dirty="0" smtClean="0">
                <a:solidFill>
                  <a:srgbClr val="FF0000"/>
                </a:solidFill>
              </a:rPr>
              <a:t> has inferior biomechanical properties than hyaline cartilage</a:t>
            </a:r>
          </a:p>
          <a:p>
            <a:endParaRPr lang="en-US" dirty="0"/>
          </a:p>
        </p:txBody>
      </p:sp>
      <p:pic>
        <p:nvPicPr>
          <p:cNvPr id="4" name="Picture 5" descr="C:\Users\Raghad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268" y="3701469"/>
            <a:ext cx="4681238" cy="2843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Conservative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75758"/>
            <a:ext cx="5727700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Modify activity</a:t>
            </a:r>
            <a:endParaRPr lang="en-US" sz="2400" dirty="0" smtClean="0"/>
          </a:p>
          <a:p>
            <a:r>
              <a:rPr lang="en-US" sz="2400" dirty="0" smtClean="0"/>
              <a:t>avoiding activities like climbing stairs and squatting*</a:t>
            </a:r>
          </a:p>
          <a:p>
            <a:pPr>
              <a:buNone/>
            </a:pPr>
            <a:r>
              <a:rPr lang="en-US" sz="2400" b="1" dirty="0" smtClean="0"/>
              <a:t>Medications</a:t>
            </a:r>
          </a:p>
          <a:p>
            <a:r>
              <a:rPr lang="en-US" sz="2400" dirty="0" smtClean="0"/>
              <a:t>Systemic: </a:t>
            </a:r>
            <a:r>
              <a:rPr lang="en-US" sz="2400" dirty="0" err="1" smtClean="0"/>
              <a:t>paracetamol</a:t>
            </a:r>
            <a:r>
              <a:rPr lang="en-US" sz="2400" dirty="0" smtClean="0"/>
              <a:t>, non-steroidal anti-inflammatory drugs (NSAIDs)</a:t>
            </a:r>
          </a:p>
          <a:p>
            <a:r>
              <a:rPr lang="en-US" sz="2400" dirty="0" smtClean="0"/>
              <a:t>Local: not recommended</a:t>
            </a:r>
            <a:endParaRPr lang="en-GB" sz="2400" dirty="0"/>
          </a:p>
        </p:txBody>
      </p:sp>
      <p:pic>
        <p:nvPicPr>
          <p:cNvPr id="3074" name="Picture 2" descr="https://encrypted-tbn3.gstatic.com/images?q=tbn:ANd9GcT8_OpHaQUw3oqNsdIUitegiuVkvEf0EgZbSd04SBV1aHfxVY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828" y="1988019"/>
            <a:ext cx="2900172" cy="1223772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RMsunvJqu6qjj87QcXv_YXETFRIPugFloTWRWQB31lSTAXD3E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113" y="3388664"/>
            <a:ext cx="2522887" cy="1899952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xQSEhUUEhQVEhQUFRQVEhQUFRQUFRUWFBQWFhQUFBUYHCggGBolHBQUITEhJSkrLi8uFx8zODMsNygtLiwBCgoKDg0OFxAQFSscFBwsNywsLCwsLDgrLCwrLCwsKywsKywsNywsLCsrNysrKys3NysrKys3KysrKysrKysrK//AABEIALQA6AMBIgACEQEDEQH/xAAcAAABBQEBAQAAAAAAAAAAAAAEAAECAwUGBwj/xABLEAABAwICBAcIDgoCAwAAAAABAAIDBBEhMQUSQVEGEyJhcYGRMlKSobGz0dIHFSRCU1RicnOTstPh8BQWFyNDY3SCwfEzNESiwv/EABgBAQEBAQEAAAAAAAAAAAAAAAABAgME/8QAHREBAQEBAQEAAwEAAAAAAAAAAAERAhIhAzFRQf/aAAwDAQACEQMRAD8A2NH8HqWWkhEkETtaGIk6jQ65Y3HWFjfPeua0t7FjDjSzFn8uYa7ehr22cOsFdvoJ/uaD6GHzbUeFz2q8I0xwTqqa5lhJYP4kY4xnXbEdYWKwg4ix7F9JhqxdMcEaSpuZIW6xHds5D/CGfYtzv+pjwiN5GVuxp8oRMNe4bI3fOjZ/gLstNexlNHd1NLxzQP8AjkAZJ1OHJd4lw9ZTvheWStdE8ZseNU9V8+pXdStSDTLPf08fS0N/yFoQV9I7Yxh+UxrfKuXsUgUTHcNpoiLhkZ6GNKX6HH8GzwGriYiW4tJb80keILSp9Oytz1ZB8rA9oRPro3UcfwbPAaoGkj7xngtQdPp2J3dXjPysu1aAeCLggjmxQCywRNFyxgA+S30LKq547WaxvPyW+hE6YJJGB1QCT07AshuqCTJfDuWtGJJyAG1VYWoCQ1ses5x1WtHdOccg1ei8HOC7YI9WaON0rjd/JDw3c0F27G/Om4GcHjTkzygcc8Dim7YWnn784X3LroIdu0nAbztuqB6HQEDnW4mHAazv3bLgHufe7VojQ9Pf/rwfUx+hF05a3DK9tZ213Srmss62w+JZFEeg6a2NPB9TF6Fc3QdN8Wg+pi9CMGCQN0AftDS/FoPqYvQpe0NL8Wg+pi9CPYptb/tADFoCl+LQfUxeqrBoGl+LU/1MXqo9o7NnpU0aZ/tBS/Fqf6mL1U/tDS/Faf6mL1VoJIM/2hpfitP9TF6qXtDS/Faf6mL1VpBMQg5/hBoSmFLUEU1OCIJiCIYwQRG6xB1cCmR/CP8A6lT/AE8/mnJ0HK6Df7mg+hi821aTXrD0HJ7nhH8mP7DVpMkXPGh4eph4QQlTmWygNEirrKOKZhZKxsjThquAcPHl1IH9JU21Sasjl9L+xdTSG8Ej6Y7gONj8BxBHUVztT7FlSDyJ4ZB8pr4j/wDQ8a9QZVpfpg3q+qnl41XcA6+IX4jjRvhe2T/1wPiXNzAscWyB0bh72RpY7sdivottVzpqkRSjVlYyUbpGh/2slr2eXztdSilLDdpLTzFezaQ9jrR8wOo19O73r4pCQObi33aR2LhtOexzWU9zGBVxj30LTxn90NyfBJ6FqdRny59umDa0oD25k5ELtOCnBxgLal7SHEXiY8dwD78jfuHOsvgXwWdI8Tzt1WMP7uNzTrPcMNdwOTRuOZXozQB70lVkzG/iUbSRm2tbE3sNzRt60NFi4Nsd56FrA7lVQMm8dGIV1OfEq5RhlilFcLJg0S3HOnaVQwKxtzghgiM3RTQh7AYIhqGLQUlWVJFSupWVd1ZZA2rZIO3p9ZPmgzeEf/Tqf6efzTkk3CRtqSp/p5/NOToOC0N/wQ/RRfYC0g5Zegj+4h+ij+wFrNauetHL0NNUWRLgsHStWG4ZLNagiStt1Kk6S8a5ao0y25AdrnaGAu8ijHUyOxbDKeq3lUdPLqjpM7FW7SNtqwGw1ZGEHhyNHkBVjdF1h95EP7z6qn1fLebpU/kq1ulSsBuiKzvYx/c70K0aFq7ZRdbnehT6vh0lNppbNLpYHauCj0TWD3kTuds2PYWrQp6KpGcVv72elNLw7oyNkzxO/ahKqnmbjHqytztgx46sQ5YcInGbLf3N9K1qWte3um+MLU/JXPr8QSHSxaTrMN9oyI6UfT6Wj2hw6r+RWySwy/8AI3Hvr2d2oKbR0QNmuJFsDf8AwukusXixpMqmO7l1uaxVoF8nDtWD+iuaba18LhFNGGSus41LOGRCtjn1cSL77EZcyCpG3P4ouoZrcm5bYZ2urqYJgkv05olj1iMEjDgdYcyPpq1rsDySmlaIKYlQZzYqxpBVEhinCr1bZZK0WKCBLulO16lYhRcb9KAHhG73JU/08/mnJKPCIe5Kn+nn805JBwGgj+4h+jj+wFuMN1ynBup/cx/MjHY1dRCbrk0JEa4B2inVEjnzuJaXO1Ym9yBcga3fFejQBc2Yw1zgRiHHDrWenX8cVUWiWMFmgAcwWm2JoyQ4qLBWNmy5+pYdRgAT3Q7JFNr96gt/NlHWUC/CycOQTHSmdIBmVAu3JayrSbnhJyoLk5eUItCa6peVVLOiitdOwhZolV0cyFaTOmyuErm4gnpQ1PJdErWs5BMVadufycEW3VeMgecYFZVlJmBuDZanTn1+Of4144yO5dj2IoS3HKFvSs+mrrmzxj+exHiNpwxxXTXn6ln7XMkOW3ZzhSLiqjDhn6R1qQkIzN+paRYJVIlV4HJJwsiUFwkPuSp/p5/NOSUOED/clT/Tz+ackix4rwZrbNaPktA7Au9oKjWC8i0TOW26B5F6BoKtuAsWDtKdywuEsfFyh4ykHY5v+1qUkynpik4+FzB3Q5TD8oZDryXPr9OnNyuVjqUYya659k3Nb8EZBU3WY9DabIrOMWXHUIgSIDA9WcagA9WNegLEl77FEuuh2usn4xFX66THIbjU3GqVRRKGlcmdUYbkHLUg5YK4uUnz2KYVaDnduQsjSjOt6GvR8NddcpEStKBxwVR0MdWiWVAK5xpcr45iFGs1vB+xaNBW25Luo7uZc9BNvRjH9a1KnXGx0pa4nNSDXDOxH5yQGjqnW5J7puXONx5wtJr11jx9c5UdU5hTbKpDmS1brSM/hHY0lT/Tzeacko8ImkUlTu4ibzbkkHzi1tg0jcPIF0Gha621ZPF3Y35o8gUKaUtcpVem6Pr8l0FJV3XnWjKvJdVRVJwsuYyuFVJxVQbdzKOMaOe4Eg7cetZkU9l0/DFgfTNk2xPHY/kuHiC4wmxUx256+NmKdXsnWM2XnREcqljWtdsqnxyzGTdasZKsq02yJuMWc7SLGGz3taTvNrdJyCIe/VBJva1zgTh1K5T3Fsjkz5bDHblbEnmA2oCOuDjYAXOQvc22lw2cw2q6MWub3O1xzPVsHQmLOk5S52BwHe7f7jv6FUAefA9KvhKkVfWTHSd/FT1ENBzSlCg2VZc18cIBRkICCZKFfHKitOLFWiC6Fgk2otr+dXBJsdkS3sVLXq3XUXU4Jy1wIz2LqIJA9ocNviIzC5TVR+jKzUNibB2e4HYVvjrHP8nOz43skzpwM1RI87e1VFdnmR4QSg0lTj/48/mnJLM080/o1R9BN5tyZB4rB3DfmjyBDzxq+mPIb80eQKcjbqaqVBU7e1droScFef21StnR2lAxuLgFOh3PCSZraSQE4uDQBz3XDPelV6TMxGxoxG9x3noVBcs41Ku2g3yv13VzXoVjvwG09AR0dM1uMrgwbibDHK5/wi+k4QXZdZ2DpT1FSGAAEFxwDTyXEgXsL5Gxvir2tc8lrG6rdQ6szTgCcAWjIjmvdFxUIjDTIS9zRbWIbru39GS1OWeu65pmjy7lHWbncE3xORcf8Izg5XPDnwXsyxc2xtbVwfHfvSMQNhBsjKw3FjyW7GjDt3nBZMDTxuuQQLOw3k4eRbuYxztrbp2NYLNtje52nE26lfG5ZzZUQyVcHqmRoNUkGyXHNXMk51Ma1OVuCEIRLiqyEwRarGO5lCydqYo6GRGQSLNjeioiiNAPU2SoaM4XV1vz6UxRjJLhSAN0E3Ao6CQHBZB9HXFo1Tyhu3dBWlHZwu3HyjpWFZEwSFuLTY/nMbV056cu+N+m4R4U043wTc/8NySlpmpD6Wows7iJvNuySXTXB4ZTHkt+aPIFddb+juA9U9kbgYQx0bHBxe641m3sWhueS0f2dT2JE8LnbG6kjQTsGsTh02U2NONe26Zsat1SCQQWkEgg5gg2IPPdWQRFzg1oLnHJoFz+HWqGARlDo98tj3DTg1zvffMb77yc6Io9HkEazA87S/CNm/DOR3iR9XO4kteOQWGzm3MjtTGRzQ3BrGi2dtyZqbgZ7WQFoLHuLyAC3E2PONvyRc43WhDoxzyeMeJBfAamq1uFgQ7WJBsbHeitG6OZCwauDHcpoG0OAta1gBayIlkuNw3DJayM6hrNYLNFyML5ADmCGkO3xnZ1qFdUBjbu25bSehYNVWukwyG70qWrOd+iauvvg3H5XoQLSqy7ZZPZYdJMXNermyIVqsupWoNjlV7Ju1Z7XK1j1G5WgHpg7nQ3GKcblFEjFS1rqhj1e134bUXVrboqNyFaMkVGBtQGRi6MiaEHER1IpjgsgkRJ+JUWSKwP3KKtCmq2hSKIF0473NP9DL5tySo05/15voZfNuSXTly7n0XoOoApoB/Ji821Ev0i1ueC4am0wWwQtGfFRgeAFOne97gXO1m3xG8bgpdrMk/1XpbQLp6mWYuDGPeDYAufbVaDjkMkdDQCNurE2w99jynWyLjt8irjrZNa7Tb5OYw2WWy+xAdq6l+6buPoK6y4536zIaUk28exU6WomPjcwNa91jqOeA4NfY6rhfI863aGMO7oAtGAbs6VpT6MjkFtUNdcWc0AHo509xPLkNGSOnaNUmRxJF7Yna0k7eSRjYX3BVaS0lHDdjNWaXaf4cfMe/d0ZIDS+nCQ6CBn6NC0ljgLCR+qbEPIyGGQ/BYQdZS3+Nc8rppHOdrPJc45k/nBRISCe6joiAnIUgFKygZOCn1UiECukHJk10FrXq1j0MCpNKjWjmvRMZ2oCIouJ6VqDmPVzXoAOxRLXqKOjciGP61mx79/OiI3rI0BLsV8T0BG8bFeJQMM9y0NJsoVgdn4kAx9s9quDkFWm3Xp5j/Jl825JV6YPuef6GX7Dklrlz7/AG4Ggn/dxHexlr8wx8YXS08QeA5h5JxHyTtBO+6wtG6Ik/RI3mzgAHBgwc1hsbE7RjcfOtsWhQ1+sdUgNbawA2bnE7edVhrsqOUXHF7jdzziSlJNYYXLn8kWxJJy7MUGHWO4g432re0TAHWJLb7hsuMetTUFUEDgBls51rNb+KhFFZTcbLI8v4e04hqtbITtMg3azSGyDtLT1rmjUi+a9J4Y0rJWxl7Q7Uc619muMfsjsXMHQkLs4x1Ydi6czYxesc+KhS48LXk4JxO7lz2fNdrW6iFWOBg+GeekN/wteWvYBs4VgmR/6oN2vd1ADx3WfU8FpmHkPLhz4H8VPJO1gephyzH6OnbkfECqjJM3NoPiU8tTprhIhZjNJW7ppHjRtPVtfkQVmzG5YtsmvZSOKhZRV0e5ENcUK0q+OVFGsCujdZBxv/JU2lFlHNnGxERSLND7KbZb5KK1GTdatbLjms6F+GSvY/FBpMermybtyzw9WxybfIhVulX3p5/oZfsOToTSj/3E2P8ACk+wUlrly6A8HqmV8MbY43Osxgvk3uQO6OCOouDDidaZ4ab9zFjvzJwv0LU0I9wp4Lh1hFHbVs7+G3G2FlpNeNhB8R7FljVdLRsj7loHjPWSim9vSAoa6YyJgJ4xUzSod0yHrJsEA1UzjTbYMVGPRAPQjNGwnVuc3Y9RyR7Y115+Ri/WW3RQCKioR1LRbirBGtayzH6LaclS/RW7PdktwRJanWmrjmKnQ9829YzWZUaFG5d3qf6Kg+AHMXVlTHk9fwfGzNYFZodzTe2O8YFe01OiQcuxYldojeFLNJceVU9Y9hs/lDftHSNq2WkEXG3bkjtOcHyeUwYjxrnqWYxkg3AviDsKx1HXjqNOymB1p24i+achYdUmKwHehxngrAUVbdTYedU6ytaQEwExyfnYrmP3IMO/0rWO/N1GtHB99/OrWPQXGc1xt2KbZkRZpF5MMuP8KT7BSVWkn/uZfo5PsFJa5c+/2yaLhrOyONrWRcljGg6r7kNaAL8vmVzuHNR3kPPyX+ukkrkczHhzUd5F4L/XUDw3qO8i8F/rp0lcFX66T95F2P8AXUJeGM5zZFmNj/XSSTBojh7UfBw+DJ66tb7IFR8HB4MnrpJLSJD2Qaj4ODwZPvFJvsiVPwcHgyfeJJIif7RKn4ODwZPvE37RKn4ODwZPvEkkD/tFqfg4PBk+8SHsi1PwcHgyfeJ0kU37RKn4ODwZPvFXJ7IFQc44PBk+8TJKjPqOGUx/hw+DJ665zTGl3SEOLI2ne0OHbdySSMyBaXS723ADbbiD6US/Tcnes7HelJJYz66y3De3cnes7HelL28k3M7HelJJMNqXt5J3rOx3rJ/b+Tczsd6UkkxdqX6wSW7lnY71lL9YZO9Z2O9ZJJTIm0/6xS96zsd6ys/WOXvY+x3rJJJkXahU8I5XMcC1mLXA4O2gjvkkklYz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Users\Raghad\Desktop\OA pictures\inje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4964766"/>
            <a:ext cx="2209800" cy="1714500"/>
          </a:xfrm>
          <a:prstGeom prst="rect">
            <a:avLst/>
          </a:prstGeom>
          <a:noFill/>
        </p:spPr>
      </p:pic>
      <p:pic>
        <p:nvPicPr>
          <p:cNvPr id="3075" name="Picture 3" descr="C:\Users\Raghad\Desktop\OA pictures\imagesCADDLA0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0850" y="4964766"/>
            <a:ext cx="328612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640542"/>
            <a:ext cx="7586196" cy="4635126"/>
          </a:xfrm>
        </p:spPr>
        <p:txBody>
          <a:bodyPr>
            <a:normAutofit/>
          </a:bodyPr>
          <a:lstStyle/>
          <a:p>
            <a:r>
              <a:rPr lang="en-US" dirty="0" smtClean="0"/>
              <a:t>Joint Debridement (Arthroscopy)</a:t>
            </a:r>
          </a:p>
          <a:p>
            <a:r>
              <a:rPr lang="en-US" dirty="0" smtClean="0"/>
              <a:t>Corrective </a:t>
            </a:r>
            <a:r>
              <a:rPr lang="en-US" dirty="0" err="1" smtClean="0"/>
              <a:t>Osteotomy</a:t>
            </a:r>
            <a:endParaRPr lang="en-US" dirty="0" smtClean="0"/>
          </a:p>
          <a:p>
            <a:r>
              <a:rPr lang="en-US" dirty="0" err="1" smtClean="0"/>
              <a:t>Arthroplasty</a:t>
            </a:r>
            <a:r>
              <a:rPr lang="en-US" dirty="0" smtClean="0"/>
              <a:t> (Joint Replacement)</a:t>
            </a:r>
          </a:p>
          <a:p>
            <a:r>
              <a:rPr lang="en-US" dirty="0" err="1" smtClean="0"/>
              <a:t>Arthrodesis</a:t>
            </a:r>
            <a:r>
              <a:rPr lang="en-US" dirty="0" smtClean="0"/>
              <a:t> (Fusion)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4" y="1375758"/>
            <a:ext cx="6389407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Joint Debridement (Arthroscopy)</a:t>
            </a:r>
          </a:p>
          <a:p>
            <a:r>
              <a:rPr lang="en-US" dirty="0" smtClean="0"/>
              <a:t>Removal of loose bodies</a:t>
            </a:r>
          </a:p>
          <a:p>
            <a:r>
              <a:rPr lang="en-US" dirty="0" smtClean="0"/>
              <a:t>Removal of </a:t>
            </a:r>
            <a:r>
              <a:rPr lang="en-US" dirty="0" err="1" smtClean="0"/>
              <a:t>meniscal</a:t>
            </a:r>
            <a:r>
              <a:rPr lang="en-US" dirty="0" smtClean="0"/>
              <a:t> or </a:t>
            </a:r>
            <a:r>
              <a:rPr lang="en-US" dirty="0" err="1" smtClean="0"/>
              <a:t>labral</a:t>
            </a:r>
            <a:r>
              <a:rPr lang="en-US" dirty="0" smtClean="0"/>
              <a:t> tears</a:t>
            </a:r>
          </a:p>
        </p:txBody>
      </p:sp>
      <p:pic>
        <p:nvPicPr>
          <p:cNvPr id="129027" name="Picture 3" descr="C:\Users\Raghad\Desktop\OA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850" y="3521609"/>
            <a:ext cx="4153662" cy="2754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Corrective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r>
              <a:rPr lang="en-US" dirty="0" smtClean="0"/>
              <a:t>Realign axis and redistribute weight</a:t>
            </a:r>
          </a:p>
          <a:p>
            <a:r>
              <a:rPr lang="en-US" dirty="0" smtClean="0"/>
              <a:t>Knee; hip   </a:t>
            </a:r>
            <a:endParaRPr lang="en-GB" dirty="0" smtClean="0"/>
          </a:p>
          <a:p>
            <a:r>
              <a:rPr lang="en-US" dirty="0" smtClean="0"/>
              <a:t>Young, active, mild OA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0051" name="Picture 3" descr="C:\Users\Raghad\Desktop\OA picture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973" y="2962538"/>
            <a:ext cx="3150394" cy="3150394"/>
          </a:xfrm>
          <a:prstGeom prst="rect">
            <a:avLst/>
          </a:prstGeom>
          <a:noFill/>
        </p:spPr>
      </p:pic>
      <p:pic>
        <p:nvPicPr>
          <p:cNvPr id="130052" name="Picture 4" descr="C:\Users\Raghad\Desktop\OA pictures\imagesCAM0CJ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644" y="3969799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75758"/>
            <a:ext cx="606667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Corrective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Pain relief</a:t>
            </a:r>
          </a:p>
          <a:p>
            <a:r>
              <a:rPr lang="en-US" dirty="0" smtClean="0"/>
              <a:t>Vascular decompression of the </a:t>
            </a:r>
            <a:r>
              <a:rPr lang="en-US" dirty="0" err="1" smtClean="0"/>
              <a:t>subchondral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Redistribution of loading forces towards less damaged parts of the joint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1074" name="Picture 2" descr="C:\Users\Raghad\Desktop\OA pictures\imagesCAS3FM4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953" y="2157409"/>
            <a:ext cx="2394299" cy="338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Arthrodesis</a:t>
            </a:r>
            <a:endParaRPr lang="en-US" b="1" dirty="0" smtClean="0"/>
          </a:p>
          <a:p>
            <a:r>
              <a:rPr lang="en-US" dirty="0" smtClean="0"/>
              <a:t>Transfer painful stiff into painless stiff joint</a:t>
            </a:r>
          </a:p>
          <a:p>
            <a:r>
              <a:rPr lang="en-US" dirty="0" smtClean="0"/>
              <a:t>  Small joints; hand, foot and spine</a:t>
            </a:r>
          </a:p>
          <a:p>
            <a:endParaRPr lang="en-GB" dirty="0"/>
          </a:p>
        </p:txBody>
      </p:sp>
      <p:pic>
        <p:nvPicPr>
          <p:cNvPr id="99330" name="Picture 2" descr="C:\Users\Raghad\Desktop\OA pictures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142" y="3670199"/>
            <a:ext cx="3491865" cy="260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30" y="1043157"/>
            <a:ext cx="8821270" cy="3273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Arthroplasty</a:t>
            </a:r>
            <a:r>
              <a:rPr lang="en-US" sz="2400" dirty="0" smtClean="0"/>
              <a:t> (Joint Replacement)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Nowadays the procedure of choice for advanced OA</a:t>
            </a:r>
          </a:p>
          <a:p>
            <a:r>
              <a:rPr lang="en-US" sz="2400" dirty="0" smtClean="0"/>
              <a:t>Total Joint Replacement</a:t>
            </a:r>
          </a:p>
          <a:p>
            <a:r>
              <a:rPr lang="en-US" sz="2400" dirty="0" smtClean="0"/>
              <a:t>Knee, hip, shoulder, ankle and elbow</a:t>
            </a:r>
          </a:p>
          <a:p>
            <a:r>
              <a:rPr lang="en-US" sz="2400" dirty="0" smtClean="0"/>
              <a:t>Painful, deformed stiff joint, old patient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 descr="C:\Users\Ragh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277" y="4041648"/>
            <a:ext cx="1583848" cy="2798455"/>
          </a:xfrm>
          <a:prstGeom prst="rect">
            <a:avLst/>
          </a:prstGeom>
          <a:noFill/>
        </p:spPr>
      </p:pic>
      <p:pic>
        <p:nvPicPr>
          <p:cNvPr id="5" name="Picture 5" descr="C:\Users\Raghad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054" y="4041648"/>
            <a:ext cx="1399223" cy="2773680"/>
          </a:xfrm>
          <a:prstGeom prst="rect">
            <a:avLst/>
          </a:prstGeom>
          <a:noFill/>
        </p:spPr>
      </p:pic>
      <p:pic>
        <p:nvPicPr>
          <p:cNvPr id="6" name="Picture 6" descr="C:\Users\Raghad\Desktop\Csae Report projects\Saudi case reports\ALSHAYE-   196039\8-23-09 AP STANDING R&amp;L POS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619" y="4086495"/>
            <a:ext cx="3212162" cy="277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30" y="1043157"/>
            <a:ext cx="8821270" cy="3273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Arthroplasty</a:t>
            </a:r>
            <a:r>
              <a:rPr lang="en-US" sz="2400" dirty="0" smtClean="0"/>
              <a:t> (Joint Replacement)</a:t>
            </a:r>
          </a:p>
          <a:p>
            <a:pPr>
              <a:buNone/>
            </a:pPr>
            <a:r>
              <a:rPr lang="en-US" sz="2400" dirty="0" smtClean="0"/>
              <a:t>Partial Joint Replacement</a:t>
            </a:r>
          </a:p>
          <a:p>
            <a:r>
              <a:rPr lang="en-US" sz="2400" dirty="0" smtClean="0"/>
              <a:t>Same patient as for </a:t>
            </a:r>
            <a:r>
              <a:rPr lang="en-US" sz="2400" dirty="0" err="1" smtClean="0"/>
              <a:t>osteotomy</a:t>
            </a:r>
            <a:endParaRPr lang="en-US" sz="2400" dirty="0" smtClean="0"/>
          </a:p>
          <a:p>
            <a:r>
              <a:rPr lang="en-US" sz="2400" dirty="0" smtClean="0"/>
              <a:t>Knee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32098" name="Picture 2" descr="C:\Users\Raghad\Desktop\OA pictures\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818" y="3366793"/>
            <a:ext cx="4336733" cy="2602040"/>
          </a:xfrm>
          <a:prstGeom prst="rect">
            <a:avLst/>
          </a:prstGeom>
          <a:noFill/>
        </p:spPr>
      </p:pic>
      <p:pic>
        <p:nvPicPr>
          <p:cNvPr id="132099" name="Picture 3" descr="C:\Users\Raghad\Desktop\OA pictures\imagesCA3CJL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11" y="3428984"/>
            <a:ext cx="3557207" cy="258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3156"/>
            <a:ext cx="8339231" cy="5232512"/>
          </a:xfrm>
        </p:spPr>
        <p:txBody>
          <a:bodyPr/>
          <a:lstStyle/>
          <a:p>
            <a:r>
              <a:rPr lang="en-US" sz="2400" dirty="0" smtClean="0"/>
              <a:t>If the collagen network is disrupted, the matrix becomes </a:t>
            </a:r>
            <a:r>
              <a:rPr lang="en-US" sz="2400" dirty="0" smtClean="0">
                <a:solidFill>
                  <a:srgbClr val="FF0000"/>
                </a:solidFill>
              </a:rPr>
              <a:t>waterlogged and soft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Followed by loss of </a:t>
            </a:r>
            <a:r>
              <a:rPr lang="en-US" sz="2400" dirty="0" err="1" smtClean="0">
                <a:solidFill>
                  <a:srgbClr val="FF0000"/>
                </a:solidFill>
              </a:rPr>
              <a:t>proteoglycans</a:t>
            </a:r>
            <a:r>
              <a:rPr lang="en-US" sz="2400" dirty="0" smtClean="0">
                <a:solidFill>
                  <a:srgbClr val="FF0000"/>
                </a:solidFill>
              </a:rPr>
              <a:t>, cellular damage and splitting (‘fibrillation’) of the </a:t>
            </a:r>
            <a:r>
              <a:rPr lang="en-US" sz="2400" dirty="0" err="1" smtClean="0">
                <a:solidFill>
                  <a:srgbClr val="FF0000"/>
                </a:solidFill>
              </a:rPr>
              <a:t>articular</a:t>
            </a:r>
            <a:r>
              <a:rPr lang="en-US" sz="2400" dirty="0" smtClean="0">
                <a:solidFill>
                  <a:srgbClr val="FF0000"/>
                </a:solidFill>
              </a:rPr>
              <a:t> cartilage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Damaged </a:t>
            </a:r>
            <a:r>
              <a:rPr lang="en-US" sz="2400" dirty="0" err="1" smtClean="0"/>
              <a:t>chondrocytes</a:t>
            </a:r>
            <a:r>
              <a:rPr lang="en-US" sz="2400" dirty="0" smtClean="0"/>
              <a:t> begin to release matrix-degrading enzymes</a:t>
            </a:r>
            <a:endParaRPr lang="en-US" dirty="0"/>
          </a:p>
        </p:txBody>
      </p:sp>
      <p:pic>
        <p:nvPicPr>
          <p:cNvPr id="73730" name="Picture 2" descr="https://encrypted-tbn3.gstatic.com/images?q=tbn:ANd9GcSxd8yuTwly3iN7uYdYL_4cVX38oDN-6eOuXsSIU0XnYCPCNb6b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700" y="3526912"/>
            <a:ext cx="3021806" cy="3021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Capsule and 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53988"/>
            <a:ext cx="6254937" cy="4621680"/>
          </a:xfrm>
        </p:spPr>
        <p:txBody>
          <a:bodyPr/>
          <a:lstStyle/>
          <a:p>
            <a:r>
              <a:rPr lang="en-US" sz="2400" dirty="0" smtClean="0"/>
              <a:t>Fibrous structure with tough condensations on its surface (ligaments)</a:t>
            </a:r>
          </a:p>
          <a:p>
            <a:r>
              <a:rPr lang="en-US" sz="2400" dirty="0" smtClean="0"/>
              <a:t>Together with the overlying muscles, help to provide stability.</a:t>
            </a:r>
          </a:p>
        </p:txBody>
      </p:sp>
      <p:pic>
        <p:nvPicPr>
          <p:cNvPr id="103426" name="Picture 2" descr="https://encrypted-tbn3.gstatic.com/images?q=tbn:ANd9GcR_HkwRrZbUZUoM0EO_8udWUfw6w1Vkw8-ycfS1yaKxgm0TaGfhWMPICB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039" y="2685310"/>
            <a:ext cx="1810512" cy="380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Synovium</a:t>
            </a:r>
            <a:r>
              <a:rPr lang="en-US" sz="3600" b="1" dirty="0" smtClean="0"/>
              <a:t> and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290918"/>
            <a:ext cx="8309163" cy="49619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Thin membrane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Richly supplied with blood vessels, </a:t>
            </a:r>
            <a:r>
              <a:rPr lang="en-US" sz="2400" dirty="0" err="1" smtClean="0">
                <a:solidFill>
                  <a:srgbClr val="FF0000"/>
                </a:solidFill>
              </a:rPr>
              <a:t>lymphatics</a:t>
            </a:r>
            <a:r>
              <a:rPr lang="en-US" sz="2400" dirty="0" smtClean="0">
                <a:solidFill>
                  <a:srgbClr val="FF0000"/>
                </a:solidFill>
              </a:rPr>
              <a:t> and nerves.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target tissue in joint infections and autoimmune disorders such as rheumatoid arthritis&gt; IMP</a:t>
            </a:r>
          </a:p>
          <a:p>
            <a:r>
              <a:rPr lang="en-US" sz="2400" dirty="0" smtClean="0"/>
              <a:t>Provides a </a:t>
            </a:r>
            <a:r>
              <a:rPr lang="en-US" sz="2400" dirty="0" err="1" smtClean="0"/>
              <a:t>nonadherent</a:t>
            </a:r>
            <a:r>
              <a:rPr lang="en-US" sz="2400" dirty="0" smtClean="0"/>
              <a:t> covering for 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surfaces </a:t>
            </a:r>
          </a:p>
          <a:p>
            <a:r>
              <a:rPr lang="en-US" sz="2400" dirty="0" smtClean="0"/>
              <a:t>Produces synovial fluid</a:t>
            </a:r>
          </a:p>
        </p:txBody>
      </p:sp>
      <p:pic>
        <p:nvPicPr>
          <p:cNvPr id="106498" name="Picture 2" descr="https://encrypted-tbn0.gstatic.com/images?q=tbn:ANd9GcT2d4G--oX-bXTPNULUzLd3CVDthpux8SrnWWpXzIaYnvdtOCIE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294" y="3520440"/>
            <a:ext cx="3105150" cy="316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Synovium</a:t>
            </a:r>
            <a:r>
              <a:rPr lang="en-US" sz="3600" b="1" dirty="0" smtClean="0"/>
              <a:t> and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3" y="1290918"/>
            <a:ext cx="7382436" cy="435684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Synovial fluid nourishes the </a:t>
            </a:r>
            <a:r>
              <a:rPr lang="en-US" sz="2400" dirty="0" err="1" smtClean="0"/>
              <a:t>avascular</a:t>
            </a:r>
            <a:r>
              <a:rPr lang="en-US" sz="2400" dirty="0" smtClean="0"/>
              <a:t>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cartilage</a:t>
            </a:r>
          </a:p>
          <a:p>
            <a:r>
              <a:rPr lang="en-US" sz="2400" dirty="0" smtClean="0"/>
              <a:t>plays an important part in reducing friction during movement </a:t>
            </a:r>
          </a:p>
          <a:p>
            <a:r>
              <a:rPr lang="en-US" sz="2400" dirty="0" smtClean="0"/>
              <a:t>has slight adhesive properties which assist in maintaining joint stability.</a:t>
            </a:r>
          </a:p>
          <a:p>
            <a:r>
              <a:rPr lang="en-US" sz="2400" dirty="0" smtClean="0"/>
              <a:t>The volume remains fairly </a:t>
            </a:r>
            <a:r>
              <a:rPr lang="en-US" sz="2400" dirty="0" smtClean="0">
                <a:solidFill>
                  <a:srgbClr val="FF0000"/>
                </a:solidFill>
              </a:rPr>
              <a:t>constant</a:t>
            </a:r>
            <a:r>
              <a:rPr lang="en-US" sz="2400" dirty="0" smtClean="0"/>
              <a:t>, regardless of movement.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When a joint is injured fluid increases ( joint effusion)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741972"/>
            <a:ext cx="2171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Degenerative Joint Disease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Primary’ (‘idiopathic’) osteoarthritis (OA) </a:t>
            </a:r>
          </a:p>
          <a:p>
            <a:r>
              <a:rPr lang="en-US" dirty="0" smtClean="0"/>
              <a:t>Chronic disorder </a:t>
            </a:r>
          </a:p>
          <a:p>
            <a:r>
              <a:rPr lang="en-US" dirty="0" smtClean="0"/>
              <a:t>Progressive softening and disintegration of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</a:p>
          <a:p>
            <a:r>
              <a:rPr lang="en-US" dirty="0" smtClean="0"/>
              <a:t>New growth of cartilage and bone at the joint margins (</a:t>
            </a:r>
            <a:r>
              <a:rPr lang="en-US" dirty="0" err="1" smtClean="0"/>
              <a:t>osteophytes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Subchondral</a:t>
            </a:r>
            <a:r>
              <a:rPr lang="en-US" dirty="0" smtClean="0"/>
              <a:t> bone sclerosis and cyst formation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synovitis</a:t>
            </a:r>
            <a:r>
              <a:rPr lang="en-US" dirty="0" smtClean="0"/>
              <a:t> and capsular fibrosis.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5407</TotalTime>
  <Words>1250</Words>
  <Application>Microsoft Office PowerPoint</Application>
  <PresentationFormat>On-screen Show (4:3)</PresentationFormat>
  <Paragraphs>287</Paragraphs>
  <Slides>47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Breeze</vt:lpstr>
      <vt:lpstr>Degenerative Joint Disease</vt:lpstr>
      <vt:lpstr>Articular Cartilage</vt:lpstr>
      <vt:lpstr> Cartilage Composition </vt:lpstr>
      <vt:lpstr>Cartilage Composition</vt:lpstr>
      <vt:lpstr>Cartilage Composition</vt:lpstr>
      <vt:lpstr>Capsule and Ligaments</vt:lpstr>
      <vt:lpstr>Synovium and synovial fluid</vt:lpstr>
      <vt:lpstr>Synovium and synovial fluid</vt:lpstr>
      <vt:lpstr> Degenerative Joint Disease</vt:lpstr>
      <vt:lpstr> Degenerative Joint Disease</vt:lpstr>
      <vt:lpstr> Secondary OA</vt:lpstr>
      <vt:lpstr> Secondary OA</vt:lpstr>
      <vt:lpstr>  Etiology</vt:lpstr>
      <vt:lpstr>  Etiology</vt:lpstr>
      <vt:lpstr>Prevalence</vt:lpstr>
      <vt:lpstr>  Prevalence</vt:lpstr>
      <vt:lpstr>Pathology</vt:lpstr>
      <vt:lpstr>Pathology</vt:lpstr>
      <vt:lpstr>Pathology</vt:lpstr>
      <vt:lpstr>Pathology</vt:lpstr>
      <vt:lpstr>Pathology</vt:lpstr>
      <vt:lpstr>Pathology</vt:lpstr>
      <vt:lpstr>Pathology</vt:lpstr>
      <vt:lpstr>Clinical Features</vt:lpstr>
      <vt:lpstr>  Symptoms</vt:lpstr>
      <vt:lpstr>Symptoms</vt:lpstr>
      <vt:lpstr>  Symptoms</vt:lpstr>
      <vt:lpstr>  Signs</vt:lpstr>
      <vt:lpstr>  Signs</vt:lpstr>
      <vt:lpstr>Imaging</vt:lpstr>
      <vt:lpstr>Imaging</vt:lpstr>
      <vt:lpstr>Imaging</vt:lpstr>
      <vt:lpstr>Complications</vt:lpstr>
      <vt:lpstr>Complications</vt:lpstr>
      <vt:lpstr>Complications</vt:lpstr>
      <vt:lpstr>Management</vt:lpstr>
      <vt:lpstr>Management</vt:lpstr>
      <vt:lpstr>Conservative Treatment</vt:lpstr>
      <vt:lpstr>Conservative Treatment</vt:lpstr>
      <vt:lpstr>  Conservative Treatment</vt:lpstr>
      <vt:lpstr>  Surgical Treatment</vt:lpstr>
      <vt:lpstr>  Surgical Treatment</vt:lpstr>
      <vt:lpstr>  Surgical Treatment</vt:lpstr>
      <vt:lpstr>  Surgical Treatment</vt:lpstr>
      <vt:lpstr> Surgical Treatment</vt:lpstr>
      <vt:lpstr> Surgical Treatment</vt:lpstr>
      <vt:lpstr> Surgical 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HP</cp:lastModifiedBy>
  <cp:revision>507</cp:revision>
  <dcterms:created xsi:type="dcterms:W3CDTF">2014-01-25T15:53:41Z</dcterms:created>
  <dcterms:modified xsi:type="dcterms:W3CDTF">2015-10-14T12:53:59Z</dcterms:modified>
</cp:coreProperties>
</file>