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303" r:id="rId10"/>
    <p:sldId id="269" r:id="rId11"/>
    <p:sldId id="266" r:id="rId12"/>
    <p:sldId id="268" r:id="rId13"/>
    <p:sldId id="270" r:id="rId14"/>
    <p:sldId id="271" r:id="rId15"/>
    <p:sldId id="275" r:id="rId16"/>
    <p:sldId id="276" r:id="rId17"/>
    <p:sldId id="272" r:id="rId18"/>
    <p:sldId id="273" r:id="rId19"/>
    <p:sldId id="274" r:id="rId20"/>
    <p:sldId id="282" r:id="rId21"/>
    <p:sldId id="283" r:id="rId22"/>
    <p:sldId id="277" r:id="rId23"/>
    <p:sldId id="279" r:id="rId24"/>
    <p:sldId id="278" r:id="rId25"/>
    <p:sldId id="280" r:id="rId26"/>
    <p:sldId id="291" r:id="rId27"/>
    <p:sldId id="304" r:id="rId28"/>
    <p:sldId id="294" r:id="rId29"/>
    <p:sldId id="295" r:id="rId30"/>
    <p:sldId id="296" r:id="rId31"/>
    <p:sldId id="297" r:id="rId32"/>
    <p:sldId id="299" r:id="rId33"/>
    <p:sldId id="301" r:id="rId34"/>
    <p:sldId id="349" r:id="rId35"/>
    <p:sldId id="351" r:id="rId36"/>
    <p:sldId id="353" r:id="rId37"/>
    <p:sldId id="354" r:id="rId38"/>
    <p:sldId id="355" r:id="rId39"/>
    <p:sldId id="357" r:id="rId40"/>
    <p:sldId id="330" r:id="rId41"/>
    <p:sldId id="332" r:id="rId42"/>
    <p:sldId id="335" r:id="rId43"/>
    <p:sldId id="337" r:id="rId44"/>
    <p:sldId id="338" r:id="rId45"/>
    <p:sldId id="339" r:id="rId46"/>
    <p:sldId id="341" r:id="rId47"/>
    <p:sldId id="343" r:id="rId48"/>
    <p:sldId id="345" r:id="rId49"/>
    <p:sldId id="346" r:id="rId50"/>
    <p:sldId id="347" r:id="rId51"/>
    <p:sldId id="305" r:id="rId52"/>
    <p:sldId id="310" r:id="rId53"/>
    <p:sldId id="306" r:id="rId54"/>
    <p:sldId id="314" r:id="rId55"/>
    <p:sldId id="307" r:id="rId56"/>
    <p:sldId id="312" r:id="rId57"/>
    <p:sldId id="318" r:id="rId58"/>
    <p:sldId id="320" r:id="rId59"/>
    <p:sldId id="321" r:id="rId60"/>
    <p:sldId id="322" r:id="rId61"/>
    <p:sldId id="324" r:id="rId62"/>
    <p:sldId id="326" r:id="rId63"/>
    <p:sldId id="308" r:id="rId64"/>
    <p:sldId id="316" r:id="rId65"/>
    <p:sldId id="309" r:id="rId66"/>
    <p:sldId id="311" r:id="rId67"/>
    <p:sldId id="32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AA67-575C-4E6B-BEB3-6ED9873D96E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B2AF-0902-4ED8-B181-55DF4C19E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2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2F93B-D88F-459D-A79E-906F736B5159}" type="slidenum">
              <a:rPr lang="en-US">
                <a:ea typeface="ＭＳ Ｐゴシック" pitchFamily="34" charset="-128"/>
              </a:rPr>
              <a:pPr/>
              <a:t>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9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90E5-C4C5-40E3-9193-3E4084FF5FAC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and Joint Infections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Munir</a:t>
            </a:r>
            <a:r>
              <a:rPr lang="en-US" dirty="0" smtClean="0"/>
              <a:t> </a:t>
            </a:r>
            <a:r>
              <a:rPr lang="en-US" dirty="0" err="1" smtClean="0"/>
              <a:t>Saadeddin</a:t>
            </a:r>
            <a:r>
              <a:rPr lang="en-US" dirty="0" smtClean="0"/>
              <a:t> </a:t>
            </a:r>
            <a:r>
              <a:rPr lang="en-US" dirty="0" err="1" smtClean="0"/>
              <a:t>FRCSEd</a:t>
            </a:r>
            <a:endParaRPr lang="en-US" dirty="0" smtClean="0"/>
          </a:p>
          <a:p>
            <a:r>
              <a:rPr lang="en-US" dirty="0" smtClean="0"/>
              <a:t>Associate Professor and Consultant</a:t>
            </a:r>
          </a:p>
          <a:p>
            <a:r>
              <a:rPr lang="en-US" dirty="0" smtClean="0"/>
              <a:t>King Saud University and KKUH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picture.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Blood investigations.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Radiological investigations.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Definite diagnosis</a:t>
            </a:r>
            <a:r>
              <a:rPr lang="en-US" dirty="0" smtClean="0"/>
              <a:t>: identifying= obtaining organisms from site of infection.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392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ill child.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Generally</a:t>
            </a:r>
            <a:r>
              <a:rPr lang="en-US" dirty="0" smtClean="0"/>
              <a:t>=Pain, fever, malaise, restlessness, loss of function( child is not moving involved limb and unable to bear weight on it if it was at lower limb usually).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Locally</a:t>
            </a:r>
            <a:r>
              <a:rPr lang="en-US" dirty="0" smtClean="0"/>
              <a:t>= swelling at a limb usually near a joint like knee or hip or shoulder with increased local temperature.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87475"/>
            <a:ext cx="4262438" cy="53546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caused by blood-borne organisms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More common in children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Boys &gt; girls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most common in long bone metaphysis or epiphysis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Lower extremity &gt;&gt; upper extremity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Pain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Loss of function of the involved extremity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Soft tissue abscess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2" name="Picture 3" descr="clinical OM 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87588"/>
            <a:ext cx="465931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4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and differentials: usually raised white cell count; predominantly poly morphs.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Elevated ESR, and CRP( C-reactive protein)</a:t>
            </a:r>
          </a:p>
          <a:p>
            <a:pPr marL="0" indent="0">
              <a:buNone/>
            </a:pPr>
            <a:r>
              <a:rPr lang="en-US" dirty="0" smtClean="0"/>
              <a:t>    CRP is the most sensitive monitor.</a:t>
            </a:r>
          </a:p>
          <a:p>
            <a:r>
              <a:rPr lang="en-US" dirty="0" smtClean="0"/>
              <a:t>Positive blood culture in up to 50% of cases; if blood is drawn whilst there is spike of fever.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05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</a:t>
            </a:r>
            <a:r>
              <a:rPr lang="en-US" dirty="0" smtClean="0">
                <a:solidFill>
                  <a:srgbClr val="FF0000"/>
                </a:solidFill>
              </a:rPr>
              <a:t>plain x-rays </a:t>
            </a:r>
            <a:r>
              <a:rPr lang="en-US" dirty="0" smtClean="0"/>
              <a:t>may not reveal any findings except soft tissue swelling at site of infection.</a:t>
            </a:r>
          </a:p>
          <a:p>
            <a:r>
              <a:rPr lang="en-US" dirty="0" smtClean="0"/>
              <a:t>Bony changes take up to 14 days to show suspected bone involvement, but osteopenia may appear earlier( not diagnostic).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Ultrasound</a:t>
            </a:r>
            <a:r>
              <a:rPr lang="en-US" dirty="0" smtClean="0"/>
              <a:t>: may diagnose soft tissue swelling or abscess early, but it is operator dependent.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62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Isotope bone scan=Nuclear </a:t>
            </a:r>
            <a:r>
              <a:rPr lang="en-US" dirty="0"/>
              <a:t>medicine isotope bone scan: </a:t>
            </a:r>
            <a:r>
              <a:rPr lang="en-US" dirty="0">
                <a:solidFill>
                  <a:srgbClr val="FF0000"/>
                </a:solidFill>
              </a:rPr>
              <a:t>Tcm99</a:t>
            </a:r>
            <a:r>
              <a:rPr lang="en-US" dirty="0"/>
              <a:t> bone scan(</a:t>
            </a:r>
            <a:r>
              <a:rPr lang="en-US" dirty="0" err="1"/>
              <a:t>Tecnetium</a:t>
            </a:r>
            <a:r>
              <a:rPr lang="en-US" dirty="0"/>
              <a:t> 99) or </a:t>
            </a:r>
            <a:r>
              <a:rPr lang="en-US" dirty="0">
                <a:solidFill>
                  <a:srgbClr val="FF0000"/>
                </a:solidFill>
              </a:rPr>
              <a:t>Gallium</a:t>
            </a:r>
            <a:r>
              <a:rPr lang="en-US" dirty="0"/>
              <a:t> bone scan are diagnostic , as increased local tracer uptake; but take time to appear. </a:t>
            </a:r>
            <a:endParaRPr lang="en-US" dirty="0" smtClean="0"/>
          </a:p>
          <a:p>
            <a:r>
              <a:rPr lang="en-US" dirty="0" smtClean="0"/>
              <a:t>MRI: best tool for radiological diagnosis as it is sensitive and specific, but difficult in young children as they require general anesthesia.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430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x-rays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early days : NO bony changes ,but soft tissue swelling may be evident.</a:t>
            </a:r>
            <a:endParaRPr lang="en-US" dirty="0"/>
          </a:p>
        </p:txBody>
      </p:sp>
      <p:pic>
        <p:nvPicPr>
          <p:cNvPr id="7" name="Picture 3" descr="39b3328e78b34250a194bca148e00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982"/>
            <a:ext cx="4038600" cy="40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131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55" y="2506704"/>
            <a:ext cx="370668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uptake in the lower left femur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59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uptake of most of right femur</a:t>
            </a:r>
            <a:endParaRPr lang="en-US" dirty="0"/>
          </a:p>
        </p:txBody>
      </p:sp>
      <p:pic>
        <p:nvPicPr>
          <p:cNvPr id="6" name="Picture 4" descr="DSCF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550"/>
            <a:ext cx="4644008" cy="34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4094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shows changes in bone and bone marrow before plain films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decreased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bone marrow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post gadolinium fat-suppressed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2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relative to normal fat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5" name="Picture 3" descr="3a207d726cb0c804422f204aae5f4d_big_gallery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7681"/>
            <a:ext cx="4536503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909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bone and joint infection?</a:t>
            </a:r>
          </a:p>
          <a:p>
            <a:r>
              <a:rPr lang="en-US" dirty="0" smtClean="0"/>
              <a:t>Why we consider bone and joint infection as red flag.</a:t>
            </a:r>
          </a:p>
          <a:p>
            <a:r>
              <a:rPr lang="en-US" dirty="0" smtClean="0"/>
              <a:t>How does the presentation in children and adults differ.</a:t>
            </a:r>
          </a:p>
          <a:p>
            <a:r>
              <a:rPr lang="en-US" dirty="0" smtClean="0"/>
              <a:t>What are the most involved organisms in children and adults.</a:t>
            </a:r>
          </a:p>
          <a:p>
            <a:r>
              <a:rPr lang="en-US" dirty="0" smtClean="0"/>
              <a:t>How do we diagnose and confirm diagnosis of bone and joint infection.</a:t>
            </a:r>
          </a:p>
          <a:p>
            <a:r>
              <a:rPr lang="en-US" dirty="0" smtClean="0"/>
              <a:t>Principles of management of bone and joint infection.</a:t>
            </a:r>
          </a:p>
          <a:p>
            <a:r>
              <a:rPr lang="en-US" dirty="0" smtClean="0"/>
              <a:t>Complications of bone and joint infection.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septic arthritis.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Cellulitis.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Ewing’s Sarcoma, lymphoma.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Sickle cell bone crisis.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rheumatoid arthritis.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: Ewing sarcoma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98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confirm diagnosis?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Ultrasound guided aspiration from site of swelling or abscess.</a:t>
            </a:r>
          </a:p>
          <a:p>
            <a:r>
              <a:rPr lang="en-US" dirty="0" smtClean="0"/>
              <a:t>X-ray guided aspiration of suspected bone involvement( according to MRI ).</a:t>
            </a:r>
          </a:p>
          <a:p>
            <a:r>
              <a:rPr lang="en-US" dirty="0" smtClean="0"/>
              <a:t>Via open incision –drainage procedure( drilling of bone) when there is high suspicion.</a:t>
            </a:r>
          </a:p>
          <a:p>
            <a:r>
              <a:rPr lang="en-US" dirty="0" smtClean="0"/>
              <a:t>Aspirated or obtained material at open incision are sent urgently for Direct Smear and C&amp;S including anaerobic, TB</a:t>
            </a:r>
            <a:r>
              <a:rPr lang="en-US" dirty="0"/>
              <a:t> </a:t>
            </a:r>
            <a:r>
              <a:rPr lang="en-US" dirty="0" smtClean="0"/>
              <a:t>and Fungal.</a:t>
            </a:r>
          </a:p>
          <a:p>
            <a:r>
              <a:rPr lang="en-US" dirty="0" smtClean="0"/>
              <a:t>Histo-pathology examinations are recommended as well.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177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there is suspicion that the diagnosis is : acute osteomyelitis( </a:t>
            </a:r>
            <a:r>
              <a:rPr lang="en-US" dirty="0" smtClean="0">
                <a:solidFill>
                  <a:srgbClr val="FF0000"/>
                </a:solidFill>
              </a:rPr>
              <a:t>Red Flag</a:t>
            </a:r>
            <a:r>
              <a:rPr lang="en-US" dirty="0" smtClean="0"/>
              <a:t>); patient should be admitted immediately.</a:t>
            </a:r>
          </a:p>
          <a:p>
            <a:r>
              <a:rPr lang="en-US" dirty="0" smtClean="0"/>
              <a:t>Patient should receive adequate hydration and pain relief at the same time as investigations.</a:t>
            </a:r>
          </a:p>
          <a:p>
            <a:r>
              <a:rPr lang="en-US" dirty="0" smtClean="0"/>
              <a:t>Pain relief include: analgesics and splintage.</a:t>
            </a:r>
          </a:p>
          <a:p>
            <a:r>
              <a:rPr lang="en-US" dirty="0" smtClean="0"/>
              <a:t>Broad spectrum IV antibiotics is started </a:t>
            </a:r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obtaining material for culture or sending blood culture when there is fever.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7780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 Diagnosis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Definite diagnosis depends on seeing organisms at direct smear, or culturing organisms.</a:t>
            </a:r>
          </a:p>
          <a:p>
            <a:r>
              <a:rPr lang="en-US" dirty="0" smtClean="0"/>
              <a:t>Histo-pathology confirmation is important but usually result is late.</a:t>
            </a:r>
            <a:endParaRPr lang="en-US" dirty="0"/>
          </a:p>
        </p:txBody>
      </p:sp>
      <p:pic>
        <p:nvPicPr>
          <p:cNvPr id="7" name="Picture 3" descr="Staphylococcus_aureus_Gram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42088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5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Antibiotic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patient is acutely ill; empirical IV antibiotic treatment to be started immediately after sending samples for culture.</a:t>
            </a:r>
          </a:p>
          <a:p>
            <a:r>
              <a:rPr lang="en-US" dirty="0" smtClean="0"/>
              <a:t>This empirical treatment </a:t>
            </a:r>
            <a:r>
              <a:rPr lang="en-US" dirty="0" smtClean="0">
                <a:solidFill>
                  <a:srgbClr val="FF0000"/>
                </a:solidFill>
              </a:rPr>
              <a:t>depends on suspected organisms according to 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: Newborn, young or adult.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Presence of </a:t>
            </a:r>
            <a:r>
              <a:rPr lang="en-US" dirty="0" smtClean="0">
                <a:solidFill>
                  <a:srgbClr val="FF0000"/>
                </a:solidFill>
              </a:rPr>
              <a:t>other circumstances</a:t>
            </a:r>
            <a:r>
              <a:rPr lang="en-US" dirty="0" smtClean="0"/>
              <a:t>: sickle cell  disease or Hemodialysis or drug addicts.</a:t>
            </a:r>
          </a:p>
        </p:txBody>
      </p:sp>
    </p:spTree>
    <p:extLst>
      <p:ext uri="{BB962C8B-B14F-4D97-AF65-F5344CB8AC3E}">
        <p14:creationId xmlns="" xmlns:p14="http://schemas.microsoft.com/office/powerpoint/2010/main" val="1473243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3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6113" cy="4525963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Salmonella</a:t>
            </a:r>
            <a:r>
              <a:rPr lang="en-US" altLang="en-US" dirty="0" smtClean="0"/>
              <a:t> is a characteristic organism</a:t>
            </a:r>
          </a:p>
          <a:p>
            <a:pPr eaLnBrk="1" hangingPunct="1"/>
            <a:r>
              <a:rPr lang="en-US" altLang="en-US" dirty="0" smtClean="0"/>
              <a:t>The primary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fluoroquinolones</a:t>
            </a:r>
            <a:r>
              <a:rPr lang="en-US" altLang="en-US" dirty="0" smtClean="0"/>
              <a:t> (only in adults)</a:t>
            </a:r>
          </a:p>
          <a:p>
            <a:pPr eaLnBrk="1" hangingPunct="1"/>
            <a:r>
              <a:rPr lang="en-US" altLang="en-US" dirty="0" smtClean="0"/>
              <a:t>alternative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-generation cephalosporin </a:t>
            </a:r>
          </a:p>
        </p:txBody>
      </p:sp>
      <p:pic>
        <p:nvPicPr>
          <p:cNvPr id="16388" name="Picture 3" descr="S.typhi.Gram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600200"/>
            <a:ext cx="296068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5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simplify empirical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make it simple</a:t>
            </a:r>
            <a:r>
              <a:rPr lang="en-US" dirty="0" smtClean="0"/>
              <a:t>: always suspect staph </a:t>
            </a:r>
            <a:r>
              <a:rPr lang="en-US" dirty="0" err="1" smtClean="0"/>
              <a:t>aureus</a:t>
            </a:r>
            <a:r>
              <a:rPr lang="en-US" dirty="0" smtClean="0"/>
              <a:t>: ( </a:t>
            </a:r>
            <a:r>
              <a:rPr lang="en-US" dirty="0" err="1" smtClean="0"/>
              <a:t>oxacillins</a:t>
            </a:r>
            <a:r>
              <a:rPr lang="en-US" dirty="0" smtClean="0"/>
              <a:t> ) except </a:t>
            </a:r>
            <a:r>
              <a:rPr lang="en-US" dirty="0" err="1" smtClean="0"/>
              <a:t>sicklers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IV antibiotics for special cases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 Antibiotic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result of culture of isolated organisms.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Always consult ID( Infection Department)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4822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consider surgery?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are sure( as a result of our investigations) there is pus or suspect highly that there is pus inside the bone or in the soft tissues near bone.</a:t>
            </a:r>
          </a:p>
          <a:p>
            <a:r>
              <a:rPr lang="en-US" dirty="0" smtClean="0"/>
              <a:t>We have to let pus out( drain the pus out ) to stop bone and tissue destruction and improve the general condition by getting rid of source of infection in the body.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876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Bone infection</a:t>
            </a:r>
            <a:r>
              <a:rPr lang="en-US" dirty="0" smtClean="0"/>
              <a:t>= Osteomyelitis    </a:t>
            </a:r>
          </a:p>
          <a:p>
            <a:r>
              <a:rPr lang="en-US" dirty="0" smtClean="0"/>
              <a:t>(infection of bone and bone marrow)</a:t>
            </a:r>
          </a:p>
          <a:p>
            <a:pPr>
              <a:buNone/>
            </a:pPr>
            <a:r>
              <a:rPr lang="en-US" dirty="0" smtClean="0"/>
              <a:t>   - Acute, Chronic, </a:t>
            </a:r>
            <a:r>
              <a:rPr lang="en-US" dirty="0" err="1" smtClean="0"/>
              <a:t>Subacute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   Less common infection of Bone=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- Tuberculosis, Brucellosis, Syphilis and Fungal.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do Surgery for Bone Infection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Patient should be prepared well for surgery.</a:t>
            </a:r>
          </a:p>
          <a:p>
            <a:r>
              <a:rPr lang="en-US" dirty="0" smtClean="0"/>
              <a:t>Surgery is done under GA usually.</a:t>
            </a:r>
          </a:p>
          <a:p>
            <a:r>
              <a:rPr lang="en-US" dirty="0" smtClean="0"/>
              <a:t>X-ray guidance ( image intensifier ) is used usually to help exact location of site of drainage.</a:t>
            </a:r>
          </a:p>
          <a:p>
            <a:r>
              <a:rPr lang="en-US" dirty="0" smtClean="0"/>
              <a:t>Soft tissue abscesses are drained and bone site of infection is drilled or a window is opened in the cortex to drain pus and curette infected material from inside medulla.</a:t>
            </a:r>
          </a:p>
          <a:p>
            <a:r>
              <a:rPr lang="en-US" dirty="0" smtClean="0"/>
              <a:t>In case of presence of sequestrum it has to be removed.</a:t>
            </a:r>
          </a:p>
          <a:p>
            <a:r>
              <a:rPr lang="en-US" dirty="0" smtClean="0"/>
              <a:t>Drain is to be left at site of drainage till discharge is minimal.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417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Operative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Definite antibiotic should be continued via IV route for 6 weeks usually.</a:t>
            </a:r>
          </a:p>
          <a:p>
            <a:r>
              <a:rPr lang="en-US" dirty="0" smtClean="0"/>
              <a:t>Monitoring of general condition and blood investigations should be done frequently as in patient, especially CBC, ESR and CRP.</a:t>
            </a:r>
          </a:p>
          <a:p>
            <a:r>
              <a:rPr lang="en-US" dirty="0" smtClean="0"/>
              <a:t>Repeat follow up plain X-rays or CT or MRI may be required.</a:t>
            </a:r>
          </a:p>
          <a:p>
            <a:r>
              <a:rPr lang="en-US" dirty="0" smtClean="0"/>
              <a:t>Patient should be pain free and generally well before discharge.</a:t>
            </a:r>
          </a:p>
          <a:p>
            <a:r>
              <a:rPr lang="en-US" dirty="0" smtClean="0"/>
              <a:t>Long term follow up should be done to exclude late complications.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8862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Septicemia and distant abscesses.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 arthritis.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Growth disturbance in skeletally immature. 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Pathological fracture.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Chronic osteomyelitis. </a:t>
            </a:r>
          </a:p>
        </p:txBody>
      </p:sp>
    </p:spTree>
    <p:extLst>
      <p:ext uri="{BB962C8B-B14F-4D97-AF65-F5344CB8AC3E}">
        <p14:creationId xmlns="" xmlns:p14="http://schemas.microsoft.com/office/powerpoint/2010/main" val="33351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pic>
        <p:nvPicPr>
          <p:cNvPr id="50179" name="Picture 4" descr="Pictur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5975"/>
            <a:ext cx="2895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30"/>
          <a:stretch>
            <a:fillRect/>
          </a:stretch>
        </p:blipFill>
        <p:spPr bwMode="auto">
          <a:xfrm>
            <a:off x="3929063" y="2057400"/>
            <a:ext cx="27765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icture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714" b="5556"/>
          <a:stretch>
            <a:fillRect/>
          </a:stretch>
        </p:blipFill>
        <p:spPr bwMode="auto">
          <a:xfrm>
            <a:off x="7283450" y="2057400"/>
            <a:ext cx="1403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7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ierny classification of chronic 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1897063"/>
            <a:ext cx="35671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152400" y="2024063"/>
            <a:ext cx="5468938" cy="50625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Common in </a:t>
            </a:r>
            <a:endParaRPr lang="en-US" sz="44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Inappropriately treated acute OM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Trauma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Immunosuppressed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Diabetics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IV drug abusers</a:t>
            </a:r>
            <a:endParaRPr lang="en-US" sz="40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Anatomical classification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mtClean="0">
                <a:ea typeface="ＭＳ Ｐゴシック" pitchFamily="34" charset="-128"/>
              </a:rPr>
              <a:t>  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Skin and soft tissues </a:t>
            </a:r>
            <a:r>
              <a:rPr lang="en-US" sz="2000" dirty="0" smtClean="0">
                <a:ea typeface="ＭＳ Ｐゴシック" pitchFamily="34" charset="-128"/>
              </a:rPr>
              <a:t>involvement.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Sinus tract </a:t>
            </a: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dirty="0" smtClean="0">
                <a:ea typeface="ＭＳ Ｐゴシック" pitchFamily="34" charset="-128"/>
              </a:rPr>
              <a:t> may occasionally develop </a:t>
            </a:r>
            <a:r>
              <a:rPr lang="en-US" sz="2000" dirty="0" err="1" smtClean="0">
                <a:ea typeface="ＭＳ Ｐゴシック" pitchFamily="34" charset="-128"/>
              </a:rPr>
              <a:t>squamous</a:t>
            </a:r>
            <a:r>
              <a:rPr lang="en-US" sz="2000" dirty="0" smtClean="0">
                <a:ea typeface="ＭＳ Ｐゴシック" pitchFamily="34" charset="-128"/>
              </a:rPr>
              <a:t> cell </a:t>
            </a:r>
            <a:r>
              <a:rPr lang="en-US" sz="2000" dirty="0" smtClean="0">
                <a:ea typeface="ＭＳ Ｐゴシック" pitchFamily="34" charset="-128"/>
              </a:rPr>
              <a:t>carcinoma.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Periods of quiescence </a:t>
            </a: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dirty="0" smtClean="0">
                <a:ea typeface="ＭＳ Ｐゴシック" pitchFamily="34" charset="-128"/>
              </a:rPr>
              <a:t> followed by acute </a:t>
            </a:r>
            <a:r>
              <a:rPr lang="en-US" sz="2000" dirty="0" smtClean="0">
                <a:ea typeface="ＭＳ Ｐゴシック" pitchFamily="34" charset="-128"/>
              </a:rPr>
              <a:t>exacerbations.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Nuclear medicine </a:t>
            </a: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dirty="0" smtClean="0">
                <a:ea typeface="ＭＳ Ｐゴシック" pitchFamily="34" charset="-128"/>
              </a:rPr>
              <a:t> activity of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Best test to identify the organisms </a:t>
            </a:r>
            <a:r>
              <a:rPr lang="en-US" sz="2000" b="1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b="1" dirty="0" smtClean="0">
                <a:ea typeface="ＭＳ Ｐゴシック" pitchFamily="34" charset="-128"/>
              </a:rPr>
              <a:t> Operative sampling of deep specimens from multiple foci 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Treatment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Empirical therapy is not indicated 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IV antibiotics </a:t>
            </a:r>
            <a:r>
              <a:rPr lang="en-US" b="1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b="1" smtClean="0">
                <a:ea typeface="ＭＳ Ｐゴシック" pitchFamily="34" charset="-128"/>
              </a:rPr>
              <a:t> must be based on deep cultures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Most common organisms</a:t>
            </a: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S. aureus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Enterobacteriaceae 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P. aeruginosa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Chronic osteomyelitis</a:t>
            </a:r>
          </a:p>
        </p:txBody>
      </p:sp>
      <p:pic>
        <p:nvPicPr>
          <p:cNvPr id="54275" name="Picture 2" descr="AP 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1295400"/>
            <a:ext cx="3246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419600" y="2430463"/>
            <a:ext cx="41910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b="1">
                <a:ea typeface="ＭＳ Ｐゴシック" pitchFamily="34" charset="-128"/>
              </a:rPr>
              <a:t>Glycocalyx</a:t>
            </a:r>
            <a:r>
              <a:rPr lang="en-US" sz="2700">
                <a:ea typeface="ＭＳ Ｐゴシック" pitchFamily="34" charset="-128"/>
              </a:rPr>
              <a:t> </a:t>
            </a:r>
            <a:endParaRPr lang="en-US" sz="370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exopolysaccharide coating </a:t>
            </a:r>
            <a:endParaRPr lang="en-US" sz="340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envelops bacteria</a:t>
            </a:r>
            <a:endParaRPr lang="en-US" sz="340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enhances bacterial adherence to biologic implants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C013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serious condition.</a:t>
            </a:r>
          </a:p>
          <a:p>
            <a:r>
              <a:rPr lang="en-US" dirty="0" smtClean="0"/>
              <a:t>Most likely </a:t>
            </a:r>
            <a:r>
              <a:rPr lang="en-US" dirty="0" smtClean="0">
                <a:solidFill>
                  <a:srgbClr val="FF0000"/>
                </a:solidFill>
              </a:rPr>
              <a:t>hematogenous spread </a:t>
            </a:r>
            <a:r>
              <a:rPr lang="en-US" dirty="0" smtClean="0"/>
              <a:t>via blood stream from infected focus somewhere in the body.</a:t>
            </a:r>
          </a:p>
          <a:p>
            <a:r>
              <a:rPr lang="en-US" dirty="0" smtClean="0"/>
              <a:t>Less occurrence from </a:t>
            </a:r>
            <a:r>
              <a:rPr lang="en-US" dirty="0" smtClean="0">
                <a:solidFill>
                  <a:srgbClr val="FF0000"/>
                </a:solidFill>
              </a:rPr>
              <a:t>direct spread </a:t>
            </a:r>
            <a:r>
              <a:rPr lang="en-US" dirty="0" smtClean="0"/>
              <a:t>from infected nearby tissues.</a:t>
            </a:r>
          </a:p>
          <a:p>
            <a:r>
              <a:rPr lang="en-US" dirty="0" smtClean="0"/>
              <a:t>It may follow </a:t>
            </a:r>
            <a:r>
              <a:rPr lang="en-US" dirty="0" smtClean="0">
                <a:solidFill>
                  <a:srgbClr val="FF0000"/>
                </a:solidFill>
              </a:rPr>
              <a:t>open fracture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               Septic </a:t>
            </a:r>
            <a:r>
              <a:rPr lang="en-US" dirty="0">
                <a:ea typeface="+mj-ea"/>
                <a:cs typeface="+mj-cs"/>
              </a:rPr>
              <a:t>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May affect any age and any </a:t>
            </a:r>
            <a:r>
              <a:rPr lang="en-US" dirty="0" smtClean="0">
                <a:ea typeface="ＭＳ Ｐゴシック" pitchFamily="34" charset="-128"/>
              </a:rPr>
              <a:t>joint.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knee and hip are most </a:t>
            </a:r>
            <a:r>
              <a:rPr lang="en-US" dirty="0" smtClean="0">
                <a:ea typeface="ＭＳ Ｐゴシック" pitchFamily="34" charset="-128"/>
              </a:rPr>
              <a:t>affected.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Pathology: </a:t>
            </a:r>
            <a:r>
              <a:rPr lang="en-US" dirty="0" err="1" smtClean="0">
                <a:ea typeface="ＭＳ Ｐゴシック" pitchFamily="34" charset="-128"/>
              </a:rPr>
              <a:t>hematogenous</a:t>
            </a:r>
            <a:r>
              <a:rPr lang="en-US" dirty="0" smtClean="0">
                <a:ea typeface="ＭＳ Ｐゴシック" pitchFamily="34" charset="-128"/>
              </a:rPr>
              <a:t> or from the bone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neonates: </a:t>
            </a:r>
            <a:r>
              <a:rPr lang="en-US" sz="2400" dirty="0" err="1" smtClean="0">
                <a:ea typeface="ＭＳ Ｐゴシック" pitchFamily="34" charset="-128"/>
              </a:rPr>
              <a:t>transphyseal</a:t>
            </a:r>
            <a:r>
              <a:rPr lang="en-US" sz="2400" dirty="0" smtClean="0">
                <a:ea typeface="ＭＳ Ｐゴシック" pitchFamily="34" charset="-128"/>
              </a:rPr>
              <a:t> vessels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joints where the </a:t>
            </a:r>
            <a:r>
              <a:rPr lang="en-US" sz="2400" dirty="0" err="1" smtClean="0">
                <a:ea typeface="ＭＳ Ｐゴシック" pitchFamily="34" charset="-128"/>
              </a:rPr>
              <a:t>metaphysis</a:t>
            </a:r>
            <a:r>
              <a:rPr lang="en-US" sz="2400" dirty="0" smtClean="0">
                <a:ea typeface="ＭＳ Ｐゴシック" pitchFamily="34" charset="-128"/>
              </a:rPr>
              <a:t> is </a:t>
            </a:r>
            <a:r>
              <a:rPr lang="en-US" sz="2400" dirty="0" err="1" smtClean="0">
                <a:ea typeface="ＭＳ Ｐゴシック" pitchFamily="34" charset="-128"/>
              </a:rPr>
              <a:t>intracapsular</a:t>
            </a:r>
            <a:r>
              <a:rPr lang="en-US" sz="2400" dirty="0" smtClean="0">
                <a:ea typeface="ＭＳ Ｐゴシック" pitchFamily="34" charset="-128"/>
              </a:rPr>
              <a:t>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May affect any age and any joint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knee and hip are most affected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Pathology: hematogenous or from the bone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neonates: transphyseal vessels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joints where the metaphysis is intracapsular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Symptoms : like </a:t>
            </a:r>
            <a:r>
              <a:rPr lang="en-US" dirty="0" smtClean="0">
                <a:ea typeface="ＭＳ Ｐゴシック" pitchFamily="34" charset="-128"/>
              </a:rPr>
              <a:t>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Signs: hot swollen joint which is painful to any motion, inability to bear </a:t>
            </a:r>
            <a:r>
              <a:rPr lang="en-US" dirty="0" smtClean="0">
                <a:ea typeface="ＭＳ Ｐゴシック" pitchFamily="34" charset="-128"/>
              </a:rPr>
              <a:t>weight.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is fixed in the position of </a:t>
            </a:r>
            <a:r>
              <a:rPr lang="en-US" dirty="0" smtClean="0">
                <a:ea typeface="ＭＳ Ｐゴシック" pitchFamily="34" charset="-128"/>
              </a:rPr>
              <a:t>ease.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pic>
        <p:nvPicPr>
          <p:cNvPr id="63491" name="Picture 5" descr="Picture36"/>
          <p:cNvPicPr>
            <a:picLocks noChangeAspect="1" noChangeArrowheads="1"/>
          </p:cNvPicPr>
          <p:nvPr/>
        </p:nvPicPr>
        <p:blipFill>
          <a:blip r:embed="rId2" cstate="print"/>
          <a:srcRect l="11932" r="8522"/>
          <a:stretch>
            <a:fillRect/>
          </a:stretch>
        </p:blipFill>
        <p:spPr bwMode="auto">
          <a:xfrm>
            <a:off x="4854575" y="23622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Investigation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Basic lab for infection (CBC,ESR and CRP) and Blood cultures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Plain films and Ultrasound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aspiration: WBC &gt;50,000 (&gt;90%PMNL), damaged WBC and No crystals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Organisms: similar to </a:t>
            </a:r>
            <a:r>
              <a:rPr lang="en-US" dirty="0" smtClean="0">
                <a:ea typeface="ＭＳ Ｐゴシック" pitchFamily="34" charset="-128"/>
              </a:rPr>
              <a:t>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Rx: Admission for Emergency </a:t>
            </a:r>
            <a:r>
              <a:rPr lang="en-US" dirty="0" err="1" smtClean="0">
                <a:ea typeface="ＭＳ Ｐゴシック" pitchFamily="34" charset="-128"/>
              </a:rPr>
              <a:t>arthrotomy</a:t>
            </a:r>
            <a:r>
              <a:rPr lang="en-US" dirty="0" smtClean="0">
                <a:ea typeface="ＭＳ Ｐゴシック" pitchFamily="34" charset="-128"/>
              </a:rPr>
              <a:t> and washout, broad spectrum IV antibiotics and </a:t>
            </a:r>
            <a:r>
              <a:rPr lang="en-US" dirty="0" err="1" smtClean="0">
                <a:ea typeface="ＭＳ Ｐゴシック" pitchFamily="34" charset="-128"/>
              </a:rPr>
              <a:t>splintage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Main </a:t>
            </a:r>
            <a:r>
              <a:rPr lang="en-US" dirty="0" err="1" smtClean="0">
                <a:ea typeface="ＭＳ Ｐゴシック" pitchFamily="34" charset="-128"/>
              </a:rPr>
              <a:t>DDx</a:t>
            </a:r>
            <a:r>
              <a:rPr lang="en-US" dirty="0" smtClean="0">
                <a:ea typeface="ＭＳ Ｐゴシック" pitchFamily="34" charset="-128"/>
              </a:rPr>
              <a:t>: 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of the hip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60775" y="381000"/>
          <a:ext cx="4721225" cy="3657600"/>
        </p:xfrm>
        <a:graphic>
          <a:graphicData uri="http://schemas.openxmlformats.org/presentationml/2006/ole">
            <p:oleObj spid="_x0000_s1026" name="Image" r:id="rId3" imgW="12190476" imgH="8749206" progId="">
              <p:embed/>
            </p:oleObj>
          </a:graphicData>
        </a:graphic>
      </p:graphicFrame>
      <p:pic>
        <p:nvPicPr>
          <p:cNvPr id="1027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2859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303713"/>
            <a:ext cx="290671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ross 4"/>
          <p:cNvSpPr/>
          <p:nvPr/>
        </p:nvSpPr>
        <p:spPr>
          <a:xfrm rot="2551463">
            <a:off x="7259638" y="2765425"/>
            <a:ext cx="928687" cy="914400"/>
          </a:xfrm>
          <a:prstGeom prst="plus">
            <a:avLst>
              <a:gd name="adj" fmla="val 4145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(&lt;10 years</a:t>
            </a:r>
            <a:r>
              <a:rPr lang="en-US" dirty="0" smtClean="0">
                <a:ea typeface="ＭＳ Ｐゴシック" pitchFamily="34" charset="-128"/>
              </a:rPr>
              <a:t>).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Reactive </a:t>
            </a:r>
            <a:r>
              <a:rPr lang="en-US" dirty="0" smtClean="0">
                <a:ea typeface="ＭＳ Ｐゴシック" pitchFamily="34" charset="-128"/>
              </a:rPr>
              <a:t>arthritis.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Vasculitis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eg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err="1" smtClean="0">
                <a:ea typeface="ＭＳ Ｐゴシック" pitchFamily="34" charset="-128"/>
              </a:rPr>
              <a:t>Henoch-Schonlein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purpura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Traumatic </a:t>
            </a:r>
            <a:r>
              <a:rPr lang="en-US" dirty="0" err="1" smtClean="0">
                <a:ea typeface="ＭＳ Ｐゴシック" pitchFamily="34" charset="-128"/>
              </a:rPr>
              <a:t>haemoarthrosis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Haemophilic</a:t>
            </a:r>
            <a:r>
              <a:rPr lang="en-US" dirty="0" smtClean="0">
                <a:ea typeface="ＭＳ Ｐゴシック" pitchFamily="34" charset="-128"/>
              </a:rPr>
              <a:t>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Septic Arthritis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Emergency drainage of the septic joint: </a:t>
            </a:r>
          </a:p>
          <a:p>
            <a:endParaRPr lang="en-US" dirty="0" smtClean="0"/>
          </a:p>
          <a:p>
            <a:r>
              <a:rPr lang="en-US" dirty="0" smtClean="0"/>
              <a:t>Either arthroscopic.</a:t>
            </a:r>
          </a:p>
          <a:p>
            <a:r>
              <a:rPr lang="en-US" dirty="0" smtClean="0"/>
              <a:t>Or Open.</a:t>
            </a:r>
          </a:p>
          <a:p>
            <a:r>
              <a:rPr lang="en-US" dirty="0" smtClean="0"/>
              <a:t>Joint should receive </a:t>
            </a:r>
            <a:r>
              <a:rPr lang="en-US" dirty="0" err="1" smtClean="0"/>
              <a:t>lavage</a:t>
            </a:r>
            <a:r>
              <a:rPr lang="en-US" dirty="0" smtClean="0"/>
              <a:t> and debridement, and a drain should be left at joint till discharge is clear and minimal.</a:t>
            </a:r>
          </a:p>
          <a:p>
            <a:r>
              <a:rPr lang="en-US" dirty="0" smtClean="0"/>
              <a:t>IV antibiotics should be administered for 4 weeks.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85" t="7446" r="1338"/>
          <a:stretch>
            <a:fillRect/>
          </a:stretch>
        </p:blipFill>
        <p:spPr>
          <a:xfrm>
            <a:off x="457200" y="428625"/>
            <a:ext cx="82375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Complication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89069" cy="5589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Septicemia.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Abscess.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>
                <a:ea typeface="ＭＳ Ｐゴシック" pitchFamily="34" charset="-128"/>
              </a:rPr>
              <a:t> 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Osteomyelitis</a:t>
            </a:r>
            <a:r>
              <a:rPr lang="en-US" sz="22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</a:t>
            </a:r>
            <a:r>
              <a:rPr lang="en-US" sz="2200" dirty="0" smtClean="0">
                <a:ea typeface="ＭＳ Ｐゴシック" pitchFamily="34" charset="-128"/>
              </a:rPr>
              <a:t>destruction.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</a:t>
            </a:r>
            <a:r>
              <a:rPr lang="en-US" sz="2200" dirty="0" err="1" smtClean="0">
                <a:ea typeface="ＭＳ Ｐゴシック" pitchFamily="34" charset="-128"/>
              </a:rPr>
              <a:t>subluxation</a:t>
            </a:r>
            <a:r>
              <a:rPr lang="en-US" sz="2200" dirty="0" smtClean="0">
                <a:ea typeface="ＭＳ Ｐゴシック" pitchFamily="34" charset="-128"/>
              </a:rPr>
              <a:t> and </a:t>
            </a:r>
            <a:r>
              <a:rPr lang="en-US" sz="2200" dirty="0" smtClean="0">
                <a:ea typeface="ＭＳ Ｐゴシック" pitchFamily="34" charset="-128"/>
              </a:rPr>
              <a:t>dislocation.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Ankylosed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smtClean="0">
                <a:ea typeface="ＭＳ Ｐゴシック" pitchFamily="34" charset="-128"/>
              </a:rPr>
              <a:t>joint.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Avascular</a:t>
            </a:r>
            <a:r>
              <a:rPr lang="en-US" sz="2200" dirty="0" smtClean="0">
                <a:ea typeface="ＭＳ Ｐゴシック" pitchFamily="34" charset="-128"/>
              </a:rPr>
              <a:t> necrosis of the femoral </a:t>
            </a:r>
            <a:r>
              <a:rPr lang="en-US" sz="2200" dirty="0" smtClean="0">
                <a:ea typeface="ＭＳ Ｐゴシック" pitchFamily="34" charset="-128"/>
              </a:rPr>
              <a:t>head.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Growth disturbance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Granulamatous bone infection=TB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Tuberculosis is chronic bone infection.</a:t>
            </a:r>
          </a:p>
          <a:p>
            <a:r>
              <a:rPr lang="en-US" dirty="0" smtClean="0"/>
              <a:t>May affect any age.</a:t>
            </a:r>
          </a:p>
          <a:p>
            <a:r>
              <a:rPr lang="en-US" dirty="0" smtClean="0"/>
              <a:t>Causative organism is: Mycobacterium Tuberculosis.</a:t>
            </a:r>
          </a:p>
          <a:p>
            <a:r>
              <a:rPr lang="en-US" dirty="0" smtClean="0"/>
              <a:t>It is acid fast bacillus.</a:t>
            </a:r>
          </a:p>
          <a:p>
            <a:r>
              <a:rPr lang="en-US" dirty="0" smtClean="0"/>
              <a:t>Can be diagnosed sometimes by direct smear.</a:t>
            </a:r>
          </a:p>
          <a:p>
            <a:r>
              <a:rPr lang="en-US" dirty="0" smtClean="0"/>
              <a:t>When bacillus is seen it is diagnostic of TB.</a:t>
            </a:r>
          </a:p>
          <a:p>
            <a:r>
              <a:rPr lang="en-US" dirty="0" smtClean="0"/>
              <a:t>It takes up to 6 weeks to culture.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at current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Endemic in poor under developed countries.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Still present sporadically at Saudi Arabia.</a:t>
            </a:r>
          </a:p>
          <a:p>
            <a:endParaRPr lang="en-US" dirty="0" smtClean="0"/>
          </a:p>
          <a:p>
            <a:r>
              <a:rPr lang="en-US" dirty="0" smtClean="0"/>
              <a:t>In developed countries TB patients are immunocompromised patients.(AIDS and drug addicts)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T.B Histopathology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confirm diagnosis: we need to see acid fast bacillus.</a:t>
            </a:r>
          </a:p>
          <a:p>
            <a:endParaRPr lang="en-US" dirty="0" smtClean="0"/>
          </a:p>
          <a:p>
            <a:r>
              <a:rPr lang="en-US" dirty="0" smtClean="0"/>
              <a:t>Also to see: </a:t>
            </a:r>
            <a:r>
              <a:rPr lang="en-US" dirty="0" err="1" smtClean="0"/>
              <a:t>Langhans</a:t>
            </a:r>
            <a:r>
              <a:rPr lang="en-US" dirty="0" smtClean="0"/>
              <a:t> giant cells.</a:t>
            </a:r>
          </a:p>
          <a:p>
            <a:pPr>
              <a:buNone/>
            </a:pPr>
            <a:r>
              <a:rPr lang="en-US" dirty="0" smtClean="0"/>
              <a:t>     0r to see   : </a:t>
            </a:r>
            <a:r>
              <a:rPr lang="en-US" dirty="0" err="1" smtClean="0"/>
              <a:t>caseation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in a bed of lymphocytes and </a:t>
            </a:r>
            <a:r>
              <a:rPr lang="en-US" dirty="0" err="1" smtClean="0"/>
              <a:t>monocytes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TB Follicle</a:t>
            </a:r>
          </a:p>
        </p:txBody>
      </p:sp>
      <p:pic>
        <p:nvPicPr>
          <p:cNvPr id="87043" name="Picture 4" descr="path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0819" r="-2081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spine: Pott’s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Affect any part of spine; most commonly dorsal spine.</a:t>
            </a:r>
          </a:p>
          <a:p>
            <a:r>
              <a:rPr lang="en-US" dirty="0" smtClean="0"/>
              <a:t>Can lead to dorsal </a:t>
            </a:r>
            <a:r>
              <a:rPr lang="en-US" dirty="0" err="1" smtClean="0"/>
              <a:t>kyphosis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Famous for causing </a:t>
            </a:r>
            <a:r>
              <a:rPr lang="en-US" dirty="0" err="1" smtClean="0"/>
              <a:t>psoas</a:t>
            </a:r>
            <a:r>
              <a:rPr lang="en-US" dirty="0" smtClean="0"/>
              <a:t> abscesses and </a:t>
            </a:r>
            <a:r>
              <a:rPr lang="en-US" dirty="0" err="1" smtClean="0"/>
              <a:t>para</a:t>
            </a:r>
            <a:r>
              <a:rPr lang="en-US" dirty="0" smtClean="0"/>
              <a:t> spinal abscesses.</a:t>
            </a:r>
          </a:p>
          <a:p>
            <a:r>
              <a:rPr lang="en-US" dirty="0" smtClean="0"/>
              <a:t>TB spinal abscess may compress spinal cord= Pott’s </a:t>
            </a:r>
            <a:r>
              <a:rPr lang="en-US" dirty="0" err="1" smtClean="0"/>
              <a:t>paraplgia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spine= Dorsal </a:t>
            </a:r>
            <a:r>
              <a:rPr lang="en-US" dirty="0" err="1" smtClean="0"/>
              <a:t>kyphosis</a:t>
            </a:r>
            <a:endParaRPr lang="en-US" dirty="0"/>
          </a:p>
        </p:txBody>
      </p:sp>
      <p:pic>
        <p:nvPicPr>
          <p:cNvPr id="4" name="Picture 4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6886" y="1600200"/>
            <a:ext cx="3670066" cy="5257800"/>
          </a:xfrm>
        </p:spPr>
      </p:pic>
      <p:pic>
        <p:nvPicPr>
          <p:cNvPr id="6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600200"/>
            <a:ext cx="4147910" cy="52578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Infection spreads to adjacent level under the longitudinal ligaments and </a:t>
            </a:r>
            <a:r>
              <a:rPr lang="en-US" sz="2200" dirty="0" err="1" smtClean="0">
                <a:ea typeface="ＭＳ Ｐゴシック" pitchFamily="34" charset="-128"/>
              </a:rPr>
              <a:t>hematologically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Eventually a </a:t>
            </a:r>
            <a:r>
              <a:rPr lang="en-US" sz="2200" dirty="0" err="1" smtClean="0">
                <a:ea typeface="ＭＳ Ｐゴシック" pitchFamily="34" charset="-128"/>
              </a:rPr>
              <a:t>kyphotic</a:t>
            </a:r>
            <a:r>
              <a:rPr lang="en-US" sz="2200" dirty="0" smtClean="0">
                <a:ea typeface="ＭＳ Ｐゴシック" pitchFamily="34" charset="-128"/>
              </a:rPr>
              <a:t> deformity occurs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Para vertebral abscess is common and may be distant as well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Cervical &gt; retropharyngeal abscess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Lumbar &gt; </a:t>
            </a:r>
            <a:r>
              <a:rPr lang="en-US" dirty="0" err="1" smtClean="0">
                <a:ea typeface="ＭＳ Ｐゴシック" pitchFamily="34" charset="-128"/>
              </a:rPr>
              <a:t>psoas</a:t>
            </a:r>
            <a:r>
              <a:rPr lang="en-US" dirty="0" smtClean="0">
                <a:ea typeface="ＭＳ Ｐゴシック" pitchFamily="34" charset="-128"/>
              </a:rPr>
              <a:t> abscess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Compression of the spinal cord is more likely to occur at the thoracic level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Neurological deficits occur due to the compression secondary to the deformity or compression from the abscess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Paraplegia may occur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Reversible if treated early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Mostly treated non-surgically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MRI: TB lesion of dorsal spine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004" y="1452054"/>
            <a:ext cx="4036196" cy="5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Infection starts at bone marrow.</a:t>
            </a:r>
          </a:p>
          <a:p>
            <a:r>
              <a:rPr lang="en-US" dirty="0" smtClean="0"/>
              <a:t>Infection spreads to cortex and lifts up periosteom, swelling becomes tense= increase of pain.</a:t>
            </a:r>
          </a:p>
          <a:p>
            <a:r>
              <a:rPr lang="en-US" dirty="0" smtClean="0"/>
              <a:t>Local blood vessels get obstructed.</a:t>
            </a:r>
          </a:p>
          <a:p>
            <a:r>
              <a:rPr lang="en-US" dirty="0" smtClean="0"/>
              <a:t>Periosteom bursts into soft tissues and pus becomes under skin; eventually spontaneous discharge.</a:t>
            </a:r>
          </a:p>
          <a:p>
            <a:r>
              <a:rPr lang="en-US" dirty="0" smtClean="0"/>
              <a:t>If pus bursts into epiphysis; epiphyseal arrest will occur.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 with </a:t>
            </a:r>
            <a:r>
              <a:rPr lang="en-US" dirty="0" smtClean="0"/>
              <a:t>P</a:t>
            </a:r>
            <a:r>
              <a:rPr lang="en-US" dirty="0" smtClean="0"/>
              <a:t>soas abscess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11" y="1600200"/>
            <a:ext cx="78631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Radiology: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Plain x-rays:</a:t>
            </a:r>
          </a:p>
          <a:p>
            <a:pPr lvl="2" eaLnBrk="1" hangingPunct="1"/>
            <a:r>
              <a:rPr lang="en-US" sz="2400" smtClean="0">
                <a:ea typeface="ＭＳ Ｐゴシック" pitchFamily="34" charset="-128"/>
              </a:rPr>
              <a:t>Spine:</a:t>
            </a:r>
          </a:p>
          <a:p>
            <a:pPr lvl="3" eaLnBrk="1" hangingPunct="1"/>
            <a:r>
              <a:rPr lang="en-US" sz="2400" smtClean="0">
                <a:ea typeface="ＭＳ Ｐゴシック" pitchFamily="34" charset="-128"/>
              </a:rPr>
              <a:t>Erosion and destruction of end plates</a:t>
            </a:r>
          </a:p>
          <a:p>
            <a:pPr lvl="3" eaLnBrk="1" hangingPunct="1"/>
            <a:r>
              <a:rPr lang="en-US" sz="2400" smtClean="0">
                <a:ea typeface="ＭＳ Ｐゴシック" pitchFamily="34" charset="-128"/>
              </a:rPr>
              <a:t>Narrowing of disc space</a:t>
            </a:r>
          </a:p>
          <a:p>
            <a:pPr lvl="3" eaLnBrk="1" hangingPunct="1"/>
            <a:r>
              <a:rPr lang="en-US" sz="2400" smtClean="0">
                <a:ea typeface="ＭＳ Ｐゴシック" pitchFamily="34" charset="-128"/>
              </a:rPr>
              <a:t>Soft tissue mass shadow</a:t>
            </a:r>
          </a:p>
          <a:p>
            <a:pPr lvl="3" eaLnBrk="1" hangingPunct="1"/>
            <a:r>
              <a:rPr lang="en-US" sz="2400" smtClean="0">
                <a:ea typeface="ＭＳ Ｐゴシック" pitchFamily="34" charset="-128"/>
              </a:rPr>
              <a:t>Anterior wedging of vertebrae</a:t>
            </a:r>
          </a:p>
          <a:p>
            <a:pPr lvl="3" eaLnBrk="1" hangingPunct="1"/>
            <a:r>
              <a:rPr lang="en-US" sz="2400" smtClean="0">
                <a:ea typeface="ＭＳ Ｐゴシック" pitchFamily="34" charset="-128"/>
              </a:rPr>
              <a:t>Kyphus deformity</a:t>
            </a:r>
          </a:p>
          <a:p>
            <a:pPr lvl="3" eaLnBrk="1" hangingPunct="1"/>
            <a:endParaRPr lang="en-US" sz="1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smtClean="0">
                <a:ea typeface="ＭＳ Ｐゴシック" pitchFamily="34" charset="-128"/>
              </a:rPr>
              <a:t>Special tests: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Mantoux skin test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Spine:</a:t>
            </a:r>
          </a:p>
          <a:p>
            <a:pPr lvl="2" eaLnBrk="1" hangingPunct="1"/>
            <a:r>
              <a:rPr lang="en-US" sz="2200" smtClean="0">
                <a:ea typeface="ＭＳ Ｐゴシック" pitchFamily="34" charset="-128"/>
              </a:rPr>
              <a:t>CT guided needle biopsy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Joints:</a:t>
            </a:r>
          </a:p>
          <a:p>
            <a:pPr lvl="2" eaLnBrk="1" hangingPunct="1"/>
            <a:r>
              <a:rPr lang="en-US" sz="2200" smtClean="0">
                <a:ea typeface="ＭＳ Ｐゴシック" pitchFamily="34" charset="-128"/>
              </a:rPr>
              <a:t>Synovial aspiration---- low yield</a:t>
            </a:r>
          </a:p>
          <a:p>
            <a:pPr lvl="2" eaLnBrk="1" hangingPunct="1"/>
            <a:r>
              <a:rPr lang="en-US" sz="2200" smtClean="0">
                <a:ea typeface="ＭＳ Ｐゴシック" pitchFamily="34" charset="-128"/>
              </a:rPr>
              <a:t>Should get bone/soft tissue</a:t>
            </a:r>
          </a:p>
          <a:p>
            <a:pPr lvl="1"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Send for aerobic/non-aerobic bacteria, fungal, AFB, enriched culture media</a:t>
            </a:r>
          </a:p>
          <a:p>
            <a:pPr lvl="1"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Takes up to 4-6 weeks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of 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lesion is secondary to TB at lung, </a:t>
            </a:r>
            <a:r>
              <a:rPr lang="en-US" dirty="0" err="1" smtClean="0"/>
              <a:t>kidney,bowel</a:t>
            </a:r>
            <a:r>
              <a:rPr lang="en-US" dirty="0" smtClean="0"/>
              <a:t> and lymph nodes.</a:t>
            </a:r>
          </a:p>
          <a:p>
            <a:r>
              <a:rPr lang="en-US" dirty="0" smtClean="0"/>
              <a:t>Famous symptoms :</a:t>
            </a:r>
          </a:p>
          <a:p>
            <a:pPr>
              <a:buNone/>
            </a:pPr>
            <a:r>
              <a:rPr lang="en-US" dirty="0" smtClean="0"/>
              <a:t>    Fever, malaise, weight loss and night sweat</a:t>
            </a:r>
          </a:p>
          <a:p>
            <a:pPr>
              <a:buNone/>
            </a:pPr>
            <a:r>
              <a:rPr lang="en-US" dirty="0" smtClean="0"/>
              <a:t>    may not be present these days.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Suspicion of disease , previous history of TB presence of osteopenia and loss of joint space.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76" y="0"/>
            <a:ext cx="7771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non surgical by Triple or Quadruple drugs=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Isoniazide</a:t>
            </a:r>
            <a:r>
              <a:rPr lang="en-US" dirty="0" smtClean="0"/>
              <a:t>(INH), Rifampicin, </a:t>
            </a:r>
            <a:r>
              <a:rPr lang="en-US" dirty="0" err="1" smtClean="0"/>
              <a:t>Ethambutol</a:t>
            </a:r>
            <a:r>
              <a:rPr lang="en-US" dirty="0" smtClean="0"/>
              <a:t>, </a:t>
            </a:r>
            <a:r>
              <a:rPr lang="en-US" dirty="0" err="1" smtClean="0"/>
              <a:t>Pyrazinimide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Drug therapy to continue up to 18 months.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to be done :</a:t>
            </a:r>
          </a:p>
          <a:p>
            <a:r>
              <a:rPr lang="en-US" dirty="0" smtClean="0"/>
              <a:t> to evacuate abscess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decompress spinal cord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to stabilize joint or spine.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Brucellosis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4316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Milk and milk </a:t>
            </a:r>
            <a:r>
              <a:rPr lang="en-US" dirty="0" smtClean="0">
                <a:ea typeface="ＭＳ Ｐゴシック" pitchFamily="34" charset="-128"/>
              </a:rPr>
              <a:t>products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Now less incidence in Saudi Arabia due to milk </a:t>
            </a:r>
            <a:r>
              <a:rPr lang="en-US" dirty="0" err="1" smtClean="0">
                <a:ea typeface="ＭＳ Ｐゴシック" pitchFamily="34" charset="-128"/>
              </a:rPr>
              <a:t>pasteurisation</a:t>
            </a:r>
            <a:r>
              <a:rPr lang="en-US" dirty="0" smtClean="0">
                <a:ea typeface="ＭＳ Ｐゴシック" pitchFamily="34" charset="-128"/>
              </a:rPr>
              <a:t> and awareness about not consuming unboiled camel’s milk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Back pain and stiffness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Muscle spasms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Fever (mild)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Sacro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-iliac joint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Less destructive than TB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Brucella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titer: Diagnostic if &gt; 1/640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Antibiotics: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e.g. </a:t>
            </a:r>
            <a:r>
              <a:rPr lang="en-US" dirty="0" err="1" smtClean="0">
                <a:ea typeface="ＭＳ Ｐゴシック" pitchFamily="34" charset="-128"/>
              </a:rPr>
              <a:t>Septrin</a:t>
            </a:r>
            <a:r>
              <a:rPr lang="en-US" dirty="0" smtClean="0">
                <a:ea typeface="ＭＳ Ｐゴシック" pitchFamily="34" charset="-128"/>
              </a:rPr>
              <a:t> - </a:t>
            </a:r>
            <a:r>
              <a:rPr lang="en-US" dirty="0" err="1" smtClean="0">
                <a:ea typeface="ＭＳ Ｐゴシック" pitchFamily="34" charset="-128"/>
              </a:rPr>
              <a:t>Oxytetracycline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06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875"/>
            <a:ext cx="60960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Sequestrum and Involucrum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Sequestrum = Dead bone = separated piece from its surroundings.</a:t>
            </a:r>
          </a:p>
          <a:p>
            <a:pPr>
              <a:buNone/>
            </a:pPr>
            <a:r>
              <a:rPr lang="en-US" dirty="0" smtClean="0"/>
              <a:t>    This happens when blood supply is cut off from area of bone due to infection.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Involucrum = New bone formed at site of infection and trapping a cavity of bone.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Sequestrum</a:t>
            </a:r>
            <a:r>
              <a:rPr lang="en-US" dirty="0" smtClean="0"/>
              <a:t> and </a:t>
            </a:r>
            <a:r>
              <a:rPr lang="en-US" dirty="0" err="1" smtClean="0"/>
              <a:t>Involucrum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sequestrum</a:t>
            </a:r>
            <a:r>
              <a:rPr lang="en-US" dirty="0" smtClean="0"/>
              <a:t> inside </a:t>
            </a:r>
            <a:r>
              <a:rPr lang="en-US" dirty="0" err="1" smtClean="0"/>
              <a:t>involucrum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4" descr="DSC0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54650"/>
            <a:ext cx="4032448" cy="5373416"/>
          </a:xfrm>
        </p:spPr>
      </p:pic>
    </p:spTree>
    <p:extLst>
      <p:ext uri="{BB962C8B-B14F-4D97-AF65-F5344CB8AC3E}">
        <p14:creationId xmlns="" xmlns:p14="http://schemas.microsoft.com/office/powerpoint/2010/main" val="14766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2074</Words>
  <Application>Microsoft Office PowerPoint</Application>
  <PresentationFormat>On-screen Show (4:3)</PresentationFormat>
  <Paragraphs>341</Paragraphs>
  <Slides>67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Image</vt:lpstr>
      <vt:lpstr>Bone and Joint Infections </vt:lpstr>
      <vt:lpstr>Objectives of Lecture</vt:lpstr>
      <vt:lpstr>Topics to be discussed</vt:lpstr>
      <vt:lpstr>Acute Osteomyelitis</vt:lpstr>
      <vt:lpstr>Slide 5</vt:lpstr>
      <vt:lpstr>Spread of infection</vt:lpstr>
      <vt:lpstr>Slide 7</vt:lpstr>
      <vt:lpstr>Sequestrum and Involucrum</vt:lpstr>
      <vt:lpstr>Sequestrum and Involucrum</vt:lpstr>
      <vt:lpstr>Diagnosis</vt:lpstr>
      <vt:lpstr>Clinical Picture</vt:lpstr>
      <vt:lpstr>Acute Hematogenous OM Clinical Features</vt:lpstr>
      <vt:lpstr>Blood investigations</vt:lpstr>
      <vt:lpstr>Radiological investigations</vt:lpstr>
      <vt:lpstr>Radiological investigations</vt:lpstr>
      <vt:lpstr>Plain x-rays</vt:lpstr>
      <vt:lpstr>Isotope bone scan</vt:lpstr>
      <vt:lpstr>Isotope bone Scan</vt:lpstr>
      <vt:lpstr>MRI</vt:lpstr>
      <vt:lpstr>Differential Diagnosis</vt:lpstr>
      <vt:lpstr>Differential Diagnosis : Ewing sarcoma</vt:lpstr>
      <vt:lpstr>How to confirm diagnosis?</vt:lpstr>
      <vt:lpstr>Management of Acute Osteomyelitis</vt:lpstr>
      <vt:lpstr>Definite Diagnosis</vt:lpstr>
      <vt:lpstr>Empirical Antibiotic Treatment</vt:lpstr>
      <vt:lpstr>Empirical Treatment Sickle cell anemia</vt:lpstr>
      <vt:lpstr>To simplify empirical treatment</vt:lpstr>
      <vt:lpstr>Definitive Antibiotic Treatment </vt:lpstr>
      <vt:lpstr>When do we consider surgery?</vt:lpstr>
      <vt:lpstr>How do we do Surgery for Bone Infection </vt:lpstr>
      <vt:lpstr>Post Operative management</vt:lpstr>
      <vt:lpstr>Complications</vt:lpstr>
      <vt:lpstr>Complications</vt:lpstr>
      <vt:lpstr>Chronic OM</vt:lpstr>
      <vt:lpstr>Chronic OM</vt:lpstr>
      <vt:lpstr>Treatment</vt:lpstr>
      <vt:lpstr>Slide 37</vt:lpstr>
      <vt:lpstr>Chronic osteomyelitis</vt:lpstr>
      <vt:lpstr>Slide 39</vt:lpstr>
      <vt:lpstr>               Septic Arthritis</vt:lpstr>
      <vt:lpstr>Slide 41</vt:lpstr>
      <vt:lpstr>Septic Arthritis</vt:lpstr>
      <vt:lpstr>Septic Arthritis</vt:lpstr>
      <vt:lpstr>Slide 44</vt:lpstr>
      <vt:lpstr>Septic Arthritis</vt:lpstr>
      <vt:lpstr>Investigation </vt:lpstr>
      <vt:lpstr>Slide 47</vt:lpstr>
      <vt:lpstr>Differential diagnosis</vt:lpstr>
      <vt:lpstr>Management of Septic Arthritis</vt:lpstr>
      <vt:lpstr>Complication</vt:lpstr>
      <vt:lpstr>Granulamatous bone infection=TB</vt:lpstr>
      <vt:lpstr>TB at current time</vt:lpstr>
      <vt:lpstr>T.B Histopathology</vt:lpstr>
      <vt:lpstr>TB Follicle</vt:lpstr>
      <vt:lpstr>TB spine: Pott’s Disease</vt:lpstr>
      <vt:lpstr>TB spine= Dorsal kyphosis</vt:lpstr>
      <vt:lpstr>T.B of The Spine:  (Pott’s disease)</vt:lpstr>
      <vt:lpstr>T.B of The Spine:  (Pott’s disease)</vt:lpstr>
      <vt:lpstr>MRI: TB lesion of dorsal spine</vt:lpstr>
      <vt:lpstr>TB spine with Psoas abscess</vt:lpstr>
      <vt:lpstr> Diagnosis </vt:lpstr>
      <vt:lpstr> Diagnosis </vt:lpstr>
      <vt:lpstr>TB of musculoskeletal system</vt:lpstr>
      <vt:lpstr>Slide 64</vt:lpstr>
      <vt:lpstr>Management of TB</vt:lpstr>
      <vt:lpstr>Surgery in TB</vt:lpstr>
      <vt:lpstr>Brucellosis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 </dc:title>
  <dc:creator>Dr M Saadeddin</dc:creator>
  <cp:lastModifiedBy>Dr M Saadeddin</cp:lastModifiedBy>
  <cp:revision>87</cp:revision>
  <dcterms:created xsi:type="dcterms:W3CDTF">2015-11-21T11:02:59Z</dcterms:created>
  <dcterms:modified xsi:type="dcterms:W3CDTF">2015-12-01T22:08:39Z</dcterms:modified>
</cp:coreProperties>
</file>