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92" r:id="rId29"/>
    <p:sldId id="285" r:id="rId30"/>
    <p:sldId id="291" r:id="rId31"/>
    <p:sldId id="286" r:id="rId32"/>
    <p:sldId id="287" r:id="rId33"/>
    <p:sldId id="288" r:id="rId34"/>
    <p:sldId id="289" r:id="rId35"/>
    <p:sldId id="290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52E98-DA59-48CB-B527-D085876D80AB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75BB5-A56F-4C58-A8B6-9E7C45FCF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4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75BB5-A56F-4C58-A8B6-9E7C45FCFA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0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7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9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3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0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9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4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8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9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8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29ABA-268E-41CA-BE3C-DF8AE4951205}" type="datetimeFigureOut">
              <a:rPr lang="en-US" smtClean="0"/>
              <a:t>9/6/2015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Orthopedic Emergencies</a:t>
            </a:r>
            <a:br>
              <a:rPr lang="en-US" dirty="0" smtClean="0"/>
            </a:br>
            <a:r>
              <a:rPr lang="en-US" dirty="0" smtClean="0"/>
              <a:t>Compartment Syndrome</a:t>
            </a:r>
            <a:br>
              <a:rPr lang="en-US" dirty="0" smtClean="0"/>
            </a:br>
            <a:r>
              <a:rPr lang="en-US" dirty="0" smtClean="0"/>
              <a:t>Acute Joint Dislocation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Saleh</a:t>
            </a:r>
            <a:r>
              <a:rPr lang="en-US" dirty="0" smtClean="0"/>
              <a:t> </a:t>
            </a:r>
            <a:r>
              <a:rPr lang="en-US" dirty="0" err="1" smtClean="0"/>
              <a:t>WaslAllah</a:t>
            </a:r>
            <a:r>
              <a:rPr lang="en-US" dirty="0" smtClean="0"/>
              <a:t> </a:t>
            </a:r>
            <a:r>
              <a:rPr lang="en-US" dirty="0" err="1" smtClean="0"/>
              <a:t>Alharbi</a:t>
            </a:r>
            <a:endParaRPr lang="en-US" dirty="0" smtClean="0"/>
          </a:p>
          <a:p>
            <a:r>
              <a:rPr lang="en-US" dirty="0" smtClean="0"/>
              <a:t>Professor</a:t>
            </a:r>
          </a:p>
          <a:p>
            <a:r>
              <a:rPr lang="en-US" dirty="0" smtClean="0"/>
              <a:t>KSU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27" y="1600200"/>
            <a:ext cx="6664945" cy="4525963"/>
          </a:xfrm>
        </p:spPr>
      </p:pic>
    </p:spTree>
    <p:extLst>
      <p:ext uri="{BB962C8B-B14F-4D97-AF65-F5344CB8AC3E}">
        <p14:creationId xmlns:p14="http://schemas.microsoft.com/office/powerpoint/2010/main" val="8463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Local causes:</a:t>
            </a:r>
          </a:p>
          <a:p>
            <a:pPr>
              <a:buFontTx/>
              <a:buChar char="-"/>
            </a:pPr>
            <a:r>
              <a:rPr lang="en-US" dirty="0" smtClean="0"/>
              <a:t>Trauma (crush, fracture open/closed)</a:t>
            </a:r>
          </a:p>
          <a:p>
            <a:pPr>
              <a:buFontTx/>
              <a:buChar char="-"/>
            </a:pPr>
            <a:r>
              <a:rPr lang="en-US" dirty="0" smtClean="0"/>
              <a:t>Injection</a:t>
            </a:r>
          </a:p>
          <a:p>
            <a:pPr>
              <a:buFontTx/>
              <a:buChar char="-"/>
            </a:pPr>
            <a:r>
              <a:rPr lang="en-US" dirty="0" smtClean="0"/>
              <a:t>Bleeding</a:t>
            </a:r>
          </a:p>
          <a:p>
            <a:pPr>
              <a:buFontTx/>
              <a:buChar char="-"/>
            </a:pPr>
            <a:r>
              <a:rPr lang="en-US" dirty="0" smtClean="0"/>
              <a:t>Prolong vascular occlusion (reperfusion </a:t>
            </a:r>
            <a:r>
              <a:rPr lang="en-US" dirty="0" err="1" smtClean="0"/>
              <a:t>inj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Burns</a:t>
            </a:r>
          </a:p>
          <a:p>
            <a:pPr>
              <a:buFontTx/>
              <a:buChar char="-"/>
            </a:pPr>
            <a:r>
              <a:rPr lang="en-US" dirty="0" smtClean="0"/>
              <a:t>Venomous bite</a:t>
            </a:r>
          </a:p>
          <a:p>
            <a:pPr>
              <a:buFontTx/>
              <a:buChar char="-"/>
            </a:pPr>
            <a:r>
              <a:rPr lang="en-US" dirty="0" smtClean="0"/>
              <a:t>IV extravasation</a:t>
            </a:r>
          </a:p>
          <a:p>
            <a:pPr>
              <a:buFontTx/>
              <a:buChar char="-"/>
            </a:pPr>
            <a:r>
              <a:rPr lang="en-US" dirty="0" smtClean="0"/>
              <a:t>Post op</a:t>
            </a:r>
          </a:p>
          <a:p>
            <a:pPr>
              <a:buFontTx/>
              <a:buChar char="-"/>
            </a:pPr>
            <a:r>
              <a:rPr lang="en-US" dirty="0" smtClean="0"/>
              <a:t>Bandages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causes:</a:t>
            </a:r>
          </a:p>
          <a:p>
            <a:pPr>
              <a:buFontTx/>
              <a:buChar char="-"/>
            </a:pPr>
            <a:r>
              <a:rPr lang="en-US" dirty="0" smtClean="0"/>
              <a:t>Hypotension</a:t>
            </a:r>
          </a:p>
          <a:p>
            <a:pPr>
              <a:buFontTx/>
              <a:buChar char="-"/>
            </a:pPr>
            <a:r>
              <a:rPr lang="en-US" dirty="0" smtClean="0"/>
              <a:t>Head injury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</a:t>
            </a:r>
          </a:p>
          <a:p>
            <a:pPr>
              <a:buFontTx/>
              <a:buChar char="-"/>
            </a:pPr>
            <a:r>
              <a:rPr lang="en-US" dirty="0" smtClean="0"/>
              <a:t>Early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Pain out of proportion to injury</a:t>
            </a:r>
          </a:p>
          <a:p>
            <a:pPr marL="0" indent="0">
              <a:buNone/>
            </a:pPr>
            <a:r>
              <a:rPr lang="en-US" dirty="0" smtClean="0"/>
              <a:t>            Pain with stretching fingers / toes</a:t>
            </a:r>
          </a:p>
          <a:p>
            <a:pPr marL="0" indent="0">
              <a:buNone/>
            </a:pPr>
            <a:r>
              <a:rPr lang="en-US" dirty="0" smtClean="0"/>
              <a:t>            Risk factors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High index of suspicion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Measurement of compartment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4334"/>
            <a:ext cx="4648200" cy="6779695"/>
          </a:xfrm>
        </p:spPr>
      </p:pic>
    </p:spTree>
    <p:extLst>
      <p:ext uri="{BB962C8B-B14F-4D97-AF65-F5344CB8AC3E}">
        <p14:creationId xmlns:p14="http://schemas.microsoft.com/office/powerpoint/2010/main" val="22360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</a:p>
          <a:p>
            <a:r>
              <a:rPr lang="en-US" dirty="0" smtClean="0"/>
              <a:t>Late</a:t>
            </a:r>
          </a:p>
          <a:p>
            <a:pPr marL="0" indent="0">
              <a:buNone/>
            </a:pPr>
            <a:r>
              <a:rPr lang="en-US" dirty="0"/>
              <a:t>            Numbness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/>
              <a:t>parasthesia,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weakness,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Paralysis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Pulseless </a:t>
            </a:r>
            <a:r>
              <a:rPr lang="en-US" dirty="0" err="1" smtClean="0"/>
              <a:t>Tooooo</a:t>
            </a:r>
            <a:r>
              <a:rPr lang="en-US" dirty="0" smtClean="0"/>
              <a:t> Late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Diagnosis</a:t>
            </a:r>
          </a:p>
          <a:p>
            <a:pPr>
              <a:buFontTx/>
              <a:buChar char="-"/>
            </a:pPr>
            <a:r>
              <a:rPr lang="en-US" dirty="0" smtClean="0"/>
              <a:t>S/S</a:t>
            </a:r>
          </a:p>
          <a:p>
            <a:pPr marL="0" indent="0">
              <a:buNone/>
            </a:pPr>
            <a:r>
              <a:rPr lang="en-US" dirty="0"/>
              <a:t>             Pallor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          Altered </a:t>
            </a:r>
            <a:r>
              <a:rPr lang="en-US" dirty="0"/>
              <a:t>perfusion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       Diminished </a:t>
            </a:r>
            <a:r>
              <a:rPr lang="en-US" dirty="0"/>
              <a:t>pulses or </a:t>
            </a:r>
            <a:r>
              <a:rPr lang="en-US" dirty="0" err="1"/>
              <a:t>pulselessness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       Altered </a:t>
            </a:r>
            <a:r>
              <a:rPr lang="en-US" dirty="0"/>
              <a:t>capillary refill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          Palpable </a:t>
            </a:r>
            <a:r>
              <a:rPr lang="en-US" dirty="0"/>
              <a:t>fullness or tenseness of a </a:t>
            </a:r>
            <a:r>
              <a:rPr lang="en-US" dirty="0" smtClean="0"/>
              <a:t>    			compartment</a:t>
            </a:r>
            <a:r>
              <a:rPr lang="en-US" dirty="0"/>
              <a:t>, the forgotten "P"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         Altered sensibility</a:t>
            </a:r>
          </a:p>
          <a:p>
            <a:pPr marL="0" indent="0">
              <a:buNone/>
            </a:pPr>
            <a:r>
              <a:rPr lang="en-US" dirty="0"/>
              <a:t>            Pain on passive muscle stretch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</a:p>
          <a:p>
            <a:pPr>
              <a:buFontTx/>
              <a:buChar char="-"/>
            </a:pPr>
            <a:r>
              <a:rPr lang="en-US" dirty="0" smtClean="0"/>
              <a:t>Initial ( undeveloped) CS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Remove any bandages/ cast/ brace …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Maintain normal BP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Keep limb at heart level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Regular close monitoring (15-30 min)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Avoid sedation, nerve block ( </a:t>
            </a:r>
            <a:r>
              <a:rPr lang="en-US" dirty="0" err="1" smtClean="0"/>
              <a:t>pt</a:t>
            </a:r>
            <a:r>
              <a:rPr lang="en-US" dirty="0" smtClean="0"/>
              <a:t> feedback)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</a:p>
          <a:p>
            <a:pPr>
              <a:buFontTx/>
              <a:buChar char="-"/>
            </a:pPr>
            <a:r>
              <a:rPr lang="en-US" dirty="0" smtClean="0"/>
              <a:t>Fully developed CS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Above </a:t>
            </a:r>
            <a:r>
              <a:rPr lang="en-US" dirty="0" err="1" smtClean="0"/>
              <a:t>pluse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Diuretics to flush kidneys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b="1" dirty="0" smtClean="0">
                <a:solidFill>
                  <a:srgbClr val="C00000"/>
                </a:solidFill>
              </a:rPr>
              <a:t>Urgent surgical decompression 				(</a:t>
            </a:r>
            <a:r>
              <a:rPr lang="en-US" b="1" dirty="0" err="1">
                <a:solidFill>
                  <a:srgbClr val="C00000"/>
                </a:solidFill>
              </a:rPr>
              <a:t>F</a:t>
            </a:r>
            <a:r>
              <a:rPr lang="en-US" b="1" dirty="0" err="1" smtClean="0">
                <a:solidFill>
                  <a:srgbClr val="C00000"/>
                </a:solidFill>
              </a:rPr>
              <a:t>asciotomy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9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91519"/>
            <a:ext cx="5715000" cy="3743325"/>
          </a:xfrm>
        </p:spPr>
      </p:pic>
    </p:spTree>
    <p:extLst>
      <p:ext uri="{BB962C8B-B14F-4D97-AF65-F5344CB8AC3E}">
        <p14:creationId xmlns:p14="http://schemas.microsoft.com/office/powerpoint/2010/main" val="35568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Objectives</a:t>
            </a:r>
            <a:br>
              <a:rPr lang="en-US" dirty="0" smtClean="0"/>
            </a:br>
            <a:r>
              <a:rPr lang="en-US" dirty="0" smtClean="0"/>
              <a:t>Compartment Syndrome (CS)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To explain the pathophysiology of CS.</a:t>
            </a:r>
          </a:p>
          <a:p>
            <a:pPr marL="514350" indent="-514350">
              <a:buAutoNum type="arabicPeriod"/>
            </a:pPr>
            <a:r>
              <a:rPr lang="en-US" dirty="0" smtClean="0"/>
              <a:t>To identify patients at risk.</a:t>
            </a:r>
          </a:p>
          <a:p>
            <a:pPr marL="514350" indent="-514350">
              <a:buAutoNum type="arabicPeriod"/>
            </a:pPr>
            <a:r>
              <a:rPr lang="en-US" dirty="0" smtClean="0"/>
              <a:t>To be able to diagnose and manage CS.</a:t>
            </a:r>
          </a:p>
          <a:p>
            <a:pPr marL="514350" indent="-514350">
              <a:buAutoNum type="arabicPeriod"/>
            </a:pPr>
            <a:r>
              <a:rPr lang="en-US" dirty="0" smtClean="0"/>
              <a:t>To be able to describe the complications of CS.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9200"/>
            <a:ext cx="5867400" cy="5528395"/>
          </a:xfrm>
        </p:spPr>
      </p:pic>
    </p:spTree>
    <p:extLst>
      <p:ext uri="{BB962C8B-B14F-4D97-AF65-F5344CB8AC3E}">
        <p14:creationId xmlns:p14="http://schemas.microsoft.com/office/powerpoint/2010/main" val="4111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Fasciotomy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Decompress all compartments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Allows muscles to expand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Thus, Reduction compartment pressure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Stops further damage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Should be done very early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If too late, shouldn`t be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Fasciotomy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Debridement of all necrotic tissue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Second and third debridement needed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Skin closure/graft after few days</a:t>
            </a:r>
          </a:p>
        </p:txBody>
      </p:sp>
    </p:spTree>
    <p:extLst>
      <p:ext uri="{BB962C8B-B14F-4D97-AF65-F5344CB8AC3E}">
        <p14:creationId xmlns:p14="http://schemas.microsoft.com/office/powerpoint/2010/main" val="14664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Fasciotomy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Indications: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6 hours of ischemia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significant tissue injury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Worsening limb condition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Developed clinical evidence of CS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In doubt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40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Complications:</a:t>
            </a:r>
          </a:p>
          <a:p>
            <a:pPr>
              <a:buFontTx/>
              <a:buChar char="-"/>
            </a:pPr>
            <a:r>
              <a:rPr lang="en-US" dirty="0" err="1" smtClean="0"/>
              <a:t>Myonecrosis</a:t>
            </a:r>
            <a:r>
              <a:rPr lang="en-US" dirty="0" smtClean="0"/>
              <a:t>-----</a:t>
            </a:r>
            <a:r>
              <a:rPr lang="en-US" dirty="0" err="1" smtClean="0"/>
              <a:t>Myoglobinuria</a:t>
            </a:r>
            <a:r>
              <a:rPr lang="en-US" dirty="0" smtClean="0"/>
              <a:t>----kidney 	tubular damage</a:t>
            </a:r>
          </a:p>
          <a:p>
            <a:pPr>
              <a:buFontTx/>
              <a:buChar char="-"/>
            </a:pPr>
            <a:r>
              <a:rPr lang="en-US" dirty="0" smtClean="0"/>
              <a:t>Limb contractures/paralysis/sensation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Complications:</a:t>
            </a:r>
          </a:p>
          <a:p>
            <a:pPr marL="0" indent="0">
              <a:buNone/>
            </a:pPr>
            <a:r>
              <a:rPr lang="en-US" dirty="0" smtClean="0"/>
              <a:t>-   Leg:   Anterior compartment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(foot drop)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Deep post compartment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(clawed toes/anesthesia sole)</a:t>
            </a:r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Volar compartment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(acute </a:t>
            </a:r>
            <a:r>
              <a:rPr lang="en-US" dirty="0" err="1" smtClean="0"/>
              <a:t>Volkman’s</a:t>
            </a:r>
            <a:r>
              <a:rPr lang="en-US" dirty="0" smtClean="0"/>
              <a:t> ischemia/contracture)</a:t>
            </a:r>
          </a:p>
        </p:txBody>
      </p:sp>
    </p:spTree>
    <p:extLst>
      <p:ext uri="{BB962C8B-B14F-4D97-AF65-F5344CB8AC3E}">
        <p14:creationId xmlns:p14="http://schemas.microsoft.com/office/powerpoint/2010/main" val="37737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79" y="3124200"/>
            <a:ext cx="4172712" cy="2819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508287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Acute Joint Dislocation</a:t>
            </a:r>
            <a:br>
              <a:rPr lang="en-US" dirty="0" smtClean="0"/>
            </a:br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Objectives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To describe mechanisms of joint stability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To be able to diagnose AJD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To know general principles of management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To describe possible complications in major 		joints (</a:t>
            </a:r>
            <a:r>
              <a:rPr lang="en-US" dirty="0" err="1" smtClean="0"/>
              <a:t>shoulder,hip,knee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1600"/>
            <a:ext cx="3943350" cy="5086922"/>
          </a:xfrm>
        </p:spPr>
      </p:pic>
    </p:spTree>
    <p:extLst>
      <p:ext uri="{BB962C8B-B14F-4D97-AF65-F5344CB8AC3E}">
        <p14:creationId xmlns:p14="http://schemas.microsoft.com/office/powerpoint/2010/main" val="14938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 stability:</a:t>
            </a:r>
          </a:p>
          <a:p>
            <a:pPr>
              <a:buFontTx/>
              <a:buChar char="-"/>
            </a:pPr>
            <a:r>
              <a:rPr lang="en-US" dirty="0" smtClean="0"/>
              <a:t>Bony stability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Shape of bone ends (ball and socket/flat)</a:t>
            </a:r>
          </a:p>
          <a:p>
            <a:pPr>
              <a:buFontTx/>
              <a:buChar char="-"/>
            </a:pPr>
            <a:r>
              <a:rPr lang="en-US" dirty="0" smtClean="0"/>
              <a:t>Soft tissues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Dynamic stabilizers: Tendons/muscles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Static Stabilizers: 					                      ligaments/</a:t>
            </a:r>
            <a:r>
              <a:rPr lang="en-US" dirty="0" err="1" smtClean="0"/>
              <a:t>mensci</a:t>
            </a:r>
            <a:r>
              <a:rPr lang="en-US" dirty="0" smtClean="0"/>
              <a:t>/labrum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compartment?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57141"/>
            <a:ext cx="6934200" cy="5269992"/>
          </a:xfrm>
        </p:spPr>
      </p:pic>
    </p:spTree>
    <p:extLst>
      <p:ext uri="{BB962C8B-B14F-4D97-AF65-F5344CB8AC3E}">
        <p14:creationId xmlns:p14="http://schemas.microsoft.com/office/powerpoint/2010/main" val="13580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Hinge joint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60621"/>
            <a:ext cx="5562600" cy="5191760"/>
          </a:xfrm>
        </p:spPr>
      </p:pic>
    </p:spTree>
    <p:extLst>
      <p:ext uri="{BB962C8B-B14F-4D97-AF65-F5344CB8AC3E}">
        <p14:creationId xmlns:p14="http://schemas.microsoft.com/office/powerpoint/2010/main" val="40228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Condylar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48" y="1600200"/>
            <a:ext cx="4480703" cy="4525963"/>
          </a:xfrm>
        </p:spPr>
      </p:pic>
    </p:spTree>
    <p:extLst>
      <p:ext uri="{BB962C8B-B14F-4D97-AF65-F5344CB8AC3E}">
        <p14:creationId xmlns:p14="http://schemas.microsoft.com/office/powerpoint/2010/main" val="23664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33965"/>
            <a:ext cx="3873862" cy="4462688"/>
          </a:xfrm>
        </p:spPr>
      </p:pic>
    </p:spTree>
    <p:extLst>
      <p:ext uri="{BB962C8B-B14F-4D97-AF65-F5344CB8AC3E}">
        <p14:creationId xmlns:p14="http://schemas.microsoft.com/office/powerpoint/2010/main" val="10001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89" y="1600200"/>
            <a:ext cx="5789021" cy="4525963"/>
          </a:xfrm>
        </p:spPr>
      </p:pic>
    </p:spTree>
    <p:extLst>
      <p:ext uri="{BB962C8B-B14F-4D97-AF65-F5344CB8AC3E}">
        <p14:creationId xmlns:p14="http://schemas.microsoft.com/office/powerpoint/2010/main" val="12544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Saddle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357886" cy="5316166"/>
          </a:xfrm>
        </p:spPr>
      </p:pic>
    </p:spTree>
    <p:extLst>
      <p:ext uri="{BB962C8B-B14F-4D97-AF65-F5344CB8AC3E}">
        <p14:creationId xmlns:p14="http://schemas.microsoft.com/office/powerpoint/2010/main" val="32894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 and socket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5257800" cy="5633357"/>
          </a:xfrm>
        </p:spPr>
      </p:pic>
    </p:spTree>
    <p:extLst>
      <p:ext uri="{BB962C8B-B14F-4D97-AF65-F5344CB8AC3E}">
        <p14:creationId xmlns:p14="http://schemas.microsoft.com/office/powerpoint/2010/main" val="60275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Complex synergy leading to FUNCTIONAL stability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5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Higher energy is needed to dislocate a bony stable joint than a joint with mainly soft tissue stability.</a:t>
            </a:r>
          </a:p>
          <a:p>
            <a:pPr marL="0" indent="0">
              <a:buNone/>
            </a:pPr>
            <a:r>
              <a:rPr lang="en-US" dirty="0" smtClean="0"/>
              <a:t>Example: Hip and Shoulder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Dislocation of major joint is associated with other injuries.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5493"/>
            <a:ext cx="4038600" cy="4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4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compartment?</a:t>
            </a:r>
          </a:p>
          <a:p>
            <a:pPr marL="0" indent="0">
              <a:buNone/>
            </a:pPr>
            <a:r>
              <a:rPr lang="ar-SA" dirty="0" smtClean="0"/>
              <a:t>مقصورة,غرفة, حيز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743199"/>
            <a:ext cx="3643855" cy="3930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47" y="2895600"/>
            <a:ext cx="3731007" cy="36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Major trauma victims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Athletes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Connective tissue disease patients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a joint is strained: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it may sprain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it may fracture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it may dislocate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it may fracture and dislocate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joints  dislocate in one or two directions depending on the force,,, (hip)</a:t>
            </a:r>
          </a:p>
          <a:p>
            <a:pPr marL="0" indent="0">
              <a:buNone/>
            </a:pPr>
            <a:r>
              <a:rPr lang="en-US" dirty="0" smtClean="0"/>
              <a:t>Others may dislocate in different directions (shoulder)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joint dislocation is described in reference to the distal segment (shoulder dislocation)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4000500" cy="400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667000"/>
            <a:ext cx="4000500" cy="400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699" y="2613315"/>
            <a:ext cx="2571749" cy="40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Damage to the labrum </a:t>
            </a:r>
            <a:r>
              <a:rPr lang="en-US" dirty="0" err="1" smtClean="0"/>
              <a:t>Bankart’s</a:t>
            </a:r>
            <a:r>
              <a:rPr lang="en-US" dirty="0" smtClean="0"/>
              <a:t> lesion, and capsule.</a:t>
            </a:r>
          </a:p>
          <a:p>
            <a:r>
              <a:rPr lang="en-US" dirty="0" smtClean="0"/>
              <a:t>Damage to the head of humerus.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dislocation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585740" cy="48229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51897"/>
            <a:ext cx="3733800" cy="485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dislocation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72" y="1354979"/>
            <a:ext cx="6235628" cy="4664821"/>
          </a:xfrm>
        </p:spPr>
      </p:pic>
    </p:spTree>
    <p:extLst>
      <p:ext uri="{BB962C8B-B14F-4D97-AF65-F5344CB8AC3E}">
        <p14:creationId xmlns:p14="http://schemas.microsoft.com/office/powerpoint/2010/main" val="4983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S/S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History of trauma</a:t>
            </a:r>
          </a:p>
          <a:p>
            <a:pPr marL="0" indent="0">
              <a:buNone/>
            </a:pPr>
            <a:r>
              <a:rPr lang="en-US" dirty="0" smtClean="0"/>
              <a:t>Pain and </a:t>
            </a:r>
            <a:r>
              <a:rPr lang="en-US" dirty="0" err="1" smtClean="0"/>
              <a:t>pt</a:t>
            </a:r>
            <a:r>
              <a:rPr lang="en-US" dirty="0" smtClean="0"/>
              <a:t> is holding limb</a:t>
            </a:r>
          </a:p>
          <a:p>
            <a:pPr marL="0" indent="0">
              <a:buNone/>
            </a:pPr>
            <a:r>
              <a:rPr lang="en-US" dirty="0" smtClean="0"/>
              <a:t>Inability to use limb</a:t>
            </a:r>
          </a:p>
          <a:p>
            <a:pPr marL="0" indent="0">
              <a:buNone/>
            </a:pPr>
            <a:r>
              <a:rPr lang="en-US" dirty="0" smtClean="0"/>
              <a:t>Deformity loss of contour</a:t>
            </a:r>
          </a:p>
          <a:p>
            <a:pPr marL="0" indent="0">
              <a:buNone/>
            </a:pPr>
            <a:r>
              <a:rPr lang="en-US" dirty="0" smtClean="0"/>
              <a:t>Shortening</a:t>
            </a:r>
          </a:p>
          <a:p>
            <a:pPr marL="0" indent="0">
              <a:buNone/>
            </a:pPr>
            <a:r>
              <a:rPr lang="en-US" dirty="0" smtClean="0"/>
              <a:t>Malalignment</a:t>
            </a:r>
          </a:p>
          <a:p>
            <a:pPr marL="0" indent="0">
              <a:buNone/>
            </a:pPr>
            <a:r>
              <a:rPr lang="en-US" dirty="0" smtClean="0"/>
              <a:t>Malrotation</a:t>
            </a:r>
          </a:p>
          <a:p>
            <a:pPr marL="0" indent="0">
              <a:buNone/>
            </a:pPr>
            <a:r>
              <a:rPr lang="en-US" dirty="0" smtClean="0"/>
              <a:t>Check NV status and CS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and physical exam</a:t>
            </a:r>
          </a:p>
          <a:p>
            <a:r>
              <a:rPr lang="en-US" dirty="0" smtClean="0"/>
              <a:t>X ray urgent ( no delay) (special views)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dirty="0" smtClean="0"/>
              <a:t>Management principles:</a:t>
            </a:r>
          </a:p>
          <a:p>
            <a:r>
              <a:rPr lang="en-US" dirty="0"/>
              <a:t>E</a:t>
            </a:r>
            <a:r>
              <a:rPr lang="en-US" dirty="0" smtClean="0"/>
              <a:t>xclude other injuries</a:t>
            </a:r>
          </a:p>
          <a:p>
            <a:r>
              <a:rPr lang="en-US" dirty="0" smtClean="0"/>
              <a:t>Pain control</a:t>
            </a:r>
          </a:p>
          <a:p>
            <a:r>
              <a:rPr lang="en-US" dirty="0" smtClean="0"/>
              <a:t>Urgent reduction</a:t>
            </a:r>
          </a:p>
          <a:p>
            <a:r>
              <a:rPr lang="en-US" dirty="0" smtClean="0"/>
              <a:t>Check stability</a:t>
            </a:r>
          </a:p>
          <a:p>
            <a:r>
              <a:rPr lang="en-US" dirty="0" smtClean="0"/>
              <a:t>Check NV after reduction</a:t>
            </a:r>
          </a:p>
          <a:p>
            <a:r>
              <a:rPr lang="en-US" dirty="0" err="1" smtClean="0"/>
              <a:t>Xray</a:t>
            </a:r>
            <a:r>
              <a:rPr lang="en-US" dirty="0" smtClean="0"/>
              <a:t> post reduction</a:t>
            </a:r>
          </a:p>
          <a:p>
            <a:r>
              <a:rPr lang="en-US" dirty="0" smtClean="0"/>
              <a:t>Protect the joint</a:t>
            </a:r>
          </a:p>
          <a:p>
            <a:r>
              <a:rPr lang="en-US" dirty="0" smtClean="0"/>
              <a:t>Rehabilitation</a:t>
            </a:r>
          </a:p>
          <a:p>
            <a:r>
              <a:rPr lang="en-US" dirty="0" smtClean="0"/>
              <a:t>Look for late complications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Normal blood flow is impaired.</a:t>
            </a:r>
          </a:p>
          <a:p>
            <a:pPr marL="0" indent="0">
              <a:buNone/>
            </a:pPr>
            <a:r>
              <a:rPr lang="en-US" dirty="0" smtClean="0"/>
              <a:t>Artery- arteriole- capillary- </a:t>
            </a:r>
            <a:r>
              <a:rPr lang="en-US" dirty="0" err="1" smtClean="0"/>
              <a:t>venule</a:t>
            </a:r>
            <a:r>
              <a:rPr lang="en-US" dirty="0" smtClean="0"/>
              <a:t>- vein.</a:t>
            </a:r>
          </a:p>
          <a:p>
            <a:pPr marL="0" indent="0">
              <a:buNone/>
            </a:pPr>
            <a:r>
              <a:rPr lang="en-US" dirty="0" smtClean="0"/>
              <a:t>Tissue perfusion failing.</a:t>
            </a:r>
          </a:p>
          <a:p>
            <a:pPr marL="0" indent="0">
              <a:buNone/>
            </a:pPr>
            <a:r>
              <a:rPr lang="en-US" dirty="0" smtClean="0"/>
              <a:t>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6793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Management:</a:t>
            </a:r>
          </a:p>
          <a:p>
            <a:r>
              <a:rPr lang="en-US" dirty="0" smtClean="0"/>
              <a:t>Better with anesthesia. WHY</a:t>
            </a:r>
          </a:p>
          <a:p>
            <a:r>
              <a:rPr lang="en-US" dirty="0" smtClean="0"/>
              <a:t>Urgent Closed reduction first</a:t>
            </a:r>
          </a:p>
          <a:p>
            <a:r>
              <a:rPr lang="en-US" dirty="0" smtClean="0"/>
              <a:t>If fail open reduction</a:t>
            </a:r>
          </a:p>
        </p:txBody>
      </p:sp>
    </p:spTree>
    <p:extLst>
      <p:ext uri="{BB962C8B-B14F-4D97-AF65-F5344CB8AC3E}">
        <p14:creationId xmlns:p14="http://schemas.microsoft.com/office/powerpoint/2010/main" val="11400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</a:p>
          <a:p>
            <a:r>
              <a:rPr lang="en-US" sz="4000" b="1" dirty="0" smtClean="0"/>
              <a:t>Early</a:t>
            </a:r>
          </a:p>
          <a:p>
            <a:r>
              <a:rPr lang="en-US" dirty="0" smtClean="0"/>
              <a:t>NV injury</a:t>
            </a:r>
          </a:p>
          <a:p>
            <a:r>
              <a:rPr lang="en-US" dirty="0" smtClean="0"/>
              <a:t>CS</a:t>
            </a:r>
          </a:p>
          <a:p>
            <a:r>
              <a:rPr lang="en-US" dirty="0" smtClean="0"/>
              <a:t>Fractures</a:t>
            </a:r>
          </a:p>
          <a:p>
            <a:r>
              <a:rPr lang="en-US" dirty="0" err="1" smtClean="0"/>
              <a:t>Osteochondral</a:t>
            </a:r>
            <a:r>
              <a:rPr lang="en-US" dirty="0" smtClean="0"/>
              <a:t> lesion/fracture</a:t>
            </a:r>
          </a:p>
          <a:p>
            <a:r>
              <a:rPr lang="en-US" dirty="0" smtClean="0"/>
              <a:t>Heterotopic calcification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</a:p>
          <a:p>
            <a:r>
              <a:rPr lang="en-US" sz="4000" b="1" dirty="0" smtClean="0"/>
              <a:t>Late</a:t>
            </a:r>
          </a:p>
          <a:p>
            <a:r>
              <a:rPr lang="en-US" dirty="0" smtClean="0"/>
              <a:t>Stiffness</a:t>
            </a:r>
          </a:p>
          <a:p>
            <a:r>
              <a:rPr lang="en-US" dirty="0" smtClean="0"/>
              <a:t>Chronic instability</a:t>
            </a:r>
          </a:p>
          <a:p>
            <a:r>
              <a:rPr lang="en-US" dirty="0" smtClean="0"/>
              <a:t>AVN/ avascular necrosis</a:t>
            </a:r>
          </a:p>
          <a:p>
            <a:r>
              <a:rPr lang="en-US" dirty="0" err="1" smtClean="0"/>
              <a:t>Arthrosis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</a:t>
            </a:r>
            <a:r>
              <a:rPr lang="en-US" dirty="0" err="1" smtClean="0"/>
              <a:t>considrations</a:t>
            </a:r>
            <a:r>
              <a:rPr lang="en-US" dirty="0" smtClean="0"/>
              <a:t>:</a:t>
            </a:r>
          </a:p>
          <a:p>
            <a:r>
              <a:rPr lang="en-US" sz="4000" b="1" dirty="0" smtClean="0"/>
              <a:t>Hip joint</a:t>
            </a:r>
          </a:p>
          <a:p>
            <a:r>
              <a:rPr lang="en-US" dirty="0" smtClean="0"/>
              <a:t>Post dislocation </a:t>
            </a:r>
            <a:r>
              <a:rPr lang="en-US" smtClean="0"/>
              <a:t>is </a:t>
            </a:r>
            <a:r>
              <a:rPr lang="en-US" smtClean="0"/>
              <a:t>commonest</a:t>
            </a:r>
            <a:endParaRPr lang="en-US" dirty="0" smtClean="0"/>
          </a:p>
          <a:p>
            <a:r>
              <a:rPr lang="en-US" dirty="0" smtClean="0"/>
              <a:t>Dashboard injury with hip flexed</a:t>
            </a:r>
          </a:p>
          <a:p>
            <a:r>
              <a:rPr lang="en-US" dirty="0" smtClean="0"/>
              <a:t>Sciatic nerve injury common</a:t>
            </a:r>
          </a:p>
          <a:p>
            <a:r>
              <a:rPr lang="en-US" dirty="0" smtClean="0"/>
              <a:t>Late AVN</a:t>
            </a:r>
          </a:p>
          <a:p>
            <a:r>
              <a:rPr lang="en-US" dirty="0" smtClean="0"/>
              <a:t>An orthopedic emergency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consideration:</a:t>
            </a:r>
          </a:p>
          <a:p>
            <a:r>
              <a:rPr lang="en-US" sz="4000" b="1" dirty="0" smtClean="0"/>
              <a:t>Shoulder dislocation</a:t>
            </a:r>
          </a:p>
          <a:p>
            <a:r>
              <a:rPr lang="en-US" dirty="0" smtClean="0"/>
              <a:t>Common</a:t>
            </a:r>
          </a:p>
          <a:p>
            <a:r>
              <a:rPr lang="en-US" dirty="0" smtClean="0"/>
              <a:t>Anterior is more common</a:t>
            </a:r>
          </a:p>
          <a:p>
            <a:r>
              <a:rPr lang="en-US" dirty="0" err="1" smtClean="0"/>
              <a:t>Pt</a:t>
            </a:r>
            <a:r>
              <a:rPr lang="en-US" dirty="0" smtClean="0"/>
              <a:t> with seizures prone to posterior dislocation</a:t>
            </a:r>
          </a:p>
          <a:p>
            <a:r>
              <a:rPr lang="en-US" dirty="0" smtClean="0"/>
              <a:t>May cause chronic instability</a:t>
            </a:r>
          </a:p>
          <a:p>
            <a:r>
              <a:rPr lang="en-US" dirty="0" smtClean="0"/>
              <a:t>Chances of axillary nerve injury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9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Special consideration:</a:t>
            </a:r>
          </a:p>
          <a:p>
            <a:r>
              <a:rPr lang="en-US" sz="4000" b="1" dirty="0" smtClean="0"/>
              <a:t>Knee dislocation</a:t>
            </a:r>
          </a:p>
          <a:p>
            <a:r>
              <a:rPr lang="en-US" dirty="0" smtClean="0"/>
              <a:t>High energy trauma</a:t>
            </a:r>
          </a:p>
          <a:p>
            <a:r>
              <a:rPr lang="en-US" dirty="0" smtClean="0"/>
              <a:t>Three ligaments or more</a:t>
            </a:r>
          </a:p>
          <a:p>
            <a:r>
              <a:rPr lang="en-US" dirty="0" err="1" smtClean="0"/>
              <a:t>Popl</a:t>
            </a:r>
            <a:r>
              <a:rPr lang="en-US" dirty="0" smtClean="0"/>
              <a:t> artery injury (serious emergency)</a:t>
            </a:r>
          </a:p>
          <a:p>
            <a:r>
              <a:rPr lang="en-US" dirty="0" err="1" smtClean="0"/>
              <a:t>Peroneal</a:t>
            </a:r>
            <a:r>
              <a:rPr lang="en-US" dirty="0" smtClean="0"/>
              <a:t> nerve injury</a:t>
            </a:r>
          </a:p>
          <a:p>
            <a:r>
              <a:rPr lang="en-US" dirty="0" smtClean="0"/>
              <a:t>Fracture/CS</a:t>
            </a:r>
          </a:p>
          <a:p>
            <a:r>
              <a:rPr lang="en-US" dirty="0" smtClean="0"/>
              <a:t>Require additional reconstructive surgery</a:t>
            </a:r>
          </a:p>
          <a:p>
            <a:r>
              <a:rPr lang="en-US" dirty="0" smtClean="0"/>
              <a:t>Post reduction </a:t>
            </a:r>
            <a:r>
              <a:rPr lang="en-US" dirty="0" err="1" smtClean="0"/>
              <a:t>arteiogram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210586" cy="5404544"/>
          </a:xfrm>
        </p:spPr>
      </p:pic>
    </p:spTree>
    <p:extLst>
      <p:ext uri="{BB962C8B-B14F-4D97-AF65-F5344CB8AC3E}">
        <p14:creationId xmlns:p14="http://schemas.microsoft.com/office/powerpoint/2010/main" val="33587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Hypoxia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BP 120/80  + - 10</a:t>
            </a:r>
          </a:p>
          <a:p>
            <a:pPr marL="0" indent="0">
              <a:buNone/>
            </a:pPr>
            <a:r>
              <a:rPr lang="en-US" dirty="0" smtClean="0"/>
              <a:t>Tissue pressure should be less than diastolic pressure by 30 mm Hg.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Definition:</a:t>
            </a:r>
          </a:p>
          <a:p>
            <a:pPr marL="0" indent="0">
              <a:buNone/>
            </a:pPr>
            <a:r>
              <a:rPr lang="en-US" dirty="0" smtClean="0"/>
              <a:t>Compartment syndrome develops when there is excessive, sustained increase of local tissue pressure in a closed compartment.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Risk Factors</a:t>
            </a:r>
          </a:p>
          <a:p>
            <a:pPr marL="0" indent="0">
              <a:buNone/>
            </a:pPr>
            <a:r>
              <a:rPr lang="en-US" dirty="0"/>
              <a:t>(edema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Elevated tissue pressure</a:t>
            </a:r>
          </a:p>
          <a:p>
            <a:pPr marL="0" indent="0">
              <a:buNone/>
            </a:pPr>
            <a:r>
              <a:rPr lang="en-US" dirty="0" smtClean="0"/>
              <a:t>Tense tissues </a:t>
            </a:r>
          </a:p>
          <a:p>
            <a:pPr marL="0" indent="0">
              <a:buNone/>
            </a:pPr>
            <a:r>
              <a:rPr lang="en-US" dirty="0" smtClean="0"/>
              <a:t>Impaired diffusion / hypoxia</a:t>
            </a:r>
          </a:p>
          <a:p>
            <a:pPr marL="0" indent="0">
              <a:buNone/>
            </a:pPr>
            <a:r>
              <a:rPr lang="en-US" dirty="0" smtClean="0"/>
              <a:t>Cell damage</a:t>
            </a:r>
          </a:p>
          <a:p>
            <a:pPr marL="0" indent="0">
              <a:buNone/>
            </a:pPr>
            <a:r>
              <a:rPr lang="en-US" dirty="0" smtClean="0"/>
              <a:t>More swelling , more hypoxia</a:t>
            </a:r>
          </a:p>
          <a:p>
            <a:pPr marL="0" indent="0">
              <a:buNone/>
            </a:pPr>
            <a:r>
              <a:rPr lang="en-US" dirty="0" smtClean="0"/>
              <a:t>Vicious circle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574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792</Words>
  <Application>Microsoft Office PowerPoint</Application>
  <PresentationFormat>On-screen Show (4:3)</PresentationFormat>
  <Paragraphs>251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Orthopedic Emergencies Compartment Syndrome Acute Joint Dislocation</vt:lpstr>
      <vt:lpstr>Objectives Compartment Syndrome (CS)</vt:lpstr>
      <vt:lpstr>CS</vt:lpstr>
      <vt:lpstr>CS</vt:lpstr>
      <vt:lpstr>CS</vt:lpstr>
      <vt:lpstr>CS</vt:lpstr>
      <vt:lpstr>CS</vt:lpstr>
      <vt:lpstr>CS</vt:lpstr>
      <vt:lpstr>CS</vt:lpstr>
      <vt:lpstr>PowerPoint Presentation</vt:lpstr>
      <vt:lpstr>CS</vt:lpstr>
      <vt:lpstr>CS</vt:lpstr>
      <vt:lpstr>CS</vt:lpstr>
      <vt:lpstr>PowerPoint Presentation</vt:lpstr>
      <vt:lpstr>PowerPoint Presentation</vt:lpstr>
      <vt:lpstr>PowerPoint Presentation</vt:lpstr>
      <vt:lpstr>CS</vt:lpstr>
      <vt:lpstr>CS</vt:lpstr>
      <vt:lpstr>CS</vt:lpstr>
      <vt:lpstr>CS</vt:lpstr>
      <vt:lpstr>CS</vt:lpstr>
      <vt:lpstr>CS</vt:lpstr>
      <vt:lpstr>CS</vt:lpstr>
      <vt:lpstr>CS</vt:lpstr>
      <vt:lpstr>CS</vt:lpstr>
      <vt:lpstr>CS</vt:lpstr>
      <vt:lpstr>Acute Joint Dislocation AJD</vt:lpstr>
      <vt:lpstr>AJD</vt:lpstr>
      <vt:lpstr>AJD</vt:lpstr>
      <vt:lpstr>PowerPoint Presentation</vt:lpstr>
      <vt:lpstr>Hinge joint</vt:lpstr>
      <vt:lpstr>Condylar</vt:lpstr>
      <vt:lpstr>Pivot</vt:lpstr>
      <vt:lpstr>Plane</vt:lpstr>
      <vt:lpstr>Saddle</vt:lpstr>
      <vt:lpstr>Ball and socket</vt:lpstr>
      <vt:lpstr>Stability</vt:lpstr>
      <vt:lpstr>AJD</vt:lpstr>
      <vt:lpstr>AJD</vt:lpstr>
      <vt:lpstr>AJD</vt:lpstr>
      <vt:lpstr>AJD</vt:lpstr>
      <vt:lpstr>AJD</vt:lpstr>
      <vt:lpstr>AJD</vt:lpstr>
      <vt:lpstr>PowerPoint Presentation</vt:lpstr>
      <vt:lpstr>Knee dislocation</vt:lpstr>
      <vt:lpstr>Knee dislocation</vt:lpstr>
      <vt:lpstr>S/S</vt:lpstr>
      <vt:lpstr>Diagnosis</vt:lpstr>
      <vt:lpstr>AJD</vt:lpstr>
      <vt:lpstr>AJD</vt:lpstr>
      <vt:lpstr>AJD</vt:lpstr>
      <vt:lpstr>AJD</vt:lpstr>
      <vt:lpstr>AJD</vt:lpstr>
      <vt:lpstr>AJD</vt:lpstr>
      <vt:lpstr>AJD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Orthopedic Emergencies Compartment Syndrome Acute Joint Dislocation</dc:title>
  <dc:creator>DELL</dc:creator>
  <cp:lastModifiedBy>DELL</cp:lastModifiedBy>
  <cp:revision>44</cp:revision>
  <dcterms:created xsi:type="dcterms:W3CDTF">2015-01-13T21:54:07Z</dcterms:created>
  <dcterms:modified xsi:type="dcterms:W3CDTF">2015-09-06T20:50:00Z</dcterms:modified>
</cp:coreProperties>
</file>