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5"/>
  </p:notesMasterIdLst>
  <p:sldIdLst>
    <p:sldId id="259" r:id="rId2"/>
    <p:sldId id="257" r:id="rId3"/>
    <p:sldId id="258" r:id="rId4"/>
    <p:sldId id="260" r:id="rId5"/>
    <p:sldId id="261" r:id="rId6"/>
    <p:sldId id="33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34" r:id="rId17"/>
    <p:sldId id="271" r:id="rId18"/>
    <p:sldId id="337" r:id="rId19"/>
    <p:sldId id="359" r:id="rId20"/>
    <p:sldId id="360" r:id="rId21"/>
    <p:sldId id="272" r:id="rId22"/>
    <p:sldId id="273" r:id="rId23"/>
    <p:sldId id="336" r:id="rId24"/>
    <p:sldId id="274" r:id="rId25"/>
    <p:sldId id="33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338" r:id="rId35"/>
    <p:sldId id="283" r:id="rId36"/>
    <p:sldId id="339" r:id="rId37"/>
    <p:sldId id="284" r:id="rId38"/>
    <p:sldId id="285" r:id="rId39"/>
    <p:sldId id="286" r:id="rId40"/>
    <p:sldId id="345" r:id="rId41"/>
    <p:sldId id="287" r:id="rId42"/>
    <p:sldId id="288" r:id="rId43"/>
    <p:sldId id="289" r:id="rId44"/>
    <p:sldId id="347" r:id="rId45"/>
    <p:sldId id="290" r:id="rId46"/>
    <p:sldId id="346" r:id="rId47"/>
    <p:sldId id="291" r:id="rId48"/>
    <p:sldId id="348" r:id="rId49"/>
    <p:sldId id="292" r:id="rId50"/>
    <p:sldId id="293" r:id="rId51"/>
    <p:sldId id="340" r:id="rId52"/>
    <p:sldId id="294" r:id="rId53"/>
    <p:sldId id="295" r:id="rId54"/>
    <p:sldId id="296" r:id="rId55"/>
    <p:sldId id="297" r:id="rId56"/>
    <p:sldId id="350" r:id="rId57"/>
    <p:sldId id="298" r:id="rId58"/>
    <p:sldId id="299" r:id="rId59"/>
    <p:sldId id="300" r:id="rId60"/>
    <p:sldId id="351" r:id="rId61"/>
    <p:sldId id="301" r:id="rId62"/>
    <p:sldId id="302" r:id="rId63"/>
    <p:sldId id="352" r:id="rId64"/>
    <p:sldId id="303" r:id="rId65"/>
    <p:sldId id="304" r:id="rId66"/>
    <p:sldId id="353" r:id="rId67"/>
    <p:sldId id="305" r:id="rId68"/>
    <p:sldId id="341" r:id="rId69"/>
    <p:sldId id="306" r:id="rId70"/>
    <p:sldId id="307" r:id="rId71"/>
    <p:sldId id="355" r:id="rId72"/>
    <p:sldId id="308" r:id="rId73"/>
    <p:sldId id="356" r:id="rId74"/>
    <p:sldId id="309" r:id="rId75"/>
    <p:sldId id="310" r:id="rId76"/>
    <p:sldId id="357" r:id="rId77"/>
    <p:sldId id="311" r:id="rId78"/>
    <p:sldId id="354" r:id="rId79"/>
    <p:sldId id="312" r:id="rId80"/>
    <p:sldId id="313" r:id="rId81"/>
    <p:sldId id="314" r:id="rId82"/>
    <p:sldId id="315" r:id="rId83"/>
    <p:sldId id="316" r:id="rId84"/>
    <p:sldId id="317" r:id="rId85"/>
    <p:sldId id="318" r:id="rId86"/>
    <p:sldId id="342" r:id="rId87"/>
    <p:sldId id="319" r:id="rId88"/>
    <p:sldId id="358" r:id="rId89"/>
    <p:sldId id="320" r:id="rId90"/>
    <p:sldId id="321" r:id="rId91"/>
    <p:sldId id="322" r:id="rId92"/>
    <p:sldId id="323" r:id="rId93"/>
    <p:sldId id="324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43" r:id="rId103"/>
    <p:sldId id="344" r:id="rId10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2" d="100"/>
          <a:sy n="72" d="100"/>
        </p:scale>
        <p:origin x="-154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notesMaster" Target="notesMasters/notes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A213-0A75-384D-9168-BB8863AC52C0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EF5BB-6690-2F46-9DF0-148563105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3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1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1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dirty="0" err="1" smtClean="0"/>
              <a:t>pic’s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F5BB-6690-2F46-9DF0-148563105A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37DF9-1400-47D3-856C-DD6AE91E128B}" type="slidenum">
              <a:rPr lang="x-none"/>
              <a:pPr/>
              <a:t>61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0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8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1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154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71D5-DCC2-6545-8B92-1C22D865FC6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4705-06DD-6942-B886-CB3502C81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6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8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microsoft.com/office/2007/relationships/hdphoto" Target="../media/hdphoto3.wdp"/><Relationship Id="rId5" Type="http://schemas.openxmlformats.org/officeDocument/2006/relationships/image" Target="../media/image52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eg"/><Relationship Id="rId3" Type="http://schemas.microsoft.com/office/2007/relationships/hdphoto" Target="../media/hdphoto5.wdp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592288"/>
          </a:xfrm>
        </p:spPr>
        <p:txBody>
          <a:bodyPr>
            <a:normAutofit/>
          </a:bodyPr>
          <a:lstStyle/>
          <a:p>
            <a:pPr rtl="0"/>
            <a:r>
              <a:rPr lang="en-US" sz="5400" b="1" dirty="0" smtClean="0"/>
              <a:t>Common Pediatric </a:t>
            </a:r>
            <a:br>
              <a:rPr lang="en-US" sz="5400" b="1" dirty="0" smtClean="0"/>
            </a:br>
            <a:r>
              <a:rPr lang="en-US" sz="5400" b="1" dirty="0" smtClean="0"/>
              <a:t>Fractures &amp; Trauma</a:t>
            </a:r>
            <a:endParaRPr lang="x-none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2348880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Prof. Zamzam</a:t>
            </a:r>
          </a:p>
          <a:p>
            <a:pPr rtl="0"/>
            <a:r>
              <a:rPr lang="en-US" b="1" dirty="0" smtClean="0">
                <a:solidFill>
                  <a:schemeClr val="tx1"/>
                </a:solidFill>
              </a:rPr>
              <a:t>Dr.Kholoud Al-Zain</a:t>
            </a:r>
          </a:p>
          <a:p>
            <a:pPr rtl="0"/>
            <a:endParaRPr lang="en-US" sz="1200" dirty="0" smtClean="0">
              <a:solidFill>
                <a:schemeClr val="tx1"/>
              </a:solidFill>
            </a:endParaRPr>
          </a:p>
          <a:p>
            <a:pPr rtl="0"/>
            <a:r>
              <a:rPr lang="en-US" sz="2400" dirty="0" smtClean="0">
                <a:solidFill>
                  <a:schemeClr val="tx1"/>
                </a:solidFill>
              </a:rPr>
              <a:t>Ass. Professor and Consultant Pediatric Orthopedic Surgeon</a:t>
            </a:r>
          </a:p>
          <a:p>
            <a:pPr rtl="0"/>
            <a:r>
              <a:rPr lang="en-US" sz="2400" dirty="0" smtClean="0">
                <a:solidFill>
                  <a:schemeClr val="tx1"/>
                </a:solidFill>
              </a:rPr>
              <a:t>F2 2016</a:t>
            </a:r>
            <a:endParaRPr lang="x-non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9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 rtl="0" eaLnBrk="1" hangingPunct="1">
              <a:buFontTx/>
              <a:buNone/>
            </a:pPr>
            <a:endParaRPr lang="en-US" altLang="x-none" sz="1400" dirty="0" smtClean="0"/>
          </a:p>
          <a:p>
            <a:pPr algn="l" rtl="0" eaLnBrk="1" hangingPunct="1"/>
            <a:r>
              <a:rPr lang="en-US" altLang="x-none" dirty="0" smtClean="0"/>
              <a:t>Periosteum:</a:t>
            </a:r>
          </a:p>
          <a:p>
            <a:pPr algn="l" rtl="0" eaLnBrk="1" hangingPunct="1"/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Metabolically active</a:t>
            </a:r>
          </a:p>
          <a:p>
            <a:pPr lvl="2" algn="l" rtl="0" eaLnBrk="1" hangingPunct="1"/>
            <a:r>
              <a:rPr lang="en-US" altLang="x-none" sz="2000" dirty="0" smtClean="0"/>
              <a:t>more callus, rapid union, increased remodeling</a:t>
            </a:r>
          </a:p>
          <a:p>
            <a:pPr lvl="1" algn="l" rtl="0" eaLnBrk="1" hangingPunct="1"/>
            <a:r>
              <a:rPr lang="en-US" altLang="x-none" dirty="0" smtClean="0"/>
              <a:t>Thickness and strength</a:t>
            </a:r>
          </a:p>
          <a:p>
            <a:pPr lvl="2" algn="l" rtl="0" eaLnBrk="1" hangingPunct="1"/>
            <a:r>
              <a:rPr lang="en-US" altLang="x-none" sz="1800" dirty="0" smtClean="0"/>
              <a:t>I</a:t>
            </a:r>
            <a:r>
              <a:rPr lang="en-US" altLang="x-none" sz="2000" dirty="0" smtClean="0"/>
              <a:t>ntact periosteal hinge affects fracture pattern</a:t>
            </a:r>
          </a:p>
          <a:p>
            <a:pPr lvl="2" algn="l" rtl="0" eaLnBrk="1" hangingPunct="1"/>
            <a:r>
              <a:rPr lang="en-US" altLang="x-none" sz="2000" dirty="0" smtClean="0"/>
              <a:t>May aid reduction</a:t>
            </a:r>
          </a:p>
          <a:p>
            <a:pPr lvl="1" eaLnBrk="1" hangingPunct="1">
              <a:buFontTx/>
              <a:buNone/>
            </a:pPr>
            <a:endParaRPr lang="en-US" altLang="x-none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7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68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</a:t>
            </a:r>
            <a:r>
              <a:rPr lang="en-US" dirty="0" smtClean="0"/>
              <a:t>Complications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6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Remodeling </a:t>
            </a:r>
            <a:r>
              <a:rPr lang="en-US" sz="2200" dirty="0"/>
              <a:t>will not correct rotational deformities</a:t>
            </a:r>
          </a:p>
          <a:p>
            <a:pPr algn="l" rtl="0"/>
            <a:r>
              <a:rPr lang="en-US" sz="2600" dirty="0" smtClean="0"/>
              <a:t>Nonunion (</a:t>
            </a:r>
            <a:r>
              <a:rPr lang="en-US" sz="2200" dirty="0" smtClean="0"/>
              <a:t>Rare)</a:t>
            </a:r>
            <a:endParaRPr lang="en-US" sz="2200" dirty="0"/>
          </a:p>
          <a:p>
            <a:pPr algn="l" rtl="0"/>
            <a:r>
              <a:rPr lang="en-US" sz="2600" dirty="0"/>
              <a:t>Muscle weakness</a:t>
            </a:r>
          </a:p>
          <a:p>
            <a:pPr algn="l" rtl="0"/>
            <a:r>
              <a:rPr lang="en-US" sz="2600" dirty="0"/>
              <a:t>Leg length </a:t>
            </a:r>
            <a:r>
              <a:rPr lang="en-US" sz="2600" dirty="0" smtClean="0"/>
              <a:t>discrepancy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Secondary </a:t>
            </a:r>
            <a:r>
              <a:rPr lang="en-US" sz="2200" dirty="0"/>
              <a:t>to shortening or </a:t>
            </a:r>
            <a:r>
              <a:rPr lang="en-US" sz="2200" dirty="0" smtClean="0"/>
              <a:t>overgrowth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Overgrowth </a:t>
            </a:r>
            <a:r>
              <a:rPr lang="en-US" sz="2200" dirty="0"/>
              <a:t>of 1.5 to 2.0 cm is common in </a:t>
            </a:r>
            <a:r>
              <a:rPr lang="en-US" sz="2200" dirty="0" smtClean="0"/>
              <a:t>2-10 year of age  </a:t>
            </a:r>
            <a:endParaRPr lang="en-US" sz="2200" dirty="0"/>
          </a:p>
          <a:p>
            <a:pPr algn="l" rtl="0"/>
            <a:r>
              <a:rPr lang="en-US" sz="2600" dirty="0"/>
              <a:t>Osteonecrosis with antegrade </a:t>
            </a:r>
            <a:r>
              <a:rPr lang="en-US" sz="2600" dirty="0" smtClean="0"/>
              <a:t>IMN &lt;16 year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938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2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x-none" sz="1400" dirty="0" smtClean="0"/>
          </a:p>
          <a:p>
            <a:pPr algn="l" rtl="0" eaLnBrk="1" hangingPunct="1"/>
            <a:r>
              <a:rPr lang="en-US" altLang="x-none" dirty="0" smtClean="0"/>
              <a:t>Ligaments:</a:t>
            </a:r>
          </a:p>
          <a:p>
            <a:pPr algn="l" rtl="0" eaLnBrk="1" hangingPunct="1"/>
            <a:endParaRPr lang="en-US" altLang="x-none" sz="1600" dirty="0" smtClean="0"/>
          </a:p>
          <a:p>
            <a:pPr lvl="1" algn="l" rtl="0"/>
            <a:r>
              <a:rPr lang="en-US" dirty="0" smtClean="0"/>
              <a:t>ligaments in children are functionally stronger than bone. Therefore, a higher proportion of injuries that produce sprains in adults result in fractures in children.</a:t>
            </a:r>
          </a:p>
          <a:p>
            <a:pPr lvl="1" eaLnBrk="1" hangingPunct="1">
              <a:buFontTx/>
              <a:buNone/>
            </a:pPr>
            <a:endParaRPr lang="en-US" altLang="x-none" sz="2400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1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pic>
        <p:nvPicPr>
          <p:cNvPr id="11271" name="Picture 7" descr="File0015 copy"/>
          <p:cNvPicPr>
            <a:picLocks noChangeAspect="1" noChangeArrowheads="1"/>
          </p:cNvPicPr>
          <p:nvPr/>
        </p:nvPicPr>
        <p:blipFill>
          <a:blip r:embed="rId2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3" y="4179503"/>
            <a:ext cx="9191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File0015 copy 2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57" y="3730625"/>
            <a:ext cx="1273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File0015 copy 3"/>
          <p:cNvPicPr>
            <a:picLocks noChangeAspect="1" noChangeArrowheads="1"/>
          </p:cNvPicPr>
          <p:nvPr/>
        </p:nvPicPr>
        <p:blipFill>
          <a:blip r:embed="rId4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90875"/>
            <a:ext cx="16573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Age related fracture pattern:</a:t>
            </a:r>
          </a:p>
          <a:p>
            <a:pPr algn="l" rtl="0" eaLnBrk="1" hangingPunct="1"/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Infants: diaphyseal fractures</a:t>
            </a:r>
          </a:p>
          <a:p>
            <a:pPr lvl="1" algn="l" rtl="0" eaLnBrk="1" hangingPunct="1"/>
            <a:r>
              <a:rPr lang="en-US" altLang="x-none" dirty="0" smtClean="0"/>
              <a:t>Children: </a:t>
            </a:r>
            <a:r>
              <a:rPr lang="en-US" altLang="x-none" dirty="0" err="1" smtClean="0"/>
              <a:t>metaphyseal</a:t>
            </a:r>
            <a:r>
              <a:rPr lang="en-US" altLang="x-none" dirty="0" smtClean="0"/>
              <a:t> fractures</a:t>
            </a:r>
          </a:p>
          <a:p>
            <a:pPr lvl="1" algn="l" rtl="0" eaLnBrk="1" hangingPunct="1"/>
            <a:r>
              <a:rPr lang="en-US" altLang="x-none" dirty="0" smtClean="0"/>
              <a:t>Adolescents: epiphyseal injuries</a:t>
            </a:r>
          </a:p>
          <a:p>
            <a:pPr lvl="1" eaLnBrk="1" hangingPunct="1">
              <a:buFontTx/>
              <a:buNone/>
            </a:pPr>
            <a:endParaRPr lang="en-US" altLang="x-none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x-none" sz="1400" dirty="0" smtClean="0"/>
          </a:p>
          <a:p>
            <a:pPr algn="l" rtl="0" eaLnBrk="1" hangingPunct="1"/>
            <a:r>
              <a:rPr lang="en-US" altLang="x-none" dirty="0" smtClean="0"/>
              <a:t>Physiology</a:t>
            </a:r>
          </a:p>
          <a:p>
            <a:pPr algn="l" rtl="0" eaLnBrk="1" hangingPunct="1"/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Better blood supply</a:t>
            </a:r>
          </a:p>
          <a:p>
            <a:pPr lvl="1" algn="l" rtl="0" eaLnBrk="1" hangingPunct="1">
              <a:buFontTx/>
              <a:buNone/>
            </a:pPr>
            <a:r>
              <a:rPr lang="en-US" altLang="x-none" dirty="0" smtClean="0"/>
              <a:t>             rare incidence of delayed and non-union</a:t>
            </a:r>
          </a:p>
          <a:p>
            <a:pPr lvl="1" eaLnBrk="1" hangingPunct="1">
              <a:buFontTx/>
              <a:buNone/>
            </a:pPr>
            <a:endParaRPr lang="en-US" altLang="x-none" dirty="0" smtClean="0"/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38" y="11043"/>
            <a:ext cx="5560501" cy="35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93" y="3938174"/>
            <a:ext cx="5509051" cy="29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4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2" y="3513896"/>
            <a:ext cx="7884367" cy="338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68" y="0"/>
            <a:ext cx="6954032" cy="315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Physis Fractures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9035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x-none" dirty="0" smtClean="0"/>
              <a:t>Physis Injuries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Account for ~25% of all children’s </a:t>
            </a:r>
            <a:r>
              <a:rPr lang="en-US" altLang="x-none" dirty="0"/>
              <a:t>#</a:t>
            </a:r>
            <a:endParaRPr lang="en-US" altLang="x-none" dirty="0" smtClean="0"/>
          </a:p>
          <a:p>
            <a:pPr algn="l" rtl="0" eaLnBrk="1" hangingPunct="1"/>
            <a:r>
              <a:rPr lang="en-US" altLang="x-none" dirty="0" smtClean="0"/>
              <a:t>More in boys</a:t>
            </a:r>
          </a:p>
          <a:p>
            <a:pPr algn="l" rtl="0" eaLnBrk="1" hangingPunct="1"/>
            <a:r>
              <a:rPr lang="en-US" altLang="x-none" dirty="0" smtClean="0"/>
              <a:t>More in upper limb</a:t>
            </a:r>
          </a:p>
          <a:p>
            <a:pPr algn="l" rtl="0" eaLnBrk="1" hangingPunct="1"/>
            <a:r>
              <a:rPr lang="en-US" altLang="x-none" u="sng" dirty="0" smtClean="0"/>
              <a:t>Most</a:t>
            </a:r>
            <a:r>
              <a:rPr lang="en-US" altLang="x-none" dirty="0" smtClean="0"/>
              <a:t> heal well rapidly with good remodeling</a:t>
            </a:r>
          </a:p>
          <a:p>
            <a:pPr algn="l" rtl="0" eaLnBrk="1" hangingPunct="1"/>
            <a:r>
              <a:rPr lang="en-US" altLang="x-none" dirty="0" smtClean="0"/>
              <a:t>Growth </a:t>
            </a:r>
            <a:r>
              <a:rPr lang="en-US" altLang="x-none" u="sng" dirty="0" smtClean="0"/>
              <a:t>may</a:t>
            </a:r>
            <a:r>
              <a:rPr lang="en-US" altLang="x-none" dirty="0" smtClean="0"/>
              <a:t> be affected</a:t>
            </a:r>
          </a:p>
        </p:txBody>
      </p:sp>
    </p:spTree>
    <p:extLst>
      <p:ext uri="{BB962C8B-B14F-4D97-AF65-F5344CB8AC3E}">
        <p14:creationId xmlns:p14="http://schemas.microsoft.com/office/powerpoint/2010/main" val="51384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Physis Injuries- Classifications</a:t>
            </a:r>
          </a:p>
        </p:txBody>
      </p:sp>
      <p:pic>
        <p:nvPicPr>
          <p:cNvPr id="17423" name="Picture 15" descr="40-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1136" y="2031794"/>
            <a:ext cx="1385664" cy="2230581"/>
          </a:xfrm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381362" y="4635814"/>
            <a:ext cx="29682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x-none" sz="2800" dirty="0">
                <a:latin typeface="Comic Sans MS" pitchFamily="66" charset="0"/>
              </a:rPr>
              <a:t>Salter-Harris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544344" y="4632921"/>
            <a:ext cx="26327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x-none" sz="2800" dirty="0" err="1">
                <a:latin typeface="Comic Sans MS" pitchFamily="66" charset="0"/>
              </a:rPr>
              <a:t>Rang’s</a:t>
            </a:r>
            <a:r>
              <a:rPr lang="en-US" altLang="x-none" sz="2800" dirty="0">
                <a:latin typeface="Comic Sans MS" pitchFamily="66" charset="0"/>
              </a:rPr>
              <a:t> type VI</a:t>
            </a:r>
          </a:p>
        </p:txBody>
      </p:sp>
      <p:pic>
        <p:nvPicPr>
          <p:cNvPr id="13" name="Content Placeholder 12" descr="40-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" b="-1175"/>
          <a:stretch/>
        </p:blipFill>
        <p:spPr>
          <a:xfrm>
            <a:off x="77194" y="2129328"/>
            <a:ext cx="6826991" cy="2156326"/>
          </a:xfrm>
        </p:spPr>
      </p:pic>
    </p:spTree>
    <p:extLst>
      <p:ext uri="{BB962C8B-B14F-4D97-AF65-F5344CB8AC3E}">
        <p14:creationId xmlns:p14="http://schemas.microsoft.com/office/powerpoint/2010/main" val="268757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Salter-Harris Classification</a:t>
            </a:r>
            <a:endParaRPr lang="en-US" dirty="0"/>
          </a:p>
        </p:txBody>
      </p:sp>
      <p:pic>
        <p:nvPicPr>
          <p:cNvPr id="4" name="Content Placeholder 3" descr="salter-harris-fractures com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>
          <a:xfrm>
            <a:off x="0" y="1600200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9986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Introduction to Ped. # &amp; trauma</a:t>
            </a:r>
          </a:p>
          <a:p>
            <a:r>
              <a:rPr lang="en-US" dirty="0" smtClean="0"/>
              <a:t>Difference between Ped. &amp; adult  </a:t>
            </a:r>
            <a:endParaRPr lang="en-US" dirty="0" smtClean="0"/>
          </a:p>
          <a:p>
            <a:r>
              <a:rPr lang="en-US" dirty="0" smtClean="0"/>
              <a:t>Fractures of the physis </a:t>
            </a:r>
            <a:r>
              <a:rPr lang="en-US" dirty="0" smtClean="0">
                <a:sym typeface="Wingdings"/>
              </a:rPr>
              <a:t> Salter-Harris classification</a:t>
            </a:r>
            <a:endParaRPr lang="en-US" dirty="0" smtClean="0"/>
          </a:p>
          <a:p>
            <a:r>
              <a:rPr lang="en-US" dirty="0" smtClean="0"/>
              <a:t>Indications of operative treatment</a:t>
            </a:r>
          </a:p>
          <a:p>
            <a:r>
              <a:rPr lang="en-US" dirty="0"/>
              <a:t>Methods of t</a:t>
            </a:r>
            <a:r>
              <a:rPr lang="en-US" dirty="0" smtClean="0"/>
              <a:t>reatment of Ped # </a:t>
            </a:r>
            <a:r>
              <a:rPr lang="en-US" dirty="0"/>
              <a:t>&amp; </a:t>
            </a:r>
            <a:r>
              <a:rPr lang="en-US" dirty="0" smtClean="0"/>
              <a:t>trauma</a:t>
            </a:r>
          </a:p>
          <a:p>
            <a:r>
              <a:rPr lang="en-US" dirty="0" smtClean="0"/>
              <a:t>Common Ped #:</a:t>
            </a:r>
          </a:p>
          <a:p>
            <a:pPr lvl="1"/>
            <a:r>
              <a:rPr lang="en-US" dirty="0" smtClean="0"/>
              <a:t>U.L </a:t>
            </a:r>
            <a:r>
              <a:rPr lang="en-US" dirty="0" smtClean="0">
                <a:sym typeface="Wingdings"/>
              </a:rPr>
              <a:t> clavicle, </a:t>
            </a:r>
            <a:r>
              <a:rPr lang="en-US" dirty="0" err="1" smtClean="0">
                <a:sym typeface="Wingdings"/>
              </a:rPr>
              <a:t>s.c</a:t>
            </a:r>
            <a:r>
              <a:rPr lang="en-US" dirty="0" smtClean="0">
                <a:sym typeface="Wingdings"/>
              </a:rPr>
              <a:t>, distal radius</a:t>
            </a:r>
          </a:p>
          <a:p>
            <a:pPr lvl="1"/>
            <a:r>
              <a:rPr lang="en-US" dirty="0" smtClean="0">
                <a:sym typeface="Wingdings"/>
              </a:rPr>
              <a:t>L.L  femur shaft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3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Salter-Harris Classification</a:t>
            </a:r>
            <a:endParaRPr lang="en-US" dirty="0"/>
          </a:p>
        </p:txBody>
      </p:sp>
      <p:pic>
        <p:nvPicPr>
          <p:cNvPr id="4" name="Content Placeholder 3" descr="Salter Harris simplific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575"/>
          <a:stretch/>
        </p:blipFill>
        <p:spPr>
          <a:xfrm>
            <a:off x="1940370" y="1296086"/>
            <a:ext cx="5503599" cy="5581423"/>
          </a:xfrm>
        </p:spPr>
      </p:pic>
    </p:spTree>
    <p:extLst>
      <p:ext uri="{BB962C8B-B14F-4D97-AF65-F5344CB8AC3E}">
        <p14:creationId xmlns:p14="http://schemas.microsoft.com/office/powerpoint/2010/main" val="111799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Physis Injuries- Classifications</a:t>
            </a:r>
          </a:p>
        </p:txBody>
      </p:sp>
      <p:pic>
        <p:nvPicPr>
          <p:cNvPr id="17420" name="Picture 12" descr="40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173977"/>
            <a:ext cx="5311775" cy="1652588"/>
          </a:xfrm>
        </p:spPr>
      </p:pic>
      <p:pic>
        <p:nvPicPr>
          <p:cNvPr id="17421" name="Picture 13" descr="40-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570550"/>
            <a:ext cx="5486400" cy="1452563"/>
          </a:xfrm>
        </p:spPr>
      </p:pic>
      <p:pic>
        <p:nvPicPr>
          <p:cNvPr id="13317" name="Picture 5" descr="Ogden 7"/>
          <p:cNvPicPr>
            <a:picLocks noChangeAspect="1" noChangeArrowheads="1"/>
          </p:cNvPicPr>
          <p:nvPr/>
        </p:nvPicPr>
        <p:blipFill>
          <a:blip r:embed="rId5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70782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Ogden 8"/>
          <p:cNvPicPr>
            <a:picLocks noChangeAspect="1" noChangeArrowheads="1"/>
          </p:cNvPicPr>
          <p:nvPr/>
        </p:nvPicPr>
        <p:blipFill>
          <a:blip r:embed="rId6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44278"/>
            <a:ext cx="908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40-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4736" y="2057400"/>
            <a:ext cx="1041400" cy="1676400"/>
          </a:xfrm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835696" y="382656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x-none" dirty="0">
                <a:latin typeface="Comic Sans MS" pitchFamily="66" charset="0"/>
              </a:rPr>
              <a:t>Salter-Harris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1979712" y="6029739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x-none" dirty="0">
                <a:latin typeface="Comic Sans MS" pitchFamily="66" charset="0"/>
              </a:rPr>
              <a:t>Peterson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735018" y="3886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x-none" dirty="0" err="1">
                <a:latin typeface="Comic Sans MS" pitchFamily="66" charset="0"/>
              </a:rPr>
              <a:t>Rang’s</a:t>
            </a:r>
            <a:r>
              <a:rPr lang="en-US" altLang="x-none" dirty="0">
                <a:latin typeface="Comic Sans MS" pitchFamily="66" charset="0"/>
              </a:rPr>
              <a:t> type VI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7020272" y="5963478"/>
            <a:ext cx="1590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/>
            <a:r>
              <a:rPr lang="en-US" altLang="x-none" dirty="0">
                <a:latin typeface="Comic Sans MS" pitchFamily="66" charset="0"/>
              </a:rPr>
              <a:t>Ogden</a:t>
            </a:r>
          </a:p>
        </p:txBody>
      </p:sp>
    </p:spTree>
    <p:extLst>
      <p:ext uri="{BB962C8B-B14F-4D97-AF65-F5344CB8AC3E}">
        <p14:creationId xmlns:p14="http://schemas.microsoft.com/office/powerpoint/2010/main" val="60006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Physis Injuries- Complications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69930" cy="525780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x-none" dirty="0" smtClean="0"/>
              <a:t>Less than 1% cause </a:t>
            </a:r>
            <a:r>
              <a:rPr lang="en-US" altLang="x-none" dirty="0" err="1" smtClean="0"/>
              <a:t>physeal</a:t>
            </a:r>
            <a:r>
              <a:rPr lang="en-US" altLang="x-none" dirty="0" smtClean="0"/>
              <a:t> bridging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affecting growth (</a:t>
            </a:r>
            <a:r>
              <a:rPr lang="en-US" altLang="x-none" sz="2400" dirty="0" smtClean="0"/>
              <a:t>varus, valgus, or even L.L.I</a:t>
            </a:r>
            <a:r>
              <a:rPr lang="en-US" altLang="x-none" dirty="0" smtClean="0"/>
              <a:t>)</a:t>
            </a:r>
          </a:p>
          <a:p>
            <a:pPr algn="l" rtl="0" eaLnBrk="1" hangingPunct="1"/>
            <a:r>
              <a:rPr lang="en-US" altLang="x-none" dirty="0" smtClean="0"/>
              <a:t>Keep in mind:</a:t>
            </a:r>
          </a:p>
          <a:p>
            <a:pPr lvl="1" algn="l" rtl="0" eaLnBrk="1" hangingPunct="1"/>
            <a:r>
              <a:rPr lang="en-US" altLang="x-none" dirty="0" smtClean="0"/>
              <a:t>Small bridges (&lt;10%) </a:t>
            </a:r>
            <a:r>
              <a:rPr lang="en-US" altLang="x-none" dirty="0" smtClean="0">
                <a:sym typeface="Wingdings"/>
              </a:rPr>
              <a:t> </a:t>
            </a:r>
            <a:r>
              <a:rPr lang="en-US" altLang="x-none" dirty="0" smtClean="0"/>
              <a:t>may lyse spontaneously</a:t>
            </a:r>
          </a:p>
          <a:p>
            <a:pPr lvl="1" algn="l" rtl="0" eaLnBrk="1" hangingPunct="1"/>
            <a:r>
              <a:rPr lang="en-US" altLang="x-none" dirty="0" smtClean="0"/>
              <a:t>Central bridges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more likely to lyse</a:t>
            </a:r>
          </a:p>
          <a:p>
            <a:pPr lvl="1" algn="l" rtl="0" eaLnBrk="1" hangingPunct="1"/>
            <a:r>
              <a:rPr lang="en-US" altLang="x-none" dirty="0" smtClean="0"/>
              <a:t>Peripheral bridges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more likely to cause deformity</a:t>
            </a:r>
          </a:p>
          <a:p>
            <a:r>
              <a:rPr lang="en-US" altLang="x-none" dirty="0" smtClean="0"/>
              <a:t>Take care with:</a:t>
            </a:r>
          </a:p>
          <a:p>
            <a:pPr lvl="1" algn="l" rtl="0" eaLnBrk="1" hangingPunct="1"/>
            <a:r>
              <a:rPr lang="en-US" altLang="x-none" dirty="0" smtClean="0"/>
              <a:t>Avoid injury to physis during fixation</a:t>
            </a:r>
          </a:p>
          <a:p>
            <a:pPr lvl="1" algn="l" rtl="0" eaLnBrk="1" hangingPunct="1"/>
            <a:r>
              <a:rPr lang="en-US" altLang="x-none" dirty="0" smtClean="0"/>
              <a:t>Monitor growth over a long period</a:t>
            </a:r>
          </a:p>
          <a:p>
            <a:pPr lvl="1"/>
            <a:r>
              <a:rPr lang="en-US" altLang="x-none" dirty="0" smtClean="0"/>
              <a:t>Image suspected </a:t>
            </a:r>
            <a:r>
              <a:rPr lang="en-US" altLang="x-none" dirty="0" err="1" smtClean="0"/>
              <a:t>physeal</a:t>
            </a:r>
            <a:r>
              <a:rPr lang="en-US" altLang="x-none" dirty="0" smtClean="0"/>
              <a:t> bar </a:t>
            </a:r>
            <a:r>
              <a:rPr lang="en-US" altLang="x-none" dirty="0"/>
              <a:t>(</a:t>
            </a:r>
            <a:r>
              <a:rPr lang="en-US" altLang="x-none" dirty="0" smtClean="0"/>
              <a:t>MRI, CT</a:t>
            </a:r>
            <a:r>
              <a:rPr lang="en-US" altLang="x-none" dirty="0"/>
              <a:t>)</a:t>
            </a:r>
            <a:endParaRPr lang="en-US" altLang="x-none" dirty="0" smtClean="0"/>
          </a:p>
        </p:txBody>
      </p:sp>
      <p:pic>
        <p:nvPicPr>
          <p:cNvPr id="40964" name="Picture 4" descr="File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46" y="5082015"/>
            <a:ext cx="1165890" cy="17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File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895" y="5082015"/>
            <a:ext cx="1059235" cy="18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Indications of </a:t>
            </a:r>
            <a:br>
              <a:rPr lang="en-US" sz="6000" dirty="0" smtClean="0"/>
            </a:br>
            <a:r>
              <a:rPr lang="en-US" sz="6000" dirty="0" smtClean="0"/>
              <a:t>Operative </a:t>
            </a:r>
            <a:r>
              <a:rPr lang="en-US" sz="6000" dirty="0"/>
              <a:t>T</a:t>
            </a:r>
            <a:r>
              <a:rPr lang="en-US" sz="6000" dirty="0" smtClean="0"/>
              <a:t>reatment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838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General Management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altLang="x-none" sz="3600" b="1" u="sng" dirty="0" smtClean="0"/>
              <a:t>Indications for surgery</a:t>
            </a:r>
            <a:r>
              <a:rPr lang="en-US" altLang="x-none" dirty="0" smtClean="0"/>
              <a:t> </a:t>
            </a:r>
          </a:p>
          <a:p>
            <a:pPr algn="l" rtl="0"/>
            <a:r>
              <a:rPr lang="en-US" altLang="x-none" sz="3400" dirty="0" smtClean="0"/>
              <a:t>Open fractures</a:t>
            </a:r>
          </a:p>
          <a:p>
            <a:pPr algn="l" rtl="0"/>
            <a:r>
              <a:rPr lang="en-US" altLang="x-none" sz="3400" dirty="0" smtClean="0"/>
              <a:t>Severe soft-tissue injury</a:t>
            </a:r>
          </a:p>
          <a:p>
            <a:pPr algn="l" rtl="0"/>
            <a:r>
              <a:rPr lang="en-US" altLang="x-none" sz="3400" dirty="0"/>
              <a:t>F</a:t>
            </a:r>
            <a:r>
              <a:rPr lang="en-US" altLang="x-none" sz="3400" dirty="0" smtClean="0"/>
              <a:t>ractures with vascular injury</a:t>
            </a:r>
          </a:p>
          <a:p>
            <a:pPr algn="l" rtl="0"/>
            <a:r>
              <a:rPr lang="en-US" altLang="x-none" sz="3400" dirty="0" smtClean="0"/>
              <a:t>Compartment syndrome</a:t>
            </a:r>
            <a:endParaRPr lang="en-US" altLang="x-none" dirty="0" smtClean="0"/>
          </a:p>
          <a:p>
            <a:pPr algn="l" rtl="0"/>
            <a:r>
              <a:rPr lang="en-US" altLang="x-none" sz="3400" dirty="0" smtClean="0"/>
              <a:t>Multiple injuries</a:t>
            </a:r>
          </a:p>
          <a:p>
            <a:pPr algn="l" rtl="0"/>
            <a:r>
              <a:rPr lang="en-US" altLang="x-none" sz="3400" dirty="0" smtClean="0"/>
              <a:t>Displaced intra articular fractures (</a:t>
            </a:r>
            <a:r>
              <a:rPr lang="en-US" altLang="x-none" sz="3100" dirty="0" smtClean="0"/>
              <a:t>Salter-Harris  III-IV </a:t>
            </a:r>
            <a:r>
              <a:rPr lang="en-US" altLang="x-none" sz="3400" dirty="0" smtClean="0"/>
              <a:t>)</a:t>
            </a:r>
          </a:p>
          <a:p>
            <a:pPr algn="l" rtl="0"/>
            <a:r>
              <a:rPr lang="en-US" altLang="x-none" sz="3400" dirty="0" smtClean="0"/>
              <a:t>Failure of conservative means (</a:t>
            </a:r>
            <a:r>
              <a:rPr lang="en-US" altLang="x-none" sz="3100" dirty="0" smtClean="0"/>
              <a:t>irreducible or unstable #’s</a:t>
            </a:r>
            <a:r>
              <a:rPr lang="en-US" altLang="x-none" sz="3400" dirty="0" smtClean="0"/>
              <a:t>)</a:t>
            </a:r>
          </a:p>
          <a:p>
            <a:pPr algn="l" rtl="0"/>
            <a:r>
              <a:rPr lang="en-US" altLang="x-none" sz="3400" dirty="0" smtClean="0"/>
              <a:t>Malunion and delayed union</a:t>
            </a:r>
          </a:p>
          <a:p>
            <a:pPr algn="l" rtl="0"/>
            <a:r>
              <a:rPr lang="en-US" altLang="x-none" sz="3400" dirty="0" smtClean="0"/>
              <a:t>Adolescence</a:t>
            </a:r>
          </a:p>
          <a:p>
            <a:pPr algn="l" rtl="0"/>
            <a:r>
              <a:rPr lang="en-US" altLang="x-none" sz="3400" dirty="0" smtClean="0"/>
              <a:t>Head injury</a:t>
            </a:r>
          </a:p>
          <a:p>
            <a:pPr algn="l" rtl="0"/>
            <a:r>
              <a:rPr lang="en-US" altLang="x-none" sz="3400" dirty="0" smtClean="0"/>
              <a:t>Neurological disorder </a:t>
            </a:r>
          </a:p>
        </p:txBody>
      </p:sp>
    </p:spTree>
    <p:extLst>
      <p:ext uri="{BB962C8B-B14F-4D97-AF65-F5344CB8AC3E}">
        <p14:creationId xmlns:p14="http://schemas.microsoft.com/office/powerpoint/2010/main" val="232203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Methods of Treatment</a:t>
            </a:r>
            <a:br>
              <a:rPr lang="en-US" sz="6000" dirty="0" smtClean="0"/>
            </a:br>
            <a:r>
              <a:rPr lang="en-US" sz="6000" dirty="0" smtClean="0"/>
              <a:t>of Pediatric</a:t>
            </a:r>
            <a:br>
              <a:rPr lang="en-US" sz="6000" dirty="0" smtClean="0"/>
            </a:br>
            <a:r>
              <a:rPr lang="en-US" sz="6000" dirty="0" smtClean="0"/>
              <a:t>Fractures &amp; Trauma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462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Casting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still the commonest</a:t>
            </a:r>
          </a:p>
        </p:txBody>
      </p:sp>
      <p:pic>
        <p:nvPicPr>
          <p:cNvPr id="5" name="Picture 5" descr="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" r="-253"/>
          <a:stretch/>
        </p:blipFill>
        <p:spPr bwMode="auto">
          <a:xfrm>
            <a:off x="1786130" y="1600200"/>
            <a:ext cx="5579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35069" y="5555835"/>
            <a:ext cx="1151061" cy="297635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494780" y="2561324"/>
            <a:ext cx="771956" cy="722442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0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2) K-wires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 smtClean="0"/>
              <a:t>Most commonly used internal fixation (I.F)</a:t>
            </a:r>
          </a:p>
          <a:p>
            <a:r>
              <a:rPr lang="en-US" altLang="x-none" dirty="0" smtClean="0"/>
              <a:t>Usually used in </a:t>
            </a:r>
            <a:r>
              <a:rPr lang="en-US" altLang="x-none" dirty="0" smtClean="0">
                <a:sym typeface="Wingdings"/>
              </a:rPr>
              <a:t> </a:t>
            </a:r>
            <a:r>
              <a:rPr lang="en-US" altLang="x-none" dirty="0" err="1" smtClean="0">
                <a:sym typeface="Wingdings"/>
              </a:rPr>
              <a:t>m</a:t>
            </a:r>
            <a:r>
              <a:rPr lang="en-US" altLang="x-none" dirty="0" err="1" smtClean="0"/>
              <a:t>etaphyseal</a:t>
            </a:r>
            <a:r>
              <a:rPr lang="en-US" altLang="x-none" dirty="0" smtClean="0"/>
              <a:t> fractures</a:t>
            </a:r>
          </a:p>
        </p:txBody>
      </p:sp>
      <p:pic>
        <p:nvPicPr>
          <p:cNvPr id="5" name="Picture 10" descr="p44f1 copy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04" y="2830361"/>
            <a:ext cx="2478524" cy="40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44f1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42" y="2843275"/>
            <a:ext cx="2279400" cy="40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3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x-none" dirty="0" smtClean="0"/>
              <a:t>3) Intramedullary wires (Elastic nails)</a:t>
            </a:r>
          </a:p>
        </p:txBody>
      </p:sp>
      <p:pic>
        <p:nvPicPr>
          <p:cNvPr id="7" name="Picture 5" descr="File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2" y="1521223"/>
            <a:ext cx="3796512" cy="52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0" y="2161022"/>
            <a:ext cx="5080296" cy="367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7380" y="1205329"/>
            <a:ext cx="1851030" cy="565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4) Screws</a:t>
            </a:r>
          </a:p>
        </p:txBody>
      </p:sp>
      <p:pic>
        <p:nvPicPr>
          <p:cNvPr id="6" name="Picture 9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53" y="1323833"/>
            <a:ext cx="2154163" cy="267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icture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6" y="4043750"/>
            <a:ext cx="2130091" cy="275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96" y="1417638"/>
            <a:ext cx="2372344" cy="25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ure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67" y="4053808"/>
            <a:ext cx="2342498" cy="270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572000" y="2673655"/>
            <a:ext cx="952219" cy="1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20886" y="1646912"/>
            <a:ext cx="726856" cy="626096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154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Pediatric Fractures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231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x-none" dirty="0" smtClean="0"/>
              <a:t>5) Plates </a:t>
            </a:r>
            <a:r>
              <a:rPr lang="en-US" altLang="x-none" dirty="0" smtClean="0">
                <a:sym typeface="Wingdings"/>
              </a:rPr>
              <a:t> specially in </a:t>
            </a:r>
            <a:r>
              <a:rPr lang="en-US" altLang="x-none" dirty="0" smtClean="0"/>
              <a:t>multiple trauma</a:t>
            </a:r>
          </a:p>
        </p:txBody>
      </p:sp>
      <p:pic>
        <p:nvPicPr>
          <p:cNvPr id="8" name="Picture 6" descr="File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36" y="1508021"/>
            <a:ext cx="4020064" cy="505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40" y="1317187"/>
            <a:ext cx="2817652" cy="540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8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smtClean="0"/>
              <a:t>6) I.M.N </a:t>
            </a:r>
            <a:r>
              <a:rPr lang="en-US" altLang="x-none" dirty="0" smtClean="0">
                <a:sym typeface="Wingdings"/>
              </a:rPr>
              <a:t> only in</a:t>
            </a:r>
            <a:r>
              <a:rPr lang="en-US" altLang="x-none" dirty="0" smtClean="0"/>
              <a:t> adolescents (&gt;12y)</a:t>
            </a:r>
          </a:p>
        </p:txBody>
      </p:sp>
      <p:pic>
        <p:nvPicPr>
          <p:cNvPr id="7" name="Content Placeholder 6" descr="File004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" r="1255"/>
          <a:stretch/>
        </p:blipFill>
        <p:spPr bwMode="auto">
          <a:xfrm>
            <a:off x="3592109" y="1178624"/>
            <a:ext cx="1925054" cy="570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1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 smtClean="0"/>
              <a:t>7) Ex-fix </a:t>
            </a:r>
            <a:r>
              <a:rPr lang="en-US" altLang="x-none" dirty="0" smtClean="0">
                <a:sym typeface="Wingdings"/>
              </a:rPr>
              <a:t></a:t>
            </a:r>
            <a:r>
              <a:rPr lang="en-US" altLang="x-none" dirty="0" smtClean="0"/>
              <a:t> usually in open #</a:t>
            </a:r>
          </a:p>
        </p:txBody>
      </p:sp>
      <p:pic>
        <p:nvPicPr>
          <p:cNvPr id="6" name="Content Placeholder 5" descr="File004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3350"/>
          <a:stretch/>
        </p:blipFill>
        <p:spPr bwMode="auto">
          <a:xfrm>
            <a:off x="3223806" y="1417638"/>
            <a:ext cx="2710117" cy="546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 smtClean="0"/>
              <a:t>Methods of Fixation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 rot="-1852008">
            <a:off x="2040290" y="2007866"/>
            <a:ext cx="2468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x-none" sz="3200" dirty="0">
                <a:solidFill>
                  <a:schemeClr val="accent2"/>
                </a:solidFill>
                <a:latin typeface="Comic Sans MS" pitchFamily="66" charset="0"/>
              </a:rPr>
              <a:t>Combination</a:t>
            </a:r>
          </a:p>
        </p:txBody>
      </p:sp>
      <p:pic>
        <p:nvPicPr>
          <p:cNvPr id="33797" name="Picture 6" descr="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5220"/>
          <a:stretch/>
        </p:blipFill>
        <p:spPr bwMode="auto">
          <a:xfrm>
            <a:off x="5791042" y="1594238"/>
            <a:ext cx="3034680" cy="50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FIG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0" y="3393034"/>
            <a:ext cx="5303949" cy="31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AutoShape 9"/>
          <p:cNvSpPr>
            <a:spLocks noChangeArrowheads="1"/>
          </p:cNvSpPr>
          <p:nvPr/>
        </p:nvSpPr>
        <p:spPr bwMode="auto">
          <a:xfrm rot="-1122236">
            <a:off x="1522949" y="1483347"/>
            <a:ext cx="3759200" cy="1497013"/>
          </a:xfrm>
          <a:prstGeom prst="irregularSeal2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375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Common Pediatric Fractures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525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Pediatric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 Upper limb:</a:t>
            </a:r>
            <a:endParaRPr lang="en-US" dirty="0"/>
          </a:p>
          <a:p>
            <a:pPr lvl="1"/>
            <a:r>
              <a:rPr lang="en-US" dirty="0" smtClean="0"/>
              <a:t>Clavicle</a:t>
            </a:r>
            <a:endParaRPr lang="en-US" dirty="0"/>
          </a:p>
          <a:p>
            <a:pPr lvl="1"/>
            <a:r>
              <a:rPr lang="en-US" dirty="0" smtClean="0"/>
              <a:t>Humeral supracondylar</a:t>
            </a:r>
            <a:endParaRPr lang="en-US" dirty="0"/>
          </a:p>
          <a:p>
            <a:pPr lvl="1"/>
            <a:r>
              <a:rPr lang="en-US" dirty="0" smtClean="0"/>
              <a:t>Distal Radius</a:t>
            </a:r>
          </a:p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/>
            <a:r>
              <a:rPr lang="en-US" dirty="0" smtClean="0"/>
              <a:t>Lower Limbs:</a:t>
            </a:r>
            <a:endParaRPr lang="en-US" dirty="0"/>
          </a:p>
          <a:p>
            <a:pPr marL="914400" lvl="1" indent="-514350"/>
            <a:r>
              <a:rPr lang="en-US" dirty="0" smtClean="0"/>
              <a:t>Femur shaft (diaphysis)</a:t>
            </a:r>
          </a:p>
          <a:p>
            <a:pPr marL="514350" indent="-51435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Clavicle # -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l" rtl="0"/>
            <a:r>
              <a:rPr lang="en-US" dirty="0" smtClean="0"/>
              <a:t>8-15%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all pediatric </a:t>
            </a:r>
            <a:r>
              <a:rPr lang="en-US" dirty="0"/>
              <a:t>#</a:t>
            </a:r>
            <a:endParaRPr lang="en-US" dirty="0" smtClean="0"/>
          </a:p>
          <a:p>
            <a:pPr algn="l" rtl="0"/>
            <a:r>
              <a:rPr lang="en-US" dirty="0" smtClean="0"/>
              <a:t>0.5% </a:t>
            </a:r>
            <a:r>
              <a:rPr lang="en-US" dirty="0" smtClean="0">
                <a:sym typeface="Wingdings"/>
              </a:rPr>
              <a:t> of</a:t>
            </a:r>
            <a:r>
              <a:rPr lang="en-US" dirty="0" smtClean="0"/>
              <a:t> normal SVD</a:t>
            </a:r>
          </a:p>
          <a:p>
            <a:pPr algn="l" rtl="0"/>
            <a:r>
              <a:rPr lang="en-US" dirty="0" smtClean="0"/>
              <a:t>1.6%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breech deliveries </a:t>
            </a:r>
          </a:p>
          <a:p>
            <a:pPr algn="l" rtl="0"/>
            <a:r>
              <a:rPr lang="en-US" dirty="0" smtClean="0"/>
              <a:t>90%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obstetric </a:t>
            </a:r>
            <a:r>
              <a:rPr lang="en-US" dirty="0"/>
              <a:t>#</a:t>
            </a:r>
            <a:endParaRPr lang="en-US" dirty="0" smtClean="0"/>
          </a:p>
          <a:p>
            <a:pPr algn="l" rtl="0"/>
            <a:r>
              <a:rPr lang="en-US" dirty="0" smtClean="0"/>
              <a:t>80%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clavicle # occur in the shaft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periosteal sleeve always remains in the anatomic position </a:t>
            </a:r>
            <a:r>
              <a:rPr lang="en-US" dirty="0" smtClean="0">
                <a:sym typeface="Wingdings"/>
              </a:rPr>
              <a:t> t</a:t>
            </a:r>
            <a:r>
              <a:rPr lang="en-US" dirty="0" smtClean="0"/>
              <a:t>herefore, remodeling is ensured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Mechanism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/>
            <a:r>
              <a:rPr lang="en-US" dirty="0" smtClean="0"/>
              <a:t>Indirect </a:t>
            </a:r>
            <a:r>
              <a:rPr lang="en-US" dirty="0" smtClean="0">
                <a:sym typeface="Wingdings"/>
              </a:rPr>
              <a:t> f</a:t>
            </a:r>
            <a:r>
              <a:rPr lang="en-US" dirty="0" smtClean="0"/>
              <a:t>all onto an outstretched hand</a:t>
            </a:r>
          </a:p>
          <a:p>
            <a:pPr algn="l" rtl="0"/>
            <a:r>
              <a:rPr lang="en-US" dirty="0" smtClean="0"/>
              <a:t>Direct: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most common mechanism</a:t>
            </a:r>
          </a:p>
          <a:p>
            <a:pPr lvl="1"/>
            <a:r>
              <a:rPr lang="en-US" dirty="0" smtClean="0"/>
              <a:t>Has highest incidence of injury to the underlying:</a:t>
            </a:r>
          </a:p>
          <a:p>
            <a:pPr lvl="2"/>
            <a:r>
              <a:rPr lang="en-US" dirty="0" smtClean="0"/>
              <a:t>N.V &amp;,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ulmonary structures</a:t>
            </a:r>
          </a:p>
          <a:p>
            <a:pPr algn="l" rtl="0"/>
            <a:r>
              <a:rPr lang="en-US" dirty="0" smtClean="0"/>
              <a:t>Birth injury</a:t>
            </a:r>
          </a:p>
          <a:p>
            <a:pPr marL="0" indent="0" algn="l" rtl="0">
              <a:buNone/>
            </a:pPr>
            <a:endParaRPr lang="en-US" u="sng" dirty="0" smtClean="0"/>
          </a:p>
        </p:txBody>
      </p:sp>
      <p:sp>
        <p:nvSpPr>
          <p:cNvPr id="4" name="Rectangle 3"/>
          <p:cNvSpPr/>
          <p:nvPr/>
        </p:nvSpPr>
        <p:spPr>
          <a:xfrm rot="16200000">
            <a:off x="5105399" y="-864330"/>
            <a:ext cx="897266" cy="565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avicle #- Mechanisims of inju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77" y="3821027"/>
            <a:ext cx="3677558" cy="2761051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6" name="Rectangle 5"/>
          <p:cNvSpPr/>
          <p:nvPr/>
        </p:nvSpPr>
        <p:spPr>
          <a:xfrm rot="16200000">
            <a:off x="4011955" y="4473045"/>
            <a:ext cx="2930357" cy="153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961944" y="3583038"/>
            <a:ext cx="2930357" cy="3314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27707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Look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Ecchymosis</a:t>
            </a:r>
          </a:p>
          <a:p>
            <a:r>
              <a:rPr lang="en-US" dirty="0" smtClean="0"/>
              <a:t>Feel:</a:t>
            </a:r>
          </a:p>
          <a:p>
            <a:pPr lvl="1"/>
            <a:r>
              <a:rPr lang="en-US" dirty="0" smtClean="0"/>
              <a:t>Tender # site</a:t>
            </a:r>
          </a:p>
          <a:p>
            <a:pPr lvl="1"/>
            <a:r>
              <a:rPr lang="en-US" dirty="0" smtClean="0"/>
              <a:t>As a palpable mass along the clavicle (</a:t>
            </a:r>
            <a:r>
              <a:rPr lang="en-US" sz="2000" dirty="0" smtClean="0"/>
              <a:t>as in displaced #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Crepitus (</a:t>
            </a:r>
            <a:r>
              <a:rPr lang="en-US" sz="2000" dirty="0" smtClean="0"/>
              <a:t>when lung is compromised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Special tests </a:t>
            </a:r>
            <a:r>
              <a:rPr lang="en-US" dirty="0" smtClean="0">
                <a:sym typeface="Wingdings"/>
              </a:rPr>
              <a:t> </a:t>
            </a:r>
            <a:r>
              <a:rPr lang="en-US" u="sng" dirty="0" smtClean="0"/>
              <a:t>Must</a:t>
            </a:r>
            <a:r>
              <a:rPr lang="en-US" dirty="0" smtClean="0"/>
              <a:t> assesse for any:</a:t>
            </a:r>
          </a:p>
          <a:p>
            <a:pPr lvl="1"/>
            <a:r>
              <a:rPr lang="en-US" dirty="0" smtClean="0"/>
              <a:t>N.V injury</a:t>
            </a:r>
          </a:p>
          <a:p>
            <a:pPr lvl="1"/>
            <a:r>
              <a:rPr lang="en-US" dirty="0" smtClean="0"/>
              <a:t>Pulmonary injury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653311" y="-864330"/>
            <a:ext cx="897266" cy="5652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5798508" y="1846929"/>
            <a:ext cx="572665" cy="5203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x-none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l" rtl="0" eaLnBrk="1" hangingPunct="1"/>
            <a:r>
              <a:rPr lang="en-US" altLang="x-none" dirty="0" smtClean="0"/>
              <a:t>Fractures account for ~15% of all injuries in children</a:t>
            </a:r>
          </a:p>
          <a:p>
            <a:pPr algn="l" rtl="0" eaLnBrk="1" hangingPunct="1"/>
            <a:r>
              <a:rPr lang="en-US" altLang="x-none" dirty="0" smtClean="0"/>
              <a:t>Different from adult fractures</a:t>
            </a:r>
          </a:p>
          <a:p>
            <a:pPr algn="l" rtl="0" eaLnBrk="1" hangingPunct="1"/>
            <a:r>
              <a:rPr lang="en-US" altLang="x-none" dirty="0" smtClean="0"/>
              <a:t>Vary in various age groups </a:t>
            </a:r>
            <a:r>
              <a:rPr lang="en-US" altLang="x-none" sz="2400" dirty="0" smtClean="0"/>
              <a:t>(infants, children, adolescents )</a:t>
            </a:r>
          </a:p>
          <a:p>
            <a:pPr lvl="1" eaLnBrk="1" hangingPunct="1">
              <a:buFontTx/>
              <a:buNone/>
            </a:pPr>
            <a:endParaRPr lang="en-US" altLang="x-none" sz="2400" dirty="0" smtClean="0"/>
          </a:p>
          <a:p>
            <a:pPr eaLnBrk="1" hangingPunct="1"/>
            <a:endParaRPr lang="en-US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426722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#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/>
              <a:t>Clinical </a:t>
            </a:r>
            <a:r>
              <a:rPr lang="en-US" u="sng" dirty="0" smtClean="0"/>
              <a:t>Evaluation:</a:t>
            </a:r>
          </a:p>
          <a:p>
            <a:pPr algn="l" rtl="0"/>
            <a:r>
              <a:rPr lang="en-US" dirty="0" smtClean="0"/>
              <a:t>Painful palpable mass along the clavicle</a:t>
            </a:r>
          </a:p>
          <a:p>
            <a:pPr algn="l" rtl="0"/>
            <a:r>
              <a:rPr lang="en-US" dirty="0" smtClean="0"/>
              <a:t>Tenderness, crepitus, and ecchymosis</a:t>
            </a:r>
          </a:p>
          <a:p>
            <a:pPr algn="l" rtl="0"/>
            <a:r>
              <a:rPr lang="en-US" dirty="0" smtClean="0"/>
              <a:t>May be associated with neurovascular injury</a:t>
            </a:r>
          </a:p>
          <a:p>
            <a:pPr algn="l" rtl="0"/>
            <a:r>
              <a:rPr lang="en-US" dirty="0" smtClean="0"/>
              <a:t>Pulmonary status must be assessed.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3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Radiographic (AP X-ray)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29998" y="1219218"/>
            <a:ext cx="4130031" cy="26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user\Application Data\PixelMetrics\CaptureWiz\Temp\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391" t="19209" r="-391"/>
          <a:stretch/>
        </p:blipFill>
        <p:spPr bwMode="auto">
          <a:xfrm>
            <a:off x="184301" y="3889093"/>
            <a:ext cx="6369946" cy="2830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70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/>
          </a:bodyPr>
          <a:lstStyle/>
          <a:p>
            <a:r>
              <a:rPr lang="en-US" dirty="0" smtClean="0"/>
              <a:t>Clavicle # - Reading XR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Location:</a:t>
            </a:r>
          </a:p>
          <a:p>
            <a:pPr lvl="1"/>
            <a:r>
              <a:rPr lang="en-US" dirty="0" smtClean="0">
                <a:sym typeface="Wingdings"/>
              </a:rPr>
              <a:t>(medial, middle, lateral) </a:t>
            </a:r>
            <a:r>
              <a:rPr lang="en-US" sz="3600" dirty="0" smtClean="0">
                <a:sym typeface="Wingdings"/>
              </a:rPr>
              <a:t>⅓ </a:t>
            </a:r>
            <a:r>
              <a:rPr lang="en-US" dirty="0" smtClean="0">
                <a:sym typeface="Wingdings"/>
              </a:rPr>
              <a:t> commonest middle </a:t>
            </a:r>
            <a:r>
              <a:rPr lang="en-US" sz="3600" dirty="0" smtClean="0">
                <a:sym typeface="Wingdings"/>
              </a:rPr>
              <a:t>⅓</a:t>
            </a:r>
          </a:p>
          <a:p>
            <a:pPr lvl="1"/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r junction of </a:t>
            </a:r>
            <a:r>
              <a:rPr lang="en-US" sz="3600" dirty="0" smtClean="0">
                <a:sym typeface="Wingdings"/>
              </a:rPr>
              <a:t>⅓</a:t>
            </a:r>
            <a:r>
              <a:rPr lang="en-US" dirty="0" smtClean="0">
                <a:sym typeface="Wingdings"/>
              </a:rPr>
              <a:t>’s  commonest middle/lateral </a:t>
            </a:r>
            <a:r>
              <a:rPr lang="en-US" sz="3600" dirty="0" smtClean="0">
                <a:sym typeface="Wingdings"/>
              </a:rPr>
              <a:t>⅓</a:t>
            </a:r>
            <a:endParaRPr lang="en-US" sz="3600" dirty="0" smtClean="0"/>
          </a:p>
          <a:p>
            <a:pPr algn="l" rtl="0"/>
            <a:r>
              <a:rPr lang="en-US" dirty="0" smtClean="0"/>
              <a:t>Open or closed </a:t>
            </a:r>
            <a:r>
              <a:rPr lang="en-US" dirty="0" smtClean="0">
                <a:sym typeface="Wingdings"/>
              </a:rPr>
              <a:t> see air on XR</a:t>
            </a:r>
            <a:endParaRPr lang="en-US" dirty="0" smtClean="0"/>
          </a:p>
          <a:p>
            <a:pPr algn="l" rtl="0"/>
            <a:r>
              <a:rPr lang="en-US" dirty="0" smtClean="0"/>
              <a:t>Displacement </a:t>
            </a:r>
            <a:r>
              <a:rPr lang="en-US" dirty="0" smtClean="0">
                <a:sym typeface="Wingdings"/>
              </a:rPr>
              <a:t> %</a:t>
            </a:r>
            <a:endParaRPr lang="en-US" dirty="0" smtClean="0"/>
          </a:p>
          <a:p>
            <a:pPr algn="l" rtl="0"/>
            <a:r>
              <a:rPr lang="en-US" dirty="0" smtClean="0"/>
              <a:t>Fracture type:</a:t>
            </a:r>
          </a:p>
          <a:p>
            <a:pPr lvl="1"/>
            <a:r>
              <a:rPr lang="en-US" dirty="0" smtClean="0"/>
              <a:t>Segmental</a:t>
            </a:r>
          </a:p>
          <a:p>
            <a:pPr lvl="1"/>
            <a:r>
              <a:rPr lang="en-US" dirty="0" smtClean="0"/>
              <a:t>Comminuted</a:t>
            </a:r>
          </a:p>
          <a:p>
            <a:pPr lvl="1"/>
            <a:r>
              <a:rPr lang="en-US" dirty="0" smtClean="0"/>
              <a:t>Greenstick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5425290" y="1635567"/>
            <a:ext cx="531357" cy="437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5195890" y="2239971"/>
            <a:ext cx="531357" cy="437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</a:t>
            </a:r>
            <a:endParaRPr lang="en-US" dirty="0"/>
          </a:p>
        </p:txBody>
      </p:sp>
      <p:pic>
        <p:nvPicPr>
          <p:cNvPr id="8" name="Content Placeholder 7" descr="Clavicle #- cAllman Classification (simple)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2" r="-1096"/>
          <a:stretch/>
        </p:blipFill>
        <p:spPr>
          <a:xfrm>
            <a:off x="1736824" y="1245394"/>
            <a:ext cx="5789836" cy="56126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4468563" y="4580078"/>
            <a:ext cx="531358" cy="1213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3052179" y="4583086"/>
            <a:ext cx="531358" cy="1213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5856571" y="4586094"/>
            <a:ext cx="531358" cy="12139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354" y="4927368"/>
            <a:ext cx="93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95369" y="4927368"/>
            <a:ext cx="8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5296" y="4927368"/>
            <a:ext cx="121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Allman Classification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7084243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Type II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Medial third</a:t>
            </a:r>
          </a:p>
          <a:p>
            <a:pPr algn="l" rtl="0"/>
            <a:endParaRPr lang="en-US" dirty="0"/>
          </a:p>
          <a:p>
            <a:pPr algn="l" rtl="0"/>
            <a:endParaRPr lang="x-none" dirty="0"/>
          </a:p>
          <a:p>
            <a:pPr algn="l" rtl="0"/>
            <a:r>
              <a:rPr lang="en-US" dirty="0" smtClean="0"/>
              <a:t>Type I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Middle </a:t>
            </a:r>
            <a:r>
              <a:rPr lang="en-US" dirty="0"/>
              <a:t>third (most common</a:t>
            </a:r>
            <a:r>
              <a:rPr lang="en-US" dirty="0" smtClean="0"/>
              <a:t>)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Type III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Lateral third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170"/>
          <a:stretch/>
        </p:blipFill>
        <p:spPr bwMode="auto">
          <a:xfrm>
            <a:off x="7362830" y="4970505"/>
            <a:ext cx="1657290" cy="18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4310" t="-1" b="-13044"/>
          <a:stretch/>
        </p:blipFill>
        <p:spPr bwMode="auto">
          <a:xfrm>
            <a:off x="7434385" y="1149166"/>
            <a:ext cx="1588592" cy="227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678"/>
          <a:stretch/>
        </p:blipFill>
        <p:spPr bwMode="auto">
          <a:xfrm>
            <a:off x="7362830" y="3030325"/>
            <a:ext cx="1662522" cy="19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Treatment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 (&lt; 28 days):</a:t>
            </a:r>
          </a:p>
          <a:p>
            <a:pPr lvl="1"/>
            <a:r>
              <a:rPr lang="en-US" dirty="0" smtClean="0"/>
              <a:t>No orthotics </a:t>
            </a:r>
          </a:p>
          <a:p>
            <a:pPr lvl="1"/>
            <a:r>
              <a:rPr lang="en-US" dirty="0" smtClean="0"/>
              <a:t>Unite in 1w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1m – 2y: 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igure-of-eight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2w</a:t>
            </a: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2 – 12y: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igure</a:t>
            </a:r>
            <a:r>
              <a:rPr lang="en-US" dirty="0"/>
              <a:t>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110" y="1348826"/>
            <a:ext cx="2228752" cy="2173032"/>
          </a:xfrm>
          <a:prstGeom prst="rect">
            <a:avLst/>
          </a:prstGeom>
          <a:noFill/>
        </p:spPr>
      </p:pic>
      <p:pic>
        <p:nvPicPr>
          <p:cNvPr id="3" name="Picture 2" descr="Clavicle #- figur of 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7" y="1348826"/>
            <a:ext cx="2180826" cy="2180826"/>
          </a:xfrm>
          <a:prstGeom prst="rect">
            <a:avLst/>
          </a:prstGeom>
        </p:spPr>
      </p:pic>
      <p:pic>
        <p:nvPicPr>
          <p:cNvPr id="5" name="Picture 4" descr="Clavicle #- Sl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r="24784"/>
          <a:stretch/>
        </p:blipFill>
        <p:spPr>
          <a:xfrm>
            <a:off x="6181596" y="3596675"/>
            <a:ext cx="1269935" cy="32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Treatment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91410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Newborn:</a:t>
            </a:r>
          </a:p>
          <a:p>
            <a:pPr marL="0" indent="0" algn="l" rtl="0">
              <a:buNone/>
            </a:pPr>
            <a:r>
              <a:rPr lang="en-US" dirty="0" smtClean="0"/>
              <a:t>unite in 1 week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Up to 2 years: </a:t>
            </a:r>
          </a:p>
          <a:p>
            <a:pPr marL="0" indent="0" algn="l" rtl="0">
              <a:buNone/>
            </a:pPr>
            <a:r>
              <a:rPr lang="en-US" dirty="0" smtClean="0"/>
              <a:t>figure-of-eight for 2 weeks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Age </a:t>
            </a:r>
            <a:r>
              <a:rPr lang="en-US" dirty="0" smtClean="0"/>
              <a:t>2-12 Years:</a:t>
            </a:r>
          </a:p>
          <a:p>
            <a:pPr marL="0" indent="0" algn="l" rtl="0">
              <a:buNone/>
            </a:pPr>
            <a:r>
              <a:rPr lang="en-US" dirty="0" smtClean="0"/>
              <a:t>A </a:t>
            </a:r>
            <a:r>
              <a:rPr lang="en-US" dirty="0"/>
              <a:t>figure-of-eight </a:t>
            </a:r>
            <a:r>
              <a:rPr lang="en-US" dirty="0" smtClean="0"/>
              <a:t>or </a:t>
            </a:r>
            <a:r>
              <a:rPr lang="en-US" dirty="0"/>
              <a:t>sling </a:t>
            </a:r>
            <a:r>
              <a:rPr lang="en-US" dirty="0" smtClean="0"/>
              <a:t>for 2-4 </a:t>
            </a:r>
            <a:r>
              <a:rPr lang="en-US" dirty="0"/>
              <a:t>weeks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4" descr="C:\Documents and Settings\user\Application Data\PixelMetrics\CaptureWiz\Tem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520" y="1448273"/>
            <a:ext cx="2334141" cy="2275787"/>
          </a:xfrm>
          <a:prstGeom prst="rect">
            <a:avLst/>
          </a:prstGeom>
          <a:noFill/>
        </p:spPr>
      </p:pic>
      <p:pic>
        <p:nvPicPr>
          <p:cNvPr id="9" name="Picture 2" descr="C:\Documents and Settings\user\Application Data\PixelMetrics\CaptureWiz\Tem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41" y="1448273"/>
            <a:ext cx="2482748" cy="227578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314" y="3991414"/>
            <a:ext cx="3502957" cy="27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31" y="3951736"/>
            <a:ext cx="1759058" cy="27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35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# - Remodeling </a:t>
            </a:r>
            <a:endParaRPr lang="x-none" dirty="0"/>
          </a:p>
        </p:txBody>
      </p:sp>
      <p:pic>
        <p:nvPicPr>
          <p:cNvPr id="3" name="Content Placeholder 2" descr="Clavicle #- remodelin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19459" b="327"/>
          <a:stretch/>
        </p:blipFill>
        <p:spPr>
          <a:xfrm>
            <a:off x="0" y="1979432"/>
            <a:ext cx="9172375" cy="2880251"/>
          </a:xfrm>
        </p:spPr>
      </p:pic>
      <p:sp>
        <p:nvSpPr>
          <p:cNvPr id="4" name="Oval 3"/>
          <p:cNvSpPr/>
          <p:nvPr/>
        </p:nvSpPr>
        <p:spPr>
          <a:xfrm>
            <a:off x="1176557" y="2483632"/>
            <a:ext cx="1120531" cy="1083088"/>
          </a:xfrm>
          <a:prstGeom prst="ellipse">
            <a:avLst/>
          </a:prstGeom>
          <a:noFill/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8157" y="3051920"/>
            <a:ext cx="1422769" cy="1425763"/>
          </a:xfrm>
          <a:prstGeom prst="ellipse">
            <a:avLst/>
          </a:prstGeom>
          <a:noFill/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# - Remodeling </a:t>
            </a:r>
            <a:endParaRPr lang="x-non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54" r="-44" b="3817"/>
          <a:stretch/>
        </p:blipFill>
        <p:spPr bwMode="auto">
          <a:xfrm>
            <a:off x="1250294" y="1218058"/>
            <a:ext cx="6668222" cy="564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419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user\Application Data\PixelMetrics\CaptureWiz\Temp\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04011" y="3830217"/>
            <a:ext cx="4573321" cy="3048292"/>
          </a:xfrm>
          <a:prstGeom prst="rect">
            <a:avLst/>
          </a:prstGeom>
          <a:noFill/>
        </p:spPr>
      </p:pic>
      <p:pic>
        <p:nvPicPr>
          <p:cNvPr id="86020" name="Picture 4" descr="C:\Documents and Settings\user\Application Data\PixelMetrics\CaptureWiz\Temp\1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84" y="3830216"/>
            <a:ext cx="4454308" cy="304092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Clavicle # - Treatment </a:t>
            </a:r>
            <a:endParaRPr lang="x-non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u="sng" dirty="0" smtClean="0"/>
              <a:t>Indications of operative treatment: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Open #’s, or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Neurovascular compromise</a:t>
            </a:r>
          </a:p>
        </p:txBody>
      </p:sp>
      <p:sp>
        <p:nvSpPr>
          <p:cNvPr id="2" name="Freeform 1"/>
          <p:cNvSpPr/>
          <p:nvPr/>
        </p:nvSpPr>
        <p:spPr>
          <a:xfrm>
            <a:off x="444045" y="4475794"/>
            <a:ext cx="2015965" cy="1598498"/>
          </a:xfrm>
          <a:custGeom>
            <a:avLst/>
            <a:gdLst>
              <a:gd name="connsiteX0" fmla="*/ 319713 w 2015965"/>
              <a:gd name="connsiteY0" fmla="*/ 1598498 h 1598498"/>
              <a:gd name="connsiteX1" fmla="*/ 346355 w 2015965"/>
              <a:gd name="connsiteY1" fmla="*/ 1527454 h 1598498"/>
              <a:gd name="connsiteX2" fmla="*/ 364117 w 2015965"/>
              <a:gd name="connsiteY2" fmla="*/ 1474170 h 1598498"/>
              <a:gd name="connsiteX3" fmla="*/ 372998 w 2015965"/>
              <a:gd name="connsiteY3" fmla="*/ 1447529 h 1598498"/>
              <a:gd name="connsiteX4" fmla="*/ 381879 w 2015965"/>
              <a:gd name="connsiteY4" fmla="*/ 1420887 h 1598498"/>
              <a:gd name="connsiteX5" fmla="*/ 399641 w 2015965"/>
              <a:gd name="connsiteY5" fmla="*/ 1394245 h 1598498"/>
              <a:gd name="connsiteX6" fmla="*/ 426284 w 2015965"/>
              <a:gd name="connsiteY6" fmla="*/ 1358723 h 1598498"/>
              <a:gd name="connsiteX7" fmla="*/ 470688 w 2015965"/>
              <a:gd name="connsiteY7" fmla="*/ 1305440 h 1598498"/>
              <a:gd name="connsiteX8" fmla="*/ 488450 w 2015965"/>
              <a:gd name="connsiteY8" fmla="*/ 1278798 h 1598498"/>
              <a:gd name="connsiteX9" fmla="*/ 541735 w 2015965"/>
              <a:gd name="connsiteY9" fmla="*/ 1234396 h 1598498"/>
              <a:gd name="connsiteX10" fmla="*/ 595021 w 2015965"/>
              <a:gd name="connsiteY10" fmla="*/ 1216635 h 1598498"/>
              <a:gd name="connsiteX11" fmla="*/ 621663 w 2015965"/>
              <a:gd name="connsiteY11" fmla="*/ 1207754 h 1598498"/>
              <a:gd name="connsiteX12" fmla="*/ 648306 w 2015965"/>
              <a:gd name="connsiteY12" fmla="*/ 1189993 h 1598498"/>
              <a:gd name="connsiteX13" fmla="*/ 701592 w 2015965"/>
              <a:gd name="connsiteY13" fmla="*/ 1172232 h 1598498"/>
              <a:gd name="connsiteX14" fmla="*/ 728234 w 2015965"/>
              <a:gd name="connsiteY14" fmla="*/ 1163351 h 1598498"/>
              <a:gd name="connsiteX15" fmla="*/ 754877 w 2015965"/>
              <a:gd name="connsiteY15" fmla="*/ 1136710 h 1598498"/>
              <a:gd name="connsiteX16" fmla="*/ 781520 w 2015965"/>
              <a:gd name="connsiteY16" fmla="*/ 1127829 h 1598498"/>
              <a:gd name="connsiteX17" fmla="*/ 870329 w 2015965"/>
              <a:gd name="connsiteY17" fmla="*/ 1092307 h 1598498"/>
              <a:gd name="connsiteX18" fmla="*/ 923614 w 2015965"/>
              <a:gd name="connsiteY18" fmla="*/ 1074546 h 1598498"/>
              <a:gd name="connsiteX19" fmla="*/ 950257 w 2015965"/>
              <a:gd name="connsiteY19" fmla="*/ 1065665 h 1598498"/>
              <a:gd name="connsiteX20" fmla="*/ 1003542 w 2015965"/>
              <a:gd name="connsiteY20" fmla="*/ 1030143 h 1598498"/>
              <a:gd name="connsiteX21" fmla="*/ 1056828 w 2015965"/>
              <a:gd name="connsiteY21" fmla="*/ 994621 h 1598498"/>
              <a:gd name="connsiteX22" fmla="*/ 1136756 w 2015965"/>
              <a:gd name="connsiteY22" fmla="*/ 950218 h 1598498"/>
              <a:gd name="connsiteX23" fmla="*/ 1163398 w 2015965"/>
              <a:gd name="connsiteY23" fmla="*/ 932457 h 1598498"/>
              <a:gd name="connsiteX24" fmla="*/ 1207803 w 2015965"/>
              <a:gd name="connsiteY24" fmla="*/ 905816 h 1598498"/>
              <a:gd name="connsiteX25" fmla="*/ 1269969 w 2015965"/>
              <a:gd name="connsiteY25" fmla="*/ 843652 h 1598498"/>
              <a:gd name="connsiteX26" fmla="*/ 1332136 w 2015965"/>
              <a:gd name="connsiteY26" fmla="*/ 817010 h 1598498"/>
              <a:gd name="connsiteX27" fmla="*/ 1358778 w 2015965"/>
              <a:gd name="connsiteY27" fmla="*/ 808130 h 1598498"/>
              <a:gd name="connsiteX28" fmla="*/ 1394302 w 2015965"/>
              <a:gd name="connsiteY28" fmla="*/ 790369 h 1598498"/>
              <a:gd name="connsiteX29" fmla="*/ 1438706 w 2015965"/>
              <a:gd name="connsiteY29" fmla="*/ 781488 h 1598498"/>
              <a:gd name="connsiteX30" fmla="*/ 1474230 w 2015965"/>
              <a:gd name="connsiteY30" fmla="*/ 763727 h 1598498"/>
              <a:gd name="connsiteX31" fmla="*/ 1554158 w 2015965"/>
              <a:gd name="connsiteY31" fmla="*/ 737085 h 1598498"/>
              <a:gd name="connsiteX32" fmla="*/ 1580801 w 2015965"/>
              <a:gd name="connsiteY32" fmla="*/ 719324 h 1598498"/>
              <a:gd name="connsiteX33" fmla="*/ 1607444 w 2015965"/>
              <a:gd name="connsiteY33" fmla="*/ 710444 h 1598498"/>
              <a:gd name="connsiteX34" fmla="*/ 1651848 w 2015965"/>
              <a:gd name="connsiteY34" fmla="*/ 692683 h 1598498"/>
              <a:gd name="connsiteX35" fmla="*/ 1722895 w 2015965"/>
              <a:gd name="connsiteY35" fmla="*/ 639399 h 1598498"/>
              <a:gd name="connsiteX36" fmla="*/ 1749538 w 2015965"/>
              <a:gd name="connsiteY36" fmla="*/ 630519 h 1598498"/>
              <a:gd name="connsiteX37" fmla="*/ 1767300 w 2015965"/>
              <a:gd name="connsiteY37" fmla="*/ 603877 h 1598498"/>
              <a:gd name="connsiteX38" fmla="*/ 1793943 w 2015965"/>
              <a:gd name="connsiteY38" fmla="*/ 586116 h 1598498"/>
              <a:gd name="connsiteX39" fmla="*/ 1829466 w 2015965"/>
              <a:gd name="connsiteY39" fmla="*/ 559474 h 1598498"/>
              <a:gd name="connsiteX40" fmla="*/ 1891633 w 2015965"/>
              <a:gd name="connsiteY40" fmla="*/ 470669 h 1598498"/>
              <a:gd name="connsiteX41" fmla="*/ 1909394 w 2015965"/>
              <a:gd name="connsiteY41" fmla="*/ 444027 h 1598498"/>
              <a:gd name="connsiteX42" fmla="*/ 1936037 w 2015965"/>
              <a:gd name="connsiteY42" fmla="*/ 426266 h 1598498"/>
              <a:gd name="connsiteX43" fmla="*/ 1953799 w 2015965"/>
              <a:gd name="connsiteY43" fmla="*/ 399625 h 1598498"/>
              <a:gd name="connsiteX44" fmla="*/ 1989322 w 2015965"/>
              <a:gd name="connsiteY44" fmla="*/ 355222 h 1598498"/>
              <a:gd name="connsiteX45" fmla="*/ 1998203 w 2015965"/>
              <a:gd name="connsiteY45" fmla="*/ 328580 h 1598498"/>
              <a:gd name="connsiteX46" fmla="*/ 2015965 w 2015965"/>
              <a:gd name="connsiteY46" fmla="*/ 204253 h 1598498"/>
              <a:gd name="connsiteX47" fmla="*/ 2007084 w 2015965"/>
              <a:gd name="connsiteY47" fmla="*/ 124328 h 1598498"/>
              <a:gd name="connsiteX48" fmla="*/ 1980442 w 2015965"/>
              <a:gd name="connsiteY48" fmla="*/ 106567 h 1598498"/>
              <a:gd name="connsiteX49" fmla="*/ 1936037 w 2015965"/>
              <a:gd name="connsiteY49" fmla="*/ 71044 h 1598498"/>
              <a:gd name="connsiteX50" fmla="*/ 1891633 w 2015965"/>
              <a:gd name="connsiteY50" fmla="*/ 17761 h 1598498"/>
              <a:gd name="connsiteX51" fmla="*/ 1864990 w 2015965"/>
              <a:gd name="connsiteY51" fmla="*/ 0 h 1598498"/>
              <a:gd name="connsiteX52" fmla="*/ 1776181 w 2015965"/>
              <a:gd name="connsiteY52" fmla="*/ 8881 h 1598498"/>
              <a:gd name="connsiteX53" fmla="*/ 1749538 w 2015965"/>
              <a:gd name="connsiteY53" fmla="*/ 62164 h 1598498"/>
              <a:gd name="connsiteX54" fmla="*/ 1722895 w 2015965"/>
              <a:gd name="connsiteY54" fmla="*/ 88806 h 1598498"/>
              <a:gd name="connsiteX55" fmla="*/ 1705134 w 2015965"/>
              <a:gd name="connsiteY55" fmla="*/ 142089 h 1598498"/>
              <a:gd name="connsiteX56" fmla="*/ 1696253 w 2015965"/>
              <a:gd name="connsiteY56" fmla="*/ 168730 h 1598498"/>
              <a:gd name="connsiteX57" fmla="*/ 1687372 w 2015965"/>
              <a:gd name="connsiteY57" fmla="*/ 204253 h 1598498"/>
              <a:gd name="connsiteX58" fmla="*/ 1660729 w 2015965"/>
              <a:gd name="connsiteY58" fmla="*/ 230894 h 1598498"/>
              <a:gd name="connsiteX59" fmla="*/ 1634086 w 2015965"/>
              <a:gd name="connsiteY59" fmla="*/ 284178 h 1598498"/>
              <a:gd name="connsiteX60" fmla="*/ 1607444 w 2015965"/>
              <a:gd name="connsiteY60" fmla="*/ 301939 h 1598498"/>
              <a:gd name="connsiteX61" fmla="*/ 1563039 w 2015965"/>
              <a:gd name="connsiteY61" fmla="*/ 355222 h 1598498"/>
              <a:gd name="connsiteX62" fmla="*/ 1545277 w 2015965"/>
              <a:gd name="connsiteY62" fmla="*/ 381863 h 1598498"/>
              <a:gd name="connsiteX63" fmla="*/ 1518635 w 2015965"/>
              <a:gd name="connsiteY63" fmla="*/ 408505 h 1598498"/>
              <a:gd name="connsiteX64" fmla="*/ 1474230 w 2015965"/>
              <a:gd name="connsiteY64" fmla="*/ 470669 h 1598498"/>
              <a:gd name="connsiteX65" fmla="*/ 1447587 w 2015965"/>
              <a:gd name="connsiteY65" fmla="*/ 506191 h 1598498"/>
              <a:gd name="connsiteX66" fmla="*/ 1438706 w 2015965"/>
              <a:gd name="connsiteY66" fmla="*/ 532833 h 1598498"/>
              <a:gd name="connsiteX67" fmla="*/ 1394302 w 2015965"/>
              <a:gd name="connsiteY67" fmla="*/ 594997 h 1598498"/>
              <a:gd name="connsiteX68" fmla="*/ 1367659 w 2015965"/>
              <a:gd name="connsiteY68" fmla="*/ 621638 h 1598498"/>
              <a:gd name="connsiteX69" fmla="*/ 1323255 w 2015965"/>
              <a:gd name="connsiteY69" fmla="*/ 674921 h 1598498"/>
              <a:gd name="connsiteX70" fmla="*/ 1287731 w 2015965"/>
              <a:gd name="connsiteY70" fmla="*/ 692683 h 1598498"/>
              <a:gd name="connsiteX71" fmla="*/ 1234446 w 2015965"/>
              <a:gd name="connsiteY71" fmla="*/ 719324 h 1598498"/>
              <a:gd name="connsiteX72" fmla="*/ 1181160 w 2015965"/>
              <a:gd name="connsiteY72" fmla="*/ 754846 h 1598498"/>
              <a:gd name="connsiteX73" fmla="*/ 1154518 w 2015965"/>
              <a:gd name="connsiteY73" fmla="*/ 772607 h 1598498"/>
              <a:gd name="connsiteX74" fmla="*/ 1101232 w 2015965"/>
              <a:gd name="connsiteY74" fmla="*/ 790369 h 1598498"/>
              <a:gd name="connsiteX75" fmla="*/ 1039066 w 2015965"/>
              <a:gd name="connsiteY75" fmla="*/ 825891 h 1598498"/>
              <a:gd name="connsiteX76" fmla="*/ 1003542 w 2015965"/>
              <a:gd name="connsiteY76" fmla="*/ 834771 h 1598498"/>
              <a:gd name="connsiteX77" fmla="*/ 914733 w 2015965"/>
              <a:gd name="connsiteY77" fmla="*/ 888054 h 1598498"/>
              <a:gd name="connsiteX78" fmla="*/ 870329 w 2015965"/>
              <a:gd name="connsiteY78" fmla="*/ 914696 h 1598498"/>
              <a:gd name="connsiteX79" fmla="*/ 825924 w 2015965"/>
              <a:gd name="connsiteY79" fmla="*/ 959099 h 1598498"/>
              <a:gd name="connsiteX80" fmla="*/ 799281 w 2015965"/>
              <a:gd name="connsiteY80" fmla="*/ 985740 h 1598498"/>
              <a:gd name="connsiteX81" fmla="*/ 763758 w 2015965"/>
              <a:gd name="connsiteY81" fmla="*/ 1003502 h 1598498"/>
              <a:gd name="connsiteX82" fmla="*/ 710472 w 2015965"/>
              <a:gd name="connsiteY82" fmla="*/ 1039024 h 1598498"/>
              <a:gd name="connsiteX83" fmla="*/ 683830 w 2015965"/>
              <a:gd name="connsiteY83" fmla="*/ 1056785 h 1598498"/>
              <a:gd name="connsiteX84" fmla="*/ 577259 w 2015965"/>
              <a:gd name="connsiteY84" fmla="*/ 1083426 h 1598498"/>
              <a:gd name="connsiteX85" fmla="*/ 515093 w 2015965"/>
              <a:gd name="connsiteY85" fmla="*/ 1110068 h 1598498"/>
              <a:gd name="connsiteX86" fmla="*/ 479569 w 2015965"/>
              <a:gd name="connsiteY86" fmla="*/ 1127829 h 1598498"/>
              <a:gd name="connsiteX87" fmla="*/ 426284 w 2015965"/>
              <a:gd name="connsiteY87" fmla="*/ 1145590 h 1598498"/>
              <a:gd name="connsiteX88" fmla="*/ 364117 w 2015965"/>
              <a:gd name="connsiteY88" fmla="*/ 1163351 h 1598498"/>
              <a:gd name="connsiteX89" fmla="*/ 284189 w 2015965"/>
              <a:gd name="connsiteY89" fmla="*/ 1172232 h 1598498"/>
              <a:gd name="connsiteX90" fmla="*/ 230904 w 2015965"/>
              <a:gd name="connsiteY90" fmla="*/ 1181112 h 1598498"/>
              <a:gd name="connsiteX91" fmla="*/ 124333 w 2015965"/>
              <a:gd name="connsiteY91" fmla="*/ 1207754 h 1598498"/>
              <a:gd name="connsiteX92" fmla="*/ 97690 w 2015965"/>
              <a:gd name="connsiteY92" fmla="*/ 1225515 h 1598498"/>
              <a:gd name="connsiteX93" fmla="*/ 62166 w 2015965"/>
              <a:gd name="connsiteY93" fmla="*/ 1234396 h 1598498"/>
              <a:gd name="connsiteX94" fmla="*/ 0 w 2015965"/>
              <a:gd name="connsiteY94" fmla="*/ 1243276 h 159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015965" h="1598498">
                <a:moveTo>
                  <a:pt x="319713" y="1598498"/>
                </a:moveTo>
                <a:cubicBezTo>
                  <a:pt x="340768" y="1493230"/>
                  <a:pt x="313094" y="1602291"/>
                  <a:pt x="346355" y="1527454"/>
                </a:cubicBezTo>
                <a:cubicBezTo>
                  <a:pt x="353959" y="1510346"/>
                  <a:pt x="358196" y="1491931"/>
                  <a:pt x="364117" y="1474170"/>
                </a:cubicBezTo>
                <a:lnTo>
                  <a:pt x="372998" y="1447529"/>
                </a:lnTo>
                <a:cubicBezTo>
                  <a:pt x="375958" y="1438648"/>
                  <a:pt x="376686" y="1428676"/>
                  <a:pt x="381879" y="1420887"/>
                </a:cubicBezTo>
                <a:cubicBezTo>
                  <a:pt x="387800" y="1412006"/>
                  <a:pt x="393437" y="1402930"/>
                  <a:pt x="399641" y="1394245"/>
                </a:cubicBezTo>
                <a:cubicBezTo>
                  <a:pt x="408244" y="1382201"/>
                  <a:pt x="418439" y="1371274"/>
                  <a:pt x="426284" y="1358723"/>
                </a:cubicBezTo>
                <a:cubicBezTo>
                  <a:pt x="458477" y="1307215"/>
                  <a:pt x="425242" y="1335735"/>
                  <a:pt x="470688" y="1305440"/>
                </a:cubicBezTo>
                <a:cubicBezTo>
                  <a:pt x="476609" y="1296559"/>
                  <a:pt x="481617" y="1286997"/>
                  <a:pt x="488450" y="1278798"/>
                </a:cubicBezTo>
                <a:cubicBezTo>
                  <a:pt x="500751" y="1264038"/>
                  <a:pt x="523246" y="1242613"/>
                  <a:pt x="541735" y="1234396"/>
                </a:cubicBezTo>
                <a:cubicBezTo>
                  <a:pt x="558844" y="1226792"/>
                  <a:pt x="577259" y="1222555"/>
                  <a:pt x="595021" y="1216635"/>
                </a:cubicBezTo>
                <a:cubicBezTo>
                  <a:pt x="603902" y="1213675"/>
                  <a:pt x="613874" y="1212946"/>
                  <a:pt x="621663" y="1207754"/>
                </a:cubicBezTo>
                <a:cubicBezTo>
                  <a:pt x="630544" y="1201834"/>
                  <a:pt x="638552" y="1194328"/>
                  <a:pt x="648306" y="1189993"/>
                </a:cubicBezTo>
                <a:cubicBezTo>
                  <a:pt x="665415" y="1182389"/>
                  <a:pt x="683830" y="1178152"/>
                  <a:pt x="701592" y="1172232"/>
                </a:cubicBezTo>
                <a:lnTo>
                  <a:pt x="728234" y="1163351"/>
                </a:lnTo>
                <a:cubicBezTo>
                  <a:pt x="737115" y="1154471"/>
                  <a:pt x="744427" y="1143676"/>
                  <a:pt x="754877" y="1136710"/>
                </a:cubicBezTo>
                <a:cubicBezTo>
                  <a:pt x="762666" y="1131517"/>
                  <a:pt x="772915" y="1131517"/>
                  <a:pt x="781520" y="1127829"/>
                </a:cubicBezTo>
                <a:cubicBezTo>
                  <a:pt x="872994" y="1088627"/>
                  <a:pt x="749038" y="1132736"/>
                  <a:pt x="870329" y="1092307"/>
                </a:cubicBezTo>
                <a:lnTo>
                  <a:pt x="923614" y="1074546"/>
                </a:lnTo>
                <a:lnTo>
                  <a:pt x="950257" y="1065665"/>
                </a:lnTo>
                <a:cubicBezTo>
                  <a:pt x="1009384" y="1006543"/>
                  <a:pt x="945707" y="1062272"/>
                  <a:pt x="1003542" y="1030143"/>
                </a:cubicBezTo>
                <a:cubicBezTo>
                  <a:pt x="1022203" y="1019776"/>
                  <a:pt x="1036577" y="1001372"/>
                  <a:pt x="1056828" y="994621"/>
                </a:cubicBezTo>
                <a:cubicBezTo>
                  <a:pt x="1103721" y="978990"/>
                  <a:pt x="1075683" y="990932"/>
                  <a:pt x="1136756" y="950218"/>
                </a:cubicBezTo>
                <a:cubicBezTo>
                  <a:pt x="1145637" y="944298"/>
                  <a:pt x="1154246" y="937948"/>
                  <a:pt x="1163398" y="932457"/>
                </a:cubicBezTo>
                <a:cubicBezTo>
                  <a:pt x="1178200" y="923577"/>
                  <a:pt x="1194542" y="916866"/>
                  <a:pt x="1207803" y="905816"/>
                </a:cubicBezTo>
                <a:cubicBezTo>
                  <a:pt x="1230316" y="887056"/>
                  <a:pt x="1242168" y="852919"/>
                  <a:pt x="1269969" y="843652"/>
                </a:cubicBezTo>
                <a:cubicBezTo>
                  <a:pt x="1332457" y="822823"/>
                  <a:pt x="1255309" y="849934"/>
                  <a:pt x="1332136" y="817010"/>
                </a:cubicBezTo>
                <a:cubicBezTo>
                  <a:pt x="1340740" y="813323"/>
                  <a:pt x="1350174" y="811817"/>
                  <a:pt x="1358778" y="808130"/>
                </a:cubicBezTo>
                <a:cubicBezTo>
                  <a:pt x="1370947" y="802915"/>
                  <a:pt x="1381742" y="794555"/>
                  <a:pt x="1394302" y="790369"/>
                </a:cubicBezTo>
                <a:cubicBezTo>
                  <a:pt x="1408622" y="785596"/>
                  <a:pt x="1423905" y="784448"/>
                  <a:pt x="1438706" y="781488"/>
                </a:cubicBezTo>
                <a:cubicBezTo>
                  <a:pt x="1450547" y="775568"/>
                  <a:pt x="1461834" y="768375"/>
                  <a:pt x="1474230" y="763727"/>
                </a:cubicBezTo>
                <a:cubicBezTo>
                  <a:pt x="1542066" y="738289"/>
                  <a:pt x="1476418" y="775953"/>
                  <a:pt x="1554158" y="737085"/>
                </a:cubicBezTo>
                <a:cubicBezTo>
                  <a:pt x="1563705" y="732312"/>
                  <a:pt x="1571254" y="724097"/>
                  <a:pt x="1580801" y="719324"/>
                </a:cubicBezTo>
                <a:cubicBezTo>
                  <a:pt x="1589174" y="715138"/>
                  <a:pt x="1598679" y="713731"/>
                  <a:pt x="1607444" y="710444"/>
                </a:cubicBezTo>
                <a:cubicBezTo>
                  <a:pt x="1622371" y="704847"/>
                  <a:pt x="1637047" y="698603"/>
                  <a:pt x="1651848" y="692683"/>
                </a:cubicBezTo>
                <a:cubicBezTo>
                  <a:pt x="1672888" y="671643"/>
                  <a:pt x="1692768" y="649440"/>
                  <a:pt x="1722895" y="639399"/>
                </a:cubicBezTo>
                <a:lnTo>
                  <a:pt x="1749538" y="630519"/>
                </a:lnTo>
                <a:cubicBezTo>
                  <a:pt x="1755459" y="621638"/>
                  <a:pt x="1759753" y="611424"/>
                  <a:pt x="1767300" y="603877"/>
                </a:cubicBezTo>
                <a:cubicBezTo>
                  <a:pt x="1774847" y="596330"/>
                  <a:pt x="1785258" y="592320"/>
                  <a:pt x="1793943" y="586116"/>
                </a:cubicBezTo>
                <a:cubicBezTo>
                  <a:pt x="1805987" y="577513"/>
                  <a:pt x="1819000" y="569940"/>
                  <a:pt x="1829466" y="559474"/>
                </a:cubicBezTo>
                <a:cubicBezTo>
                  <a:pt x="1842617" y="546324"/>
                  <a:pt x="1885830" y="479374"/>
                  <a:pt x="1891633" y="470669"/>
                </a:cubicBezTo>
                <a:cubicBezTo>
                  <a:pt x="1897554" y="461788"/>
                  <a:pt x="1900513" y="449947"/>
                  <a:pt x="1909394" y="444027"/>
                </a:cubicBezTo>
                <a:lnTo>
                  <a:pt x="1936037" y="426266"/>
                </a:lnTo>
                <a:cubicBezTo>
                  <a:pt x="1941958" y="417386"/>
                  <a:pt x="1947131" y="407959"/>
                  <a:pt x="1953799" y="399625"/>
                </a:cubicBezTo>
                <a:cubicBezTo>
                  <a:pt x="1975824" y="372095"/>
                  <a:pt x="1971102" y="391661"/>
                  <a:pt x="1989322" y="355222"/>
                </a:cubicBezTo>
                <a:cubicBezTo>
                  <a:pt x="1993508" y="346849"/>
                  <a:pt x="1995932" y="337662"/>
                  <a:pt x="1998203" y="328580"/>
                </a:cubicBezTo>
                <a:cubicBezTo>
                  <a:pt x="2009514" y="283339"/>
                  <a:pt x="2010439" y="253989"/>
                  <a:pt x="2015965" y="204253"/>
                </a:cubicBezTo>
                <a:cubicBezTo>
                  <a:pt x="2013005" y="177611"/>
                  <a:pt x="2016245" y="149520"/>
                  <a:pt x="2007084" y="124328"/>
                </a:cubicBezTo>
                <a:cubicBezTo>
                  <a:pt x="2003436" y="114297"/>
                  <a:pt x="1987989" y="114114"/>
                  <a:pt x="1980442" y="106567"/>
                </a:cubicBezTo>
                <a:cubicBezTo>
                  <a:pt x="1940272" y="66397"/>
                  <a:pt x="1987905" y="88333"/>
                  <a:pt x="1936037" y="71044"/>
                </a:cubicBezTo>
                <a:cubicBezTo>
                  <a:pt x="1918574" y="44851"/>
                  <a:pt x="1917272" y="39127"/>
                  <a:pt x="1891633" y="17761"/>
                </a:cubicBezTo>
                <a:cubicBezTo>
                  <a:pt x="1883433" y="10928"/>
                  <a:pt x="1873871" y="5920"/>
                  <a:pt x="1864990" y="0"/>
                </a:cubicBezTo>
                <a:cubicBezTo>
                  <a:pt x="1835387" y="2960"/>
                  <a:pt x="1804405" y="-527"/>
                  <a:pt x="1776181" y="8881"/>
                </a:cubicBezTo>
                <a:cubicBezTo>
                  <a:pt x="1758213" y="14870"/>
                  <a:pt x="1757420" y="50341"/>
                  <a:pt x="1749538" y="62164"/>
                </a:cubicBezTo>
                <a:cubicBezTo>
                  <a:pt x="1742571" y="72614"/>
                  <a:pt x="1731776" y="79925"/>
                  <a:pt x="1722895" y="88806"/>
                </a:cubicBezTo>
                <a:lnTo>
                  <a:pt x="1705134" y="142089"/>
                </a:lnTo>
                <a:cubicBezTo>
                  <a:pt x="1702174" y="150969"/>
                  <a:pt x="1698523" y="159649"/>
                  <a:pt x="1696253" y="168730"/>
                </a:cubicBezTo>
                <a:cubicBezTo>
                  <a:pt x="1693293" y="180571"/>
                  <a:pt x="1693428" y="193656"/>
                  <a:pt x="1687372" y="204253"/>
                </a:cubicBezTo>
                <a:cubicBezTo>
                  <a:pt x="1681141" y="215157"/>
                  <a:pt x="1669610" y="222014"/>
                  <a:pt x="1660729" y="230894"/>
                </a:cubicBezTo>
                <a:cubicBezTo>
                  <a:pt x="1653506" y="252563"/>
                  <a:pt x="1651302" y="266962"/>
                  <a:pt x="1634086" y="284178"/>
                </a:cubicBezTo>
                <a:cubicBezTo>
                  <a:pt x="1626539" y="291725"/>
                  <a:pt x="1616325" y="296019"/>
                  <a:pt x="1607444" y="301939"/>
                </a:cubicBezTo>
                <a:cubicBezTo>
                  <a:pt x="1590482" y="352822"/>
                  <a:pt x="1611428" y="306836"/>
                  <a:pt x="1563039" y="355222"/>
                </a:cubicBezTo>
                <a:cubicBezTo>
                  <a:pt x="1555492" y="362769"/>
                  <a:pt x="1552110" y="373664"/>
                  <a:pt x="1545277" y="381863"/>
                </a:cubicBezTo>
                <a:cubicBezTo>
                  <a:pt x="1537237" y="391511"/>
                  <a:pt x="1526809" y="398969"/>
                  <a:pt x="1518635" y="408505"/>
                </a:cubicBezTo>
                <a:cubicBezTo>
                  <a:pt x="1493751" y="437536"/>
                  <a:pt x="1494316" y="442550"/>
                  <a:pt x="1474230" y="470669"/>
                </a:cubicBezTo>
                <a:cubicBezTo>
                  <a:pt x="1465627" y="482713"/>
                  <a:pt x="1456468" y="494350"/>
                  <a:pt x="1447587" y="506191"/>
                </a:cubicBezTo>
                <a:cubicBezTo>
                  <a:pt x="1444627" y="515072"/>
                  <a:pt x="1442892" y="524460"/>
                  <a:pt x="1438706" y="532833"/>
                </a:cubicBezTo>
                <a:cubicBezTo>
                  <a:pt x="1433083" y="544079"/>
                  <a:pt x="1399129" y="589366"/>
                  <a:pt x="1394302" y="594997"/>
                </a:cubicBezTo>
                <a:cubicBezTo>
                  <a:pt x="1386128" y="604532"/>
                  <a:pt x="1375699" y="611990"/>
                  <a:pt x="1367659" y="621638"/>
                </a:cubicBezTo>
                <a:cubicBezTo>
                  <a:pt x="1344747" y="649130"/>
                  <a:pt x="1355306" y="652028"/>
                  <a:pt x="1323255" y="674921"/>
                </a:cubicBezTo>
                <a:cubicBezTo>
                  <a:pt x="1312482" y="682616"/>
                  <a:pt x="1299226" y="686115"/>
                  <a:pt x="1287731" y="692683"/>
                </a:cubicBezTo>
                <a:cubicBezTo>
                  <a:pt x="1239530" y="720226"/>
                  <a:pt x="1283290" y="703044"/>
                  <a:pt x="1234446" y="719324"/>
                </a:cubicBezTo>
                <a:lnTo>
                  <a:pt x="1181160" y="754846"/>
                </a:lnTo>
                <a:cubicBezTo>
                  <a:pt x="1172279" y="760766"/>
                  <a:pt x="1164643" y="769232"/>
                  <a:pt x="1154518" y="772607"/>
                </a:cubicBezTo>
                <a:cubicBezTo>
                  <a:pt x="1136756" y="778528"/>
                  <a:pt x="1116811" y="779984"/>
                  <a:pt x="1101232" y="790369"/>
                </a:cubicBezTo>
                <a:cubicBezTo>
                  <a:pt x="1079149" y="805091"/>
                  <a:pt x="1064818" y="816235"/>
                  <a:pt x="1039066" y="825891"/>
                </a:cubicBezTo>
                <a:cubicBezTo>
                  <a:pt x="1027637" y="830176"/>
                  <a:pt x="1015383" y="831811"/>
                  <a:pt x="1003542" y="834771"/>
                </a:cubicBezTo>
                <a:cubicBezTo>
                  <a:pt x="975513" y="848785"/>
                  <a:pt x="936163" y="866624"/>
                  <a:pt x="914733" y="888054"/>
                </a:cubicBezTo>
                <a:cubicBezTo>
                  <a:pt x="890352" y="912435"/>
                  <a:pt x="904914" y="903168"/>
                  <a:pt x="870329" y="914696"/>
                </a:cubicBezTo>
                <a:cubicBezTo>
                  <a:pt x="837766" y="963538"/>
                  <a:pt x="870328" y="922098"/>
                  <a:pt x="825924" y="959099"/>
                </a:cubicBezTo>
                <a:cubicBezTo>
                  <a:pt x="816276" y="967139"/>
                  <a:pt x="809501" y="978440"/>
                  <a:pt x="799281" y="985740"/>
                </a:cubicBezTo>
                <a:cubicBezTo>
                  <a:pt x="788508" y="993435"/>
                  <a:pt x="775110" y="996691"/>
                  <a:pt x="763758" y="1003502"/>
                </a:cubicBezTo>
                <a:cubicBezTo>
                  <a:pt x="745453" y="1014485"/>
                  <a:pt x="728234" y="1027183"/>
                  <a:pt x="710472" y="1039024"/>
                </a:cubicBezTo>
                <a:cubicBezTo>
                  <a:pt x="701591" y="1044944"/>
                  <a:pt x="693956" y="1053410"/>
                  <a:pt x="683830" y="1056785"/>
                </a:cubicBezTo>
                <a:cubicBezTo>
                  <a:pt x="613461" y="1080240"/>
                  <a:pt x="649012" y="1071468"/>
                  <a:pt x="577259" y="1083426"/>
                </a:cubicBezTo>
                <a:cubicBezTo>
                  <a:pt x="459466" y="1142323"/>
                  <a:pt x="606545" y="1070877"/>
                  <a:pt x="515093" y="1110068"/>
                </a:cubicBezTo>
                <a:cubicBezTo>
                  <a:pt x="502924" y="1115283"/>
                  <a:pt x="491861" y="1122912"/>
                  <a:pt x="479569" y="1127829"/>
                </a:cubicBezTo>
                <a:cubicBezTo>
                  <a:pt x="462186" y="1134782"/>
                  <a:pt x="444046" y="1139670"/>
                  <a:pt x="426284" y="1145590"/>
                </a:cubicBezTo>
                <a:cubicBezTo>
                  <a:pt x="406384" y="1152223"/>
                  <a:pt x="384834" y="1160164"/>
                  <a:pt x="364117" y="1163351"/>
                </a:cubicBezTo>
                <a:cubicBezTo>
                  <a:pt x="337622" y="1167427"/>
                  <a:pt x="310760" y="1168689"/>
                  <a:pt x="284189" y="1172232"/>
                </a:cubicBezTo>
                <a:cubicBezTo>
                  <a:pt x="266340" y="1174612"/>
                  <a:pt x="248666" y="1178152"/>
                  <a:pt x="230904" y="1181112"/>
                </a:cubicBezTo>
                <a:cubicBezTo>
                  <a:pt x="160535" y="1204568"/>
                  <a:pt x="196086" y="1195796"/>
                  <a:pt x="124333" y="1207754"/>
                </a:cubicBezTo>
                <a:cubicBezTo>
                  <a:pt x="115452" y="1213674"/>
                  <a:pt x="107501" y="1221311"/>
                  <a:pt x="97690" y="1225515"/>
                </a:cubicBezTo>
                <a:cubicBezTo>
                  <a:pt x="86471" y="1230323"/>
                  <a:pt x="73902" y="1231043"/>
                  <a:pt x="62166" y="1234396"/>
                </a:cubicBezTo>
                <a:cubicBezTo>
                  <a:pt x="17979" y="1247020"/>
                  <a:pt x="52868" y="1243276"/>
                  <a:pt x="0" y="1243276"/>
                </a:cubicBezTo>
              </a:path>
            </a:pathLst>
          </a:custGeom>
          <a:ln w="508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64630" y="4902060"/>
            <a:ext cx="2042608" cy="1047995"/>
          </a:xfrm>
          <a:custGeom>
            <a:avLst/>
            <a:gdLst>
              <a:gd name="connsiteX0" fmla="*/ 2042608 w 2042608"/>
              <a:gd name="connsiteY0" fmla="*/ 479550 h 1047995"/>
              <a:gd name="connsiteX1" fmla="*/ 1927156 w 2042608"/>
              <a:gd name="connsiteY1" fmla="*/ 470669 h 1047995"/>
              <a:gd name="connsiteX2" fmla="*/ 1740657 w 2042608"/>
              <a:gd name="connsiteY2" fmla="*/ 435147 h 1047995"/>
              <a:gd name="connsiteX3" fmla="*/ 1651848 w 2042608"/>
              <a:gd name="connsiteY3" fmla="*/ 426266 h 1047995"/>
              <a:gd name="connsiteX4" fmla="*/ 1616325 w 2042608"/>
              <a:gd name="connsiteY4" fmla="*/ 417386 h 1047995"/>
              <a:gd name="connsiteX5" fmla="*/ 1483111 w 2042608"/>
              <a:gd name="connsiteY5" fmla="*/ 399625 h 1047995"/>
              <a:gd name="connsiteX6" fmla="*/ 1385421 w 2042608"/>
              <a:gd name="connsiteY6" fmla="*/ 381864 h 1047995"/>
              <a:gd name="connsiteX7" fmla="*/ 1358779 w 2042608"/>
              <a:gd name="connsiteY7" fmla="*/ 372983 h 1047995"/>
              <a:gd name="connsiteX8" fmla="*/ 1296612 w 2042608"/>
              <a:gd name="connsiteY8" fmla="*/ 364103 h 1047995"/>
              <a:gd name="connsiteX9" fmla="*/ 1234446 w 2042608"/>
              <a:gd name="connsiteY9" fmla="*/ 346341 h 1047995"/>
              <a:gd name="connsiteX10" fmla="*/ 1207803 w 2042608"/>
              <a:gd name="connsiteY10" fmla="*/ 337461 h 1047995"/>
              <a:gd name="connsiteX11" fmla="*/ 1172280 w 2042608"/>
              <a:gd name="connsiteY11" fmla="*/ 328580 h 1047995"/>
              <a:gd name="connsiteX12" fmla="*/ 1118994 w 2042608"/>
              <a:gd name="connsiteY12" fmla="*/ 310819 h 1047995"/>
              <a:gd name="connsiteX13" fmla="*/ 1047947 w 2042608"/>
              <a:gd name="connsiteY13" fmla="*/ 293058 h 1047995"/>
              <a:gd name="connsiteX14" fmla="*/ 1012423 w 2042608"/>
              <a:gd name="connsiteY14" fmla="*/ 284178 h 1047995"/>
              <a:gd name="connsiteX15" fmla="*/ 950257 w 2042608"/>
              <a:gd name="connsiteY15" fmla="*/ 266417 h 1047995"/>
              <a:gd name="connsiteX16" fmla="*/ 923614 w 2042608"/>
              <a:gd name="connsiteY16" fmla="*/ 257536 h 1047995"/>
              <a:gd name="connsiteX17" fmla="*/ 879210 w 2042608"/>
              <a:gd name="connsiteY17" fmla="*/ 248655 h 1047995"/>
              <a:gd name="connsiteX18" fmla="*/ 808163 w 2042608"/>
              <a:gd name="connsiteY18" fmla="*/ 230894 h 1047995"/>
              <a:gd name="connsiteX19" fmla="*/ 781520 w 2042608"/>
              <a:gd name="connsiteY19" fmla="*/ 222014 h 1047995"/>
              <a:gd name="connsiteX20" fmla="*/ 745996 w 2042608"/>
              <a:gd name="connsiteY20" fmla="*/ 213133 h 1047995"/>
              <a:gd name="connsiteX21" fmla="*/ 666068 w 2042608"/>
              <a:gd name="connsiteY21" fmla="*/ 177611 h 1047995"/>
              <a:gd name="connsiteX22" fmla="*/ 630544 w 2042608"/>
              <a:gd name="connsiteY22" fmla="*/ 168731 h 1047995"/>
              <a:gd name="connsiteX23" fmla="*/ 603902 w 2042608"/>
              <a:gd name="connsiteY23" fmla="*/ 159850 h 1047995"/>
              <a:gd name="connsiteX24" fmla="*/ 532855 w 2042608"/>
              <a:gd name="connsiteY24" fmla="*/ 142089 h 1047995"/>
              <a:gd name="connsiteX25" fmla="*/ 506212 w 2042608"/>
              <a:gd name="connsiteY25" fmla="*/ 124328 h 1047995"/>
              <a:gd name="connsiteX26" fmla="*/ 479569 w 2042608"/>
              <a:gd name="connsiteY26" fmla="*/ 115447 h 1047995"/>
              <a:gd name="connsiteX27" fmla="*/ 381879 w 2042608"/>
              <a:gd name="connsiteY27" fmla="*/ 97686 h 1047995"/>
              <a:gd name="connsiteX28" fmla="*/ 355236 w 2042608"/>
              <a:gd name="connsiteY28" fmla="*/ 88806 h 1047995"/>
              <a:gd name="connsiteX29" fmla="*/ 266427 w 2042608"/>
              <a:gd name="connsiteY29" fmla="*/ 71045 h 1047995"/>
              <a:gd name="connsiteX30" fmla="*/ 204261 w 2042608"/>
              <a:gd name="connsiteY30" fmla="*/ 44403 h 1047995"/>
              <a:gd name="connsiteX31" fmla="*/ 168737 w 2042608"/>
              <a:gd name="connsiteY31" fmla="*/ 26642 h 1047995"/>
              <a:gd name="connsiteX32" fmla="*/ 106571 w 2042608"/>
              <a:gd name="connsiteY32" fmla="*/ 8881 h 1047995"/>
              <a:gd name="connsiteX33" fmla="*/ 79928 w 2042608"/>
              <a:gd name="connsiteY33" fmla="*/ 0 h 1047995"/>
              <a:gd name="connsiteX34" fmla="*/ 44405 w 2042608"/>
              <a:gd name="connsiteY34" fmla="*/ 8881 h 1047995"/>
              <a:gd name="connsiteX35" fmla="*/ 62167 w 2042608"/>
              <a:gd name="connsiteY35" fmla="*/ 115447 h 1047995"/>
              <a:gd name="connsiteX36" fmla="*/ 79928 w 2042608"/>
              <a:gd name="connsiteY36" fmla="*/ 142089 h 1047995"/>
              <a:gd name="connsiteX37" fmla="*/ 53286 w 2042608"/>
              <a:gd name="connsiteY37" fmla="*/ 239775 h 1047995"/>
              <a:gd name="connsiteX38" fmla="*/ 26643 w 2042608"/>
              <a:gd name="connsiteY38" fmla="*/ 257536 h 1047995"/>
              <a:gd name="connsiteX39" fmla="*/ 0 w 2042608"/>
              <a:gd name="connsiteY39" fmla="*/ 319700 h 1047995"/>
              <a:gd name="connsiteX40" fmla="*/ 8881 w 2042608"/>
              <a:gd name="connsiteY40" fmla="*/ 355222 h 1047995"/>
              <a:gd name="connsiteX41" fmla="*/ 26643 w 2042608"/>
              <a:gd name="connsiteY41" fmla="*/ 381864 h 1047995"/>
              <a:gd name="connsiteX42" fmla="*/ 53286 w 2042608"/>
              <a:gd name="connsiteY42" fmla="*/ 390744 h 1047995"/>
              <a:gd name="connsiteX43" fmla="*/ 71048 w 2042608"/>
              <a:gd name="connsiteY43" fmla="*/ 497311 h 1047995"/>
              <a:gd name="connsiteX44" fmla="*/ 79928 w 2042608"/>
              <a:gd name="connsiteY44" fmla="*/ 532833 h 1047995"/>
              <a:gd name="connsiteX45" fmla="*/ 168737 w 2042608"/>
              <a:gd name="connsiteY45" fmla="*/ 515072 h 1047995"/>
              <a:gd name="connsiteX46" fmla="*/ 195380 w 2042608"/>
              <a:gd name="connsiteY46" fmla="*/ 506191 h 1047995"/>
              <a:gd name="connsiteX47" fmla="*/ 222023 w 2042608"/>
              <a:gd name="connsiteY47" fmla="*/ 488430 h 1047995"/>
              <a:gd name="connsiteX48" fmla="*/ 319713 w 2042608"/>
              <a:gd name="connsiteY48" fmla="*/ 497311 h 1047995"/>
              <a:gd name="connsiteX49" fmla="*/ 346356 w 2042608"/>
              <a:gd name="connsiteY49" fmla="*/ 515072 h 1047995"/>
              <a:gd name="connsiteX50" fmla="*/ 399641 w 2042608"/>
              <a:gd name="connsiteY50" fmla="*/ 532833 h 1047995"/>
              <a:gd name="connsiteX51" fmla="*/ 426284 w 2042608"/>
              <a:gd name="connsiteY51" fmla="*/ 541713 h 1047995"/>
              <a:gd name="connsiteX52" fmla="*/ 452926 w 2042608"/>
              <a:gd name="connsiteY52" fmla="*/ 559474 h 1047995"/>
              <a:gd name="connsiteX53" fmla="*/ 506212 w 2042608"/>
              <a:gd name="connsiteY53" fmla="*/ 577236 h 1047995"/>
              <a:gd name="connsiteX54" fmla="*/ 532855 w 2042608"/>
              <a:gd name="connsiteY54" fmla="*/ 586116 h 1047995"/>
              <a:gd name="connsiteX55" fmla="*/ 754877 w 2042608"/>
              <a:gd name="connsiteY55" fmla="*/ 603877 h 1047995"/>
              <a:gd name="connsiteX56" fmla="*/ 817043 w 2042608"/>
              <a:gd name="connsiteY56" fmla="*/ 621638 h 1047995"/>
              <a:gd name="connsiteX57" fmla="*/ 843686 w 2042608"/>
              <a:gd name="connsiteY57" fmla="*/ 639399 h 1047995"/>
              <a:gd name="connsiteX58" fmla="*/ 870329 w 2042608"/>
              <a:gd name="connsiteY58" fmla="*/ 648280 h 1047995"/>
              <a:gd name="connsiteX59" fmla="*/ 896972 w 2042608"/>
              <a:gd name="connsiteY59" fmla="*/ 666041 h 1047995"/>
              <a:gd name="connsiteX60" fmla="*/ 923614 w 2042608"/>
              <a:gd name="connsiteY60" fmla="*/ 674922 h 1047995"/>
              <a:gd name="connsiteX61" fmla="*/ 950257 w 2042608"/>
              <a:gd name="connsiteY61" fmla="*/ 692683 h 1047995"/>
              <a:gd name="connsiteX62" fmla="*/ 1003542 w 2042608"/>
              <a:gd name="connsiteY62" fmla="*/ 710444 h 1047995"/>
              <a:gd name="connsiteX63" fmla="*/ 1083471 w 2042608"/>
              <a:gd name="connsiteY63" fmla="*/ 763727 h 1047995"/>
              <a:gd name="connsiteX64" fmla="*/ 1110113 w 2042608"/>
              <a:gd name="connsiteY64" fmla="*/ 781488 h 1047995"/>
              <a:gd name="connsiteX65" fmla="*/ 1145637 w 2042608"/>
              <a:gd name="connsiteY65" fmla="*/ 808130 h 1047995"/>
              <a:gd name="connsiteX66" fmla="*/ 1181160 w 2042608"/>
              <a:gd name="connsiteY66" fmla="*/ 817010 h 1047995"/>
              <a:gd name="connsiteX67" fmla="*/ 1207803 w 2042608"/>
              <a:gd name="connsiteY67" fmla="*/ 825891 h 1047995"/>
              <a:gd name="connsiteX68" fmla="*/ 1261089 w 2042608"/>
              <a:gd name="connsiteY68" fmla="*/ 852532 h 1047995"/>
              <a:gd name="connsiteX69" fmla="*/ 1287731 w 2042608"/>
              <a:gd name="connsiteY69" fmla="*/ 870294 h 1047995"/>
              <a:gd name="connsiteX70" fmla="*/ 1323255 w 2042608"/>
              <a:gd name="connsiteY70" fmla="*/ 879174 h 1047995"/>
              <a:gd name="connsiteX71" fmla="*/ 1376540 w 2042608"/>
              <a:gd name="connsiteY71" fmla="*/ 896935 h 1047995"/>
              <a:gd name="connsiteX72" fmla="*/ 1403183 w 2042608"/>
              <a:gd name="connsiteY72" fmla="*/ 905816 h 1047995"/>
              <a:gd name="connsiteX73" fmla="*/ 1447588 w 2042608"/>
              <a:gd name="connsiteY73" fmla="*/ 923577 h 1047995"/>
              <a:gd name="connsiteX74" fmla="*/ 1483111 w 2042608"/>
              <a:gd name="connsiteY74" fmla="*/ 932457 h 1047995"/>
              <a:gd name="connsiteX75" fmla="*/ 1509754 w 2042608"/>
              <a:gd name="connsiteY75" fmla="*/ 941338 h 1047995"/>
              <a:gd name="connsiteX76" fmla="*/ 1554158 w 2042608"/>
              <a:gd name="connsiteY76" fmla="*/ 950218 h 1047995"/>
              <a:gd name="connsiteX77" fmla="*/ 1580801 w 2042608"/>
              <a:gd name="connsiteY77" fmla="*/ 959099 h 1047995"/>
              <a:gd name="connsiteX78" fmla="*/ 1616325 w 2042608"/>
              <a:gd name="connsiteY78" fmla="*/ 967979 h 1047995"/>
              <a:gd name="connsiteX79" fmla="*/ 1634087 w 2042608"/>
              <a:gd name="connsiteY79" fmla="*/ 985741 h 1047995"/>
              <a:gd name="connsiteX80" fmla="*/ 1722896 w 2042608"/>
              <a:gd name="connsiteY80" fmla="*/ 1012382 h 1047995"/>
              <a:gd name="connsiteX81" fmla="*/ 1811705 w 2042608"/>
              <a:gd name="connsiteY81" fmla="*/ 1039024 h 1047995"/>
              <a:gd name="connsiteX82" fmla="*/ 1936037 w 2042608"/>
              <a:gd name="connsiteY82" fmla="*/ 1047904 h 104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042608" h="1047995">
                <a:moveTo>
                  <a:pt x="2042608" y="479550"/>
                </a:moveTo>
                <a:cubicBezTo>
                  <a:pt x="2004124" y="476590"/>
                  <a:pt x="1965542" y="474710"/>
                  <a:pt x="1927156" y="470669"/>
                </a:cubicBezTo>
                <a:cubicBezTo>
                  <a:pt x="1826072" y="460028"/>
                  <a:pt x="1899402" y="451022"/>
                  <a:pt x="1740657" y="435147"/>
                </a:cubicBezTo>
                <a:lnTo>
                  <a:pt x="1651848" y="426266"/>
                </a:lnTo>
                <a:cubicBezTo>
                  <a:pt x="1640007" y="423306"/>
                  <a:pt x="1628334" y="419569"/>
                  <a:pt x="1616325" y="417386"/>
                </a:cubicBezTo>
                <a:cubicBezTo>
                  <a:pt x="1589345" y="412481"/>
                  <a:pt x="1507873" y="402720"/>
                  <a:pt x="1483111" y="399625"/>
                </a:cubicBezTo>
                <a:cubicBezTo>
                  <a:pt x="1377812" y="373299"/>
                  <a:pt x="1544511" y="413681"/>
                  <a:pt x="1385421" y="381864"/>
                </a:cubicBezTo>
                <a:cubicBezTo>
                  <a:pt x="1376242" y="380028"/>
                  <a:pt x="1367958" y="374819"/>
                  <a:pt x="1358779" y="372983"/>
                </a:cubicBezTo>
                <a:cubicBezTo>
                  <a:pt x="1338253" y="368878"/>
                  <a:pt x="1317334" y="367063"/>
                  <a:pt x="1296612" y="364103"/>
                </a:cubicBezTo>
                <a:cubicBezTo>
                  <a:pt x="1232751" y="342816"/>
                  <a:pt x="1312479" y="368635"/>
                  <a:pt x="1234446" y="346341"/>
                </a:cubicBezTo>
                <a:cubicBezTo>
                  <a:pt x="1225445" y="343769"/>
                  <a:pt x="1216804" y="340033"/>
                  <a:pt x="1207803" y="337461"/>
                </a:cubicBezTo>
                <a:cubicBezTo>
                  <a:pt x="1196067" y="334108"/>
                  <a:pt x="1183971" y="332087"/>
                  <a:pt x="1172280" y="328580"/>
                </a:cubicBezTo>
                <a:cubicBezTo>
                  <a:pt x="1154347" y="323200"/>
                  <a:pt x="1137158" y="315360"/>
                  <a:pt x="1118994" y="310819"/>
                </a:cubicBezTo>
                <a:lnTo>
                  <a:pt x="1047947" y="293058"/>
                </a:lnTo>
                <a:cubicBezTo>
                  <a:pt x="1036106" y="290098"/>
                  <a:pt x="1024002" y="288038"/>
                  <a:pt x="1012423" y="284178"/>
                </a:cubicBezTo>
                <a:cubicBezTo>
                  <a:pt x="948551" y="262887"/>
                  <a:pt x="1028308" y="288716"/>
                  <a:pt x="950257" y="266417"/>
                </a:cubicBezTo>
                <a:cubicBezTo>
                  <a:pt x="941256" y="263845"/>
                  <a:pt x="932696" y="259807"/>
                  <a:pt x="923614" y="257536"/>
                </a:cubicBezTo>
                <a:cubicBezTo>
                  <a:pt x="908970" y="253875"/>
                  <a:pt x="893918" y="252049"/>
                  <a:pt x="879210" y="248655"/>
                </a:cubicBezTo>
                <a:cubicBezTo>
                  <a:pt x="855424" y="243166"/>
                  <a:pt x="831322" y="238613"/>
                  <a:pt x="808163" y="230894"/>
                </a:cubicBezTo>
                <a:cubicBezTo>
                  <a:pt x="799282" y="227934"/>
                  <a:pt x="790521" y="224586"/>
                  <a:pt x="781520" y="222014"/>
                </a:cubicBezTo>
                <a:cubicBezTo>
                  <a:pt x="769784" y="218661"/>
                  <a:pt x="757425" y="217419"/>
                  <a:pt x="745996" y="213133"/>
                </a:cubicBezTo>
                <a:cubicBezTo>
                  <a:pt x="622239" y="166725"/>
                  <a:pt x="811845" y="226200"/>
                  <a:pt x="666068" y="177611"/>
                </a:cubicBezTo>
                <a:cubicBezTo>
                  <a:pt x="654489" y="173751"/>
                  <a:pt x="642280" y="172084"/>
                  <a:pt x="630544" y="168731"/>
                </a:cubicBezTo>
                <a:cubicBezTo>
                  <a:pt x="621543" y="166159"/>
                  <a:pt x="612933" y="162313"/>
                  <a:pt x="603902" y="159850"/>
                </a:cubicBezTo>
                <a:cubicBezTo>
                  <a:pt x="580351" y="153427"/>
                  <a:pt x="532855" y="142089"/>
                  <a:pt x="532855" y="142089"/>
                </a:cubicBezTo>
                <a:cubicBezTo>
                  <a:pt x="523974" y="136169"/>
                  <a:pt x="515759" y="129101"/>
                  <a:pt x="506212" y="124328"/>
                </a:cubicBezTo>
                <a:cubicBezTo>
                  <a:pt x="497839" y="120142"/>
                  <a:pt x="488651" y="117717"/>
                  <a:pt x="479569" y="115447"/>
                </a:cubicBezTo>
                <a:cubicBezTo>
                  <a:pt x="414965" y="99297"/>
                  <a:pt x="453087" y="113509"/>
                  <a:pt x="381879" y="97686"/>
                </a:cubicBezTo>
                <a:cubicBezTo>
                  <a:pt x="372741" y="95655"/>
                  <a:pt x="364358" y="90911"/>
                  <a:pt x="355236" y="88806"/>
                </a:cubicBezTo>
                <a:cubicBezTo>
                  <a:pt x="325820" y="82018"/>
                  <a:pt x="266427" y="71045"/>
                  <a:pt x="266427" y="71045"/>
                </a:cubicBezTo>
                <a:cubicBezTo>
                  <a:pt x="148655" y="12157"/>
                  <a:pt x="295703" y="83589"/>
                  <a:pt x="204261" y="44403"/>
                </a:cubicBezTo>
                <a:cubicBezTo>
                  <a:pt x="192092" y="39188"/>
                  <a:pt x="180905" y="31857"/>
                  <a:pt x="168737" y="26642"/>
                </a:cubicBezTo>
                <a:cubicBezTo>
                  <a:pt x="147435" y="17513"/>
                  <a:pt x="129117" y="15322"/>
                  <a:pt x="106571" y="8881"/>
                </a:cubicBezTo>
                <a:cubicBezTo>
                  <a:pt x="97570" y="6309"/>
                  <a:pt x="88809" y="2960"/>
                  <a:pt x="79928" y="0"/>
                </a:cubicBezTo>
                <a:cubicBezTo>
                  <a:pt x="68087" y="2960"/>
                  <a:pt x="47912" y="-2810"/>
                  <a:pt x="44405" y="8881"/>
                </a:cubicBezTo>
                <a:cubicBezTo>
                  <a:pt x="40711" y="21194"/>
                  <a:pt x="49561" y="90236"/>
                  <a:pt x="62167" y="115447"/>
                </a:cubicBezTo>
                <a:cubicBezTo>
                  <a:pt x="66940" y="124993"/>
                  <a:pt x="74008" y="133208"/>
                  <a:pt x="79928" y="142089"/>
                </a:cubicBezTo>
                <a:cubicBezTo>
                  <a:pt x="74675" y="184116"/>
                  <a:pt x="82072" y="210990"/>
                  <a:pt x="53286" y="239775"/>
                </a:cubicBezTo>
                <a:cubicBezTo>
                  <a:pt x="45739" y="247322"/>
                  <a:pt x="35524" y="251616"/>
                  <a:pt x="26643" y="257536"/>
                </a:cubicBezTo>
                <a:cubicBezTo>
                  <a:pt x="23174" y="264473"/>
                  <a:pt x="0" y="306633"/>
                  <a:pt x="0" y="319700"/>
                </a:cubicBezTo>
                <a:cubicBezTo>
                  <a:pt x="0" y="331905"/>
                  <a:pt x="4073" y="344004"/>
                  <a:pt x="8881" y="355222"/>
                </a:cubicBezTo>
                <a:cubicBezTo>
                  <a:pt x="13086" y="365032"/>
                  <a:pt x="18308" y="375197"/>
                  <a:pt x="26643" y="381864"/>
                </a:cubicBezTo>
                <a:cubicBezTo>
                  <a:pt x="33953" y="387712"/>
                  <a:pt x="44405" y="387784"/>
                  <a:pt x="53286" y="390744"/>
                </a:cubicBezTo>
                <a:cubicBezTo>
                  <a:pt x="73117" y="450234"/>
                  <a:pt x="54053" y="386842"/>
                  <a:pt x="71048" y="497311"/>
                </a:cubicBezTo>
                <a:cubicBezTo>
                  <a:pt x="72904" y="509374"/>
                  <a:pt x="76968" y="520992"/>
                  <a:pt x="79928" y="532833"/>
                </a:cubicBezTo>
                <a:cubicBezTo>
                  <a:pt x="109531" y="526913"/>
                  <a:pt x="139321" y="521860"/>
                  <a:pt x="168737" y="515072"/>
                </a:cubicBezTo>
                <a:cubicBezTo>
                  <a:pt x="177859" y="512967"/>
                  <a:pt x="187007" y="510377"/>
                  <a:pt x="195380" y="506191"/>
                </a:cubicBezTo>
                <a:cubicBezTo>
                  <a:pt x="204927" y="501418"/>
                  <a:pt x="213142" y="494350"/>
                  <a:pt x="222023" y="488430"/>
                </a:cubicBezTo>
                <a:cubicBezTo>
                  <a:pt x="254586" y="491390"/>
                  <a:pt x="287741" y="490460"/>
                  <a:pt x="319713" y="497311"/>
                </a:cubicBezTo>
                <a:cubicBezTo>
                  <a:pt x="330150" y="499547"/>
                  <a:pt x="336602" y="510737"/>
                  <a:pt x="346356" y="515072"/>
                </a:cubicBezTo>
                <a:cubicBezTo>
                  <a:pt x="363465" y="522676"/>
                  <a:pt x="381879" y="526913"/>
                  <a:pt x="399641" y="532833"/>
                </a:cubicBezTo>
                <a:lnTo>
                  <a:pt x="426284" y="541713"/>
                </a:lnTo>
                <a:cubicBezTo>
                  <a:pt x="435165" y="547633"/>
                  <a:pt x="443173" y="555139"/>
                  <a:pt x="452926" y="559474"/>
                </a:cubicBezTo>
                <a:cubicBezTo>
                  <a:pt x="470035" y="567078"/>
                  <a:pt x="488450" y="571316"/>
                  <a:pt x="506212" y="577236"/>
                </a:cubicBezTo>
                <a:cubicBezTo>
                  <a:pt x="515093" y="580196"/>
                  <a:pt x="523551" y="585082"/>
                  <a:pt x="532855" y="586116"/>
                </a:cubicBezTo>
                <a:cubicBezTo>
                  <a:pt x="659950" y="600238"/>
                  <a:pt x="586029" y="593325"/>
                  <a:pt x="754877" y="603877"/>
                </a:cubicBezTo>
                <a:cubicBezTo>
                  <a:pt x="766255" y="606721"/>
                  <a:pt x="804305" y="615269"/>
                  <a:pt x="817043" y="621638"/>
                </a:cubicBezTo>
                <a:cubicBezTo>
                  <a:pt x="826590" y="626411"/>
                  <a:pt x="834139" y="634626"/>
                  <a:pt x="843686" y="639399"/>
                </a:cubicBezTo>
                <a:cubicBezTo>
                  <a:pt x="852059" y="643585"/>
                  <a:pt x="861956" y="644094"/>
                  <a:pt x="870329" y="648280"/>
                </a:cubicBezTo>
                <a:cubicBezTo>
                  <a:pt x="879876" y="653053"/>
                  <a:pt x="887425" y="661268"/>
                  <a:pt x="896972" y="666041"/>
                </a:cubicBezTo>
                <a:cubicBezTo>
                  <a:pt x="905345" y="670227"/>
                  <a:pt x="915241" y="670736"/>
                  <a:pt x="923614" y="674922"/>
                </a:cubicBezTo>
                <a:cubicBezTo>
                  <a:pt x="933161" y="679695"/>
                  <a:pt x="940503" y="688348"/>
                  <a:pt x="950257" y="692683"/>
                </a:cubicBezTo>
                <a:cubicBezTo>
                  <a:pt x="967366" y="700287"/>
                  <a:pt x="987964" y="700059"/>
                  <a:pt x="1003542" y="710444"/>
                </a:cubicBezTo>
                <a:lnTo>
                  <a:pt x="1083471" y="763727"/>
                </a:lnTo>
                <a:cubicBezTo>
                  <a:pt x="1092352" y="769647"/>
                  <a:pt x="1101574" y="775084"/>
                  <a:pt x="1110113" y="781488"/>
                </a:cubicBezTo>
                <a:cubicBezTo>
                  <a:pt x="1121954" y="790369"/>
                  <a:pt x="1132398" y="801511"/>
                  <a:pt x="1145637" y="808130"/>
                </a:cubicBezTo>
                <a:cubicBezTo>
                  <a:pt x="1156554" y="813588"/>
                  <a:pt x="1169424" y="813657"/>
                  <a:pt x="1181160" y="817010"/>
                </a:cubicBezTo>
                <a:cubicBezTo>
                  <a:pt x="1190161" y="819582"/>
                  <a:pt x="1199430" y="821705"/>
                  <a:pt x="1207803" y="825891"/>
                </a:cubicBezTo>
                <a:cubicBezTo>
                  <a:pt x="1276660" y="860318"/>
                  <a:pt x="1194128" y="830214"/>
                  <a:pt x="1261089" y="852532"/>
                </a:cubicBezTo>
                <a:cubicBezTo>
                  <a:pt x="1269970" y="858453"/>
                  <a:pt x="1277921" y="866090"/>
                  <a:pt x="1287731" y="870294"/>
                </a:cubicBezTo>
                <a:cubicBezTo>
                  <a:pt x="1298950" y="875102"/>
                  <a:pt x="1311564" y="875667"/>
                  <a:pt x="1323255" y="879174"/>
                </a:cubicBezTo>
                <a:cubicBezTo>
                  <a:pt x="1341188" y="884554"/>
                  <a:pt x="1358778" y="891015"/>
                  <a:pt x="1376540" y="896935"/>
                </a:cubicBezTo>
                <a:cubicBezTo>
                  <a:pt x="1385421" y="899895"/>
                  <a:pt x="1394491" y="902339"/>
                  <a:pt x="1403183" y="905816"/>
                </a:cubicBezTo>
                <a:cubicBezTo>
                  <a:pt x="1417985" y="911736"/>
                  <a:pt x="1432464" y="918536"/>
                  <a:pt x="1447588" y="923577"/>
                </a:cubicBezTo>
                <a:cubicBezTo>
                  <a:pt x="1459167" y="927436"/>
                  <a:pt x="1471375" y="929104"/>
                  <a:pt x="1483111" y="932457"/>
                </a:cubicBezTo>
                <a:cubicBezTo>
                  <a:pt x="1492112" y="935029"/>
                  <a:pt x="1500672" y="939068"/>
                  <a:pt x="1509754" y="941338"/>
                </a:cubicBezTo>
                <a:cubicBezTo>
                  <a:pt x="1524398" y="944999"/>
                  <a:pt x="1539514" y="946557"/>
                  <a:pt x="1554158" y="950218"/>
                </a:cubicBezTo>
                <a:cubicBezTo>
                  <a:pt x="1563240" y="952488"/>
                  <a:pt x="1571800" y="956527"/>
                  <a:pt x="1580801" y="959099"/>
                </a:cubicBezTo>
                <a:cubicBezTo>
                  <a:pt x="1592537" y="962452"/>
                  <a:pt x="1604484" y="965019"/>
                  <a:pt x="1616325" y="967979"/>
                </a:cubicBezTo>
                <a:cubicBezTo>
                  <a:pt x="1622246" y="973900"/>
                  <a:pt x="1627120" y="981096"/>
                  <a:pt x="1634087" y="985741"/>
                </a:cubicBezTo>
                <a:cubicBezTo>
                  <a:pt x="1668506" y="1008687"/>
                  <a:pt x="1679960" y="1005227"/>
                  <a:pt x="1722896" y="1012382"/>
                </a:cubicBezTo>
                <a:cubicBezTo>
                  <a:pt x="1749169" y="1021140"/>
                  <a:pt x="1788457" y="1034665"/>
                  <a:pt x="1811705" y="1039024"/>
                </a:cubicBezTo>
                <a:cubicBezTo>
                  <a:pt x="1867785" y="1049538"/>
                  <a:pt x="1886117" y="1047904"/>
                  <a:pt x="1936037" y="1047904"/>
                </a:cubicBezTo>
              </a:path>
            </a:pathLst>
          </a:custGeom>
          <a:ln w="508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x-none" dirty="0" smtClean="0"/>
              <a:t>Statistics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Boys &gt; girls</a:t>
            </a:r>
          </a:p>
          <a:p>
            <a:pPr algn="l" rtl="0" eaLnBrk="1" hangingPunct="1"/>
            <a:r>
              <a:rPr lang="en-US" altLang="x-none" dirty="0" smtClean="0"/>
              <a:t>Rate increases with age</a:t>
            </a:r>
          </a:p>
          <a:p>
            <a:pPr eaLnBrk="1" hangingPunct="1"/>
            <a:endParaRPr lang="en-US" altLang="x-none" dirty="0" smtClean="0"/>
          </a:p>
        </p:txBody>
      </p:sp>
      <p:pic>
        <p:nvPicPr>
          <p:cNvPr id="5124" name="Picture 4" descr="File0002"/>
          <p:cNvPicPr>
            <a:picLocks noChangeAspect="1" noChangeArrowheads="1"/>
          </p:cNvPicPr>
          <p:nvPr/>
        </p:nvPicPr>
        <p:blipFill>
          <a:blip r:embed="rId2">
            <a:lum bright="2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15874"/>
            <a:ext cx="3886200" cy="379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315200" y="5943600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chemeClr val="bg2"/>
                </a:solidFill>
              </a:rPr>
              <a:t>Mizulta, 1987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953000" y="3276600"/>
            <a:ext cx="2438400" cy="9144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953000" y="5181600"/>
            <a:ext cx="2133600" cy="5334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027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Clavicle # - Complications (rare)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From the #:</a:t>
            </a:r>
          </a:p>
          <a:p>
            <a:pPr lvl="1"/>
            <a:r>
              <a:rPr lang="en-US" dirty="0" smtClean="0"/>
              <a:t>Malunion</a:t>
            </a:r>
          </a:p>
          <a:p>
            <a:pPr lvl="1"/>
            <a:r>
              <a:rPr lang="en-US" dirty="0" smtClean="0"/>
              <a:t>Nonunion</a:t>
            </a:r>
          </a:p>
          <a:p>
            <a:pPr lvl="1"/>
            <a:r>
              <a:rPr lang="en-US" dirty="0" smtClean="0"/>
              <a:t>Secondary from healing:</a:t>
            </a:r>
          </a:p>
          <a:p>
            <a:pPr lvl="2"/>
            <a:r>
              <a:rPr lang="en-US" dirty="0"/>
              <a:t>Neurovascular compromise</a:t>
            </a:r>
          </a:p>
          <a:p>
            <a:pPr lvl="2"/>
            <a:r>
              <a:rPr lang="en-US" dirty="0"/>
              <a:t>Pulmonary </a:t>
            </a:r>
            <a:r>
              <a:rPr lang="en-US" dirty="0" smtClean="0"/>
              <a:t>injury</a:t>
            </a:r>
          </a:p>
          <a:p>
            <a:r>
              <a:rPr lang="en-US" dirty="0" smtClean="0"/>
              <a:t>In the wound:</a:t>
            </a:r>
          </a:p>
          <a:p>
            <a:pPr lvl="1"/>
            <a:r>
              <a:rPr lang="en-US" dirty="0" smtClean="0"/>
              <a:t>Bad healed scar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ehiscence </a:t>
            </a:r>
          </a:p>
          <a:p>
            <a:pPr lvl="1"/>
            <a:r>
              <a:rPr lang="en-US" dirty="0" smtClean="0"/>
              <a:t>Infection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Humeral Supracondylar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0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Supracondylar #- Incidences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/>
            <a:r>
              <a:rPr lang="en-US" dirty="0" smtClean="0"/>
              <a:t> 55-75%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of all </a:t>
            </a:r>
            <a:r>
              <a:rPr lang="en-US" u="sng" dirty="0" smtClean="0"/>
              <a:t>elbow</a:t>
            </a:r>
            <a:r>
              <a:rPr lang="en-US" dirty="0" smtClean="0"/>
              <a:t> </a:t>
            </a:r>
            <a:r>
              <a:rPr lang="en-US" dirty="0"/>
              <a:t>#</a:t>
            </a:r>
            <a:endParaRPr lang="en-US" dirty="0" smtClean="0"/>
          </a:p>
          <a:p>
            <a:pPr algn="l" rtl="0"/>
            <a:r>
              <a:rPr lang="en-US" dirty="0" smtClean="0"/>
              <a:t>M:F  3:2</a:t>
            </a:r>
          </a:p>
          <a:p>
            <a:pPr algn="l" rtl="0"/>
            <a:r>
              <a:rPr lang="en-US" dirty="0" smtClean="0"/>
              <a:t>Age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5 </a:t>
            </a:r>
            <a:r>
              <a:rPr lang="en-US" dirty="0"/>
              <a:t>-</a:t>
            </a:r>
            <a:r>
              <a:rPr lang="en-US" dirty="0" smtClean="0"/>
              <a:t> 8 years </a:t>
            </a:r>
          </a:p>
          <a:p>
            <a:pPr algn="l" rtl="0"/>
            <a:r>
              <a:rPr lang="en-US" dirty="0"/>
              <a:t>L</a:t>
            </a:r>
            <a:r>
              <a:rPr lang="en-US" dirty="0" smtClean="0"/>
              <a:t>eft </a:t>
            </a:r>
            <a:r>
              <a:rPr lang="en-US" dirty="0"/>
              <a:t>(</a:t>
            </a:r>
            <a:r>
              <a:rPr lang="en-US" dirty="0" smtClean="0"/>
              <a:t>non-dominant) side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most frequently </a:t>
            </a:r>
            <a:r>
              <a:rPr lang="en-US" dirty="0"/>
              <a:t>#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1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Supracondylar #- Mechanism of </a:t>
            </a:r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Indirect:</a:t>
            </a:r>
          </a:p>
          <a:p>
            <a:pPr lvl="1"/>
            <a:r>
              <a:rPr lang="en-US" dirty="0" smtClean="0"/>
              <a:t>Extension type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&gt;95%</a:t>
            </a:r>
          </a:p>
          <a:p>
            <a:pPr algn="l" rtl="0"/>
            <a:r>
              <a:rPr lang="en-US" dirty="0" smtClean="0"/>
              <a:t>Direct:</a:t>
            </a:r>
            <a:endParaRPr lang="en-US" dirty="0"/>
          </a:p>
          <a:p>
            <a:pPr lvl="1"/>
            <a:r>
              <a:rPr lang="en-US" dirty="0" smtClean="0"/>
              <a:t>Flexion type</a:t>
            </a:r>
          </a:p>
          <a:p>
            <a:pPr lvl="1"/>
            <a:r>
              <a:rPr lang="en-US" dirty="0" smtClean="0"/>
              <a:t>  &lt; 3%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62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Supracondylar #- Clinical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Look:</a:t>
            </a:r>
          </a:p>
          <a:p>
            <a:pPr lvl="1"/>
            <a:r>
              <a:rPr lang="en-US" dirty="0" smtClean="0"/>
              <a:t>Swollen</a:t>
            </a:r>
          </a:p>
          <a:p>
            <a:pPr lvl="1"/>
            <a:r>
              <a:rPr lang="en-US" dirty="0" smtClean="0"/>
              <a:t>S-shaped angulation </a:t>
            </a:r>
          </a:p>
          <a:p>
            <a:pPr lvl="1"/>
            <a:r>
              <a:rPr lang="en-US" dirty="0" smtClean="0"/>
              <a:t>Pucker sign (dimpling of the skin anteriorly)</a:t>
            </a:r>
          </a:p>
          <a:p>
            <a:pPr lvl="1"/>
            <a:r>
              <a:rPr lang="en-US" dirty="0" smtClean="0"/>
              <a:t>May have burses </a:t>
            </a:r>
          </a:p>
          <a:p>
            <a:r>
              <a:rPr lang="en-US" dirty="0" smtClean="0"/>
              <a:t>Feel:</a:t>
            </a:r>
          </a:p>
          <a:p>
            <a:pPr lvl="1"/>
            <a:r>
              <a:rPr lang="en-US" dirty="0" smtClean="0"/>
              <a:t>Tender elbow</a:t>
            </a:r>
          </a:p>
          <a:p>
            <a:r>
              <a:rPr lang="en-US" dirty="0" smtClean="0"/>
              <a:t>Move: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ainful </a:t>
            </a:r>
            <a:r>
              <a:rPr lang="en-US" dirty="0" smtClean="0"/>
              <a:t>&amp; can’t really move it</a:t>
            </a:r>
          </a:p>
          <a:p>
            <a:pPr algn="l" rtl="0"/>
            <a:r>
              <a:rPr lang="en-US" dirty="0" smtClean="0"/>
              <a:t>Neurovascular examination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58" y="3539528"/>
            <a:ext cx="1681312" cy="25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.C humeral #- S shaped deformit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9"/>
          <a:stretch/>
        </p:blipFill>
        <p:spPr>
          <a:xfrm>
            <a:off x="5507743" y="1220221"/>
            <a:ext cx="2141575" cy="1651000"/>
          </a:xfrm>
          <a:prstGeom prst="rect">
            <a:avLst/>
          </a:prstGeom>
        </p:spPr>
      </p:pic>
      <p:pic>
        <p:nvPicPr>
          <p:cNvPr id="6" name="Picture 5" descr="S.C- humeral #- S shaped deformity (old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20671" r="57367"/>
          <a:stretch/>
        </p:blipFill>
        <p:spPr>
          <a:xfrm>
            <a:off x="7912869" y="1220221"/>
            <a:ext cx="1005461" cy="19626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82" y="3557169"/>
            <a:ext cx="1986616" cy="258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2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#- </a:t>
            </a:r>
            <a:r>
              <a:rPr lang="en-US" dirty="0" smtClean="0"/>
              <a:t>Gartland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Type III Complete </a:t>
            </a:r>
            <a:r>
              <a:rPr lang="en-US" sz="2800" dirty="0" smtClean="0"/>
              <a:t>displacement (extension type) may </a:t>
            </a:r>
            <a:r>
              <a:rPr lang="en-US" sz="2800" dirty="0" smtClean="0"/>
              <a:t>be:</a:t>
            </a:r>
          </a:p>
          <a:p>
            <a:pPr algn="ctr" rtl="0"/>
            <a:r>
              <a:rPr lang="en-US" sz="2800" dirty="0"/>
              <a:t>P</a:t>
            </a:r>
            <a:r>
              <a:rPr lang="en-US" sz="2800" dirty="0" smtClean="0"/>
              <a:t>osteromedial </a:t>
            </a:r>
            <a:r>
              <a:rPr lang="en-US" sz="2800" dirty="0" smtClean="0"/>
              <a:t>(75%</a:t>
            </a:r>
            <a:r>
              <a:rPr lang="en-US" sz="2800" dirty="0" smtClean="0"/>
              <a:t>), or</a:t>
            </a:r>
          </a:p>
          <a:p>
            <a:pPr algn="ctr" rtl="0"/>
            <a:r>
              <a:rPr lang="en-US" sz="2800" dirty="0" err="1"/>
              <a:t>P</a:t>
            </a:r>
            <a:r>
              <a:rPr lang="en-US" sz="2800" dirty="0" err="1" smtClean="0"/>
              <a:t>osterolateral</a:t>
            </a:r>
            <a:r>
              <a:rPr lang="en-US" sz="2800" dirty="0" smtClean="0"/>
              <a:t> </a:t>
            </a:r>
            <a:r>
              <a:rPr lang="en-US" sz="2800" dirty="0" smtClean="0"/>
              <a:t>(25%)</a:t>
            </a:r>
            <a:endParaRPr lang="x-non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9" y="2060848"/>
            <a:ext cx="7364750" cy="28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Supracondylar #- </a:t>
            </a:r>
            <a:r>
              <a:rPr lang="en-US" dirty="0" smtClean="0"/>
              <a:t>Gartland Classification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/>
              <a:t>Type III Complete </a:t>
            </a:r>
            <a:r>
              <a:rPr lang="en-US" sz="2800" dirty="0" smtClean="0"/>
              <a:t>displacement (extension type) may </a:t>
            </a:r>
            <a:r>
              <a:rPr lang="en-US" sz="2800" dirty="0" smtClean="0"/>
              <a:t>be:</a:t>
            </a:r>
          </a:p>
          <a:p>
            <a:pPr algn="ctr" rtl="0"/>
            <a:r>
              <a:rPr lang="en-US" sz="2800" dirty="0"/>
              <a:t>P</a:t>
            </a:r>
            <a:r>
              <a:rPr lang="en-US" sz="2800" dirty="0" smtClean="0"/>
              <a:t>osteromedial </a:t>
            </a:r>
            <a:r>
              <a:rPr lang="en-US" sz="2800" dirty="0" smtClean="0"/>
              <a:t>(75%</a:t>
            </a:r>
            <a:r>
              <a:rPr lang="en-US" sz="2800" dirty="0" smtClean="0"/>
              <a:t>), or</a:t>
            </a:r>
          </a:p>
          <a:p>
            <a:pPr algn="ctr" rtl="0"/>
            <a:r>
              <a:rPr lang="en-US" sz="2800" dirty="0" err="1"/>
              <a:t>P</a:t>
            </a:r>
            <a:r>
              <a:rPr lang="en-US" sz="2800" dirty="0" err="1" smtClean="0"/>
              <a:t>osterolateral</a:t>
            </a:r>
            <a:r>
              <a:rPr lang="en-US" sz="2800" dirty="0" smtClean="0"/>
              <a:t> </a:t>
            </a:r>
            <a:r>
              <a:rPr lang="en-US" sz="2800" dirty="0" smtClean="0"/>
              <a:t>(25%)</a:t>
            </a:r>
            <a:endParaRPr lang="x-none" sz="2800" dirty="0"/>
          </a:p>
        </p:txBody>
      </p:sp>
      <p:pic>
        <p:nvPicPr>
          <p:cNvPr id="3" name="Picture 2" descr="S.C humeral #- where is the periostium tor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t="13456" r="16297" b="11725"/>
          <a:stretch/>
        </p:blipFill>
        <p:spPr>
          <a:xfrm>
            <a:off x="2399008" y="1217240"/>
            <a:ext cx="4519893" cy="3939952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6" name="Rectangle 5"/>
          <p:cNvSpPr/>
          <p:nvPr/>
        </p:nvSpPr>
        <p:spPr>
          <a:xfrm rot="16200000">
            <a:off x="6376005" y="4095609"/>
            <a:ext cx="531357" cy="51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99" y="3934532"/>
            <a:ext cx="4719101" cy="292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 rotWithShape="1">
          <a:blip r:embed="rId3"/>
          <a:srcRect r="56038"/>
          <a:stretch/>
        </p:blipFill>
        <p:spPr bwMode="auto">
          <a:xfrm>
            <a:off x="2681238" y="1300309"/>
            <a:ext cx="2169688" cy="29234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410292"/>
            <a:ext cx="4692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Anterior Humeral Line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Hour-glass appearance</a:t>
            </a:r>
            <a:endParaRPr lang="en-US" sz="3200" dirty="0"/>
          </a:p>
        </p:txBody>
      </p:sp>
      <p:pic>
        <p:nvPicPr>
          <p:cNvPr id="7" name="Picture 2" descr="C:\Documents and Settings\user\Application Data\PixelMetrics\CaptureWiz\Temp\14.png"/>
          <p:cNvPicPr>
            <a:picLocks noChangeAspect="1" noChangeArrowheads="1"/>
          </p:cNvPicPr>
          <p:nvPr/>
        </p:nvPicPr>
        <p:blipFill rotWithShape="1">
          <a:blip r:embed="rId3"/>
          <a:srcRect l="49094"/>
          <a:stretch/>
        </p:blipFill>
        <p:spPr bwMode="auto">
          <a:xfrm flipH="1">
            <a:off x="0" y="1300309"/>
            <a:ext cx="2512397" cy="292346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H="1">
            <a:off x="987825" y="1640628"/>
            <a:ext cx="35280" cy="204637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5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0" y="1521276"/>
            <a:ext cx="4044212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94" y="1521275"/>
            <a:ext cx="3880270" cy="49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08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756" y="1408545"/>
            <a:ext cx="4427543" cy="5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0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1543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Difference Between</a:t>
            </a:r>
            <a:br>
              <a:rPr lang="en-US" sz="6000" dirty="0" smtClean="0"/>
            </a:br>
            <a:r>
              <a:rPr lang="en-US" sz="6000" dirty="0" smtClean="0"/>
              <a:t>A Child &amp; Adult’s </a:t>
            </a:r>
            <a:br>
              <a:rPr lang="en-US" sz="6000" dirty="0" smtClean="0"/>
            </a:br>
            <a:r>
              <a:rPr lang="en-US" sz="6000" dirty="0" smtClean="0"/>
              <a:t>Fractures &amp; Trauma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6914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Extension type</a:t>
            </a:r>
            <a:endParaRPr lang="x-none" b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/>
              <a:t>Flexion </a:t>
            </a:r>
            <a:r>
              <a:rPr lang="en-US" b="0" dirty="0" smtClean="0"/>
              <a:t>type</a:t>
            </a:r>
            <a:endParaRPr lang="x-none" b="0" dirty="0"/>
          </a:p>
        </p:txBody>
      </p:sp>
      <p:pic>
        <p:nvPicPr>
          <p:cNvPr id="98306" name="Picture 2" descr="C:\Documents and Settings\user\Application Data\PixelMetrics\CaptureWiz\Temp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37" y="2329235"/>
            <a:ext cx="3581400" cy="4419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207" y="2329235"/>
            <a:ext cx="2202187" cy="25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0680" y="2329235"/>
            <a:ext cx="2172238" cy="25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64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Type I: </a:t>
            </a:r>
            <a:endParaRPr lang="en-US" dirty="0" smtClean="0"/>
          </a:p>
          <a:p>
            <a:pPr lvl="1"/>
            <a:r>
              <a:rPr lang="en-US" dirty="0" smtClean="0"/>
              <a:t>Immobilization </a:t>
            </a:r>
            <a:r>
              <a:rPr lang="en-US" dirty="0" smtClean="0"/>
              <a:t>in a long </a:t>
            </a:r>
            <a:r>
              <a:rPr lang="en-US" dirty="0" smtClean="0"/>
              <a:t>arm (cast, or</a:t>
            </a:r>
            <a:r>
              <a:rPr lang="en-US" dirty="0"/>
              <a:t> </a:t>
            </a:r>
            <a:r>
              <a:rPr lang="en-US" dirty="0" smtClean="0"/>
              <a:t>splint),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(60° – 90°) of flexion,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smtClean="0"/>
              <a:t>2 to 3 weeks</a:t>
            </a:r>
          </a:p>
          <a:p>
            <a:pPr algn="l" rtl="0"/>
            <a:r>
              <a:rPr lang="en-US" dirty="0" smtClean="0"/>
              <a:t>Type </a:t>
            </a:r>
            <a:r>
              <a:rPr lang="en-US" dirty="0" smtClean="0"/>
              <a:t>II:</a:t>
            </a:r>
          </a:p>
          <a:p>
            <a:pPr lvl="1"/>
            <a:r>
              <a:rPr lang="en-US" dirty="0" smtClean="0"/>
              <a:t>Closed reduction, followed </a:t>
            </a:r>
            <a:r>
              <a:rPr lang="en-US" dirty="0" smtClean="0"/>
              <a:t>by </a:t>
            </a:r>
            <a:r>
              <a:rPr lang="en-US" dirty="0" smtClean="0"/>
              <a:t>casting, or</a:t>
            </a:r>
          </a:p>
          <a:p>
            <a:pPr lvl="1"/>
            <a:r>
              <a:rPr lang="en-US" dirty="0" smtClean="0"/>
              <a:t>Percutaneous p</a:t>
            </a:r>
            <a:r>
              <a:rPr lang="en-US" dirty="0" smtClean="0"/>
              <a:t>inning (if: </a:t>
            </a:r>
            <a:r>
              <a:rPr lang="en-US" dirty="0" smtClean="0"/>
              <a:t>unstable or sever </a:t>
            </a:r>
            <a:r>
              <a:rPr lang="en-US" dirty="0" smtClean="0"/>
              <a:t>swelling), then splinting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7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Treatment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22304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Type </a:t>
            </a:r>
            <a:r>
              <a:rPr lang="en-US" dirty="0" smtClean="0"/>
              <a:t>III:</a:t>
            </a:r>
          </a:p>
          <a:p>
            <a:pPr lvl="1"/>
            <a:r>
              <a:rPr lang="en-US" dirty="0" smtClean="0"/>
              <a:t>Attempt </a:t>
            </a:r>
            <a:r>
              <a:rPr lang="en-US" dirty="0" smtClean="0"/>
              <a:t>closed reduction and </a:t>
            </a:r>
            <a:r>
              <a:rPr lang="en-US" dirty="0" smtClean="0"/>
              <a:t>pinning</a:t>
            </a:r>
          </a:p>
          <a:p>
            <a:pPr lvl="1"/>
            <a:r>
              <a:rPr lang="en-US" dirty="0" smtClean="0"/>
              <a:t>If fails then o</a:t>
            </a:r>
            <a:r>
              <a:rPr lang="en-US" dirty="0" smtClean="0"/>
              <a:t>pen </a:t>
            </a:r>
            <a:r>
              <a:rPr lang="en-US" dirty="0" smtClean="0"/>
              <a:t>reduction and internal fixation </a:t>
            </a:r>
            <a:r>
              <a:rPr lang="en-US" dirty="0" smtClean="0"/>
              <a:t>by pinning may </a:t>
            </a:r>
            <a:r>
              <a:rPr lang="en-US" dirty="0" smtClean="0"/>
              <a:t>be necessary </a:t>
            </a:r>
            <a:r>
              <a:rPr lang="en-US" dirty="0" smtClean="0"/>
              <a:t>for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unstable </a:t>
            </a:r>
            <a:r>
              <a:rPr lang="en-US" dirty="0"/>
              <a:t>#</a:t>
            </a:r>
            <a:r>
              <a:rPr lang="en-US" dirty="0" smtClean="0"/>
              <a:t>, </a:t>
            </a:r>
            <a:r>
              <a:rPr lang="en-US" dirty="0" smtClean="0"/>
              <a:t>open </a:t>
            </a:r>
            <a:r>
              <a:rPr lang="en-US" dirty="0"/>
              <a:t>#</a:t>
            </a:r>
            <a:r>
              <a:rPr lang="en-US" dirty="0" smtClean="0"/>
              <a:t>, </a:t>
            </a:r>
            <a:r>
              <a:rPr lang="en-US" dirty="0" smtClean="0"/>
              <a:t>or </a:t>
            </a:r>
            <a:r>
              <a:rPr lang="en-US" dirty="0"/>
              <a:t>#</a:t>
            </a:r>
            <a:r>
              <a:rPr lang="en-US" dirty="0" smtClean="0"/>
              <a:t> </a:t>
            </a:r>
            <a:r>
              <a:rPr lang="en-US" dirty="0" smtClean="0"/>
              <a:t>with </a:t>
            </a:r>
            <a:r>
              <a:rPr lang="en-US" dirty="0" smtClean="0"/>
              <a:t>N.V injury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" y="4183510"/>
            <a:ext cx="2160240" cy="26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/>
          <a:stretch/>
        </p:blipFill>
        <p:spPr bwMode="auto">
          <a:xfrm>
            <a:off x="2099124" y="4188047"/>
            <a:ext cx="1642347" cy="270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8581"/>
          <a:stretch/>
        </p:blipFill>
        <p:spPr bwMode="auto">
          <a:xfrm>
            <a:off x="5097886" y="4155573"/>
            <a:ext cx="2220008" cy="27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1049" y="4170406"/>
            <a:ext cx="1866847" cy="272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58" y="3325514"/>
            <a:ext cx="1992733" cy="203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4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Supracondylar #</a:t>
            </a:r>
            <a:r>
              <a:rPr lang="en-US" dirty="0" smtClean="0"/>
              <a:t>- Flexion Type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83" y="1793058"/>
            <a:ext cx="4416228" cy="50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93058"/>
            <a:ext cx="4342198" cy="50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 rot="16200000">
            <a:off x="6223440" y="-814721"/>
            <a:ext cx="708887" cy="3355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8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Supracondylar #</a:t>
            </a:r>
            <a:r>
              <a:rPr lang="en-US" sz="4000" dirty="0" smtClean="0"/>
              <a:t>-Treatment </a:t>
            </a:r>
            <a:r>
              <a:rPr lang="en-US" sz="4000" dirty="0"/>
              <a:t>of </a:t>
            </a:r>
            <a:r>
              <a:rPr lang="en-US" sz="4000" dirty="0"/>
              <a:t>F</a:t>
            </a:r>
            <a:r>
              <a:rPr lang="en-US" sz="4000" dirty="0" smtClean="0"/>
              <a:t>lexion </a:t>
            </a:r>
            <a:r>
              <a:rPr lang="en-US" sz="4000" dirty="0"/>
              <a:t>T</a:t>
            </a:r>
            <a:r>
              <a:rPr lang="en-US" sz="4000" dirty="0" smtClean="0"/>
              <a:t>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Type </a:t>
            </a:r>
            <a:r>
              <a:rPr lang="en-US" dirty="0" smtClean="0"/>
              <a:t>I:</a:t>
            </a:r>
          </a:p>
          <a:p>
            <a:pPr lvl="1"/>
            <a:r>
              <a:rPr lang="en-US" dirty="0" smtClean="0"/>
              <a:t>Immobilization </a:t>
            </a:r>
            <a:r>
              <a:rPr lang="en-US" dirty="0" smtClean="0"/>
              <a:t>in a long arm </a:t>
            </a:r>
            <a:r>
              <a:rPr lang="en-US" dirty="0" smtClean="0"/>
              <a:t>cast,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smtClean="0"/>
              <a:t>near </a:t>
            </a:r>
            <a:r>
              <a:rPr lang="en-US" dirty="0" smtClean="0"/>
              <a:t>extension,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or </a:t>
            </a:r>
            <a:r>
              <a:rPr lang="en-US" dirty="0" smtClean="0"/>
              <a:t>2 to 3 </a:t>
            </a:r>
            <a:r>
              <a:rPr lang="en-US" dirty="0" smtClean="0"/>
              <a:t>weeks</a:t>
            </a:r>
            <a:endParaRPr lang="en-US" dirty="0" smtClean="0"/>
          </a:p>
          <a:p>
            <a:pPr algn="l" rtl="0"/>
            <a:r>
              <a:rPr lang="en-US" dirty="0" smtClean="0"/>
              <a:t>Type </a:t>
            </a:r>
            <a:r>
              <a:rPr lang="en-US" dirty="0" smtClean="0"/>
              <a:t>II:</a:t>
            </a:r>
            <a:endParaRPr lang="en-US" dirty="0"/>
          </a:p>
          <a:p>
            <a:pPr lvl="1"/>
            <a:r>
              <a:rPr lang="en-US" dirty="0" smtClean="0"/>
              <a:t>Closed reduction, </a:t>
            </a:r>
            <a:r>
              <a:rPr lang="en-US" dirty="0" smtClean="0"/>
              <a:t>percutaneous </a:t>
            </a:r>
            <a:r>
              <a:rPr lang="en-US" dirty="0" smtClean="0"/>
              <a:t>pinning, then splinting  </a:t>
            </a:r>
            <a:endParaRPr lang="en-US" dirty="0" smtClean="0"/>
          </a:p>
          <a:p>
            <a:pPr algn="l" rtl="0"/>
            <a:r>
              <a:rPr lang="en-US" dirty="0" smtClean="0"/>
              <a:t>Type </a:t>
            </a:r>
            <a:r>
              <a:rPr lang="en-US" dirty="0" smtClean="0"/>
              <a:t>III:</a:t>
            </a:r>
            <a:endParaRPr lang="en-US" dirty="0" smtClean="0"/>
          </a:p>
          <a:p>
            <a:pPr lvl="1"/>
            <a:r>
              <a:rPr lang="en-US" dirty="0" smtClean="0"/>
              <a:t>Reduction </a:t>
            </a:r>
            <a:r>
              <a:rPr lang="en-US" dirty="0" smtClean="0"/>
              <a:t>is often </a:t>
            </a:r>
            <a:r>
              <a:rPr lang="en-US" dirty="0" smtClean="0"/>
              <a:t>difficult,</a:t>
            </a:r>
          </a:p>
          <a:p>
            <a:pPr lvl="1"/>
            <a:r>
              <a:rPr lang="en-US" dirty="0" smtClean="0"/>
              <a:t>M</a:t>
            </a:r>
            <a:r>
              <a:rPr lang="en-US" dirty="0" smtClean="0"/>
              <a:t>ost </a:t>
            </a:r>
            <a:r>
              <a:rPr lang="en-US" dirty="0" smtClean="0"/>
              <a:t>require open reduction and internal fixation </a:t>
            </a:r>
            <a:r>
              <a:rPr lang="en-US" dirty="0" smtClean="0"/>
              <a:t>with </a:t>
            </a:r>
            <a:r>
              <a:rPr lang="en-US" dirty="0" smtClean="0"/>
              <a:t>pinning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3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</a:t>
            </a: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5663790" cy="428133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</a:t>
            </a:r>
            <a:r>
              <a:rPr lang="en-US" sz="2400" dirty="0" smtClean="0"/>
              <a:t>):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Median </a:t>
            </a:r>
            <a:r>
              <a:rPr lang="en-US" sz="2400" dirty="0" smtClean="0"/>
              <a:t>and anterior interosseous nerves (most common)</a:t>
            </a:r>
          </a:p>
          <a:p>
            <a:pPr lvl="1" algn="l" rtl="0"/>
            <a:r>
              <a:rPr lang="en-US" sz="2400" dirty="0" smtClean="0"/>
              <a:t>Most are </a:t>
            </a:r>
            <a:r>
              <a:rPr lang="en-US" sz="2400" dirty="0" err="1" smtClean="0"/>
              <a:t>neurapraxias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Requiring no treatment</a:t>
            </a:r>
          </a:p>
          <a:p>
            <a:pPr algn="l" rtl="0"/>
            <a:r>
              <a:rPr lang="en-US" sz="2400" dirty="0" smtClean="0"/>
              <a:t>Vascular </a:t>
            </a:r>
            <a:r>
              <a:rPr lang="en-US" sz="2400" dirty="0" smtClean="0"/>
              <a:t>injury (0.5%</a:t>
            </a:r>
            <a:r>
              <a:rPr lang="en-US" sz="2400" dirty="0" smtClean="0"/>
              <a:t>):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</a:t>
            </a:r>
            <a:r>
              <a:rPr lang="en-US" sz="2400" dirty="0" smtClean="0"/>
              <a:t>artery, or</a:t>
            </a:r>
          </a:p>
          <a:p>
            <a:pPr lvl="1" algn="l" rtl="0"/>
            <a:r>
              <a:rPr lang="en-US" sz="2400" dirty="0" smtClean="0"/>
              <a:t>S</a:t>
            </a:r>
            <a:r>
              <a:rPr lang="en-US" sz="2400" dirty="0" smtClean="0"/>
              <a:t>econdary </a:t>
            </a:r>
            <a:r>
              <a:rPr lang="en-US" sz="2400" dirty="0" smtClean="0"/>
              <a:t>to swelling</a:t>
            </a:r>
            <a:endParaRPr lang="en-US" sz="2400" dirty="0"/>
          </a:p>
        </p:txBody>
      </p:sp>
      <p:pic>
        <p:nvPicPr>
          <p:cNvPr id="4" name="Picture 3" descr="S.C humeral #- N.V entrapm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32155" r="57259" b="28489"/>
          <a:stretch/>
        </p:blipFill>
        <p:spPr>
          <a:xfrm>
            <a:off x="6177031" y="1417638"/>
            <a:ext cx="2099129" cy="2699098"/>
          </a:xfrm>
          <a:prstGeom prst="rect">
            <a:avLst/>
          </a:prstGeom>
        </p:spPr>
      </p:pic>
      <p:pic>
        <p:nvPicPr>
          <p:cNvPr id="6" name="Picture 5" descr="S.C humeral #- N.V entrapmen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5" r="7713" b="60036"/>
          <a:stretch/>
        </p:blipFill>
        <p:spPr>
          <a:xfrm>
            <a:off x="6279750" y="4432609"/>
            <a:ext cx="2419770" cy="19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</a:t>
            </a: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618856" cy="428133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Neurologic injury (7% to 10%)</a:t>
            </a:r>
          </a:p>
          <a:p>
            <a:pPr lvl="1" algn="l" rtl="0"/>
            <a:r>
              <a:rPr lang="en-US" sz="2400" dirty="0" smtClean="0"/>
              <a:t>Most are neurapraxias requiring no treatment</a:t>
            </a:r>
          </a:p>
          <a:p>
            <a:pPr lvl="1" algn="l" rtl="0"/>
            <a:r>
              <a:rPr lang="en-US" sz="2400" dirty="0" smtClean="0"/>
              <a:t>Median and anterior interosseous nerves (most common)</a:t>
            </a:r>
          </a:p>
          <a:p>
            <a:pPr algn="l" rtl="0"/>
            <a:r>
              <a:rPr lang="en-US" sz="2400" dirty="0" smtClean="0"/>
              <a:t>Vascular injury (0.5%)</a:t>
            </a:r>
            <a:endParaRPr lang="en-US" sz="2400" dirty="0"/>
          </a:p>
          <a:p>
            <a:pPr lvl="1" algn="l" rtl="0"/>
            <a:r>
              <a:rPr lang="en-US" sz="2400" dirty="0" smtClean="0"/>
              <a:t>Direct</a:t>
            </a:r>
            <a:r>
              <a:rPr lang="en-US" sz="2400" dirty="0"/>
              <a:t> </a:t>
            </a:r>
            <a:r>
              <a:rPr lang="en-US" sz="2400" dirty="0" smtClean="0"/>
              <a:t>injury to the brachial artery or secondary to swelling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43" y="1650829"/>
            <a:ext cx="3094346" cy="23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90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Supracondylar #- </a:t>
            </a:r>
            <a:r>
              <a:rPr lang="en-US" sz="4000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Loss of </a:t>
            </a:r>
            <a:r>
              <a:rPr lang="en-US" sz="3200" dirty="0" smtClean="0"/>
              <a:t>motion (stiffness)</a:t>
            </a:r>
            <a:endParaRPr lang="en-US" sz="3200" dirty="0" smtClean="0"/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Myositis ossificans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Angular deformity (cubitus varus)</a:t>
            </a:r>
          </a:p>
          <a:p>
            <a:pPr marL="342900" lvl="1" indent="-342900" algn="l" rtl="0">
              <a:buFont typeface="Arial" pitchFamily="34" charset="0"/>
              <a:buChar char="•"/>
            </a:pPr>
            <a:r>
              <a:rPr lang="en-US" sz="3200" dirty="0" smtClean="0"/>
              <a:t>Compartment syndrome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2562" y="1450635"/>
            <a:ext cx="22325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0" y="4199935"/>
            <a:ext cx="3864536" cy="241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06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Radial </a:t>
            </a:r>
            <a:r>
              <a:rPr lang="en-US" dirty="0" smtClean="0"/>
              <a:t>Fractures</a:t>
            </a:r>
            <a:br>
              <a:rPr lang="en-US" dirty="0" smtClean="0"/>
            </a:br>
            <a:r>
              <a:rPr lang="en-US" dirty="0" smtClean="0"/>
              <a:t>a) </a:t>
            </a:r>
            <a:r>
              <a:rPr lang="en-US" u="sng" dirty="0" smtClean="0"/>
              <a:t>Physeal </a:t>
            </a:r>
            <a:r>
              <a:rPr lang="en-US" u="sng" dirty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Distal </a:t>
            </a:r>
            <a:r>
              <a:rPr lang="en-US" dirty="0"/>
              <a:t>Radial </a:t>
            </a:r>
            <a:r>
              <a:rPr lang="en-US" dirty="0" smtClean="0"/>
              <a:t>Physeal #</a:t>
            </a:r>
            <a:r>
              <a:rPr lang="en-US" dirty="0" smtClean="0"/>
              <a:t>- “S.H” Type I</a:t>
            </a:r>
            <a:endParaRPr lang="en-US" dirty="0"/>
          </a:p>
        </p:txBody>
      </p:sp>
      <p:pic>
        <p:nvPicPr>
          <p:cNvPr id="5" name="Picture 4" descr="C:\Documents and Settings\user\Application Data\PixelMetrics\CaptureWiz\Temp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627" y="1378246"/>
            <a:ext cx="3435737" cy="5509764"/>
          </a:xfrm>
          <a:prstGeom prst="rect">
            <a:avLst/>
          </a:prstGeom>
          <a:noFill/>
        </p:spPr>
      </p:pic>
      <p:pic>
        <p:nvPicPr>
          <p:cNvPr id="7" name="Picture 2" descr="C:\Documents and Settings\user\Application Data\PixelMetrics\CaptureWiz\Temp\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6" y="1315340"/>
            <a:ext cx="3787789" cy="561412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21920" y="4751755"/>
            <a:ext cx="1006898" cy="0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0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altLang="x-none" sz="4000" dirty="0" smtClean="0"/>
              <a:t>Why are Children’s </a:t>
            </a:r>
            <a:r>
              <a:rPr lang="en-US" altLang="x-none" sz="4000" dirty="0"/>
              <a:t>F</a:t>
            </a:r>
            <a:r>
              <a:rPr lang="en-US" altLang="x-none" sz="4000" dirty="0" smtClean="0"/>
              <a:t>ractures Different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altLang="x-none" dirty="0"/>
              <a:t>Children have different physiology and anatomy</a:t>
            </a:r>
          </a:p>
          <a:p>
            <a:pPr marL="0" indent="0" algn="l" rtl="0" eaLnBrk="1" hangingPunct="1">
              <a:buNone/>
            </a:pPr>
            <a:endParaRPr lang="en-US" altLang="x-none" dirty="0" smtClean="0"/>
          </a:p>
          <a:p>
            <a:pPr algn="l" rtl="0" eaLnBrk="1" hangingPunct="1"/>
            <a:r>
              <a:rPr lang="en-US" altLang="x-none" dirty="0" smtClean="0"/>
              <a:t>Growth plate:</a:t>
            </a:r>
          </a:p>
          <a:p>
            <a:pPr algn="l" rtl="0" eaLnBrk="1" hangingPunct="1"/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Provides perfect remodeling power</a:t>
            </a:r>
          </a:p>
          <a:p>
            <a:pPr lvl="1" algn="l" rtl="0" eaLnBrk="1" hangingPunct="1"/>
            <a:r>
              <a:rPr lang="en-US" altLang="x-none" dirty="0" smtClean="0"/>
              <a:t>Injury of growth plate causes deformity</a:t>
            </a:r>
          </a:p>
          <a:p>
            <a:pPr lvl="1" algn="l" rtl="0" eaLnBrk="1" hangingPunct="1"/>
            <a:r>
              <a:rPr lang="en-US" altLang="x-none" dirty="0" smtClean="0"/>
              <a:t>A fracture might lead to overgrowth</a:t>
            </a:r>
          </a:p>
        </p:txBody>
      </p:sp>
      <p:pic>
        <p:nvPicPr>
          <p:cNvPr id="7173" name="Picture 5" descr="DSC0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9859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5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Distal Radial </a:t>
            </a:r>
            <a:r>
              <a:rPr lang="en-US" dirty="0" smtClean="0"/>
              <a:t>Physeal #</a:t>
            </a:r>
            <a:r>
              <a:rPr lang="en-US" dirty="0"/>
              <a:t>- “S.H” Type </a:t>
            </a:r>
            <a:r>
              <a:rPr lang="en-US" dirty="0" smtClean="0"/>
              <a:t>II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3529" y="2153845"/>
            <a:ext cx="5498644" cy="397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0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Distal Radial </a:t>
            </a:r>
            <a:r>
              <a:rPr lang="en-US" dirty="0" smtClean="0"/>
              <a:t>Physeal #</a:t>
            </a:r>
            <a:r>
              <a:rPr lang="en-US" dirty="0"/>
              <a:t>- “S.H” Type </a:t>
            </a:r>
            <a:r>
              <a:rPr lang="en-US" dirty="0" smtClean="0"/>
              <a:t>III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991" y="1338049"/>
            <a:ext cx="4346423" cy="553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H="1">
            <a:off x="4197166" y="2899423"/>
            <a:ext cx="726856" cy="626096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6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</a:t>
            </a:r>
            <a:r>
              <a:rPr lang="en-US" sz="4000" dirty="0" smtClean="0"/>
              <a:t>Physeal #</a:t>
            </a:r>
            <a:r>
              <a:rPr lang="en-US" sz="4000" dirty="0"/>
              <a:t>- </a:t>
            </a:r>
            <a:r>
              <a:rPr lang="en-US" sz="4000" dirty="0" smtClean="0"/>
              <a:t>Treatment</a:t>
            </a:r>
            <a:br>
              <a:rPr lang="en-US" sz="4000" dirty="0" smtClean="0"/>
            </a:br>
            <a:r>
              <a:rPr lang="en-US" sz="4000" dirty="0" smtClean="0"/>
              <a:t>Types I &amp;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" y="1844824"/>
            <a:ext cx="6087143" cy="428133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Closed reduction,</a:t>
            </a:r>
          </a:p>
          <a:p>
            <a:pPr algn="l" rtl="0"/>
            <a:r>
              <a:rPr lang="en-US" dirty="0" smtClean="0"/>
              <a:t>F</a:t>
            </a:r>
            <a:r>
              <a:rPr lang="en-US" dirty="0" smtClean="0"/>
              <a:t>ollowed </a:t>
            </a:r>
            <a:r>
              <a:rPr lang="en-US" dirty="0" smtClean="0"/>
              <a:t>by long arm </a:t>
            </a:r>
            <a:r>
              <a:rPr lang="en-US" dirty="0" smtClean="0"/>
              <a:t>cast, </a:t>
            </a:r>
            <a:r>
              <a:rPr lang="en-US" dirty="0" smtClean="0"/>
              <a:t>with the forearm </a:t>
            </a:r>
            <a:r>
              <a:rPr lang="en-US" dirty="0" smtClean="0"/>
              <a:t>pronated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We can accept deformity:</a:t>
            </a:r>
          </a:p>
          <a:p>
            <a:pPr lvl="1"/>
            <a:r>
              <a:rPr lang="en-US" dirty="0" smtClean="0"/>
              <a:t>50</a:t>
            </a:r>
            <a:r>
              <a:rPr lang="en-US" dirty="0" smtClean="0"/>
              <a:t>% </a:t>
            </a:r>
            <a:r>
              <a:rPr lang="en-US" dirty="0" smtClean="0"/>
              <a:t>apposition,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ith no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angulation </a:t>
            </a:r>
            <a:r>
              <a:rPr lang="en-US" dirty="0" smtClean="0"/>
              <a:t>or </a:t>
            </a:r>
            <a:r>
              <a:rPr lang="en-US" dirty="0" smtClean="0"/>
              <a:t>rotation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1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5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</a:t>
            </a:r>
            <a:r>
              <a:rPr lang="en-US" sz="4000" dirty="0" smtClean="0"/>
              <a:t>Physeal #</a:t>
            </a:r>
            <a:r>
              <a:rPr lang="en-US" sz="4000" dirty="0"/>
              <a:t>- Treatment</a:t>
            </a:r>
            <a:br>
              <a:rPr lang="en-US" sz="4000" dirty="0"/>
            </a:br>
            <a:r>
              <a:rPr lang="en-US" sz="4000" dirty="0" smtClean="0"/>
              <a:t>Types </a:t>
            </a:r>
            <a:r>
              <a:rPr lang="en-US" sz="4000" dirty="0"/>
              <a:t>I &amp;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" y="1844824"/>
            <a:ext cx="5946032" cy="4281339"/>
          </a:xfrm>
        </p:spPr>
        <p:txBody>
          <a:bodyPr>
            <a:normAutofit/>
          </a:bodyPr>
          <a:lstStyle/>
          <a:p>
            <a:r>
              <a:rPr lang="en-US" dirty="0" smtClean="0"/>
              <a:t>Growth </a:t>
            </a:r>
            <a:r>
              <a:rPr lang="en-US" dirty="0" smtClean="0"/>
              <a:t>arrest can occur in 25%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with </a:t>
            </a:r>
            <a:r>
              <a:rPr lang="en-US" dirty="0" smtClean="0"/>
              <a:t>repeated </a:t>
            </a:r>
            <a:r>
              <a:rPr lang="en-US" dirty="0" smtClean="0"/>
              <a:t>manipulations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Open </a:t>
            </a:r>
            <a:r>
              <a:rPr lang="en-US" sz="3200" dirty="0"/>
              <a:t>reduction is </a:t>
            </a:r>
            <a:r>
              <a:rPr lang="en-US" sz="3200" dirty="0" smtClean="0"/>
              <a:t>indicated</a:t>
            </a:r>
          </a:p>
          <a:p>
            <a:pPr lvl="1"/>
            <a:r>
              <a:rPr lang="en-US" sz="2800" dirty="0" smtClean="0"/>
              <a:t>Irreducible </a:t>
            </a:r>
            <a:r>
              <a:rPr lang="en-US" dirty="0"/>
              <a:t>#</a:t>
            </a:r>
            <a:endParaRPr lang="en-US" dirty="0" smtClean="0"/>
          </a:p>
          <a:p>
            <a:pPr lvl="1"/>
            <a:r>
              <a:rPr lang="en-US" sz="2800" dirty="0" smtClean="0"/>
              <a:t>Open </a:t>
            </a:r>
            <a:r>
              <a:rPr lang="en-US" dirty="0"/>
              <a:t>#</a:t>
            </a:r>
            <a:endParaRPr lang="en-US" sz="2800" dirty="0"/>
          </a:p>
          <a:p>
            <a:pPr lvl="1"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16" y="1844824"/>
            <a:ext cx="340999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0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Physeal #- Treatment</a:t>
            </a:r>
            <a:br>
              <a:rPr lang="en-US" sz="4000" dirty="0"/>
            </a:br>
            <a:r>
              <a:rPr lang="en-US" sz="4000" dirty="0" smtClean="0"/>
              <a:t>Types </a:t>
            </a:r>
            <a:r>
              <a:rPr lang="en-US" sz="4000" dirty="0"/>
              <a:t>I &amp;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46676" y="1371471"/>
            <a:ext cx="3537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825" y="4609993"/>
            <a:ext cx="3167691" cy="22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3910" y="2114309"/>
            <a:ext cx="5825124" cy="322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6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Physeal #- Treatment</a:t>
            </a:r>
            <a:br>
              <a:rPr lang="en-US" sz="4000" dirty="0"/>
            </a:br>
            <a:r>
              <a:rPr lang="en-US" sz="4000" dirty="0"/>
              <a:t>Types </a:t>
            </a:r>
            <a:r>
              <a:rPr lang="en-US" sz="4000" dirty="0" smtClean="0"/>
              <a:t>III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Anatomic </a:t>
            </a:r>
            <a:r>
              <a:rPr lang="en-US" dirty="0" smtClean="0"/>
              <a:t>reduction is necessary</a:t>
            </a:r>
          </a:p>
          <a:p>
            <a:r>
              <a:rPr lang="en-US" dirty="0" smtClean="0"/>
              <a:t>ORIF with</a:t>
            </a:r>
            <a:r>
              <a:rPr lang="en-US" dirty="0"/>
              <a:t> </a:t>
            </a:r>
            <a:r>
              <a:rPr lang="en-US" dirty="0" smtClean="0"/>
              <a:t>smooth pins or screws </a:t>
            </a:r>
          </a:p>
        </p:txBody>
      </p:sp>
      <p:pic>
        <p:nvPicPr>
          <p:cNvPr id="4" name="Picture 3" descr="Distal radial S.H type 3, with lunate disli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2" y="2875508"/>
            <a:ext cx="5464927" cy="4019758"/>
          </a:xfrm>
          <a:prstGeom prst="rect">
            <a:avLst/>
          </a:prstGeom>
        </p:spPr>
      </p:pic>
      <p:pic>
        <p:nvPicPr>
          <p:cNvPr id="5" name="Picture 4" descr="Ankle S.H # type 3 screw fix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97" y="3296607"/>
            <a:ext cx="2511463" cy="30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Distal Radial Physeal #- Treatment</a:t>
            </a:r>
            <a:br>
              <a:rPr lang="en-US" sz="4000" dirty="0"/>
            </a:br>
            <a:r>
              <a:rPr lang="en-US" sz="4000" dirty="0"/>
              <a:t>Types </a:t>
            </a:r>
            <a:r>
              <a:rPr lang="en-US" sz="4000" dirty="0" smtClean="0"/>
              <a:t>IV &amp; 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</a:t>
            </a:r>
            <a:r>
              <a:rPr lang="en-US" dirty="0" smtClean="0"/>
              <a:t>injuries</a:t>
            </a:r>
          </a:p>
          <a:p>
            <a:r>
              <a:rPr lang="en-US" dirty="0" smtClean="0"/>
              <a:t>Need ORIF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Distal Radial Physeal #- </a:t>
            </a:r>
            <a:r>
              <a:rPr lang="en-US" dirty="0" smtClean="0"/>
              <a:t>Complications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Physeal arrest</a:t>
            </a:r>
          </a:p>
          <a:p>
            <a:pPr lvl="1" algn="l" rtl="0"/>
            <a:r>
              <a:rPr lang="en-US" dirty="0" smtClean="0"/>
              <a:t>Shortening</a:t>
            </a:r>
          </a:p>
          <a:p>
            <a:pPr lvl="1" algn="l" rtl="0"/>
            <a:r>
              <a:rPr lang="en-US" dirty="0" smtClean="0"/>
              <a:t>Angular deformity</a:t>
            </a:r>
          </a:p>
          <a:p>
            <a:pPr algn="l" rtl="0"/>
            <a:r>
              <a:rPr lang="en-US" dirty="0" smtClean="0"/>
              <a:t>Ulnar styloid nonunion </a:t>
            </a:r>
          </a:p>
          <a:p>
            <a:pPr algn="l" rtl="0"/>
            <a:r>
              <a:rPr lang="en-US" dirty="0" smtClean="0"/>
              <a:t>Carpal tunnel syndrome</a:t>
            </a:r>
            <a:endParaRPr lang="en-US" dirty="0"/>
          </a:p>
        </p:txBody>
      </p:sp>
      <p:pic>
        <p:nvPicPr>
          <p:cNvPr id="4" name="Picture 4" descr="C:\Documents and Settings\user\Application Data\PixelMetrics\CaptureWiz\Temp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0002" y="2046374"/>
            <a:ext cx="4130894" cy="3597875"/>
          </a:xfrm>
          <a:prstGeom prst="rect">
            <a:avLst/>
          </a:prstGeom>
          <a:noFill/>
        </p:spPr>
      </p:pic>
      <p:pic>
        <p:nvPicPr>
          <p:cNvPr id="5" name="Picture 2" descr="C:\Documents and Settings\user\Application Data\PixelMetrics\CaptureWiz\Temp\27.png"/>
          <p:cNvPicPr>
            <a:picLocks noChangeAspect="1" noChangeArrowheads="1"/>
          </p:cNvPicPr>
          <p:nvPr/>
        </p:nvPicPr>
        <p:blipFill rotWithShape="1">
          <a:blip r:embed="rId3"/>
          <a:srcRect t="9524" b="10420"/>
          <a:stretch/>
        </p:blipFill>
        <p:spPr bwMode="auto">
          <a:xfrm>
            <a:off x="1234782" y="4410287"/>
            <a:ext cx="3028981" cy="2486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52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Radial </a:t>
            </a:r>
            <a:r>
              <a:rPr lang="en-US" dirty="0" smtClean="0"/>
              <a:t>Fractures</a:t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dirty="0" smtClean="0"/>
              <a:t>) </a:t>
            </a:r>
            <a:r>
              <a:rPr lang="en-US" u="sng" dirty="0"/>
              <a:t>Metaphyseal</a:t>
            </a:r>
            <a:r>
              <a:rPr lang="en-US" u="sng" dirty="0" smtClean="0"/>
              <a:t> </a:t>
            </a:r>
            <a:r>
              <a:rPr lang="en-US" u="sng" dirty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9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Depending on the b</a:t>
            </a:r>
            <a:r>
              <a:rPr lang="en-US" dirty="0" smtClean="0"/>
              <a:t>iomechanical pattern:</a:t>
            </a:r>
            <a:endParaRPr lang="en-US" dirty="0" smtClean="0"/>
          </a:p>
          <a:p>
            <a:pPr lvl="1" algn="l" rtl="0"/>
            <a:r>
              <a:rPr lang="en-US" dirty="0"/>
              <a:t>T</a:t>
            </a:r>
            <a:r>
              <a:rPr lang="en-US" dirty="0" smtClean="0"/>
              <a:t>orus (only one cortex is involved)</a:t>
            </a:r>
          </a:p>
          <a:p>
            <a:pPr lvl="1" algn="l" rtl="0"/>
            <a:r>
              <a:rPr lang="en-US" dirty="0"/>
              <a:t>I</a:t>
            </a:r>
            <a:r>
              <a:rPr lang="en-US" dirty="0" smtClean="0"/>
              <a:t>ncomplete (greenstick)</a:t>
            </a:r>
          </a:p>
          <a:p>
            <a:pPr lvl="1" algn="l" rtl="0"/>
            <a:r>
              <a:rPr lang="en-US" dirty="0" smtClean="0"/>
              <a:t>Complete</a:t>
            </a:r>
          </a:p>
          <a:p>
            <a:pPr lvl="1" algn="l" rtl="0"/>
            <a:endParaRPr lang="en-US" dirty="0"/>
          </a:p>
          <a:p>
            <a:r>
              <a:rPr lang="en-US" dirty="0" smtClean="0"/>
              <a:t>We need to also describe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Direction of displacement, &amp;</a:t>
            </a:r>
          </a:p>
          <a:p>
            <a:pPr lvl="1"/>
            <a:r>
              <a:rPr lang="en-US" dirty="0" smtClean="0"/>
              <a:t>Involvement of the ulna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5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x-none" dirty="0" smtClean="0"/>
              <a:t>Bone:</a:t>
            </a:r>
          </a:p>
          <a:p>
            <a:pPr algn="l" rtl="0" eaLnBrk="1" hangingPunct="1"/>
            <a:endParaRPr lang="en-US" altLang="x-none" sz="1600" dirty="0" smtClean="0"/>
          </a:p>
          <a:p>
            <a:pPr lvl="1" algn="l" rtl="0" eaLnBrk="1" hangingPunct="1"/>
            <a:r>
              <a:rPr lang="en-US" altLang="x-none" dirty="0" smtClean="0"/>
              <a:t>Increased collagen : bone ratio</a:t>
            </a:r>
          </a:p>
          <a:p>
            <a:pPr lvl="2" algn="l" rtl="0"/>
            <a:r>
              <a:rPr lang="en-US" altLang="x-none" dirty="0" smtClean="0"/>
              <a:t>Less brittle</a:t>
            </a:r>
          </a:p>
          <a:p>
            <a:pPr lvl="2" algn="l" rtl="0"/>
            <a:r>
              <a:rPr lang="en-US" altLang="x-none" dirty="0" smtClean="0"/>
              <a:t>deformation</a:t>
            </a:r>
          </a:p>
        </p:txBody>
      </p:sp>
      <p:pic>
        <p:nvPicPr>
          <p:cNvPr id="10244" name="Picture 8" descr="File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85" y="4242714"/>
            <a:ext cx="6547620" cy="207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1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 </a:t>
            </a:r>
            <a:r>
              <a:rPr lang="en-US" dirty="0"/>
              <a:t>Distal Radius Metaphyseal </a:t>
            </a:r>
            <a:r>
              <a:rPr lang="en-US" dirty="0" smtClean="0"/>
              <a:t>Injuries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82479" y="3244833"/>
            <a:ext cx="2472555" cy="36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67544" y="1628801"/>
            <a:ext cx="8208912" cy="165618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u="sng" dirty="0" smtClean="0"/>
              <a:t>Torus </a:t>
            </a:r>
            <a:r>
              <a:rPr lang="en-US" u="sng" dirty="0"/>
              <a:t>fracture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Stable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Immobilized for pain relief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Bicortical injuries should be treated in a long arm </a:t>
            </a:r>
            <a:r>
              <a:rPr lang="en-US" sz="2800" dirty="0" smtClean="0"/>
              <a:t>cast</a:t>
            </a:r>
            <a:endParaRPr lang="en-US" sz="2800" dirty="0"/>
          </a:p>
        </p:txBody>
      </p:sp>
      <p:pic>
        <p:nvPicPr>
          <p:cNvPr id="24578" name="Picture 2" descr="C:\Documents and Settings\user\Application Data\PixelMetrics\CaptureWiz\Tem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51" y="3271149"/>
            <a:ext cx="4842692" cy="36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97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87856" y="3567240"/>
            <a:ext cx="19350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8002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u="sng" dirty="0"/>
              <a:t>I</a:t>
            </a:r>
            <a:r>
              <a:rPr lang="en-US" u="sng" dirty="0" smtClean="0"/>
              <a:t>ncomplete </a:t>
            </a:r>
            <a:r>
              <a:rPr lang="en-US" u="sng" dirty="0"/>
              <a:t>(</a:t>
            </a:r>
            <a:r>
              <a:rPr lang="en-US" u="sng" dirty="0" smtClean="0"/>
              <a:t>greenstick)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Greater ability to remodel in the sagittal plane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Closed reduction and above elbow cast with supinated forearm to relax the brachioradialis muscle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967" y="3549599"/>
            <a:ext cx="1778281" cy="33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Documents and Settings\user\Application Data\PixelMetrics\CaptureWiz\Temp\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323" y="3549599"/>
            <a:ext cx="4443729" cy="3335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2"/>
            <a:ext cx="8403153" cy="144016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u="sng" dirty="0"/>
              <a:t>C</a:t>
            </a:r>
            <a:r>
              <a:rPr lang="en-US" sz="3000" u="sng" dirty="0" smtClean="0"/>
              <a:t>omplete fracture</a:t>
            </a:r>
          </a:p>
          <a:p>
            <a:pPr algn="l" rtl="0"/>
            <a:r>
              <a:rPr lang="en-US" sz="2400" dirty="0"/>
              <a:t>Closed reduction</a:t>
            </a:r>
          </a:p>
          <a:p>
            <a:pPr algn="l" rtl="0"/>
            <a:r>
              <a:rPr lang="en-US" sz="2400" dirty="0" smtClean="0"/>
              <a:t>Well </a:t>
            </a:r>
            <a:r>
              <a:rPr lang="en-US" sz="2400" dirty="0"/>
              <a:t>molded long arm cast for </a:t>
            </a:r>
            <a:r>
              <a:rPr lang="en-US" sz="2400" dirty="0" smtClean="0"/>
              <a:t>3-4 </a:t>
            </a:r>
            <a:r>
              <a:rPr lang="en-US" sz="2400" dirty="0"/>
              <a:t>weeks</a:t>
            </a:r>
          </a:p>
          <a:p>
            <a:pPr marL="0" indent="0" algn="l" rtl="0">
              <a:buNone/>
            </a:pPr>
            <a:endParaRPr lang="en-US" sz="2800" dirty="0" smtClean="0"/>
          </a:p>
        </p:txBody>
      </p:sp>
      <p:pic>
        <p:nvPicPr>
          <p:cNvPr id="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516" y="1164316"/>
            <a:ext cx="1845955" cy="19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716" y="2985772"/>
            <a:ext cx="3816424" cy="163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3" y="4868356"/>
            <a:ext cx="3616561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08" y="4850715"/>
            <a:ext cx="4005048" cy="1759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2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17319" y="1556791"/>
            <a:ext cx="8403153" cy="2447751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600" u="sng" dirty="0"/>
              <a:t>C</a:t>
            </a:r>
            <a:r>
              <a:rPr lang="en-US" sz="36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sz="3100" dirty="0"/>
              <a:t>Indications for percutaneous pinning </a:t>
            </a:r>
            <a:r>
              <a:rPr lang="en-US" sz="3100" dirty="0" smtClean="0"/>
              <a:t>without </a:t>
            </a:r>
            <a:r>
              <a:rPr lang="en-US" sz="3100" dirty="0"/>
              <a:t>open </a:t>
            </a:r>
            <a:r>
              <a:rPr lang="en-US" sz="3100" dirty="0" smtClean="0"/>
              <a:t>reduction</a:t>
            </a:r>
          </a:p>
          <a:p>
            <a:pPr algn="l" rtl="0"/>
            <a:r>
              <a:rPr lang="en-US" sz="3100" dirty="0" smtClean="0"/>
              <a:t>loss </a:t>
            </a:r>
            <a:r>
              <a:rPr lang="en-US" sz="3100" dirty="0"/>
              <a:t>of </a:t>
            </a:r>
            <a:r>
              <a:rPr lang="en-US" sz="3100" dirty="0" smtClean="0"/>
              <a:t>reduction</a:t>
            </a:r>
            <a:endParaRPr lang="en-US" sz="3100" dirty="0"/>
          </a:p>
          <a:p>
            <a:pPr algn="l" rtl="0"/>
            <a:r>
              <a:rPr lang="en-US" sz="3100" dirty="0"/>
              <a:t>E</a:t>
            </a:r>
            <a:r>
              <a:rPr lang="en-US" sz="3100" dirty="0" smtClean="0"/>
              <a:t>xcessive swelling </a:t>
            </a:r>
            <a:endParaRPr lang="en-US" sz="3100" dirty="0"/>
          </a:p>
          <a:p>
            <a:pPr algn="l" rtl="0"/>
            <a:r>
              <a:rPr lang="en-US" sz="3100" dirty="0" smtClean="0"/>
              <a:t>Multiple manipulations</a:t>
            </a:r>
          </a:p>
          <a:p>
            <a:pPr algn="l" rtl="0"/>
            <a:r>
              <a:rPr lang="en-US" sz="3100" dirty="0" smtClean="0"/>
              <a:t>Associated with f</a:t>
            </a:r>
            <a:r>
              <a:rPr lang="en-US" sz="3100" dirty="0" smtClean="0"/>
              <a:t>loating </a:t>
            </a:r>
            <a:r>
              <a:rPr lang="en-US" sz="3100" dirty="0" smtClean="0"/>
              <a:t>elbow</a:t>
            </a:r>
            <a:endParaRPr lang="en-US" sz="3100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0203"/>
            <a:ext cx="3902075" cy="14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" y="5546429"/>
            <a:ext cx="39020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6356" y="2646177"/>
            <a:ext cx="4068712" cy="359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381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Radius Metaphyseal Injuries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u="sng" dirty="0"/>
              <a:t>C</a:t>
            </a:r>
            <a:r>
              <a:rPr lang="en-US" sz="2800" u="sng" dirty="0" smtClean="0"/>
              <a:t>omplete fracture</a:t>
            </a:r>
          </a:p>
          <a:p>
            <a:pPr marL="0" indent="0" algn="l" rtl="0">
              <a:buNone/>
            </a:pPr>
            <a:r>
              <a:rPr lang="en-US" sz="2800" dirty="0"/>
              <a:t>Indications for </a:t>
            </a:r>
            <a:r>
              <a:rPr lang="en-US" sz="2800" dirty="0" smtClean="0"/>
              <a:t>ORIF:</a:t>
            </a:r>
            <a:endParaRPr lang="en-US" sz="2800" dirty="0" smtClean="0"/>
          </a:p>
          <a:p>
            <a:pPr algn="l" rtl="0"/>
            <a:r>
              <a:rPr lang="en-US" sz="2400" dirty="0" smtClean="0"/>
              <a:t>Irreducible fracture</a:t>
            </a:r>
            <a:endParaRPr lang="en-US" sz="2400" dirty="0"/>
          </a:p>
          <a:p>
            <a:pPr algn="l" rtl="0"/>
            <a:r>
              <a:rPr lang="en-US" sz="2400" dirty="0"/>
              <a:t>Open fracture </a:t>
            </a:r>
          </a:p>
          <a:p>
            <a:pPr algn="l" rtl="0"/>
            <a:r>
              <a:rPr lang="en-US" sz="2400" dirty="0"/>
              <a:t>C</a:t>
            </a:r>
            <a:r>
              <a:rPr lang="en-US" sz="2400" dirty="0" smtClean="0"/>
              <a:t>ompartment syndrome</a:t>
            </a:r>
            <a:endParaRPr lang="en-US" sz="2400" dirty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48" y="1556792"/>
            <a:ext cx="4176464" cy="484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6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Distal </a:t>
            </a:r>
            <a:r>
              <a:rPr lang="en-US" dirty="0"/>
              <a:t>Radius </a:t>
            </a:r>
            <a:r>
              <a:rPr lang="en-US" dirty="0" smtClean="0"/>
              <a:t>Meta. Injuries- Complications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dirty="0" smtClean="0"/>
              <a:t>Malunion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Residual angulation may result in loss of forearm rotation</a:t>
            </a:r>
          </a:p>
          <a:p>
            <a:pPr algn="l" rtl="0"/>
            <a:r>
              <a:rPr lang="en-US" sz="4100" dirty="0" smtClean="0"/>
              <a:t>Nonunion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Rare</a:t>
            </a:r>
          </a:p>
          <a:p>
            <a:pPr algn="l" rtl="0"/>
            <a:r>
              <a:rPr lang="en-US" sz="4100" dirty="0" smtClean="0"/>
              <a:t>Refracture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early return to activity (before 6 </a:t>
            </a:r>
            <a:r>
              <a:rPr lang="en-US" sz="3100" dirty="0"/>
              <a:t>w</a:t>
            </a:r>
            <a:r>
              <a:rPr lang="en-US" sz="3100" dirty="0" smtClean="0"/>
              <a:t>)</a:t>
            </a:r>
            <a:endParaRPr lang="en-US" sz="3100" dirty="0" smtClean="0"/>
          </a:p>
          <a:p>
            <a:pPr algn="l" rtl="0"/>
            <a:r>
              <a:rPr lang="en-US" sz="4100" dirty="0" smtClean="0"/>
              <a:t>Growth disturbance 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Overgrowth or undergrowth</a:t>
            </a:r>
          </a:p>
          <a:p>
            <a:pPr algn="l" rtl="0"/>
            <a:r>
              <a:rPr lang="en-US" sz="4100" dirty="0" smtClean="0"/>
              <a:t>Neurovascular injuries</a:t>
            </a:r>
          </a:p>
          <a:p>
            <a:pPr marL="400050" lvl="1" indent="0" algn="l" rtl="0">
              <a:buNone/>
            </a:pPr>
            <a:r>
              <a:rPr lang="en-US" sz="3100" dirty="0" smtClean="0"/>
              <a:t>With extreme positions of immobilization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Shaft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8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 rtl="0"/>
            <a:r>
              <a:rPr lang="en-US" dirty="0"/>
              <a:t>Femoral Shaft </a:t>
            </a:r>
            <a:r>
              <a:rPr lang="en-US" dirty="0"/>
              <a:t>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1.6%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of all </a:t>
            </a:r>
            <a:r>
              <a:rPr lang="en-US" u="sng" dirty="0" smtClean="0"/>
              <a:t>pediatric</a:t>
            </a:r>
            <a:r>
              <a:rPr lang="en-US" dirty="0" smtClean="0"/>
              <a:t> </a:t>
            </a:r>
            <a:r>
              <a:rPr lang="en-US" dirty="0"/>
              <a:t>#</a:t>
            </a:r>
            <a:endParaRPr lang="en-US" dirty="0" smtClean="0"/>
          </a:p>
          <a:p>
            <a:pPr algn="l" rtl="0"/>
            <a:r>
              <a:rPr lang="en-US" dirty="0"/>
              <a:t>M</a:t>
            </a:r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F</a:t>
            </a:r>
            <a:endParaRPr lang="en-US" dirty="0" smtClean="0"/>
          </a:p>
          <a:p>
            <a:pPr algn="l" rtl="0"/>
            <a:r>
              <a:rPr lang="en-US" dirty="0" smtClean="0"/>
              <a:t>Age:</a:t>
            </a:r>
          </a:p>
          <a:p>
            <a:pPr lvl="1"/>
            <a:r>
              <a:rPr lang="en-US" dirty="0" smtClean="0">
                <a:sym typeface="Wingdings"/>
              </a:rPr>
              <a:t> (</a:t>
            </a:r>
            <a:r>
              <a:rPr lang="en-US" dirty="0" smtClean="0"/>
              <a:t>2 </a:t>
            </a:r>
            <a:r>
              <a:rPr lang="en-US" dirty="0" smtClean="0"/>
              <a:t>–</a:t>
            </a:r>
            <a:r>
              <a:rPr lang="en-US" dirty="0" smtClean="0"/>
              <a:t> 4) </a:t>
            </a:r>
            <a:r>
              <a:rPr lang="en-US" dirty="0" smtClean="0"/>
              <a:t>years </a:t>
            </a:r>
            <a:r>
              <a:rPr lang="en-US" dirty="0" smtClean="0"/>
              <a:t>years old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id</a:t>
            </a:r>
            <a:r>
              <a:rPr lang="en-US" dirty="0" smtClean="0"/>
              <a:t>-adolescence</a:t>
            </a:r>
          </a:p>
          <a:p>
            <a:r>
              <a:rPr lang="en-US" dirty="0" smtClean="0"/>
              <a:t>A</a:t>
            </a:r>
            <a:r>
              <a:rPr lang="en-US" dirty="0" smtClean="0"/>
              <a:t>dolescence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&gt;</a:t>
            </a:r>
            <a:r>
              <a:rPr lang="en-US" dirty="0" smtClean="0"/>
              <a:t>90%  due to RTA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Femoral Shaft 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l" rtl="0"/>
            <a:r>
              <a:rPr lang="en-US" dirty="0" smtClean="0"/>
              <a:t>In </a:t>
            </a:r>
            <a:r>
              <a:rPr lang="en-US" dirty="0" smtClean="0"/>
              <a:t>children younger than walking </a:t>
            </a:r>
            <a:r>
              <a:rPr lang="en-US" dirty="0" smtClean="0"/>
              <a:t>age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80</a:t>
            </a:r>
            <a:r>
              <a:rPr lang="en-US" dirty="0" smtClean="0"/>
              <a:t>% of these injuries are caused by child </a:t>
            </a:r>
            <a:r>
              <a:rPr lang="en-US" dirty="0" smtClean="0"/>
              <a:t>abuse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 smtClean="0"/>
              <a:t>decreases to 30% in </a:t>
            </a:r>
            <a:r>
              <a:rPr lang="en-US" dirty="0" smtClean="0"/>
              <a:t>toddlers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5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</a:t>
            </a:r>
            <a:r>
              <a:rPr lang="en-US" dirty="0"/>
              <a:t>Mechanism of </a:t>
            </a:r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Direct trauma:</a:t>
            </a:r>
            <a:endParaRPr lang="en-US" dirty="0"/>
          </a:p>
          <a:p>
            <a:pPr lvl="1"/>
            <a:r>
              <a:rPr lang="en-US" dirty="0" smtClean="0"/>
              <a:t>RTA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all</a:t>
            </a:r>
            <a:r>
              <a:rPr lang="en-US" dirty="0" smtClean="0"/>
              <a:t>, or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hild </a:t>
            </a:r>
            <a:r>
              <a:rPr lang="en-US" dirty="0" smtClean="0"/>
              <a:t>abuse </a:t>
            </a:r>
          </a:p>
          <a:p>
            <a:pPr algn="l" rtl="0"/>
            <a:r>
              <a:rPr lang="en-US" dirty="0" smtClean="0"/>
              <a:t>Indirect </a:t>
            </a:r>
            <a:r>
              <a:rPr lang="en-US" dirty="0" smtClean="0"/>
              <a:t>trauma:</a:t>
            </a:r>
            <a:endParaRPr lang="en-US" dirty="0"/>
          </a:p>
          <a:p>
            <a:pPr lvl="1"/>
            <a:r>
              <a:rPr lang="en-US" dirty="0" smtClean="0"/>
              <a:t>Rotational </a:t>
            </a:r>
            <a:r>
              <a:rPr lang="en-US" dirty="0" smtClean="0"/>
              <a:t>injury</a:t>
            </a:r>
          </a:p>
          <a:p>
            <a:pPr algn="l" rtl="0"/>
            <a:r>
              <a:rPr lang="en-US" sz="2800" dirty="0" smtClean="0"/>
              <a:t>Pathologic </a:t>
            </a:r>
            <a:r>
              <a:rPr lang="en-US" sz="2800" dirty="0" smtClean="0"/>
              <a:t>#:</a:t>
            </a:r>
            <a:endParaRPr lang="en-US" sz="2800" dirty="0"/>
          </a:p>
          <a:p>
            <a:pPr lvl="1"/>
            <a:r>
              <a:rPr lang="en-US" dirty="0" smtClean="0"/>
              <a:t>Osteogenesis  </a:t>
            </a:r>
            <a:r>
              <a:rPr lang="en-US" dirty="0" smtClean="0"/>
              <a:t>imperfecta, </a:t>
            </a:r>
            <a:endParaRPr lang="en-US" dirty="0" smtClean="0"/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onossifying</a:t>
            </a:r>
            <a:r>
              <a:rPr lang="en-US" dirty="0" smtClean="0"/>
              <a:t> </a:t>
            </a:r>
            <a:r>
              <a:rPr lang="en-US" dirty="0" smtClean="0"/>
              <a:t>fibroma, 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one </a:t>
            </a:r>
            <a:r>
              <a:rPr lang="en-US" dirty="0" smtClean="0"/>
              <a:t>cysts, and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umors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58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sz="4000" dirty="0" smtClean="0"/>
              <a:t>Why are Children’s Fractures Different 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rtl="0" eaLnBrk="1" hangingPunct="1">
              <a:buFontTx/>
              <a:buNone/>
            </a:pPr>
            <a:endParaRPr lang="en-US" altLang="x-none" sz="1400" dirty="0" smtClean="0"/>
          </a:p>
          <a:p>
            <a:pPr algn="l" rtl="0" eaLnBrk="1" hangingPunct="1"/>
            <a:r>
              <a:rPr lang="en-US" altLang="x-none" dirty="0" smtClean="0"/>
              <a:t>Cartilage:</a:t>
            </a:r>
          </a:p>
          <a:p>
            <a:pPr algn="l" rtl="0" eaLnBrk="1" hangingPunct="1"/>
            <a:endParaRPr lang="en-US" altLang="x-none" sz="1600" dirty="0" smtClean="0"/>
          </a:p>
          <a:p>
            <a:pPr lvl="1" algn="l" rtl="0" eaLnBrk="1" hangingPunct="1"/>
            <a:r>
              <a:rPr lang="en-US" altLang="x-none" dirty="0"/>
              <a:t>D</a:t>
            </a:r>
            <a:r>
              <a:rPr lang="en-US" altLang="x-none" dirty="0" smtClean="0"/>
              <a:t>ifficult x-ray evaluation</a:t>
            </a:r>
          </a:p>
          <a:p>
            <a:pPr lvl="1" algn="l" rtl="0" eaLnBrk="1" hangingPunct="1"/>
            <a:r>
              <a:rPr lang="en-US" altLang="x-none" dirty="0"/>
              <a:t>S</a:t>
            </a:r>
            <a:r>
              <a:rPr lang="en-US" altLang="x-none" dirty="0" smtClean="0"/>
              <a:t>ize of articular fragment often under-estimated</a:t>
            </a:r>
          </a:p>
          <a:p>
            <a:pPr eaLnBrk="1" hangingPunct="1"/>
            <a:endParaRPr lang="en-US" altLang="x-none" dirty="0" smtClean="0">
              <a:solidFill>
                <a:schemeClr val="bg2"/>
              </a:solidFill>
            </a:endParaRPr>
          </a:p>
        </p:txBody>
      </p:sp>
      <p:pic>
        <p:nvPicPr>
          <p:cNvPr id="9224" name="Picture 8" descr="File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15817"/>
          <a:stretch>
            <a:fillRect/>
          </a:stretch>
        </p:blipFill>
        <p:spPr bwMode="auto">
          <a:xfrm>
            <a:off x="2401360" y="4030834"/>
            <a:ext cx="4301736" cy="2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7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Clinical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Look:</a:t>
            </a:r>
          </a:p>
          <a:p>
            <a:pPr lvl="1"/>
            <a:r>
              <a:rPr lang="en-US" sz="2400" dirty="0" smtClean="0"/>
              <a:t>Pain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lvl="1"/>
            <a:r>
              <a:rPr lang="en-US" sz="2400" dirty="0" smtClean="0"/>
              <a:t>S</a:t>
            </a:r>
            <a:r>
              <a:rPr lang="en-US" sz="2400" dirty="0" smtClean="0"/>
              <a:t>welling of the thigh, </a:t>
            </a:r>
            <a:endParaRPr lang="en-US" sz="2400" dirty="0"/>
          </a:p>
          <a:p>
            <a:pPr lvl="1"/>
            <a:r>
              <a:rPr lang="en-US" sz="2400" dirty="0" smtClean="0"/>
              <a:t>I</a:t>
            </a:r>
            <a:r>
              <a:rPr lang="en-US" sz="2400" dirty="0" smtClean="0"/>
              <a:t>nability </a:t>
            </a:r>
            <a:r>
              <a:rPr lang="en-US" sz="2400" dirty="0" smtClean="0"/>
              <a:t>to ambulate, and </a:t>
            </a:r>
            <a:endParaRPr lang="en-US" sz="2400" dirty="0" smtClean="0"/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ariable </a:t>
            </a:r>
            <a:r>
              <a:rPr lang="en-US" sz="2400" dirty="0" smtClean="0"/>
              <a:t>gross deformity</a:t>
            </a:r>
          </a:p>
          <a:p>
            <a:pPr lvl="1"/>
            <a:r>
              <a:rPr lang="en-US" sz="2400" dirty="0" smtClean="0"/>
              <a:t>Careful O/E of the overlying soft tissues to rule out the possibility of an open fracture (puncture wound)</a:t>
            </a:r>
          </a:p>
          <a:p>
            <a:pPr algn="l" rtl="0"/>
            <a:r>
              <a:rPr lang="en-US" sz="2800" dirty="0" smtClean="0"/>
              <a:t>Feel:</a:t>
            </a:r>
          </a:p>
          <a:p>
            <a:pPr lvl="1"/>
            <a:r>
              <a:rPr lang="en-US" sz="2400" dirty="0" smtClean="0"/>
              <a:t>Tender # site</a:t>
            </a:r>
          </a:p>
          <a:p>
            <a:r>
              <a:rPr lang="en-US" sz="2800" dirty="0" smtClean="0"/>
              <a:t>Careful </a:t>
            </a:r>
            <a:r>
              <a:rPr lang="en-US" sz="2800" dirty="0" smtClean="0"/>
              <a:t>neurovascular examination is </a:t>
            </a:r>
            <a:r>
              <a:rPr lang="en-US" sz="2800" dirty="0" smtClean="0"/>
              <a:t>essential</a:t>
            </a:r>
            <a:endParaRPr lang="en-US" sz="2800" dirty="0" smtClean="0"/>
          </a:p>
        </p:txBody>
      </p:sp>
      <p:pic>
        <p:nvPicPr>
          <p:cNvPr id="4" name="Picture 3" descr="Femur #- Rt long spir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8595" b="4358"/>
          <a:stretch/>
        </p:blipFill>
        <p:spPr>
          <a:xfrm>
            <a:off x="5579483" y="1199599"/>
            <a:ext cx="3564517" cy="26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4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Radiology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AP </a:t>
            </a:r>
            <a:r>
              <a:rPr lang="en-US" sz="2800" dirty="0" smtClean="0"/>
              <a:t>and lateral views</a:t>
            </a:r>
          </a:p>
          <a:p>
            <a:pPr algn="l" rtl="0"/>
            <a:r>
              <a:rPr lang="en-US" sz="2800" dirty="0" smtClean="0"/>
              <a:t>Must include hip, knee joints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03" y="2638109"/>
            <a:ext cx="3723276" cy="425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4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</a:t>
            </a:r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" y="1600200"/>
            <a:ext cx="5311002" cy="5257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Descriptive</a:t>
            </a:r>
          </a:p>
          <a:p>
            <a:pPr algn="l" rtl="0"/>
            <a:r>
              <a:rPr lang="en-US" sz="2600" dirty="0" smtClean="0"/>
              <a:t>Open or closed</a:t>
            </a:r>
          </a:p>
          <a:p>
            <a:pPr algn="l" rtl="0"/>
            <a:r>
              <a:rPr lang="en-US" sz="2600" dirty="0" smtClean="0"/>
              <a:t>Level of fracture: </a:t>
            </a:r>
          </a:p>
          <a:p>
            <a:pPr marL="400050" lvl="1" indent="0" algn="l" rtl="0">
              <a:buNone/>
            </a:pPr>
            <a:r>
              <a:rPr lang="en-US" dirty="0" smtClean="0"/>
              <a:t>(proximal</a:t>
            </a:r>
            <a:r>
              <a:rPr lang="en-US" dirty="0" smtClean="0"/>
              <a:t>, middle, </a:t>
            </a:r>
            <a:r>
              <a:rPr lang="en-US" dirty="0" smtClean="0"/>
              <a:t>distal) ⅓</a:t>
            </a:r>
            <a:endParaRPr lang="en-US" dirty="0" smtClean="0"/>
          </a:p>
          <a:p>
            <a:pPr algn="l" rtl="0"/>
            <a:r>
              <a:rPr lang="en-US" sz="2600" dirty="0" smtClean="0"/>
              <a:t>Fracture pattern:</a:t>
            </a:r>
          </a:p>
          <a:p>
            <a:pPr marL="400050" lvl="1" indent="0">
              <a:buNone/>
            </a:pPr>
            <a:r>
              <a:rPr lang="en-US" dirty="0" smtClean="0"/>
              <a:t>transverse, oblique</a:t>
            </a:r>
            <a:r>
              <a:rPr lang="en-US" dirty="0" smtClean="0"/>
              <a:t>, spiral, butterfly </a:t>
            </a:r>
            <a:r>
              <a:rPr lang="en-US" dirty="0" smtClean="0"/>
              <a:t>fragment, c</a:t>
            </a:r>
            <a:r>
              <a:rPr lang="en-US" sz="2600" dirty="0" smtClean="0"/>
              <a:t>omminution</a:t>
            </a:r>
          </a:p>
          <a:p>
            <a:pPr algn="l" rtl="0"/>
            <a:r>
              <a:rPr lang="en-US" sz="2600" dirty="0" smtClean="0"/>
              <a:t>Displacement</a:t>
            </a:r>
          </a:p>
          <a:p>
            <a:pPr algn="l" rtl="0"/>
            <a:r>
              <a:rPr lang="en-US" sz="2600" dirty="0" smtClean="0"/>
              <a:t>Angulation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840" y="1600200"/>
            <a:ext cx="4038600" cy="5257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300" u="sng" dirty="0" smtClean="0"/>
              <a:t>Anatomic</a:t>
            </a:r>
          </a:p>
          <a:p>
            <a:pPr algn="l" rtl="0"/>
            <a:r>
              <a:rPr lang="en-US" dirty="0" smtClean="0"/>
              <a:t>Neck</a:t>
            </a:r>
          </a:p>
          <a:p>
            <a:pPr algn="l" rtl="0"/>
            <a:r>
              <a:rPr lang="en-US" dirty="0" smtClean="0"/>
              <a:t>Subtrochanteric</a:t>
            </a:r>
            <a:endParaRPr lang="en-US" dirty="0" smtClean="0"/>
          </a:p>
          <a:p>
            <a:pPr algn="l" rtl="0"/>
            <a:r>
              <a:rPr lang="en-US" dirty="0" smtClean="0"/>
              <a:t>Shaft</a:t>
            </a:r>
            <a:endParaRPr lang="en-US" dirty="0"/>
          </a:p>
          <a:p>
            <a:pPr algn="l" rtl="0"/>
            <a:r>
              <a:rPr lang="en-US" dirty="0" smtClean="0"/>
              <a:t>Supracondylar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9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Less than </a:t>
            </a:r>
            <a:r>
              <a:rPr lang="en-US" u="sng" dirty="0" smtClean="0"/>
              <a:t>6m:</a:t>
            </a:r>
            <a:endParaRPr lang="en-US" u="sng" dirty="0"/>
          </a:p>
          <a:p>
            <a:pPr algn="l" rtl="0"/>
            <a:r>
              <a:rPr lang="en-US" sz="2800" dirty="0" smtClean="0"/>
              <a:t>Pavlik </a:t>
            </a:r>
            <a:r>
              <a:rPr lang="en-US" sz="2800" dirty="0" smtClean="0"/>
              <a:t>Harness, </a:t>
            </a:r>
          </a:p>
          <a:p>
            <a:pPr algn="l" rtl="0"/>
            <a:r>
              <a:rPr lang="en-US" sz="2800" dirty="0" smtClean="0"/>
              <a:t>Traction </a:t>
            </a:r>
            <a:r>
              <a:rPr lang="en-US" sz="2800" dirty="0" smtClean="0"/>
              <a:t>then hip</a:t>
            </a:r>
            <a:r>
              <a:rPr lang="en-US" sz="2800" dirty="0" smtClean="0"/>
              <a:t> </a:t>
            </a:r>
            <a:r>
              <a:rPr lang="en-US" sz="2800" dirty="0"/>
              <a:t>spica </a:t>
            </a:r>
            <a:r>
              <a:rPr lang="en-US" sz="2800" dirty="0" smtClean="0"/>
              <a:t>casting</a:t>
            </a:r>
            <a:endParaRPr 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21" y="3751157"/>
            <a:ext cx="4110094" cy="310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58" y="3764198"/>
            <a:ext cx="3270204" cy="30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Dscn0475"/>
          <p:cNvPicPr>
            <a:picLocks noChangeAspect="1" noChangeArrowheads="1"/>
          </p:cNvPicPr>
          <p:nvPr/>
        </p:nvPicPr>
        <p:blipFill>
          <a:blip r:embed="rId4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42" y="1417638"/>
            <a:ext cx="28067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4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</a:t>
            </a:r>
            <a:r>
              <a:rPr lang="en-US" dirty="0" smtClean="0"/>
              <a:t>#-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6m – 6y:</a:t>
            </a:r>
            <a:endParaRPr lang="en-US" u="sng" dirty="0" smtClean="0"/>
          </a:p>
          <a:p>
            <a:pPr algn="l" rtl="0"/>
            <a:r>
              <a:rPr lang="en-US" sz="2800" dirty="0" smtClean="0"/>
              <a:t>C.R </a:t>
            </a:r>
            <a:r>
              <a:rPr lang="en-US" sz="2800" dirty="0" smtClean="0"/>
              <a:t>and immediate </a:t>
            </a:r>
            <a:r>
              <a:rPr lang="en-US" sz="2800" dirty="0" smtClean="0"/>
              <a:t>hip spica casting </a:t>
            </a:r>
            <a:r>
              <a:rPr lang="en-US" sz="2800" dirty="0" smtClean="0"/>
              <a:t>(&gt;</a:t>
            </a:r>
            <a:r>
              <a:rPr lang="en-US" sz="2800" dirty="0"/>
              <a:t>95</a:t>
            </a:r>
            <a:r>
              <a:rPr lang="en-US" sz="2800" dirty="0" smtClean="0"/>
              <a:t>%)</a:t>
            </a:r>
            <a:endParaRPr lang="en-US" sz="2800" dirty="0"/>
          </a:p>
          <a:p>
            <a:pPr algn="l" rtl="0"/>
            <a:r>
              <a:rPr lang="en-US" sz="2800" dirty="0"/>
              <a:t>T</a:t>
            </a:r>
            <a:r>
              <a:rPr lang="en-US" sz="2800" dirty="0" smtClean="0"/>
              <a:t>raction </a:t>
            </a:r>
            <a:r>
              <a:rPr lang="en-US" sz="2800" dirty="0"/>
              <a:t>followed by </a:t>
            </a:r>
            <a:r>
              <a:rPr lang="en-US" sz="2800" dirty="0" smtClean="0"/>
              <a:t>hip spica </a:t>
            </a:r>
            <a:r>
              <a:rPr lang="en-US" sz="2800" dirty="0"/>
              <a:t>casting </a:t>
            </a:r>
            <a:r>
              <a:rPr lang="en-US" sz="2800" dirty="0" smtClean="0"/>
              <a:t>(if </a:t>
            </a:r>
            <a:r>
              <a:rPr lang="en-US" sz="2800" dirty="0"/>
              <a:t>there is difficulty to maintain length and acceptable </a:t>
            </a:r>
            <a:r>
              <a:rPr lang="en-US" sz="2800" dirty="0" smtClean="0"/>
              <a:t>alignment)</a:t>
            </a:r>
            <a:endParaRPr lang="en-US" sz="2800" dirty="0"/>
          </a:p>
          <a:p>
            <a:endParaRPr lang="x-non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583886" cy="28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22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6 – 12y:</a:t>
            </a:r>
            <a:endParaRPr lang="en-US" u="sng" dirty="0" smtClean="0"/>
          </a:p>
          <a:p>
            <a:pPr algn="l" rtl="0"/>
            <a:r>
              <a:rPr lang="en-US" sz="2800" dirty="0" smtClean="0"/>
              <a:t>Flexible </a:t>
            </a:r>
            <a:r>
              <a:rPr lang="en-US" sz="2800" dirty="0" smtClean="0"/>
              <a:t>I.M.N</a:t>
            </a:r>
            <a:endParaRPr lang="en-US" sz="2800" dirty="0" smtClean="0"/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Bridge Plating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External Fixation</a:t>
            </a:r>
            <a:endParaRPr lang="en-US" sz="2800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56" y="2445360"/>
            <a:ext cx="2639812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45360"/>
            <a:ext cx="2709281" cy="37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93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6 – 12y: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Flexible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IMN</a:t>
            </a:r>
          </a:p>
          <a:p>
            <a:pPr algn="l" rtl="0"/>
            <a:r>
              <a:rPr lang="en-US" sz="2800" dirty="0" smtClean="0"/>
              <a:t>Bridge Plating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External Fixation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799"/>
          <a:stretch/>
        </p:blipFill>
        <p:spPr bwMode="auto">
          <a:xfrm>
            <a:off x="3923927" y="2260675"/>
            <a:ext cx="2703062" cy="460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2264" y="2260675"/>
            <a:ext cx="2249286" cy="463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08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6 – 12y: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Flexible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IMN</a:t>
            </a:r>
          </a:p>
          <a:p>
            <a:pPr algn="l" rtl="0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Bridge Plating</a:t>
            </a:r>
          </a:p>
          <a:p>
            <a:pPr algn="l" rtl="0"/>
            <a:r>
              <a:rPr lang="en-US" sz="2800" dirty="0" smtClean="0"/>
              <a:t>External </a:t>
            </a:r>
            <a:r>
              <a:rPr lang="en-US" sz="2800" dirty="0" smtClean="0"/>
              <a:t>Fixation:</a:t>
            </a:r>
            <a:endParaRPr lang="en-US" sz="2800" dirty="0" smtClean="0"/>
          </a:p>
          <a:p>
            <a:pPr lvl="1" algn="l" rtl="0"/>
            <a:r>
              <a:rPr lang="en-US" dirty="0" smtClean="0"/>
              <a:t>Multiple </a:t>
            </a:r>
            <a:r>
              <a:rPr lang="en-US" dirty="0"/>
              <a:t>injuries</a:t>
            </a:r>
          </a:p>
          <a:p>
            <a:pPr lvl="1" algn="l" rtl="0"/>
            <a:r>
              <a:rPr lang="en-US" dirty="0"/>
              <a:t>O</a:t>
            </a:r>
            <a:r>
              <a:rPr lang="en-US" dirty="0" smtClean="0"/>
              <a:t>pen </a:t>
            </a:r>
            <a:r>
              <a:rPr lang="en-US" dirty="0"/>
              <a:t>fracture</a:t>
            </a:r>
          </a:p>
          <a:p>
            <a:pPr lvl="1" algn="l" rtl="0"/>
            <a:r>
              <a:rPr lang="en-US" dirty="0"/>
              <a:t>C</a:t>
            </a:r>
            <a:r>
              <a:rPr lang="en-US" dirty="0" smtClean="0"/>
              <a:t>omminuted </a:t>
            </a:r>
            <a:r>
              <a:rPr lang="en-US" dirty="0"/>
              <a:t>#</a:t>
            </a:r>
          </a:p>
          <a:p>
            <a:pPr lvl="1" algn="l" rtl="0"/>
            <a:r>
              <a:rPr lang="en-US" dirty="0"/>
              <a:t>Unstable patient </a:t>
            </a:r>
          </a:p>
          <a:p>
            <a:pPr algn="l" rtl="0"/>
            <a:endParaRPr lang="en-US" sz="2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4726" y="2257787"/>
            <a:ext cx="5339274" cy="35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030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12y to skeletal maturity:</a:t>
            </a:r>
            <a:endParaRPr lang="en-US" u="sng" dirty="0" smtClean="0"/>
          </a:p>
          <a:p>
            <a:pPr algn="l" rtl="0"/>
            <a:r>
              <a:rPr lang="en-US" sz="2800" dirty="0"/>
              <a:t>Intramedullary fixation with </a:t>
            </a:r>
            <a:r>
              <a:rPr lang="en-US" sz="2800" dirty="0" smtClean="0"/>
              <a:t>either:</a:t>
            </a:r>
          </a:p>
          <a:p>
            <a:pPr lvl="1"/>
            <a:r>
              <a:rPr lang="en-US" sz="2400" dirty="0" smtClean="0"/>
              <a:t>F</a:t>
            </a:r>
            <a:r>
              <a:rPr lang="en-US" sz="2400" dirty="0" smtClean="0"/>
              <a:t>lexible nails, </a:t>
            </a:r>
            <a:r>
              <a:rPr lang="en-US" sz="2400" dirty="0"/>
              <a:t>or </a:t>
            </a:r>
            <a:endParaRPr lang="en-US" sz="2400" dirty="0" smtClean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nterlocked I.M nail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493" y="1536801"/>
            <a:ext cx="1823508" cy="53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26" y="2701553"/>
            <a:ext cx="2072765" cy="415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0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Femoral Shaft #-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/>
              <a:t>Operative </a:t>
            </a:r>
            <a:r>
              <a:rPr lang="en-US" u="sng" dirty="0" smtClean="0"/>
              <a:t>Indications:</a:t>
            </a:r>
            <a:endParaRPr lang="en-US" u="sng" dirty="0" smtClean="0"/>
          </a:p>
          <a:p>
            <a:pPr algn="l" rtl="0"/>
            <a:r>
              <a:rPr lang="en-US" sz="2800" dirty="0"/>
              <a:t>Multiple trauma, including head </a:t>
            </a:r>
            <a:r>
              <a:rPr lang="en-US" sz="2800" dirty="0" smtClean="0"/>
              <a:t>injury</a:t>
            </a:r>
            <a:endParaRPr lang="en-US" sz="2800" dirty="0"/>
          </a:p>
          <a:p>
            <a:pPr algn="l" rtl="0"/>
            <a:r>
              <a:rPr lang="en-US" sz="2800" dirty="0"/>
              <a:t>Open fracture</a:t>
            </a:r>
          </a:p>
          <a:p>
            <a:pPr algn="l" rtl="0"/>
            <a:r>
              <a:rPr lang="en-US" sz="2800" dirty="0"/>
              <a:t>Vascular injury</a:t>
            </a:r>
          </a:p>
          <a:p>
            <a:pPr algn="l" rtl="0"/>
            <a:r>
              <a:rPr lang="en-US" sz="2800" dirty="0"/>
              <a:t>Pathologic fracture</a:t>
            </a:r>
          </a:p>
          <a:p>
            <a:pPr algn="l" rtl="0"/>
            <a:r>
              <a:rPr lang="en-US" sz="2800" dirty="0"/>
              <a:t>Uncooperative </a:t>
            </a:r>
            <a:r>
              <a:rPr lang="en-US" sz="2800" dirty="0" smtClean="0"/>
              <a:t>patient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58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10980</TotalTime>
  <Words>2160</Words>
  <Application>Microsoft Macintosh PowerPoint</Application>
  <PresentationFormat>On-screen Show (4:3)</PresentationFormat>
  <Paragraphs>501</Paragraphs>
  <Slides>103</Slides>
  <Notes>6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Office Theme</vt:lpstr>
      <vt:lpstr>Common Pediatric  Fractures &amp; Trauma</vt:lpstr>
      <vt:lpstr>Objectives</vt:lpstr>
      <vt:lpstr>Pediatric Fractures</vt:lpstr>
      <vt:lpstr>Introduction</vt:lpstr>
      <vt:lpstr>Statistics</vt:lpstr>
      <vt:lpstr>Difference Between A Child &amp; Adult’s  Fractures &amp; Trauma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Why are Children’s Fractures Different ?</vt:lpstr>
      <vt:lpstr>PowerPoint Presentation</vt:lpstr>
      <vt:lpstr>PowerPoint Presentation</vt:lpstr>
      <vt:lpstr>Physis Fractures</vt:lpstr>
      <vt:lpstr>Physis Injuries</vt:lpstr>
      <vt:lpstr>Physis Injuries- Classifications</vt:lpstr>
      <vt:lpstr>Salter-Harris Classification</vt:lpstr>
      <vt:lpstr>Salter-Harris Classification</vt:lpstr>
      <vt:lpstr>Physis Injuries- Classifications</vt:lpstr>
      <vt:lpstr>Physis Injuries- Complications</vt:lpstr>
      <vt:lpstr>Indications of  Operative Treatment</vt:lpstr>
      <vt:lpstr>General Management</vt:lpstr>
      <vt:lpstr>Methods of Treatment of Pediatric Fractures &amp; Trauma</vt:lpstr>
      <vt:lpstr>1) Casting  still the commonest</vt:lpstr>
      <vt:lpstr>2) K-wires </vt:lpstr>
      <vt:lpstr>3) Intramedullary wires (Elastic nails)</vt:lpstr>
      <vt:lpstr>4) Screws</vt:lpstr>
      <vt:lpstr>5) Plates  specially in multiple trauma</vt:lpstr>
      <vt:lpstr>6) I.M.N  only in adolescents (&gt;12y)</vt:lpstr>
      <vt:lpstr>7) Ex-fix  usually in open #</vt:lpstr>
      <vt:lpstr>Methods of Fixation</vt:lpstr>
      <vt:lpstr>Common Pediatric Fractures</vt:lpstr>
      <vt:lpstr>Common Pediatric Fractures</vt:lpstr>
      <vt:lpstr>Clavicle Fractures</vt:lpstr>
      <vt:lpstr>Clavicle # - Incidents</vt:lpstr>
      <vt:lpstr>Clavicle # - Mechanism Injury</vt:lpstr>
      <vt:lpstr>Clavicle # - Examination</vt:lpstr>
      <vt:lpstr>Clavicle # - </vt:lpstr>
      <vt:lpstr>Clavicle # - Radiographic (AP X-ray) </vt:lpstr>
      <vt:lpstr>Clavicle # - Reading XR</vt:lpstr>
      <vt:lpstr>Clavicle #</vt:lpstr>
      <vt:lpstr>Clavicle # - Allman Classification</vt:lpstr>
      <vt:lpstr>Clavicle # - Treatment</vt:lpstr>
      <vt:lpstr>Clavicle # - Treatment</vt:lpstr>
      <vt:lpstr>Clavicle # - Remodeling </vt:lpstr>
      <vt:lpstr>Clavicle # - Remodeling </vt:lpstr>
      <vt:lpstr>Clavicle # - Treatment </vt:lpstr>
      <vt:lpstr>Clavicle # - Complications (rare) </vt:lpstr>
      <vt:lpstr>Humeral Supracondylar Fractures</vt:lpstr>
      <vt:lpstr>Supracondylar #- Incidences</vt:lpstr>
      <vt:lpstr>Supracondylar #- Mechanism of Injury</vt:lpstr>
      <vt:lpstr>Supracondylar #- Clinical Evaluation</vt:lpstr>
      <vt:lpstr>Supracondylar #- Gartland Classification</vt:lpstr>
      <vt:lpstr>Supracondylar #- Gartland Classification</vt:lpstr>
      <vt:lpstr>Type 1</vt:lpstr>
      <vt:lpstr>Type 2</vt:lpstr>
      <vt:lpstr>Type 3</vt:lpstr>
      <vt:lpstr>Type 3</vt:lpstr>
      <vt:lpstr>Supracondylar #- Treatment</vt:lpstr>
      <vt:lpstr>Supracondylar #- Treatment</vt:lpstr>
      <vt:lpstr>Supracondylar #- Flexion Type 3</vt:lpstr>
      <vt:lpstr>Supracondylar #-Treatment of Flexion Type</vt:lpstr>
      <vt:lpstr>Supracondylar #- Complications</vt:lpstr>
      <vt:lpstr>Supracondylar #- Complications</vt:lpstr>
      <vt:lpstr>Supracondylar #- Complications</vt:lpstr>
      <vt:lpstr>Distal Radial Fractures a) Physeal Injuries</vt:lpstr>
      <vt:lpstr>Distal Radial Physeal #- “S.H” Type I</vt:lpstr>
      <vt:lpstr>Distal Radial Physeal #- “S.H” Type II</vt:lpstr>
      <vt:lpstr>Distal Radial Physeal #- “S.H” Type III</vt:lpstr>
      <vt:lpstr>Distal Radial Physeal #- Treatment Types I &amp; II</vt:lpstr>
      <vt:lpstr>Distal Radial Physeal #- Treatment Types I &amp; II</vt:lpstr>
      <vt:lpstr>Distal Radial Physeal #- Treatment Types I &amp; II</vt:lpstr>
      <vt:lpstr>Distal Radial Physeal #- Treatment Types III</vt:lpstr>
      <vt:lpstr>Distal Radial Physeal #- Treatment Types IV &amp; V</vt:lpstr>
      <vt:lpstr> Distal Radial Physeal #- Complications </vt:lpstr>
      <vt:lpstr>Distal Radial Fractures b) Metaphyseal Injuries</vt:lpstr>
      <vt:lpstr>Classification</vt:lpstr>
      <vt:lpstr> Distal Radius Metaphyseal Injuries</vt:lpstr>
      <vt:lpstr>Distal Radius Metaphyseal Injuries</vt:lpstr>
      <vt:lpstr>Distal Radius Metaphyseal Injuries</vt:lpstr>
      <vt:lpstr>Distal Radius Metaphyseal Injuries</vt:lpstr>
      <vt:lpstr>Distal Radius Metaphyseal Injuries</vt:lpstr>
      <vt:lpstr> Distal Radius Meta. Injuries- Complications </vt:lpstr>
      <vt:lpstr>Femoral Shaft Fractures</vt:lpstr>
      <vt:lpstr>Femoral Shaft #</vt:lpstr>
      <vt:lpstr>Femoral Shaft #</vt:lpstr>
      <vt:lpstr>Femoral Shaft #- Mechanism of Injury</vt:lpstr>
      <vt:lpstr>Femoral Shaft #- Clinical Evaluation </vt:lpstr>
      <vt:lpstr>Femoral Shaft #- Radiology </vt:lpstr>
      <vt:lpstr>Femoral Shaft #- Classification</vt:lpstr>
      <vt:lpstr>Femoral Shaft #- Treatment</vt:lpstr>
      <vt:lpstr>Femoral Shaft #- Treatment</vt:lpstr>
      <vt:lpstr>Femoral Shaft #- Treatment</vt:lpstr>
      <vt:lpstr>Femoral Shaft #- Treatment</vt:lpstr>
      <vt:lpstr>Femoral Shaft #- Treatment</vt:lpstr>
      <vt:lpstr>Femoral Shaft #- Treatment</vt:lpstr>
      <vt:lpstr>Femoral Shaft #- Treatment</vt:lpstr>
      <vt:lpstr>PowerPoint Presentation</vt:lpstr>
      <vt:lpstr>Femoral Shaft #- Complications</vt:lpstr>
      <vt:lpstr>Remember …</vt:lpstr>
      <vt:lpstr>Remember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 Fractures &amp; Trauma</dc:title>
  <dc:creator>Kholoud Alzain</dc:creator>
  <cp:lastModifiedBy>Kholoud Alzain</cp:lastModifiedBy>
  <cp:revision>116</cp:revision>
  <dcterms:created xsi:type="dcterms:W3CDTF">2015-12-26T16:53:10Z</dcterms:created>
  <dcterms:modified xsi:type="dcterms:W3CDTF">2016-01-07T01:01:51Z</dcterms:modified>
</cp:coreProperties>
</file>