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313" r:id="rId2"/>
    <p:sldId id="430" r:id="rId3"/>
    <p:sldId id="314" r:id="rId4"/>
    <p:sldId id="341" r:id="rId5"/>
    <p:sldId id="342" r:id="rId6"/>
    <p:sldId id="343" r:id="rId7"/>
    <p:sldId id="396" r:id="rId8"/>
    <p:sldId id="389" r:id="rId9"/>
    <p:sldId id="393" r:id="rId10"/>
    <p:sldId id="400" r:id="rId11"/>
    <p:sldId id="401" r:id="rId12"/>
    <p:sldId id="405" r:id="rId13"/>
    <p:sldId id="406" r:id="rId14"/>
    <p:sldId id="427" r:id="rId15"/>
    <p:sldId id="317" r:id="rId16"/>
    <p:sldId id="318" r:id="rId17"/>
    <p:sldId id="319" r:id="rId18"/>
    <p:sldId id="321" r:id="rId19"/>
    <p:sldId id="320" r:id="rId20"/>
    <p:sldId id="285" r:id="rId21"/>
    <p:sldId id="260" r:id="rId22"/>
    <p:sldId id="322" r:id="rId23"/>
    <p:sldId id="323" r:id="rId24"/>
    <p:sldId id="324" r:id="rId25"/>
    <p:sldId id="326" r:id="rId26"/>
    <p:sldId id="328" r:id="rId27"/>
    <p:sldId id="329" r:id="rId28"/>
    <p:sldId id="431" r:id="rId29"/>
    <p:sldId id="422" r:id="rId30"/>
    <p:sldId id="423" r:id="rId31"/>
    <p:sldId id="424" r:id="rId32"/>
    <p:sldId id="425" r:id="rId33"/>
    <p:sldId id="426" r:id="rId34"/>
    <p:sldId id="428" r:id="rId35"/>
    <p:sldId id="429" r:id="rId36"/>
    <p:sldId id="338" r:id="rId37"/>
    <p:sldId id="421" r:id="rId38"/>
    <p:sldId id="345" r:id="rId39"/>
    <p:sldId id="291"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snapToObjects="1">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extLst>
      <p:ext uri="{BB962C8B-B14F-4D97-AF65-F5344CB8AC3E}">
        <p14:creationId xmlns:p14="http://schemas.microsoft.com/office/powerpoint/2010/main" val="2804440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841BB-9157-446E-9079-0E563448E218}" type="slidenum">
              <a:rPr lang="ar-SA" smtClean="0"/>
              <a:pPr/>
              <a:t>37</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56820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7E267A-189C-43D7-9F7E-D59562363697}" type="slidenum">
              <a:rPr lang="ar-SA" smtClean="0"/>
              <a:pPr/>
              <a:t>38</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2254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3500" b="1" dirty="0" smtClean="0">
                <a:latin typeface="Comic Sans MS" pitchFamily="66" charset="0"/>
                <a:cs typeface="Tahoma" pitchFamily="34" charset="0"/>
              </a:rPr>
              <a:t>Dr. Hamza </a:t>
            </a:r>
            <a:r>
              <a:rPr lang="en-US" sz="3500" b="1" dirty="0" err="1" smtClean="0">
                <a:latin typeface="Comic Sans MS" pitchFamily="66" charset="0"/>
                <a:cs typeface="Tahoma" pitchFamily="34" charset="0"/>
              </a:rPr>
              <a:t>Abdulghani</a:t>
            </a: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DPHC, ABFM, FRCGP (UK), </a:t>
            </a:r>
            <a:r>
              <a:rPr lang="en-US" sz="1700" b="1" i="1" dirty="0" err="1" smtClean="0"/>
              <a:t>MedEd</a:t>
            </a:r>
            <a:r>
              <a:rPr lang="en-US" sz="1700" b="1" i="1" dirty="0" smtClean="0"/>
              <a:t> (U of Dundee)</a:t>
            </a:r>
            <a:r>
              <a:rPr lang="en-US" sz="2400" b="1" dirty="0" smtClean="0"/>
              <a:t/>
            </a:r>
            <a:br>
              <a:rPr lang="en-US" sz="2400" b="1" dirty="0" smtClean="0"/>
            </a:br>
            <a:r>
              <a:rPr lang="en-US" sz="2400" b="1" dirty="0" smtClean="0"/>
              <a:t>Professor of Medical Education &amp; Family Medicine</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smtClean="0">
                <a:latin typeface="Comic Sans MS" pitchFamily="66" charset="0"/>
                <a:cs typeface="Tahoma" pitchFamily="34" charset="0"/>
              </a:rPr>
              <a:t>The Consultation&amp; Communication</a:t>
            </a:r>
            <a:endParaRPr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smtClean="0"/>
              <a:t>Consultation Skills</a:t>
            </a:r>
          </a:p>
        </p:txBody>
      </p:sp>
      <p:sp>
        <p:nvSpPr>
          <p:cNvPr id="59395" name="Rectangle 3"/>
          <p:cNvSpPr>
            <a:spLocks noGrp="1" noChangeArrowheads="1"/>
          </p:cNvSpPr>
          <p:nvPr>
            <p:ph type="body" sz="half" idx="1"/>
          </p:nvPr>
        </p:nvSpPr>
        <p:spPr>
          <a:xfrm>
            <a:off x="914400" y="1447800"/>
            <a:ext cx="3749675" cy="4572000"/>
          </a:xfrm>
        </p:spPr>
        <p:txBody>
          <a:bodyPr/>
          <a:lstStyle/>
          <a:p>
            <a:pPr algn="ctr" eaLnBrk="1" hangingPunct="1">
              <a:buFont typeface="Wingdings" pitchFamily="2" charset="2"/>
              <a:buNone/>
            </a:pPr>
            <a:r>
              <a:rPr lang="en-US" altLang="ar-SA" sz="3200" b="1" dirty="0" smtClean="0">
                <a:solidFill>
                  <a:srgbClr val="A50021"/>
                </a:solidFill>
              </a:rPr>
              <a:t>Communication</a:t>
            </a:r>
          </a:p>
          <a:p>
            <a:pPr algn="ctr" eaLnBrk="1" hangingPunct="1">
              <a:buFont typeface="Wingdings" pitchFamily="2" charset="2"/>
              <a:buNone/>
            </a:pPr>
            <a:r>
              <a:rPr lang="en-US" altLang="ar-SA" sz="3200" b="1" dirty="0" smtClean="0">
                <a:solidFill>
                  <a:srgbClr val="A50021"/>
                </a:solidFill>
              </a:rPr>
              <a:t>   Skills:</a:t>
            </a:r>
          </a:p>
          <a:p>
            <a:pPr eaLnBrk="1" hangingPunct="1">
              <a:buFont typeface="Wingdings" pitchFamily="2" charset="2"/>
              <a:buNone/>
            </a:pPr>
            <a:endParaRPr lang="en-US" sz="3200" b="1" dirty="0" smtClean="0">
              <a:solidFill>
                <a:srgbClr val="A50021"/>
              </a:solidFill>
            </a:endParaRPr>
          </a:p>
          <a:p>
            <a:pPr eaLnBrk="1" hangingPunct="1"/>
            <a:r>
              <a:rPr lang="en-US" altLang="ar-SA" b="1" dirty="0" smtClean="0"/>
              <a:t>Verbal </a:t>
            </a:r>
            <a:r>
              <a:rPr lang="en-US" altLang="ar-SA" b="1" dirty="0" err="1" smtClean="0"/>
              <a:t>e.g</a:t>
            </a:r>
            <a:r>
              <a:rPr lang="en-US" altLang="ar-SA" b="1" dirty="0" smtClean="0"/>
              <a:t> </a:t>
            </a:r>
          </a:p>
          <a:p>
            <a:pPr eaLnBrk="1" hangingPunct="1">
              <a:buFont typeface="Wingdings" pitchFamily="2" charset="2"/>
              <a:buNone/>
            </a:pPr>
            <a:endParaRPr lang="en-US" altLang="ar-SA" b="1" dirty="0" smtClean="0"/>
          </a:p>
          <a:p>
            <a:pPr eaLnBrk="1" hangingPunct="1">
              <a:buFont typeface="Wingdings" pitchFamily="2" charset="2"/>
              <a:buNone/>
            </a:pPr>
            <a:r>
              <a:rPr lang="en-US" altLang="ar-SA" b="1" dirty="0" smtClean="0">
                <a:solidFill>
                  <a:srgbClr val="CC9900"/>
                </a:solidFill>
              </a:rPr>
              <a:t>Non-verbal </a:t>
            </a:r>
            <a:r>
              <a:rPr lang="en-US" altLang="ar-SA" b="1" dirty="0" err="1" smtClean="0">
                <a:solidFill>
                  <a:srgbClr val="CC9900"/>
                </a:solidFill>
              </a:rPr>
              <a:t>e.g</a:t>
            </a:r>
            <a:endParaRPr lang="en-US" b="1" dirty="0" smtClean="0">
              <a:solidFill>
                <a:srgbClr val="CC9900"/>
              </a:solidFill>
            </a:endParaRPr>
          </a:p>
        </p:txBody>
      </p:sp>
      <p:sp>
        <p:nvSpPr>
          <p:cNvPr id="59396" name="Rectangle 4"/>
          <p:cNvSpPr>
            <a:spLocks noGrp="1" noChangeArrowheads="1"/>
          </p:cNvSpPr>
          <p:nvPr>
            <p:ph type="body" sz="half" idx="2"/>
          </p:nvPr>
        </p:nvSpPr>
        <p:spPr>
          <a:xfrm>
            <a:off x="4933950" y="1447800"/>
            <a:ext cx="3749675" cy="4572000"/>
          </a:xfrm>
        </p:spPr>
        <p:txBody>
          <a:bodyPr/>
          <a:lstStyle/>
          <a:p>
            <a:pPr algn="ctr" eaLnBrk="1" hangingPunct="1">
              <a:buFont typeface="Wingdings" pitchFamily="2" charset="2"/>
              <a:buNone/>
            </a:pPr>
            <a:r>
              <a:rPr lang="en-US" altLang="ar-SA" smtClean="0">
                <a:solidFill>
                  <a:srgbClr val="A50021"/>
                </a:solidFill>
              </a:rPr>
              <a:t>   </a:t>
            </a:r>
            <a:r>
              <a:rPr lang="en-US" altLang="ar-SA" sz="3600" b="1" smtClean="0">
                <a:solidFill>
                  <a:srgbClr val="A50021"/>
                </a:solidFill>
              </a:rPr>
              <a:t>Clinical skills:</a:t>
            </a:r>
          </a:p>
          <a:p>
            <a:pPr eaLnBrk="1" hangingPunct="1"/>
            <a:endParaRPr lang="en-US" altLang="ar-SA" smtClean="0">
              <a:solidFill>
                <a:srgbClr val="A50021"/>
              </a:solidFill>
            </a:endParaRPr>
          </a:p>
          <a:p>
            <a:pPr eaLnBrk="1" hangingPunct="1"/>
            <a:endParaRPr lang="en-US" altLang="ar-SA" b="1" smtClean="0"/>
          </a:p>
          <a:p>
            <a:pPr eaLnBrk="1" hangingPunct="1"/>
            <a:r>
              <a:rPr lang="en-US" altLang="ar-SA" b="1" smtClean="0"/>
              <a:t>Examination</a:t>
            </a:r>
          </a:p>
          <a:p>
            <a:pPr eaLnBrk="1" hangingPunct="1"/>
            <a:endParaRPr lang="en-US" altLang="ar-SA" b="1" smtClean="0"/>
          </a:p>
          <a:p>
            <a:pPr eaLnBrk="1" hangingPunct="1"/>
            <a:endParaRPr lang="en-US" altLang="ar-SA" b="1" smtClean="0"/>
          </a:p>
          <a:p>
            <a:pPr eaLnBrk="1" hangingPunct="1"/>
            <a:r>
              <a:rPr lang="en-US" altLang="ar-SA" b="1" smtClean="0"/>
              <a:t>Procedures</a:t>
            </a:r>
          </a:p>
          <a:p>
            <a:pPr eaLnBrk="1" hangingPunct="1"/>
            <a:endParaRPr lang="en-US" altLang="ar-SA" b="1" smtClean="0">
              <a:solidFill>
                <a:srgbClr val="A50021"/>
              </a:solidFill>
            </a:endParaRPr>
          </a:p>
          <a:p>
            <a:pPr eaLnBrk="1" hangingPunct="1"/>
            <a:endParaRPr lang="en-US" altLang="ar-SA" smtClean="0">
              <a:solidFill>
                <a:srgbClr val="A50021"/>
              </a:solidFill>
            </a:endParaRPr>
          </a:p>
          <a:p>
            <a:pPr eaLnBrk="1" hangingPunct="1"/>
            <a:endParaRPr lang="en-US" altLang="ar-SA" smtClean="0">
              <a:solidFill>
                <a:srgbClr val="A50021"/>
              </a:solidFill>
            </a:endParaRPr>
          </a:p>
          <a:p>
            <a:pPr eaLnBrk="1" hangingPunct="1">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altLang="ar-SA" smtClean="0">
                <a:solidFill>
                  <a:srgbClr val="A50021"/>
                </a:solidFill>
              </a:rPr>
              <a:t>Verbal &amp; Non-verbal Communication</a:t>
            </a:r>
            <a:endParaRPr lang="en-US" smtClean="0">
              <a:solidFill>
                <a:srgbClr val="A50021"/>
              </a:solidFill>
            </a:endParaRPr>
          </a:p>
        </p:txBody>
      </p:sp>
      <p:sp>
        <p:nvSpPr>
          <p:cNvPr id="60419" name="Rectangle 3"/>
          <p:cNvSpPr>
            <a:spLocks noGrp="1" noChangeArrowheads="1"/>
          </p:cNvSpPr>
          <p:nvPr>
            <p:ph type="body" idx="1"/>
          </p:nvPr>
        </p:nvSpPr>
        <p:spPr/>
        <p:txBody>
          <a:bodyPr/>
          <a:lstStyle/>
          <a:p>
            <a:pPr eaLnBrk="1" hangingPunct="1"/>
            <a:r>
              <a:rPr lang="en-US" sz="3200" b="1" dirty="0" smtClean="0"/>
              <a:t>Information is in the words:</a:t>
            </a:r>
          </a:p>
          <a:p>
            <a:pPr lvl="2" eaLnBrk="1" hangingPunct="1"/>
            <a:r>
              <a:rPr lang="en-US" sz="2800" b="1" dirty="0" smtClean="0"/>
              <a:t>1%</a:t>
            </a:r>
          </a:p>
          <a:p>
            <a:pPr eaLnBrk="1" hangingPunct="1"/>
            <a:r>
              <a:rPr lang="en-US" sz="3200" b="1" dirty="0" smtClean="0"/>
              <a:t>Information is in the</a:t>
            </a:r>
            <a:r>
              <a:rPr lang="ar-SA" sz="3200" b="1" dirty="0" smtClean="0"/>
              <a:t> </a:t>
            </a:r>
            <a:r>
              <a:rPr lang="en-US" sz="3200" b="1" dirty="0" smtClean="0"/>
              <a:t> tone of voice:</a:t>
            </a:r>
          </a:p>
          <a:p>
            <a:pPr lvl="2" eaLnBrk="1" hangingPunct="1"/>
            <a:r>
              <a:rPr lang="en-US" sz="2800" b="1" dirty="0" smtClean="0"/>
              <a:t>39%</a:t>
            </a:r>
          </a:p>
          <a:p>
            <a:pPr eaLnBrk="1" hangingPunct="1"/>
            <a:r>
              <a:rPr lang="en-US" sz="3200" b="1" dirty="0" smtClean="0"/>
              <a:t>Information is in the gestures &amp; expression: </a:t>
            </a:r>
          </a:p>
          <a:p>
            <a:pPr lvl="2" eaLnBrk="1" hangingPunct="1"/>
            <a:r>
              <a:rPr lang="en-US" sz="2800" b="1" dirty="0" smtClean="0"/>
              <a:t>60% </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smtClean="0"/>
              <a:t>Patient-Centered Care</a:t>
            </a:r>
          </a:p>
        </p:txBody>
      </p:sp>
      <p:sp>
        <p:nvSpPr>
          <p:cNvPr id="64515" name="Content Placeholder 2"/>
          <p:cNvSpPr>
            <a:spLocks noGrp="1"/>
          </p:cNvSpPr>
          <p:nvPr>
            <p:ph idx="1"/>
          </p:nvPr>
        </p:nvSpPr>
        <p:spPr/>
        <p:txBody>
          <a:bodyPr/>
          <a:lstStyle/>
          <a:p>
            <a:pPr eaLnBrk="1" hangingPunct="1"/>
            <a:r>
              <a:rPr lang="en-US" b="1" dirty="0" smtClean="0"/>
              <a:t>Patients as partners</a:t>
            </a:r>
          </a:p>
          <a:p>
            <a:pPr eaLnBrk="1" hangingPunct="1"/>
            <a:endParaRPr lang="en-US" b="1" dirty="0" smtClean="0"/>
          </a:p>
          <a:p>
            <a:pPr eaLnBrk="1" hangingPunct="1"/>
            <a:r>
              <a:rPr lang="en-US" b="1" dirty="0" smtClean="0"/>
              <a:t>Involve them in decision making</a:t>
            </a:r>
          </a:p>
          <a:p>
            <a:pPr eaLnBrk="1" hangingPunct="1"/>
            <a:endParaRPr lang="en-US" b="1" dirty="0" smtClean="0"/>
          </a:p>
          <a:p>
            <a:pPr eaLnBrk="1" hangingPunct="1"/>
            <a:r>
              <a:rPr lang="en-US" b="1" dirty="0" smtClean="0"/>
              <a:t>Enlist their sense of responsibility for their care</a:t>
            </a:r>
          </a:p>
          <a:p>
            <a:pPr eaLnBrk="1" hangingPunct="1"/>
            <a:endParaRPr lang="en-US" b="1" dirty="0" smtClean="0"/>
          </a:p>
          <a:p>
            <a:pPr eaLnBrk="1" hangingPunct="1"/>
            <a:r>
              <a:rPr lang="en-US" b="1" dirty="0"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smtClean="0">
                <a:solidFill>
                  <a:srgbClr val="CCCC00"/>
                </a:solidFill>
                <a:latin typeface="Comic Sans MS" pitchFamily="66" charset="0"/>
              </a:rPr>
              <a:t> Communication</a:t>
            </a:r>
          </a:p>
          <a:p>
            <a:pPr algn="ctr" eaLnBrk="1" hangingPunct="1">
              <a:buFont typeface="Wingdings" pitchFamily="2" charset="2"/>
              <a:buNone/>
            </a:pPr>
            <a:r>
              <a:rPr lang="en-US" sz="6000" b="1" smtClean="0">
                <a:solidFill>
                  <a:srgbClr val="CCCC00"/>
                </a:solidFill>
                <a:latin typeface="Comic Sans MS" pitchFamily="66" charset="0"/>
              </a:rPr>
              <a:t>Skills</a:t>
            </a:r>
          </a:p>
          <a:p>
            <a:pPr algn="ctr" eaLnBrk="1" hangingPunct="1">
              <a:buFont typeface="Wingdings" pitchFamily="2" charset="2"/>
              <a:buNone/>
            </a:pPr>
            <a:r>
              <a:rPr lang="en-US" sz="6000" b="1"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85000" lnSpcReduction="20000"/>
          </a:bodyPr>
          <a:lstStyle/>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Define the Consultation &amp; Communication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benefits of good communication skills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why &amp; when pts Decide to consult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endParaRPr lang="en-US" sz="24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how we can improve consultation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Summary</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Perform well in any clinical examination</a:t>
            </a:r>
          </a:p>
          <a:p>
            <a:pPr algn="just" eaLnBrk="1" fontAlgn="auto" hangingPunct="1">
              <a:spcBef>
                <a:spcPts val="580"/>
              </a:spcBef>
              <a:spcAft>
                <a:spcPts val="0"/>
              </a:spcAft>
              <a:buFont typeface="Wingdings 2"/>
              <a:buNone/>
              <a:defRPr/>
            </a:pPr>
            <a:endParaRPr lang="en-US" sz="2800" b="1" u="sng" dirty="0" smtClean="0">
              <a:latin typeface="Comic Sans MS" pitchFamily="66" charset="0"/>
              <a:cs typeface="Tahoma" pitchFamily="34" charset="0"/>
            </a:endParaRPr>
          </a:p>
        </p:txBody>
      </p:sp>
      <p:sp>
        <p:nvSpPr>
          <p:cNvPr id="13315" name="Title 2"/>
          <p:cNvSpPr>
            <a:spLocks noGrp="1"/>
          </p:cNvSpPr>
          <p:nvPr>
            <p:ph type="ctrTitle"/>
          </p:nvPr>
        </p:nvSpPr>
        <p:spPr>
          <a:xfrm>
            <a:off x="457200" y="1785938"/>
            <a:ext cx="8229600" cy="1000125"/>
          </a:xfrm>
        </p:spPr>
        <p:txBody>
          <a:bodyPr/>
          <a:lstStyle/>
          <a:p>
            <a:pPr eaLnBrk="1" hangingPunct="1"/>
            <a:r>
              <a:rPr sz="8000" b="1" dirty="0" smtClean="0">
                <a:latin typeface="Comic Sans MS" pitchFamily="66" charset="0"/>
                <a:cs typeface="Tahoma" pitchFamily="34" charset="0"/>
              </a:rPr>
              <a:t/>
            </a:r>
            <a:br>
              <a:rPr sz="8000" b="1" dirty="0" smtClean="0">
                <a:latin typeface="Comic Sans MS" pitchFamily="66" charset="0"/>
                <a:cs typeface="Tahoma" pitchFamily="34" charset="0"/>
              </a:rPr>
            </a:br>
            <a:r>
              <a:rPr sz="8000" b="1" dirty="0" smtClean="0">
                <a:latin typeface="Comic Sans MS" pitchFamily="66" charset="0"/>
                <a:cs typeface="Tahoma" pitchFamily="34" charset="0"/>
              </a:rPr>
              <a:t>Objectives</a:t>
            </a:r>
            <a:r>
              <a:rPr sz="9600" b="1" dirty="0" smtClean="0">
                <a:latin typeface="Comic Sans MS" pitchFamily="66" charset="0"/>
                <a:cs typeface="Tahoma" pitchFamily="34" charset="0"/>
              </a:rPr>
              <a:t/>
            </a:r>
            <a:br>
              <a:rPr sz="9600" b="1" dirty="0" smtClean="0">
                <a:latin typeface="Comic Sans MS" pitchFamily="66" charset="0"/>
                <a:cs typeface="Tahoma" pitchFamily="34" charset="0"/>
              </a:rPr>
            </a:br>
            <a:endParaRPr sz="96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t>
            </a:r>
            <a:r>
              <a:rPr lang="en-US" sz="3600" b="1" smtClean="0">
                <a:latin typeface="Comic Sans MS" pitchFamily="66" charset="0"/>
                <a:cs typeface="Tahoma" pitchFamily="34" charset="0"/>
              </a:rPr>
              <a:t>&amp; Davis</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	Roger </a:t>
            </a:r>
            <a:r>
              <a:rPr lang="en-US" sz="3600" b="1" dirty="0" err="1" smtClean="0">
                <a:latin typeface="Comic Sans MS" pitchFamily="66" charset="0"/>
                <a:cs typeface="Tahoma" pitchFamily="34" charset="0"/>
              </a:rPr>
              <a:t>Neighbour</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4-	Pendleton</a:t>
            </a:r>
            <a:endParaRPr lang="en-US" sz="3600"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t>
            </a:r>
            <a:r>
              <a:rPr lang="en-US" sz="2000" b="1" smtClean="0">
                <a:latin typeface="Comic Sans MS" pitchFamily="66" charset="0"/>
                <a:cs typeface="Tahoma" pitchFamily="34" charset="0"/>
              </a:rPr>
              <a:t>A		       		      B</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presenting			Modification of help-seeking problem				behaviors</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C					D</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continuing			Opportunistic health problems				promotion</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r>
              <a:rPr lang="en-US" sz="2000" b="1" smtClean="0">
                <a:solidFill>
                  <a:srgbClr val="FF3300"/>
                </a:solidFill>
              </a:rPr>
              <a:t>(Stott and Davis)</a:t>
            </a: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smtClean="0"/>
              <a:t/>
            </a:r>
            <a:br>
              <a:rPr lang="en-US" sz="2000" smtClean="0"/>
            </a:br>
            <a:endParaRPr lang="en-US" sz="2000" smtClean="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pPr marL="457200" indent="-457200" algn="l">
              <a:buAutoNum type="arabicPeriod"/>
            </a:pPr>
            <a:r>
              <a:rPr lang="en-US" sz="2200" dirty="0" smtClean="0">
                <a:solidFill>
                  <a:schemeClr val="tx1"/>
                </a:solidFill>
                <a:latin typeface="Comic Sans MS" pitchFamily="66" charset="0"/>
                <a:cs typeface="Tahoma" pitchFamily="34" charset="0"/>
              </a:rPr>
              <a:t>The define the reasons for the patient’s attendance</a:t>
            </a:r>
          </a:p>
          <a:p>
            <a:pPr marL="914400" lvl="1" indent="-457200" algn="l">
              <a:buAutoNum type="arabicPeriod"/>
            </a:pPr>
            <a:r>
              <a:rPr lang="en-US" sz="2200" dirty="0" smtClean="0">
                <a:latin typeface="Comic Sans MS" pitchFamily="66" charset="0"/>
                <a:cs typeface="Tahoma" pitchFamily="34" charset="0"/>
              </a:rPr>
              <a:t>Idea, concern &amp; expectation</a:t>
            </a:r>
          </a:p>
          <a:p>
            <a:pPr marL="914400" lvl="1" indent="-457200" algn="l">
              <a:buAutoNum type="arabicPeriod"/>
            </a:pPr>
            <a:r>
              <a:rPr lang="en-US" sz="2200" dirty="0" smtClean="0">
                <a:latin typeface="Comic Sans MS" pitchFamily="66" charset="0"/>
                <a:cs typeface="Tahoma" pitchFamily="34" charset="0"/>
              </a:rPr>
              <a:t>Time management</a:t>
            </a:r>
          </a:p>
          <a:p>
            <a:pPr algn="l"/>
            <a:endParaRPr lang="en-US" sz="2400" dirty="0" smtClean="0"/>
          </a:p>
          <a:p>
            <a:pPr algn="l"/>
            <a:r>
              <a:rPr lang="en-US" sz="2400" dirty="0" smtClean="0"/>
              <a:t/>
            </a:r>
            <a:br>
              <a:rPr lang="en-US" sz="2400" dirty="0" smtClean="0"/>
            </a:br>
            <a:r>
              <a:rPr lang="en-US" sz="2400" dirty="0" smtClean="0"/>
              <a:t> </a:t>
            </a:r>
          </a:p>
          <a:p>
            <a:pPr algn="l"/>
            <a:r>
              <a:rPr lang="en-US" sz="2400" dirty="0" smtClean="0">
                <a:latin typeface="Comic Sans MS" pitchFamily="66" charset="0"/>
                <a:cs typeface="Tahoma" pitchFamily="34" charset="0"/>
              </a:rPr>
              <a:t/>
            </a:r>
            <a:br>
              <a:rPr lang="en-US" sz="2400" dirty="0" smtClean="0">
                <a:latin typeface="Comic Sans MS" pitchFamily="66" charset="0"/>
                <a:cs typeface="Tahoma" pitchFamily="34" charset="0"/>
              </a:rPr>
            </a:br>
            <a:endParaRPr lang="en-US" sz="2400" dirty="0" smtClean="0"/>
          </a:p>
        </p:txBody>
      </p:sp>
      <p:sp>
        <p:nvSpPr>
          <p:cNvPr id="43011" name="Title 2"/>
          <p:cNvSpPr>
            <a:spLocks noGrp="1"/>
          </p:cNvSpPr>
          <p:nvPr>
            <p:ph type="ctrTitle"/>
          </p:nvPr>
        </p:nvSpPr>
        <p:spPr>
          <a:xfrm>
            <a:off x="0" y="1506538"/>
            <a:ext cx="8686800" cy="1693862"/>
          </a:xfrm>
        </p:spPr>
        <p:txBody>
          <a:bodyPr/>
          <a:lstStyle/>
          <a:p>
            <a:r>
              <a:rPr b="1" dirty="0" smtClean="0">
                <a:latin typeface="Comic Sans MS" pitchFamily="66" charset="0"/>
                <a:cs typeface="Tahoma" pitchFamily="34" charset="0"/>
              </a:rPr>
              <a:t/>
            </a:r>
            <a:br>
              <a:rPr b="1" dirty="0" smtClean="0">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 PENDLETON’S MODEL </a:t>
            </a:r>
            <a:br>
              <a:rPr lang="en-US" sz="3200" b="1" dirty="0" smtClean="0">
                <a:solidFill>
                  <a:schemeClr val="bg1"/>
                </a:solidFill>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Seven checklist</a:t>
            </a:r>
            <a:r>
              <a:rPr sz="5400" b="1" dirty="0" smtClean="0">
                <a:latin typeface="Comic Sans MS" pitchFamily="66" charset="0"/>
                <a:cs typeface="Tahoma" pitchFamily="34" charset="0"/>
              </a:rPr>
              <a:t/>
            </a:r>
            <a:br>
              <a:rPr sz="5400" b="1" dirty="0" smtClean="0">
                <a:latin typeface="Comic Sans MS" pitchFamily="66" charset="0"/>
                <a:cs typeface="Tahoma" pitchFamily="34" charset="0"/>
              </a:rPr>
            </a:br>
            <a:endParaRPr dirty="0" smtClean="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92500" lnSpcReduction="2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Part-One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Components of communication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400" b="1" u="sng" dirty="0" smtClean="0">
                <a:latin typeface="Comic Sans MS" pitchFamily="66" charset="0"/>
                <a:cs typeface="Tahoma" pitchFamily="34" charset="0"/>
              </a:rPr>
              <a:t>Part-Two Preparation of second session</a:t>
            </a:r>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mtClean="0"/>
              <a:t>Blocking 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smtClean="0"/>
              <a:t>Interrupting </a:t>
            </a:r>
          </a:p>
          <a:p>
            <a:pPr eaLnBrk="1" hangingPunct="1">
              <a:lnSpc>
                <a:spcPct val="80000"/>
              </a:lnSpc>
              <a:buFont typeface="Wingdings" pitchFamily="2" charset="2"/>
              <a:buNone/>
            </a:pPr>
            <a:endParaRPr lang="en-US" sz="2800" b="1" smtClean="0"/>
          </a:p>
          <a:p>
            <a:pPr eaLnBrk="1" hangingPunct="1">
              <a:lnSpc>
                <a:spcPct val="80000"/>
              </a:lnSpc>
            </a:pPr>
            <a:r>
              <a:rPr lang="arn-CL" sz="2800" b="1" smtClean="0"/>
              <a:t>Offering advice and reassurance before the main problems have</a:t>
            </a:r>
            <a:r>
              <a:rPr lang="en-US" sz="2800" b="1" smtClean="0"/>
              <a:t> been i</a:t>
            </a:r>
            <a:r>
              <a:rPr lang="arn-CL" sz="2800" b="1" smtClean="0"/>
              <a:t>dentifiedl</a:t>
            </a:r>
            <a:endParaRPr lang="en-US" sz="2800" b="1" smtClean="0"/>
          </a:p>
          <a:p>
            <a:pPr eaLnBrk="1" hangingPunct="1">
              <a:lnSpc>
                <a:spcPct val="80000"/>
              </a:lnSpc>
            </a:pPr>
            <a:r>
              <a:rPr lang="en-US" sz="2800" b="1" smtClean="0"/>
              <a:t>Lack of concern</a:t>
            </a:r>
          </a:p>
          <a:p>
            <a:pPr eaLnBrk="1" hangingPunct="1">
              <a:lnSpc>
                <a:spcPct val="80000"/>
              </a:lnSpc>
              <a:buFont typeface="Wingdings" pitchFamily="2" charset="2"/>
              <a:buNone/>
            </a:pPr>
            <a:endParaRPr lang="ar-SA" sz="2800" b="1" smtClean="0"/>
          </a:p>
          <a:p>
            <a:pPr eaLnBrk="1" hangingPunct="1">
              <a:lnSpc>
                <a:spcPct val="80000"/>
              </a:lnSpc>
            </a:pPr>
            <a:r>
              <a:rPr lang="arn-CL" sz="2800" b="1" smtClean="0"/>
              <a:t>Attending to physical aspects only </a:t>
            </a:r>
            <a:endParaRPr lang="en-US" sz="2800" b="1" smtClean="0"/>
          </a:p>
          <a:p>
            <a:pPr eaLnBrk="1" hangingPunct="1">
              <a:lnSpc>
                <a:spcPct val="80000"/>
              </a:lnSpc>
              <a:buFont typeface="Wingdings" pitchFamily="2" charset="2"/>
              <a:buNone/>
            </a:pPr>
            <a:endParaRPr lang="ar-SA" sz="2800" b="1" smtClean="0"/>
          </a:p>
          <a:p>
            <a:pPr eaLnBrk="1" hangingPunct="1">
              <a:lnSpc>
                <a:spcPct val="80000"/>
              </a:lnSpc>
            </a:pPr>
            <a:r>
              <a:rPr lang="arn-CL" sz="2800" b="1" smtClean="0"/>
              <a:t>Switching the topic </a:t>
            </a:r>
            <a:endParaRPr lang="en-US" sz="2800" b="1" smtClean="0"/>
          </a:p>
          <a:p>
            <a:pPr eaLnBrk="1" hangingPunct="1">
              <a:lnSpc>
                <a:spcPct val="80000"/>
              </a:lnSpc>
            </a:pPr>
            <a:endParaRPr lang="en-US" sz="2800"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Reasons for patients not disclosing problems</a:t>
            </a:r>
          </a:p>
        </p:txBody>
      </p:sp>
      <p:sp>
        <p:nvSpPr>
          <p:cNvPr id="78851" name="Rectangle 3"/>
          <p:cNvSpPr>
            <a:spLocks noGrp="1" noChangeArrowheads="1"/>
          </p:cNvSpPr>
          <p:nvPr>
            <p:ph type="body" idx="1"/>
          </p:nvPr>
        </p:nvSpPr>
        <p:spPr/>
        <p:txBody>
          <a:bodyPr/>
          <a:lstStyle/>
          <a:p>
            <a:pPr eaLnBrk="1" hangingPunct="1">
              <a:buFont typeface="Wingdings" pitchFamily="2" charset="2"/>
              <a:buNone/>
            </a:pPr>
            <a:endParaRPr lang="en-US" b="1" smtClean="0"/>
          </a:p>
          <a:p>
            <a:pPr eaLnBrk="1" hangingPunct="1"/>
            <a:r>
              <a:rPr lang="arn-CL" b="1" smtClean="0"/>
              <a:t>Belief that nothing can be done </a:t>
            </a:r>
          </a:p>
          <a:p>
            <a:pPr eaLnBrk="1" hangingPunct="1"/>
            <a:r>
              <a:rPr lang="arn-CL" b="1" smtClean="0"/>
              <a:t>Reluctance to burden the doctor </a:t>
            </a:r>
          </a:p>
          <a:p>
            <a:pPr eaLnBrk="1" hangingPunct="1"/>
            <a:r>
              <a:rPr lang="arn-CL" b="1" smtClean="0"/>
              <a:t>Desire not to seem pathetic or ungrateful </a:t>
            </a:r>
            <a:endParaRPr lang="arn-CL"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Reasons for patients not disclosing problems </a:t>
            </a:r>
            <a:r>
              <a:rPr lang="en-US" sz="2000" smtClean="0"/>
              <a:t>(Contn</a:t>
            </a:r>
            <a:r>
              <a:rPr lang="en-US" sz="2000" smtClean="0">
                <a:latin typeface="Arial" charset="0"/>
              </a:rPr>
              <a:t>…</a:t>
            </a:r>
            <a:r>
              <a:rPr lang="en-US" sz="2000" smtClean="0"/>
              <a:t>)</a:t>
            </a:r>
          </a:p>
        </p:txBody>
      </p:sp>
      <p:sp>
        <p:nvSpPr>
          <p:cNvPr id="79875" name="Rectangle 3"/>
          <p:cNvSpPr>
            <a:spLocks noGrp="1" noChangeArrowheads="1"/>
          </p:cNvSpPr>
          <p:nvPr>
            <p:ph type="body" idx="1"/>
          </p:nvPr>
        </p:nvSpPr>
        <p:spPr/>
        <p:txBody>
          <a:bodyPr/>
          <a:lstStyle/>
          <a:p>
            <a:pPr eaLnBrk="1" hangingPunct="1">
              <a:buFont typeface="Wingdings" pitchFamily="2" charset="2"/>
              <a:buNone/>
            </a:pPr>
            <a:endParaRPr lang="ar-SA" b="1" smtClean="0"/>
          </a:p>
          <a:p>
            <a:pPr eaLnBrk="1" hangingPunct="1"/>
            <a:r>
              <a:rPr lang="arn-CL" b="1" smtClean="0"/>
              <a:t>Concern that it is not legitimate to mention them </a:t>
            </a:r>
          </a:p>
          <a:p>
            <a:pPr eaLnBrk="1" hangingPunct="1"/>
            <a:r>
              <a:rPr lang="arn-CL" b="1" smtClean="0"/>
              <a:t>Doctors' blocking  </a:t>
            </a:r>
          </a:p>
          <a:p>
            <a:pPr eaLnBrk="1" hangingPunct="1"/>
            <a:r>
              <a:rPr lang="arn-CL" b="1" smtClean="0"/>
              <a:t>Worry that their fears of what is wrong with them will be confirmed </a:t>
            </a:r>
            <a:endParaRPr lang="en-US" b="1" smtClean="0"/>
          </a:p>
          <a:p>
            <a:pPr eaLnBrk="1" hangingPunct="1"/>
            <a:endParaRPr lang="en-US"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GB" sz="3200" b="1" dirty="0" smtClean="0">
                <a:latin typeface="Comic Sans MS" pitchFamily="66" charset="0"/>
                <a:cs typeface="Tahoma" pitchFamily="34" charset="0"/>
              </a:rPr>
              <a:t>Clinical reasoning &amp; Problem Solving</a:t>
            </a:r>
            <a:endParaRPr lang="en-US" sz="3200" b="1" dirty="0" smtClean="0">
              <a:latin typeface="Comic Sans MS" pitchFamily="66" charset="0"/>
              <a:cs typeface="Tahoma" pitchFamily="34" charset="0"/>
            </a:endParaRPr>
          </a:p>
          <a:p>
            <a:pPr algn="l">
              <a:buFont typeface="Wingdings" pitchFamily="2" charset="2"/>
              <a:buChar char="q"/>
            </a:pPr>
            <a:r>
              <a:rPr lang="en-US" sz="2400" b="1" dirty="0" smtClean="0">
                <a:latin typeface="Comic Sans MS" pitchFamily="66" charset="0"/>
                <a:cs typeface="Tahoma" pitchFamily="34" charset="0"/>
              </a:rPr>
              <a:t>Constant Learning and Practice</a:t>
            </a:r>
          </a:p>
          <a:p>
            <a:pPr algn="l">
              <a:buFont typeface="Wingdings" pitchFamily="2" charset="2"/>
              <a:buChar char="q"/>
            </a:pPr>
            <a:r>
              <a:rPr lang="en-US" sz="2400" b="1" dirty="0" smtClean="0">
                <a:latin typeface="Comic Sans MS" pitchFamily="66" charset="0"/>
                <a:cs typeface="Tahoma" pitchFamily="34" charset="0"/>
              </a:rPr>
              <a:t>Feed Back:</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Self monitoring/Peer review</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Role play</a:t>
            </a:r>
          </a:p>
          <a:p>
            <a:pPr algn="l">
              <a:buFont typeface="Wingdings" pitchFamily="2" charset="2"/>
              <a:buChar char="q"/>
            </a:pPr>
            <a:r>
              <a:rPr lang="en-US" sz="2800" b="1" dirty="0" smtClean="0">
                <a:latin typeface="Comic Sans MS" pitchFamily="66" charset="0"/>
                <a:cs typeface="Tahoma" pitchFamily="34" charset="0"/>
              </a:rPr>
              <a:t>	Audio-visual technique</a:t>
            </a:r>
            <a:endParaRPr lang="en-US" dirty="0"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smtClean="0"/>
              <a:t>Communication</a:t>
            </a:r>
          </a:p>
        </p:txBody>
      </p:sp>
      <p:sp>
        <p:nvSpPr>
          <p:cNvPr id="80899"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latin typeface="Arial" charset="0"/>
              </a:rPr>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smtClean="0"/>
              <a:t>Take Home Message</a:t>
            </a:r>
          </a:p>
        </p:txBody>
      </p:sp>
      <p:sp>
        <p:nvSpPr>
          <p:cNvPr id="124931"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300" b="1" smtClean="0"/>
          </a:p>
          <a:p>
            <a:pPr algn="ctr">
              <a:buFont typeface="Wingdings" pitchFamily="2" charset="2"/>
              <a:buNone/>
            </a:pPr>
            <a:r>
              <a:rPr lang="en-US" sz="4300" b="1" smtClean="0"/>
              <a:t>To Be a Good Doctor, we Have </a:t>
            </a:r>
          </a:p>
          <a:p>
            <a:pPr algn="ctr">
              <a:buFont typeface="Wingdings" pitchFamily="2" charset="2"/>
              <a:buNone/>
            </a:pPr>
            <a:r>
              <a:rPr lang="en-US" sz="4300" b="1" smtClean="0"/>
              <a:t>to Be a  </a:t>
            </a:r>
          </a:p>
          <a:p>
            <a:pPr algn="ctr">
              <a:buFont typeface="Wingdings" pitchFamily="2" charset="2"/>
              <a:buNone/>
            </a:pPr>
            <a:r>
              <a:rPr lang="en-US" sz="4300" b="1" smtClean="0">
                <a:solidFill>
                  <a:srgbClr val="FF0000"/>
                </a:solidFill>
              </a:rPr>
              <a:t>GOOD COMUNICATOR</a:t>
            </a:r>
          </a:p>
        </p:txBody>
      </p:sp>
      <p:pic>
        <p:nvPicPr>
          <p:cNvPr id="124932" name="Picture 4" descr="j0301252"/>
          <p:cNvPicPr>
            <a:picLocks noGrp="1" noChangeAspect="1" noChangeArrowheads="1"/>
          </p:cNvPicPr>
          <p:nvPr>
            <p:ph sz="half" idx="2"/>
          </p:nvPr>
        </p:nvPicPr>
        <p:blipFill>
          <a:blip r:embed="rId3" cstate="print"/>
          <a:srcRect/>
          <a:stretch>
            <a:fillRect/>
          </a:stretch>
        </p:blipFill>
        <p:spPr>
          <a:xfrm>
            <a:off x="7086600" y="1295400"/>
            <a:ext cx="1830388" cy="1565275"/>
          </a:xfr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anim calcmode="lin" valueType="num">
                                      <p:cBhvr additive="base">
                                        <p:cTn id="7" dur="5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4931">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additive="base">
                                        <p:cTn id="11" dur="5000" fill="hold"/>
                                        <p:tgtEl>
                                          <p:spTgt spid="124932"/>
                                        </p:tgtEl>
                                        <p:attrNameLst>
                                          <p:attrName>ppt_x</p:attrName>
                                        </p:attrNameLst>
                                      </p:cBhvr>
                                      <p:tavLst>
                                        <p:tav tm="0">
                                          <p:val>
                                            <p:strVal val="#ppt_x"/>
                                          </p:val>
                                        </p:tav>
                                        <p:tav tm="100000">
                                          <p:val>
                                            <p:strVal val="#ppt_x"/>
                                          </p:val>
                                        </p:tav>
                                      </p:tavLst>
                                    </p:anim>
                                    <p:anim calcmode="lin" valueType="num">
                                      <p:cBhvr additive="base">
                                        <p:cTn id="12" dur="5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15363" name="Picture 3" descr="39"/>
          <p:cNvPicPr>
            <a:picLocks noGrp="1" noChangeAspect="1" noChangeArrowheads="1"/>
          </p:cNvPicPr>
          <p:nvPr>
            <p:ph idx="1"/>
          </p:nvPr>
        </p:nvPicPr>
        <p:blipFill>
          <a:blip r:embed="rId2" cstate="print"/>
          <a:srcRect l="4929"/>
          <a:stretch>
            <a:fillRect/>
          </a:stretch>
        </p:blipFill>
        <p:spPr>
          <a:xfrm>
            <a:off x="0" y="0"/>
            <a:ext cx="9144000" cy="6858000"/>
          </a:xfr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endParaRPr lang="en-US" smtClean="0"/>
          </a:p>
        </p:txBody>
      </p:sp>
      <p:sp>
        <p:nvSpPr>
          <p:cNvPr id="16387" name="Rectangle 3"/>
          <p:cNvSpPr>
            <a:spLocks noGrp="1" noChangeArrowheads="1"/>
          </p:cNvSpPr>
          <p:nvPr>
            <p:ph type="body" idx="1"/>
          </p:nvPr>
        </p:nvSpPr>
        <p:spPr/>
        <p:txBody>
          <a:bodyPr/>
          <a:lstStyle/>
          <a:p>
            <a:pPr>
              <a:buFont typeface="Wingdings" pitchFamily="2" charset="2"/>
              <a:buNone/>
            </a:pPr>
            <a:endParaRPr lang="ar-SA" smtClean="0"/>
          </a:p>
          <a:p>
            <a:pPr>
              <a:buFont typeface="Wingdings" pitchFamily="2" charset="2"/>
              <a:buNone/>
            </a:pPr>
            <a:r>
              <a:rPr lang="ar-SA" smtClean="0"/>
              <a:t>قال جابر رضى الله عنه :</a:t>
            </a:r>
          </a:p>
          <a:p>
            <a:pPr>
              <a:buFont typeface="Wingdings" pitchFamily="2" charset="2"/>
              <a:buNone/>
            </a:pPr>
            <a:r>
              <a:rPr lang="ar-SA" smtClean="0"/>
              <a:t> ما رأيت الرسول صلى الله عليه وسلم مرة إلا تبسم في وجهي</a:t>
            </a:r>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BENEFITS??</a:t>
            </a:r>
            <a:endParaRPr smtClean="0">
              <a:solidFill>
                <a:schemeClr val="bg1"/>
              </a:solidFill>
            </a:endParaRPr>
          </a:p>
        </p:txBody>
      </p:sp>
      <p:pic>
        <p:nvPicPr>
          <p:cNvPr id="19459"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274638"/>
            <a:ext cx="7772400" cy="778098"/>
          </a:xfrm>
        </p:spPr>
        <p:txBody>
          <a:bodyPr/>
          <a:lstStyle/>
          <a:p>
            <a:pPr algn="ctr" eaLnBrk="1" hangingPunct="1"/>
            <a:r>
              <a:rPr lang="en-US" dirty="0" smtClean="0"/>
              <a:t>Benefits</a:t>
            </a:r>
          </a:p>
        </p:txBody>
      </p:sp>
      <p:sp>
        <p:nvSpPr>
          <p:cNvPr id="20483" name="Rectangle 3"/>
          <p:cNvSpPr>
            <a:spLocks noGrp="1" noChangeArrowheads="1"/>
          </p:cNvSpPr>
          <p:nvPr>
            <p:ph type="body" idx="1"/>
          </p:nvPr>
        </p:nvSpPr>
        <p:spPr>
          <a:xfrm>
            <a:off x="914400" y="1052736"/>
            <a:ext cx="7772400" cy="5328592"/>
          </a:xfrm>
        </p:spPr>
        <p:txBody>
          <a:bodyPr/>
          <a:lstStyle/>
          <a:p>
            <a:pPr eaLnBrk="1" hangingPunct="1">
              <a:lnSpc>
                <a:spcPct val="80000"/>
              </a:lnSpc>
              <a:buNone/>
            </a:pPr>
            <a:r>
              <a:rPr lang="en-US" sz="2800" b="1" dirty="0" smtClean="0"/>
              <a:t>Good</a:t>
            </a:r>
            <a:r>
              <a:rPr lang="en-US" sz="2800" dirty="0" smtClean="0"/>
              <a:t> </a:t>
            </a:r>
            <a:r>
              <a:rPr lang="en-US" sz="2800" b="1" dirty="0" smtClean="0"/>
              <a:t>communication</a:t>
            </a:r>
            <a:r>
              <a:rPr lang="en-US" sz="2800" dirty="0" smtClean="0"/>
              <a:t> skills :</a:t>
            </a:r>
          </a:p>
          <a:p>
            <a:pPr lvl="3" eaLnBrk="1" hangingPunct="1">
              <a:lnSpc>
                <a:spcPct val="80000"/>
              </a:lnSpc>
            </a:pPr>
            <a:r>
              <a:rPr lang="en-US" sz="2400" b="1" dirty="0" smtClean="0"/>
              <a:t>Diagnostic Accuracy</a:t>
            </a:r>
            <a:r>
              <a:rPr lang="en-US" sz="1800" b="1" dirty="0" smtClean="0"/>
              <a:t> </a:t>
            </a:r>
          </a:p>
          <a:p>
            <a:pPr lvl="3" eaLnBrk="1" hangingPunct="1">
              <a:lnSpc>
                <a:spcPct val="80000"/>
              </a:lnSpc>
            </a:pPr>
            <a:endParaRPr lang="en-US" sz="1800" b="1" dirty="0" smtClean="0"/>
          </a:p>
          <a:p>
            <a:pPr lvl="3" eaLnBrk="1" hangingPunct="1">
              <a:lnSpc>
                <a:spcPct val="80000"/>
              </a:lnSpc>
            </a:pPr>
            <a:r>
              <a:rPr lang="en-US" sz="2400" b="1" dirty="0" smtClean="0"/>
              <a:t>Pts’ understanding &amp; Information retention</a:t>
            </a:r>
          </a:p>
          <a:p>
            <a:pPr lvl="3" eaLnBrk="1" hangingPunct="1">
              <a:lnSpc>
                <a:spcPct val="80000"/>
              </a:lnSpc>
            </a:pPr>
            <a:endParaRPr lang="en-US" sz="2400" b="1" dirty="0" smtClean="0"/>
          </a:p>
          <a:p>
            <a:pPr lvl="3" eaLnBrk="1" hangingPunct="1">
              <a:lnSpc>
                <a:spcPct val="80000"/>
              </a:lnSpc>
            </a:pPr>
            <a:r>
              <a:rPr lang="en-US" sz="2400" b="1" dirty="0" smtClean="0"/>
              <a:t>Increase adherence to treatment</a:t>
            </a:r>
          </a:p>
          <a:p>
            <a:pPr lvl="3" eaLnBrk="1" hangingPunct="1">
              <a:lnSpc>
                <a:spcPct val="80000"/>
              </a:lnSpc>
            </a:pPr>
            <a:endParaRPr lang="en-US" sz="2400" b="1" dirty="0" smtClean="0"/>
          </a:p>
          <a:p>
            <a:pPr lvl="3" eaLnBrk="1" hangingPunct="1">
              <a:lnSpc>
                <a:spcPct val="80000"/>
              </a:lnSpc>
            </a:pPr>
            <a:r>
              <a:rPr lang="en-US" sz="2400" b="1" dirty="0" smtClean="0"/>
              <a:t>Patients adjust better psychologically </a:t>
            </a:r>
          </a:p>
          <a:p>
            <a:pPr lvl="3" eaLnBrk="1" hangingPunct="1">
              <a:lnSpc>
                <a:spcPct val="80000"/>
              </a:lnSpc>
            </a:pPr>
            <a:endParaRPr lang="en-US" sz="2400" b="1" dirty="0" smtClean="0"/>
          </a:p>
          <a:p>
            <a:pPr lvl="3" eaLnBrk="1" hangingPunct="1">
              <a:lnSpc>
                <a:spcPct val="80000"/>
              </a:lnSpc>
            </a:pPr>
            <a:r>
              <a:rPr lang="en-US" sz="2400" b="1" dirty="0" smtClean="0"/>
              <a:t>Allow patients to share in the decision making. </a:t>
            </a:r>
          </a:p>
          <a:p>
            <a:pPr lvl="3" eaLnBrk="1" hangingPunct="1">
              <a:lnSpc>
                <a:spcPct val="80000"/>
              </a:lnSpc>
            </a:pPr>
            <a:endParaRPr lang="en-US" sz="2400" b="1" dirty="0" smtClean="0"/>
          </a:p>
          <a:p>
            <a:pPr lvl="3" eaLnBrk="1" hangingPunct="1">
              <a:lnSpc>
                <a:spcPct val="80000"/>
              </a:lnSpc>
            </a:pPr>
            <a:r>
              <a:rPr lang="en-US" sz="2400" b="1" dirty="0" smtClean="0"/>
              <a:t>Pts are more satisfied with their care</a:t>
            </a:r>
          </a:p>
          <a:p>
            <a:pPr lvl="3" eaLnBrk="1" hangingPunct="1">
              <a:lnSpc>
                <a:spcPct val="80000"/>
              </a:lnSpc>
            </a:pPr>
            <a:r>
              <a:rPr lang="en-US" sz="2400" b="1" dirty="0" smtClean="0"/>
              <a:t>Greater job satisfaction and less work stress</a:t>
            </a:r>
          </a:p>
          <a:p>
            <a:pPr lvl="3" algn="r" eaLnBrk="1" hangingPunct="1">
              <a:lnSpc>
                <a:spcPct val="80000"/>
              </a:lnSpc>
              <a:buNone/>
            </a:pPr>
            <a:r>
              <a:rPr lang="en-US" sz="2400" b="1" i="1" dirty="0" smtClean="0"/>
              <a:t>(</a:t>
            </a:r>
            <a:r>
              <a:rPr lang="en-US" sz="2400" b="1" i="1" dirty="0" err="1" smtClean="0"/>
              <a:t>Roter</a:t>
            </a:r>
            <a:r>
              <a:rPr lang="en-US" sz="2400" b="1" i="1" dirty="0" smtClean="0"/>
              <a:t> 1987, </a:t>
            </a:r>
            <a:r>
              <a:rPr lang="en-US" sz="2400" b="1" i="1" dirty="0" err="1" smtClean="0"/>
              <a:t>Betakis</a:t>
            </a:r>
            <a:r>
              <a:rPr lang="en-US" sz="2400" b="1" i="1" dirty="0" smtClean="0"/>
              <a:t> 1991, Stewart 1995)</a:t>
            </a:r>
            <a:endParaRPr lang="en-GB" sz="2400" b="1" i="1" dirty="0" smtClean="0"/>
          </a:p>
          <a:p>
            <a:pPr lvl="3" eaLnBrk="1" hangingPunct="1">
              <a:lnSpc>
                <a:spcPct val="80000"/>
              </a:lnSpc>
            </a:pPr>
            <a:endParaRPr lang="en-US" sz="2400" b="1" dirty="0" smtClean="0"/>
          </a:p>
          <a:p>
            <a:pPr lvl="3" eaLnBrk="1" hangingPunct="1">
              <a:lnSpc>
                <a:spcPct val="80000"/>
              </a:lnSpc>
            </a:pPr>
            <a:endParaRPr lang="en-US" sz="2400" b="1" dirty="0" smtClean="0"/>
          </a:p>
          <a:p>
            <a:pPr eaLnBrk="1" hangingPunct="1">
              <a:lnSpc>
                <a:spcPct val="80000"/>
              </a:lnSpc>
              <a:buFont typeface="Wingdings" pitchFamily="2" charset="2"/>
              <a:buNone/>
            </a:pPr>
            <a:r>
              <a:rPr lang="en-US" sz="2800" dirty="0" smtClean="0"/>
              <a:t> </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mtClean="0"/>
              <a:t>Effect on Health Outcomes</a:t>
            </a:r>
          </a:p>
        </p:txBody>
      </p:sp>
      <p:sp>
        <p:nvSpPr>
          <p:cNvPr id="24579" name="Rectangle 3"/>
          <p:cNvSpPr>
            <a:spLocks noGrp="1" noChangeArrowheads="1"/>
          </p:cNvSpPr>
          <p:nvPr>
            <p:ph type="body" idx="1"/>
          </p:nvPr>
        </p:nvSpPr>
        <p:spPr/>
        <p:txBody>
          <a:bodyPr/>
          <a:lstStyle/>
          <a:p>
            <a:pPr eaLnBrk="1" hangingPunct="1"/>
            <a:r>
              <a:rPr lang="en-US" sz="2800" dirty="0" smtClean="0"/>
              <a:t> </a:t>
            </a:r>
            <a:r>
              <a:rPr lang="en-US" sz="2800" b="1" dirty="0" smtClean="0"/>
              <a:t>Reduction of anxiety.</a:t>
            </a:r>
          </a:p>
          <a:p>
            <a:pPr eaLnBrk="1" hangingPunct="1"/>
            <a:r>
              <a:rPr lang="en-US" sz="2800" b="1" dirty="0" smtClean="0"/>
              <a:t>Reduction of psychological distress.</a:t>
            </a:r>
          </a:p>
          <a:p>
            <a:pPr eaLnBrk="1" hangingPunct="1"/>
            <a:r>
              <a:rPr lang="en-US" sz="2800" b="1" dirty="0" smtClean="0"/>
              <a:t>Pain relief.</a:t>
            </a:r>
          </a:p>
          <a:p>
            <a:pPr eaLnBrk="1" hangingPunct="1"/>
            <a:r>
              <a:rPr lang="en-US" sz="2800" b="1" dirty="0" smtClean="0"/>
              <a:t>Symptom resolution.</a:t>
            </a:r>
          </a:p>
          <a:p>
            <a:pPr eaLnBrk="1" hangingPunct="1"/>
            <a:r>
              <a:rPr lang="en-US" sz="2800" b="1" dirty="0" smtClean="0"/>
              <a:t>Mood improvement.</a:t>
            </a:r>
          </a:p>
          <a:p>
            <a:pPr eaLnBrk="1" hangingPunct="1"/>
            <a:r>
              <a:rPr lang="en-US" sz="2800" b="1" dirty="0" smtClean="0"/>
              <a:t>Reduction of high blood pressure.</a:t>
            </a:r>
          </a:p>
          <a:p>
            <a:pPr eaLnBrk="1" hangingPunct="1">
              <a:buFont typeface="Wingdings" pitchFamily="2" charset="2"/>
              <a:buNone/>
            </a:pPr>
            <a:r>
              <a:rPr lang="en-US" sz="2800" dirty="0" smtClean="0"/>
              <a:t>                                          </a:t>
            </a:r>
            <a:r>
              <a:rPr lang="en-US" sz="2800" i="1" dirty="0" smtClean="0"/>
              <a:t>(Stewart 1995).</a:t>
            </a:r>
            <a:r>
              <a:rPr lang="en-US" sz="2800" dirty="0" smtClean="0"/>
              <a:t> </a:t>
            </a:r>
            <a:endParaRPr lang="en-GB" sz="2800" dirty="0" smtClean="0"/>
          </a:p>
          <a:p>
            <a:pPr eaLnBrk="1" hangingPunct="1"/>
            <a:endParaRPr lang="en-US" sz="2800" dirty="0" smtClean="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815</TotalTime>
  <Words>484</Words>
  <Application>Microsoft Office PowerPoint</Application>
  <PresentationFormat>On-screen Show (4:3)</PresentationFormat>
  <Paragraphs>159</Paragraphs>
  <Slides>39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 Black</vt:lpstr>
      <vt:lpstr>Calibri</vt:lpstr>
      <vt:lpstr>Comic Sans MS</vt:lpstr>
      <vt:lpstr>Franklin Gothic Book</vt:lpstr>
      <vt:lpstr>Perpetua</vt:lpstr>
      <vt:lpstr>Tahoma</vt:lpstr>
      <vt:lpstr>Times New Roman</vt:lpstr>
      <vt:lpstr>Wingdings</vt:lpstr>
      <vt:lpstr>Wingdings 2</vt:lpstr>
      <vt:lpstr>Equity</vt:lpstr>
      <vt:lpstr>The Consultation&amp; Communication</vt:lpstr>
      <vt:lpstr> Objectives </vt:lpstr>
      <vt:lpstr> The Consultation&amp; Communication </vt:lpstr>
      <vt:lpstr>PowerPoint Presentation</vt:lpstr>
      <vt:lpstr>PowerPoint Presentation</vt:lpstr>
      <vt:lpstr>PowerPoint Presentation</vt:lpstr>
      <vt:lpstr>BENEFITS??</vt:lpstr>
      <vt:lpstr>Benefits</vt:lpstr>
      <vt:lpstr>Effect on Health Outcomes</vt:lpstr>
      <vt:lpstr>Consultation Skills</vt:lpstr>
      <vt:lpstr>Verbal &amp; Non-verbal Communication</vt:lpstr>
      <vt:lpstr>Patient-Centered Care</vt:lpstr>
      <vt:lpstr>PowerPoint Presentation</vt:lpstr>
      <vt:lpstr> CONSULTATION?? </vt:lpstr>
      <vt:lpstr>DEFINITION??</vt:lpstr>
      <vt:lpstr>DEFINITION??</vt:lpstr>
      <vt:lpstr>CONSULTATION IN PHC  Vs  CONSULTATION IN HOSPITAL</vt:lpstr>
      <vt:lpstr>CONSULTATION SKILLS</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MODELS OF CONSULTATION </vt:lpstr>
      <vt:lpstr> Models of Consultation</vt:lpstr>
      <vt:lpstr>Stott and Davis</vt:lpstr>
      <vt:lpstr>                 A                 B Management of  presenting   Modification of help-seeking problem    behaviors      C     D  Management of  continuing   Opportunistic health problems    promotion           (Stott and Davis)   </vt:lpstr>
      <vt:lpstr>Roger Neighbour</vt:lpstr>
      <vt:lpstr>NEIGHBOUR’S  5 CHECKPOINTS (Roger Neighbour “The Inner Consultation”) </vt:lpstr>
      <vt:lpstr>  PENDLETON’S MODEL  Seven checklist </vt:lpstr>
      <vt:lpstr>  in  Communication</vt:lpstr>
      <vt:lpstr>PowerPoint Presentation</vt:lpstr>
      <vt:lpstr>Blocking behavior</vt:lpstr>
      <vt:lpstr>Reasons for patients not disclosing problems</vt:lpstr>
      <vt:lpstr>Reasons for patients not disclosing problems (Contn…)</vt:lpstr>
      <vt:lpstr> IMPROVING CONSULTATION SKILLS </vt:lpstr>
      <vt:lpstr> IMPROVING CONSULTATION SKILLS </vt:lpstr>
      <vt:lpstr>The Conclusion</vt:lpstr>
      <vt:lpstr>Communication</vt:lpstr>
      <vt:lpstr>Take Home Message</vt:lpstr>
      <vt:lpstr>PowerPoint Presentation</vt:lpstr>
    </vt:vector>
  </TitlesOfParts>
  <Company>K.K.H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Abdulrahman Altujjar</cp:lastModifiedBy>
  <cp:revision>76</cp:revision>
  <dcterms:created xsi:type="dcterms:W3CDTF">2003-10-14T04:08:00Z</dcterms:created>
  <dcterms:modified xsi:type="dcterms:W3CDTF">2016-01-02T13:28:31Z</dcterms:modified>
</cp:coreProperties>
</file>