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114"/>
  </p:notesMasterIdLst>
  <p:sldIdLst>
    <p:sldId id="256" r:id="rId2"/>
    <p:sldId id="288" r:id="rId3"/>
    <p:sldId id="409" r:id="rId4"/>
    <p:sldId id="474" r:id="rId5"/>
    <p:sldId id="472" r:id="rId6"/>
    <p:sldId id="442" r:id="rId7"/>
    <p:sldId id="473" r:id="rId8"/>
    <p:sldId id="410" r:id="rId9"/>
    <p:sldId id="471" r:id="rId10"/>
    <p:sldId id="411" r:id="rId11"/>
    <p:sldId id="392" r:id="rId12"/>
    <p:sldId id="351" r:id="rId13"/>
    <p:sldId id="293" r:id="rId14"/>
    <p:sldId id="271" r:id="rId15"/>
    <p:sldId id="329" r:id="rId16"/>
    <p:sldId id="296" r:id="rId17"/>
    <p:sldId id="300" r:id="rId18"/>
    <p:sldId id="453" r:id="rId19"/>
    <p:sldId id="454" r:id="rId20"/>
    <p:sldId id="328" r:id="rId21"/>
    <p:sldId id="310" r:id="rId22"/>
    <p:sldId id="393" r:id="rId23"/>
    <p:sldId id="447" r:id="rId24"/>
    <p:sldId id="313" r:id="rId25"/>
    <p:sldId id="295" r:id="rId26"/>
    <p:sldId id="356" r:id="rId27"/>
    <p:sldId id="357" r:id="rId28"/>
    <p:sldId id="358" r:id="rId29"/>
    <p:sldId id="347" r:id="rId30"/>
    <p:sldId id="444" r:id="rId31"/>
    <p:sldId id="445" r:id="rId32"/>
    <p:sldId id="400" r:id="rId33"/>
    <p:sldId id="401" r:id="rId34"/>
    <p:sldId id="403" r:id="rId35"/>
    <p:sldId id="404" r:id="rId36"/>
    <p:sldId id="459" r:id="rId37"/>
    <p:sldId id="460" r:id="rId38"/>
    <p:sldId id="405" r:id="rId39"/>
    <p:sldId id="359" r:id="rId40"/>
    <p:sldId id="406" r:id="rId41"/>
    <p:sldId id="427" r:id="rId42"/>
    <p:sldId id="428" r:id="rId43"/>
    <p:sldId id="429" r:id="rId44"/>
    <p:sldId id="539" r:id="rId45"/>
    <p:sldId id="540" r:id="rId46"/>
    <p:sldId id="430" r:id="rId47"/>
    <p:sldId id="541" r:id="rId48"/>
    <p:sldId id="544" r:id="rId49"/>
    <p:sldId id="542" r:id="rId50"/>
    <p:sldId id="543" r:id="rId51"/>
    <p:sldId id="545" r:id="rId52"/>
    <p:sldId id="602" r:id="rId53"/>
    <p:sldId id="546" r:id="rId54"/>
    <p:sldId id="547" r:id="rId55"/>
    <p:sldId id="549" r:id="rId56"/>
    <p:sldId id="598" r:id="rId57"/>
    <p:sldId id="523" r:id="rId58"/>
    <p:sldId id="535" r:id="rId59"/>
    <p:sldId id="582" r:id="rId60"/>
    <p:sldId id="583" r:id="rId61"/>
    <p:sldId id="584" r:id="rId62"/>
    <p:sldId id="585" r:id="rId63"/>
    <p:sldId id="586" r:id="rId64"/>
    <p:sldId id="587" r:id="rId65"/>
    <p:sldId id="588" r:id="rId66"/>
    <p:sldId id="590" r:id="rId67"/>
    <p:sldId id="591" r:id="rId68"/>
    <p:sldId id="592" r:id="rId69"/>
    <p:sldId id="593" r:id="rId70"/>
    <p:sldId id="536" r:id="rId71"/>
    <p:sldId id="529" r:id="rId72"/>
    <p:sldId id="594" r:id="rId73"/>
    <p:sldId id="595" r:id="rId74"/>
    <p:sldId id="596" r:id="rId75"/>
    <p:sldId id="597" r:id="rId76"/>
    <p:sldId id="603" r:id="rId77"/>
    <p:sldId id="578" r:id="rId78"/>
    <p:sldId id="581" r:id="rId79"/>
    <p:sldId id="408" r:id="rId80"/>
    <p:sldId id="552" r:id="rId81"/>
    <p:sldId id="421" r:id="rId82"/>
    <p:sldId id="580" r:id="rId83"/>
    <p:sldId id="579" r:id="rId84"/>
    <p:sldId id="604" r:id="rId85"/>
    <p:sldId id="455" r:id="rId86"/>
    <p:sldId id="600" r:id="rId87"/>
    <p:sldId id="601" r:id="rId88"/>
    <p:sldId id="416" r:id="rId89"/>
    <p:sldId id="418" r:id="rId90"/>
    <p:sldId id="550" r:id="rId91"/>
    <p:sldId id="551" r:id="rId92"/>
    <p:sldId id="553" r:id="rId93"/>
    <p:sldId id="554" r:id="rId94"/>
    <p:sldId id="555" r:id="rId95"/>
    <p:sldId id="556" r:id="rId96"/>
    <p:sldId id="557" r:id="rId97"/>
    <p:sldId id="558" r:id="rId98"/>
    <p:sldId id="559" r:id="rId99"/>
    <p:sldId id="560" r:id="rId100"/>
    <p:sldId id="561" r:id="rId101"/>
    <p:sldId id="562" r:id="rId102"/>
    <p:sldId id="563" r:id="rId103"/>
    <p:sldId id="564" r:id="rId104"/>
    <p:sldId id="565" r:id="rId105"/>
    <p:sldId id="566" r:id="rId106"/>
    <p:sldId id="567" r:id="rId107"/>
    <p:sldId id="568" r:id="rId108"/>
    <p:sldId id="569" r:id="rId109"/>
    <p:sldId id="570" r:id="rId110"/>
    <p:sldId id="571" r:id="rId111"/>
    <p:sldId id="572" r:id="rId112"/>
    <p:sldId id="573" r:id="rId113"/>
  </p:sldIdLst>
  <p:sldSz cx="9144000" cy="6858000" type="screen4x3"/>
  <p:notesSz cx="6858000" cy="9144000"/>
  <p:defaultTextStyle>
    <a:defPPr>
      <a:defRPr lang="ar-SA"/>
    </a:defPPr>
    <a:lvl1pPr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3366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2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EE3E942-7901-4DFE-ABC2-23537B2916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34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BADA8-DFF6-4261-BC82-CA936C82CF20}" type="slidenum">
              <a:rPr lang="ar-SA"/>
              <a:pPr/>
              <a:t>1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/>
              <a:t>Will start with brainstorming as: Our experience in PCC with 		</a:t>
            </a:r>
          </a:p>
          <a:p>
            <a:pPr algn="l" rtl="0" eaLnBrk="1" hangingPunct="1"/>
            <a:r>
              <a:rPr lang="en-US" smtClean="0"/>
              <a:t>Will start with brainstorming as:Why Ask Qs? *? benefits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r>
              <a:rPr lang="en-US" smtClean="0"/>
              <a:t>	Our experience in PCC with 		</a:t>
            </a:r>
          </a:p>
          <a:p>
            <a:pPr algn="l" rtl="0" eaLnBrk="1" hangingPunct="1"/>
            <a:r>
              <a:rPr lang="en-US" smtClean="0"/>
              <a:t>    Why Ask Qs? *? benefits</a:t>
            </a:r>
          </a:p>
          <a:p>
            <a:pPr algn="l" rtl="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330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EBC3CD-418E-41A5-8065-954FE0F9DE1B}" type="slidenum">
              <a:rPr lang="ar-SA" smtClean="0"/>
              <a:pPr eaLnBrk="1" hangingPunct="1"/>
              <a:t>7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10768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6C64F-77B5-44CE-8FCC-EF6A87F2E98B}" type="slidenum">
              <a:rPr lang="ar-SA"/>
              <a:pPr/>
              <a:t>23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79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5E24A-E315-468B-9738-F60BE28FA39D}" type="slidenum">
              <a:rPr lang="ar-SA"/>
              <a:pPr/>
              <a:t>38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 w="12699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2685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7E08162-6548-4250-80A4-C14FCAB7B346}" type="slidenum">
              <a:rPr lang="en-US" smtClean="0">
                <a:latin typeface="Arial" charset="0"/>
              </a:rPr>
              <a:pPr eaLnBrk="1" hangingPunct="1"/>
              <a:t>51</a:t>
            </a:fld>
            <a:endParaRPr lang="en-US" smtClean="0">
              <a:latin typeface="Arial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8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3E942-7901-4DFE-ABC2-23537B2916A1}" type="slidenum">
              <a:rPr lang="ar-SA" smtClean="0"/>
              <a:pPr>
                <a:defRPr/>
              </a:pPr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0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C1CFA7-7E40-4FB0-AE07-A01D47F085B2}" type="slidenum">
              <a:rPr lang="ar-SA" altLang="en-US" sz="1200" smtClean="0"/>
              <a:pPr/>
              <a:t>83</a:t>
            </a:fld>
            <a:endParaRPr lang="en-US" altLang="en-US" sz="1200" smtClean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</p:spTree>
    <p:extLst>
      <p:ext uri="{BB962C8B-B14F-4D97-AF65-F5344CB8AC3E}">
        <p14:creationId xmlns:p14="http://schemas.microsoft.com/office/powerpoint/2010/main" val="39618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34123-62C6-4B31-AA70-DB61683E198F}" type="slidenum">
              <a:rPr lang="ar-SA"/>
              <a:pPr/>
              <a:t>89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239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1E39F-2F36-4F20-918C-814D3493136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8735-A007-45B9-ADC0-F0B31C5CA2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DA7B-B233-4F76-AC3A-00F7B4F43C0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A99E3-6D9B-4E8E-9B1A-2707F2CFB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430A-316D-4108-961C-D6DF04CEFD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5B51-028C-4A59-8BFC-292394DC58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194887-5B57-4791-BDD7-3E7F8540F5E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6B74-97FC-4D00-83C6-5EEF371CF0A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23E60-7A1B-4EFA-BB7E-C9B4711179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6455-A52C-4EEF-A322-F453AC316D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872B-6D68-4419-AFA3-6150C5E4C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EE2E-0FCD-45D7-AF7D-22DC679A538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21F3-1B39-49A5-944A-D2EF122D4E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3374-BE15-4978-91E3-6679CCF00CD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A66C-4CD5-4AF1-85D4-BF50F0D0B2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E0AC77-1A09-4E8A-BEAF-5A2CE0CB55A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1" r:id="rId15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EBM%20Course%20Feb%202005/Clinical%20Questions%20from%20our%20clinic.do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nicalevidence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hyperlink" Target="http://www.tripdatabase.com/index.cfm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D:\UGEBM1.htm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hyperlink" Target="http://www.tripdatabase.com/index.cfm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hyperlink" Target="http://ebm.bmjjournals.com/cgi/content/full/7/3/68/F2" TargetMode="External"/><Relationship Id="rId14" Type="http://schemas.openxmlformats.org/officeDocument/2006/relationships/image" Target="../media/image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D:\UGEBM1.htm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268413"/>
            <a:ext cx="70866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Introduction to EBM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2738"/>
            <a:ext cx="9144000" cy="3313112"/>
          </a:xfrm>
        </p:spPr>
        <p:txBody>
          <a:bodyPr/>
          <a:lstStyle/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solidFill>
                <a:schemeClr val="hlink"/>
              </a:solidFill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3600" b="1" dirty="0" smtClean="0">
              <a:solidFill>
                <a:schemeClr val="hlink"/>
              </a:solidFill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</a:rPr>
              <a:t>   DR. HUSSEIN SAAD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solidFill>
                  <a:schemeClr val="hlink"/>
                </a:solidFill>
              </a:rPr>
              <a:t>MRCP(UK)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Assistant Professor &amp; Consultant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DEPT. OF Family and Community Medicine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COLLEGE OF MEDICINE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KING SAUD UNIVERSITY</a:t>
            </a:r>
          </a:p>
          <a:p>
            <a:pPr algn="ctr" rtl="0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ClrTx/>
              <a:buFont typeface="Arial" pitchFamily="34" charset="0"/>
              <a:buNone/>
            </a:pPr>
            <a:r>
              <a:rPr lang="en-US" sz="3600" b="1" dirty="0"/>
              <a:t> </a:t>
            </a:r>
            <a:r>
              <a:rPr lang="en-US" sz="3600" dirty="0" smtClean="0"/>
              <a:t>Formulating an </a:t>
            </a:r>
            <a:r>
              <a:rPr lang="en-US" sz="3600" b="1" dirty="0" smtClean="0">
                <a:solidFill>
                  <a:schemeClr val="folHlink"/>
                </a:solidFill>
              </a:rPr>
              <a:t>Answerable</a:t>
            </a:r>
            <a:r>
              <a:rPr lang="en-US" sz="3600" dirty="0" smtClean="0"/>
              <a:t> </a:t>
            </a:r>
            <a:r>
              <a:rPr lang="en-GB" sz="3600" dirty="0" smtClean="0"/>
              <a:t>question</a:t>
            </a:r>
            <a:endParaRPr lang="en-US" dirty="0"/>
          </a:p>
        </p:txBody>
      </p:sp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2484438" y="5661025"/>
            <a:ext cx="15509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Then I pressed see all under clinical study category to see all the results</a:t>
            </a:r>
          </a:p>
        </p:txBody>
      </p:sp>
      <p:pic>
        <p:nvPicPr>
          <p:cNvPr id="4" name="صورة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17709"/>
            <a:ext cx="8401050" cy="40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Search Strategy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r>
              <a:rPr lang="en-US" i="1" dirty="0" smtClean="0"/>
              <a:t>By limitation</a:t>
            </a:r>
            <a:r>
              <a:rPr lang="en-US" dirty="0" smtClean="0"/>
              <a:t>:</a:t>
            </a:r>
            <a:endParaRPr lang="en-GB" dirty="0" smtClean="0"/>
          </a:p>
          <a:p>
            <a:pPr lvl="0" algn="l" rtl="0"/>
            <a:r>
              <a:rPr lang="en-US" dirty="0" smtClean="0"/>
              <a:t>Choosing </a:t>
            </a:r>
            <a:r>
              <a:rPr lang="en-US" b="1" dirty="0" smtClean="0">
                <a:effectLst/>
              </a:rPr>
              <a:t>R</a:t>
            </a:r>
            <a:r>
              <a:rPr lang="en-US" dirty="0" smtClean="0"/>
              <a:t>andomized </a:t>
            </a:r>
            <a:r>
              <a:rPr lang="en-US" b="1" dirty="0" smtClean="0">
                <a:effectLst/>
              </a:rPr>
              <a:t>C</a:t>
            </a:r>
            <a:r>
              <a:rPr lang="en-US" dirty="0" smtClean="0"/>
              <a:t>ontrol </a:t>
            </a:r>
            <a:r>
              <a:rPr lang="en-US" b="1" dirty="0" smtClean="0">
                <a:effectLst/>
              </a:rPr>
              <a:t>T</a:t>
            </a:r>
            <a:r>
              <a:rPr lang="en-US" dirty="0" smtClean="0"/>
              <a:t>rials type. </a:t>
            </a:r>
          </a:p>
          <a:p>
            <a:pPr lvl="0" algn="l" rtl="0"/>
            <a:r>
              <a:rPr lang="en-US" dirty="0" smtClean="0"/>
              <a:t>Last 3 years</a:t>
            </a:r>
          </a:p>
          <a:p>
            <a:pPr lvl="0"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9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43800" cy="14319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US" sz="2400" dirty="0" smtClean="0"/>
              <a:t>I got 15 articles</a:t>
            </a:r>
            <a:endParaRPr lang="en-GB" sz="2400" dirty="0" smtClean="0"/>
          </a:p>
          <a:p>
            <a:pPr algn="l" rtl="0"/>
            <a:r>
              <a:rPr lang="en-US" sz="2400" dirty="0" smtClean="0"/>
              <a:t>Then I choose: </a:t>
            </a:r>
            <a:r>
              <a:rPr lang="en-US" sz="2400" b="1" dirty="0" smtClean="0"/>
              <a:t>Stopping smokeless tobacco with </a:t>
            </a:r>
            <a:r>
              <a:rPr lang="en-US" sz="2400" b="1" dirty="0" err="1" smtClean="0"/>
              <a:t>varenicline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randomised</a:t>
            </a:r>
            <a:r>
              <a:rPr lang="en-US" sz="2400" b="1" dirty="0" smtClean="0"/>
              <a:t> double blind placebo controlled trial</a:t>
            </a:r>
            <a:endParaRPr lang="en-GB" sz="2400" dirty="0" smtClean="0"/>
          </a:p>
        </p:txBody>
      </p:sp>
      <p:pic>
        <p:nvPicPr>
          <p:cNvPr id="4" name="صورة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8640960" cy="3744416"/>
          </a:xfrm>
          <a:prstGeom prst="rect">
            <a:avLst/>
          </a:prstGeom>
        </p:spPr>
      </p:pic>
      <p:sp>
        <p:nvSpPr>
          <p:cNvPr id="5" name="سهم إلى اليسار 4"/>
          <p:cNvSpPr/>
          <p:nvPr/>
        </p:nvSpPr>
        <p:spPr>
          <a:xfrm>
            <a:off x="1763688" y="4005064"/>
            <a:ext cx="61606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55576" y="4005064"/>
            <a:ext cx="936104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سهم إلى اليسار 6"/>
          <p:cNvSpPr/>
          <p:nvPr/>
        </p:nvSpPr>
        <p:spPr>
          <a:xfrm>
            <a:off x="6732240" y="4365104"/>
            <a:ext cx="61606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11604" y="4293096"/>
            <a:ext cx="5576620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Search Strategy</a:t>
            </a:r>
          </a:p>
        </p:txBody>
      </p:sp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2188"/>
            <a:ext cx="8712968" cy="4967172"/>
          </a:xfrm>
        </p:spPr>
      </p:pic>
    </p:spTree>
    <p:extLst>
      <p:ext uri="{BB962C8B-B14F-4D97-AF65-F5344CB8AC3E}">
        <p14:creationId xmlns:p14="http://schemas.microsoft.com/office/powerpoint/2010/main" val="3720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495325"/>
            <a:ext cx="8507288" cy="4525963"/>
          </a:xfrm>
        </p:spPr>
        <p:txBody>
          <a:bodyPr>
            <a:noAutofit/>
          </a:bodyPr>
          <a:lstStyle/>
          <a:p>
            <a:pPr lvl="0" algn="l" rtl="0"/>
            <a:r>
              <a:rPr lang="en-GB" sz="2600" dirty="0" smtClean="0"/>
              <a:t>The patient were randomized </a:t>
            </a:r>
            <a:r>
              <a:rPr lang="en-US" sz="2600" dirty="0" smtClean="0"/>
              <a:t> in  1:1 ratio using a telephone interactive voice response system (IVRS) and the randomization list is concealed .</a:t>
            </a:r>
            <a:endParaRPr lang="en-GB" sz="2600" dirty="0" smtClean="0"/>
          </a:p>
          <a:p>
            <a:pPr lvl="0" algn="l" rtl="0"/>
            <a:r>
              <a:rPr lang="en-GB" sz="2600" dirty="0" smtClean="0"/>
              <a:t>A </a:t>
            </a:r>
            <a:r>
              <a:rPr lang="en-US" sz="2600" dirty="0" smtClean="0"/>
              <a:t>total of 447 volunteers screened for this trial, 432 were randomized into one of two groups (214 on active treatment + 218 on placebo)</a:t>
            </a:r>
          </a:p>
          <a:p>
            <a:pPr lvl="0" algn="l" rtl="0"/>
            <a:r>
              <a:rPr lang="en-US" sz="2600" dirty="0" smtClean="0"/>
              <a:t>One patient dropped out from active group before receiving any treatment after randomization .</a:t>
            </a:r>
            <a:endParaRPr lang="en-GB" sz="2600" dirty="0" smtClean="0"/>
          </a:p>
          <a:p>
            <a:pPr lvl="0" algn="l" rtl="0"/>
            <a:r>
              <a:rPr lang="en-GB" sz="2600" dirty="0" smtClean="0"/>
              <a:t>The follow up wasn’t complete</a:t>
            </a:r>
            <a:r>
              <a:rPr lang="en-US" sz="2600" dirty="0" smtClean="0"/>
              <a:t> because 91 subjects withdrew from the study (43 on active and 48 on placebo).  180 patients in each group completed the study .</a:t>
            </a:r>
          </a:p>
          <a:p>
            <a:pPr lvl="0" algn="l" rtl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32909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l" rtl="0"/>
            <a:r>
              <a:rPr lang="en-US" dirty="0" smtClean="0"/>
              <a:t>19 patients on active compound and 9 on placebo discontinued due to side effects</a:t>
            </a:r>
            <a:endParaRPr lang="en-GB" dirty="0" smtClean="0"/>
          </a:p>
          <a:p>
            <a:pPr lvl="0" algn="l" rtl="0"/>
            <a:r>
              <a:rPr lang="en-US" dirty="0" smtClean="0"/>
              <a:t>Duration 12 weeks of treatment + 14 weeks of follow up (26 weeks)</a:t>
            </a:r>
            <a:endParaRPr lang="en-GB" dirty="0" smtClean="0"/>
          </a:p>
          <a:p>
            <a:pPr lvl="0" algn="l" rtl="0"/>
            <a:r>
              <a:rPr lang="en-US" dirty="0" smtClean="0"/>
              <a:t>patients were analyzed in the groups to which they were randomized (intention to treat)</a:t>
            </a:r>
          </a:p>
          <a:p>
            <a:pPr lvl="0" algn="l" rtl="0"/>
            <a:r>
              <a:rPr lang="en-GB" dirty="0" smtClean="0"/>
              <a:t>The patients and clinicians were blind to the treatment (double-blind)</a:t>
            </a:r>
          </a:p>
          <a:p>
            <a:pPr lvl="0" algn="l" rtl="0"/>
            <a:r>
              <a:rPr lang="en-US" dirty="0" smtClean="0"/>
              <a:t>the groups similar at the start of the trial</a:t>
            </a:r>
          </a:p>
          <a:p>
            <a:pPr lvl="0" algn="l" rtl="0"/>
            <a:r>
              <a:rPr lang="en-US" dirty="0" smtClean="0"/>
              <a:t>Both groups treated equally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4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552" y="304801"/>
            <a:ext cx="8071048" cy="96396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 </a:t>
            </a:r>
          </a:p>
        </p:txBody>
      </p:sp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12968" cy="5328592"/>
          </a:xfrm>
        </p:spPr>
      </p:pic>
      <p:sp>
        <p:nvSpPr>
          <p:cNvPr id="6" name="مستطيل مستدير الزوايا 5"/>
          <p:cNvSpPr/>
          <p:nvPr/>
        </p:nvSpPr>
        <p:spPr>
          <a:xfrm>
            <a:off x="3707904" y="1484784"/>
            <a:ext cx="1512168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635896" y="1988840"/>
            <a:ext cx="1728192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27584" y="5013176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72000" y="2636912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27584" y="3212976"/>
            <a:ext cx="3600400" cy="57606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63688" y="3933056"/>
            <a:ext cx="2664296" cy="432048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8104" y="3789040"/>
            <a:ext cx="2664296" cy="432048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27584" y="2636912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72000" y="5013176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48085"/>
          </a:xfrm>
        </p:spPr>
        <p:txBody>
          <a:bodyPr>
            <a:noAutofit/>
          </a:bodyPr>
          <a:lstStyle/>
          <a:p>
            <a:pPr rtl="0"/>
            <a:r>
              <a:rPr lang="en-US" sz="2400" dirty="0" smtClean="0">
                <a:solidFill>
                  <a:srgbClr val="FFC000"/>
                </a:solidFill>
              </a:rPr>
              <a:t>According the primary end point at the end of the treatment : Last 4 weeks of 12 weeks treatment period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11854"/>
              </p:ext>
            </p:extLst>
          </p:nvPr>
        </p:nvGraphicFramePr>
        <p:xfrm>
          <a:off x="467544" y="1412776"/>
          <a:ext cx="8229600" cy="1392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Stopped chewing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Didn’t stop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1208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varenicline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88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placebo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	85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133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218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210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221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431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83568" y="284189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en-US" sz="2800" dirty="0" smtClean="0"/>
              <a:t>Experimental event rate </a:t>
            </a:r>
            <a:r>
              <a:rPr lang="en-US" sz="2800" b="1" dirty="0" smtClean="0">
                <a:solidFill>
                  <a:srgbClr val="FFFF00"/>
                </a:solidFill>
              </a:rPr>
              <a:t>EER</a:t>
            </a:r>
            <a:r>
              <a:rPr lang="en-US" sz="2800" dirty="0" smtClean="0"/>
              <a:t> = 125/213 </a:t>
            </a:r>
            <a:r>
              <a:rPr lang="en-US" sz="2800" b="1" dirty="0" smtClean="0"/>
              <a:t>= 0.587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Control event rate </a:t>
            </a:r>
            <a:r>
              <a:rPr lang="en-US" sz="2800" b="1" dirty="0" smtClean="0">
                <a:solidFill>
                  <a:srgbClr val="FFFF00"/>
                </a:solidFill>
              </a:rPr>
              <a:t>CER</a:t>
            </a:r>
            <a:r>
              <a:rPr lang="en-US" sz="2800" dirty="0" smtClean="0"/>
              <a:t> = 85/218 </a:t>
            </a:r>
            <a:r>
              <a:rPr lang="en-US" sz="2800" b="1" dirty="0" smtClean="0"/>
              <a:t>= 0.390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EER – CER</a:t>
            </a:r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0.587 </a:t>
            </a:r>
            <a:r>
              <a:rPr lang="en-US" sz="2800" dirty="0" smtClean="0">
                <a:sym typeface="Symbol"/>
              </a:rPr>
              <a:t></a:t>
            </a:r>
            <a:r>
              <a:rPr lang="en-US" sz="2800" dirty="0" smtClean="0"/>
              <a:t> 0.390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=  0.197</a:t>
            </a:r>
            <a:endParaRPr lang="en-GB" sz="2800" dirty="0" smtClean="0"/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1/ARR</a:t>
            </a:r>
          </a:p>
          <a:p>
            <a:pPr algn="l" rtl="0"/>
            <a:r>
              <a:rPr lang="en-US" sz="2800" dirty="0" smtClean="0"/>
              <a:t>Number need to treat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1/0.197</a:t>
            </a:r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5.08  ≈  5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89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We need to treat 5 tobacco users for 12 weeks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to make 1 more  patient stop chewing tobacco compared to placebo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7367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According the secondary end point of long term of </a:t>
            </a:r>
            <a:r>
              <a:rPr lang="en-GB" sz="2800" dirty="0" smtClean="0">
                <a:solidFill>
                  <a:srgbClr val="FFC000"/>
                </a:solidFill>
              </a:rPr>
              <a:t>Continuous abstinence </a:t>
            </a:r>
            <a:r>
              <a:rPr lang="en-US" sz="2800" dirty="0" smtClean="0">
                <a:solidFill>
                  <a:srgbClr val="FFC000"/>
                </a:solidFill>
              </a:rPr>
              <a:t>(weeks 9-26)</a:t>
            </a:r>
            <a:endParaRPr lang="en-GB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483094"/>
              </p:ext>
            </p:extLst>
          </p:nvPr>
        </p:nvGraphicFramePr>
        <p:xfrm>
          <a:off x="467544" y="1412776"/>
          <a:ext cx="8229600" cy="1392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Stopped chewing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Didn’t stop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1208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varenicline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95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118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placebo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  <a:tab pos="561340" algn="ctr"/>
                        </a:tabLs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145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218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168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263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431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83568" y="284189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en-US" sz="2800" dirty="0" smtClean="0"/>
              <a:t>Experimental event rate </a:t>
            </a:r>
            <a:r>
              <a:rPr lang="en-US" sz="2800" b="1" dirty="0" smtClean="0">
                <a:solidFill>
                  <a:srgbClr val="FFFF00"/>
                </a:solidFill>
              </a:rPr>
              <a:t>EER</a:t>
            </a:r>
            <a:r>
              <a:rPr lang="en-US" sz="2800" dirty="0" smtClean="0"/>
              <a:t> = 95/213 </a:t>
            </a:r>
            <a:r>
              <a:rPr lang="en-US" sz="2800" b="1" dirty="0" smtClean="0"/>
              <a:t>= 0.446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Control event rate </a:t>
            </a:r>
            <a:r>
              <a:rPr lang="en-US" sz="2800" b="1" dirty="0" smtClean="0">
                <a:solidFill>
                  <a:srgbClr val="FFFF00"/>
                </a:solidFill>
              </a:rPr>
              <a:t>CER</a:t>
            </a:r>
            <a:r>
              <a:rPr lang="en-US" sz="2800" dirty="0" smtClean="0"/>
              <a:t> = 73/218 </a:t>
            </a:r>
            <a:r>
              <a:rPr lang="en-US" sz="2800" b="1" dirty="0" smtClean="0"/>
              <a:t>= 0.335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EER – CER</a:t>
            </a:r>
            <a:br>
              <a:rPr lang="en-US" sz="2800" dirty="0" smtClean="0"/>
            </a:br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0.446 </a:t>
            </a:r>
            <a:r>
              <a:rPr lang="en-US" sz="2800" dirty="0" smtClean="0">
                <a:sym typeface="Symbol"/>
              </a:rPr>
              <a:t></a:t>
            </a:r>
            <a:r>
              <a:rPr lang="en-US" sz="2800" dirty="0" smtClean="0"/>
              <a:t> 0.335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=  0.111</a:t>
            </a:r>
            <a:endParaRPr lang="en-GB" sz="2800" dirty="0" smtClean="0"/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1/ARR</a:t>
            </a:r>
            <a:br>
              <a:rPr lang="en-US" sz="2800" dirty="0" smtClean="0"/>
            </a:br>
            <a:r>
              <a:rPr lang="en-US" sz="2800" dirty="0" smtClean="0"/>
              <a:t>Number need to treat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1/0.111</a:t>
            </a:r>
            <a:br>
              <a:rPr lang="en-US" sz="2800" dirty="0" smtClean="0"/>
            </a:br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9.01  ≈  9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69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674556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Give us some example for </a:t>
            </a:r>
          </a:p>
          <a:p>
            <a:pPr algn="l" rtl="0" eaLnBrk="1" hangingPunct="1">
              <a:buNone/>
              <a:defRPr/>
            </a:pPr>
            <a:r>
              <a:rPr lang="en-US" dirty="0" smtClean="0"/>
              <a:t>clinical questions:</a:t>
            </a:r>
          </a:p>
          <a:p>
            <a:pPr lvl="2" algn="l" rtl="0" eaLnBrk="1" hangingPunct="1">
              <a:buNone/>
              <a:defRPr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We need to treat 9 tobacco users for 12 weeks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and follow them up for another 14 weeks to make 1 more  patient stop chewing tobacco compared to placebo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This study for tobacco chewer . Show significant cessation of using tobacco when using </a:t>
            </a:r>
            <a:r>
              <a:rPr lang="en-US" b="1" dirty="0" err="1" smtClean="0"/>
              <a:t>varenicline</a:t>
            </a:r>
            <a:r>
              <a:rPr lang="en-US" b="1" dirty="0" smtClean="0"/>
              <a:t>  compared with placebo for at the end of the treatment period week 12 and </a:t>
            </a:r>
            <a:r>
              <a:rPr lang="en-GB" b="1" dirty="0" smtClean="0"/>
              <a:t>Continuous abstinence</a:t>
            </a:r>
            <a:r>
              <a:rPr lang="en-US" b="1" dirty="0" smtClean="0"/>
              <a:t> at the end of the study week 26 . There is no significant adverse event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 and it was well tolerated  . So </a:t>
            </a:r>
            <a:r>
              <a:rPr lang="en-US" b="1" dirty="0" err="1" smtClean="0"/>
              <a:t>varenicline</a:t>
            </a:r>
            <a:r>
              <a:rPr lang="en-US" b="1" dirty="0" smtClean="0"/>
              <a:t> is very effective and safe for cessation of tobacco using 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27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41168"/>
            <a:ext cx="6264696" cy="914400"/>
          </a:xfrm>
          <a:noFill/>
        </p:spPr>
        <p:txBody>
          <a:bodyPr rtlCol="0">
            <a:no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8000" dirty="0" smtClean="0"/>
              <a:t>Thank You 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066800" y="1988840"/>
            <a:ext cx="6400800" cy="36499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6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Some examples: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999040" cy="5112568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hlinkClick r:id="rId2" action="ppaction://hlinkfile"/>
              </a:rPr>
              <a:t>Questions from our clinics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What to do with H. pylori +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patients?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Management of premenopausal women. 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err="1" smtClean="0"/>
              <a:t>Shoud</a:t>
            </a:r>
            <a:r>
              <a:rPr lang="en-US" sz="2400" b="1" dirty="0" smtClean="0"/>
              <a:t> we give statins to all diabetic patients.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Should we treat patients with asymptomatic </a:t>
            </a:r>
            <a:r>
              <a:rPr lang="en-US" sz="2400" b="1" dirty="0" err="1" smtClean="0"/>
              <a:t>hyperuricaemia</a:t>
            </a:r>
            <a:r>
              <a:rPr lang="en-US" sz="2400" b="1" dirty="0" smtClean="0"/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Does SSRI improve patients with IBS 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Should we treat hypertensive patients with diabetes with </a:t>
            </a:r>
            <a:r>
              <a:rPr lang="en-US" sz="2400" b="1" dirty="0" err="1" smtClean="0"/>
              <a:t>ACEi</a:t>
            </a:r>
            <a:r>
              <a:rPr lang="en-US" sz="2400" b="1" dirty="0" smtClean="0"/>
              <a:t>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Is PSA the only marker to detect cancer prostate?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z="18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Every patient seen in clinic , needs new information about their </a:t>
            </a:r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endParaRPr lang="en-US" sz="2400" b="1" dirty="0" smtClean="0"/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Diagnosis , 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Prognosis or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Management.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Benefits: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071048" cy="454414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First step in the practicing EBM </a:t>
            </a:r>
          </a:p>
          <a:p>
            <a:pPr algn="l" rtl="0" eaLnBrk="1" hangingPunct="1">
              <a:defRPr/>
            </a:pPr>
            <a:r>
              <a:rPr lang="en-US" b="1" dirty="0" smtClean="0"/>
              <a:t>Good questions are backbone of practicing EBM.</a:t>
            </a:r>
          </a:p>
          <a:p>
            <a:pPr algn="l" rtl="0" eaLnBrk="1" hangingPunct="1">
              <a:defRPr/>
            </a:pPr>
            <a:r>
              <a:rPr lang="en-US" b="1" dirty="0" smtClean="0"/>
              <a:t>Asking questions is an important step to keep </a:t>
            </a:r>
            <a:r>
              <a:rPr lang="en-US" b="1" dirty="0" smtClean="0">
                <a:solidFill>
                  <a:srgbClr val="CC9900"/>
                </a:solidFill>
              </a:rPr>
              <a:t>up-to-date</a:t>
            </a:r>
            <a:r>
              <a:rPr lang="en-US" b="1" dirty="0" smtClean="0"/>
              <a:t>.</a:t>
            </a:r>
          </a:p>
          <a:p>
            <a:pPr algn="l" rtl="0" eaLnBrk="1" hangingPunct="1">
              <a:defRPr/>
            </a:pPr>
            <a:r>
              <a:rPr lang="en-US" b="1" dirty="0" smtClean="0"/>
              <a:t>It is directly  relevant to our patients' clinical needs. </a:t>
            </a:r>
          </a:p>
          <a:p>
            <a:pPr algn="l" rtl="0" eaLnBrk="1" hangingPunct="1">
              <a:defRPr/>
            </a:pPr>
            <a:endParaRPr lang="en-US" b="1" dirty="0" smtClean="0"/>
          </a:p>
          <a:p>
            <a:pPr algn="l" rtl="0"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Studies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208912" cy="461615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Why do residents fail to answer their clinical questions? </a:t>
            </a:r>
            <a:endParaRPr lang="en-US" b="1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i="1" dirty="0" smtClean="0"/>
              <a:t>                                         </a:t>
            </a:r>
            <a:r>
              <a:rPr lang="en-US" sz="2000" i="1" dirty="0" err="1" smtClean="0"/>
              <a:t>Acad</a:t>
            </a:r>
            <a:r>
              <a:rPr lang="en-US" sz="2000" i="1" dirty="0" smtClean="0"/>
              <a:t> Med. 2005 Feb;80(2):176-82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/>
              <a:t>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CC9900"/>
                </a:solidFill>
              </a:rPr>
              <a:t> </a:t>
            </a:r>
            <a:r>
              <a:rPr lang="en-US" i="1" dirty="0" smtClean="0">
                <a:solidFill>
                  <a:srgbClr val="CC9900"/>
                </a:solidFill>
              </a:rPr>
              <a:t>  EBM barriers</a:t>
            </a:r>
            <a:r>
              <a:rPr lang="en-US" i="1" dirty="0" smtClean="0"/>
              <a:t>: including access to medical information, skills in searching information resources, </a:t>
            </a:r>
            <a:r>
              <a:rPr lang="en-US" i="1" dirty="0" smtClean="0">
                <a:solidFill>
                  <a:srgbClr val="FF0000"/>
                </a:solidFill>
              </a:rPr>
              <a:t>clinical question tracking</a:t>
            </a:r>
            <a:r>
              <a:rPr lang="en-US" i="1" dirty="0" smtClean="0"/>
              <a:t>, time, clinical question priority, personal initiative, team dynamics, and institutional culture.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Types of questions</a:t>
            </a:r>
            <a:r>
              <a:rPr lang="ar-SA" dirty="0" smtClean="0">
                <a:solidFill>
                  <a:srgbClr val="FFFF00"/>
                </a:solidFill>
              </a:rPr>
              <a:t> 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en-US" sz="4800" dirty="0" smtClean="0"/>
          </a:p>
          <a:p>
            <a:pPr algn="l" rtl="0" eaLnBrk="1" hangingPunct="1">
              <a:defRPr/>
            </a:pPr>
            <a:r>
              <a:rPr lang="en-US" sz="4800" dirty="0" smtClean="0"/>
              <a:t>Focused &amp; Unfocused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1676400" y="1676399"/>
            <a:ext cx="6207968" cy="4343401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 rot="10800000">
            <a:off x="1676400" y="1676400"/>
            <a:ext cx="6207968" cy="4343400"/>
          </a:xfrm>
          <a:prstGeom prst="rtTriangle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038600" y="2514600"/>
            <a:ext cx="23622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/>
              <a:t>Foreground</a:t>
            </a:r>
          </a:p>
          <a:p>
            <a:pPr rtl="0">
              <a:spcBef>
                <a:spcPct val="50000"/>
              </a:spcBef>
            </a:pPr>
            <a:r>
              <a:rPr lang="en-US" sz="2400" b="1" dirty="0"/>
              <a:t>Questions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4343400"/>
            <a:ext cx="25146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Background</a:t>
            </a:r>
          </a:p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Questions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0200" y="6324600"/>
            <a:ext cx="275577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smtClean="0"/>
              <a:t>Novice (Beginner)</a:t>
            </a:r>
            <a:endParaRPr lang="en-US" b="1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00800" y="6248400"/>
            <a:ext cx="148356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Expert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133600" y="304800"/>
            <a:ext cx="4191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4400" b="1">
                <a:solidFill>
                  <a:srgbClr val="FFCC66"/>
                </a:solidFill>
                <a:latin typeface="Monotype Corsiva" pitchFamily="66" charset="0"/>
              </a:rPr>
              <a:t>Asking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Question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352928" cy="4616152"/>
          </a:xfrm>
        </p:spPr>
        <p:txBody>
          <a:bodyPr/>
          <a:lstStyle/>
          <a:p>
            <a:pPr algn="l" rtl="0"/>
            <a:r>
              <a:rPr lang="en-US" sz="4000" dirty="0" smtClean="0">
                <a:solidFill>
                  <a:srgbClr val="FFC000"/>
                </a:solidFill>
              </a:rPr>
              <a:t>Background (general information)</a:t>
            </a:r>
            <a:endParaRPr lang="en-US" sz="4000" dirty="0">
              <a:solidFill>
                <a:srgbClr val="FFC000"/>
              </a:solidFill>
            </a:endParaRPr>
          </a:p>
          <a:p>
            <a:pPr lvl="1" algn="l" rtl="0"/>
            <a:r>
              <a:rPr lang="en-US" dirty="0"/>
              <a:t>Anatomy and Physiology</a:t>
            </a:r>
          </a:p>
          <a:p>
            <a:pPr lvl="1" algn="l" rtl="0"/>
            <a:r>
              <a:rPr lang="en-US" dirty="0" err="1"/>
              <a:t>Pathophysiology</a:t>
            </a:r>
            <a:endParaRPr lang="en-US" dirty="0"/>
          </a:p>
          <a:p>
            <a:pPr lvl="1" algn="l" rtl="0"/>
            <a:r>
              <a:rPr lang="en-US" dirty="0"/>
              <a:t>Pharmacology and Toxicology</a:t>
            </a:r>
          </a:p>
          <a:p>
            <a:pPr lvl="1" algn="l" rtl="0"/>
            <a:r>
              <a:rPr lang="en-US" dirty="0"/>
              <a:t>Differential diagnosis</a:t>
            </a:r>
          </a:p>
          <a:p>
            <a:pPr lvl="1" algn="l" rtl="0"/>
            <a:r>
              <a:rPr lang="en-US" dirty="0"/>
              <a:t>Diagnostic testing</a:t>
            </a:r>
          </a:p>
          <a:p>
            <a:pPr lvl="1" algn="l" rtl="0"/>
            <a:r>
              <a:rPr lang="en-US" dirty="0"/>
              <a:t>Treatment</a:t>
            </a:r>
          </a:p>
          <a:p>
            <a:pPr lvl="1" algn="l" rtl="0"/>
            <a:r>
              <a:rPr lang="en-US" dirty="0"/>
              <a:t>Textbooks, reviews, lectures, 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Clinical Question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4000" dirty="0" smtClean="0">
                <a:solidFill>
                  <a:srgbClr val="FFC000"/>
                </a:solidFill>
              </a:rPr>
              <a:t>Foreground (spotlight)</a:t>
            </a:r>
            <a:endParaRPr lang="en-US" sz="4000" dirty="0">
              <a:solidFill>
                <a:srgbClr val="FFC000"/>
              </a:solidFill>
            </a:endParaRPr>
          </a:p>
          <a:p>
            <a:pPr lvl="1" algn="l" rtl="0"/>
            <a:r>
              <a:rPr lang="en-US" dirty="0"/>
              <a:t>Detailed information</a:t>
            </a:r>
          </a:p>
          <a:p>
            <a:pPr lvl="1" algn="l" rtl="0"/>
            <a:r>
              <a:rPr lang="en-US" dirty="0"/>
              <a:t>Patient focus</a:t>
            </a:r>
          </a:p>
          <a:p>
            <a:pPr lvl="1" algn="l" rtl="0"/>
            <a:r>
              <a:rPr lang="en-US" dirty="0"/>
              <a:t>Evidence-based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b="0" u="sng" dirty="0" smtClean="0">
                <a:solidFill>
                  <a:srgbClr val="CCCC00"/>
                </a:solidFill>
              </a:rPr>
              <a:t>Road-Map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66294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SA" sz="3600" b="1" dirty="0" smtClean="0">
                <a:latin typeface="Comic Sans MS" pitchFamily="66" charset="0"/>
              </a:rPr>
              <a:t> Evidence-based Medicine</a:t>
            </a:r>
          </a:p>
          <a:p>
            <a:pPr algn="l" rtl="0" eaLnBrk="1" hangingPunct="1">
              <a:defRPr/>
            </a:pPr>
            <a:r>
              <a:rPr lang="en-US" altLang="ar-SA" sz="3600" b="1" dirty="0" smtClean="0">
                <a:solidFill>
                  <a:srgbClr val="CC9900"/>
                </a:solidFill>
                <a:latin typeface="Comic Sans MS" pitchFamily="66" charset="0"/>
              </a:rPr>
              <a:t>Five Steps in EBM</a:t>
            </a:r>
          </a:p>
          <a:p>
            <a:pPr algn="l" rtl="0" eaLnBrk="1" hangingPunct="1">
              <a:defRPr/>
            </a:pPr>
            <a:r>
              <a:rPr lang="en-US" altLang="ar-SA" sz="3600" b="1" dirty="0" smtClean="0">
                <a:solidFill>
                  <a:srgbClr val="CC9900"/>
                </a:solidFill>
                <a:latin typeface="Comic Sans MS" pitchFamily="66" charset="0"/>
              </a:rPr>
              <a:t>Skills of asking clinical Qs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Clinical Application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Literature Search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Example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Conclusion</a:t>
            </a:r>
            <a:endParaRPr lang="en-US" sz="3600" b="1" dirty="0" smtClean="0">
              <a:latin typeface="Comic Sans MS" pitchFamily="66" charset="0"/>
            </a:endParaRPr>
          </a:p>
        </p:txBody>
      </p:sp>
      <p:pic>
        <p:nvPicPr>
          <p:cNvPr id="6148" name="Picture 4" descr="CLICH0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77113" y="4508500"/>
            <a:ext cx="1766887" cy="2095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 </a:t>
            </a:r>
            <a:r>
              <a:rPr lang="en-US" sz="1000" b="0" dirty="0" smtClean="0"/>
              <a:t>(</a:t>
            </a:r>
            <a:r>
              <a:rPr lang="en-US" sz="1000" b="0" dirty="0" err="1" smtClean="0"/>
              <a:t>cont</a:t>
            </a:r>
            <a:r>
              <a:rPr lang="en-US" sz="1000" b="0" dirty="0" smtClean="0"/>
              <a:t>)</a:t>
            </a:r>
            <a:endParaRPr lang="en-US" sz="4000" b="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smtClean="0"/>
              <a:t>First, the question should be directly relevant to the problem at hand.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algn="l" rtl="0" eaLnBrk="1" hangingPunct="1">
              <a:defRPr/>
            </a:pPr>
            <a:r>
              <a:rPr lang="en-US" b="1" smtClean="0"/>
              <a:t> Next, the question should be phrased to facilitate searching for a precise answer.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smtClean="0"/>
              <a:t>The questions :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rgbClr val="CC9900"/>
                </a:solidFill>
              </a:rPr>
              <a:t>diagnosis</a:t>
            </a:r>
            <a:r>
              <a:rPr lang="en-US" b="1" smtClean="0"/>
              <a:t>,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chemeClr val="folHlink"/>
                </a:solidFill>
              </a:rPr>
              <a:t>prognosis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treatment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chemeClr val="tx2"/>
                </a:solidFill>
              </a:rPr>
              <a:t>iatrogenic harm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/>
              <a:t>quality of care, </a:t>
            </a:r>
          </a:p>
          <a:p>
            <a:pPr lvl="2" algn="l" rtl="0" eaLnBrk="1" hangingPunct="1">
              <a:defRPr/>
            </a:pPr>
            <a:r>
              <a:rPr lang="en-US" b="1" smtClean="0"/>
              <a:t>or health economics</a:t>
            </a:r>
          </a:p>
          <a:p>
            <a:pPr lvl="2" algn="l" rtl="0" eaLnBrk="1" hangingPunct="1">
              <a:defRPr/>
            </a:pPr>
            <a:r>
              <a:rPr lang="en-US" b="1" smtClean="0"/>
              <a:t>etc</a:t>
            </a:r>
          </a:p>
          <a:p>
            <a:pPr algn="l"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The questions : </a:t>
            </a:r>
          </a:p>
          <a:p>
            <a:pPr lvl="2" algn="l" rtl="0" eaLnBrk="1" hangingPunct="1">
              <a:defRPr/>
            </a:pPr>
            <a:r>
              <a:rPr lang="en-US" b="1" dirty="0" smtClean="0"/>
              <a:t>As specific as possible :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type of </a:t>
            </a:r>
            <a:r>
              <a:rPr lang="en-US" sz="2800" b="1" dirty="0" smtClean="0">
                <a:solidFill>
                  <a:srgbClr val="CC9900"/>
                </a:solidFill>
              </a:rPr>
              <a:t>patient</a:t>
            </a:r>
            <a:r>
              <a:rPr lang="en-US" b="1" dirty="0" smtClean="0"/>
              <a:t>, problem, population 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clinical </a:t>
            </a:r>
            <a:r>
              <a:rPr lang="en-US" sz="2800" b="1" dirty="0" smtClean="0">
                <a:solidFill>
                  <a:srgbClr val="CC9900"/>
                </a:solidFill>
              </a:rPr>
              <a:t>intervention</a:t>
            </a:r>
            <a:r>
              <a:rPr lang="en-US" b="1" dirty="0" smtClean="0"/>
              <a:t> </a:t>
            </a:r>
            <a:r>
              <a:rPr lang="en-US" b="1" u="sng" dirty="0" smtClean="0"/>
              <a:t>+</a:t>
            </a:r>
            <a:r>
              <a:rPr lang="en-US" b="1" dirty="0" smtClean="0"/>
              <a:t>  comparison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clinical </a:t>
            </a:r>
            <a:r>
              <a:rPr lang="en-US" sz="2800" b="1" dirty="0" smtClean="0">
                <a:solidFill>
                  <a:srgbClr val="CC9900"/>
                </a:solidFill>
              </a:rPr>
              <a:t>outcome</a:t>
            </a:r>
            <a:r>
              <a:rPr lang="en-US" b="1" dirty="0" smtClean="0">
                <a:solidFill>
                  <a:srgbClr val="CC9900"/>
                </a:solidFill>
              </a:rPr>
              <a:t> </a:t>
            </a:r>
            <a:r>
              <a:rPr lang="en-US" b="1" dirty="0" smtClean="0"/>
              <a:t>of interest.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Anatomy of a question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81200" y="46482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04800" y="3276600"/>
            <a:ext cx="2012950" cy="1785938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P</a:t>
            </a:r>
            <a:r>
              <a:rPr lang="en-US" sz="2400" dirty="0">
                <a:latin typeface="Arial" pitchFamily="34" charset="0"/>
              </a:rPr>
              <a:t>atient/</a:t>
            </a:r>
          </a:p>
          <a:p>
            <a:pPr rtl="0"/>
            <a:r>
              <a:rPr lang="en-US" sz="2400" dirty="0">
                <a:latin typeface="Arial" pitchFamily="34" charset="0"/>
              </a:rPr>
              <a:t>Population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590800" y="3201988"/>
            <a:ext cx="1873250" cy="1903412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I</a:t>
            </a:r>
            <a:r>
              <a:rPr lang="en-US" sz="2400" dirty="0">
                <a:latin typeface="Arial" pitchFamily="34" charset="0"/>
              </a:rPr>
              <a:t>ntervention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724400" y="3211513"/>
            <a:ext cx="1828800" cy="1893887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2400" u="sng" dirty="0">
                <a:latin typeface="Arial" pitchFamily="34" charset="0"/>
              </a:rPr>
              <a:t>+</a:t>
            </a:r>
            <a:r>
              <a:rPr lang="en-US" sz="2400" dirty="0">
                <a:latin typeface="Arial" pitchFamily="34" charset="0"/>
              </a:rPr>
              <a:t> </a:t>
            </a:r>
          </a:p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en-US" sz="2400" dirty="0">
                <a:latin typeface="Arial" pitchFamily="34" charset="0"/>
              </a:rPr>
              <a:t>omparison</a:t>
            </a:r>
            <a:endParaRPr lang="en-US" sz="2400" u="sng" dirty="0">
              <a:latin typeface="Arial" pitchFamily="34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934200" y="3200400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endParaRPr lang="en-US" sz="2400" dirty="0" smtClean="0">
              <a:latin typeface="Arial" pitchFamily="34" charset="0"/>
            </a:endParaRPr>
          </a:p>
          <a:p>
            <a:pPr rtl="0"/>
            <a:endParaRPr lang="en-US" sz="2400" dirty="0" smtClean="0">
              <a:latin typeface="Arial" pitchFamily="34" charset="0"/>
            </a:endParaRPr>
          </a:p>
          <a:p>
            <a:pPr rtl="0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</a:rPr>
              <a:t>utcome</a:t>
            </a:r>
          </a:p>
          <a:p>
            <a:pPr rtl="0"/>
            <a:endParaRPr lang="en-US" sz="24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517232"/>
            <a:ext cx="223224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PICO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animBg="1"/>
      <p:bldP spid="16389" grpId="0" animBg="1"/>
      <p:bldP spid="16390" grpId="0" animBg="1"/>
      <p:bldP spid="163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828800" y="0"/>
            <a:ext cx="7315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5" name="Rectangle 3" descr="رخام أخضر"/>
          <p:cNvSpPr>
            <a:spLocks noChangeArrowheads="1"/>
          </p:cNvSpPr>
          <p:nvPr/>
        </p:nvSpPr>
        <p:spPr bwMode="auto">
          <a:xfrm flipH="1">
            <a:off x="-69850" y="0"/>
            <a:ext cx="6985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ar-S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152400"/>
            <a:ext cx="152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spcBef>
                <a:spcPct val="20000"/>
              </a:spcBef>
            </a:pP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P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I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C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O</a:t>
            </a:r>
            <a:endParaRPr lang="en-US" altLang="ar-SA" sz="3600" b="1">
              <a:solidFill>
                <a:srgbClr val="008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438400" y="22098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:Intervention or exposure</a:t>
            </a:r>
            <a:endParaRPr lang="en-US" altLang="ar-SA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438400" y="36576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 Comparison intervention 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( if relevant )</a:t>
            </a:r>
            <a:endParaRPr lang="en-US" altLang="ar-SA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438400" y="51054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0000"/>
              </a:lnSpc>
              <a:defRPr/>
            </a:pPr>
            <a:r>
              <a:rPr lang="en-US" sz="4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Outcome.</a:t>
            </a:r>
            <a:endParaRPr lang="en-US" altLang="ar-SA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411413" y="69215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0" eaLnBrk="0" hangingPunct="0"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 Population/Pt</a:t>
            </a:r>
            <a:endParaRPr lang="en-US" altLang="ar-SA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 autoUpdateAnimBg="0"/>
      <p:bldP spid="70662" grpId="0" animBg="1" autoUpdateAnimBg="0"/>
      <p:bldP spid="70663" grpId="0" animBg="1" autoUpdateAnimBg="0"/>
      <p:bldP spid="7066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P</a:t>
            </a:r>
            <a:r>
              <a:rPr lang="en-US" sz="2400" b="1" dirty="0" smtClean="0"/>
              <a:t> : Population : Who is the patient and / or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   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2000" b="1" dirty="0" err="1" smtClean="0">
                <a:solidFill>
                  <a:schemeClr val="accent2"/>
                </a:solidFill>
              </a:rPr>
              <a:t>etc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O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of the exposure in which 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I</a:t>
            </a:r>
            <a:r>
              <a:rPr lang="en-US" sz="2400" b="1" dirty="0" smtClean="0"/>
              <a:t>  :Intervention or exposure (diagnostic tests 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   foods ,   drugs , surgical procedures,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O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of the exposure in which 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1400" b="1" dirty="0" err="1" smtClean="0">
                <a:solidFill>
                  <a:schemeClr val="accent2"/>
                </a:solidFill>
              </a:rPr>
              <a:t>etc</a:t>
            </a:r>
            <a:r>
              <a:rPr lang="en-US" sz="14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1800" b="1" dirty="0" smtClean="0"/>
              <a:t>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therapy or harm, there is always a control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(placebo) 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O of the exposure in which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2000" b="1" dirty="0" err="1" smtClean="0">
                <a:solidFill>
                  <a:schemeClr val="accent2"/>
                </a:solidFill>
              </a:rPr>
              <a:t>etc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O</a:t>
            </a:r>
            <a:r>
              <a:rPr lang="en-US" sz="2000" b="1" dirty="0" smtClean="0"/>
              <a:t> : Outcome:  What are the patient-relevant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consequences  of the exposure in which we are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interested or clinical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8243887" cy="4176713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buFont typeface="Monotype Sorts" pitchFamily="2" charset="2"/>
              <a:buChar char="«"/>
              <a:defRPr/>
            </a:pPr>
            <a:r>
              <a:rPr lang="en-US" b="1" smtClean="0"/>
              <a:t> </a:t>
            </a:r>
            <a:r>
              <a:rPr lang="en-US" sz="4000" b="1" smtClean="0"/>
              <a:t>A healthy adult presents to the clinic inquiring  about the aspirin   that it might prevent heart attack ?</a:t>
            </a:r>
          </a:p>
          <a:p>
            <a:pPr algn="l" rtl="0" eaLnBrk="1" hangingPunct="1">
              <a:buFont typeface="Monotype Sorts" pitchFamily="2" charset="2"/>
              <a:buNone/>
              <a:defRPr/>
            </a:pPr>
            <a:endParaRPr lang="en-US" sz="4000" b="1" smtClean="0"/>
          </a:p>
          <a:p>
            <a:pPr algn="l" rtl="0" eaLnBrk="1" hangingPunct="1">
              <a:buFont typeface="Monotype Sorts" pitchFamily="2" charset="2"/>
              <a:buChar char="«"/>
              <a:defRPr/>
            </a:pPr>
            <a:endParaRPr lang="en-US" b="1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Scenario and 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016000"/>
          </a:xfrm>
        </p:spPr>
        <p:txBody>
          <a:bodyPr/>
          <a:lstStyle/>
          <a:p>
            <a:r>
              <a:rPr lang="en-GB" sz="5400" dirty="0">
                <a:solidFill>
                  <a:srgbClr val="FFFF00"/>
                </a:solidFill>
              </a:rPr>
              <a:t>WHAT IS EBM 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1755775"/>
            <a:ext cx="7929562" cy="2279650"/>
          </a:xfrm>
        </p:spPr>
        <p:txBody>
          <a:bodyPr/>
          <a:lstStyle/>
          <a:p>
            <a:pPr algn="just" rtl="0">
              <a:buFont typeface="Wingdings" pitchFamily="2" charset="2"/>
              <a:buNone/>
            </a:pPr>
            <a:r>
              <a:rPr lang="en-GB" sz="2800" dirty="0"/>
              <a:t>	</a:t>
            </a: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The conscientious, explicit and judicious use of current </a:t>
            </a:r>
            <a:r>
              <a:rPr lang="en-GB" sz="3600" dirty="0">
                <a:solidFill>
                  <a:srgbClr val="FFCC66"/>
                </a:solidFill>
                <a:latin typeface="Franklin Gothic Demi Cond" pitchFamily="34" charset="0"/>
                <a:cs typeface="Fixed Miriam Transparent" pitchFamily="49" charset="-79"/>
              </a:rPr>
              <a:t>best evidence</a:t>
            </a: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 in making decisions about the care of </a:t>
            </a:r>
            <a:r>
              <a:rPr lang="en-GB" sz="3600" dirty="0" smtClean="0">
                <a:latin typeface="Franklin Gothic Demi Cond" pitchFamily="34" charset="0"/>
                <a:cs typeface="Fixed Miriam Transparent" pitchFamily="49" charset="-79"/>
              </a:rPr>
              <a:t>individual</a:t>
            </a:r>
          </a:p>
          <a:p>
            <a:pPr algn="just" rtl="0">
              <a:buFont typeface="Wingdings" pitchFamily="2" charset="2"/>
              <a:buNone/>
            </a:pP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 </a:t>
            </a:r>
            <a:r>
              <a:rPr lang="en-GB" sz="3600" dirty="0" smtClean="0">
                <a:latin typeface="Franklin Gothic Demi Cond" pitchFamily="34" charset="0"/>
                <a:cs typeface="Fixed Miriam Transparent" pitchFamily="49" charset="-79"/>
              </a:rPr>
              <a:t>                                              patients .                        </a:t>
            </a:r>
            <a:endParaRPr lang="en-GB" sz="3600" dirty="0">
              <a:latin typeface="Franklin Gothic Demi Cond" pitchFamily="34" charset="0"/>
              <a:cs typeface="Fixed Miriam Transparent" pitchFamily="49" charset="-79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638800" y="4860925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000" dirty="0">
                <a:latin typeface="Monotype Corsiva" pitchFamily="66" charset="0"/>
              </a:rPr>
              <a:t>   </a:t>
            </a:r>
            <a:r>
              <a:rPr lang="en-GB" sz="2400" dirty="0">
                <a:latin typeface="Monotype Corsiva" pitchFamily="66" charset="0"/>
              </a:rPr>
              <a:t>DAVID SACKETT</a:t>
            </a:r>
          </a:p>
        </p:txBody>
      </p:sp>
      <p:pic>
        <p:nvPicPr>
          <p:cNvPr id="36865" name="Picture 1" descr="C:\Users\HAMZA ABDULGHANI\Pictures\David Sack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The Question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smtClean="0">
                <a:solidFill>
                  <a:srgbClr val="FF9933"/>
                </a:solidFill>
                <a:latin typeface="Arial"/>
              </a:rPr>
              <a:t>“</a:t>
            </a:r>
            <a:r>
              <a:rPr lang="en-US" sz="4000" b="1" smtClean="0">
                <a:solidFill>
                  <a:srgbClr val="FF9933"/>
                </a:solidFill>
              </a:rPr>
              <a:t>In an asymptomatic adult and no risk factors,  would the use of aspirin reduce the incidence of cardiovascular events?</a:t>
            </a:r>
          </a:p>
          <a:p>
            <a:pPr algn="l" rtl="0" eaLnBrk="1" hangingPunct="1">
              <a:defRPr/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FFFF00"/>
                </a:solidFill>
                <a:cs typeface="Times New Roman" pitchFamily="18" charset="0"/>
              </a:rPr>
              <a:t>Aspirin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and</a:t>
            </a:r>
            <a:r>
              <a:rPr lang="en-US" b="0" dirty="0" smtClean="0">
                <a:solidFill>
                  <a:srgbClr val="FFFF00"/>
                </a:solidFill>
                <a:cs typeface="Times New Roman" pitchFamily="18" charset="0"/>
              </a:rPr>
              <a:t> Primary Prevention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57338"/>
            <a:ext cx="3733800" cy="3090862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atient population.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ntervention.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omparison intervention.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4.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utcomes. 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208463" cy="7016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99FF99"/>
                </a:solidFill>
                <a:cs typeface="Times New Roman" pitchFamily="18" charset="0"/>
              </a:rPr>
              <a:t>Asymptomatic adults with no risk factors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859338" y="2349500"/>
            <a:ext cx="1255152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Aspirin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787900" y="3068638"/>
            <a:ext cx="1210268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Placebo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4787900" y="4005263"/>
            <a:ext cx="3198824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Incidence of CV events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8458200" cy="140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“In asymptomatic adults no risk factors,  would the use of aspirin reduce the incidence of cardiovascular events?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build="p" autoUpdateAnimBg="0"/>
      <p:bldP spid="122885" grpId="0" animBg="1" autoUpdateAnimBg="0"/>
      <p:bldP spid="122886" grpId="0" animBg="1" autoUpdateAnimBg="0"/>
      <p:bldP spid="122887" grpId="0" animBg="1" autoUpdateAnimBg="0"/>
      <p:bldP spid="12288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497887" cy="3743325"/>
          </a:xfrm>
          <a:solidFill>
            <a:schemeClr val="bg1"/>
          </a:solidFill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u="sng" dirty="0"/>
              <a:t>Scenario</a:t>
            </a:r>
          </a:p>
          <a:p>
            <a:pPr algn="l" rtl="0">
              <a:buFont typeface="Wingdings" pitchFamily="2" charset="2"/>
              <a:buNone/>
            </a:pPr>
            <a:r>
              <a:rPr lang="en-US" b="1" dirty="0"/>
              <a:t>   A 32-year-old man, single, teacher in primary school, known to have IBS for last 3 years with no response to conventional medication. I decided to search for effect of TCA in patients with IBS.</a:t>
            </a:r>
            <a:r>
              <a:rPr lang="en-US" dirty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295995"/>
          </a:xfrm>
          <a:noFill/>
          <a:ln/>
        </p:spPr>
        <p:txBody>
          <a:bodyPr anchor="b"/>
          <a:lstStyle/>
          <a:p>
            <a:r>
              <a:rPr lang="en-US" dirty="0">
                <a:solidFill>
                  <a:srgbClr val="FFFF00"/>
                </a:solidFill>
              </a:rPr>
              <a:t>Scenario and Questions (</a:t>
            </a:r>
            <a:r>
              <a:rPr lang="en-US" sz="2400" dirty="0">
                <a:solidFill>
                  <a:schemeClr val="tx1"/>
                </a:solidFill>
              </a:rPr>
              <a:t>Cont’d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85800"/>
          </a:xfrm>
          <a:solidFill>
            <a:schemeClr val="bg1"/>
          </a:solidFill>
        </p:spPr>
        <p:txBody>
          <a:bodyPr/>
          <a:lstStyle/>
          <a:p>
            <a:r>
              <a:rPr lang="en-US" b="0" dirty="0">
                <a:solidFill>
                  <a:srgbClr val="FFFF00"/>
                </a:solidFill>
                <a:cs typeface="Times New Roman" pitchFamily="18" charset="0"/>
              </a:rPr>
              <a:t>Use of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TCA</a:t>
            </a:r>
            <a:r>
              <a:rPr lang="en-US" b="0" dirty="0">
                <a:solidFill>
                  <a:srgbClr val="FFFF00"/>
                </a:solidFill>
                <a:cs typeface="Times New Roman" pitchFamily="18" charset="0"/>
              </a:rPr>
              <a:t> in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3733800" cy="3429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atient population.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ntervention</a:t>
            </a: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omparison intervention.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4.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O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utcomes.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208463" cy="701675"/>
          </a:xfrm>
          <a:solidFill>
            <a:schemeClr val="bg1"/>
          </a:solidFill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99FF99"/>
                </a:solidFill>
                <a:cs typeface="Times New Roman" pitchFamily="18" charset="0"/>
              </a:rPr>
              <a:t>Middle age adults with IBS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44008" y="2349500"/>
            <a:ext cx="2329880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of TCA</a:t>
            </a:r>
            <a:r>
              <a:rPr lang="en-US" dirty="0">
                <a:solidFill>
                  <a:srgbClr val="99FF99"/>
                </a:solidFill>
              </a:rPr>
              <a:t>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37911" y="3068638"/>
            <a:ext cx="4092467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Dietary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fibers, </a:t>
            </a:r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Bulking    </a:t>
            </a:r>
            <a:endParaRPr lang="en-US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agents and </a:t>
            </a:r>
            <a:r>
              <a:rPr lang="en-US" sz="2400" b="1" dirty="0" err="1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Mebeverne</a:t>
            </a:r>
            <a:endParaRPr lang="en-US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93413" y="4005263"/>
            <a:ext cx="3967019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sz="24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Relieving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symptoms</a:t>
            </a:r>
            <a:r>
              <a:rPr lang="en-US" dirty="0">
                <a:solidFill>
                  <a:srgbClr val="99FF99"/>
                </a:solidFill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8134672" cy="18473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endParaRPr lang="en-US" sz="3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 middle age adults with IBS,  would the use of TCA reduce the pain and improve symptoms?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  <p:bldP spid="22533" grpId="0" animBg="1" autoUpdateAnimBg="0"/>
      <p:bldP spid="22534" grpId="0" animBg="1" autoUpdateAnimBg="0"/>
      <p:bldP spid="22535" grpId="0" animBg="1" autoUpdateAnimBg="0"/>
      <p:bldP spid="2253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8913"/>
            <a:ext cx="8229600" cy="5870575"/>
          </a:xfrm>
        </p:spPr>
      </p:pic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1042988" y="4797425"/>
            <a:ext cx="20891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0">
                <a:solidFill>
                  <a:srgbClr val="FFCC66"/>
                </a:solidFill>
              </a:rPr>
              <a:t>SEARCHING FOR THE Best EVIDENCE</a:t>
            </a:r>
          </a:p>
        </p:txBody>
      </p:sp>
      <p:pic>
        <p:nvPicPr>
          <p:cNvPr id="133125" name="Picture 5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947988"/>
            <a:ext cx="5368925" cy="33607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Finding the Evidence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C000"/>
                </a:solidFill>
              </a:rPr>
              <a:t>Textbooks</a:t>
            </a:r>
            <a:r>
              <a:rPr lang="en-US" dirty="0"/>
              <a:t> – NOT</a:t>
            </a:r>
            <a:r>
              <a:rPr lang="en-US" dirty="0" smtClean="0"/>
              <a:t>!</a:t>
            </a:r>
          </a:p>
          <a:p>
            <a:pPr marL="0" indent="0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Always out of date</a:t>
            </a:r>
          </a:p>
          <a:p>
            <a:pPr lvl="1" algn="l" rtl="0"/>
            <a:r>
              <a:rPr lang="en-US" dirty="0"/>
              <a:t>Recommendations often not referenced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Finding the Evidence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Textbooks</a:t>
            </a:r>
          </a:p>
          <a:p>
            <a:pPr lvl="1" algn="l" rtl="0"/>
            <a:r>
              <a:rPr lang="en-US" b="1" dirty="0">
                <a:solidFill>
                  <a:srgbClr val="FFC000"/>
                </a:solidFill>
              </a:rPr>
              <a:t>Clinical Evidence</a:t>
            </a:r>
          </a:p>
          <a:p>
            <a:pPr lvl="2" algn="l" rtl="0"/>
            <a:r>
              <a:rPr lang="en-US" dirty="0"/>
              <a:t>Published twice yearly</a:t>
            </a:r>
          </a:p>
          <a:p>
            <a:pPr lvl="2" algn="l" rtl="0"/>
            <a:r>
              <a:rPr lang="en-US" dirty="0"/>
              <a:t>Full version 1900 pages</a:t>
            </a:r>
          </a:p>
          <a:p>
            <a:pPr lvl="2" algn="l" rtl="0"/>
            <a:r>
              <a:rPr lang="en-US" dirty="0"/>
              <a:t>Concise version 400 pages</a:t>
            </a:r>
          </a:p>
          <a:p>
            <a:pPr lvl="2" algn="l" rtl="0"/>
            <a:r>
              <a:rPr lang="en-US" dirty="0"/>
              <a:t>CD ROM</a:t>
            </a:r>
          </a:p>
          <a:p>
            <a:pPr lvl="2" algn="l" rtl="0"/>
            <a:r>
              <a:rPr lang="en-US" dirty="0"/>
              <a:t>Online </a:t>
            </a:r>
            <a:r>
              <a:rPr lang="en-US" dirty="0" smtClean="0"/>
              <a:t>Access</a:t>
            </a:r>
            <a:endParaRPr lang="en-US" dirty="0"/>
          </a:p>
          <a:p>
            <a:pPr lvl="2" algn="l" rtl="0"/>
            <a:r>
              <a:rPr lang="en-US" dirty="0">
                <a:solidFill>
                  <a:srgbClr val="FFC000"/>
                </a:solidFill>
                <a:hlinkClick r:id="rId2"/>
              </a:rPr>
              <a:t>www.clinicalevidence.com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chemeClr val="folHlink"/>
                </a:solidFill>
              </a:rPr>
              <a:t>Identifying The Evidence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438400" y="1676400"/>
            <a:ext cx="6172200" cy="4419600"/>
          </a:xfrm>
          <a:prstGeom prst="diamond">
            <a:avLst/>
          </a:prstGeom>
          <a:solidFill>
            <a:schemeClr val="tx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>
              <a:lnSpc>
                <a:spcPct val="180000"/>
              </a:lnSpc>
              <a:buSzPct val="130000"/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Primary Sources</a:t>
            </a:r>
          </a:p>
          <a:p>
            <a:pPr algn="ctr" defTabSz="762000" eaLnBrk="0" hangingPunct="0">
              <a:lnSpc>
                <a:spcPct val="18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Secondary Sources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750" y="1628775"/>
            <a:ext cx="2438400" cy="1295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400">
                <a:solidFill>
                  <a:srgbClr val="000000"/>
                </a:solidFill>
              </a:rPr>
              <a:t>Medline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Embase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362200" y="2819400"/>
            <a:ext cx="10668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1000" y="4876800"/>
            <a:ext cx="2590800" cy="1295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</a:rPr>
              <a:t>Systematic Reviews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EBM </a:t>
            </a:r>
            <a:r>
              <a:rPr lang="en-US" sz="2000" dirty="0">
                <a:solidFill>
                  <a:srgbClr val="000000"/>
                </a:solidFill>
              </a:rPr>
              <a:t>Guidelines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algn="ctr" eaLnBrk="0" hangingPunct="0">
              <a:lnSpc>
                <a:spcPct val="140000"/>
              </a:lnSpc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057400" y="4114800"/>
            <a:ext cx="12192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 animBg="1" autoUpdateAnimBg="0"/>
      <p:bldP spid="24581" grpId="0" animBg="1"/>
      <p:bldP spid="24582" grpId="0" animBg="1" autoUpdateAnimBg="0"/>
      <p:bldP spid="245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9" name="Picture 3" descr="BMJ - Clinical Evi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653136"/>
            <a:ext cx="1908175" cy="1152525"/>
          </a:xfrm>
          <a:solidFill>
            <a:srgbClr val="FFFFFF"/>
          </a:solidFill>
        </p:spPr>
      </p:pic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5508625" y="1989138"/>
          <a:ext cx="280828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hoto Editor Photo" r:id="rId4" imgW="3657143" imgH="3486637" progId="">
                  <p:embed/>
                </p:oleObj>
              </mc:Choice>
              <mc:Fallback>
                <p:oleObj name="Photo Editor Photo" r:id="rId4" imgW="3657143" imgH="348663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89138"/>
                        <a:ext cx="2808288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69" name="Picture 5" descr="Pub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88913"/>
            <a:ext cx="7489825" cy="15113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39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06845"/>
              </p:ext>
            </p:extLst>
          </p:nvPr>
        </p:nvGraphicFramePr>
        <p:xfrm>
          <a:off x="468313" y="2060575"/>
          <a:ext cx="2807051" cy="129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ackage" r:id="rId7" imgW="1145406" imgH="481263" progId="Package">
                  <p:embed/>
                </p:oleObj>
              </mc:Choice>
              <mc:Fallback>
                <p:oleObj name="Package" r:id="rId7" imgW="1145406" imgH="481263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2807051" cy="12964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4149725"/>
            <a:ext cx="1428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213" y="4005263"/>
            <a:ext cx="2447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ome">
            <a:hlinkClick r:id="rId11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7092950" y="5734050"/>
            <a:ext cx="1638300" cy="771525"/>
          </a:xfrm>
          <a:solidFill>
            <a:srgbClr val="0000CC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FF66"/>
                </a:solidFill>
              </a:rPr>
              <a:t>What is EBM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Integration of best research evidence with clinical experience &amp; patient values.</a:t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0"/>
              <a:t> </a:t>
            </a:r>
            <a:r>
              <a:rPr lang="en-US" sz="8000" b="0">
                <a:hlinkClick r:id="rId2" action="ppaction://hlinkfile"/>
              </a:rPr>
              <a:t>Medline search</a:t>
            </a:r>
            <a:endParaRPr lang="en-US" sz="8000" b="0"/>
          </a:p>
        </p:txBody>
      </p:sp>
      <p:pic>
        <p:nvPicPr>
          <p:cNvPr id="134147" name="Picture 3" descr="Pub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84313"/>
            <a:ext cx="8458200" cy="1712912"/>
          </a:xfrm>
          <a:solidFill>
            <a:srgbClr val="0000CC"/>
          </a:solidFill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  <a:cs typeface="Times New Roman" pitchFamily="18" charset="0"/>
              </a:rPr>
              <a:t>Where to Find the Best Evidence ?</a:t>
            </a: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0" y="1773238"/>
            <a:ext cx="9144000" cy="762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4400">
                <a:solidFill>
                  <a:srgbClr val="FFFF00"/>
                </a:solidFill>
              </a:rPr>
              <a:t> Using </a:t>
            </a:r>
            <a:r>
              <a:rPr lang="en-US" sz="4400" i="1">
                <a:solidFill>
                  <a:schemeClr val="accent1"/>
                </a:solidFill>
              </a:rPr>
              <a:t>Prefiltered </a:t>
            </a:r>
            <a:r>
              <a:rPr lang="en-US" sz="4400">
                <a:solidFill>
                  <a:srgbClr val="FFFF00"/>
                </a:solidFill>
              </a:rPr>
              <a:t>sources</a:t>
            </a:r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16641"/>
              </p:ext>
            </p:extLst>
          </p:nvPr>
        </p:nvGraphicFramePr>
        <p:xfrm>
          <a:off x="258762" y="3131427"/>
          <a:ext cx="14287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4" name="Photo Editor Photo" r:id="rId3" imgW="1428949" imgH="1305107" progId="">
                  <p:embed/>
                </p:oleObj>
              </mc:Choice>
              <mc:Fallback>
                <p:oleObj name="Photo Editor Photo" r:id="rId3" imgW="1428949" imgH="130510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" y="3131427"/>
                        <a:ext cx="1428750" cy="1304925"/>
                      </a:xfrm>
                      <a:prstGeom prst="rect">
                        <a:avLst/>
                      </a:pr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2195513" y="2997200"/>
          <a:ext cx="16764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5" name="Photo Editor Photo" r:id="rId5" imgW="3657143" imgH="3486637" progId="">
                  <p:embed/>
                </p:oleObj>
              </mc:Choice>
              <mc:Fallback>
                <p:oleObj name="Photo Editor Photo" r:id="rId5" imgW="3657143" imgH="3486637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97200"/>
                        <a:ext cx="1676400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0518" name="Picture 6" descr="BMJ - Clinical Eviden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941888"/>
            <a:ext cx="1863725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20519" name="Picture 7" descr="Bandolier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5229225"/>
            <a:ext cx="3810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20" name="Picture 8" descr=" 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3141663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21" name="Picture 9" descr="Hom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5825" y="5300663"/>
            <a:ext cx="1638300" cy="77152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052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005566"/>
              </p:ext>
            </p:extLst>
          </p:nvPr>
        </p:nvGraphicFramePr>
        <p:xfrm>
          <a:off x="4211960" y="3035300"/>
          <a:ext cx="280828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6" name="Package" r:id="rId13" imgW="1145406" imgH="481263" progId="Package">
                  <p:embed/>
                </p:oleObj>
              </mc:Choice>
              <mc:Fallback>
                <p:oleObj name="Package" r:id="rId13" imgW="1145406" imgH="481263" progId="Package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035300"/>
                        <a:ext cx="2808287" cy="1584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nimBg="1"/>
      <p:bldP spid="32051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Secondary Sources</a:t>
            </a:r>
            <a:r>
              <a:rPr lang="en-US" dirty="0">
                <a:solidFill>
                  <a:srgbClr val="FFFFFF"/>
                </a:solidFill>
                <a:effectLst/>
              </a:rPr>
              <a:t> (</a:t>
            </a:r>
            <a:r>
              <a:rPr lang="en-US" i="1" dirty="0" err="1">
                <a:solidFill>
                  <a:schemeClr val="accent1"/>
                </a:solidFill>
                <a:effectLst/>
              </a:rPr>
              <a:t>Prefiltered</a:t>
            </a:r>
            <a:r>
              <a:rPr lang="en-US" dirty="0">
                <a:solidFill>
                  <a:srgbClr val="FFFFFF"/>
                </a:solidFill>
                <a:effectLst/>
              </a:rPr>
              <a:t>)?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16152"/>
          </a:xfrm>
        </p:spPr>
        <p:txBody>
          <a:bodyPr/>
          <a:lstStyle/>
          <a:p>
            <a:pPr algn="l" rtl="0"/>
            <a:r>
              <a:rPr lang="en-US" sz="4000" b="1" dirty="0">
                <a:effectLst/>
              </a:rPr>
              <a:t>Focus on relevant information</a:t>
            </a:r>
          </a:p>
          <a:p>
            <a:pPr algn="l" rtl="0"/>
            <a:r>
              <a:rPr lang="en-US" sz="4000" b="1" dirty="0">
                <a:effectLst/>
              </a:rPr>
              <a:t>Evaluate its validity</a:t>
            </a:r>
          </a:p>
          <a:p>
            <a:pPr algn="l" rtl="0"/>
            <a:r>
              <a:rPr lang="en-US" sz="4000" b="1" dirty="0">
                <a:effectLst/>
              </a:rPr>
              <a:t>Come up with valid conclusion for busy clinicians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ar-SA"/>
              <a:t>Secondary sources of Evidence</a:t>
            </a:r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en-GB" sz="4800" b="1">
                <a:latin typeface="Times New Roman" pitchFamily="18" charset="0"/>
                <a:cs typeface="Times New Roman" pitchFamily="18" charset="0"/>
              </a:rPr>
              <a:t>Examples: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66"/>
                </a:solidFill>
              </a:rPr>
              <a:t/>
            </a:r>
            <a:br>
              <a:rPr lang="en-US" sz="4000" smtClean="0">
                <a:solidFill>
                  <a:srgbClr val="FFFF66"/>
                </a:solidFill>
              </a:rPr>
            </a:br>
            <a:r>
              <a:rPr lang="en-US" sz="4000" smtClean="0">
                <a:solidFill>
                  <a:srgbClr val="FFFF66"/>
                </a:solidFill>
              </a:rPr>
              <a:t>SECONDARY SOURCES</a:t>
            </a:r>
            <a: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  <a:t> </a:t>
            </a:r>
            <a:b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  <a:t>A Unique Source…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848"/>
            <a:ext cx="7772400" cy="4648200"/>
          </a:xfrm>
          <a:solidFill>
            <a:srgbClr val="0000CC"/>
          </a:solidFill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Its contents are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driven by </a:t>
            </a:r>
            <a:r>
              <a:rPr lang="en-US" sz="3600" b="1" i="1" dirty="0" smtClean="0">
                <a:solidFill>
                  <a:srgbClr val="FF9933"/>
                </a:solidFill>
                <a:cs typeface="Times New Roman" pitchFamily="18" charset="0"/>
              </a:rPr>
              <a:t>questions</a:t>
            </a:r>
            <a:r>
              <a:rPr lang="en-US" sz="3600" b="1" i="1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rather than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by the availability of research evidence.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b="1" dirty="0" smtClean="0">
              <a:solidFill>
                <a:srgbClr val="FF9933"/>
              </a:solidFill>
              <a:cs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It is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updated every 6 months.</a:t>
            </a:r>
            <a:endParaRPr lang="en-US" sz="3600" b="1" i="1" dirty="0" smtClean="0">
              <a:solidFill>
                <a:srgbClr val="FF9933"/>
              </a:solidFill>
              <a:cs typeface="Times New Roman" pitchFamily="18" charset="0"/>
            </a:endParaRPr>
          </a:p>
        </p:txBody>
      </p:sp>
      <p:pic>
        <p:nvPicPr>
          <p:cNvPr id="89092" name="Picture 4" descr="BMJ - Clinical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04813"/>
            <a:ext cx="2448271" cy="1030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Evidence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8229600" cy="4362450"/>
          </a:xfrm>
        </p:spPr>
        <p:txBody>
          <a:bodyPr/>
          <a:lstStyle/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dirty="0" smtClean="0"/>
              <a:t>Produced by the BMJ Publishing Group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/>
              <a:t>Updated every six months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u="sng" dirty="0" smtClean="0">
                <a:solidFill>
                  <a:schemeClr val="folHlink"/>
                </a:solidFill>
              </a:rPr>
              <a:t>www.clinicalevidence.org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9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 sz="3800">
                <a:solidFill>
                  <a:schemeClr val="hlink"/>
                </a:solidFill>
              </a:rPr>
              <a:t/>
            </a:r>
            <a:br>
              <a:rPr lang="en-GB" altLang="ar-SA" sz="3800">
                <a:solidFill>
                  <a:schemeClr val="hlink"/>
                </a:solidFill>
              </a:rPr>
            </a:br>
            <a:r>
              <a:rPr lang="en-GB" altLang="ar-SA" sz="4600">
                <a:solidFill>
                  <a:schemeClr val="hlink"/>
                </a:solidFill>
              </a:rPr>
              <a:t>The Cochrane Library</a:t>
            </a:r>
            <a:br>
              <a:rPr lang="en-GB" altLang="ar-SA" sz="4600">
                <a:solidFill>
                  <a:schemeClr val="hlink"/>
                </a:solidFill>
              </a:rPr>
            </a:br>
            <a:r>
              <a:rPr lang="en-US" sz="3800">
                <a:solidFill>
                  <a:srgbClr val="669900"/>
                </a:solidFill>
              </a:rPr>
              <a:t>http://www.cochrane.org</a:t>
            </a:r>
          </a:p>
        </p:txBody>
      </p:sp>
      <p:pic>
        <p:nvPicPr>
          <p:cNvPr id="32461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276872"/>
            <a:ext cx="6767512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ar-SA" smtClean="0"/>
              <a:t>The Cochrane Library</a:t>
            </a:r>
            <a:endParaRPr lang="en-US" smtClean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933056"/>
            <a:ext cx="7776864" cy="17526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http://www.thecochranelibrary.com</a:t>
            </a:r>
          </a:p>
          <a:p>
            <a:pPr algn="l" rtl="0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88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ar-SA" dirty="0" smtClean="0">
                <a:solidFill>
                  <a:srgbClr val="FFFF00"/>
                </a:solidFill>
              </a:rPr>
              <a:t>The Cochrane Database of Systematic Reviews (CDSR)</a:t>
            </a:r>
            <a:r>
              <a:rPr lang="en-GB" altLang="ar-SA" dirty="0" smtClean="0"/>
              <a:t>	</a:t>
            </a:r>
            <a:endParaRPr lang="en-US" altLang="ar-SA" dirty="0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30725"/>
          </a:xfrm>
        </p:spPr>
        <p:txBody>
          <a:bodyPr/>
          <a:lstStyle/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Include more than </a:t>
            </a:r>
            <a:r>
              <a:rPr lang="en-US" altLang="ar-SA" dirty="0" smtClean="0">
                <a:solidFill>
                  <a:srgbClr val="FFC000"/>
                </a:solidFill>
              </a:rPr>
              <a:t>50 </a:t>
            </a:r>
            <a:r>
              <a:rPr lang="en-US" altLang="ar-SA" dirty="0" smtClean="0"/>
              <a:t>review groups.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Contains</a:t>
            </a:r>
            <a:r>
              <a:rPr lang="en-US" altLang="ar-SA" sz="4000" dirty="0" smtClean="0"/>
              <a:t> </a:t>
            </a:r>
            <a:r>
              <a:rPr lang="en-US" altLang="ar-SA" dirty="0" smtClean="0"/>
              <a:t>over  </a:t>
            </a:r>
            <a:r>
              <a:rPr lang="en-US" altLang="ar-SA" dirty="0" smtClean="0">
                <a:solidFill>
                  <a:srgbClr val="FFC000"/>
                </a:solidFill>
              </a:rPr>
              <a:t>3540</a:t>
            </a:r>
            <a:r>
              <a:rPr lang="en-US" altLang="ar-SA" sz="4000" dirty="0" smtClean="0"/>
              <a:t> </a:t>
            </a:r>
            <a:r>
              <a:rPr lang="en-US" altLang="ar-SA" dirty="0" smtClean="0"/>
              <a:t>completed reviews and review protocols.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The CDSR abstracts are free 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The collection is updated </a:t>
            </a:r>
            <a:r>
              <a:rPr lang="en-US" altLang="ar-SA" dirty="0" smtClean="0">
                <a:solidFill>
                  <a:srgbClr val="FFC000"/>
                </a:solidFill>
              </a:rPr>
              <a:t>quarterly</a:t>
            </a:r>
            <a:r>
              <a:rPr lang="en-US" altLang="ar-SA" dirty="0" smtClean="0"/>
              <a:t>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Reviews are updated every </a:t>
            </a:r>
            <a:r>
              <a:rPr lang="en-US" altLang="ar-SA" dirty="0" smtClean="0">
                <a:solidFill>
                  <a:srgbClr val="FFC000"/>
                </a:solidFill>
              </a:rPr>
              <a:t>2 years</a:t>
            </a:r>
            <a:r>
              <a:rPr lang="en-US" altLang="ar-SA" dirty="0" smtClean="0"/>
              <a:t>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9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2916238" y="476250"/>
            <a:ext cx="3959225" cy="3673475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 sz="2400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4572000" y="2708275"/>
            <a:ext cx="3816350" cy="3578225"/>
          </a:xfrm>
          <a:prstGeom prst="ellipse">
            <a:avLst/>
          </a:prstGeom>
          <a:solidFill>
            <a:srgbClr val="99FF99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1103313" y="2298700"/>
            <a:ext cx="3887787" cy="36718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636963" y="1471613"/>
            <a:ext cx="290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Clinical expertise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692275" y="3889375"/>
            <a:ext cx="2709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Research evidence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133975" y="4076700"/>
            <a:ext cx="2816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Patient preferences</a:t>
            </a:r>
          </a:p>
        </p:txBody>
      </p:sp>
    </p:spTree>
    <p:extLst>
      <p:ext uri="{BB962C8B-B14F-4D97-AF65-F5344CB8AC3E}">
        <p14:creationId xmlns:p14="http://schemas.microsoft.com/office/powerpoint/2010/main" val="26198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05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build="allAtOnce" animBg="1"/>
      <p:bldP spid="11059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984250" y="62484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235325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984250" y="62484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235325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866775" y="5284788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en-GB" sz="2400"/>
              <a:t>	</a:t>
            </a:r>
            <a:r>
              <a:rPr lang="en-US" altLang="en-GB" sz="2000"/>
              <a:t>“</a:t>
            </a:r>
            <a:r>
              <a:rPr lang="en-GB" altLang="ar-SA" sz="2000"/>
              <a:t>It is surely a great criticism of our profession that we have not organised a critical summary, by specialty or subspecialty, adapted periodically, of all relevant randomised controlled trials.”</a:t>
            </a:r>
            <a:endParaRPr lang="en-GB" altLang="ar-SA" sz="2000">
              <a:solidFill>
                <a:schemeClr val="bg1"/>
              </a:solidFill>
            </a:endParaRPr>
          </a:p>
        </p:txBody>
      </p:sp>
      <p:pic>
        <p:nvPicPr>
          <p:cNvPr id="225287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828800"/>
            <a:ext cx="31130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ar-SA" smtClean="0"/>
              <a:t>Archie Cochrane</a:t>
            </a:r>
          </a:p>
        </p:txBody>
      </p:sp>
    </p:spTree>
    <p:extLst>
      <p:ext uri="{BB962C8B-B14F-4D97-AF65-F5344CB8AC3E}">
        <p14:creationId xmlns:p14="http://schemas.microsoft.com/office/powerpoint/2010/main" val="131891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utoUpdateAnimBg="0"/>
      <p:bldP spid="22528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640960" cy="4114800"/>
          </a:xfrm>
          <a:solidFill>
            <a:srgbClr val="0000CC"/>
          </a:solidFill>
        </p:spPr>
        <p:txBody>
          <a:bodyPr/>
          <a:lstStyle/>
          <a:p>
            <a:pPr lvl="1" algn="l" rtl="0" eaLnBrk="1" hangingPunct="1">
              <a:buFont typeface="Monotype Sorts" pitchFamily="2" charset="2"/>
              <a:buChar char="«"/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Bandolier is an Oxford based appraisal site with lots of good material. </a:t>
            </a:r>
          </a:p>
          <a:p>
            <a:pPr lvl="1" algn="l" rtl="0" eaLnBrk="1" hangingPunct="1">
              <a:buFont typeface="Monotype Sorts" pitchFamily="2" charset="2"/>
              <a:buChar char="«"/>
              <a:defRPr/>
            </a:pPr>
            <a:endParaRPr lang="en-US" sz="3600" b="1" dirty="0">
              <a:solidFill>
                <a:srgbClr val="FFFFFF"/>
              </a:solidFill>
              <a:cs typeface="Times New Roman" pitchFamily="18" charset="0"/>
            </a:endParaRPr>
          </a:p>
          <a:p>
            <a:pPr lvl="1" algn="l" rtl="0" eaLnBrk="1" hangingPunct="1">
              <a:buFont typeface="Monotype Sorts" pitchFamily="2" charset="2"/>
              <a:buChar char="«"/>
              <a:defRPr/>
            </a:pPr>
            <a:r>
              <a:rPr lang="en-US" b="1" dirty="0" smtClean="0"/>
              <a:t>http://www.jr2.ox.ac.uk/bandolier/bformHJ.html</a:t>
            </a:r>
            <a:endParaRPr lang="en-US" sz="3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1" hangingPunct="1">
              <a:buFont typeface="Monotype Sorts" pitchFamily="2" charset="2"/>
              <a:buNone/>
              <a:defRPr/>
            </a:pPr>
            <a:endParaRPr lang="en-US" sz="4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0" y="41433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SECONDARY SOURCES</a:t>
            </a:r>
          </a:p>
        </p:txBody>
      </p:sp>
    </p:spTree>
    <p:extLst>
      <p:ext uri="{BB962C8B-B14F-4D97-AF65-F5344CB8AC3E}">
        <p14:creationId xmlns:p14="http://schemas.microsoft.com/office/powerpoint/2010/main" val="39429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t="8668" r="30278" b="4221"/>
          <a:stretch/>
        </p:blipFill>
        <p:spPr bwMode="auto">
          <a:xfrm>
            <a:off x="1403648" y="-57150"/>
            <a:ext cx="6696744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TRIP Database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The TRIP Database searches 70 sites of high-quality medical information.</a:t>
            </a:r>
          </a:p>
          <a:p>
            <a:pPr algn="l" rtl="0" eaLnBrk="1" hangingPunct="1">
              <a:defRPr/>
            </a:pPr>
            <a:r>
              <a:rPr lang="en-US" dirty="0" smtClean="0"/>
              <a:t>The site is updated monthly.</a:t>
            </a:r>
          </a:p>
          <a:p>
            <a:pPr algn="l" rtl="0" eaLnBrk="1" hangingPunct="1">
              <a:defRPr/>
            </a:pPr>
            <a:endParaRPr lang="en-US" dirty="0"/>
          </a:p>
          <a:p>
            <a:pPr marL="0" indent="0" algn="l" rtl="0" eaLnBrk="1" hangingPunct="1">
              <a:buNone/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http://www.tripdatabase.com/</a:t>
            </a:r>
          </a:p>
        </p:txBody>
      </p:sp>
    </p:spTree>
    <p:extLst>
      <p:ext uri="{BB962C8B-B14F-4D97-AF65-F5344CB8AC3E}">
        <p14:creationId xmlns:p14="http://schemas.microsoft.com/office/powerpoint/2010/main" val="2790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2980184"/>
          </a:xfrm>
        </p:spPr>
        <p:txBody>
          <a:bodyPr/>
          <a:lstStyle/>
          <a:p>
            <a:r>
              <a:rPr lang="en-US" sz="6600" b="0" dirty="0"/>
              <a:t> </a:t>
            </a:r>
            <a:r>
              <a:rPr lang="en-US" sz="6600" b="0" dirty="0" smtClean="0"/>
              <a:t/>
            </a:r>
            <a:br>
              <a:rPr lang="en-US" sz="6600" b="0" dirty="0" smtClean="0"/>
            </a:br>
            <a:r>
              <a:rPr lang="en-US" sz="8000" b="0" dirty="0" smtClean="0">
                <a:hlinkClick r:id="rId2" action="ppaction://hlinkfile"/>
              </a:rPr>
              <a:t>Medline search</a:t>
            </a:r>
            <a:r>
              <a:rPr lang="en-US" sz="8000" b="0" dirty="0" smtClean="0"/>
              <a:t/>
            </a:r>
            <a:br>
              <a:rPr lang="en-US" sz="8000" b="0" dirty="0" smtClean="0"/>
            </a:br>
            <a:r>
              <a:rPr lang="en-US" sz="8000" b="0" dirty="0" smtClean="0"/>
              <a:t/>
            </a:r>
            <a:br>
              <a:rPr lang="en-US" sz="8000" b="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Primary Source</a:t>
            </a:r>
            <a:r>
              <a:rPr lang="en-US" sz="8000" b="0" dirty="0" smtClean="0"/>
              <a:t/>
            </a:r>
            <a:br>
              <a:rPr lang="en-US" sz="8000" b="0" dirty="0" smtClean="0"/>
            </a:br>
            <a:endParaRPr lang="en-US" sz="8000" b="0" dirty="0"/>
          </a:p>
        </p:txBody>
      </p:sp>
      <p:pic>
        <p:nvPicPr>
          <p:cNvPr id="134147" name="Picture 3" descr="Pub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861048"/>
            <a:ext cx="8458200" cy="1712912"/>
          </a:xfrm>
          <a:solidFill>
            <a:srgbClr val="0000CC"/>
          </a:solidFill>
          <a:ln/>
        </p:spPr>
      </p:pic>
    </p:spTree>
    <p:extLst>
      <p:ext uri="{BB962C8B-B14F-4D97-AF65-F5344CB8AC3E}">
        <p14:creationId xmlns:p14="http://schemas.microsoft.com/office/powerpoint/2010/main" val="419583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400" dirty="0" smtClean="0"/>
              <a:t>Role of Statins in patients with diabetes.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7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9512"/>
            <a:ext cx="9144000" cy="80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5400000">
            <a:off x="7249669" y="3702524"/>
            <a:ext cx="152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5400000">
            <a:off x="7261966" y="3166152"/>
            <a:ext cx="152400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400000">
            <a:off x="4568384" y="4024109"/>
            <a:ext cx="15240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8682" r="9770" b="3837"/>
          <a:stretch/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 rot="20634444">
            <a:off x="467544" y="1124744"/>
            <a:ext cx="86409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>
              <a:buClrTx/>
              <a:buFont typeface="Arial" pitchFamily="34" charset="0"/>
              <a:buNone/>
            </a:pP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HOW TO PRACTICE EBM??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2484438" y="5661025"/>
            <a:ext cx="15509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965" r="4699" b="52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344" r="4827" b="5035"/>
          <a:stretch/>
        </p:blipFill>
        <p:spPr bwMode="auto">
          <a:xfrm>
            <a:off x="517" y="0"/>
            <a:ext cx="91434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1187624" y="6597352"/>
            <a:ext cx="864096" cy="4571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1187624" y="6453336"/>
            <a:ext cx="720080" cy="18973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965" r="4440" b="5240"/>
          <a:stretch/>
        </p:blipFill>
        <p:spPr bwMode="auto">
          <a:xfrm>
            <a:off x="14156" y="-35161"/>
            <a:ext cx="9129844" cy="689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683568" y="4005064"/>
            <a:ext cx="792088" cy="18973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345" r="4440" b="4620"/>
          <a:stretch/>
        </p:blipFill>
        <p:spPr bwMode="auto">
          <a:xfrm>
            <a:off x="0" y="31273"/>
            <a:ext cx="9144000" cy="68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8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0759" r="4827" b="4828"/>
          <a:stretch/>
        </p:blipFill>
        <p:spPr bwMode="auto">
          <a:xfrm>
            <a:off x="1" y="10008"/>
            <a:ext cx="9144000" cy="684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 rot="1483611">
            <a:off x="6093698" y="836712"/>
            <a:ext cx="648072" cy="144016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0344" r="4569" b="5035"/>
          <a:stretch/>
        </p:blipFill>
        <p:spPr bwMode="auto">
          <a:xfrm>
            <a:off x="5651" y="0"/>
            <a:ext cx="9138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759" r="4698" b="5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899592" y="3933056"/>
            <a:ext cx="720080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0759" r="4569" b="48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 bwMode="auto">
          <a:xfrm>
            <a:off x="819375" y="4126677"/>
            <a:ext cx="504056" cy="432048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759" r="4440" b="5034"/>
          <a:stretch/>
        </p:blipFill>
        <p:spPr bwMode="auto">
          <a:xfrm>
            <a:off x="0" y="986"/>
            <a:ext cx="9144000" cy="68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10965" r="4699" b="5035"/>
          <a:stretch/>
        </p:blipFill>
        <p:spPr bwMode="auto">
          <a:xfrm>
            <a:off x="1" y="22766"/>
            <a:ext cx="9144000" cy="68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</a:rPr>
              <a:t>THE STEPS IN THE EBM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 lIns="92075" tIns="46038" rIns="92075" bIns="46038"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PATIENT</a:t>
            </a:r>
            <a:r>
              <a:rPr lang="en-US" b="1" dirty="0">
                <a:latin typeface="Arial" pitchFamily="34" charset="0"/>
              </a:rPr>
              <a:t>		</a:t>
            </a:r>
            <a:r>
              <a:rPr lang="en-US" sz="2000" b="1" dirty="0">
                <a:latin typeface="Arial" pitchFamily="34" charset="0"/>
              </a:rPr>
              <a:t>1. Start with the patient – a </a:t>
            </a:r>
            <a:r>
              <a:rPr lang="en-US" sz="2000" b="1" dirty="0" smtClean="0">
                <a:latin typeface="Arial" pitchFamily="34" charset="0"/>
              </a:rPr>
              <a:t>clinical </a:t>
            </a: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problem/question </a:t>
            </a:r>
            <a:r>
              <a:rPr lang="en-US" sz="2000" b="1" dirty="0">
                <a:latin typeface="Arial" pitchFamily="34" charset="0"/>
              </a:rPr>
              <a:t>arises out of </a:t>
            </a:r>
            <a:endParaRPr lang="en-US" sz="2000" b="1" dirty="0" smtClean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the care </a:t>
            </a:r>
            <a:r>
              <a:rPr lang="en-US" sz="2000" b="1" dirty="0">
                <a:latin typeface="Arial" pitchFamily="34" charset="0"/>
              </a:rPr>
              <a:t>of the patient.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QUESTION</a:t>
            </a:r>
            <a:r>
              <a:rPr lang="en-US" sz="2000" b="1" dirty="0">
                <a:latin typeface="Arial" pitchFamily="34" charset="0"/>
              </a:rPr>
              <a:t>		2. Construct a </a:t>
            </a:r>
            <a:r>
              <a:rPr lang="en-US" sz="2000" b="1" dirty="0">
                <a:solidFill>
                  <a:srgbClr val="FFFF66"/>
                </a:solidFill>
                <a:latin typeface="Arial" pitchFamily="34" charset="0"/>
              </a:rPr>
              <a:t>well built</a:t>
            </a:r>
            <a:r>
              <a:rPr lang="en-US" sz="2000" b="1" dirty="0">
                <a:latin typeface="Arial" pitchFamily="34" charset="0"/>
              </a:rPr>
              <a:t> clinical question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					    derived from the case.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SOURCE</a:t>
            </a:r>
            <a:r>
              <a:rPr lang="en-US" sz="2000" b="1" dirty="0">
                <a:latin typeface="Arial" pitchFamily="34" charset="0"/>
              </a:rPr>
              <a:t>		3. Select the appropriate resource(s) and 				    </a:t>
            </a:r>
            <a:r>
              <a:rPr lang="en-US" sz="2000" b="1" dirty="0" smtClean="0">
                <a:latin typeface="Arial" pitchFamily="34" charset="0"/>
              </a:rPr>
              <a:t>conduct </a:t>
            </a:r>
            <a:r>
              <a:rPr lang="en-US" sz="2000" b="1" dirty="0">
                <a:latin typeface="Arial" pitchFamily="34" charset="0"/>
              </a:rPr>
              <a:t>a search.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EVALUATION</a:t>
            </a:r>
            <a:r>
              <a:rPr lang="en-US" sz="2000" b="1" dirty="0">
                <a:latin typeface="Arial" pitchFamily="34" charset="0"/>
              </a:rPr>
              <a:t>		4. Appraise that evidence for its validity </a:t>
            </a:r>
            <a:endParaRPr lang="en-US" sz="2000" b="1" dirty="0" smtClean="0">
              <a:latin typeface="Arial" pitchFamily="34" charset="0"/>
            </a:endParaRP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and </a:t>
            </a:r>
            <a:r>
              <a:rPr lang="en-US" sz="2000" b="1" dirty="0">
                <a:latin typeface="Arial" pitchFamily="34" charset="0"/>
              </a:rPr>
              <a:t>applicability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pitchFamily="34" charset="0"/>
              </a:rPr>
              <a:t>                                                </a:t>
            </a:r>
            <a:endParaRPr lang="en-US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27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71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 bwMode="auto">
          <a:xfrm>
            <a:off x="3995936" y="4999278"/>
            <a:ext cx="936104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1173" r="4827" b="5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 rot="1180490">
            <a:off x="1547664" y="1556792"/>
            <a:ext cx="936104" cy="288032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1173" r="4440" b="4827"/>
          <a:stretch/>
        </p:blipFill>
        <p:spPr bwMode="auto">
          <a:xfrm>
            <a:off x="23103" y="-10450"/>
            <a:ext cx="9120897" cy="68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7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345" r="4569" b="4620"/>
          <a:stretch/>
        </p:blipFill>
        <p:spPr bwMode="auto">
          <a:xfrm>
            <a:off x="32489" y="-30027"/>
            <a:ext cx="9111511" cy="68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7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1379" r="4698" b="5034"/>
          <a:stretch/>
        </p:blipFill>
        <p:spPr bwMode="auto">
          <a:xfrm>
            <a:off x="9463" y="24894"/>
            <a:ext cx="9134537" cy="68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8667" r="12917" b="2666"/>
          <a:stretch/>
        </p:blipFill>
        <p:spPr bwMode="auto">
          <a:xfrm>
            <a:off x="18678" y="-35074"/>
            <a:ext cx="9125322" cy="689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r>
              <a:rPr lang="en-US" sz="4000" dirty="0" smtClean="0"/>
              <a:t>Systematic Review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872208"/>
          </a:xfrm>
        </p:spPr>
        <p:txBody>
          <a:bodyPr/>
          <a:lstStyle/>
          <a:p>
            <a:r>
              <a:rPr lang="en-US" sz="4000" dirty="0"/>
              <a:t>Step (3): </a:t>
            </a:r>
            <a:r>
              <a:rPr lang="en-US" sz="4000" dirty="0">
                <a:solidFill>
                  <a:srgbClr val="FFFF00"/>
                </a:solidFill>
              </a:rPr>
              <a:t>Critical Appraisal of the Evidence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686800" cy="4608512"/>
          </a:xfrm>
        </p:spPr>
        <p:txBody>
          <a:bodyPr/>
          <a:lstStyle/>
          <a:p>
            <a:pPr algn="l" rtl="0"/>
            <a:r>
              <a:rPr lang="en-US" dirty="0" smtClean="0"/>
              <a:t>For </a:t>
            </a:r>
            <a:r>
              <a:rPr lang="en-US" dirty="0" smtClean="0">
                <a:solidFill>
                  <a:srgbClr val="FFC000"/>
                </a:solidFill>
              </a:rPr>
              <a:t>Systematic Review and Meta Analysis</a:t>
            </a:r>
          </a:p>
          <a:p>
            <a:pPr marL="0" indent="0" algn="l" rtl="0">
              <a:buNone/>
            </a:pPr>
            <a:r>
              <a:rPr lang="en-US" sz="2800" dirty="0" smtClean="0"/>
              <a:t>How Data are collected</a:t>
            </a:r>
          </a:p>
          <a:p>
            <a:pPr marL="0" indent="0" algn="l" rtl="0">
              <a:buNone/>
            </a:pPr>
            <a:r>
              <a:rPr lang="en-US" sz="2800" dirty="0" smtClean="0"/>
              <a:t>Inclusion and exclusion criteria</a:t>
            </a:r>
          </a:p>
          <a:p>
            <a:pPr marL="0" indent="0" algn="l" rtl="0">
              <a:buNone/>
            </a:pPr>
            <a:r>
              <a:rPr lang="en-US" sz="2800" dirty="0" smtClean="0"/>
              <a:t>Type of studies and numbers</a:t>
            </a:r>
          </a:p>
          <a:p>
            <a:pPr marL="0" indent="0" algn="l" rtl="0">
              <a:buNone/>
            </a:pPr>
            <a:r>
              <a:rPr lang="en-US" sz="2800" dirty="0" smtClean="0"/>
              <a:t>Sample size (</a:t>
            </a:r>
            <a:r>
              <a:rPr lang="en-US" sz="2800" dirty="0" err="1" smtClean="0"/>
              <a:t>Exper</a:t>
            </a:r>
            <a:r>
              <a:rPr lang="en-US" sz="2800" dirty="0" smtClean="0"/>
              <a:t>. And Cont.)</a:t>
            </a:r>
          </a:p>
          <a:p>
            <a:pPr marL="0" indent="0" algn="l" rtl="0">
              <a:buNone/>
            </a:pPr>
            <a:r>
              <a:rPr lang="en-US" sz="2800" dirty="0" smtClean="0"/>
              <a:t>What are the findings</a:t>
            </a:r>
          </a:p>
          <a:p>
            <a:pPr marL="0" indent="0" algn="l" rtl="0">
              <a:buNone/>
            </a:pPr>
            <a:r>
              <a:rPr lang="en-US" sz="2800" dirty="0" smtClean="0"/>
              <a:t>Statistical significance (Yes or No) mention P value or CI.</a:t>
            </a:r>
          </a:p>
          <a:p>
            <a:pPr marL="0" indent="0" algn="l" rtl="0">
              <a:buNone/>
            </a:pPr>
            <a:r>
              <a:rPr lang="en-US" sz="2800" dirty="0" smtClean="0"/>
              <a:t>Conclusion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17381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872208"/>
          </a:xfrm>
        </p:spPr>
        <p:txBody>
          <a:bodyPr/>
          <a:lstStyle/>
          <a:p>
            <a:r>
              <a:rPr lang="en-US" sz="4000" dirty="0"/>
              <a:t>Step (3): </a:t>
            </a:r>
            <a:r>
              <a:rPr lang="en-US" sz="4000" dirty="0">
                <a:solidFill>
                  <a:srgbClr val="FFFF00"/>
                </a:solidFill>
              </a:rPr>
              <a:t>Critical Appraisal of the Evidence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686800" cy="4608512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For </a:t>
            </a:r>
            <a:r>
              <a:rPr lang="en-US" dirty="0" smtClean="0">
                <a:solidFill>
                  <a:srgbClr val="FFC000"/>
                </a:solidFill>
              </a:rPr>
              <a:t>Randomized Controlled Trials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Check the validity of the evidence (study).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FF00"/>
                </a:solidFill>
              </a:rPr>
              <a:t>Five steps process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1. Asking </a:t>
            </a:r>
            <a:r>
              <a:rPr lang="en-US" b="1" dirty="0"/>
              <a:t>the right question.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2. Searching </a:t>
            </a:r>
            <a:r>
              <a:rPr lang="en-US" b="1" dirty="0"/>
              <a:t>for information.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3. Evaluating </a:t>
            </a:r>
            <a:r>
              <a:rPr lang="en-US" b="1" dirty="0"/>
              <a:t>the evidence for</a:t>
            </a:r>
          </a:p>
          <a:p>
            <a:pPr lvl="1" algn="l" rtl="0"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b="1" dirty="0"/>
              <a:t> validity and usefulness.              	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4. Implement </a:t>
            </a:r>
            <a:r>
              <a:rPr lang="en-US" b="1" dirty="0"/>
              <a:t>useful findings in</a:t>
            </a:r>
          </a:p>
          <a:p>
            <a:pPr lvl="1" algn="l" rtl="0"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b="1" dirty="0"/>
              <a:t> clinical practice	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5. Evaluate </a:t>
            </a:r>
            <a:r>
              <a:rPr lang="en-US" b="1" dirty="0"/>
              <a:t>the whole process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Evaluation of the validity of the attached study: RCT/Therapy</a:t>
            </a:r>
          </a:p>
          <a:p>
            <a:pPr marL="0" indent="0" algn="l" rtl="0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Q1.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Was the assignment of patients to treatments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Randomized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Q2.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all patients who entered the trial properly accounted for and attributed at its conclusion?</a:t>
            </a:r>
          </a:p>
          <a:p>
            <a:pPr marL="457200" indent="-457200" algn="l" rtl="0">
              <a:buAutoNum type="alphaL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follow up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Complete?</a:t>
            </a:r>
          </a:p>
          <a:p>
            <a:pPr marL="457200" indent="-457200" algn="l" rtl="0">
              <a:buAutoNum type="alphaL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Were patients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analyzed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 the groups to which they were randomized?</a:t>
            </a:r>
          </a:p>
          <a:p>
            <a:pPr marL="457200" indent="-457200" algn="l" rtl="0">
              <a:buAutoNum type="alphaLcPeriod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Q3.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patients, health workers and study personnel “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Blind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 to treatment?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Q4.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the groups are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at the start of the trial?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Q5.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 side from the experimental intervention, were the groups are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treated equally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2068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STEP (4)</a:t>
            </a: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Calculate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NNH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Interpret what does it means.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Applied only for RCT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if &lt; 10                  Good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&gt; 10 – 100         Moderate  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&gt; 100                 Poor</a:t>
            </a:r>
          </a:p>
          <a:p>
            <a:pPr algn="l" rtl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there is no difference between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Exper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and Cont. </a:t>
            </a: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value is not significant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do not calculate NNT.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39752" y="371703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179876" y="422108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31804" y="479715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8280920" cy="4400128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STEP (5) </a:t>
            </a:r>
          </a:p>
          <a:p>
            <a:pPr mar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Write the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conclusion</a:t>
            </a:r>
            <a:r>
              <a:rPr lang="en-US" dirty="0">
                <a:latin typeface="Arial" pitchFamily="34" charset="0"/>
                <a:cs typeface="Arial" pitchFamily="34" charset="0"/>
              </a:rPr>
              <a:t> of evidence and if it is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applicable</a:t>
            </a:r>
            <a:r>
              <a:rPr lang="en-US" dirty="0">
                <a:latin typeface="Arial" pitchFamily="34" charset="0"/>
                <a:cs typeface="Arial" pitchFamily="34" charset="0"/>
              </a:rPr>
              <a:t> for your patient.</a:t>
            </a:r>
            <a:endParaRPr lang="ar-SA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/>
              <a:t>A.Alkhenizan</a:t>
            </a: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543800" cy="1179984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UpToDate</a:t>
            </a:r>
            <a:r>
              <a:rPr lang="en-US" altLang="en-US" dirty="0" smtClean="0"/>
              <a:t> 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15672" cy="499640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collection of well-referenced reviews. 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40,000 pages of text, 8,000 graphics, and an extensive drug database.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 are made three times a year. 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specialty-focused information and includes multiple specialties.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211960" y="6309320"/>
            <a:ext cx="1368152" cy="2880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3111"/>
          <a:stretch/>
        </p:blipFill>
        <p:spPr bwMode="auto">
          <a:xfrm>
            <a:off x="0" y="19422"/>
            <a:ext cx="9144000" cy="68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Evidence</a:t>
            </a:r>
          </a:p>
        </p:txBody>
      </p:sp>
      <p:pic>
        <p:nvPicPr>
          <p:cNvPr id="109574" name="Picture 6" descr="EBM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24000"/>
            <a:ext cx="7010400" cy="5135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25012" r="13532" b="3448"/>
          <a:stretch/>
        </p:blipFill>
        <p:spPr bwMode="auto">
          <a:xfrm>
            <a:off x="0" y="11694"/>
            <a:ext cx="9144000" cy="68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12180" r="13564" b="2528"/>
          <a:stretch/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23528" y="1340768"/>
            <a:ext cx="842493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gency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for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ealth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esearch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Q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uality</a:t>
            </a:r>
          </a:p>
        </p:txBody>
      </p:sp>
    </p:spTree>
    <p:extLst>
      <p:ext uri="{BB962C8B-B14F-4D97-AF65-F5344CB8AC3E}">
        <p14:creationId xmlns:p14="http://schemas.microsoft.com/office/powerpoint/2010/main" val="9186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8424936" cy="461615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The practicing EBM is the asking of a well built clinical answerable question</a:t>
            </a:r>
            <a:r>
              <a:rPr lang="en-US" sz="2800" b="1" u="sng" dirty="0" smtClean="0"/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/>
              <a:t>Asking questions is an important step to keep up-to-date.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/>
              <a:t>Finding the </a:t>
            </a:r>
            <a:r>
              <a:rPr lang="en-US" sz="2800" b="1" dirty="0" smtClean="0"/>
              <a:t>Evidence /Search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Take Home Message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86000"/>
            <a:ext cx="8515672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4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To Have an answer  for our question we Have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to have a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Well built question</a:t>
            </a:r>
          </a:p>
        </p:txBody>
      </p:sp>
      <p:pic>
        <p:nvPicPr>
          <p:cNvPr id="19460" name="Picture 4" descr="j0301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1295400"/>
            <a:ext cx="1830388" cy="1565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FF00"/>
                </a:solidFill>
              </a:rPr>
              <a:t>Five steps process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r>
              <a:rPr lang="en-US" b="1" dirty="0" smtClean="0"/>
              <a:t>Asking </a:t>
            </a:r>
            <a:r>
              <a:rPr lang="en-US" b="1" dirty="0"/>
              <a:t>the right question</a:t>
            </a:r>
            <a:r>
              <a:rPr lang="en-US" b="1" dirty="0" smtClean="0"/>
              <a:t>.</a:t>
            </a:r>
          </a:p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endParaRPr lang="en-US" b="1" dirty="0" smtClean="0"/>
          </a:p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endParaRPr lang="en-US" b="1" dirty="0"/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2. Searching </a:t>
            </a:r>
            <a:r>
              <a:rPr lang="en-US" b="1" dirty="0"/>
              <a:t>for information.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4800"/>
            <a:ext cx="8568952" cy="1431925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What should be included in EBM presentation by Student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68552"/>
          </a:xfrm>
        </p:spPr>
        <p:txBody>
          <a:bodyPr/>
          <a:lstStyle/>
          <a:p>
            <a:pPr marL="514350" indent="-514350" algn="l" rtl="0">
              <a:buAutoNum type="arabicPeriod"/>
            </a:pPr>
            <a:r>
              <a:rPr lang="en-US" sz="2800" dirty="0" smtClean="0"/>
              <a:t>Case Scenario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Clinical Question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Formulate the Question PICO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Search Strategy (</a:t>
            </a:r>
            <a:r>
              <a:rPr lang="en-US" sz="2800" b="1" dirty="0" err="1" smtClean="0">
                <a:solidFill>
                  <a:srgbClr val="FFFF00"/>
                </a:solidFill>
              </a:rPr>
              <a:t>Pubmed</a:t>
            </a:r>
            <a:r>
              <a:rPr lang="en-US" sz="2800" dirty="0" smtClean="0"/>
              <a:t>; RCT, Systematic R.)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The Study selected (RCT and Recent within the last 3 years)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Critical Appraisal, Validity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NNT or NNH has to be included and to be interpreted when applicable. 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Conclusion and whether applied to your patient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9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640960" cy="1431925"/>
          </a:xfrm>
        </p:spPr>
        <p:txBody>
          <a:bodyPr/>
          <a:lstStyle/>
          <a:p>
            <a:pPr rtl="0"/>
            <a:r>
              <a:rPr lang="en-US" sz="3600" dirty="0">
                <a:solidFill>
                  <a:srgbClr val="FFFF00"/>
                </a:solidFill>
              </a:rPr>
              <a:t>What should be included in EBM </a:t>
            </a:r>
            <a:r>
              <a:rPr lang="en-US" sz="3600" dirty="0" smtClean="0">
                <a:solidFill>
                  <a:srgbClr val="FFFF00"/>
                </a:solidFill>
              </a:rPr>
              <a:t>REPORT </a:t>
            </a:r>
            <a:r>
              <a:rPr lang="en-US" sz="3600" dirty="0">
                <a:solidFill>
                  <a:srgbClr val="FFFF00"/>
                </a:solidFill>
              </a:rPr>
              <a:t>by Student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359080" cy="4616152"/>
          </a:xfrm>
        </p:spPr>
        <p:txBody>
          <a:bodyPr/>
          <a:lstStyle/>
          <a:p>
            <a:pPr algn="l" rtl="0"/>
            <a:r>
              <a:rPr lang="en-US" dirty="0" smtClean="0"/>
              <a:t>1. All what presented in EBM Presentation </a:t>
            </a:r>
          </a:p>
          <a:p>
            <a:pPr algn="l" rtl="0"/>
            <a:r>
              <a:rPr lang="en-US" dirty="0" smtClean="0"/>
              <a:t>2. The Study should be included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Write your Name and Computer number</a:t>
            </a:r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Write the name of Supervisor</a:t>
            </a:r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Submit the report to supervisor in the session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454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chemeClr val="bg1"/>
                </a:solidFill>
                <a:latin typeface="Bookman Old Style" pitchFamily="18" charset="0"/>
              </a:rPr>
              <a:t>THANK YOU</a:t>
            </a:r>
            <a:endParaRPr lang="en-GB" sz="54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5B8C8-6E7F-4361-A736-2BE952B86C9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0"/>
            <a:ext cx="7772400" cy="2114177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solidFill>
                  <a:srgbClr val="FFC000"/>
                </a:solidFill>
              </a:rPr>
              <a:t>Evidence Based Medicine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Varenicline</a:t>
            </a:r>
            <a:r>
              <a:rPr lang="en-US" sz="3000" b="1" dirty="0" smtClean="0"/>
              <a:t> And Smokeless Tobacco Cessation 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31" y="2852936"/>
            <a:ext cx="6664417" cy="9471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>
                <a:solidFill>
                  <a:schemeClr val="tx1"/>
                </a:solidFill>
              </a:rPr>
              <a:t>Abdulaziz</a:t>
            </a:r>
            <a:r>
              <a:rPr lang="en-GB" dirty="0" smtClean="0">
                <a:solidFill>
                  <a:schemeClr val="tx1"/>
                </a:solidFill>
              </a:rPr>
              <a:t> Khalid </a:t>
            </a:r>
            <a:r>
              <a:rPr lang="en-GB" dirty="0" err="1" smtClean="0">
                <a:solidFill>
                  <a:schemeClr val="tx1"/>
                </a:solidFill>
              </a:rPr>
              <a:t>Alhujairy</a:t>
            </a:r>
            <a:endParaRPr lang="fr-CA" dirty="0" smtClean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43608" y="494116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dirty="0" smtClean="0"/>
              <a:t>Supervisor</a:t>
            </a:r>
          </a:p>
          <a:p>
            <a:pPr algn="ctr" rtl="0"/>
            <a:r>
              <a:rPr lang="en-US" sz="3200" dirty="0" smtClean="0"/>
              <a:t>Dr. </a:t>
            </a:r>
            <a:r>
              <a:rPr lang="en-US" sz="3200" dirty="0" err="1" smtClean="0"/>
              <a:t>Hussain</a:t>
            </a:r>
            <a:r>
              <a:rPr lang="en-US" sz="3200" dirty="0" smtClean="0"/>
              <a:t> </a:t>
            </a:r>
            <a:r>
              <a:rPr lang="en-US" sz="3200" dirty="0" err="1" smtClean="0"/>
              <a:t>Sa’ad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2872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Scenario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Mr. Mohammed is 46-year-old Saudi man came to PHC for regular check up . He’s a long distance truck driver and he used to chew tobacco to alert him during his travelling and to reduce his weight as he claims . He wants to quit chewing tobacco because it causes bad infected ulcers in his mouth and bad breath that his family can’t tolerate any more .</a:t>
            </a:r>
            <a:endParaRPr lang="en-GB" dirty="0" smtClean="0"/>
          </a:p>
          <a:p>
            <a:pPr algn="l" rtl="0"/>
            <a:r>
              <a:rPr lang="en-US" dirty="0" smtClean="0"/>
              <a:t>He asked help for a good medicine that can help him to stop using tobacco .</a:t>
            </a:r>
            <a:endParaRPr lang="en-GB" dirty="0" smtClean="0"/>
          </a:p>
          <a:p>
            <a:pPr algn="l" rtl="0"/>
            <a:r>
              <a:rPr lang="en-US" dirty="0" smtClean="0"/>
              <a:t>I thought about </a:t>
            </a:r>
            <a:r>
              <a:rPr lang="en-US" b="1" dirty="0" err="1" smtClean="0"/>
              <a:t>Varenicline</a:t>
            </a:r>
            <a:r>
              <a:rPr lang="en-US" dirty="0" smtClean="0"/>
              <a:t> if it could help him to stop chewing tobacco or not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4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6" y="275167"/>
            <a:ext cx="6346825" cy="1143000"/>
          </a:xfrm>
        </p:spPr>
        <p:txBody>
          <a:bodyPr/>
          <a:lstStyle/>
          <a:p>
            <a:pPr algn="l"/>
            <a:r>
              <a:rPr lang="fr-CA" b="1" dirty="0" smtClean="0">
                <a:solidFill>
                  <a:srgbClr val="FFC000"/>
                </a:solidFill>
              </a:rPr>
              <a:t>Question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9" cy="4525433"/>
          </a:xfrm>
        </p:spPr>
        <p:txBody>
          <a:bodyPr rtlCol="0">
            <a:normAutofit lnSpcReduction="10000"/>
          </a:bodyPr>
          <a:lstStyle/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 I C O</a:t>
            </a: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Tobacco chewer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Varenicline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Placebo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Varenicline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effective to stop </a:t>
            </a:r>
          </a:p>
          <a:p>
            <a:pPr marL="0" lv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chewing tobacco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6" y="275167"/>
            <a:ext cx="6346825" cy="1143000"/>
          </a:xfrm>
        </p:spPr>
        <p:txBody>
          <a:bodyPr>
            <a:normAutofit/>
          </a:bodyPr>
          <a:lstStyle/>
          <a:p>
            <a:pPr algn="l"/>
            <a:r>
              <a:rPr lang="fr-CA" b="1" dirty="0" smtClean="0">
                <a:solidFill>
                  <a:srgbClr val="FFC000"/>
                </a:solidFill>
              </a:rPr>
              <a:t>EBM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80928"/>
            <a:ext cx="7571185" cy="3344706"/>
          </a:xfrm>
        </p:spPr>
        <p:txBody>
          <a:bodyPr rtlCol="0">
            <a:normAutofit/>
          </a:bodyPr>
          <a:lstStyle/>
          <a:p>
            <a:pPr lvl="0" algn="l" rtl="0"/>
            <a:r>
              <a:rPr lang="en-US" dirty="0" smtClean="0"/>
              <a:t>Is </a:t>
            </a:r>
            <a:r>
              <a:rPr lang="en-US" dirty="0" err="1" smtClean="0"/>
              <a:t>Varenicline</a:t>
            </a:r>
            <a:r>
              <a:rPr lang="en-US" dirty="0" smtClean="0"/>
              <a:t> effective in stopping tobacco chewing (Using)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lvl="0" algn="l" rtl="0"/>
            <a:r>
              <a:rPr lang="en-US" dirty="0" smtClean="0"/>
              <a:t>I used </a:t>
            </a:r>
            <a:r>
              <a:rPr lang="en-US" u="sng" dirty="0" err="1" smtClean="0"/>
              <a:t>PubMed</a:t>
            </a:r>
            <a:r>
              <a:rPr lang="en-US" dirty="0" smtClean="0"/>
              <a:t>.</a:t>
            </a:r>
            <a:endParaRPr lang="en-GB" dirty="0" smtClean="0"/>
          </a:p>
          <a:p>
            <a:pPr lvl="0" algn="l" rtl="0"/>
            <a:r>
              <a:rPr lang="en-US" dirty="0" smtClean="0"/>
              <a:t>Clinical Queries manner:</a:t>
            </a:r>
            <a:endParaRPr lang="en-GB" dirty="0" smtClean="0"/>
          </a:p>
          <a:p>
            <a:pPr algn="l" rtl="0"/>
            <a:endParaRPr lang="en-US" dirty="0" smtClean="0"/>
          </a:p>
        </p:txBody>
      </p:sp>
      <p:pic>
        <p:nvPicPr>
          <p:cNvPr id="4" name="صورة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8496944" cy="4176464"/>
          </a:xfrm>
          <a:prstGeom prst="rect">
            <a:avLst/>
          </a:prstGeom>
        </p:spPr>
      </p:pic>
      <p:sp>
        <p:nvSpPr>
          <p:cNvPr id="5" name="سهم لأعلى 4"/>
          <p:cNvSpPr/>
          <p:nvPr/>
        </p:nvSpPr>
        <p:spPr>
          <a:xfrm>
            <a:off x="683568" y="2924944"/>
            <a:ext cx="648072" cy="129614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5536" y="2420888"/>
            <a:ext cx="1368152" cy="504056"/>
          </a:xfrm>
          <a:prstGeom prst="roundRect">
            <a:avLst/>
          </a:prstGeom>
          <a:solidFill>
            <a:schemeClr val="accent3">
              <a:alpha val="2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سار 5"/>
          <p:cNvSpPr/>
          <p:nvPr/>
        </p:nvSpPr>
        <p:spPr>
          <a:xfrm>
            <a:off x="4499992" y="573325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07904" y="5733256"/>
            <a:ext cx="72008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7" grpId="0" animBg="1"/>
      <p:bldP spid="6" grpId="0" animBg="1"/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keywords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Varenicline</a:t>
            </a:r>
            <a:r>
              <a:rPr lang="en-US" sz="2800" i="1" dirty="0" smtClean="0"/>
              <a:t> AND tobacco cessation </a:t>
            </a:r>
            <a:endParaRPr lang="en-GB" sz="2800" dirty="0" smtClean="0"/>
          </a:p>
          <a:p>
            <a:pPr lvl="0" algn="l" rtl="0"/>
            <a:r>
              <a:rPr lang="en-US" sz="2800" i="1" dirty="0" smtClean="0"/>
              <a:t> </a:t>
            </a:r>
            <a:r>
              <a:rPr lang="en-US" sz="2800" b="1" dirty="0" smtClean="0"/>
              <a:t>Category</a:t>
            </a:r>
            <a:r>
              <a:rPr lang="en-US" sz="2800" dirty="0" smtClean="0"/>
              <a:t>: therapy.</a:t>
            </a:r>
            <a:endParaRPr lang="en-GB" sz="2800" dirty="0" smtClean="0"/>
          </a:p>
          <a:p>
            <a:pPr lvl="0" algn="l" rtl="0"/>
            <a:r>
              <a:rPr lang="en-US" sz="2800" b="1" dirty="0" smtClean="0"/>
              <a:t>Scope</a:t>
            </a:r>
            <a:r>
              <a:rPr lang="en-US" sz="2800" dirty="0" smtClean="0"/>
              <a:t>: broad .</a:t>
            </a:r>
            <a:endParaRPr lang="en-GB" sz="2800" dirty="0"/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8055754" cy="3645024"/>
          </a:xfrm>
          <a:prstGeom prst="rect">
            <a:avLst/>
          </a:prstGeom>
        </p:spPr>
      </p:pic>
      <p:sp>
        <p:nvSpPr>
          <p:cNvPr id="6" name="سهم إلى اليسار 5"/>
          <p:cNvSpPr/>
          <p:nvPr/>
        </p:nvSpPr>
        <p:spPr>
          <a:xfrm>
            <a:off x="3131840" y="285293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15616" y="2852936"/>
            <a:ext cx="1944216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11560" y="3717032"/>
            <a:ext cx="288032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سهم إلى اليسار 8"/>
          <p:cNvSpPr/>
          <p:nvPr/>
        </p:nvSpPr>
        <p:spPr>
          <a:xfrm>
            <a:off x="3563888" y="3717032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11560" y="3933056"/>
            <a:ext cx="288032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سهم إلى اليسار 10"/>
          <p:cNvSpPr/>
          <p:nvPr/>
        </p:nvSpPr>
        <p:spPr>
          <a:xfrm>
            <a:off x="3563888" y="393305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GB" sz="2800" dirty="0" smtClean="0"/>
              <a:t>I found </a:t>
            </a:r>
            <a:r>
              <a:rPr lang="en-GB" sz="2800" b="1" u="sng" dirty="0" smtClean="0"/>
              <a:t>352</a:t>
            </a:r>
            <a:r>
              <a:rPr lang="en-GB" sz="2800" dirty="0" smtClean="0"/>
              <a:t> Articles</a:t>
            </a:r>
            <a:endParaRPr lang="en-GB" sz="2800" dirty="0"/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628801"/>
            <a:ext cx="8892480" cy="4798182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179512" y="3573016"/>
            <a:ext cx="1080120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سار 5"/>
          <p:cNvSpPr/>
          <p:nvPr/>
        </p:nvSpPr>
        <p:spPr>
          <a:xfrm>
            <a:off x="1331640" y="357301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2869</TotalTime>
  <Words>2469</Words>
  <Application>Microsoft Office PowerPoint</Application>
  <PresentationFormat>On-screen Show (4:3)</PresentationFormat>
  <Paragraphs>510</Paragraphs>
  <Slides>112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29" baseType="lpstr">
      <vt:lpstr>Arial</vt:lpstr>
      <vt:lpstr>Bookman Old Style</vt:lpstr>
      <vt:lpstr>Calibri</vt:lpstr>
      <vt:lpstr>Comic Sans MS</vt:lpstr>
      <vt:lpstr>Fixed Miriam Transparent</vt:lpstr>
      <vt:lpstr>Franklin Gothic Demi Cond</vt:lpstr>
      <vt:lpstr>Impact</vt:lpstr>
      <vt:lpstr>Monotype Corsiva</vt:lpstr>
      <vt:lpstr>Monotype Sorts</vt:lpstr>
      <vt:lpstr>Symbol</vt:lpstr>
      <vt:lpstr>Tahoma</vt:lpstr>
      <vt:lpstr>Times New Roman</vt:lpstr>
      <vt:lpstr>Wingdings</vt:lpstr>
      <vt:lpstr>Wingdings 2</vt:lpstr>
      <vt:lpstr>Shimmer</vt:lpstr>
      <vt:lpstr>Photo Editor Photo</vt:lpstr>
      <vt:lpstr>Package</vt:lpstr>
      <vt:lpstr>Introduction to EBM </vt:lpstr>
      <vt:lpstr>Road-Map</vt:lpstr>
      <vt:lpstr>WHAT IS EBM ?</vt:lpstr>
      <vt:lpstr>What is EBM ?</vt:lpstr>
      <vt:lpstr>PowerPoint Presentation</vt:lpstr>
      <vt:lpstr> </vt:lpstr>
      <vt:lpstr>THE STEPS IN THE EBM</vt:lpstr>
      <vt:lpstr>Five steps process ?</vt:lpstr>
      <vt:lpstr>Five steps process ?</vt:lpstr>
      <vt:lpstr>Step 1: </vt:lpstr>
      <vt:lpstr>PowerPoint Presentation</vt:lpstr>
      <vt:lpstr>Some examples:</vt:lpstr>
      <vt:lpstr>PowerPoint Presentation</vt:lpstr>
      <vt:lpstr>Benefits:</vt:lpstr>
      <vt:lpstr>Studies</vt:lpstr>
      <vt:lpstr>Types of questions </vt:lpstr>
      <vt:lpstr>PowerPoint Presentation</vt:lpstr>
      <vt:lpstr>The Question</vt:lpstr>
      <vt:lpstr>The Clinical Question</vt:lpstr>
      <vt:lpstr>How To Ask A Clinical Question (cont)</vt:lpstr>
      <vt:lpstr>How To Ask A Clinical Question</vt:lpstr>
      <vt:lpstr>How To Ask A Clinical Question</vt:lpstr>
      <vt:lpstr>Anatomy of a question</vt:lpstr>
      <vt:lpstr>PowerPoint Presentation</vt:lpstr>
      <vt:lpstr>PICO</vt:lpstr>
      <vt:lpstr>PICO</vt:lpstr>
      <vt:lpstr>PICO</vt:lpstr>
      <vt:lpstr>PICO</vt:lpstr>
      <vt:lpstr>Scenario and Question</vt:lpstr>
      <vt:lpstr>The Question</vt:lpstr>
      <vt:lpstr>Aspirin and Primary Prevention</vt:lpstr>
      <vt:lpstr>Scenario and Questions (Cont’d)</vt:lpstr>
      <vt:lpstr>Use of TCA in IBS</vt:lpstr>
      <vt:lpstr>PowerPoint Presentation</vt:lpstr>
      <vt:lpstr>SEARCHING FOR THE Best EVIDENCE</vt:lpstr>
      <vt:lpstr>Finding the Evidence</vt:lpstr>
      <vt:lpstr>Finding the Evidence</vt:lpstr>
      <vt:lpstr>Identifying The Evidence</vt:lpstr>
      <vt:lpstr>PowerPoint Presentation</vt:lpstr>
      <vt:lpstr> Medline search</vt:lpstr>
      <vt:lpstr>Where to Find the Best Evidence ?</vt:lpstr>
      <vt:lpstr>Secondary Sources (Prefiltered)?</vt:lpstr>
      <vt:lpstr>Secondary sources of Evidence</vt:lpstr>
      <vt:lpstr> SECONDARY SOURCES  A Unique Source…</vt:lpstr>
      <vt:lpstr>Clinical Evidence</vt:lpstr>
      <vt:lpstr> The Cochrane Library http://www.cochrane.org</vt:lpstr>
      <vt:lpstr>The Cochrane Library</vt:lpstr>
      <vt:lpstr>The Cochrane Database of Systematic Reviews (CDSR) </vt:lpstr>
      <vt:lpstr>PowerPoint Presentation</vt:lpstr>
      <vt:lpstr>Archie Cochrane</vt:lpstr>
      <vt:lpstr>PowerPoint Presentation</vt:lpstr>
      <vt:lpstr>PowerPoint Presentation</vt:lpstr>
      <vt:lpstr>TRIP Database</vt:lpstr>
      <vt:lpstr>PowerPoint Presentation</vt:lpstr>
      <vt:lpstr>  Medline search  Primary Source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(3): Critical Appraisal of the Evidence</vt:lpstr>
      <vt:lpstr>Step (3): Critical Appraisal of the Evidence</vt:lpstr>
      <vt:lpstr>PowerPoint Presentation</vt:lpstr>
      <vt:lpstr>PowerPoint Presentation</vt:lpstr>
      <vt:lpstr>PowerPoint Presentation</vt:lpstr>
      <vt:lpstr>UpToDate </vt:lpstr>
      <vt:lpstr>PowerPoint Presentation</vt:lpstr>
      <vt:lpstr>Finding the Evidence</vt:lpstr>
      <vt:lpstr>PowerPoint Presentation</vt:lpstr>
      <vt:lpstr>PowerPoint Presentation</vt:lpstr>
      <vt:lpstr>Conclusion</vt:lpstr>
      <vt:lpstr>Take Home Message</vt:lpstr>
      <vt:lpstr>What should be included in EBM presentation by Student</vt:lpstr>
      <vt:lpstr>What should be included in EBM REPORT by Student</vt:lpstr>
      <vt:lpstr>PowerPoint Presentation</vt:lpstr>
      <vt:lpstr>       Evidence Based Medicine   Varenicline And Smokeless Tobacco Cessation  </vt:lpstr>
      <vt:lpstr>Question Scenario</vt:lpstr>
      <vt:lpstr>Question Formulation</vt:lpstr>
      <vt:lpstr>EBM Question</vt:lpstr>
      <vt:lpstr>Search Strategy</vt:lpstr>
      <vt:lpstr>Search Strategy</vt:lpstr>
      <vt:lpstr>Search Strategy</vt:lpstr>
      <vt:lpstr>Search Strategy</vt:lpstr>
      <vt:lpstr>Search Strategy</vt:lpstr>
      <vt:lpstr>Search Strategy</vt:lpstr>
      <vt:lpstr>Search Strategy</vt:lpstr>
      <vt:lpstr>Critical Appraisal</vt:lpstr>
      <vt:lpstr>Critical Appraisal</vt:lpstr>
      <vt:lpstr>Critical Appraisal </vt:lpstr>
      <vt:lpstr>According the primary end point at the end of the treatment : Last 4 weeks of 12 weeks treatment period</vt:lpstr>
      <vt:lpstr>Results</vt:lpstr>
      <vt:lpstr>According the secondary end point of long term of Continuous abstinence (weeks 9-26)</vt:lpstr>
      <vt:lpstr>Results</vt:lpstr>
      <vt:lpstr>Conclusion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</dc:title>
  <dc:creator>user</dc:creator>
  <cp:lastModifiedBy>Abdulrahman Altujjar</cp:lastModifiedBy>
  <cp:revision>281</cp:revision>
  <dcterms:created xsi:type="dcterms:W3CDTF">2005-01-17T13:20:27Z</dcterms:created>
  <dcterms:modified xsi:type="dcterms:W3CDTF">2016-01-02T13:29:35Z</dcterms:modified>
</cp:coreProperties>
</file>