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5"/>
  </p:handoutMasterIdLst>
  <p:sldIdLst>
    <p:sldId id="261" r:id="rId2"/>
    <p:sldId id="291" r:id="rId3"/>
    <p:sldId id="292" r:id="rId4"/>
    <p:sldId id="293" r:id="rId5"/>
    <p:sldId id="294" r:id="rId6"/>
    <p:sldId id="256" r:id="rId7"/>
    <p:sldId id="257" r:id="rId8"/>
    <p:sldId id="296" r:id="rId9"/>
    <p:sldId id="297" r:id="rId10"/>
    <p:sldId id="299" r:id="rId11"/>
    <p:sldId id="258" r:id="rId12"/>
    <p:sldId id="298" r:id="rId13"/>
    <p:sldId id="259" r:id="rId14"/>
    <p:sldId id="260" r:id="rId15"/>
    <p:sldId id="262" r:id="rId16"/>
    <p:sldId id="263" r:id="rId17"/>
    <p:sldId id="264" r:id="rId18"/>
    <p:sldId id="265" r:id="rId19"/>
    <p:sldId id="284" r:id="rId20"/>
    <p:sldId id="285" r:id="rId21"/>
    <p:sldId id="286" r:id="rId22"/>
    <p:sldId id="266" r:id="rId23"/>
    <p:sldId id="267" r:id="rId24"/>
    <p:sldId id="268" r:id="rId25"/>
    <p:sldId id="287" r:id="rId26"/>
    <p:sldId id="269" r:id="rId27"/>
    <p:sldId id="270" r:id="rId28"/>
    <p:sldId id="295" r:id="rId29"/>
    <p:sldId id="271" r:id="rId30"/>
    <p:sldId id="290" r:id="rId31"/>
    <p:sldId id="276" r:id="rId32"/>
    <p:sldId id="288" r:id="rId33"/>
    <p:sldId id="289" r:id="rId34"/>
    <p:sldId id="273" r:id="rId35"/>
    <p:sldId id="274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42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DCDCD-5846-4A5D-9B95-3396D9B69C6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C9C8D-739E-4E00-9C5A-F4760CA6F9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3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91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98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46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5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37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08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303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64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4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44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3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47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67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80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B36E50-96CE-4C76-B14E-DAB74C7EACE1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800" b="1" dirty="0" smtClean="0"/>
              <a:t>SCREENING </a:t>
            </a:r>
            <a:r>
              <a:rPr lang="en-US" sz="4800" b="1" dirty="0" smtClean="0"/>
              <a:t>CANCERS</a:t>
            </a:r>
          </a:p>
          <a:p>
            <a:pPr algn="ctr">
              <a:buNone/>
            </a:pPr>
            <a:r>
              <a:rPr lang="en-US" sz="4800" b="1" dirty="0" smtClean="0"/>
              <a:t>IN </a:t>
            </a:r>
          </a:p>
          <a:p>
            <a:pPr algn="ctr">
              <a:buNone/>
            </a:pPr>
            <a:r>
              <a:rPr lang="en-US" sz="4800" b="1" dirty="0" smtClean="0"/>
              <a:t>FAMILY </a:t>
            </a:r>
            <a:r>
              <a:rPr lang="en-US" sz="4800" b="1" dirty="0" smtClean="0"/>
              <a:t>PRACTICE</a:t>
            </a:r>
          </a:p>
          <a:p>
            <a:pPr algn="ctr">
              <a:buNone/>
            </a:pPr>
            <a:endParaRPr lang="en-US" sz="4800" b="1" dirty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err="1" smtClean="0"/>
              <a:t>Dr</a:t>
            </a:r>
            <a:r>
              <a:rPr lang="en-US" sz="2000" b="1" dirty="0" smtClean="0"/>
              <a:t> Syed Irfan Karim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Assistant Professor &amp; Consultant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Dept. of Family &amp; Community Medicine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King Saud University 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Effectiveness of Pap smear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More sensitive of detecting Cervical Squamous cell malignancy .</a:t>
            </a:r>
          </a:p>
          <a:p>
            <a:endParaRPr lang="en-US" sz="2200" dirty="0" smtClean="0"/>
          </a:p>
          <a:p>
            <a:r>
              <a:rPr lang="en-US" sz="2200" dirty="0" smtClean="0"/>
              <a:t>Squamous cell carcinoma of cervix is more prevalent than adenocarcinoma of cervix. 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Cure rates were higher for women with cervical cancer detected by screening  as compared to those  diagnosed by symptoms.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This screening tool can detect very early changes , if un treated , could lead to invasive cervical cancers over the course of years.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Who </a:t>
            </a:r>
            <a:r>
              <a:rPr lang="en-US" sz="3200" b="1" dirty="0"/>
              <a:t>are the high Risk group 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Low </a:t>
            </a:r>
            <a:r>
              <a:rPr lang="en-US" sz="2400" dirty="0"/>
              <a:t>socioeconomic class.</a:t>
            </a:r>
          </a:p>
          <a:p>
            <a:pPr lvl="0"/>
            <a:r>
              <a:rPr lang="en-US" sz="2400" dirty="0"/>
              <a:t>Early age of first sexual intercourse.</a:t>
            </a:r>
          </a:p>
          <a:p>
            <a:pPr lvl="0"/>
            <a:r>
              <a:rPr lang="en-US" sz="2400" dirty="0"/>
              <a:t>Early age of first pregnancy.</a:t>
            </a:r>
          </a:p>
          <a:p>
            <a:pPr lvl="0"/>
            <a:r>
              <a:rPr lang="en-US" sz="2400" dirty="0"/>
              <a:t>Multiple sexual partners.</a:t>
            </a:r>
          </a:p>
          <a:p>
            <a:pPr lvl="0"/>
            <a:r>
              <a:rPr lang="en-US" sz="2400" dirty="0"/>
              <a:t>Frequent pregnancies.</a:t>
            </a:r>
          </a:p>
          <a:p>
            <a:pPr lvl="0"/>
            <a:r>
              <a:rPr lang="en-US" sz="2400" dirty="0"/>
              <a:t>Human pappiloma virus- type 16,18 and 33.</a:t>
            </a:r>
          </a:p>
          <a:p>
            <a:r>
              <a:rPr lang="en-US" sz="2400" dirty="0"/>
              <a:t>Smoking doubles the risk of cervical cancer.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Potential Errors in sampling &amp; evaluating </a:t>
            </a:r>
            <a:r>
              <a:rPr lang="en-US" sz="3200" dirty="0" err="1" smtClean="0"/>
              <a:t>Papsmear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Clinician may not sample the area of cervical abnormality.</a:t>
            </a:r>
          </a:p>
          <a:p>
            <a:r>
              <a:rPr lang="en-US" sz="2200" dirty="0" smtClean="0"/>
              <a:t>Abnormal cells may not be plated on the slide.</a:t>
            </a:r>
          </a:p>
          <a:p>
            <a:r>
              <a:rPr lang="en-US" sz="2200" dirty="0" smtClean="0"/>
              <a:t>Cells may not be adequately preserved with fixative.</a:t>
            </a:r>
          </a:p>
          <a:p>
            <a:r>
              <a:rPr lang="en-US" sz="2200" dirty="0" err="1" smtClean="0"/>
              <a:t>Cytopathologist</a:t>
            </a:r>
            <a:r>
              <a:rPr lang="en-US" sz="2200" dirty="0" smtClean="0"/>
              <a:t> may not identify the abnormal cells .</a:t>
            </a:r>
          </a:p>
          <a:p>
            <a:r>
              <a:rPr lang="en-US" sz="2200" dirty="0" smtClean="0"/>
              <a:t>The cytologist may inaccurately report the findings.</a:t>
            </a:r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Cervical </a:t>
            </a:r>
            <a:r>
              <a:rPr lang="en-US" sz="3600" b="1" dirty="0"/>
              <a:t>Screening Intervals 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800" dirty="0"/>
              <a:t>All women  should receive their first invitation for routine screening at age of 25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In younger age range cervical screening interval have been reduced from 5 to 3 </a:t>
            </a:r>
            <a:r>
              <a:rPr lang="en-US" sz="1800" dirty="0" smtClean="0"/>
              <a:t>years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3810000"/>
          <a:ext cx="8229600" cy="185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192"/>
                <a:gridCol w="4407408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Arial"/>
                        </a:rPr>
                        <a:t>Age group (years)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Arial"/>
                        </a:rPr>
                        <a:t>Frequency of Screening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First invitation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25-49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3 yearly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50-64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5 yearly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65 +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Only those who are not screened till age of 50 or had recent abnormal test/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Role </a:t>
            </a:r>
            <a:r>
              <a:rPr lang="en-US" sz="3600" b="1" dirty="0"/>
              <a:t>of Family Physician in Cervical Screening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Should have an effective call –and –recall system for inviting women registered with them for screening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Patient should ensure to keep their correct contact details with Family physician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During  family planning </a:t>
            </a:r>
            <a:r>
              <a:rPr lang="en-US" sz="2400" dirty="0" err="1" smtClean="0"/>
              <a:t>clinics,any</a:t>
            </a:r>
            <a:r>
              <a:rPr lang="en-US" sz="2400" dirty="0" smtClean="0"/>
              <a:t> </a:t>
            </a:r>
            <a:r>
              <a:rPr lang="en-US" sz="2400" dirty="0"/>
              <a:t>women with over due smears and had no recent cervical </a:t>
            </a:r>
            <a:r>
              <a:rPr lang="en-US" sz="2400" dirty="0" smtClean="0"/>
              <a:t>smears done , should </a:t>
            </a:r>
            <a:r>
              <a:rPr lang="en-US" sz="2400" dirty="0"/>
              <a:t>be offered smears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Limitation </a:t>
            </a:r>
            <a:r>
              <a:rPr lang="en-US" sz="2800" b="1" dirty="0"/>
              <a:t>of Cervical Screening Tests: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A false -negative rate of about 10% for carcinoma in situ.(even necrotic tumors can give a negative results)</a:t>
            </a:r>
          </a:p>
          <a:p>
            <a:r>
              <a:rPr lang="en-US" sz="2400" dirty="0" smtClean="0"/>
              <a:t>A false –positive rate of about 5 %( smears showing mild dysplasia).</a:t>
            </a:r>
          </a:p>
          <a:p>
            <a:r>
              <a:rPr lang="en-US" sz="2400" dirty="0" smtClean="0"/>
              <a:t>Sampling problems: the </a:t>
            </a:r>
            <a:r>
              <a:rPr lang="en-US" sz="2400" dirty="0" err="1" smtClean="0"/>
              <a:t>squamocolumnar</a:t>
            </a:r>
            <a:r>
              <a:rPr lang="en-US" sz="2400" dirty="0" smtClean="0"/>
              <a:t> junction not always accessible.</a:t>
            </a:r>
          </a:p>
          <a:p>
            <a:r>
              <a:rPr lang="en-US" sz="2400" dirty="0" smtClean="0"/>
              <a:t>Possible causes which may upset interpretation like;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Menstruation.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Pregnancy.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Contraceptive pills.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Intrauterine device.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Polyps.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76201"/>
            <a:ext cx="6798734" cy="2143004"/>
          </a:xfrm>
        </p:spPr>
        <p:txBody>
          <a:bodyPr>
            <a:normAutofit/>
          </a:bodyPr>
          <a:lstStyle/>
          <a:p>
            <a:r>
              <a:rPr lang="en-US" sz="2800" b="1" dirty="0"/>
              <a:t>Human Pappiloma Virus Immunization &amp; Future of Cervical Screening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HPV Type 16 and 18 – the most carcinogenic of the pappiloma viruses.</a:t>
            </a:r>
          </a:p>
          <a:p>
            <a:r>
              <a:rPr lang="en-US" sz="2000" dirty="0" smtClean="0"/>
              <a:t>They causes 70 % of cervical cancers worldwide.</a:t>
            </a:r>
          </a:p>
          <a:p>
            <a:r>
              <a:rPr lang="en-US" sz="2000" dirty="0" smtClean="0"/>
              <a:t>Two vaccines types has been licensed for protection.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Advantages of Vaccines :</a:t>
            </a:r>
          </a:p>
          <a:p>
            <a:r>
              <a:rPr lang="en-US" sz="2000" dirty="0" smtClean="0"/>
              <a:t>Offer high level of protection .</a:t>
            </a:r>
          </a:p>
          <a:p>
            <a:r>
              <a:rPr lang="en-US" sz="2000" dirty="0" smtClean="0"/>
              <a:t>98% </a:t>
            </a:r>
            <a:r>
              <a:rPr lang="en-US" sz="2000" dirty="0" err="1" smtClean="0"/>
              <a:t>seropositivity</a:t>
            </a:r>
            <a:r>
              <a:rPr lang="en-US" sz="2000" dirty="0" smtClean="0"/>
              <a:t> at 4.5 years follow-up.</a:t>
            </a:r>
          </a:p>
          <a:p>
            <a:r>
              <a:rPr lang="en-US" sz="2000" dirty="0" smtClean="0"/>
              <a:t>A significant reduction in the number of pre-cancerous changes in immunized individuals.</a:t>
            </a:r>
          </a:p>
          <a:p>
            <a:r>
              <a:rPr lang="en-US" sz="2000" dirty="0" smtClean="0"/>
              <a:t>Vaccine also </a:t>
            </a:r>
            <a:r>
              <a:rPr lang="en-US" sz="2000" dirty="0" smtClean="0"/>
              <a:t>protects </a:t>
            </a:r>
            <a:r>
              <a:rPr lang="en-US" sz="2000" dirty="0" smtClean="0"/>
              <a:t>genital warts.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Issues of HPV-Vaccines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In spite of the Vaccine the Cervical Screening program will continue b/c clinical trial data has shown that it will not protect all HPV types that cause cervical cancer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Parental concerns over sexual implications of HPV immunization may also reduce uptake of this Vaccine , there by reducing the efficacy of the HPV-immunization program.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SCREENING </a:t>
            </a:r>
            <a:r>
              <a:rPr lang="en-US" b="1" dirty="0"/>
              <a:t>FOR BOWEL CANCER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Colorectal Cancer(CRC) is a common &amp; lethal disease.</a:t>
            </a:r>
          </a:p>
          <a:p>
            <a:endParaRPr lang="en-US" sz="2200" dirty="0" smtClean="0"/>
          </a:p>
          <a:p>
            <a:r>
              <a:rPr lang="en-US" sz="2200" dirty="0" smtClean="0"/>
              <a:t>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leading cause of Cancer  deaths.</a:t>
            </a:r>
          </a:p>
          <a:p>
            <a:endParaRPr lang="en-US" sz="2200" dirty="0" smtClean="0"/>
          </a:p>
          <a:p>
            <a:r>
              <a:rPr lang="en-US" sz="2200" dirty="0" smtClean="0"/>
              <a:t>Worldwide , it is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most commonly diagnosed cancer in women &amp; third most common in Men.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Approximately 1 in3 people who develop CRC die of this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Application of certain procedures to populations by doctor initiative , with the aim of identifying asymptomatic disease or people at risk from it.</a:t>
            </a:r>
          </a:p>
          <a:p>
            <a:endParaRPr lang="en-US" sz="2200" dirty="0" smtClean="0"/>
          </a:p>
          <a:p>
            <a:r>
              <a:rPr lang="en-US" sz="2200" dirty="0" smtClean="0"/>
              <a:t>Screening is a form of secondary prevention </a:t>
            </a:r>
            <a:r>
              <a:rPr lang="en-US" sz="2200" dirty="0" err="1" smtClean="0"/>
              <a:t>i.e</a:t>
            </a:r>
            <a:r>
              <a:rPr lang="en-US" sz="2200" dirty="0" smtClean="0"/>
              <a:t> ; identifying pre-symptomatic disease (or risk factors) before significant damage is been done.</a:t>
            </a:r>
            <a:endParaRPr lang="en-US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SCREENING RATIONALE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Removal of premalignant adenomas can prevent the cancer and removal of localized cancer can prevent CRC-related deaths.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Progression from adenoma to carcinoma take at least 10-years on average.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Risk Factors affecting Screening recommendations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200" dirty="0" smtClean="0"/>
              <a:t>Strong genetic risk :  </a:t>
            </a:r>
          </a:p>
          <a:p>
            <a:pPr algn="ctr"/>
            <a:r>
              <a:rPr lang="en-US" sz="1600" dirty="0" smtClean="0"/>
              <a:t>Hereditary non-</a:t>
            </a:r>
            <a:r>
              <a:rPr lang="en-US" sz="1600" dirty="0" err="1" smtClean="0"/>
              <a:t>polposis</a:t>
            </a:r>
            <a:r>
              <a:rPr lang="en-US" sz="1600" dirty="0" smtClean="0"/>
              <a:t> colorectal cancer </a:t>
            </a:r>
          </a:p>
          <a:p>
            <a:pPr algn="ctr"/>
            <a:r>
              <a:rPr lang="en-US" sz="1600" dirty="0" smtClean="0"/>
              <a:t>Familial </a:t>
            </a:r>
            <a:r>
              <a:rPr lang="en-US" sz="1600" dirty="0" err="1" smtClean="0"/>
              <a:t>adenomatous</a:t>
            </a:r>
            <a:r>
              <a:rPr lang="en-US" sz="1600" dirty="0" smtClean="0"/>
              <a:t> polyp</a:t>
            </a:r>
            <a:r>
              <a:rPr lang="en-US" sz="1400" dirty="0" smtClean="0"/>
              <a:t>.</a:t>
            </a:r>
          </a:p>
          <a:p>
            <a:r>
              <a:rPr lang="en-US" sz="2200" dirty="0" smtClean="0"/>
              <a:t>h/o of Prior colorectal cancer or polyps.</a:t>
            </a:r>
          </a:p>
          <a:p>
            <a:r>
              <a:rPr lang="en-US" sz="2200" dirty="0" smtClean="0"/>
              <a:t>Inflammatory Bowel disease.</a:t>
            </a:r>
          </a:p>
          <a:p>
            <a:r>
              <a:rPr lang="en-US" sz="2200" dirty="0" smtClean="0"/>
              <a:t>Family History .  </a:t>
            </a:r>
          </a:p>
          <a:p>
            <a:pPr algn="ctr"/>
            <a:r>
              <a:rPr lang="en-US" sz="2200" dirty="0" smtClean="0"/>
              <a:t> </a:t>
            </a:r>
            <a:r>
              <a:rPr lang="en-US" sz="1600" dirty="0" smtClean="0"/>
              <a:t>1 or more first degree relative with CRC.</a:t>
            </a:r>
          </a:p>
          <a:p>
            <a:pPr algn="ctr"/>
            <a:r>
              <a:rPr lang="en-US" sz="1600" dirty="0" smtClean="0"/>
              <a:t> 2  or more second degree relative with  CRC.</a:t>
            </a:r>
          </a:p>
          <a:p>
            <a:r>
              <a:rPr lang="en-US" sz="2200" dirty="0" smtClean="0"/>
              <a:t>Race ( blacks)</a:t>
            </a:r>
          </a:p>
          <a:p>
            <a:r>
              <a:rPr lang="en-US" sz="2200" dirty="0" smtClean="0"/>
              <a:t>Gender  ( Male &gt; females )</a:t>
            </a:r>
          </a:p>
          <a:p>
            <a:r>
              <a:rPr lang="en-US" sz="2200" dirty="0" smtClean="0"/>
              <a:t>Abdominal Radiation 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Key Facts :</a:t>
            </a:r>
            <a:endParaRPr lang="en-US" dirty="0"/>
          </a:p>
          <a:p>
            <a:r>
              <a:rPr lang="en-US" dirty="0"/>
              <a:t>Twice a year screening for colorectal cancer using Fecal Occult Blood (FOB) tests reduces mortality by 16</a:t>
            </a:r>
            <a:r>
              <a:rPr lang="en-US" dirty="0" smtClean="0"/>
              <a:t>%.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Advantages of FOB-Tests Screening 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Non-invasive .</a:t>
            </a:r>
          </a:p>
          <a:p>
            <a:pPr lvl="0"/>
            <a:r>
              <a:rPr lang="en-US" dirty="0" smtClean="0"/>
              <a:t>More cost effective with few colonoscopies needed  for follow-up.</a:t>
            </a:r>
          </a:p>
          <a:p>
            <a:pPr lvl="0"/>
            <a:r>
              <a:rPr lang="en-US" dirty="0" smtClean="0"/>
              <a:t>Simple </a:t>
            </a:r>
            <a:r>
              <a:rPr lang="en-US" dirty="0"/>
              <a:t>to administer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Disadvantages of FOB-Tests Screening:</a:t>
            </a:r>
          </a:p>
          <a:p>
            <a:pPr lvl="0"/>
            <a:r>
              <a:rPr lang="en-US" dirty="0"/>
              <a:t>Inconvenience.</a:t>
            </a:r>
          </a:p>
          <a:p>
            <a:pPr lvl="0"/>
            <a:r>
              <a:rPr lang="en-US" dirty="0"/>
              <a:t>Relative insensitivity – occult blood is not uniformly distributed in </a:t>
            </a:r>
            <a:r>
              <a:rPr lang="en-US" dirty="0" err="1"/>
              <a:t>feaces</a:t>
            </a:r>
            <a:r>
              <a:rPr lang="en-US" dirty="0"/>
              <a:t> and some lesions bleed intermittently.</a:t>
            </a:r>
          </a:p>
          <a:p>
            <a:pPr lvl="0"/>
            <a:r>
              <a:rPr lang="en-US" dirty="0"/>
              <a:t>Relative non-specificity-lesions other than cancer can generate positive tests.</a:t>
            </a:r>
          </a:p>
          <a:p>
            <a:pPr lvl="0"/>
            <a:r>
              <a:rPr lang="en-US" dirty="0"/>
              <a:t>Compliance ( wide variation).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How good is the TEST in practice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1.  </a:t>
            </a:r>
            <a:r>
              <a:rPr lang="en-US" sz="2400" dirty="0" smtClean="0"/>
              <a:t> </a:t>
            </a:r>
            <a:r>
              <a:rPr lang="en-US" sz="2200" dirty="0"/>
              <a:t>2% of those screened will have a positive FOB and should be offered colonoscopy.</a:t>
            </a:r>
          </a:p>
          <a:p>
            <a:pPr marL="457200" indent="-457200">
              <a:buAutoNum type="arabicPeriod" startAt="2"/>
            </a:pPr>
            <a:r>
              <a:rPr lang="en-US" sz="2200" dirty="0" smtClean="0"/>
              <a:t>Of </a:t>
            </a:r>
            <a:r>
              <a:rPr lang="en-US" sz="2200" dirty="0"/>
              <a:t>those undergoing Colonoscopy </a:t>
            </a:r>
            <a:r>
              <a:rPr lang="en-US" sz="2200" dirty="0" smtClean="0"/>
              <a:t>:</a:t>
            </a:r>
            <a:endParaRPr lang="en-US" sz="2200" dirty="0"/>
          </a:p>
          <a:p>
            <a:pPr lvl="0"/>
            <a:r>
              <a:rPr lang="en-US" sz="2200" dirty="0"/>
              <a:t>   10 % will have bowel Cancer.</a:t>
            </a:r>
          </a:p>
          <a:p>
            <a:pPr lvl="0"/>
            <a:r>
              <a:rPr lang="en-US" sz="2200" dirty="0"/>
              <a:t>  30% will have polyps.</a:t>
            </a:r>
          </a:p>
          <a:p>
            <a:pPr lvl="0"/>
            <a:r>
              <a:rPr lang="en-US" sz="2200" dirty="0"/>
              <a:t>  40% will have no abnormality.</a:t>
            </a:r>
          </a:p>
          <a:p>
            <a:pPr>
              <a:buNone/>
            </a:pPr>
            <a:r>
              <a:rPr lang="en-US" sz="2200" dirty="0" smtClean="0"/>
              <a:t>3</a:t>
            </a:r>
            <a:r>
              <a:rPr lang="en-US" sz="2200" dirty="0"/>
              <a:t>.  Bleeding tends to occurs relatively late in the tumors natural history.</a:t>
            </a:r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4</a:t>
            </a:r>
            <a:r>
              <a:rPr lang="en-US" sz="2200" dirty="0"/>
              <a:t>. if the test is negative there is still a 1 in 200 chance of a cancer and 1 in 50 chance of an </a:t>
            </a:r>
            <a:r>
              <a:rPr lang="en-US" sz="2200" dirty="0" smtClean="0"/>
              <a:t>adenoma </a:t>
            </a:r>
            <a:r>
              <a:rPr lang="en-US" sz="2200" dirty="0"/>
              <a:t>in the next 4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Who </a:t>
            </a:r>
            <a:r>
              <a:rPr lang="en-US" b="1" dirty="0"/>
              <a:t>is eligible  </a:t>
            </a:r>
            <a:endParaRPr lang="en-US" b="1" dirty="0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All men and women aged 60-69 should be checked every 2 –yearly  with FOB.</a:t>
            </a:r>
          </a:p>
          <a:p>
            <a:r>
              <a:rPr lang="en-US" dirty="0"/>
              <a:t>Any one Over-70s can also be included(optional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 smtClean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Risks :  </a:t>
            </a:r>
            <a:endParaRPr lang="en-US" dirty="0"/>
          </a:p>
          <a:p>
            <a:r>
              <a:rPr lang="en-US" dirty="0"/>
              <a:t>Perforation after colonoscopy ( 1 in 1500 cases).</a:t>
            </a:r>
          </a:p>
          <a:p>
            <a:r>
              <a:rPr lang="en-US" dirty="0"/>
              <a:t>Death (1 in 10000 cases)</a:t>
            </a:r>
          </a:p>
          <a:p>
            <a:r>
              <a:rPr lang="en-US" dirty="0"/>
              <a:t>Psychological  Risks – immeasurable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Screening Tools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 Imaging .</a:t>
            </a:r>
          </a:p>
          <a:p>
            <a:r>
              <a:rPr lang="en-US" sz="1600" dirty="0" smtClean="0"/>
              <a:t>Double-contrast barium enema.  ----  every 5 –years </a:t>
            </a:r>
          </a:p>
          <a:p>
            <a:r>
              <a:rPr lang="en-US" sz="1600" dirty="0" smtClean="0"/>
              <a:t>Computed </a:t>
            </a:r>
            <a:r>
              <a:rPr lang="en-US" sz="1600" dirty="0" err="1" smtClean="0"/>
              <a:t>Tomographic</a:t>
            </a:r>
            <a:r>
              <a:rPr lang="en-US" sz="1600" dirty="0" smtClean="0"/>
              <a:t> </a:t>
            </a:r>
            <a:r>
              <a:rPr lang="en-US" sz="1600" dirty="0" err="1" smtClean="0"/>
              <a:t>Colonography</a:t>
            </a:r>
            <a:r>
              <a:rPr lang="en-US" sz="1600" dirty="0" smtClean="0"/>
              <a:t> ----  every 5 years.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Endoscopies.</a:t>
            </a:r>
          </a:p>
          <a:p>
            <a:r>
              <a:rPr lang="en-US" sz="1800" dirty="0" smtClean="0"/>
              <a:t>Flexible </a:t>
            </a:r>
            <a:r>
              <a:rPr lang="en-US" sz="1800" dirty="0" err="1" smtClean="0"/>
              <a:t>Sigmoidoscopy</a:t>
            </a:r>
            <a:r>
              <a:rPr lang="en-US" sz="1800" dirty="0" smtClean="0"/>
              <a:t> ---  every 5-years.</a:t>
            </a:r>
          </a:p>
          <a:p>
            <a:r>
              <a:rPr lang="en-US" sz="1800" dirty="0" smtClean="0"/>
              <a:t>Colonoscopy  --- every 10- years.</a:t>
            </a:r>
            <a:endParaRPr 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/>
              <a:t>SCREENING </a:t>
            </a:r>
            <a:r>
              <a:rPr lang="en-US" sz="4800" b="1" dirty="0"/>
              <a:t>FOR PROSTATE CANCER</a:t>
            </a:r>
            <a:endParaRPr lang="en-US" sz="4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000" dirty="0"/>
              <a:t>Common in ages &gt; 65-years.</a:t>
            </a:r>
          </a:p>
          <a:p>
            <a:pPr lvl="0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most common cause of Cancer and Cancer deaths, in men both in UK &amp; USA.</a:t>
            </a:r>
          </a:p>
          <a:p>
            <a:pPr lvl="0"/>
            <a:r>
              <a:rPr lang="en-US" sz="2000" dirty="0"/>
              <a:t>About 10,000 men die annually of prostate cancer</a:t>
            </a:r>
            <a:r>
              <a:rPr lang="en-US" sz="2000" dirty="0" smtClean="0"/>
              <a:t>.</a:t>
            </a:r>
          </a:p>
          <a:p>
            <a:pPr lvl="0"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 smtClean="0"/>
              <a:t>    </a:t>
            </a:r>
            <a:r>
              <a:rPr lang="en-US" sz="2600" b="1" dirty="0" smtClean="0"/>
              <a:t>Screening</a:t>
            </a:r>
            <a:r>
              <a:rPr lang="en-US" sz="2600" b="1" dirty="0"/>
              <a:t>:</a:t>
            </a:r>
          </a:p>
          <a:p>
            <a:pPr lvl="0"/>
            <a:r>
              <a:rPr lang="en-US" sz="2400" dirty="0"/>
              <a:t>Prostate –Specific Antigen (PSA) – the common name for all.</a:t>
            </a:r>
          </a:p>
          <a:p>
            <a:pPr lvl="0"/>
            <a:r>
              <a:rPr lang="en-US" sz="2400" dirty="0"/>
              <a:t> Early localized cancer can be detected &amp; treated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Dilemmas in Measuring PSA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Digital Rectal Examination(DRE) has minimal effects on PSA levels – causes transient elevation of only 0.26-0.4d </a:t>
            </a:r>
            <a:r>
              <a:rPr lang="en-US" sz="2400" dirty="0" err="1" smtClean="0"/>
              <a:t>ng</a:t>
            </a:r>
            <a:r>
              <a:rPr lang="en-US" sz="2400" dirty="0" smtClean="0"/>
              <a:t>/ml ,PSA can be measured immediately after DRE.</a:t>
            </a:r>
          </a:p>
          <a:p>
            <a:r>
              <a:rPr lang="en-US" sz="2400" dirty="0" smtClean="0"/>
              <a:t>Ejaculation can increase PSA levels by up to 0.8 </a:t>
            </a:r>
            <a:r>
              <a:rPr lang="en-US" sz="2400" dirty="0" err="1" smtClean="0"/>
              <a:t>ng</a:t>
            </a:r>
            <a:r>
              <a:rPr lang="en-US" sz="2400" dirty="0" smtClean="0"/>
              <a:t>/ml, levels returns to normal within 48 hrs.</a:t>
            </a:r>
          </a:p>
          <a:p>
            <a:r>
              <a:rPr lang="en-US" sz="2400" dirty="0" smtClean="0"/>
              <a:t>After treating Bacterial Prostatitis , PSA returns to normal six to eight weeks after symptoms resolve.</a:t>
            </a:r>
          </a:p>
          <a:p>
            <a:r>
              <a:rPr lang="en-US" sz="2400" dirty="0" smtClean="0"/>
              <a:t>Acute Urinary retention may elevate PSA levels , levels decrease by 50% within one to two days following  resolution. 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FACTS about PSA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US" sz="2200" dirty="0" smtClean="0"/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75</a:t>
            </a:r>
            <a:r>
              <a:rPr lang="en-US" sz="2200" dirty="0"/>
              <a:t>% of men with raised </a:t>
            </a:r>
            <a:r>
              <a:rPr lang="en-US" sz="2200" b="1" dirty="0"/>
              <a:t>PSA</a:t>
            </a:r>
            <a:r>
              <a:rPr lang="en-US" sz="2200" dirty="0"/>
              <a:t>  had No prostate Cancer on Biopsy.</a:t>
            </a:r>
          </a:p>
          <a:p>
            <a:pPr lvl="0"/>
            <a:r>
              <a:rPr lang="en-US" sz="2200" dirty="0"/>
              <a:t>More than 50% of patients with raised </a:t>
            </a:r>
            <a:r>
              <a:rPr lang="en-US" sz="2200" b="1" dirty="0"/>
              <a:t>PSA</a:t>
            </a:r>
            <a:r>
              <a:rPr lang="en-US" sz="2200" dirty="0"/>
              <a:t>  will become Normal when repeated 6 weeks later.</a:t>
            </a:r>
          </a:p>
          <a:p>
            <a:pPr lvl="0"/>
            <a:r>
              <a:rPr lang="en-US" sz="2200" b="1" dirty="0"/>
              <a:t>PSA</a:t>
            </a:r>
            <a:r>
              <a:rPr lang="en-US" sz="2200" dirty="0"/>
              <a:t> is raised by UTI </a:t>
            </a:r>
            <a:r>
              <a:rPr lang="en-US" sz="2200" dirty="0" smtClean="0"/>
              <a:t>,BPH </a:t>
            </a:r>
            <a:r>
              <a:rPr lang="en-US" sz="2200" dirty="0"/>
              <a:t>, recent ejaculation ,vigorous exercise , </a:t>
            </a:r>
            <a:r>
              <a:rPr lang="en-US" sz="2200" dirty="0" err="1" smtClean="0"/>
              <a:t>prostatitis</a:t>
            </a:r>
            <a:r>
              <a:rPr lang="en-US" sz="2200" dirty="0" smtClean="0"/>
              <a:t>.</a:t>
            </a:r>
            <a:endParaRPr lang="en-US" sz="2200" dirty="0"/>
          </a:p>
          <a:p>
            <a:pPr lvl="0"/>
            <a:r>
              <a:rPr lang="en-US" sz="2200" b="1" dirty="0" smtClean="0"/>
              <a:t>PSA  </a:t>
            </a:r>
            <a:r>
              <a:rPr lang="en-US" sz="2200" dirty="0"/>
              <a:t>cannot differentiate aggressive from Indolent cancer.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Requirements of a good screening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200" dirty="0" smtClean="0"/>
              <a:t>1. The condition must be ;</a:t>
            </a:r>
          </a:p>
          <a:p>
            <a:pPr>
              <a:buNone/>
            </a:pPr>
            <a:r>
              <a:rPr lang="en-US" sz="2200" dirty="0" smtClean="0"/>
              <a:t>                   a)  common.</a:t>
            </a:r>
          </a:p>
          <a:p>
            <a:pPr>
              <a:buNone/>
            </a:pPr>
            <a:r>
              <a:rPr lang="en-US" sz="2200" dirty="0" smtClean="0"/>
              <a:t>                    b)  important.</a:t>
            </a:r>
          </a:p>
          <a:p>
            <a:pPr>
              <a:buNone/>
            </a:pPr>
            <a:r>
              <a:rPr lang="en-US" sz="2200" dirty="0" smtClean="0"/>
              <a:t>                    c)  diagnosable by acceptable methods.</a:t>
            </a:r>
          </a:p>
          <a:p>
            <a:pPr>
              <a:buNone/>
            </a:pPr>
            <a:r>
              <a:rPr lang="en-US" sz="2200" dirty="0" smtClean="0"/>
              <a:t>2. There must be a latent interval in which effective interventional treatment is possible .</a:t>
            </a:r>
          </a:p>
          <a:p>
            <a:pPr marL="457200" indent="-457200">
              <a:buAutoNum type="arabicPeriod" startAt="3"/>
            </a:pPr>
            <a:r>
              <a:rPr lang="en-US" sz="2200" dirty="0" smtClean="0"/>
              <a:t>Screening must be;</a:t>
            </a:r>
          </a:p>
          <a:p>
            <a:pPr marL="457200" indent="-457200">
              <a:buNone/>
            </a:pPr>
            <a:r>
              <a:rPr lang="en-US" sz="2200" dirty="0" smtClean="0"/>
              <a:t>             a) simple &amp; cheap , </a:t>
            </a:r>
            <a:r>
              <a:rPr lang="en-US" sz="2200" dirty="0" smtClean="0"/>
              <a:t> </a:t>
            </a:r>
            <a:r>
              <a:rPr lang="en-US" sz="2200" dirty="0" smtClean="0"/>
              <a:t>case cost- effective.</a:t>
            </a:r>
          </a:p>
          <a:p>
            <a:pPr marL="457200" indent="-457200">
              <a:buNone/>
            </a:pPr>
            <a:r>
              <a:rPr lang="en-US" sz="2200" dirty="0" smtClean="0"/>
              <a:t>               b)  continuous.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c)   On a group agreed by policy to be high risk.</a:t>
            </a:r>
          </a:p>
          <a:p>
            <a:pPr marL="457200" indent="-457200" algn="r">
              <a:buNone/>
            </a:pPr>
            <a:r>
              <a:rPr lang="en-US" sz="2200" dirty="0" smtClean="0"/>
              <a:t> </a:t>
            </a:r>
            <a:r>
              <a:rPr lang="en-US" sz="1400" dirty="0" smtClean="0"/>
              <a:t>(Wilsons criteria)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200" b="1" dirty="0" smtClean="0"/>
              <a:t>PSA  </a:t>
            </a:r>
            <a:r>
              <a:rPr lang="en-US" sz="2200" dirty="0" smtClean="0"/>
              <a:t>raises with age &amp; Age related Reference Values should be used.</a:t>
            </a:r>
          </a:p>
          <a:p>
            <a:pPr lvl="0">
              <a:buNone/>
            </a:pPr>
            <a:endParaRPr lang="en-US" sz="2200" dirty="0" smtClean="0"/>
          </a:p>
          <a:p>
            <a:pPr lvl="0"/>
            <a:r>
              <a:rPr lang="en-US" sz="2200" dirty="0" smtClean="0"/>
              <a:t>A borderline PSA  in an asymptomatic man should be repeated in 1-3 months .Any rising trend should be referred urgently.</a:t>
            </a:r>
          </a:p>
          <a:p>
            <a:pPr lvl="0">
              <a:buNone/>
            </a:pPr>
            <a:endParaRPr lang="en-US" sz="2200" dirty="0" smtClean="0"/>
          </a:p>
          <a:p>
            <a:pPr lvl="0"/>
            <a:r>
              <a:rPr lang="en-US" sz="2200" dirty="0" smtClean="0"/>
              <a:t>Screening is not recommended in men  75 –years of age with less than 10-years life expectancy , as treating at this age group is unlikely to improve the survival.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200" dirty="0" smtClean="0"/>
              <a:t>Can detect Cancers only in the Posterior &amp; lateral aspects of prostate gland.</a:t>
            </a:r>
          </a:p>
          <a:p>
            <a:r>
              <a:rPr lang="en-US" sz="2200" dirty="0" smtClean="0"/>
              <a:t>Only 85% of the prostate cancers arise peripherally which can be detected by DRE.</a:t>
            </a:r>
          </a:p>
          <a:p>
            <a:r>
              <a:rPr lang="en-US" sz="2200" dirty="0" smtClean="0"/>
              <a:t>DRE has a sensitivity of 59% &amp; specificity of 94%.</a:t>
            </a:r>
          </a:p>
          <a:p>
            <a:r>
              <a:rPr lang="en-US" sz="2200" dirty="0" smtClean="0"/>
              <a:t>Majority of cancers detected by DRE has already been clinically and pathologically advanced.</a:t>
            </a:r>
            <a:endParaRPr lang="en-US" sz="2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RECTAL EXAMINATION(DRE)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 v/s PSA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Studies have reported  , more than 45% cancers are detected only by PSA ; while only 18% are detected solely by DRE.</a:t>
            </a:r>
          </a:p>
          <a:p>
            <a:endParaRPr lang="en-US" sz="2200" dirty="0" smtClean="0"/>
          </a:p>
          <a:p>
            <a:r>
              <a:rPr lang="en-US" sz="2200" dirty="0" smtClean="0"/>
              <a:t>Both PSA  &amp; DRE are somewhat complementary , and their combined use can increase the over all rate of detection.</a:t>
            </a:r>
          </a:p>
          <a:p>
            <a:endParaRPr lang="en-US" sz="2200" dirty="0" smtClean="0"/>
          </a:p>
          <a:p>
            <a:r>
              <a:rPr lang="en-US" sz="2200" dirty="0" smtClean="0"/>
              <a:t> BIOPSY RISKS:</a:t>
            </a:r>
          </a:p>
          <a:p>
            <a:pPr>
              <a:buNone/>
            </a:pPr>
            <a:r>
              <a:rPr lang="en-US" sz="2200" dirty="0" smtClean="0"/>
              <a:t>    </a:t>
            </a:r>
            <a:r>
              <a:rPr lang="en-US" sz="1600" dirty="0" smtClean="0"/>
              <a:t>Prostate Biopsies may also miss findings cancers and can rarely cause serious infections.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Biopsy can lead to serious anxiety &amp; physical discomfort.</a:t>
            </a:r>
          </a:p>
          <a:p>
            <a:pPr>
              <a:buNone/>
            </a:pPr>
            <a:r>
              <a:rPr lang="en-US" sz="2200" dirty="0" smtClean="0"/>
              <a:t>     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TO SCREEN OR NOT TO SCREEN:</a:t>
            </a:r>
          </a:p>
          <a:p>
            <a:pPr lvl="0" algn="ctr">
              <a:buNone/>
            </a:pPr>
            <a:endParaRPr lang="en-US" sz="2200" dirty="0" smtClean="0"/>
          </a:p>
          <a:p>
            <a:pPr lvl="0" algn="ctr">
              <a:buNone/>
            </a:pPr>
            <a:r>
              <a:rPr lang="en-US" sz="2200" dirty="0" smtClean="0"/>
              <a:t>The Current evidence does not support “National Screening Program “ because over-diagnosis and over-treatment are significant problem.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TAKE HOME MESSAGE : </a:t>
            </a:r>
          </a:p>
          <a:p>
            <a:pPr algn="ctr">
              <a:buNone/>
            </a:pPr>
            <a:r>
              <a:rPr lang="en-US" sz="2000" dirty="0" smtClean="0"/>
              <a:t>    Any patient requesting for screening should be counseled on the Risk and Benefits of the PSA test.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en-US" sz="4800" b="1" dirty="0" smtClean="0"/>
              <a:t>SCREENING </a:t>
            </a:r>
            <a:r>
              <a:rPr lang="en-US" sz="4800" b="1" dirty="0"/>
              <a:t>FOR  BREAST CANCER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b="1" dirty="0"/>
              <a:t>The size of the Problem </a:t>
            </a:r>
            <a:r>
              <a:rPr lang="en-US" sz="2200" b="1" dirty="0" smtClean="0"/>
              <a:t>:</a:t>
            </a:r>
          </a:p>
          <a:p>
            <a:pPr>
              <a:buNone/>
            </a:pPr>
            <a:endParaRPr lang="en-US" sz="2200" dirty="0"/>
          </a:p>
          <a:p>
            <a:pPr lvl="0"/>
            <a:r>
              <a:rPr lang="en-US" sz="2200" dirty="0"/>
              <a:t>The major form of Cancer among women .</a:t>
            </a:r>
          </a:p>
          <a:p>
            <a:pPr lvl="0"/>
            <a:r>
              <a:rPr lang="en-US" sz="2200" dirty="0"/>
              <a:t>Among 20% of female cancer deaths , it is the most common cause of death in women aged 35-54.</a:t>
            </a:r>
          </a:p>
          <a:p>
            <a:pPr lvl="0"/>
            <a:r>
              <a:rPr lang="en-US" sz="2200" dirty="0"/>
              <a:t>In UK , highest breast cancer mortality rate </a:t>
            </a:r>
            <a:r>
              <a:rPr lang="en-US" sz="2200" dirty="0" smtClean="0"/>
              <a:t>.</a:t>
            </a:r>
          </a:p>
          <a:p>
            <a:pPr lvl="0">
              <a:buNone/>
            </a:pPr>
            <a:endParaRPr lang="en-US" sz="2200" dirty="0"/>
          </a:p>
          <a:p>
            <a:pPr>
              <a:buNone/>
            </a:pPr>
            <a:r>
              <a:rPr lang="en-US" sz="2200" b="1" dirty="0"/>
              <a:t> Risk Factors </a:t>
            </a:r>
            <a:r>
              <a:rPr lang="en-US" sz="2200" b="1" dirty="0" smtClean="0"/>
              <a:t>:</a:t>
            </a:r>
          </a:p>
          <a:p>
            <a:pPr>
              <a:buNone/>
            </a:pPr>
            <a:endParaRPr lang="en-US" sz="2200" dirty="0"/>
          </a:p>
          <a:p>
            <a:pPr lvl="0"/>
            <a:r>
              <a:rPr lang="en-US" sz="2200" dirty="0"/>
              <a:t>Female sex.</a:t>
            </a:r>
          </a:p>
          <a:p>
            <a:pPr lvl="0"/>
            <a:r>
              <a:rPr lang="en-US" sz="2200" dirty="0"/>
              <a:t>Previous breast cancer.</a:t>
            </a:r>
          </a:p>
          <a:p>
            <a:pPr lvl="0"/>
            <a:r>
              <a:rPr lang="en-US" sz="2200" dirty="0"/>
              <a:t>Previous endometrial or ovarian cancer.</a:t>
            </a:r>
          </a:p>
          <a:p>
            <a:pPr lvl="0"/>
            <a:r>
              <a:rPr lang="en-US" sz="2200" dirty="0"/>
              <a:t>Age ( peak incidence after age 45)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Family History.</a:t>
            </a:r>
          </a:p>
          <a:p>
            <a:r>
              <a:rPr lang="en-US" sz="2400" dirty="0" smtClean="0"/>
              <a:t>Social Class : one of the few cancers to have higher risk in more affluent class.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Prolonged Estrogen exposure and increased Risk: </a:t>
            </a:r>
            <a:endParaRPr lang="en-US" sz="2400" u="sng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Early menarche &amp; late menopause.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Estrogen used in HRT and OCP.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Obesity – increase endogenous estrogen.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u="sng" dirty="0" smtClean="0"/>
              <a:t>What will decrease the Risk</a:t>
            </a:r>
          </a:p>
          <a:p>
            <a:pPr>
              <a:buNone/>
            </a:pPr>
            <a:r>
              <a:rPr lang="en-US" sz="2400" dirty="0" smtClean="0"/>
              <a:t>     Breaks in estrogen exposure due to childbirth and breast feeding reduces breast cancer risk.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On average , 2/3 of all women are alive 5-years after diagnosis.</a:t>
            </a:r>
          </a:p>
          <a:p>
            <a:endParaRPr lang="en-US" sz="2400" dirty="0" smtClean="0"/>
          </a:p>
          <a:p>
            <a:r>
              <a:rPr lang="en-US" sz="2400" dirty="0" smtClean="0"/>
              <a:t>Females diagnosed with early local disease do far better than metastatic spread.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Role of mammography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u="sng" dirty="0" smtClean="0"/>
              <a:t>Some Histological  </a:t>
            </a:r>
            <a:r>
              <a:rPr lang="en-US" sz="2800" b="1" u="sng" dirty="0"/>
              <a:t>facts </a:t>
            </a:r>
            <a:r>
              <a:rPr lang="en-US" sz="2800" b="1" u="sng" dirty="0" smtClean="0"/>
              <a:t>:</a:t>
            </a:r>
            <a:endParaRPr lang="en-US" sz="2800" b="1" u="sng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tissues of young women’s breast is dense , resulting in practical difficulties in interpretation.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MRI OR Ultrasound is recommended in younger women.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Premenopausal thinning makes mammography easier in older (50+)women.</a:t>
            </a:r>
            <a:endParaRPr lang="en-US" sz="2400" dirty="0"/>
          </a:p>
          <a:p>
            <a:pPr>
              <a:buNone/>
            </a:pPr>
            <a:r>
              <a:rPr lang="en-US" sz="2800" b="1" u="sng" dirty="0" smtClean="0"/>
              <a:t>Some psychological facts :</a:t>
            </a:r>
          </a:p>
          <a:p>
            <a:pPr>
              <a:buNone/>
            </a:pPr>
            <a:r>
              <a:rPr lang="en-US" sz="2400" dirty="0" smtClean="0"/>
              <a:t> All women undergoing screening experience anxiety about undergoing tests, awaiting results , experiencing indignity .</a:t>
            </a:r>
          </a:p>
          <a:p>
            <a:pPr>
              <a:buNone/>
            </a:pPr>
            <a:r>
              <a:rPr lang="en-US" sz="2400" dirty="0" smtClean="0"/>
              <a:t>Some may become even phobic.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7610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Benefits of mammography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It detects breast lumps too small to be palpated , and 5-years survival is better for early disease.</a:t>
            </a:r>
          </a:p>
          <a:p>
            <a:r>
              <a:rPr lang="en-US" sz="2400" dirty="0" smtClean="0"/>
              <a:t>The sensitivity of modern mammography is about 80% and specificity of 95%.</a:t>
            </a:r>
          </a:p>
          <a:p>
            <a:r>
              <a:rPr lang="en-US" sz="2400" dirty="0" smtClean="0"/>
              <a:t>Still clinical examination can pick-up 50-60% of the abnormal cases.</a:t>
            </a:r>
          </a:p>
          <a:p>
            <a:r>
              <a:rPr lang="en-US" sz="2400" dirty="0" smtClean="0"/>
              <a:t>This procedure gives very low –level X-ray exposure of about  1 rad.</a:t>
            </a:r>
          </a:p>
          <a:p>
            <a:r>
              <a:rPr lang="en-US" sz="2400" dirty="0" smtClean="0"/>
              <a:t>UK-Breast Cancer Screening Program screening decreases deaths by 48%.</a:t>
            </a:r>
          </a:p>
          <a:p>
            <a:r>
              <a:rPr lang="en-US" sz="2400" dirty="0" smtClean="0"/>
              <a:t>Women chose to attend Screening v/s not to chose  , there found 35% reduction in Breast cancer cases.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screening in a Family Practice Clinics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Hypertension .</a:t>
            </a:r>
          </a:p>
          <a:p>
            <a:pPr algn="ctr"/>
            <a:r>
              <a:rPr lang="en-US" sz="2000" dirty="0" smtClean="0"/>
              <a:t>Developmental surveillance.</a:t>
            </a:r>
          </a:p>
          <a:p>
            <a:pPr algn="ctr"/>
            <a:r>
              <a:rPr lang="en-US" sz="2000" dirty="0" smtClean="0"/>
              <a:t>Well woman &amp; well man clinic.</a:t>
            </a:r>
          </a:p>
          <a:p>
            <a:pPr algn="ctr"/>
            <a:r>
              <a:rPr lang="en-US" sz="2000" dirty="0" smtClean="0"/>
              <a:t>Visiting elderly people at home.</a:t>
            </a:r>
          </a:p>
          <a:p>
            <a:pPr algn="ctr"/>
            <a:r>
              <a:rPr lang="en-US" sz="2000" dirty="0" smtClean="0"/>
              <a:t>Serum lipid estimation.</a:t>
            </a:r>
          </a:p>
          <a:p>
            <a:pPr algn="ctr"/>
            <a:r>
              <a:rPr lang="en-US" sz="2000" dirty="0" smtClean="0"/>
              <a:t>Screening psychiatric illness.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Breast Self Examination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Different views and much debatable :just few </a:t>
            </a:r>
            <a:r>
              <a:rPr lang="en-US" sz="2400" dirty="0" err="1" smtClean="0"/>
              <a:t>impt</a:t>
            </a:r>
            <a:r>
              <a:rPr lang="en-US" sz="2400" dirty="0" smtClean="0"/>
              <a:t>. Points to remember </a:t>
            </a:r>
            <a:r>
              <a:rPr lang="en-US" dirty="0" smtClean="0"/>
              <a:t>-----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400" dirty="0" smtClean="0"/>
              <a:t>worthwhile preventive exercise , should be taught at every available opportunity.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But evidence is shaky like; showed no reduction in over all mortality but increases number of invasive investigations &amp; benign results.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At the same time A sense of Guilt engendered in patients who fail to self-examine before its too late.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Alternative Concept of Breast awareness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400" dirty="0" smtClean="0"/>
              <a:t>Females should be encouraged to get familiar  with the feeling of normal breast through-out their monthly cycles 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Regularly reporting any changes from abnormality rather than regular systemic self-examination.</a:t>
            </a:r>
            <a:endParaRPr lang="en-US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New Concepts in breast Cancer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study reported a link b/w gestational diabetes and post menopausal  breast cancer.</a:t>
            </a:r>
          </a:p>
          <a:p>
            <a:endParaRPr lang="en-US" sz="2400" dirty="0"/>
          </a:p>
          <a:p>
            <a:r>
              <a:rPr lang="en-US" sz="2400" dirty="0" smtClean="0"/>
              <a:t>Women with gestational diabetes are 1.5 times more likely to develop breast cancer than women with un-complicated pregnancies. </a:t>
            </a:r>
            <a:endParaRPr lang="en-US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1295401"/>
            <a:ext cx="6798736" cy="4639732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sz="7200" dirty="0" smtClean="0"/>
              <a:t>Thank 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7464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Cancers  screening tests in Family Practice Clinic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Cervical cytology .</a:t>
            </a:r>
          </a:p>
          <a:p>
            <a:r>
              <a:rPr lang="en-US" sz="2400" dirty="0" smtClean="0"/>
              <a:t>Mammography.</a:t>
            </a:r>
          </a:p>
          <a:p>
            <a:r>
              <a:rPr lang="en-US" sz="2400" dirty="0" smtClean="0"/>
              <a:t>Fecal occult blood.</a:t>
            </a:r>
          </a:p>
          <a:p>
            <a:r>
              <a:rPr lang="en-US" sz="2400" dirty="0" smtClean="0"/>
              <a:t>Prostate Specific Antigen.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b="1" dirty="0" smtClean="0"/>
              <a:t>CERVICAL SCREENING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/>
              <a:t>What to Screen :</a:t>
            </a:r>
            <a:r>
              <a:rPr lang="en-US" sz="2400" dirty="0"/>
              <a:t>  Screening the Cervix for early detection of  Cervical Cancer 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b="1" dirty="0"/>
              <a:t>Why to Screen – what is the Evidence :</a:t>
            </a:r>
            <a:endParaRPr lang="en-US" sz="2400" dirty="0"/>
          </a:p>
          <a:p>
            <a:pPr lvl="0">
              <a:buNone/>
            </a:pPr>
            <a:r>
              <a:rPr lang="en-US" sz="2400" dirty="0" smtClean="0"/>
              <a:t>   The </a:t>
            </a:r>
            <a:r>
              <a:rPr lang="en-US" sz="2400" dirty="0"/>
              <a:t>natural History of Cervical Cancer involves several </a:t>
            </a:r>
            <a:r>
              <a:rPr lang="en-US" sz="2400" dirty="0" smtClean="0"/>
              <a:t>pre malignant </a:t>
            </a:r>
            <a:r>
              <a:rPr lang="en-US" sz="2400" dirty="0"/>
              <a:t>stages (</a:t>
            </a:r>
            <a:r>
              <a:rPr lang="en-US" sz="2400" dirty="0" err="1"/>
              <a:t>e.g</a:t>
            </a:r>
            <a:r>
              <a:rPr lang="en-US" sz="2400" dirty="0"/>
              <a:t> grades of dysplasia &amp; carcinoma in situ ).</a:t>
            </a:r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Evidence </a:t>
            </a:r>
            <a:r>
              <a:rPr lang="en-US" sz="2400" dirty="0"/>
              <a:t>says , this can be detected by </a:t>
            </a:r>
            <a:r>
              <a:rPr lang="en-US" sz="2400" b="1" dirty="0"/>
              <a:t>Regular Cervical Screening</a:t>
            </a:r>
            <a:r>
              <a:rPr lang="en-US" sz="2400" dirty="0"/>
              <a:t> ,  several years in advance of frank Carcinoma.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Screening Tool for Cervix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000" b="1" dirty="0" smtClean="0"/>
              <a:t>Pap Smear</a:t>
            </a:r>
          </a:p>
          <a:p>
            <a:r>
              <a:rPr lang="en-US" sz="2200" dirty="0" smtClean="0"/>
              <a:t>A microscopic technique to examine vaginal debris  - first </a:t>
            </a:r>
          </a:p>
          <a:p>
            <a:pPr>
              <a:buNone/>
            </a:pPr>
            <a:r>
              <a:rPr lang="en-US" sz="2200" dirty="0" smtClean="0"/>
              <a:t>      developed by zoologist George </a:t>
            </a:r>
            <a:r>
              <a:rPr lang="en-US" sz="2200" dirty="0" err="1" smtClean="0"/>
              <a:t>N.Papanicolaou</a:t>
            </a:r>
            <a:r>
              <a:rPr lang="en-US" sz="2200" dirty="0" smtClean="0"/>
              <a:t>.</a:t>
            </a:r>
            <a:r>
              <a:rPr lang="en-US" sz="2200" b="1" dirty="0" smtClean="0"/>
              <a:t> </a:t>
            </a:r>
          </a:p>
          <a:p>
            <a:pPr>
              <a:buNone/>
            </a:pPr>
            <a:endParaRPr lang="en-US" sz="2200" b="1" dirty="0" smtClean="0"/>
          </a:p>
          <a:p>
            <a:r>
              <a:rPr lang="en-US" sz="2200" b="1" dirty="0" smtClean="0"/>
              <a:t>  </a:t>
            </a:r>
            <a:r>
              <a:rPr lang="en-US" sz="2200" dirty="0" smtClean="0"/>
              <a:t>The Pap smear has been the model for cancer screening.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 Pap tests aims to identify abnormal cells sampled from the transformation zone , the junction of </a:t>
            </a:r>
            <a:r>
              <a:rPr lang="en-US" sz="2200" dirty="0" err="1" smtClean="0"/>
              <a:t>ecto</a:t>
            </a:r>
            <a:r>
              <a:rPr lang="en-US" sz="2200" dirty="0" smtClean="0"/>
              <a:t>- and </a:t>
            </a:r>
            <a:r>
              <a:rPr lang="en-US" sz="2200" dirty="0" err="1" smtClean="0"/>
              <a:t>endocervix</a:t>
            </a:r>
            <a:r>
              <a:rPr lang="en-US" sz="2200" dirty="0" smtClean="0"/>
              <a:t> ,where cervical dysplasia and cancers arise.</a:t>
            </a:r>
          </a:p>
          <a:p>
            <a:pPr>
              <a:buNone/>
            </a:pPr>
            <a:r>
              <a:rPr lang="en-US" sz="4000" b="1" dirty="0" smtClean="0"/>
              <a:t>    </a:t>
            </a: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Pap Test dilemma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It is a Screening test to be administered to asymptomatic patients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z="2200" dirty="0" smtClean="0"/>
              <a:t>Not a diagnostic test to confirm or refute the suspicion of disease.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More than 50% of women who has cervical cancer had never been Pap smeared.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1382</TotalTime>
  <Words>2203</Words>
  <Application>Microsoft Office PowerPoint</Application>
  <PresentationFormat>On-screen Show (4:3)</PresentationFormat>
  <Paragraphs>315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Garamond</vt:lpstr>
      <vt:lpstr>Wingdings</vt:lpstr>
      <vt:lpstr>Organic</vt:lpstr>
      <vt:lpstr>PowerPoint Presentation</vt:lpstr>
      <vt:lpstr>What is Screening</vt:lpstr>
      <vt:lpstr>Requirements of a good screening Program</vt:lpstr>
      <vt:lpstr>Common screening in a Family Practice Clinics</vt:lpstr>
      <vt:lpstr>Common Cancers  screening tests in Family Practice Clinic</vt:lpstr>
      <vt:lpstr>PowerPoint Presentation</vt:lpstr>
      <vt:lpstr>PowerPoint Presentation</vt:lpstr>
      <vt:lpstr>What is Screening Tool for Cervix</vt:lpstr>
      <vt:lpstr>Pap Test dilemma </vt:lpstr>
      <vt:lpstr>Effectiveness of Pap smear Test</vt:lpstr>
      <vt:lpstr> Who are the high Risk group : </vt:lpstr>
      <vt:lpstr>Potential Errors in sampling &amp; evaluating Papsmear</vt:lpstr>
      <vt:lpstr>   Cervical Screening Intervals :  All women  should receive their first invitation for routine screening at age of 25.  In younger age range cervical screening interval have been reduced from 5 to 3 years   </vt:lpstr>
      <vt:lpstr> Role of Family Physician in Cervical Screening : </vt:lpstr>
      <vt:lpstr> Limitation of Cervical Screening Tests: </vt:lpstr>
      <vt:lpstr>Human Pappiloma Virus Immunization &amp; Future of Cervical Screening </vt:lpstr>
      <vt:lpstr>Issues of HPV-Vaccines </vt:lpstr>
      <vt:lpstr>    SCREENING FOR BOWEL CANCER </vt:lpstr>
      <vt:lpstr>Introduction</vt:lpstr>
      <vt:lpstr>SCREENING RATIONALE</vt:lpstr>
      <vt:lpstr>Risk Factors affecting Screening recommendations</vt:lpstr>
      <vt:lpstr>PowerPoint Presentation</vt:lpstr>
      <vt:lpstr> How good is the TEST in practice </vt:lpstr>
      <vt:lpstr>PowerPoint Presentation</vt:lpstr>
      <vt:lpstr>Other Screening Tools </vt:lpstr>
      <vt:lpstr>PowerPoint Presentation</vt:lpstr>
      <vt:lpstr>PowerPoint Presentation</vt:lpstr>
      <vt:lpstr>Dilemmas in Measuring PSA</vt:lpstr>
      <vt:lpstr> Some FACTS about PSA  </vt:lpstr>
      <vt:lpstr>PowerPoint Presentation</vt:lpstr>
      <vt:lpstr>DIGITAL RECTAL EXAMINATION(DRE)</vt:lpstr>
      <vt:lpstr>DRE v/s PSA</vt:lpstr>
      <vt:lpstr>PowerPoint Presentation</vt:lpstr>
      <vt:lpstr>PowerPoint Presentation</vt:lpstr>
      <vt:lpstr>PowerPoint Presentation</vt:lpstr>
      <vt:lpstr>PowerPoint Presentation</vt:lpstr>
      <vt:lpstr>Prognosis</vt:lpstr>
      <vt:lpstr>Role of mammography</vt:lpstr>
      <vt:lpstr>Benefits of mammography</vt:lpstr>
      <vt:lpstr>Breast Self Examination</vt:lpstr>
      <vt:lpstr>Alternative Concept of Breast awareness</vt:lpstr>
      <vt:lpstr>Some New Concepts in breast Cancer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dr.irfan</dc:creator>
  <cp:lastModifiedBy>IRFAN</cp:lastModifiedBy>
  <cp:revision>126</cp:revision>
  <dcterms:created xsi:type="dcterms:W3CDTF">2013-05-21T06:06:52Z</dcterms:created>
  <dcterms:modified xsi:type="dcterms:W3CDTF">2015-08-24T08:07:06Z</dcterms:modified>
</cp:coreProperties>
</file>