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6"/>
  </p:notesMasterIdLst>
  <p:sldIdLst>
    <p:sldId id="256" r:id="rId2"/>
    <p:sldId id="336" r:id="rId3"/>
    <p:sldId id="257" r:id="rId4"/>
    <p:sldId id="259" r:id="rId5"/>
    <p:sldId id="260" r:id="rId6"/>
    <p:sldId id="258" r:id="rId7"/>
    <p:sldId id="261" r:id="rId8"/>
    <p:sldId id="262" r:id="rId9"/>
    <p:sldId id="263" r:id="rId10"/>
    <p:sldId id="265" r:id="rId11"/>
    <p:sldId id="266" r:id="rId12"/>
    <p:sldId id="338" r:id="rId13"/>
    <p:sldId id="269" r:id="rId14"/>
    <p:sldId id="270" r:id="rId15"/>
    <p:sldId id="271" r:id="rId16"/>
    <p:sldId id="273" r:id="rId17"/>
    <p:sldId id="272" r:id="rId18"/>
    <p:sldId id="276" r:id="rId19"/>
    <p:sldId id="339" r:id="rId20"/>
    <p:sldId id="277" r:id="rId21"/>
    <p:sldId id="278" r:id="rId22"/>
    <p:sldId id="279" r:id="rId23"/>
    <p:sldId id="340" r:id="rId24"/>
    <p:sldId id="356" r:id="rId25"/>
    <p:sldId id="282" r:id="rId26"/>
    <p:sldId id="280" r:id="rId27"/>
    <p:sldId id="342" r:id="rId28"/>
    <p:sldId id="283" r:id="rId29"/>
    <p:sldId id="358" r:id="rId30"/>
    <p:sldId id="359" r:id="rId31"/>
    <p:sldId id="357" r:id="rId32"/>
    <p:sldId id="360" r:id="rId33"/>
    <p:sldId id="361" r:id="rId34"/>
    <p:sldId id="362" r:id="rId35"/>
    <p:sldId id="363" r:id="rId36"/>
    <p:sldId id="364" r:id="rId37"/>
    <p:sldId id="365" r:id="rId38"/>
    <p:sldId id="366" r:id="rId39"/>
    <p:sldId id="345" r:id="rId40"/>
    <p:sldId id="367" r:id="rId41"/>
    <p:sldId id="368" r:id="rId42"/>
    <p:sldId id="369" r:id="rId43"/>
    <p:sldId id="370" r:id="rId44"/>
    <p:sldId id="371" r:id="rId45"/>
    <p:sldId id="372" r:id="rId46"/>
    <p:sldId id="373" r:id="rId47"/>
    <p:sldId id="374" r:id="rId48"/>
    <p:sldId id="375" r:id="rId49"/>
    <p:sldId id="343" r:id="rId50"/>
    <p:sldId id="376" r:id="rId51"/>
    <p:sldId id="377" r:id="rId52"/>
    <p:sldId id="378" r:id="rId53"/>
    <p:sldId id="379" r:id="rId54"/>
    <p:sldId id="380" r:id="rId55"/>
    <p:sldId id="344" r:id="rId56"/>
    <p:sldId id="382" r:id="rId57"/>
    <p:sldId id="383" r:id="rId58"/>
    <p:sldId id="384" r:id="rId59"/>
    <p:sldId id="385" r:id="rId60"/>
    <p:sldId id="386" r:id="rId61"/>
    <p:sldId id="387" r:id="rId62"/>
    <p:sldId id="388" r:id="rId63"/>
    <p:sldId id="346" r:id="rId64"/>
    <p:sldId id="389" r:id="rId65"/>
    <p:sldId id="390" r:id="rId66"/>
    <p:sldId id="391" r:id="rId67"/>
    <p:sldId id="392" r:id="rId68"/>
    <p:sldId id="393" r:id="rId69"/>
    <p:sldId id="394" r:id="rId70"/>
    <p:sldId id="395" r:id="rId71"/>
    <p:sldId id="396" r:id="rId72"/>
    <p:sldId id="397" r:id="rId73"/>
    <p:sldId id="398" r:id="rId74"/>
    <p:sldId id="348" r:id="rId75"/>
    <p:sldId id="349" r:id="rId76"/>
    <p:sldId id="399" r:id="rId77"/>
    <p:sldId id="400" r:id="rId78"/>
    <p:sldId id="401" r:id="rId79"/>
    <p:sldId id="402" r:id="rId80"/>
    <p:sldId id="403" r:id="rId81"/>
    <p:sldId id="404" r:id="rId82"/>
    <p:sldId id="406" r:id="rId83"/>
    <p:sldId id="407" r:id="rId84"/>
    <p:sldId id="408" r:id="rId85"/>
    <p:sldId id="326" r:id="rId86"/>
    <p:sldId id="351" r:id="rId87"/>
    <p:sldId id="352" r:id="rId88"/>
    <p:sldId id="353" r:id="rId89"/>
    <p:sldId id="354" r:id="rId90"/>
    <p:sldId id="355" r:id="rId91"/>
    <p:sldId id="350" r:id="rId92"/>
    <p:sldId id="332" r:id="rId93"/>
    <p:sldId id="333" r:id="rId94"/>
    <p:sldId id="334"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716" autoAdjust="0"/>
  </p:normalViewPr>
  <p:slideViewPr>
    <p:cSldViewPr snapToGrid="0">
      <p:cViewPr varScale="1">
        <p:scale>
          <a:sx n="61" d="100"/>
          <a:sy n="61" d="100"/>
        </p:scale>
        <p:origin x="-96" y="-6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62F16-DEF7-44A4-8616-CDF78448B48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9F737D00-E4C1-46B2-B125-551E3E5E8AB6}">
      <dgm:prSet phldrT="[Text]"/>
      <dgm:spPr/>
      <dgm:t>
        <a:bodyPr/>
        <a:lstStyle/>
        <a:p>
          <a:pPr rtl="0"/>
          <a:r>
            <a:rPr lang="en-US" dirty="0" smtClean="0"/>
            <a:t>Prevent fractures</a:t>
          </a:r>
          <a:endParaRPr lang="en-US" dirty="0"/>
        </a:p>
      </dgm:t>
    </dgm:pt>
    <dgm:pt modelId="{C7A38B31-BD00-4B11-AB8A-07CB1418E0C9}" type="parTrans" cxnId="{CCE13CEC-9301-45C0-A17C-9EBD99EDBF4A}">
      <dgm:prSet/>
      <dgm:spPr/>
      <dgm:t>
        <a:bodyPr/>
        <a:lstStyle/>
        <a:p>
          <a:endParaRPr lang="en-US"/>
        </a:p>
      </dgm:t>
    </dgm:pt>
    <dgm:pt modelId="{0DF4C9D0-A645-4690-BAD6-8CC30B1A8C38}" type="sibTrans" cxnId="{CCE13CEC-9301-45C0-A17C-9EBD99EDBF4A}">
      <dgm:prSet/>
      <dgm:spPr/>
      <dgm:t>
        <a:bodyPr/>
        <a:lstStyle/>
        <a:p>
          <a:endParaRPr lang="en-US"/>
        </a:p>
      </dgm:t>
    </dgm:pt>
    <dgm:pt modelId="{268F9BAC-4BC8-4048-B6F1-B95D35D9C9FD}">
      <dgm:prSet phldrT="[Text]"/>
      <dgm:spPr/>
      <dgm:t>
        <a:bodyPr/>
        <a:lstStyle/>
        <a:p>
          <a:pPr rtl="0"/>
          <a:r>
            <a:rPr lang="en-US" dirty="0" smtClean="0"/>
            <a:t>Stabilize or increase bone mass</a:t>
          </a:r>
          <a:endParaRPr lang="en-US" dirty="0"/>
        </a:p>
      </dgm:t>
    </dgm:pt>
    <dgm:pt modelId="{1561F058-DD32-4DB0-8100-F0E840938D8C}" type="parTrans" cxnId="{E90562F9-8FCB-4160-BD0E-D5929BD34418}">
      <dgm:prSet/>
      <dgm:spPr/>
      <dgm:t>
        <a:bodyPr/>
        <a:lstStyle/>
        <a:p>
          <a:endParaRPr lang="en-US"/>
        </a:p>
      </dgm:t>
    </dgm:pt>
    <dgm:pt modelId="{7DAF819B-9C4F-41B8-A2C7-F7B94D1F43BF}" type="sibTrans" cxnId="{E90562F9-8FCB-4160-BD0E-D5929BD34418}">
      <dgm:prSet/>
      <dgm:spPr/>
      <dgm:t>
        <a:bodyPr/>
        <a:lstStyle/>
        <a:p>
          <a:endParaRPr lang="en-US"/>
        </a:p>
      </dgm:t>
    </dgm:pt>
    <dgm:pt modelId="{0F6D36BB-E23A-480F-BA7A-130D7B1DB2BB}">
      <dgm:prSet phldrT="[Text]"/>
      <dgm:spPr/>
      <dgm:t>
        <a:bodyPr/>
        <a:lstStyle/>
        <a:p>
          <a:pPr rtl="0"/>
          <a:r>
            <a:rPr lang="en-US" dirty="0" smtClean="0"/>
            <a:t>Relieve symptoms of fractures</a:t>
          </a:r>
          <a:endParaRPr lang="en-US" dirty="0"/>
        </a:p>
      </dgm:t>
    </dgm:pt>
    <dgm:pt modelId="{CA46E1E4-F2B4-433C-A56C-D192E4A23836}" type="parTrans" cxnId="{AEC3C1F0-C668-45DA-9F8B-AB63BA53B9ED}">
      <dgm:prSet/>
      <dgm:spPr/>
      <dgm:t>
        <a:bodyPr/>
        <a:lstStyle/>
        <a:p>
          <a:endParaRPr lang="en-US"/>
        </a:p>
      </dgm:t>
    </dgm:pt>
    <dgm:pt modelId="{3BD92911-0EA3-41F7-8F3E-CAF7AE23F2D5}" type="sibTrans" cxnId="{AEC3C1F0-C668-45DA-9F8B-AB63BA53B9ED}">
      <dgm:prSet/>
      <dgm:spPr/>
      <dgm:t>
        <a:bodyPr/>
        <a:lstStyle/>
        <a:p>
          <a:endParaRPr lang="en-US"/>
        </a:p>
      </dgm:t>
    </dgm:pt>
    <dgm:pt modelId="{681024B3-F9FA-457B-A7F9-28A8121CCC3E}">
      <dgm:prSet phldrT="[Text]"/>
      <dgm:spPr/>
      <dgm:t>
        <a:bodyPr/>
        <a:lstStyle/>
        <a:p>
          <a:pPr rtl="0"/>
          <a:r>
            <a:rPr lang="en-US" dirty="0" smtClean="0"/>
            <a:t>Maximize physical function</a:t>
          </a:r>
          <a:endParaRPr lang="en-US" dirty="0"/>
        </a:p>
      </dgm:t>
    </dgm:pt>
    <dgm:pt modelId="{DF2AEFB9-4DB6-4807-8970-E46A94F1BBD9}" type="parTrans" cxnId="{1FCFB990-3036-43E0-A3EE-F576C7C9787B}">
      <dgm:prSet/>
      <dgm:spPr/>
      <dgm:t>
        <a:bodyPr/>
        <a:lstStyle/>
        <a:p>
          <a:endParaRPr lang="en-US"/>
        </a:p>
      </dgm:t>
    </dgm:pt>
    <dgm:pt modelId="{4D880D18-D651-4ACC-97EB-DD7D07C83679}" type="sibTrans" cxnId="{1FCFB990-3036-43E0-A3EE-F576C7C9787B}">
      <dgm:prSet/>
      <dgm:spPr/>
      <dgm:t>
        <a:bodyPr/>
        <a:lstStyle/>
        <a:p>
          <a:endParaRPr lang="en-US"/>
        </a:p>
      </dgm:t>
    </dgm:pt>
    <dgm:pt modelId="{1191D673-514D-4E4C-A285-8EAEF536EEBA}">
      <dgm:prSet phldrT="[Text]"/>
      <dgm:spPr/>
      <dgm:t>
        <a:bodyPr/>
        <a:lstStyle/>
        <a:p>
          <a:pPr rtl="0"/>
          <a:r>
            <a:rPr lang="en-US" dirty="0" smtClean="0"/>
            <a:t>Improve quality of life</a:t>
          </a:r>
          <a:endParaRPr lang="en-US" dirty="0"/>
        </a:p>
      </dgm:t>
    </dgm:pt>
    <dgm:pt modelId="{E018BA9C-1B33-4AA6-99F7-F57546666C28}" type="parTrans" cxnId="{5C1F8F0F-EB37-4971-8F55-AD739807EA05}">
      <dgm:prSet/>
      <dgm:spPr/>
      <dgm:t>
        <a:bodyPr/>
        <a:lstStyle/>
        <a:p>
          <a:endParaRPr lang="en-US"/>
        </a:p>
      </dgm:t>
    </dgm:pt>
    <dgm:pt modelId="{2BEB92D5-AFB0-4047-84C0-41EFBEF33CF4}" type="sibTrans" cxnId="{5C1F8F0F-EB37-4971-8F55-AD739807EA05}">
      <dgm:prSet/>
      <dgm:spPr/>
      <dgm:t>
        <a:bodyPr/>
        <a:lstStyle/>
        <a:p>
          <a:endParaRPr lang="en-US"/>
        </a:p>
      </dgm:t>
    </dgm:pt>
    <dgm:pt modelId="{26488DF5-9324-4690-A2B0-22C673BDF838}" type="pres">
      <dgm:prSet presAssocID="{25F62F16-DEF7-44A4-8616-CDF78448B48E}" presName="Name0" presStyleCnt="0">
        <dgm:presLayoutVars>
          <dgm:chMax val="7"/>
          <dgm:chPref val="7"/>
          <dgm:dir/>
        </dgm:presLayoutVars>
      </dgm:prSet>
      <dgm:spPr/>
      <dgm:t>
        <a:bodyPr/>
        <a:lstStyle/>
        <a:p>
          <a:endParaRPr lang="en-US"/>
        </a:p>
      </dgm:t>
    </dgm:pt>
    <dgm:pt modelId="{2BD7D472-4904-4327-ACA0-D0A0EE72BF69}" type="pres">
      <dgm:prSet presAssocID="{25F62F16-DEF7-44A4-8616-CDF78448B48E}" presName="Name1" presStyleCnt="0"/>
      <dgm:spPr/>
    </dgm:pt>
    <dgm:pt modelId="{EDA3563D-15D4-49EC-8DE2-A46548C6664C}" type="pres">
      <dgm:prSet presAssocID="{25F62F16-DEF7-44A4-8616-CDF78448B48E}" presName="cycle" presStyleCnt="0"/>
      <dgm:spPr/>
    </dgm:pt>
    <dgm:pt modelId="{E97074C9-FC68-4D31-895B-EA9BF956A425}" type="pres">
      <dgm:prSet presAssocID="{25F62F16-DEF7-44A4-8616-CDF78448B48E}" presName="srcNode" presStyleLbl="node1" presStyleIdx="0" presStyleCnt="5"/>
      <dgm:spPr/>
    </dgm:pt>
    <dgm:pt modelId="{9BFE8F5F-1AEB-49F8-B074-210526CAE46A}" type="pres">
      <dgm:prSet presAssocID="{25F62F16-DEF7-44A4-8616-CDF78448B48E}" presName="conn" presStyleLbl="parChTrans1D2" presStyleIdx="0" presStyleCnt="1"/>
      <dgm:spPr/>
      <dgm:t>
        <a:bodyPr/>
        <a:lstStyle/>
        <a:p>
          <a:endParaRPr lang="en-US"/>
        </a:p>
      </dgm:t>
    </dgm:pt>
    <dgm:pt modelId="{8AB62685-F8D7-49B4-B971-0D09A52D5AFF}" type="pres">
      <dgm:prSet presAssocID="{25F62F16-DEF7-44A4-8616-CDF78448B48E}" presName="extraNode" presStyleLbl="node1" presStyleIdx="0" presStyleCnt="5"/>
      <dgm:spPr/>
    </dgm:pt>
    <dgm:pt modelId="{C4140D42-1876-4B47-B68B-507A3C8D0CF2}" type="pres">
      <dgm:prSet presAssocID="{25F62F16-DEF7-44A4-8616-CDF78448B48E}" presName="dstNode" presStyleLbl="node1" presStyleIdx="0" presStyleCnt="5"/>
      <dgm:spPr/>
    </dgm:pt>
    <dgm:pt modelId="{FC6363D6-2737-402D-AE84-5367E8AC8C66}" type="pres">
      <dgm:prSet presAssocID="{9F737D00-E4C1-46B2-B125-551E3E5E8AB6}" presName="text_1" presStyleLbl="node1" presStyleIdx="0" presStyleCnt="5">
        <dgm:presLayoutVars>
          <dgm:bulletEnabled val="1"/>
        </dgm:presLayoutVars>
      </dgm:prSet>
      <dgm:spPr/>
      <dgm:t>
        <a:bodyPr/>
        <a:lstStyle/>
        <a:p>
          <a:endParaRPr lang="en-US"/>
        </a:p>
      </dgm:t>
    </dgm:pt>
    <dgm:pt modelId="{3FDE88AE-7844-48A4-A818-DDF6B1F930CF}" type="pres">
      <dgm:prSet presAssocID="{9F737D00-E4C1-46B2-B125-551E3E5E8AB6}" presName="accent_1" presStyleCnt="0"/>
      <dgm:spPr/>
    </dgm:pt>
    <dgm:pt modelId="{FDA3E550-D465-4E1F-888F-3119276EDB28}" type="pres">
      <dgm:prSet presAssocID="{9F737D00-E4C1-46B2-B125-551E3E5E8AB6}" presName="accentRepeatNode" presStyleLbl="solidFgAcc1" presStyleIdx="0" presStyleCnt="5"/>
      <dgm:spPr/>
    </dgm:pt>
    <dgm:pt modelId="{7DE9B61D-9302-4801-9FEE-351B0B866FBD}" type="pres">
      <dgm:prSet presAssocID="{268F9BAC-4BC8-4048-B6F1-B95D35D9C9FD}" presName="text_2" presStyleLbl="node1" presStyleIdx="1" presStyleCnt="5">
        <dgm:presLayoutVars>
          <dgm:bulletEnabled val="1"/>
        </dgm:presLayoutVars>
      </dgm:prSet>
      <dgm:spPr/>
      <dgm:t>
        <a:bodyPr/>
        <a:lstStyle/>
        <a:p>
          <a:endParaRPr lang="en-US"/>
        </a:p>
      </dgm:t>
    </dgm:pt>
    <dgm:pt modelId="{B23212A6-0C6F-419C-880D-D68C10BB7B4E}" type="pres">
      <dgm:prSet presAssocID="{268F9BAC-4BC8-4048-B6F1-B95D35D9C9FD}" presName="accent_2" presStyleCnt="0"/>
      <dgm:spPr/>
    </dgm:pt>
    <dgm:pt modelId="{780ABD68-0402-45DC-A0AD-423CED8E3395}" type="pres">
      <dgm:prSet presAssocID="{268F9BAC-4BC8-4048-B6F1-B95D35D9C9FD}" presName="accentRepeatNode" presStyleLbl="solidFgAcc1" presStyleIdx="1" presStyleCnt="5"/>
      <dgm:spPr/>
    </dgm:pt>
    <dgm:pt modelId="{61982E1C-B8C5-4AB4-8815-1B1B7B9303D7}" type="pres">
      <dgm:prSet presAssocID="{0F6D36BB-E23A-480F-BA7A-130D7B1DB2BB}" presName="text_3" presStyleLbl="node1" presStyleIdx="2" presStyleCnt="5">
        <dgm:presLayoutVars>
          <dgm:bulletEnabled val="1"/>
        </dgm:presLayoutVars>
      </dgm:prSet>
      <dgm:spPr/>
      <dgm:t>
        <a:bodyPr/>
        <a:lstStyle/>
        <a:p>
          <a:endParaRPr lang="en-US"/>
        </a:p>
      </dgm:t>
    </dgm:pt>
    <dgm:pt modelId="{BC0FFD56-D72D-4729-81CB-6FBA0BC4E37C}" type="pres">
      <dgm:prSet presAssocID="{0F6D36BB-E23A-480F-BA7A-130D7B1DB2BB}" presName="accent_3" presStyleCnt="0"/>
      <dgm:spPr/>
    </dgm:pt>
    <dgm:pt modelId="{1BDE78D8-2320-449A-9BAE-59081B20FC5A}" type="pres">
      <dgm:prSet presAssocID="{0F6D36BB-E23A-480F-BA7A-130D7B1DB2BB}" presName="accentRepeatNode" presStyleLbl="solidFgAcc1" presStyleIdx="2" presStyleCnt="5"/>
      <dgm:spPr/>
    </dgm:pt>
    <dgm:pt modelId="{0C1E6B98-48C8-4AEB-8908-BAAD1B23B3AF}" type="pres">
      <dgm:prSet presAssocID="{681024B3-F9FA-457B-A7F9-28A8121CCC3E}" presName="text_4" presStyleLbl="node1" presStyleIdx="3" presStyleCnt="5">
        <dgm:presLayoutVars>
          <dgm:bulletEnabled val="1"/>
        </dgm:presLayoutVars>
      </dgm:prSet>
      <dgm:spPr/>
      <dgm:t>
        <a:bodyPr/>
        <a:lstStyle/>
        <a:p>
          <a:endParaRPr lang="en-US"/>
        </a:p>
      </dgm:t>
    </dgm:pt>
    <dgm:pt modelId="{ED4644C0-3EA0-4A0D-A8C7-21EE3D8303E5}" type="pres">
      <dgm:prSet presAssocID="{681024B3-F9FA-457B-A7F9-28A8121CCC3E}" presName="accent_4" presStyleCnt="0"/>
      <dgm:spPr/>
    </dgm:pt>
    <dgm:pt modelId="{03FDF71F-9CF0-46B2-A914-AD4B7A675073}" type="pres">
      <dgm:prSet presAssocID="{681024B3-F9FA-457B-A7F9-28A8121CCC3E}" presName="accentRepeatNode" presStyleLbl="solidFgAcc1" presStyleIdx="3" presStyleCnt="5"/>
      <dgm:spPr/>
    </dgm:pt>
    <dgm:pt modelId="{D3F98BFA-7234-4AB9-BC33-41F6E422ECC9}" type="pres">
      <dgm:prSet presAssocID="{1191D673-514D-4E4C-A285-8EAEF536EEBA}" presName="text_5" presStyleLbl="node1" presStyleIdx="4" presStyleCnt="5">
        <dgm:presLayoutVars>
          <dgm:bulletEnabled val="1"/>
        </dgm:presLayoutVars>
      </dgm:prSet>
      <dgm:spPr/>
      <dgm:t>
        <a:bodyPr/>
        <a:lstStyle/>
        <a:p>
          <a:endParaRPr lang="en-US"/>
        </a:p>
      </dgm:t>
    </dgm:pt>
    <dgm:pt modelId="{30EDB1D9-5832-4E2E-912F-BB2C4D652176}" type="pres">
      <dgm:prSet presAssocID="{1191D673-514D-4E4C-A285-8EAEF536EEBA}" presName="accent_5" presStyleCnt="0"/>
      <dgm:spPr/>
    </dgm:pt>
    <dgm:pt modelId="{EBDFD7A8-5B2C-4C73-A5C7-C7FA8131784D}" type="pres">
      <dgm:prSet presAssocID="{1191D673-514D-4E4C-A285-8EAEF536EEBA}" presName="accentRepeatNode" presStyleLbl="solidFgAcc1" presStyleIdx="4" presStyleCnt="5"/>
      <dgm:spPr/>
    </dgm:pt>
  </dgm:ptLst>
  <dgm:cxnLst>
    <dgm:cxn modelId="{10EE0103-41D8-441E-822E-ADE91B7FF7B2}" type="presOf" srcId="{268F9BAC-4BC8-4048-B6F1-B95D35D9C9FD}" destId="{7DE9B61D-9302-4801-9FEE-351B0B866FBD}" srcOrd="0" destOrd="0" presId="urn:microsoft.com/office/officeart/2008/layout/VerticalCurvedList"/>
    <dgm:cxn modelId="{1FCFB990-3036-43E0-A3EE-F576C7C9787B}" srcId="{25F62F16-DEF7-44A4-8616-CDF78448B48E}" destId="{681024B3-F9FA-457B-A7F9-28A8121CCC3E}" srcOrd="3" destOrd="0" parTransId="{DF2AEFB9-4DB6-4807-8970-E46A94F1BBD9}" sibTransId="{4D880D18-D651-4ACC-97EB-DD7D07C83679}"/>
    <dgm:cxn modelId="{E90562F9-8FCB-4160-BD0E-D5929BD34418}" srcId="{25F62F16-DEF7-44A4-8616-CDF78448B48E}" destId="{268F9BAC-4BC8-4048-B6F1-B95D35D9C9FD}" srcOrd="1" destOrd="0" parTransId="{1561F058-DD32-4DB0-8100-F0E840938D8C}" sibTransId="{7DAF819B-9C4F-41B8-A2C7-F7B94D1F43BF}"/>
    <dgm:cxn modelId="{AEC3C1F0-C668-45DA-9F8B-AB63BA53B9ED}" srcId="{25F62F16-DEF7-44A4-8616-CDF78448B48E}" destId="{0F6D36BB-E23A-480F-BA7A-130D7B1DB2BB}" srcOrd="2" destOrd="0" parTransId="{CA46E1E4-F2B4-433C-A56C-D192E4A23836}" sibTransId="{3BD92911-0EA3-41F7-8F3E-CAF7AE23F2D5}"/>
    <dgm:cxn modelId="{5C1F8F0F-EB37-4971-8F55-AD739807EA05}" srcId="{25F62F16-DEF7-44A4-8616-CDF78448B48E}" destId="{1191D673-514D-4E4C-A285-8EAEF536EEBA}" srcOrd="4" destOrd="0" parTransId="{E018BA9C-1B33-4AA6-99F7-F57546666C28}" sibTransId="{2BEB92D5-AFB0-4047-84C0-41EFBEF33CF4}"/>
    <dgm:cxn modelId="{351BE947-FA10-4C50-8BE0-E853659F655D}" type="presOf" srcId="{25F62F16-DEF7-44A4-8616-CDF78448B48E}" destId="{26488DF5-9324-4690-A2B0-22C673BDF838}" srcOrd="0" destOrd="0" presId="urn:microsoft.com/office/officeart/2008/layout/VerticalCurvedList"/>
    <dgm:cxn modelId="{00BE3A16-8DBE-4223-87BC-2985C3C4F607}" type="presOf" srcId="{0F6D36BB-E23A-480F-BA7A-130D7B1DB2BB}" destId="{61982E1C-B8C5-4AB4-8815-1B1B7B9303D7}" srcOrd="0" destOrd="0" presId="urn:microsoft.com/office/officeart/2008/layout/VerticalCurvedList"/>
    <dgm:cxn modelId="{B87A3A2E-9B95-44B6-B5C4-6B0549C86D39}" type="presOf" srcId="{1191D673-514D-4E4C-A285-8EAEF536EEBA}" destId="{D3F98BFA-7234-4AB9-BC33-41F6E422ECC9}" srcOrd="0" destOrd="0" presId="urn:microsoft.com/office/officeart/2008/layout/VerticalCurvedList"/>
    <dgm:cxn modelId="{5006E23B-46BB-44D2-A816-B5BB203BD4B5}" type="presOf" srcId="{0DF4C9D0-A645-4690-BAD6-8CC30B1A8C38}" destId="{9BFE8F5F-1AEB-49F8-B074-210526CAE46A}" srcOrd="0" destOrd="0" presId="urn:microsoft.com/office/officeart/2008/layout/VerticalCurvedList"/>
    <dgm:cxn modelId="{CCE13CEC-9301-45C0-A17C-9EBD99EDBF4A}" srcId="{25F62F16-DEF7-44A4-8616-CDF78448B48E}" destId="{9F737D00-E4C1-46B2-B125-551E3E5E8AB6}" srcOrd="0" destOrd="0" parTransId="{C7A38B31-BD00-4B11-AB8A-07CB1418E0C9}" sibTransId="{0DF4C9D0-A645-4690-BAD6-8CC30B1A8C38}"/>
    <dgm:cxn modelId="{B164D995-28DC-439B-AEC9-456EDF764D62}" type="presOf" srcId="{9F737D00-E4C1-46B2-B125-551E3E5E8AB6}" destId="{FC6363D6-2737-402D-AE84-5367E8AC8C66}" srcOrd="0" destOrd="0" presId="urn:microsoft.com/office/officeart/2008/layout/VerticalCurvedList"/>
    <dgm:cxn modelId="{BEB4E04F-D9FF-4F8D-A69E-BA260BD515AD}" type="presOf" srcId="{681024B3-F9FA-457B-A7F9-28A8121CCC3E}" destId="{0C1E6B98-48C8-4AEB-8908-BAAD1B23B3AF}" srcOrd="0" destOrd="0" presId="urn:microsoft.com/office/officeart/2008/layout/VerticalCurvedList"/>
    <dgm:cxn modelId="{0F3EDB23-54F8-4B48-8E30-6B742315B68E}" type="presParOf" srcId="{26488DF5-9324-4690-A2B0-22C673BDF838}" destId="{2BD7D472-4904-4327-ACA0-D0A0EE72BF69}" srcOrd="0" destOrd="0" presId="urn:microsoft.com/office/officeart/2008/layout/VerticalCurvedList"/>
    <dgm:cxn modelId="{B2A08656-8C10-4F70-8BA5-39F05A9772A1}" type="presParOf" srcId="{2BD7D472-4904-4327-ACA0-D0A0EE72BF69}" destId="{EDA3563D-15D4-49EC-8DE2-A46548C6664C}" srcOrd="0" destOrd="0" presId="urn:microsoft.com/office/officeart/2008/layout/VerticalCurvedList"/>
    <dgm:cxn modelId="{3A8B7547-9039-4B1B-B832-B57776F202AF}" type="presParOf" srcId="{EDA3563D-15D4-49EC-8DE2-A46548C6664C}" destId="{E97074C9-FC68-4D31-895B-EA9BF956A425}" srcOrd="0" destOrd="0" presId="urn:microsoft.com/office/officeart/2008/layout/VerticalCurvedList"/>
    <dgm:cxn modelId="{38F2578A-9CCD-4176-B6B2-C3B701A7269E}" type="presParOf" srcId="{EDA3563D-15D4-49EC-8DE2-A46548C6664C}" destId="{9BFE8F5F-1AEB-49F8-B074-210526CAE46A}" srcOrd="1" destOrd="0" presId="urn:microsoft.com/office/officeart/2008/layout/VerticalCurvedList"/>
    <dgm:cxn modelId="{75E4DA6F-997C-464C-88C8-D1C55BA1D461}" type="presParOf" srcId="{EDA3563D-15D4-49EC-8DE2-A46548C6664C}" destId="{8AB62685-F8D7-49B4-B971-0D09A52D5AFF}" srcOrd="2" destOrd="0" presId="urn:microsoft.com/office/officeart/2008/layout/VerticalCurvedList"/>
    <dgm:cxn modelId="{B18CCD64-1BB2-4994-B02D-12B876DC3635}" type="presParOf" srcId="{EDA3563D-15D4-49EC-8DE2-A46548C6664C}" destId="{C4140D42-1876-4B47-B68B-507A3C8D0CF2}" srcOrd="3" destOrd="0" presId="urn:microsoft.com/office/officeart/2008/layout/VerticalCurvedList"/>
    <dgm:cxn modelId="{41A910C2-527B-4929-96B2-BBD5E43DB713}" type="presParOf" srcId="{2BD7D472-4904-4327-ACA0-D0A0EE72BF69}" destId="{FC6363D6-2737-402D-AE84-5367E8AC8C66}" srcOrd="1" destOrd="0" presId="urn:microsoft.com/office/officeart/2008/layout/VerticalCurvedList"/>
    <dgm:cxn modelId="{25EC0DA3-7CF5-492E-86A7-EC6C1EECB2F1}" type="presParOf" srcId="{2BD7D472-4904-4327-ACA0-D0A0EE72BF69}" destId="{3FDE88AE-7844-48A4-A818-DDF6B1F930CF}" srcOrd="2" destOrd="0" presId="urn:microsoft.com/office/officeart/2008/layout/VerticalCurvedList"/>
    <dgm:cxn modelId="{4D55CA84-EAAA-47AE-902F-74C70830B0FC}" type="presParOf" srcId="{3FDE88AE-7844-48A4-A818-DDF6B1F930CF}" destId="{FDA3E550-D465-4E1F-888F-3119276EDB28}" srcOrd="0" destOrd="0" presId="urn:microsoft.com/office/officeart/2008/layout/VerticalCurvedList"/>
    <dgm:cxn modelId="{C6DEC299-0AE3-40E9-BF45-6AFBBDBB6FA2}" type="presParOf" srcId="{2BD7D472-4904-4327-ACA0-D0A0EE72BF69}" destId="{7DE9B61D-9302-4801-9FEE-351B0B866FBD}" srcOrd="3" destOrd="0" presId="urn:microsoft.com/office/officeart/2008/layout/VerticalCurvedList"/>
    <dgm:cxn modelId="{0C830941-19C1-475C-AE5A-5C2A2DDB31E9}" type="presParOf" srcId="{2BD7D472-4904-4327-ACA0-D0A0EE72BF69}" destId="{B23212A6-0C6F-419C-880D-D68C10BB7B4E}" srcOrd="4" destOrd="0" presId="urn:microsoft.com/office/officeart/2008/layout/VerticalCurvedList"/>
    <dgm:cxn modelId="{1478B09D-49C1-4058-9A04-9FB336CDF12F}" type="presParOf" srcId="{B23212A6-0C6F-419C-880D-D68C10BB7B4E}" destId="{780ABD68-0402-45DC-A0AD-423CED8E3395}" srcOrd="0" destOrd="0" presId="urn:microsoft.com/office/officeart/2008/layout/VerticalCurvedList"/>
    <dgm:cxn modelId="{120AB268-2ABA-4D40-BB46-221F86C1BBF9}" type="presParOf" srcId="{2BD7D472-4904-4327-ACA0-D0A0EE72BF69}" destId="{61982E1C-B8C5-4AB4-8815-1B1B7B9303D7}" srcOrd="5" destOrd="0" presId="urn:microsoft.com/office/officeart/2008/layout/VerticalCurvedList"/>
    <dgm:cxn modelId="{B9517D23-7CEB-445B-B1F9-515E808FD5A0}" type="presParOf" srcId="{2BD7D472-4904-4327-ACA0-D0A0EE72BF69}" destId="{BC0FFD56-D72D-4729-81CB-6FBA0BC4E37C}" srcOrd="6" destOrd="0" presId="urn:microsoft.com/office/officeart/2008/layout/VerticalCurvedList"/>
    <dgm:cxn modelId="{86C9F2FF-0A59-4866-B6EA-34EA8276F7EF}" type="presParOf" srcId="{BC0FFD56-D72D-4729-81CB-6FBA0BC4E37C}" destId="{1BDE78D8-2320-449A-9BAE-59081B20FC5A}" srcOrd="0" destOrd="0" presId="urn:microsoft.com/office/officeart/2008/layout/VerticalCurvedList"/>
    <dgm:cxn modelId="{EC31A524-0F27-43B7-A1D4-DB55E1433BA7}" type="presParOf" srcId="{2BD7D472-4904-4327-ACA0-D0A0EE72BF69}" destId="{0C1E6B98-48C8-4AEB-8908-BAAD1B23B3AF}" srcOrd="7" destOrd="0" presId="urn:microsoft.com/office/officeart/2008/layout/VerticalCurvedList"/>
    <dgm:cxn modelId="{5DCE0D82-EC46-4CDE-934D-A6E5ED7E4603}" type="presParOf" srcId="{2BD7D472-4904-4327-ACA0-D0A0EE72BF69}" destId="{ED4644C0-3EA0-4A0D-A8C7-21EE3D8303E5}" srcOrd="8" destOrd="0" presId="urn:microsoft.com/office/officeart/2008/layout/VerticalCurvedList"/>
    <dgm:cxn modelId="{E980BF33-46A6-4A65-9969-A88A234458F7}" type="presParOf" srcId="{ED4644C0-3EA0-4A0D-A8C7-21EE3D8303E5}" destId="{03FDF71F-9CF0-46B2-A914-AD4B7A675073}" srcOrd="0" destOrd="0" presId="urn:microsoft.com/office/officeart/2008/layout/VerticalCurvedList"/>
    <dgm:cxn modelId="{162C1648-8F3C-4EB5-BD70-387D73A9F96D}" type="presParOf" srcId="{2BD7D472-4904-4327-ACA0-D0A0EE72BF69}" destId="{D3F98BFA-7234-4AB9-BC33-41F6E422ECC9}" srcOrd="9" destOrd="0" presId="urn:microsoft.com/office/officeart/2008/layout/VerticalCurvedList"/>
    <dgm:cxn modelId="{8A59BD1E-7117-4E25-8471-5A043DCCB0AD}" type="presParOf" srcId="{2BD7D472-4904-4327-ACA0-D0A0EE72BF69}" destId="{30EDB1D9-5832-4E2E-912F-BB2C4D652176}" srcOrd="10" destOrd="0" presId="urn:microsoft.com/office/officeart/2008/layout/VerticalCurvedList"/>
    <dgm:cxn modelId="{B5707A69-EAF3-493C-9A7B-5F211E5B65C5}" type="presParOf" srcId="{30EDB1D9-5832-4E2E-912F-BB2C4D652176}" destId="{EBDFD7A8-5B2C-4C73-A5C7-C7FA813178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47FA6-B7BC-4A64-8889-85BC44C65D06}" type="datetimeFigureOut">
              <a:rPr lang="en-US" smtClean="0"/>
              <a:t>8/31/2015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357F-CE6D-42C5-89BF-81B7AE2885FD}" type="slidenum">
              <a:rPr lang="en-US" smtClean="0"/>
              <a:t>‹#›</a:t>
            </a:fld>
            <a:endParaRPr lang="en-US"/>
          </a:p>
        </p:txBody>
      </p:sp>
    </p:spTree>
    <p:extLst>
      <p:ext uri="{BB962C8B-B14F-4D97-AF65-F5344CB8AC3E}">
        <p14:creationId xmlns:p14="http://schemas.microsoft.com/office/powerpoint/2010/main" val="229795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ptodate.com/contents/image?imageKey=ENDO/65360&amp;topicKey=ENDO/2033&amp;rank=2~150&amp;source=see_link&amp;search=vitamin+d"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uptodate.com/contents/overview-of-vitamin-d/abstract/1" TargetMode="External"/><Relationship Id="rId4" Type="http://schemas.openxmlformats.org/officeDocument/2006/relationships/hyperlink" Target="http://www.uptodate.com/contents/overview-of-vitamin-d?source=search_result&amp;search=vitamin+d&amp;selectedTitle=2~15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ptodate.com/contents/overview-of-vitamin-d/abstract/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uptodate.com/contents/image?imageKey=ENDO/65360&amp;topicKey=ENDO/2033&amp;rank=2~150&amp;source=see_link&amp;search=vitamin+d" TargetMode="External"/><Relationship Id="rId5" Type="http://schemas.openxmlformats.org/officeDocument/2006/relationships/hyperlink" Target="http://www.uptodate.com/contents/overview-of-vitamin-d/abstract/4" TargetMode="External"/><Relationship Id="rId4" Type="http://schemas.openxmlformats.org/officeDocument/2006/relationships/hyperlink" Target="http://www.uptodate.com/contents/overview-of-vitamin-d/abstract/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webmd.com/multiple-sclerosis/default.htm" TargetMode="External"/><Relationship Id="rId3" Type="http://schemas.openxmlformats.org/officeDocument/2006/relationships/hyperlink" Target="http://www.webmd.com/heart-disease/default.htm" TargetMode="External"/><Relationship Id="rId7" Type="http://schemas.openxmlformats.org/officeDocument/2006/relationships/hyperlink" Target="http://www.webmd.com/hypertension-high-blood-pressure/default.htm"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diabetes.webmd.com/guide/diabetes_symptoms_types" TargetMode="External"/><Relationship Id="rId5" Type="http://schemas.openxmlformats.org/officeDocument/2006/relationships/hyperlink" Target="http://www.webmd.com/cancer/default.htm" TargetMode="External"/><Relationship Id="rId4" Type="http://schemas.openxmlformats.org/officeDocument/2006/relationships/hyperlink" Target="http://www.webmd.com/asthma/guide/children-asthm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dermal synthesis is the major natural source of the vitamin. Vitamin D from the diet or dermal synthesis is biologically inactive and requires enzymatic conversion to active metabolites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hlinkClick r:id="rId3"/>
              </a:rPr>
              <a:t>figure 1</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Vitamin D is converted enzymatically in the liver to 25-hydroxyvitamin D (25[OH]D), the major circulating form of vitamin D, and then in the kidney to 1,25-dihydroxyvitamin D, the active form of vitamin D.</a:t>
            </a:r>
          </a:p>
          <a:p>
            <a:pPr eaLnBrk="1" hangingPunct="1">
              <a:spcBef>
                <a:spcPct val="0"/>
              </a:spcBef>
            </a:pP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Vitamin D and its metabolites have a significant clinical role because of their interrelationship with calcium homeostasis and bone metabolism. Rickets (children) and </a:t>
            </a:r>
            <a:r>
              <a:rPr lang="en-US" altLang="en-US" dirty="0" err="1" smtClean="0">
                <a:latin typeface="Calibri" panose="020F0502020204030204" pitchFamily="34" charset="0"/>
                <a:ea typeface="ＭＳ Ｐゴシック" panose="020B0600070205080204" pitchFamily="34" charset="-128"/>
                <a:cs typeface="Arial" panose="020B0604020202020204" pitchFamily="34" charset="0"/>
              </a:rPr>
              <a:t>osteomalacia</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(children and adults) due to severe vitamin D deficiency are now uncommon except in populations with unusually low sun exposure, lack of vitamin D in fortified foods, and </a:t>
            </a:r>
            <a:r>
              <a:rPr lang="en-US" altLang="en-US" dirty="0" err="1" smtClean="0">
                <a:latin typeface="Calibri" panose="020F0502020204030204" pitchFamily="34" charset="0"/>
                <a:ea typeface="ＭＳ Ｐゴシック" panose="020B0600070205080204" pitchFamily="34" charset="-128"/>
                <a:cs typeface="Arial" panose="020B0604020202020204" pitchFamily="34" charset="0"/>
              </a:rPr>
              <a:t>malabsorptive</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syndromes. Subclinical vitamin D deficiency, as measured by low serum 25(OH)D, is very common. In the National Health and Nutrition Examination </a:t>
            </a:r>
            <a:r>
              <a:rPr lang="en-US" altLang="en-US" b="1" u="sng" dirty="0" smtClean="0">
                <a:latin typeface="Calibri" panose="020F0502020204030204" pitchFamily="34" charset="0"/>
                <a:ea typeface="ＭＳ Ｐゴシック" panose="020B0600070205080204" pitchFamily="34" charset="-128"/>
                <a:cs typeface="Arial" panose="020B0604020202020204" pitchFamily="34" charset="0"/>
                <a:hlinkClick r:id="rId4" tooltip="Click to Continue &gt; by Info"/>
              </a:rPr>
              <a:t>SURVEY</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(NHANES) 2005 to 2006, 41.6 percent of adult participants (≥20 years) had 25(OH)D levels below 20 </a:t>
            </a:r>
            <a:r>
              <a:rPr lang="en-US" altLang="en-US" dirty="0" err="1" smtClean="0">
                <a:latin typeface="Calibri" panose="020F0502020204030204" pitchFamily="34" charset="0"/>
                <a:ea typeface="ＭＳ Ｐゴシック" panose="020B0600070205080204" pitchFamily="34" charset="-128"/>
                <a:cs typeface="Arial" panose="020B0604020202020204" pitchFamily="34" charset="0"/>
              </a:rPr>
              <a:t>ng</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/mL (50 </a:t>
            </a:r>
            <a:r>
              <a:rPr lang="en-US" altLang="en-US" dirty="0" err="1" smtClean="0">
                <a:latin typeface="Calibri" panose="020F0502020204030204" pitchFamily="34" charset="0"/>
                <a:ea typeface="ＭＳ Ｐゴシック" panose="020B0600070205080204" pitchFamily="34" charset="-128"/>
                <a:cs typeface="Arial" panose="020B0604020202020204" pitchFamily="34" charset="0"/>
              </a:rPr>
              <a:t>nmol</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/L)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hlinkClick r:id="rId5"/>
              </a:rPr>
              <a:t>1</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This degree of vitamin D deficiency may contribute to the development of osteoporosis and an increased risk of fractures and falls in the elderly. Vitamin D may also regulate many other cellular functions.</a:t>
            </a:r>
          </a:p>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13</a:t>
            </a:fld>
            <a:endParaRPr lang="en-US"/>
          </a:p>
        </p:txBody>
      </p:sp>
    </p:spTree>
    <p:extLst>
      <p:ext uri="{BB962C8B-B14F-4D97-AF65-F5344CB8AC3E}">
        <p14:creationId xmlns:p14="http://schemas.microsoft.com/office/powerpoint/2010/main" val="269407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latin typeface="Calibri" pitchFamily="34" charset="0"/>
              <a:ea typeface="ＭＳ Ｐゴシック" pitchFamily="34" charset="-128"/>
              <a:cs typeface="Arial" pitchFamily="34" charset="0"/>
            </a:endParaRPr>
          </a:p>
        </p:txBody>
      </p:sp>
      <p:sp>
        <p:nvSpPr>
          <p:cNvPr id="10547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20D5856-C29D-4F5F-8E89-0F728FDB9021}" type="slidenum">
              <a:rPr lang="ar-SA" altLang="en-US" smtClean="0">
                <a:latin typeface="Calibri" pitchFamily="34" charset="0"/>
              </a:rPr>
              <a:pPr/>
              <a:t>52</a:t>
            </a:fld>
            <a:endParaRPr lang="ar-SA" altLang="en-US" smtClean="0">
              <a:latin typeface="Calibri" pitchFamily="34" charset="0"/>
            </a:endParaRPr>
          </a:p>
        </p:txBody>
      </p:sp>
    </p:spTree>
    <p:extLst>
      <p:ext uri="{BB962C8B-B14F-4D97-AF65-F5344CB8AC3E}">
        <p14:creationId xmlns:p14="http://schemas.microsoft.com/office/powerpoint/2010/main" val="397673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smtClean="0">
                <a:latin typeface="Aharoni" pitchFamily="2" charset="-79"/>
                <a:ea typeface="ＭＳ Ｐゴシック" pitchFamily="34" charset="-128"/>
                <a:cs typeface="Aharoni" pitchFamily="2" charset="-79"/>
              </a:rPr>
              <a:t>No significant PMH or PSH , not taking any medications.  She is a smoker.  Her height is 155cm</a:t>
            </a:r>
            <a:r>
              <a:rPr lang="ar-SA" altLang="en-US" b="1" smtClean="0">
                <a:latin typeface="Calibri" pitchFamily="34" charset="0"/>
                <a:ea typeface="ＭＳ Ｐゴシック" pitchFamily="34" charset="-128"/>
                <a:cs typeface="Arial" pitchFamily="34" charset="0"/>
              </a:rPr>
              <a:t> </a:t>
            </a:r>
            <a:r>
              <a:rPr lang="en-US" altLang="en-US" smtClean="0">
                <a:latin typeface="Aharoni" pitchFamily="2" charset="-79"/>
                <a:ea typeface="ＭＳ Ｐゴシック" pitchFamily="34" charset="-128"/>
                <a:cs typeface="Aharoni" pitchFamily="2" charset="-79"/>
              </a:rPr>
              <a:t>and weight is (43kg). menopause at age 51 yrs. </a:t>
            </a:r>
          </a:p>
          <a:p>
            <a:pPr algn="l" rtl="0" eaLnBrk="1" hangingPunct="1">
              <a:spcBef>
                <a:spcPct val="0"/>
              </a:spcBef>
              <a:buFont typeface="Wingdings" pitchFamily="2" charset="2"/>
              <a:buChar char="Ø"/>
            </a:pPr>
            <a:r>
              <a:rPr lang="en-US" altLang="en-US" smtClean="0">
                <a:latin typeface="Aharoni" pitchFamily="2" charset="-79"/>
                <a:ea typeface="ＭＳ Ｐゴシック" pitchFamily="34" charset="-128"/>
                <a:cs typeface="Aharoni" pitchFamily="2" charset="-79"/>
              </a:rPr>
              <a:t> FHx  her  mother had osteoporosis and had a hip fracture.</a:t>
            </a:r>
            <a:endParaRPr lang="en-US" altLang="en-US" smtClean="0">
              <a:latin typeface="Calibri" pitchFamily="34" charset="0"/>
              <a:ea typeface="ＭＳ Ｐゴシック" pitchFamily="34" charset="-128"/>
              <a:cs typeface="Arial" pitchFamily="34" charset="0"/>
            </a:endParaRPr>
          </a:p>
        </p:txBody>
      </p:sp>
      <p:sp>
        <p:nvSpPr>
          <p:cNvPr id="10650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FFF0A9-0B36-43E6-A5AD-38F9F5DA1F40}" type="slidenum">
              <a:rPr lang="ar-SA" altLang="en-US" smtClean="0">
                <a:latin typeface="Calibri" pitchFamily="34" charset="0"/>
              </a:rPr>
              <a:pPr/>
              <a:t>53</a:t>
            </a:fld>
            <a:endParaRPr lang="ar-SA" altLang="en-US" smtClean="0">
              <a:latin typeface="Calibri" pitchFamily="34" charset="0"/>
            </a:endParaRPr>
          </a:p>
        </p:txBody>
      </p:sp>
    </p:spTree>
    <p:extLst>
      <p:ext uri="{BB962C8B-B14F-4D97-AF65-F5344CB8AC3E}">
        <p14:creationId xmlns:p14="http://schemas.microsoft.com/office/powerpoint/2010/main" val="127781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Calibri" pitchFamily="34" charset="0"/>
                <a:ea typeface="ＭＳ Ｐゴシック" pitchFamily="34" charset="-128"/>
                <a:cs typeface="Arial" pitchFamily="34" charset="0"/>
              </a:rPr>
              <a:t>Almost any of the body’s 206 adult bones can be affected by osteoporosis, and therefore more easily </a:t>
            </a:r>
          </a:p>
          <a:p>
            <a:pPr eaLnBrk="1" hangingPunct="1">
              <a:spcBef>
                <a:spcPct val="0"/>
              </a:spcBef>
            </a:pPr>
            <a:r>
              <a:rPr lang="en-US" altLang="en-US" smtClean="0">
                <a:latin typeface="Calibri" pitchFamily="34" charset="0"/>
                <a:ea typeface="ＭＳ Ｐゴシック" pitchFamily="34" charset="-128"/>
                <a:cs typeface="Arial" pitchFamily="34" charset="0"/>
              </a:rPr>
              <a:t>fractured than would normally be the case. However, fractures are more likely to occur at some sites </a:t>
            </a:r>
          </a:p>
          <a:p>
            <a:pPr eaLnBrk="1" hangingPunct="1">
              <a:spcBef>
                <a:spcPct val="0"/>
              </a:spcBef>
            </a:pPr>
            <a:r>
              <a:rPr lang="en-US" altLang="en-US" smtClean="0">
                <a:latin typeface="Calibri" pitchFamily="34" charset="0"/>
                <a:ea typeface="ＭＳ Ｐゴシック" pitchFamily="34" charset="-128"/>
                <a:cs typeface="Arial" pitchFamily="34" charset="0"/>
              </a:rPr>
              <a:t>than at others. The most common fractures in people with osteoporosis include bones that are under </a:t>
            </a:r>
          </a:p>
          <a:p>
            <a:pPr eaLnBrk="1" hangingPunct="1">
              <a:spcBef>
                <a:spcPct val="0"/>
              </a:spcBef>
            </a:pPr>
            <a:r>
              <a:rPr lang="en-US" altLang="en-US" smtClean="0">
                <a:latin typeface="Calibri" pitchFamily="34" charset="0"/>
                <a:ea typeface="ＭＳ Ｐゴシック" pitchFamily="34" charset="-128"/>
                <a:cs typeface="Arial" pitchFamily="34" charset="0"/>
              </a:rPr>
              <a:t>strain because they bear weight (such as the spine, pelvis and hips) or that take the stress when a </a:t>
            </a:r>
          </a:p>
          <a:p>
            <a:pPr eaLnBrk="1" hangingPunct="1">
              <a:spcBef>
                <a:spcPct val="0"/>
              </a:spcBef>
            </a:pPr>
            <a:r>
              <a:rPr lang="en-US" altLang="en-US" smtClean="0">
                <a:latin typeface="Calibri" pitchFamily="34" charset="0"/>
                <a:ea typeface="ＭＳ Ｐゴシック" pitchFamily="34" charset="-128"/>
                <a:cs typeface="Arial" pitchFamily="34" charset="0"/>
              </a:rPr>
              <a:t>person catches him- or herself when falling (such as the wrists, forearms and upper arms). Some </a:t>
            </a:r>
          </a:p>
          <a:p>
            <a:pPr eaLnBrk="1" hangingPunct="1">
              <a:spcBef>
                <a:spcPct val="0"/>
              </a:spcBef>
            </a:pPr>
            <a:r>
              <a:rPr lang="en-US" altLang="en-US" smtClean="0">
                <a:latin typeface="Calibri" pitchFamily="34" charset="0"/>
                <a:ea typeface="ＭＳ Ｐゴシック" pitchFamily="34" charset="-128"/>
                <a:cs typeface="Arial" pitchFamily="34" charset="0"/>
              </a:rPr>
              <a:t>features of these common fracture sites are described below.</a:t>
            </a:r>
          </a:p>
          <a:p>
            <a:pPr eaLnBrk="1" hangingPunct="1">
              <a:spcBef>
                <a:spcPct val="0"/>
              </a:spcBef>
            </a:pPr>
            <a:endParaRPr lang="ar-SA" altLang="en-US" smtClean="0">
              <a:latin typeface="Calibri" pitchFamily="34" charset="0"/>
              <a:ea typeface="ＭＳ Ｐゴシック" pitchFamily="34" charset="-128"/>
              <a:cs typeface="Arial" pitchFamily="34" charset="0"/>
            </a:endParaRPr>
          </a:p>
        </p:txBody>
      </p:sp>
      <p:sp>
        <p:nvSpPr>
          <p:cNvPr id="10752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A8A29AF-0597-47E7-8634-AF14A71FF2E6}" type="slidenum">
              <a:rPr lang="ar-SA" altLang="en-US" smtClean="0">
                <a:latin typeface="Calibri" pitchFamily="34" charset="0"/>
              </a:rPr>
              <a:pPr/>
              <a:t>56</a:t>
            </a:fld>
            <a:endParaRPr lang="ar-SA" altLang="en-US" smtClean="0">
              <a:latin typeface="Calibri" pitchFamily="34" charset="0"/>
            </a:endParaRPr>
          </a:p>
        </p:txBody>
      </p:sp>
    </p:spTree>
    <p:extLst>
      <p:ext uri="{BB962C8B-B14F-4D97-AF65-F5344CB8AC3E}">
        <p14:creationId xmlns:p14="http://schemas.microsoft.com/office/powerpoint/2010/main" val="43044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Calibri" pitchFamily="34" charset="0"/>
                <a:ea typeface="ＭＳ Ｐゴシック" pitchFamily="34" charset="-128"/>
                <a:cs typeface="Arial" pitchFamily="34" charset="0"/>
              </a:rPr>
              <a:t>Complications of fractures include pain, deformity, disability, and loss of height</a:t>
            </a:r>
          </a:p>
          <a:p>
            <a:pPr eaLnBrk="1" hangingPunct="1">
              <a:spcBef>
                <a:spcPct val="0"/>
              </a:spcBef>
            </a:pPr>
            <a:endParaRPr lang="en-US" altLang="en-US" dirty="0" smtClean="0">
              <a:latin typeface="Calibri" pitchFamily="34" charset="0"/>
              <a:ea typeface="ＭＳ Ｐゴシック" pitchFamily="34" charset="-128"/>
              <a:cs typeface="Arial" pitchFamily="34" charset="0"/>
            </a:endParaRPr>
          </a:p>
          <a:p>
            <a:pPr eaLnBrk="1" hangingPunct="1">
              <a:spcBef>
                <a:spcPct val="0"/>
              </a:spcBef>
            </a:pPr>
            <a:r>
              <a:rPr lang="en-US" altLang="en-US" dirty="0" smtClean="0">
                <a:latin typeface="Calibri" pitchFamily="34" charset="0"/>
                <a:ea typeface="ＭＳ Ｐゴシック" pitchFamily="34" charset="-128"/>
                <a:cs typeface="Arial" pitchFamily="34" charset="0"/>
              </a:rPr>
              <a:t>Osteoporosis is an intermediate outcome for </a:t>
            </a:r>
          </a:p>
          <a:p>
            <a:pPr eaLnBrk="1" hangingPunct="1">
              <a:spcBef>
                <a:spcPct val="0"/>
              </a:spcBef>
            </a:pPr>
            <a:r>
              <a:rPr lang="en-US" altLang="en-US" dirty="0" smtClean="0">
                <a:latin typeface="Calibri" pitchFamily="34" charset="0"/>
                <a:ea typeface="ＭＳ Ｐゴシック" pitchFamily="34" charset="-128"/>
                <a:cs typeface="Arial" pitchFamily="34" charset="0"/>
              </a:rPr>
              <a:t>fractures and is a risk factor for fracture just as hypertension is for stroke</a:t>
            </a:r>
          </a:p>
          <a:p>
            <a:pPr eaLnBrk="1" hangingPunct="1">
              <a:spcBef>
                <a:spcPct val="0"/>
              </a:spcBef>
            </a:pPr>
            <a:endParaRPr lang="ar-SA" altLang="en-US" dirty="0" smtClean="0">
              <a:latin typeface="Calibri" pitchFamily="34" charset="0"/>
              <a:ea typeface="ＭＳ Ｐゴシック" pitchFamily="34" charset="-128"/>
              <a:cs typeface="Arial" pitchFamily="34" charset="0"/>
            </a:endParaRPr>
          </a:p>
        </p:txBody>
      </p:sp>
      <p:sp>
        <p:nvSpPr>
          <p:cNvPr id="1085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EE73E3F-8885-40FF-8409-44732FBFB475}" type="slidenum">
              <a:rPr lang="ar-SA" altLang="en-US" smtClean="0">
                <a:latin typeface="Calibri" pitchFamily="34" charset="0"/>
              </a:rPr>
              <a:pPr/>
              <a:t>57</a:t>
            </a:fld>
            <a:endParaRPr lang="ar-SA" altLang="en-US" smtClean="0">
              <a:latin typeface="Calibri" pitchFamily="34" charset="0"/>
            </a:endParaRPr>
          </a:p>
        </p:txBody>
      </p:sp>
    </p:spTree>
    <p:extLst>
      <p:ext uri="{BB962C8B-B14F-4D97-AF65-F5344CB8AC3E}">
        <p14:creationId xmlns:p14="http://schemas.microsoft.com/office/powerpoint/2010/main" val="292623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smtClean="0">
                <a:latin typeface="Calibri" pitchFamily="34" charset="0"/>
                <a:ea typeface="ＭＳ Ｐゴシック" pitchFamily="34" charset="-128"/>
                <a:cs typeface="Arial" pitchFamily="34" charset="0"/>
              </a:rPr>
              <a:t>Fractures to the hip or pelvis are normally caused by a fall, but may also result from impact to the hip. In people whose bones are weakened from osteoporosis, relatively minor impacts (such as bumping  into a piece of furniture) may be enough to cause a hip fracture. This type of fracture is the most  serious osteoporotic fracture, and has the most complications.</a:t>
            </a:r>
          </a:p>
          <a:p>
            <a:pPr algn="l" rtl="0" eaLnBrk="1" hangingPunct="1">
              <a:spcBef>
                <a:spcPct val="0"/>
              </a:spcBef>
            </a:pPr>
            <a:endParaRPr lang="ar-SA" altLang="en-US" smtClean="0">
              <a:latin typeface="Calibri" pitchFamily="34" charset="0"/>
              <a:ea typeface="ＭＳ Ｐゴシック" pitchFamily="34" charset="-128"/>
              <a:cs typeface="Arial" pitchFamily="34" charset="0"/>
            </a:endParaRPr>
          </a:p>
          <a:p>
            <a:pPr eaLnBrk="1" hangingPunct="1">
              <a:spcBef>
                <a:spcPct val="0"/>
              </a:spcBef>
            </a:pPr>
            <a:endParaRPr lang="ar-SA" altLang="en-US" smtClean="0">
              <a:latin typeface="Calibri" pitchFamily="34" charset="0"/>
              <a:ea typeface="ＭＳ Ｐゴシック" pitchFamily="34" charset="-128"/>
              <a:cs typeface="Arial" pitchFamily="34" charset="0"/>
            </a:endParaRPr>
          </a:p>
        </p:txBody>
      </p:sp>
      <p:sp>
        <p:nvSpPr>
          <p:cNvPr id="10957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0D90155-BB14-4694-977D-6EF9D45A6EFB}" type="slidenum">
              <a:rPr lang="ar-SA" altLang="en-US" smtClean="0">
                <a:latin typeface="Calibri" pitchFamily="34" charset="0"/>
              </a:rPr>
              <a:pPr/>
              <a:t>59</a:t>
            </a:fld>
            <a:endParaRPr lang="ar-SA" altLang="en-US" smtClean="0">
              <a:latin typeface="Calibri" pitchFamily="34" charset="0"/>
            </a:endParaRPr>
          </a:p>
        </p:txBody>
      </p:sp>
    </p:spTree>
    <p:extLst>
      <p:ext uri="{BB962C8B-B14F-4D97-AF65-F5344CB8AC3E}">
        <p14:creationId xmlns:p14="http://schemas.microsoft.com/office/powerpoint/2010/main" val="183574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Calibri" pitchFamily="34" charset="0"/>
                <a:ea typeface="ＭＳ Ｐゴシック" pitchFamily="34" charset="-128"/>
                <a:cs typeface="Arial" pitchFamily="34" charset="0"/>
              </a:rPr>
              <a:t>Stress fractures are also not considered fragility fractures, as they are due to repetitive injury</a:t>
            </a:r>
            <a:endParaRPr lang="ar-SA" altLang="en-US" dirty="0" smtClean="0">
              <a:latin typeface="Calibri" pitchFamily="34" charset="0"/>
              <a:ea typeface="ＭＳ Ｐゴシック" pitchFamily="34" charset="-128"/>
              <a:cs typeface="Arial" pitchFamily="34" charset="0"/>
            </a:endParaRPr>
          </a:p>
        </p:txBody>
      </p:sp>
      <p:sp>
        <p:nvSpPr>
          <p:cNvPr id="1105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4F8E772-7A23-4571-ADF4-0826C6BDE070}" type="slidenum">
              <a:rPr lang="ar-SA" altLang="en-US" smtClean="0">
                <a:latin typeface="Calibri" pitchFamily="34" charset="0"/>
              </a:rPr>
              <a:pPr/>
              <a:t>61</a:t>
            </a:fld>
            <a:endParaRPr lang="ar-SA" altLang="en-US" smtClean="0">
              <a:latin typeface="Calibri" pitchFamily="34" charset="0"/>
            </a:endParaRPr>
          </a:p>
        </p:txBody>
      </p:sp>
    </p:spTree>
    <p:extLst>
      <p:ext uri="{BB962C8B-B14F-4D97-AF65-F5344CB8AC3E}">
        <p14:creationId xmlns:p14="http://schemas.microsoft.com/office/powerpoint/2010/main" val="95669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62</a:t>
            </a:fld>
            <a:endParaRPr lang="en-US"/>
          </a:p>
        </p:txBody>
      </p:sp>
    </p:spTree>
    <p:extLst>
      <p:ext uri="{BB962C8B-B14F-4D97-AF65-F5344CB8AC3E}">
        <p14:creationId xmlns:p14="http://schemas.microsoft.com/office/powerpoint/2010/main" val="42512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latin typeface="Calibri" panose="020F0502020204030204" pitchFamily="34" charset="0"/>
              <a:ea typeface="ＭＳ Ｐゴシック" pitchFamily="34" charset="-128"/>
              <a:cs typeface="Arial" panose="020B0604020202020204" pitchFamily="34" charset="0"/>
            </a:endParaRPr>
          </a:p>
        </p:txBody>
      </p:sp>
      <p:sp>
        <p:nvSpPr>
          <p:cNvPr id="1105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EF0639FA-91F8-46A8-80DC-2F6A05C448B8}" type="slidenum">
              <a:rPr lang="ar-SA" altLang="en-US">
                <a:latin typeface="Calibri" panose="020F0502020204030204" pitchFamily="34" charset="0"/>
              </a:rPr>
              <a:pPr/>
              <a:t>64</a:t>
            </a:fld>
            <a:endParaRPr lang="ar-SA" altLang="en-US">
              <a:latin typeface="Calibri" panose="020F0502020204030204" pitchFamily="34" charset="0"/>
            </a:endParaRPr>
          </a:p>
        </p:txBody>
      </p:sp>
    </p:spTree>
    <p:extLst>
      <p:ext uri="{BB962C8B-B14F-4D97-AF65-F5344CB8AC3E}">
        <p14:creationId xmlns:p14="http://schemas.microsoft.com/office/powerpoint/2010/main" val="162884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Calibri" panose="020F0502020204030204" pitchFamily="34" charset="0"/>
                <a:ea typeface="ＭＳ Ｐゴシック" pitchFamily="34" charset="-128"/>
                <a:cs typeface="Arial" panose="020B0604020202020204" pitchFamily="34" charset="0"/>
              </a:rPr>
              <a:t>Cortical thining of the bones</a:t>
            </a:r>
            <a:r>
              <a:rPr lang="ar-SA" altLang="en-US" smtClean="0">
                <a:latin typeface="Calibri" panose="020F0502020204030204" pitchFamily="34" charset="0"/>
                <a:ea typeface="ＭＳ Ｐゴシック" pitchFamily="34" charset="-128"/>
                <a:cs typeface="Arial" panose="020B0604020202020204" pitchFamily="34" charset="0"/>
              </a:rPr>
              <a:t> </a:t>
            </a:r>
            <a:r>
              <a:rPr lang="en-US" altLang="en-US" smtClean="0">
                <a:latin typeface="Calibri" panose="020F0502020204030204" pitchFamily="34" charset="0"/>
                <a:ea typeface="ＭＳ Ｐゴシック" pitchFamily="34" charset="-128"/>
                <a:cs typeface="Arial" panose="020B0604020202020204" pitchFamily="34" charset="0"/>
              </a:rPr>
              <a:t>on x-ray: </a:t>
            </a:r>
          </a:p>
          <a:p>
            <a:pPr eaLnBrk="1" hangingPunct="1">
              <a:spcBef>
                <a:spcPct val="0"/>
              </a:spcBef>
            </a:pPr>
            <a:r>
              <a:rPr lang="en-US" altLang="en-US" smtClean="0">
                <a:latin typeface="Calibri" panose="020F0502020204030204" pitchFamily="34" charset="0"/>
                <a:ea typeface="ＭＳ Ｐゴシック" pitchFamily="34" charset="-128"/>
                <a:cs typeface="Arial" panose="020B0604020202020204" pitchFamily="34" charset="0"/>
              </a:rPr>
              <a:t>If the case is complicated we will see vertebral fractures</a:t>
            </a:r>
            <a:endParaRPr lang="ar-SA" altLang="en-US" smtClean="0">
              <a:latin typeface="Calibri" panose="020F0502020204030204" pitchFamily="34" charset="0"/>
              <a:ea typeface="ＭＳ Ｐゴシック" pitchFamily="34" charset="-128"/>
              <a:cs typeface="Arial" panose="020B0604020202020204" pitchFamily="34" charset="0"/>
            </a:endParaRPr>
          </a:p>
        </p:txBody>
      </p:sp>
      <p:sp>
        <p:nvSpPr>
          <p:cNvPr id="11162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A033CCA8-80CE-4857-B0CA-8947ECF2C8B5}" type="slidenum">
              <a:rPr lang="ar-SA" altLang="en-US">
                <a:latin typeface="Calibri" panose="020F0502020204030204" pitchFamily="34" charset="0"/>
              </a:rPr>
              <a:pPr/>
              <a:t>65</a:t>
            </a:fld>
            <a:endParaRPr lang="ar-SA" altLang="en-US">
              <a:latin typeface="Calibri" panose="020F0502020204030204" pitchFamily="34" charset="0"/>
            </a:endParaRPr>
          </a:p>
        </p:txBody>
      </p:sp>
    </p:spTree>
    <p:extLst>
      <p:ext uri="{BB962C8B-B14F-4D97-AF65-F5344CB8AC3E}">
        <p14:creationId xmlns:p14="http://schemas.microsoft.com/office/powerpoint/2010/main" val="84056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haroni" pitchFamily="2" charset="-79"/>
              <a:ea typeface="ＭＳ Ｐゴシック" pitchFamily="34" charset="-128"/>
              <a:cs typeface="Aharoni" pitchFamily="2" charset="-79"/>
            </a:endParaRPr>
          </a:p>
        </p:txBody>
      </p:sp>
      <p:sp>
        <p:nvSpPr>
          <p:cNvPr id="11264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30325D0-B8F2-4800-8A81-A1F7F628059B}" type="slidenum">
              <a:rPr lang="ar-SA" altLang="en-US">
                <a:latin typeface="Calibri" panose="020F0502020204030204" pitchFamily="34" charset="0"/>
              </a:rPr>
              <a:pPr/>
              <a:t>66</a:t>
            </a:fld>
            <a:endParaRPr lang="ar-SA" altLang="en-US">
              <a:latin typeface="Calibri" panose="020F0502020204030204" pitchFamily="34" charset="0"/>
            </a:endParaRPr>
          </a:p>
        </p:txBody>
      </p:sp>
    </p:spTree>
    <p:extLst>
      <p:ext uri="{BB962C8B-B14F-4D97-AF65-F5344CB8AC3E}">
        <p14:creationId xmlns:p14="http://schemas.microsoft.com/office/powerpoint/2010/main" val="299713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25-hydroxyvitamin D (25[OH]D) is the major circulating form of vitamin D. It has a half-life of two to three weeks, compared with 24 hours for parent vitamin D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hlinkClick r:id="rId3"/>
              </a:rPr>
              <a:t>2</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It has activity at bone and intestine, but is less than 1 percent as potent as 1,25-dihydroxyvitamin D, the most active form of vitamin D. The half-life of 1,25-dihydroxyvitamin D is approximately four to six hours. 1,25-dihydroxyvitamin D binds to intracellular receptors in target tissues and regulates gene transcription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hlinkClick r:id="rId4"/>
              </a:rPr>
              <a:t>3</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It appears to function through a single vitamin D receptor (VDR), which is nearly universally expressed in nucleated cells. The receptor is a member of the class II steroid hormone receptor, and is closely related to the retinoic acid and thyroid hormone receptors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hlinkClick r:id="rId5"/>
              </a:rPr>
              <a:t>4</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Its most important biological action is to promote enterocyte differentiation and the intestinal absorption of calcium. Other effects include a lesser stimulation of intestinal phosphate absorption, direct suppression of parathyroid hormone (PTH) release from the parathyroid gland, regulation of osteoblast function, and permissively allowing PTH-induced osteoclast activation and bone </a:t>
            </a:r>
            <a:r>
              <a:rPr lang="en-US" altLang="en-US" dirty="0" err="1" smtClean="0">
                <a:latin typeface="Calibri" panose="020F0502020204030204" pitchFamily="34" charset="0"/>
                <a:ea typeface="ＭＳ Ｐゴシック" panose="020B0600070205080204" pitchFamily="34" charset="-128"/>
                <a:cs typeface="Arial" panose="020B0604020202020204" pitchFamily="34" charset="0"/>
              </a:rPr>
              <a:t>resorption</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hlinkClick r:id="rId6"/>
              </a:rPr>
              <a:t>figure 1</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a:t>
            </a:r>
            <a:endParaRPr lang="ar-SA" altLang="en-US" dirty="0" smtClean="0">
              <a:latin typeface="Calibri" panose="020F0502020204030204" pitchFamily="34" charset="0"/>
              <a:ea typeface="ＭＳ Ｐゴシック" panose="020B0600070205080204" pitchFamily="34" charset="-128"/>
              <a:cs typeface="+mn-cs"/>
            </a:endParaRPr>
          </a:p>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14</a:t>
            </a:fld>
            <a:endParaRPr lang="en-US"/>
          </a:p>
        </p:txBody>
      </p:sp>
    </p:spTree>
    <p:extLst>
      <p:ext uri="{BB962C8B-B14F-4D97-AF65-F5344CB8AC3E}">
        <p14:creationId xmlns:p14="http://schemas.microsoft.com/office/powerpoint/2010/main" val="89971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haroni" pitchFamily="2" charset="-79"/>
              <a:ea typeface="ＭＳ Ｐゴシック" pitchFamily="34" charset="-128"/>
              <a:cs typeface="Aharoni" pitchFamily="2" charset="-79"/>
            </a:endParaRPr>
          </a:p>
        </p:txBody>
      </p:sp>
      <p:sp>
        <p:nvSpPr>
          <p:cNvPr id="11264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30325D0-B8F2-4800-8A81-A1F7F628059B}" type="slidenum">
              <a:rPr lang="ar-SA" altLang="en-US">
                <a:latin typeface="Calibri" panose="020F0502020204030204" pitchFamily="34" charset="0"/>
              </a:rPr>
              <a:pPr/>
              <a:t>67</a:t>
            </a:fld>
            <a:endParaRPr lang="ar-SA" altLang="en-US">
              <a:latin typeface="Calibri" panose="020F0502020204030204" pitchFamily="34" charset="0"/>
            </a:endParaRPr>
          </a:p>
        </p:txBody>
      </p:sp>
    </p:spTree>
    <p:extLst>
      <p:ext uri="{BB962C8B-B14F-4D97-AF65-F5344CB8AC3E}">
        <p14:creationId xmlns:p14="http://schemas.microsoft.com/office/powerpoint/2010/main" val="69558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All blood tests are normal in </a:t>
            </a:r>
            <a:r>
              <a:rPr lang="en-US" sz="1200" b="0" i="0" u="sng" strike="noStrike" kern="1200" baseline="0" dirty="0" smtClean="0">
                <a:solidFill>
                  <a:schemeClr val="tx1"/>
                </a:solidFill>
                <a:latin typeface="+mn-lt"/>
                <a:ea typeface="+mn-ea"/>
                <a:cs typeface="+mn-cs"/>
              </a:rPr>
              <a:t>1ry</a:t>
            </a:r>
            <a:r>
              <a:rPr lang="en-US" sz="1200" b="0" i="0" u="none" strike="noStrike" kern="1200" baseline="0" dirty="0" smtClean="0">
                <a:solidFill>
                  <a:schemeClr val="tx1"/>
                </a:solidFill>
                <a:latin typeface="+mn-lt"/>
                <a:ea typeface="+mn-ea"/>
                <a:cs typeface="+mn-cs"/>
              </a:rPr>
              <a:t> osteoporosis. Calcium, phosphate, and parathyroid</a:t>
            </a:r>
          </a:p>
          <a:p>
            <a:r>
              <a:rPr lang="en-US" sz="1200" b="0" i="0" u="none" strike="noStrike" kern="1200" baseline="0" dirty="0" smtClean="0">
                <a:solidFill>
                  <a:schemeClr val="tx1"/>
                </a:solidFill>
                <a:latin typeface="+mn-lt"/>
                <a:ea typeface="+mn-ea"/>
                <a:cs typeface="+mn-cs"/>
              </a:rPr>
              <a:t>hormone levels are normal.</a:t>
            </a:r>
            <a:endParaRPr lang="ar-SA" altLang="en-US" dirty="0" smtClean="0">
              <a:latin typeface="Calibri" panose="020F0502020204030204" pitchFamily="34" charset="0"/>
              <a:ea typeface="ＭＳ Ｐゴシック" pitchFamily="34" charset="-128"/>
              <a:cs typeface="Arial" panose="020B0604020202020204" pitchFamily="34" charset="0"/>
            </a:endParaRPr>
          </a:p>
        </p:txBody>
      </p:sp>
      <p:sp>
        <p:nvSpPr>
          <p:cNvPr id="11366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14A4F545-DAC4-434B-8A86-C5B83597C5BC}" type="slidenum">
              <a:rPr lang="ar-SA" altLang="en-US">
                <a:latin typeface="Calibri" panose="020F0502020204030204" pitchFamily="34" charset="0"/>
              </a:rPr>
              <a:pPr/>
              <a:t>72</a:t>
            </a:fld>
            <a:endParaRPr lang="ar-SA" altLang="en-US">
              <a:latin typeface="Calibri" panose="020F0502020204030204" pitchFamily="34" charset="0"/>
            </a:endParaRPr>
          </a:p>
        </p:txBody>
      </p:sp>
    </p:spTree>
    <p:extLst>
      <p:ext uri="{BB962C8B-B14F-4D97-AF65-F5344CB8AC3E}">
        <p14:creationId xmlns:p14="http://schemas.microsoft.com/office/powerpoint/2010/main" val="136816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endParaRPr lang="ar-SA" altLang="en-US" smtClean="0">
              <a:latin typeface="Calibri" panose="020F0502020204030204" pitchFamily="34" charset="0"/>
              <a:ea typeface="ＭＳ Ｐゴシック" pitchFamily="34" charset="-128"/>
              <a:cs typeface="Arial" panose="020B0604020202020204" pitchFamily="34" charset="0"/>
            </a:endParaRPr>
          </a:p>
        </p:txBody>
      </p:sp>
      <p:sp>
        <p:nvSpPr>
          <p:cNvPr id="11571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06804046-DE16-4B5E-B4E0-3979D8483012}" type="slidenum">
              <a:rPr lang="ar-SA" altLang="en-US">
                <a:latin typeface="Calibri" panose="020F0502020204030204" pitchFamily="34" charset="0"/>
              </a:rPr>
              <a:pPr/>
              <a:t>76</a:t>
            </a:fld>
            <a:endParaRPr lang="ar-SA" altLang="en-US">
              <a:latin typeface="Calibri" panose="020F0502020204030204" pitchFamily="34" charset="0"/>
            </a:endParaRPr>
          </a:p>
        </p:txBody>
      </p:sp>
    </p:spTree>
    <p:extLst>
      <p:ext uri="{BB962C8B-B14F-4D97-AF65-F5344CB8AC3E}">
        <p14:creationId xmlns:p14="http://schemas.microsoft.com/office/powerpoint/2010/main" val="5255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86</a:t>
            </a:fld>
            <a:endParaRPr lang="en-US"/>
          </a:p>
        </p:txBody>
      </p:sp>
    </p:spTree>
    <p:extLst>
      <p:ext uri="{BB962C8B-B14F-4D97-AF65-F5344CB8AC3E}">
        <p14:creationId xmlns:p14="http://schemas.microsoft.com/office/powerpoint/2010/main" val="1461924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87</a:t>
            </a:fld>
            <a:endParaRPr lang="en-US"/>
          </a:p>
        </p:txBody>
      </p:sp>
    </p:spTree>
    <p:extLst>
      <p:ext uri="{BB962C8B-B14F-4D97-AF65-F5344CB8AC3E}">
        <p14:creationId xmlns:p14="http://schemas.microsoft.com/office/powerpoint/2010/main" val="3138904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88</a:t>
            </a:fld>
            <a:endParaRPr lang="en-US"/>
          </a:p>
        </p:txBody>
      </p:sp>
    </p:spTree>
    <p:extLst>
      <p:ext uri="{BB962C8B-B14F-4D97-AF65-F5344CB8AC3E}">
        <p14:creationId xmlns:p14="http://schemas.microsoft.com/office/powerpoint/2010/main" val="2050759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89</a:t>
            </a:fld>
            <a:endParaRPr lang="en-US"/>
          </a:p>
        </p:txBody>
      </p:sp>
    </p:spTree>
    <p:extLst>
      <p:ext uri="{BB962C8B-B14F-4D97-AF65-F5344CB8AC3E}">
        <p14:creationId xmlns:p14="http://schemas.microsoft.com/office/powerpoint/2010/main" val="1933711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90</a:t>
            </a:fld>
            <a:endParaRPr lang="en-US"/>
          </a:p>
        </p:txBody>
      </p:sp>
    </p:spTree>
    <p:extLst>
      <p:ext uri="{BB962C8B-B14F-4D97-AF65-F5344CB8AC3E}">
        <p14:creationId xmlns:p14="http://schemas.microsoft.com/office/powerpoint/2010/main" val="3382103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latin typeface="Calibri" pitchFamily="34" charset="0"/>
              <a:ea typeface="ＭＳ Ｐゴシック" pitchFamily="34" charset="-128"/>
              <a:cs typeface="Arial" pitchFamily="34" charset="0"/>
            </a:endParaRPr>
          </a:p>
        </p:txBody>
      </p:sp>
      <p:sp>
        <p:nvSpPr>
          <p:cNvPr id="12288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D581038-A74D-4780-81DD-A5DC1C54254E}" type="slidenum">
              <a:rPr lang="ar-SA" altLang="en-US" smtClean="0">
                <a:latin typeface="Calibri" pitchFamily="34" charset="0"/>
              </a:rPr>
              <a:pPr/>
              <a:t>94</a:t>
            </a:fld>
            <a:endParaRPr lang="ar-SA" altLang="en-US" smtClean="0">
              <a:latin typeface="Calibri" pitchFamily="34" charset="0"/>
            </a:endParaRPr>
          </a:p>
        </p:txBody>
      </p:sp>
    </p:spTree>
    <p:extLst>
      <p:ext uri="{BB962C8B-B14F-4D97-AF65-F5344CB8AC3E}">
        <p14:creationId xmlns:p14="http://schemas.microsoft.com/office/powerpoint/2010/main" val="309650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30</a:t>
            </a:fld>
            <a:endParaRPr lang="en-US"/>
          </a:p>
        </p:txBody>
      </p:sp>
    </p:spTree>
    <p:extLst>
      <p:ext uri="{BB962C8B-B14F-4D97-AF65-F5344CB8AC3E}">
        <p14:creationId xmlns:p14="http://schemas.microsoft.com/office/powerpoint/2010/main" val="177757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Calcium is important for preventing osteoporosis and bone disease, as it's a major building-block of our bone tissue - our skeleton houses 99 % of our body's calcium stores. The calcium in our bones also acts as a reservoir for maintaining calcium levels in the blood, which is essential for healthy nerves and muscles.</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31</a:t>
            </a:fld>
            <a:endParaRPr lang="en-US"/>
          </a:p>
        </p:txBody>
      </p:sp>
    </p:spTree>
    <p:extLst>
      <p:ext uri="{BB962C8B-B14F-4D97-AF65-F5344CB8AC3E}">
        <p14:creationId xmlns:p14="http://schemas.microsoft.com/office/powerpoint/2010/main" val="283756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32</a:t>
            </a:fld>
            <a:endParaRPr lang="en-US"/>
          </a:p>
        </p:txBody>
      </p:sp>
    </p:spTree>
    <p:extLst>
      <p:ext uri="{BB962C8B-B14F-4D97-AF65-F5344CB8AC3E}">
        <p14:creationId xmlns:p14="http://schemas.microsoft.com/office/powerpoint/2010/main" val="330827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D is essential for the development and maintenance of bone, both for its role in assisting calcium absorption from food in the intestine, and for ensuring the correct renewal and mineralization of bone tissue. </a:t>
            </a:r>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33</a:t>
            </a:fld>
            <a:endParaRPr lang="en-US"/>
          </a:p>
        </p:txBody>
      </p:sp>
    </p:spTree>
    <p:extLst>
      <p:ext uri="{BB962C8B-B14F-4D97-AF65-F5344CB8AC3E}">
        <p14:creationId xmlns:p14="http://schemas.microsoft.com/office/powerpoint/2010/main" val="276228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risk of death from </a:t>
            </a:r>
            <a:r>
              <a:rPr lang="en-US" dirty="0" smtClean="0">
                <a:hlinkClick r:id="rId3"/>
              </a:rPr>
              <a:t>cardiovascular disease</a:t>
            </a:r>
            <a:endParaRPr lang="en-US" dirty="0" smtClean="0"/>
          </a:p>
          <a:p>
            <a:r>
              <a:rPr lang="en-US" dirty="0" smtClean="0"/>
              <a:t>Cognitive impairment in older adults</a:t>
            </a:r>
          </a:p>
          <a:p>
            <a:r>
              <a:rPr lang="en-US" dirty="0" smtClean="0"/>
              <a:t>Severe </a:t>
            </a:r>
            <a:r>
              <a:rPr lang="en-US" dirty="0" smtClean="0">
                <a:hlinkClick r:id="rId4"/>
              </a:rPr>
              <a:t>asthma in children</a:t>
            </a:r>
            <a:endParaRPr lang="en-US" dirty="0" smtClean="0"/>
          </a:p>
          <a:p>
            <a:r>
              <a:rPr lang="en-US" dirty="0" smtClean="0">
                <a:hlinkClick r:id="rId5"/>
              </a:rPr>
              <a:t>Cancer</a:t>
            </a:r>
            <a:r>
              <a:rPr lang="en-US" dirty="0" smtClean="0"/>
              <a:t> </a:t>
            </a:r>
          </a:p>
          <a:p>
            <a:r>
              <a:rPr lang="en-US" dirty="0" smtClean="0"/>
              <a:t>Research suggests that vitamin D could play a role in the prevention and treatment of a number of different conditions, including type1 and </a:t>
            </a:r>
            <a:r>
              <a:rPr lang="en-US" dirty="0" smtClean="0">
                <a:hlinkClick r:id="rId6"/>
              </a:rPr>
              <a:t>type 2 diabetes</a:t>
            </a:r>
            <a:r>
              <a:rPr lang="en-US" dirty="0" smtClean="0"/>
              <a:t>, </a:t>
            </a:r>
            <a:r>
              <a:rPr lang="en-US" dirty="0" smtClean="0">
                <a:hlinkClick r:id="rId7"/>
              </a:rPr>
              <a:t>hypertension</a:t>
            </a:r>
            <a:r>
              <a:rPr lang="en-US" dirty="0" smtClean="0"/>
              <a:t>, glucose intolerance, and </a:t>
            </a:r>
            <a:r>
              <a:rPr lang="en-US" dirty="0" smtClean="0">
                <a:hlinkClick r:id="rId8"/>
              </a:rPr>
              <a:t>multiple sclerosis</a:t>
            </a:r>
            <a:endParaRPr lang="en-US" dirty="0" smtClean="0"/>
          </a:p>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40</a:t>
            </a:fld>
            <a:endParaRPr lang="en-US"/>
          </a:p>
        </p:txBody>
      </p:sp>
    </p:spTree>
    <p:extLst>
      <p:ext uri="{BB962C8B-B14F-4D97-AF65-F5344CB8AC3E}">
        <p14:creationId xmlns:p14="http://schemas.microsoft.com/office/powerpoint/2010/main" val="308660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based on evidence that it can regulate bone maintenance and stimulate bone formation including the accumulation of mineral, in addition to strengthening muscles, improving balance, and thus reducing the overall risk of falls and fractures. </a:t>
            </a:r>
          </a:p>
          <a:p>
            <a:endParaRPr lang="en-US" dirty="0"/>
          </a:p>
        </p:txBody>
      </p:sp>
      <p:sp>
        <p:nvSpPr>
          <p:cNvPr id="4" name="Slide Number Placeholder 3"/>
          <p:cNvSpPr>
            <a:spLocks noGrp="1"/>
          </p:cNvSpPr>
          <p:nvPr>
            <p:ph type="sldNum" sz="quarter" idx="10"/>
          </p:nvPr>
        </p:nvSpPr>
        <p:spPr/>
        <p:txBody>
          <a:bodyPr/>
          <a:lstStyle/>
          <a:p>
            <a:fld id="{FCCA357F-CE6D-42C5-89BF-81B7AE2885FD}" type="slidenum">
              <a:rPr lang="en-US" smtClean="0"/>
              <a:t>42</a:t>
            </a:fld>
            <a:endParaRPr lang="en-US"/>
          </a:p>
        </p:txBody>
      </p:sp>
    </p:spTree>
    <p:extLst>
      <p:ext uri="{BB962C8B-B14F-4D97-AF65-F5344CB8AC3E}">
        <p14:creationId xmlns:p14="http://schemas.microsoft.com/office/powerpoint/2010/main" val="35341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Calibri" pitchFamily="34" charset="0"/>
                <a:ea typeface="ＭＳ Ｐゴシック" pitchFamily="34" charset="-128"/>
                <a:cs typeface="Arial" pitchFamily="34" charset="0"/>
              </a:rPr>
              <a:t>To use the tool, all you need is a computer with Internet access. Here’s how to assess your osteoporosis risk for free</a:t>
            </a:r>
            <a:endParaRPr lang="ar-SA" altLang="en-US" smtClean="0">
              <a:latin typeface="Calibri" pitchFamily="34" charset="0"/>
              <a:ea typeface="ＭＳ Ｐゴシック" pitchFamily="34" charset="-128"/>
              <a:cs typeface="Arial" pitchFamily="34" charset="0"/>
            </a:endParaRPr>
          </a:p>
        </p:txBody>
      </p:sp>
      <p:sp>
        <p:nvSpPr>
          <p:cNvPr id="10445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6D8B05E-8791-4F60-A6CF-77AE76B78D67}" type="slidenum">
              <a:rPr lang="ar-SA" altLang="en-US" smtClean="0">
                <a:latin typeface="Calibri" pitchFamily="34" charset="0"/>
              </a:rPr>
              <a:pPr/>
              <a:t>48</a:t>
            </a:fld>
            <a:endParaRPr lang="ar-SA" altLang="en-US" smtClean="0">
              <a:latin typeface="Calibri" pitchFamily="34" charset="0"/>
            </a:endParaRPr>
          </a:p>
        </p:txBody>
      </p:sp>
    </p:spTree>
    <p:extLst>
      <p:ext uri="{BB962C8B-B14F-4D97-AF65-F5344CB8AC3E}">
        <p14:creationId xmlns:p14="http://schemas.microsoft.com/office/powerpoint/2010/main" val="14596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8/31/2015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8/31/2015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cbi.nlm.nih.gov/pubmed/?term=.+Prevalence+of+osteoporosis+among+postmenopausal+females+with+diabetes+mellitus.+Al-Maatouq+MA,+El-Desouki+MI,+Othman+SA,+Mattar+EH,+Babay+ZA,+Addar+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om.sa/url?sa=i&amp;rct=j&amp;q=&amp;esrc=s&amp;source=images&amp;cd=&amp;cad=rja&amp;uact=8&amp;ved=0CAcQjRxqFQoTCOPTmeKB0McCFQNvFAodlmgIGw&amp;url=http://www.hughston.com/hha/a.wristfx.htm&amp;ei=foziVeOcI4PeUZbRodgB&amp;psig=AFQjCNGTbZunsbwkT3XoCAG1UR-piHC5Tw&amp;ust=1440996816206350"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uptodate.com/contents/image?imageKey=ENDO/58752&amp;topicKey=ENDO/2056&amp;rank=1~116&amp;source=see_link&amp;search=dexa+scan" TargetMode="External"/><Relationship Id="rId2" Type="http://schemas.openxmlformats.org/officeDocument/2006/relationships/hyperlink" Target="http://www.uptodate.com/contents/bone-density-testing-beyond-the-basics"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www.ncbi.nlm.nih.gov/pmc/articles/PMC3102469/" TargetMode="External"/><Relationship Id="rId3" Type="http://schemas.openxmlformats.org/officeDocument/2006/relationships/hyperlink" Target="http://www.ncbi.nlm.nih.gov/pubmed?term=El-Desouki%20MI%5bAuthor%5d&amp;cauthor=true&amp;cauthor_uid=15494815" TargetMode="External"/><Relationship Id="rId7" Type="http://schemas.openxmlformats.org/officeDocument/2006/relationships/hyperlink" Target="http://www.ncbi.nlm.nih.gov/pubmed?term=Addar%20M%5bAuthor%5d&amp;cauthor=true&amp;cauthor_uid=15494815" TargetMode="External"/><Relationship Id="rId2" Type="http://schemas.openxmlformats.org/officeDocument/2006/relationships/hyperlink" Target="http://www.ncbi.nlm.nih.gov/pubmed?term=Al-Maatouq%20MA%5bAuthor%5d&amp;cauthor=true&amp;cauthor_uid=15494815" TargetMode="External"/><Relationship Id="rId1" Type="http://schemas.openxmlformats.org/officeDocument/2006/relationships/slideLayout" Target="../slideLayouts/slideLayout2.xml"/><Relationship Id="rId6" Type="http://schemas.openxmlformats.org/officeDocument/2006/relationships/hyperlink" Target="http://www.ncbi.nlm.nih.gov/pubmed?term=Babay%20ZA%5bAuthor%5d&amp;cauthor=true&amp;cauthor_uid=15494815" TargetMode="External"/><Relationship Id="rId5" Type="http://schemas.openxmlformats.org/officeDocument/2006/relationships/hyperlink" Target="http://www.ncbi.nlm.nih.gov/pubmed?term=Mattar%20EH%5bAuthor%5d&amp;cauthor=true&amp;cauthor_uid=15494815" TargetMode="External"/><Relationship Id="rId4" Type="http://schemas.openxmlformats.org/officeDocument/2006/relationships/hyperlink" Target="http://www.ncbi.nlm.nih.gov/pubmed?term=Othman%20SA%5bAuthor%5d&amp;cauthor=true&amp;cauthor_uid=15494815" TargetMode="External"/><Relationship Id="rId9" Type="http://schemas.openxmlformats.org/officeDocument/2006/relationships/hyperlink" Target="http://apps.who.int/iris/bitstream/10665/85313/1/9789241504935_eng.pdf?ua=1"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9804966" cy="2209800"/>
          </a:xfrm>
        </p:spPr>
        <p:txBody>
          <a:bodyPr/>
          <a:lstStyle/>
          <a:p>
            <a:r>
              <a:rPr lang="en-US" dirty="0"/>
              <a:t>Osteoporosis &amp;    Vitamin D deficiency </a:t>
            </a:r>
          </a:p>
        </p:txBody>
      </p:sp>
      <p:sp>
        <p:nvSpPr>
          <p:cNvPr id="3" name="Subtitle 2"/>
          <p:cNvSpPr>
            <a:spLocks noGrp="1"/>
          </p:cNvSpPr>
          <p:nvPr>
            <p:ph type="subTitle" idx="1"/>
          </p:nvPr>
        </p:nvSpPr>
        <p:spPr>
          <a:xfrm>
            <a:off x="1154955" y="4777380"/>
            <a:ext cx="8825658" cy="1370202"/>
          </a:xfrm>
        </p:spPr>
        <p:txBody>
          <a:bodyPr>
            <a:normAutofit fontScale="77500" lnSpcReduction="20000"/>
          </a:bodyPr>
          <a:lstStyle/>
          <a:p>
            <a:pPr algn="ctr"/>
            <a:r>
              <a:rPr lang="en-US" dirty="0" smtClean="0"/>
              <a:t>Done by : </a:t>
            </a:r>
          </a:p>
          <a:p>
            <a:pPr algn="ctr"/>
            <a:r>
              <a:rPr lang="en-US" sz="2400" b="1" dirty="0" err="1" smtClean="0">
                <a:solidFill>
                  <a:srgbClr val="FFC000"/>
                </a:solidFill>
              </a:rPr>
              <a:t>hussam</a:t>
            </a:r>
            <a:r>
              <a:rPr lang="en-US" sz="2400" b="1" dirty="0" smtClean="0">
                <a:solidFill>
                  <a:srgbClr val="FFC000"/>
                </a:solidFill>
              </a:rPr>
              <a:t> </a:t>
            </a:r>
            <a:r>
              <a:rPr lang="en-US" sz="2400" b="1" dirty="0" err="1" smtClean="0">
                <a:solidFill>
                  <a:srgbClr val="FFC000"/>
                </a:solidFill>
              </a:rPr>
              <a:t>alorabi</a:t>
            </a:r>
            <a:r>
              <a:rPr lang="en-US" sz="2400" b="1" dirty="0" smtClean="0">
                <a:solidFill>
                  <a:srgbClr val="FFC000"/>
                </a:solidFill>
              </a:rPr>
              <a:t>,</a:t>
            </a:r>
          </a:p>
          <a:p>
            <a:pPr algn="ctr"/>
            <a:r>
              <a:rPr lang="en-US" sz="2400" b="1" dirty="0" smtClean="0">
                <a:solidFill>
                  <a:srgbClr val="FFC000"/>
                </a:solidFill>
              </a:rPr>
              <a:t>Abdullah </a:t>
            </a:r>
            <a:r>
              <a:rPr lang="en-US" sz="2400" b="1" dirty="0" err="1" smtClean="0">
                <a:solidFill>
                  <a:srgbClr val="FFC000"/>
                </a:solidFill>
              </a:rPr>
              <a:t>alzahrani</a:t>
            </a:r>
            <a:endParaRPr lang="en-US" sz="2400" b="1" dirty="0" smtClean="0">
              <a:solidFill>
                <a:srgbClr val="FFC000"/>
              </a:solidFill>
            </a:endParaRPr>
          </a:p>
          <a:p>
            <a:pPr algn="ctr"/>
            <a:r>
              <a:rPr lang="en-US" sz="2400" b="1" dirty="0" smtClean="0">
                <a:solidFill>
                  <a:srgbClr val="FFC000"/>
                </a:solidFill>
              </a:rPr>
              <a:t>Mohammed al </a:t>
            </a:r>
            <a:r>
              <a:rPr lang="en-US" sz="2400" b="1" dirty="0" err="1" smtClean="0">
                <a:solidFill>
                  <a:srgbClr val="FFC000"/>
                </a:solidFill>
              </a:rPr>
              <a:t>jarbou</a:t>
            </a:r>
            <a:endParaRPr lang="en-US" sz="2400" b="1" dirty="0">
              <a:solidFill>
                <a:srgbClr val="FFC000"/>
              </a:solidFill>
            </a:endParaRPr>
          </a:p>
        </p:txBody>
      </p:sp>
    </p:spTree>
    <p:extLst>
      <p:ext uri="{BB962C8B-B14F-4D97-AF65-F5344CB8AC3E}">
        <p14:creationId xmlns:p14="http://schemas.microsoft.com/office/powerpoint/2010/main" val="334810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885" y="553792"/>
            <a:ext cx="9186969" cy="5962918"/>
          </a:xfrm>
        </p:spPr>
        <p:txBody>
          <a:bodyPr>
            <a:normAutofit/>
          </a:bodyPr>
          <a:lstStyle/>
          <a:p>
            <a:pPr>
              <a:lnSpc>
                <a:spcPct val="80000"/>
              </a:lnSpc>
              <a:buNone/>
            </a:pPr>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a:t>
            </a:r>
          </a:p>
          <a:p>
            <a:pPr>
              <a:lnSpc>
                <a:spcPct val="80000"/>
              </a:lnSpc>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A medical condition in which the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bones become brittle and fragile from loss of tissue</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typically as a result of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hormonal changes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or deficiency of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calcium or vitamin D</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t>
            </a:r>
          </a:p>
          <a:p>
            <a:pPr>
              <a:lnSpc>
                <a:spcPct val="80000"/>
              </a:lnSpc>
              <a:buNone/>
            </a:pPr>
            <a:r>
              <a:rPr lang="en-US" altLang="en-US" sz="2400" b="1" dirty="0">
                <a:latin typeface="Century Gothic" panose="020B0502020202020204" pitchFamily="34" charset="0"/>
                <a:ea typeface="ＭＳ Ｐゴシック" panose="020B0600070205080204" pitchFamily="34" charset="-128"/>
                <a:cs typeface="Tahoma" panose="020B0604030504040204" pitchFamily="34" charset="0"/>
              </a:rPr>
              <a:t>-</a:t>
            </a:r>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Osteopenia</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a:t>
            </a:r>
          </a:p>
          <a:p>
            <a:pPr>
              <a:lnSpc>
                <a:spcPct val="80000"/>
              </a:lnSpc>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Condition in which the protein and mineral   content of bone tissue is reduced, but less severely than in osteoporosis</a:t>
            </a:r>
          </a:p>
          <a:p>
            <a:pPr>
              <a:lnSpc>
                <a:spcPct val="80000"/>
              </a:lnSpc>
              <a:buNone/>
            </a:pPr>
            <a:r>
              <a:rPr lang="en-US" altLang="en-US" sz="2400" b="1" dirty="0">
                <a:latin typeface="Century Gothic" panose="020B0502020202020204" pitchFamily="34" charset="0"/>
                <a:ea typeface="ＭＳ Ｐゴシック" panose="020B0600070205080204" pitchFamily="34" charset="-128"/>
                <a:cs typeface="Tahoma" panose="020B0604030504040204" pitchFamily="34" charset="0"/>
              </a:rPr>
              <a:t>-</a:t>
            </a:r>
            <a:r>
              <a:rPr lang="en-US" altLang="en-US" sz="2800" b="1" dirty="0" err="1">
                <a:latin typeface="Century Gothic" panose="020B0502020202020204" pitchFamily="34" charset="0"/>
                <a:ea typeface="ＭＳ Ｐゴシック" panose="020B0600070205080204" pitchFamily="34" charset="-128"/>
                <a:cs typeface="Tahoma" panose="020B0604030504040204" pitchFamily="34" charset="0"/>
              </a:rPr>
              <a:t>Osteomalcia</a:t>
            </a:r>
            <a:r>
              <a:rPr lang="en-US" altLang="en-US" sz="2400" b="1" dirty="0">
                <a:latin typeface="Century Gothic" panose="020B0502020202020204" pitchFamily="34" charset="0"/>
                <a:ea typeface="ＭＳ Ｐゴシック" panose="020B0600070205080204" pitchFamily="34" charset="-128"/>
                <a:cs typeface="Tahoma" panose="020B0604030504040204" pitchFamily="34" charset="0"/>
              </a:rPr>
              <a:t>:</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a:t>
            </a:r>
          </a:p>
          <a:p>
            <a:pPr>
              <a:lnSpc>
                <a:spcPct val="80000"/>
              </a:lnSpc>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Softening of the bones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typically through a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deficiency of vitamin D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or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calcium.</a:t>
            </a:r>
          </a:p>
          <a:p>
            <a:pPr>
              <a:lnSpc>
                <a:spcPct val="80000"/>
              </a:lnSpc>
              <a:buNone/>
            </a:pPr>
            <a:r>
              <a:rPr lang="en-US" altLang="en-US" sz="2400" b="1" dirty="0">
                <a:latin typeface="Century Gothic" panose="020B0502020202020204" pitchFamily="34" charset="0"/>
                <a:ea typeface="ＭＳ Ｐゴシック" panose="020B0600070205080204" pitchFamily="34" charset="-128"/>
                <a:cs typeface="Tahoma" panose="020B0604030504040204" pitchFamily="34" charset="0"/>
              </a:rPr>
              <a:t>-</a:t>
            </a:r>
            <a:r>
              <a:rPr lang="en-US" altLang="en-US" sz="3200" b="1" dirty="0">
                <a:latin typeface="Century Gothic" panose="020B0502020202020204" pitchFamily="34" charset="0"/>
                <a:ea typeface="ＭＳ Ｐゴシック" panose="020B0600070205080204" pitchFamily="34" charset="-128"/>
                <a:cs typeface="Tahoma" panose="020B0604030504040204" pitchFamily="34" charset="0"/>
              </a:rPr>
              <a:t>Rickets</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a:t>
            </a:r>
          </a:p>
          <a:p>
            <a:pPr>
              <a:lnSpc>
                <a:spcPct val="80000"/>
              </a:lnSpc>
              <a:buNone/>
            </a:pP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 disease of children caused by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vitamin D deficiency</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characterized by imperfect calcification, softening, and distortion of the bones typically resulting in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bow legs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t>
            </a:r>
            <a:endParaRPr lang="en-US" altLang="en-US" sz="2400" dirty="0">
              <a:latin typeface="Century Gothic" panose="020B050202020202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270114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schemeClr>
                </a:solidFill>
              </a:rPr>
              <a:t>What is Osteoporosis</a:t>
            </a:r>
            <a:endParaRPr lang="en-US" dirty="0"/>
          </a:p>
        </p:txBody>
      </p:sp>
      <p:sp>
        <p:nvSpPr>
          <p:cNvPr id="3" name="Content Placeholder 2"/>
          <p:cNvSpPr>
            <a:spLocks noGrp="1"/>
          </p:cNvSpPr>
          <p:nvPr>
            <p:ph idx="1"/>
          </p:nvPr>
        </p:nvSpPr>
        <p:spPr>
          <a:xfrm>
            <a:off x="1103312" y="1519708"/>
            <a:ext cx="8946541" cy="4728692"/>
          </a:xfrm>
        </p:spPr>
        <p:txBody>
          <a:bodyPr/>
          <a:lstStyle/>
          <a:p>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Osteoporosis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is a systemic disease characterized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by low bone mass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and structural deterioration of bone tissue, leading to bone fragility and an increased risk of fractures . Men and women are affected by osteoporosis . </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https://www.youtube.com/watch?v=rHyeZhcoZcQ</a:t>
            </a:r>
            <a:endParaRPr lang="ar-SA" altLang="en-US" dirty="0">
              <a:latin typeface="Century Gothic" panose="020B0502020202020204" pitchFamily="34" charset="0"/>
              <a:ea typeface="ＭＳ Ｐゴシック" panose="020B0600070205080204" pitchFamily="34" charset="-128"/>
              <a:cs typeface="Tahoma" panose="020B0604030504040204" pitchFamily="34"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521" y="3371689"/>
            <a:ext cx="6008762" cy="3303431"/>
          </a:xfrm>
          <a:prstGeom prst="rect">
            <a:avLst/>
          </a:prstGeom>
          <a:ln>
            <a:noFill/>
          </a:ln>
          <a:effectLst>
            <a:softEdge rad="112500"/>
          </a:effectLst>
        </p:spPr>
      </p:pic>
    </p:spTree>
    <p:extLst>
      <p:ext uri="{BB962C8B-B14F-4D97-AF65-F5344CB8AC3E}">
        <p14:creationId xmlns:p14="http://schemas.microsoft.com/office/powerpoint/2010/main" val="10399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lumMod val="95000"/>
                  </a:schemeClr>
                </a:solidFill>
              </a:rPr>
              <a:t>Objectives :</a:t>
            </a:r>
            <a:endParaRPr lang="en-US" dirty="0"/>
          </a:p>
        </p:txBody>
      </p:sp>
      <p:sp>
        <p:nvSpPr>
          <p:cNvPr id="3" name="Content Placeholder 2"/>
          <p:cNvSpPr>
            <a:spLocks noGrp="1"/>
          </p:cNvSpPr>
          <p:nvPr>
            <p:ph idx="1"/>
          </p:nvPr>
        </p:nvSpPr>
        <p:spPr>
          <a:xfrm>
            <a:off x="646112" y="1538514"/>
            <a:ext cx="10442802" cy="4709885"/>
          </a:xfrm>
        </p:spPr>
        <p:txBody>
          <a:bodyPr>
            <a:normAutofit/>
          </a:bodyPr>
          <a:lstStyle/>
          <a:p>
            <a:r>
              <a:rPr lang="en-US" sz="2400" dirty="0"/>
              <a:t>Definition of </a:t>
            </a:r>
            <a:r>
              <a:rPr lang="en-US" sz="2400" dirty="0" err="1"/>
              <a:t>Oteoporosis</a:t>
            </a:r>
            <a:r>
              <a:rPr lang="en-US" sz="2400" dirty="0"/>
              <a:t> and </a:t>
            </a:r>
            <a:r>
              <a:rPr lang="en-US" sz="2400" dirty="0" err="1"/>
              <a:t>Osteomalacia</a:t>
            </a:r>
            <a:r>
              <a:rPr lang="en-US" sz="2400" dirty="0"/>
              <a:t> / Rickets</a:t>
            </a:r>
          </a:p>
          <a:p>
            <a:r>
              <a:rPr lang="en-US" sz="2800" b="1" dirty="0">
                <a:solidFill>
                  <a:srgbClr val="FFFF00"/>
                </a:solidFill>
              </a:rPr>
              <a:t>Highlight on Vitamin D deficiency</a:t>
            </a:r>
          </a:p>
          <a:p>
            <a:r>
              <a:rPr lang="en-US" sz="2400" dirty="0"/>
              <a:t>Prevalence in world / Saudi Arabia</a:t>
            </a:r>
          </a:p>
          <a:p>
            <a:r>
              <a:rPr lang="en-US" sz="2400" dirty="0"/>
              <a:t>Factors lead to Osteoporosis and Vitamin D </a:t>
            </a:r>
            <a:r>
              <a:rPr lang="en-US" sz="2400" dirty="0" smtClean="0"/>
              <a:t>deficiency</a:t>
            </a:r>
          </a:p>
          <a:p>
            <a:r>
              <a:rPr lang="en-US" sz="2400" dirty="0"/>
              <a:t>Vitamin D and </a:t>
            </a:r>
            <a:r>
              <a:rPr lang="en-US" sz="2400" dirty="0" smtClean="0"/>
              <a:t>Comorbidities</a:t>
            </a:r>
            <a:endParaRPr lang="en-US" sz="2400" dirty="0"/>
          </a:p>
          <a:p>
            <a:r>
              <a:rPr lang="en-US" sz="2400" dirty="0"/>
              <a:t>How patients could be presented</a:t>
            </a:r>
          </a:p>
          <a:p>
            <a:r>
              <a:rPr lang="en-US" sz="2400" dirty="0"/>
              <a:t>Common fractures with osteoporosis</a:t>
            </a:r>
          </a:p>
          <a:p>
            <a:r>
              <a:rPr lang="en-US" sz="2400" dirty="0" smtClean="0"/>
              <a:t>Diagnosis</a:t>
            </a:r>
            <a:endParaRPr lang="en-US" sz="2400" dirty="0"/>
          </a:p>
          <a:p>
            <a:r>
              <a:rPr lang="en-US" sz="2400" dirty="0"/>
              <a:t>Management &amp; Prevention of Osteoporosis</a:t>
            </a:r>
          </a:p>
          <a:p>
            <a:endParaRPr lang="en-US" dirty="0"/>
          </a:p>
        </p:txBody>
      </p:sp>
    </p:spTree>
    <p:extLst>
      <p:ext uri="{BB962C8B-B14F-4D97-AF65-F5344CB8AC3E}">
        <p14:creationId xmlns:p14="http://schemas.microsoft.com/office/powerpoint/2010/main" val="4444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0827"/>
            <a:ext cx="12192000" cy="6888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278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rPr>
              <a:t>Vitamin D</a:t>
            </a:r>
            <a:endParaRPr lang="en-US" dirty="0">
              <a:solidFill>
                <a:srgbClr val="FFFF00"/>
              </a:solidFill>
            </a:endParaRPr>
          </a:p>
        </p:txBody>
      </p:sp>
      <p:sp>
        <p:nvSpPr>
          <p:cNvPr id="3" name="Content Placeholder 2"/>
          <p:cNvSpPr>
            <a:spLocks noGrp="1"/>
          </p:cNvSpPr>
          <p:nvPr>
            <p:ph idx="1"/>
          </p:nvPr>
        </p:nvSpPr>
        <p:spPr/>
        <p:txBody>
          <a:bodyPr>
            <a:normAutofit/>
          </a:bodyPr>
          <a:lstStyle/>
          <a:p>
            <a:pPr marL="448056" indent="-384048">
              <a:buFont typeface="Wingdings 2"/>
              <a:buChar char=""/>
              <a:defRPr/>
            </a:pPr>
            <a:r>
              <a:rPr lang="en-US" sz="2400" dirty="0"/>
              <a:t>Source: Skin and diet</a:t>
            </a:r>
          </a:p>
          <a:p>
            <a:pPr marL="448056" indent="-384048">
              <a:buFont typeface="Wingdings 2"/>
              <a:buChar char=""/>
              <a:defRPr/>
            </a:pPr>
            <a:r>
              <a:rPr lang="en-US" sz="2400" dirty="0"/>
              <a:t>Stores: 25 OH Vitamin D3 (</a:t>
            </a:r>
            <a:r>
              <a:rPr lang="en-US" sz="2400" dirty="0" err="1"/>
              <a:t>calcidiol</a:t>
            </a:r>
            <a:r>
              <a:rPr lang="en-US" sz="2400" dirty="0"/>
              <a:t>)</a:t>
            </a:r>
          </a:p>
          <a:p>
            <a:pPr marL="448056" indent="-384048">
              <a:buFont typeface="Wingdings 2"/>
              <a:buChar char=""/>
              <a:defRPr/>
            </a:pPr>
            <a:r>
              <a:rPr lang="en-US" sz="2400" dirty="0"/>
              <a:t>Active form: 1,25(OH)2 Vitamin D (</a:t>
            </a:r>
            <a:r>
              <a:rPr lang="en-US" sz="2400" dirty="0" err="1"/>
              <a:t>calcitriol</a:t>
            </a:r>
            <a:r>
              <a:rPr lang="en-US" sz="2400" dirty="0"/>
              <a:t>)</a:t>
            </a:r>
          </a:p>
          <a:p>
            <a:pPr marL="448056" indent="-384048">
              <a:buNone/>
              <a:defRPr/>
            </a:pPr>
            <a:r>
              <a:rPr lang="en-US" sz="2400" dirty="0"/>
              <a:t>    Functions</a:t>
            </a:r>
            <a:r>
              <a:rPr lang="en-US" sz="2400" u="sng" dirty="0"/>
              <a:t>: </a:t>
            </a:r>
          </a:p>
          <a:p>
            <a:pPr marL="448056" indent="-384048">
              <a:buFont typeface="Wingdings 2"/>
              <a:buChar char=""/>
              <a:defRPr/>
            </a:pPr>
            <a:r>
              <a:rPr lang="en-US" sz="2400" dirty="0"/>
              <a:t>Calcium absorption in the intestines and is required for the efficient utilization of dietary calcium. Calcium and phosphate are two minerals that are essential for normal bone formation.</a:t>
            </a:r>
          </a:p>
          <a:p>
            <a:endParaRPr lang="en-US" sz="2400" dirty="0"/>
          </a:p>
        </p:txBody>
      </p:sp>
    </p:spTree>
    <p:extLst>
      <p:ext uri="{BB962C8B-B14F-4D97-AF65-F5344CB8AC3E}">
        <p14:creationId xmlns:p14="http://schemas.microsoft.com/office/powerpoint/2010/main" val="21972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243547"/>
            <a:ext cx="8825657" cy="1915647"/>
          </a:xfrm>
        </p:spPr>
        <p:txBody>
          <a:bodyPr/>
          <a:lstStyle/>
          <a:p>
            <a:pPr algn="ctr"/>
            <a:r>
              <a:rPr lang="en-US" sz="6000" b="1" dirty="0">
                <a:solidFill>
                  <a:schemeClr val="tx1"/>
                </a:solidFill>
              </a:rPr>
              <a:t>Importance of osteoporosis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472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rPr>
              <a:t>Importance of osteoporosis </a:t>
            </a:r>
            <a:endParaRPr lang="en-US" dirty="0"/>
          </a:p>
        </p:txBody>
      </p:sp>
      <p:sp>
        <p:nvSpPr>
          <p:cNvPr id="3" name="Content Placeholder 2"/>
          <p:cNvSpPr>
            <a:spLocks noGrp="1"/>
          </p:cNvSpPr>
          <p:nvPr>
            <p:ph idx="1"/>
          </p:nvPr>
        </p:nvSpPr>
        <p:spPr>
          <a:xfrm>
            <a:off x="647092" y="1975953"/>
            <a:ext cx="9403742" cy="4666342"/>
          </a:xfrm>
        </p:spPr>
        <p:txBody>
          <a:bodyPr/>
          <a:lstStyle/>
          <a:p>
            <a:r>
              <a:rPr lang="ar-AE" altLang="en-US" b="1" dirty="0" smtClean="0">
                <a:solidFill>
                  <a:srgbClr val="FFC000"/>
                </a:solidFill>
                <a:latin typeface="Century Gothic" panose="020B0502020202020204" pitchFamily="34" charset="0"/>
              </a:rPr>
              <a:t> </a:t>
            </a:r>
            <a:r>
              <a:rPr lang="en-US" altLang="en-US" b="1" dirty="0" smtClean="0">
                <a:solidFill>
                  <a:srgbClr val="FFC000"/>
                </a:solidFill>
                <a:latin typeface="Century Gothic" panose="020B0502020202020204" pitchFamily="34" charset="0"/>
              </a:rPr>
              <a:t>Osteoporosis </a:t>
            </a:r>
            <a:r>
              <a:rPr lang="en-US" altLang="en-US" b="1" dirty="0">
                <a:solidFill>
                  <a:srgbClr val="FFC000"/>
                </a:solidFill>
                <a:latin typeface="Century Gothic" panose="020B0502020202020204" pitchFamily="34" charset="0"/>
              </a:rPr>
              <a:t>is the most common metabolic bone disorder</a:t>
            </a:r>
            <a:r>
              <a:rPr lang="en-US" altLang="en-US" dirty="0">
                <a:solidFill>
                  <a:srgbClr val="FFC000"/>
                </a:solidFill>
                <a:latin typeface="Century Gothic" panose="020B0502020202020204" pitchFamily="34" charset="0"/>
              </a:rPr>
              <a:t>.</a:t>
            </a:r>
          </a:p>
          <a:p>
            <a:pPr>
              <a:buSzPct val="45000"/>
              <a:buFont typeface="Wingdings" panose="05000000000000000000" pitchFamily="2" charset="2"/>
              <a:buChar char=""/>
            </a:pPr>
            <a:endParaRPr lang="ar-AE"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a:buSzPct val="45000"/>
              <a:buFont typeface="Wingdings" panose="05000000000000000000" pitchFamily="2" charset="2"/>
              <a:buChar char=""/>
            </a:pP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Fractures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due to osteoporosis have </a:t>
            </a:r>
            <a:r>
              <a:rPr lang="en-US" altLang="en-US" b="1"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a serious impact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on a person’s health, happiness and quality of life. They can result in chronic pain, long-term disability and death</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t>
            </a:r>
          </a:p>
          <a:p>
            <a:pPr>
              <a:buSzPct val="45000"/>
              <a:buFont typeface="Wingdings" panose="05000000000000000000" pitchFamily="2" charset="2"/>
              <a:buChar char=""/>
            </a:pP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pPr>
              <a:buSzPct val="45000"/>
              <a:buFont typeface="Wingdings" panose="05000000000000000000" pitchFamily="2" charset="2"/>
              <a:buChar char=""/>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At least one in three women and one in five men over the age of fifty around the world will suffer an osteoporotic fracture</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t>
            </a:r>
          </a:p>
          <a:p>
            <a:pPr marL="0" indent="0">
              <a:buSzPct val="45000"/>
              <a:buNone/>
            </a:pPr>
            <a:endPar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marL="0" indent="0">
              <a:buSzPct val="45000"/>
              <a:buNone/>
            </a:pP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endParaRPr lang="en-US" dirty="0"/>
          </a:p>
        </p:txBody>
      </p:sp>
    </p:spTree>
    <p:extLst>
      <p:ext uri="{BB962C8B-B14F-4D97-AF65-F5344CB8AC3E}">
        <p14:creationId xmlns:p14="http://schemas.microsoft.com/office/powerpoint/2010/main" val="21998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rPr>
              <a:t>Continue…</a:t>
            </a:r>
            <a:endParaRPr lang="en-US" dirty="0">
              <a:solidFill>
                <a:srgbClr val="FFFF00"/>
              </a:solidFill>
            </a:endParaRPr>
          </a:p>
        </p:txBody>
      </p:sp>
      <p:sp>
        <p:nvSpPr>
          <p:cNvPr id="3" name="Content Placeholder 2"/>
          <p:cNvSpPr>
            <a:spLocks noGrp="1"/>
          </p:cNvSpPr>
          <p:nvPr>
            <p:ph idx="1"/>
          </p:nvPr>
        </p:nvSpPr>
        <p:spPr/>
        <p:txBody>
          <a:bodyPr/>
          <a:lstStyle/>
          <a:p>
            <a:r>
              <a:rPr lang="en-US" altLang="en-US" b="1"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Osteoporosis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has a </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dormant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course until complicated by </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fractures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that occur following </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minimal trauma</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These fractures are common and place an enormous burden on aging individuals and a major economic toll on the nation</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t>
            </a:r>
          </a:p>
          <a:p>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Osteoporotic fractures are those occurring from a fall from a standing height or less, </a:t>
            </a:r>
            <a:r>
              <a:rPr lang="en-US" altLang="en-US" sz="2400" b="1" dirty="0">
                <a:solidFill>
                  <a:srgbClr val="FFFF00"/>
                </a:solidFill>
                <a:latin typeface="Century Gothic" panose="020B0502020202020204" pitchFamily="34" charset="0"/>
                <a:ea typeface="ＭＳ Ｐゴシック" panose="020B0600070205080204" pitchFamily="34" charset="-128"/>
                <a:cs typeface="Tahoma" panose="020B0604030504040204" pitchFamily="34" charset="0"/>
              </a:rPr>
              <a:t>(low impact trauma)</a:t>
            </a:r>
          </a:p>
          <a:p>
            <a:pPr marL="0" indent="0">
              <a:buNone/>
            </a:pP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endParaRPr lang="en-US" dirty="0" smtClean="0"/>
          </a:p>
          <a:p>
            <a:endParaRPr lang="en-US" dirty="0"/>
          </a:p>
        </p:txBody>
      </p:sp>
    </p:spTree>
    <p:extLst>
      <p:ext uri="{BB962C8B-B14F-4D97-AF65-F5344CB8AC3E}">
        <p14:creationId xmlns:p14="http://schemas.microsoft.com/office/powerpoint/2010/main" val="2582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a:ln>
            <a:noFill/>
          </a:ln>
          <a:effectLst>
            <a:softEdge rad="112500"/>
          </a:effectLst>
        </p:spPr>
      </p:pic>
    </p:spTree>
    <p:extLst>
      <p:ext uri="{BB962C8B-B14F-4D97-AF65-F5344CB8AC3E}">
        <p14:creationId xmlns:p14="http://schemas.microsoft.com/office/powerpoint/2010/main" val="984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lumMod val="95000"/>
                  </a:schemeClr>
                </a:solidFill>
              </a:rPr>
              <a:t>Objectives :</a:t>
            </a:r>
            <a:endParaRPr lang="en-US" dirty="0"/>
          </a:p>
        </p:txBody>
      </p:sp>
      <p:sp>
        <p:nvSpPr>
          <p:cNvPr id="3" name="Content Placeholder 2"/>
          <p:cNvSpPr>
            <a:spLocks noGrp="1"/>
          </p:cNvSpPr>
          <p:nvPr>
            <p:ph idx="1"/>
          </p:nvPr>
        </p:nvSpPr>
        <p:spPr>
          <a:xfrm>
            <a:off x="769258" y="1596572"/>
            <a:ext cx="9280596" cy="4651828"/>
          </a:xfrm>
        </p:spPr>
        <p:txBody>
          <a:bodyPr>
            <a:normAutofit/>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sz="2400" b="1" dirty="0">
                <a:solidFill>
                  <a:srgbClr val="FFFF00"/>
                </a:solidFill>
              </a:rPr>
              <a:t>Prevalence in world / Saudi Arabia</a:t>
            </a:r>
          </a:p>
          <a:p>
            <a:r>
              <a:rPr lang="en-US" dirty="0"/>
              <a:t>Factors lead to Osteoporosis and Vitamin D </a:t>
            </a:r>
            <a:r>
              <a:rPr lang="en-US" dirty="0" smtClean="0"/>
              <a:t>deficiency</a:t>
            </a:r>
          </a:p>
          <a:p>
            <a:r>
              <a:rPr lang="en-US" dirty="0"/>
              <a:t>Vitamin D and </a:t>
            </a:r>
            <a:r>
              <a:rPr lang="en-US" dirty="0" smtClean="0"/>
              <a:t>Comorbidities</a:t>
            </a:r>
            <a:endParaRPr lang="en-US" dirty="0"/>
          </a:p>
          <a:p>
            <a:r>
              <a:rPr lang="en-US" dirty="0"/>
              <a:t>How patients could be presented</a:t>
            </a:r>
          </a:p>
          <a:p>
            <a:r>
              <a:rPr lang="en-US" dirty="0"/>
              <a:t>Common fractures with osteoporosis</a:t>
            </a:r>
          </a:p>
          <a:p>
            <a:r>
              <a:rPr lang="en-US" dirty="0" smtClean="0"/>
              <a:t>Diagnosis</a:t>
            </a:r>
            <a:endParaRPr lang="en-US" dirty="0"/>
          </a:p>
          <a:p>
            <a:r>
              <a:rPr lang="en-US" dirty="0"/>
              <a:t>Management &amp; Prevention of Osteoporosis</a:t>
            </a:r>
          </a:p>
          <a:p>
            <a:endParaRPr lang="en-US" dirty="0"/>
          </a:p>
        </p:txBody>
      </p:sp>
    </p:spTree>
    <p:extLst>
      <p:ext uri="{BB962C8B-B14F-4D97-AF65-F5344CB8AC3E}">
        <p14:creationId xmlns:p14="http://schemas.microsoft.com/office/powerpoint/2010/main" val="3111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1059543" y="1451430"/>
            <a:ext cx="10900228" cy="4796970"/>
          </a:xfrm>
        </p:spPr>
        <p:txBody>
          <a:bodyPr>
            <a:normAutofit/>
          </a:bodyPr>
          <a:lstStyle/>
          <a:p>
            <a:r>
              <a:rPr lang="en-US" sz="2400" dirty="0"/>
              <a:t>Definition of </a:t>
            </a:r>
            <a:r>
              <a:rPr lang="en-US" sz="2400" dirty="0" err="1"/>
              <a:t>Oteoporosis</a:t>
            </a:r>
            <a:r>
              <a:rPr lang="en-US" sz="2400" dirty="0"/>
              <a:t> and </a:t>
            </a:r>
            <a:r>
              <a:rPr lang="en-US" sz="2400" dirty="0" err="1"/>
              <a:t>Osteomalacia</a:t>
            </a:r>
            <a:r>
              <a:rPr lang="en-US" sz="2400" dirty="0"/>
              <a:t> / Rickets</a:t>
            </a:r>
          </a:p>
          <a:p>
            <a:r>
              <a:rPr lang="en-US" sz="2400" dirty="0"/>
              <a:t>Highlight on Vitamin D deficiency</a:t>
            </a:r>
          </a:p>
          <a:p>
            <a:r>
              <a:rPr lang="en-US" sz="2400" dirty="0"/>
              <a:t>Prevalence in world / Saudi Arabia</a:t>
            </a:r>
          </a:p>
          <a:p>
            <a:r>
              <a:rPr lang="en-US" sz="2400" dirty="0"/>
              <a:t>Factors lead to Osteoporosis and Vitamin D </a:t>
            </a:r>
            <a:r>
              <a:rPr lang="en-US" sz="2400" dirty="0" smtClean="0"/>
              <a:t>deficiency</a:t>
            </a:r>
          </a:p>
          <a:p>
            <a:r>
              <a:rPr lang="en-US" sz="2400" dirty="0"/>
              <a:t>Vitamin D and </a:t>
            </a:r>
            <a:r>
              <a:rPr lang="en-US" sz="2400" dirty="0" smtClean="0"/>
              <a:t>Comorbidities</a:t>
            </a:r>
            <a:endParaRPr lang="en-US" sz="2400" dirty="0"/>
          </a:p>
          <a:p>
            <a:r>
              <a:rPr lang="en-US" sz="2400" dirty="0"/>
              <a:t>How patients could be presented</a:t>
            </a:r>
          </a:p>
          <a:p>
            <a:r>
              <a:rPr lang="en-US" sz="2400" dirty="0"/>
              <a:t>Common fractures with osteoporosis</a:t>
            </a:r>
          </a:p>
          <a:p>
            <a:r>
              <a:rPr lang="en-US" sz="2400" dirty="0" smtClean="0"/>
              <a:t>Diagnosis</a:t>
            </a:r>
            <a:endParaRPr lang="en-US" sz="2400" dirty="0"/>
          </a:p>
          <a:p>
            <a:r>
              <a:rPr lang="en-US" sz="2400" dirty="0" smtClean="0"/>
              <a:t>Management</a:t>
            </a:r>
            <a:r>
              <a:rPr lang="en-US" sz="2400" dirty="0"/>
              <a:t> </a:t>
            </a:r>
            <a:r>
              <a:rPr lang="en-US" sz="2400" dirty="0" smtClean="0"/>
              <a:t>&amp; Prevention of Osteoporosis</a:t>
            </a:r>
            <a:endParaRPr lang="en-US" sz="2400" dirty="0"/>
          </a:p>
          <a:p>
            <a:pPr lvl="0"/>
            <a:endParaRPr lang="en-US" dirty="0"/>
          </a:p>
          <a:p>
            <a:pPr marL="0" lvl="0" indent="0">
              <a:buNone/>
            </a:pPr>
            <a:endParaRPr lang="en-US" dirty="0"/>
          </a:p>
        </p:txBody>
      </p:sp>
    </p:spTree>
    <p:extLst>
      <p:ext uri="{BB962C8B-B14F-4D97-AF65-F5344CB8AC3E}">
        <p14:creationId xmlns:p14="http://schemas.microsoft.com/office/powerpoint/2010/main" val="100116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rPr>
              <a:t>Prevalence in world</a:t>
            </a:r>
            <a:endParaRPr lang="en-US" dirty="0"/>
          </a:p>
        </p:txBody>
      </p:sp>
      <p:sp>
        <p:nvSpPr>
          <p:cNvPr id="3" name="Content Placeholder 2"/>
          <p:cNvSpPr>
            <a:spLocks noGrp="1"/>
          </p:cNvSpPr>
          <p:nvPr>
            <p:ph idx="1"/>
          </p:nvPr>
        </p:nvSpPr>
        <p:spPr>
          <a:xfrm>
            <a:off x="858130" y="1631852"/>
            <a:ext cx="10044332" cy="4616547"/>
          </a:xfrm>
        </p:spPr>
        <p:txBody>
          <a:bodyPr>
            <a:normAutofit/>
          </a:bodyPr>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Osteoporosis</a:t>
            </a:r>
            <a:r>
              <a:rPr lang="en-US" altLang="en-US"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is considered a serious public health concern</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t>
            </a:r>
            <a:endParaRPr lang="ar-AE"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ar-AE" altLang="en-US" dirty="0">
              <a:latin typeface="Century Gothic" panose="020B0502020202020204" pitchFamily="34" charset="0"/>
              <a:ea typeface="ＭＳ Ｐゴシック" panose="020B0600070205080204" pitchFamily="34" charset="-128"/>
              <a:cs typeface="Tahoma" panose="020B0604030504040204" pitchFamily="34" charset="0"/>
            </a:endParaRPr>
          </a:p>
          <a:p>
            <a:pPr marL="107950" indent="0">
              <a:buSzPct val="4500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ar-AE"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it is estimated that over </a:t>
            </a:r>
            <a:r>
              <a:rPr lang="en-US" altLang="en-US" b="1" dirty="0" smtClean="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200 million </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people worldwide suffer from this disease. </a:t>
            </a:r>
            <a:endParaRPr lang="ar-AE"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ar-AE" dirty="0" smtClean="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ar-AE" dirty="0"/>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dirty="0" smtClean="0"/>
              <a:t>Worldwide</a:t>
            </a:r>
            <a:r>
              <a:rPr lang="en-US" dirty="0"/>
              <a:t>, osteoporosis causes more than </a:t>
            </a:r>
            <a:r>
              <a:rPr lang="en-US" b="1" dirty="0">
                <a:solidFill>
                  <a:srgbClr val="FF0000"/>
                </a:solidFill>
              </a:rPr>
              <a:t>8.9 million</a:t>
            </a:r>
            <a:r>
              <a:rPr lang="en-US" b="1" dirty="0"/>
              <a:t> </a:t>
            </a:r>
            <a:r>
              <a:rPr lang="en-US" dirty="0"/>
              <a:t>fractures annually, resulting in an osteoporotic fracture every </a:t>
            </a:r>
            <a:r>
              <a:rPr lang="en-US" b="1" dirty="0">
                <a:solidFill>
                  <a:srgbClr val="FF0000"/>
                </a:solidFill>
              </a:rPr>
              <a:t>3 seconds</a:t>
            </a:r>
            <a:r>
              <a:rPr lang="en-US" b="1" dirty="0"/>
              <a:t> </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34722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rPr>
              <a:t>Continue…</a:t>
            </a:r>
            <a:endParaRPr lang="en-US" dirty="0"/>
          </a:p>
        </p:txBody>
      </p:sp>
      <p:sp>
        <p:nvSpPr>
          <p:cNvPr id="3" name="Content Placeholder 2"/>
          <p:cNvSpPr>
            <a:spLocks noGrp="1"/>
          </p:cNvSpPr>
          <p:nvPr>
            <p:ph idx="1"/>
          </p:nvPr>
        </p:nvSpPr>
        <p:spPr>
          <a:xfrm>
            <a:off x="870856" y="1683657"/>
            <a:ext cx="9913257" cy="4564742"/>
          </a:xfrm>
        </p:spPr>
        <p:txBody>
          <a:bodyPr/>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Approximately </a:t>
            </a:r>
            <a:r>
              <a:rPr lang="en-US" altLang="en-US" b="1" dirty="0">
                <a:solidFill>
                  <a:srgbClr val="002060"/>
                </a:solidFill>
                <a:latin typeface="Century Gothic" panose="020B0502020202020204" pitchFamily="34" charset="0"/>
                <a:ea typeface="ＭＳ Ｐゴシック" panose="020B0600070205080204" pitchFamily="34" charset="-128"/>
                <a:cs typeface="Tahoma" panose="020B0604030504040204" pitchFamily="34" charset="0"/>
              </a:rPr>
              <a:t>30%</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of all </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postmenopausal women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have osteoporosis in the United States and in Europe. </a:t>
            </a:r>
            <a:r>
              <a:rPr lang="en-US" dirty="0"/>
              <a:t>At least </a:t>
            </a:r>
            <a:r>
              <a:rPr lang="en-US" b="1" dirty="0"/>
              <a:t>40% of these women</a:t>
            </a:r>
            <a:r>
              <a:rPr lang="en-US" b="1" baseline="30000" dirty="0"/>
              <a:t>2</a:t>
            </a:r>
            <a:r>
              <a:rPr lang="en-US" b="1" dirty="0"/>
              <a:t> and 15-30% of men</a:t>
            </a:r>
            <a:r>
              <a:rPr lang="en-US" b="1" baseline="30000" dirty="0"/>
              <a:t>3</a:t>
            </a:r>
            <a:r>
              <a:rPr lang="en-US" b="1" dirty="0"/>
              <a:t> will sustain one or more fragility fractures in their remaining lifetime</a:t>
            </a:r>
            <a:r>
              <a:rPr lang="en-US" dirty="0"/>
              <a:t>.</a:t>
            </a: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1610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Prevalence in Saudi Arabia</a:t>
            </a:r>
          </a:p>
        </p:txBody>
      </p:sp>
      <p:sp>
        <p:nvSpPr>
          <p:cNvPr id="3" name="Content Placeholder 2"/>
          <p:cNvSpPr>
            <a:spLocks noGrp="1"/>
          </p:cNvSpPr>
          <p:nvPr>
            <p:ph idx="1"/>
          </p:nvPr>
        </p:nvSpPr>
        <p:spPr/>
        <p:txBody>
          <a:bodyPr/>
          <a:lstStyle/>
          <a:p>
            <a:pPr marL="431800" indent="-323850">
              <a:lnSpc>
                <a:spcPct val="90000"/>
              </a:lnSpc>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In </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Saudi Arabia</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osteoporosis is already a serious issue a report in the eastern region of Saudi Arabia indicates an incidence of postmenopausal osteoporosis (PMO) of </a:t>
            </a:r>
            <a:r>
              <a:rPr lang="en-US" altLang="en-US" b="1"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30</a:t>
            </a:r>
            <a:r>
              <a:rPr lang="en-US" altLang="en-US"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 percent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to </a:t>
            </a:r>
            <a:r>
              <a:rPr lang="en-US" altLang="en-US" b="1" dirty="0">
                <a:solidFill>
                  <a:srgbClr val="FF0000"/>
                </a:solidFill>
                <a:latin typeface="Century Gothic" panose="020B0502020202020204" pitchFamily="34" charset="0"/>
                <a:ea typeface="ＭＳ Ｐゴシック" panose="020B0600070205080204" pitchFamily="34" charset="-128"/>
                <a:cs typeface="Tahoma" panose="020B0604030504040204" pitchFamily="34" charset="0"/>
              </a:rPr>
              <a:t>40 percent</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with over </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60 percent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of postmenopausal women already having some degree of osteopenia</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  </a:t>
            </a:r>
          </a:p>
          <a:p>
            <a:pPr marL="431800" indent="-323850">
              <a:lnSpc>
                <a:spcPct val="90000"/>
              </a:lnSpc>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1400" dirty="0">
                <a:hlinkClick r:id="rId2" tooltip="Saudi medical journal."/>
              </a:rPr>
              <a:t>Saudi Med J.</a:t>
            </a:r>
            <a:r>
              <a:rPr lang="en-US" sz="1400" dirty="0"/>
              <a:t> 2004 Oct;25(10):1423-7.</a:t>
            </a:r>
            <a:endParaRPr lang="en-US" altLang="en-US" sz="1400" dirty="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lnSpc>
                <a:spcPct val="90000"/>
              </a:lnSpc>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altLang="en-US" sz="2400" dirty="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lnSpc>
                <a:spcPct val="90000"/>
              </a:lnSpc>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Lifestyle factors play a significant role in the high prevalence of this disease, </a:t>
            </a:r>
            <a:r>
              <a:rPr lang="en-US" altLang="en-US" b="1" dirty="0">
                <a:solidFill>
                  <a:srgbClr val="00B0F0"/>
                </a:solidFill>
                <a:latin typeface="Century Gothic" panose="020B0502020202020204" pitchFamily="34" charset="0"/>
                <a:ea typeface="ＭＳ Ｐゴシック" panose="020B0600070205080204" pitchFamily="34" charset="-128"/>
                <a:cs typeface="Tahoma" panose="020B0604030504040204" pitchFamily="34" charset="0"/>
              </a:rPr>
              <a:t>with low calcium intake</a:t>
            </a:r>
            <a:r>
              <a:rPr lang="en-US" altLang="en-US" b="1" dirty="0">
                <a:solidFill>
                  <a:srgbClr val="92D050"/>
                </a:solidFill>
                <a:latin typeface="Century Gothic" panose="020B0502020202020204" pitchFamily="34" charset="0"/>
                <a:ea typeface="ＭＳ Ｐゴシック" panose="020B0600070205080204" pitchFamily="34" charset="-128"/>
                <a:cs typeface="Tahoma" panose="020B0604030504040204" pitchFamily="34" charset="0"/>
              </a:rPr>
              <a:t>, lack of physical activity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and a </a:t>
            </a:r>
            <a:r>
              <a:rPr lang="en-US" altLang="en-US" b="1" dirty="0">
                <a:solidFill>
                  <a:schemeClr val="accent1">
                    <a:lumMod val="60000"/>
                    <a:lumOff val="40000"/>
                  </a:schemeClr>
                </a:solidFill>
                <a:latin typeface="Century Gothic" panose="020B0502020202020204" pitchFamily="34" charset="0"/>
                <a:ea typeface="ＭＳ Ｐゴシック" panose="020B0600070205080204" pitchFamily="34" charset="-128"/>
                <a:cs typeface="Tahoma" panose="020B0604030504040204" pitchFamily="34" charset="0"/>
              </a:rPr>
              <a:t>high prevalence of vitamin D deficiency</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being amongst the main culprits.</a:t>
            </a:r>
          </a:p>
          <a:p>
            <a:endParaRPr lang="en-US" dirty="0"/>
          </a:p>
        </p:txBody>
      </p:sp>
    </p:spTree>
    <p:extLst>
      <p:ext uri="{BB962C8B-B14F-4D97-AF65-F5344CB8AC3E}">
        <p14:creationId xmlns:p14="http://schemas.microsoft.com/office/powerpoint/2010/main" val="239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rPr>
              <a:t>Continue…</a:t>
            </a:r>
            <a:endParaRPr lang="en-US" b="1" dirty="0">
              <a:solidFill>
                <a:srgbClr val="FFFF00"/>
              </a:solidFill>
            </a:endParaRPr>
          </a:p>
        </p:txBody>
      </p:sp>
      <p:sp>
        <p:nvSpPr>
          <p:cNvPr id="3" name="Content Placeholder 2"/>
          <p:cNvSpPr>
            <a:spLocks noGrp="1"/>
          </p:cNvSpPr>
          <p:nvPr>
            <p:ph idx="1"/>
          </p:nvPr>
        </p:nvSpPr>
        <p:spPr>
          <a:xfrm>
            <a:off x="1103312" y="1505244"/>
            <a:ext cx="8946541" cy="4743156"/>
          </a:xfrm>
        </p:spPr>
        <p:txBody>
          <a:bodyPr>
            <a:normAutofit/>
          </a:bodyPr>
          <a:lstStyle/>
          <a:p>
            <a:pPr marL="0" indent="0">
              <a:lnSpc>
                <a:spcPct val="90000"/>
              </a:lnSpc>
              <a:buNone/>
            </a:pPr>
            <a:endPar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a:lnSpc>
                <a:spcPct val="90000"/>
              </a:lnSpc>
            </a:pP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dirty="0">
                <a:solidFill>
                  <a:srgbClr val="00B0F0"/>
                </a:solidFill>
                <a:latin typeface="Century Gothic" panose="020B0502020202020204" pitchFamily="34" charset="0"/>
                <a:ea typeface="ＭＳ Ｐゴシック" panose="020B0600070205080204" pitchFamily="34" charset="-128"/>
                <a:cs typeface="Tahoma" panose="020B0604030504040204" pitchFamily="34" charset="0"/>
              </a:rPr>
              <a:t>Despite the fact that post-menopausal women are considered a high risk group in terms of osteoporosis, awareness of the disease still remains low.</a:t>
            </a:r>
          </a:p>
          <a:p>
            <a:pPr>
              <a:lnSpc>
                <a:spcPct val="90000"/>
              </a:lnSpc>
            </a:pPr>
            <a:endPar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endParaRPr>
          </a:p>
          <a:p>
            <a:pPr>
              <a:lnSpc>
                <a:spcPct val="90000"/>
              </a:lnSpc>
            </a:pP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b="1" dirty="0">
                <a:solidFill>
                  <a:schemeClr val="accent1">
                    <a:lumMod val="40000"/>
                    <a:lumOff val="60000"/>
                  </a:schemeClr>
                </a:solidFill>
                <a:latin typeface="Century Gothic" panose="020B0502020202020204" pitchFamily="34" charset="0"/>
                <a:ea typeface="ＭＳ Ｐゴシック" panose="020B0600070205080204" pitchFamily="34" charset="-128"/>
                <a:cs typeface="Tahoma" panose="020B0604030504040204" pitchFamily="34" charset="0"/>
              </a:rPr>
              <a:t>Nearly half the women in Saudi are at risk of developing osteoporosis</a:t>
            </a:r>
            <a:r>
              <a:rPr lang="en-US" altLang="en-US" dirty="0">
                <a:solidFill>
                  <a:schemeClr val="accent1">
                    <a:lumMod val="40000"/>
                    <a:lumOff val="60000"/>
                  </a:schemeClr>
                </a:solidFill>
                <a:latin typeface="Century Gothic" panose="020B0502020202020204" pitchFamily="34" charset="0"/>
                <a:ea typeface="ＭＳ Ｐゴシック" panose="020B0600070205080204" pitchFamily="34" charset="-128"/>
                <a:cs typeface="Tahoma" panose="020B0604030504040204" pitchFamily="34" charset="0"/>
              </a:rPr>
              <a:t>, and already have the warning signs, such as low bone density levels</a:t>
            </a:r>
            <a:r>
              <a:rPr lang="en-US" altLang="en-US" dirty="0" smtClean="0">
                <a:solidFill>
                  <a:schemeClr val="accent1">
                    <a:lumMod val="40000"/>
                    <a:lumOff val="60000"/>
                  </a:schemeClr>
                </a:solidFill>
                <a:latin typeface="Century Gothic" panose="020B0502020202020204" pitchFamily="34" charset="0"/>
                <a:ea typeface="ＭＳ Ｐゴシック" panose="020B0600070205080204" pitchFamily="34" charset="-128"/>
                <a:cs typeface="Tahoma" panose="020B0604030504040204" pitchFamily="34" charset="0"/>
              </a:rPr>
              <a:t>.</a:t>
            </a:r>
            <a:endParaRPr lang="ar-AE" altLang="en-US" dirty="0" smtClean="0">
              <a:solidFill>
                <a:schemeClr val="accent1">
                  <a:lumMod val="40000"/>
                  <a:lumOff val="60000"/>
                </a:schemeClr>
              </a:solidFill>
              <a:latin typeface="Century Gothic" panose="020B0502020202020204" pitchFamily="34" charset="0"/>
              <a:ea typeface="ＭＳ Ｐゴシック" panose="020B0600070205080204" pitchFamily="34" charset="-128"/>
              <a:cs typeface="Tahoma" panose="020B0604030504040204" pitchFamily="34" charset="0"/>
            </a:endParaRPr>
          </a:p>
          <a:p>
            <a:pPr marL="0" indent="0">
              <a:lnSpc>
                <a:spcPct val="90000"/>
              </a:lnSpc>
              <a:buNone/>
            </a:pPr>
            <a:endParaRPr lang="en-US" altLang="en-US" dirty="0" smtClean="0">
              <a:solidFill>
                <a:schemeClr val="accent1">
                  <a:lumMod val="40000"/>
                  <a:lumOff val="60000"/>
                </a:schemeClr>
              </a:solidFill>
              <a:latin typeface="Century Gothic" panose="020B0502020202020204" pitchFamily="34" charset="0"/>
              <a:ea typeface="ＭＳ Ｐゴシック" panose="020B0600070205080204" pitchFamily="34" charset="-128"/>
              <a:cs typeface="Tahoma" panose="020B0604030504040204" pitchFamily="34" charset="0"/>
            </a:endParaRPr>
          </a:p>
          <a:p>
            <a:pPr>
              <a:lnSpc>
                <a:spcPct val="90000"/>
              </a:lnSpc>
            </a:pPr>
            <a:r>
              <a:rPr lang="en-US" altLang="en-US" dirty="0" smtClean="0">
                <a:solidFill>
                  <a:schemeClr val="tx1">
                    <a:lumMod val="85000"/>
                  </a:schemeClr>
                </a:solidFill>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dirty="0">
                <a:solidFill>
                  <a:schemeClr val="tx1">
                    <a:lumMod val="85000"/>
                  </a:schemeClr>
                </a:solidFill>
                <a:latin typeface="Century Gothic" panose="020B0502020202020204" pitchFamily="34" charset="0"/>
                <a:ea typeface="ＭＳ Ｐゴシック" panose="020B0600070205080204" pitchFamily="34" charset="-128"/>
                <a:cs typeface="Tahoma" panose="020B0604030504040204" pitchFamily="34" charset="0"/>
              </a:rPr>
              <a:t>If we are to truly address this issue in Saudi, we must start to educate citizens on the best ways to prevent the development of this disease. </a:t>
            </a:r>
            <a:endParaRPr lang="ar-SA" altLang="en-US" dirty="0">
              <a:solidFill>
                <a:schemeClr val="tx1">
                  <a:lumMod val="85000"/>
                </a:schemeClr>
              </a:solidFill>
              <a:latin typeface="Century Gothic" panose="020B0502020202020204" pitchFamily="34" charset="0"/>
              <a:ea typeface="ＭＳ Ｐゴシック" panose="020B0600070205080204" pitchFamily="34" charset="-128"/>
              <a:cs typeface="Tahoma" panose="020B0604030504040204" pitchFamily="34" charset="0"/>
            </a:endParaRPr>
          </a:p>
          <a:p>
            <a:pPr marL="0" indent="0">
              <a:buNone/>
            </a:pPr>
            <a:endParaRPr lang="en-US" dirty="0">
              <a:solidFill>
                <a:schemeClr val="tx1">
                  <a:lumMod val="85000"/>
                </a:schemeClr>
              </a:solidFill>
            </a:endParaRPr>
          </a:p>
          <a:p>
            <a:endParaRPr lang="en-US" dirty="0"/>
          </a:p>
        </p:txBody>
      </p:sp>
    </p:spTree>
    <p:extLst>
      <p:ext uri="{BB962C8B-B14F-4D97-AF65-F5344CB8AC3E}">
        <p14:creationId xmlns:p14="http://schemas.microsoft.com/office/powerpoint/2010/main" val="33572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6017" y="452718"/>
            <a:ext cx="9009331" cy="6100604"/>
          </a:xfrm>
          <a:prstGeom prst="rect">
            <a:avLst/>
          </a:prstGeom>
          <a:ln>
            <a:noFill/>
          </a:ln>
          <a:effectLst>
            <a:softEdge rad="112500"/>
          </a:effectLst>
        </p:spPr>
      </p:pic>
    </p:spTree>
    <p:extLst>
      <p:ext uri="{BB962C8B-B14F-4D97-AF65-F5344CB8AC3E}">
        <p14:creationId xmlns:p14="http://schemas.microsoft.com/office/powerpoint/2010/main" val="9391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Financial burden </a:t>
            </a:r>
          </a:p>
        </p:txBody>
      </p:sp>
      <p:sp>
        <p:nvSpPr>
          <p:cNvPr id="3" name="Content Placeholder 2"/>
          <p:cNvSpPr>
            <a:spLocks noGrp="1"/>
          </p:cNvSpPr>
          <p:nvPr>
            <p:ph idx="1"/>
          </p:nvPr>
        </p:nvSpPr>
        <p:spPr/>
        <p:txBody>
          <a:bodyPr/>
          <a:lstStyle/>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In Europe a rise from €98 billion in 2010 to €120 billion in 2025, corresponding to an increase of 22%.</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altLang="en-US" sz="2400" dirty="0" smtClean="0">
              <a:latin typeface="Century Gothic" panose="020B0502020202020204" pitchFamily="34" charset="0"/>
              <a:ea typeface="ＭＳ Ｐゴシック" panose="020B0600070205080204" pitchFamily="34" charset="-128"/>
              <a:cs typeface="Tahoma" panose="020B0604030504040204" pitchFamily="34" charset="0"/>
            </a:endParaRP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en-US" sz="2400" dirty="0" smtClean="0">
                <a:latin typeface="Century Gothic" panose="020B0502020202020204" pitchFamily="34" charset="0"/>
                <a:ea typeface="ＭＳ Ｐゴシック" panose="020B0600070205080204" pitchFamily="34" charset="-128"/>
                <a:cs typeface="Tahoma" panose="020B0604030504040204" pitchFamily="34" charset="0"/>
              </a:rPr>
              <a:t>With </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the Kingdom’s population of 1,461,401 aged 50 or over, it is estimated that approximately </a:t>
            </a:r>
            <a:r>
              <a:rPr lang="en-US" altLang="en-US" sz="2400" b="1" dirty="0">
                <a:solidFill>
                  <a:srgbClr val="92D050"/>
                </a:solidFill>
                <a:latin typeface="Century Gothic" panose="020B0502020202020204" pitchFamily="34" charset="0"/>
                <a:ea typeface="ＭＳ Ｐゴシック" panose="020B0600070205080204" pitchFamily="34" charset="-128"/>
                <a:cs typeface="Tahoma" panose="020B0604030504040204" pitchFamily="34" charset="0"/>
              </a:rPr>
              <a:t>8,768</a:t>
            </a:r>
            <a:r>
              <a:rPr lang="en-US" altLang="en-US" sz="2400" dirty="0">
                <a:latin typeface="Century Gothic" panose="020B0502020202020204" pitchFamily="34" charset="0"/>
                <a:ea typeface="ＭＳ Ｐゴシック" panose="020B0600070205080204" pitchFamily="34" charset="-128"/>
                <a:cs typeface="Tahoma" panose="020B0604030504040204" pitchFamily="34" charset="0"/>
              </a:rPr>
              <a:t> suffer from femoral fractures each year, costing the state </a:t>
            </a:r>
            <a:r>
              <a:rPr lang="en-US" altLang="en-US" sz="2400" b="1" dirty="0">
                <a:solidFill>
                  <a:srgbClr val="92D050"/>
                </a:solidFill>
                <a:latin typeface="Century Gothic" panose="020B0502020202020204" pitchFamily="34" charset="0"/>
                <a:ea typeface="ＭＳ Ｐゴシック" panose="020B0600070205080204" pitchFamily="34" charset="-128"/>
                <a:cs typeface="Tahoma" panose="020B0604030504040204" pitchFamily="34" charset="0"/>
              </a:rPr>
              <a:t>$1.14 billion.</a:t>
            </a:r>
          </a:p>
          <a:p>
            <a:endParaRPr lang="en-US" dirty="0"/>
          </a:p>
        </p:txBody>
      </p:sp>
    </p:spTree>
    <p:extLst>
      <p:ext uri="{BB962C8B-B14F-4D97-AF65-F5344CB8AC3E}">
        <p14:creationId xmlns:p14="http://schemas.microsoft.com/office/powerpoint/2010/main" val="12080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0345"/>
            <a:ext cx="12191999" cy="7027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lumMod val="95000"/>
                  </a:schemeClr>
                </a:solidFill>
              </a:rPr>
              <a:t>Objectives :</a:t>
            </a:r>
            <a:endParaRPr lang="en-US" dirty="0"/>
          </a:p>
        </p:txBody>
      </p:sp>
      <p:sp>
        <p:nvSpPr>
          <p:cNvPr id="3" name="Content Placeholder 2"/>
          <p:cNvSpPr>
            <a:spLocks noGrp="1"/>
          </p:cNvSpPr>
          <p:nvPr>
            <p:ph idx="1"/>
          </p:nvPr>
        </p:nvSpPr>
        <p:spPr>
          <a:xfrm>
            <a:off x="858129" y="1589649"/>
            <a:ext cx="9360537" cy="4630615"/>
          </a:xfrm>
        </p:spPr>
        <p:txBody>
          <a:bodyPr>
            <a:normAutofit/>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dirty="0"/>
              <a:t>Prevalence in world / Saudi Arabia</a:t>
            </a:r>
          </a:p>
          <a:p>
            <a:r>
              <a:rPr lang="en-US" sz="2400" b="1" dirty="0">
                <a:solidFill>
                  <a:srgbClr val="FFFF00"/>
                </a:solidFill>
              </a:rPr>
              <a:t>Factors lead to Osteoporosis and Vitamin D </a:t>
            </a:r>
            <a:r>
              <a:rPr lang="en-US" sz="2400" b="1" dirty="0" smtClean="0">
                <a:solidFill>
                  <a:srgbClr val="FFFF00"/>
                </a:solidFill>
              </a:rPr>
              <a:t>deficiency</a:t>
            </a:r>
          </a:p>
          <a:p>
            <a:r>
              <a:rPr lang="en-US" sz="2400" dirty="0"/>
              <a:t>Vitamin D and </a:t>
            </a:r>
            <a:r>
              <a:rPr lang="en-US" sz="2400" dirty="0" smtClean="0"/>
              <a:t>Comorbidities</a:t>
            </a:r>
            <a:endParaRPr lang="en-US" sz="2400" b="1" dirty="0">
              <a:solidFill>
                <a:srgbClr val="FFFF00"/>
              </a:solidFill>
            </a:endParaRPr>
          </a:p>
          <a:p>
            <a:r>
              <a:rPr lang="en-US" dirty="0"/>
              <a:t>How patients could be presented</a:t>
            </a:r>
          </a:p>
          <a:p>
            <a:r>
              <a:rPr lang="en-US" dirty="0"/>
              <a:t>Common fractures with osteoporosis</a:t>
            </a:r>
          </a:p>
          <a:p>
            <a:r>
              <a:rPr lang="en-US" dirty="0" smtClean="0"/>
              <a:t>Diagnosis</a:t>
            </a:r>
            <a:endParaRPr lang="en-US" dirty="0"/>
          </a:p>
          <a:p>
            <a:r>
              <a:rPr lang="en-US" dirty="0"/>
              <a:t>Management &amp; Prevention of Osteoporosis</a:t>
            </a:r>
          </a:p>
          <a:p>
            <a:endParaRPr lang="en-US" dirty="0"/>
          </a:p>
        </p:txBody>
      </p:sp>
    </p:spTree>
    <p:extLst>
      <p:ext uri="{BB962C8B-B14F-4D97-AF65-F5344CB8AC3E}">
        <p14:creationId xmlns:p14="http://schemas.microsoft.com/office/powerpoint/2010/main" val="285690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b="1" dirty="0" smtClean="0">
              <a:solidFill>
                <a:schemeClr val="tx1">
                  <a:lumMod val="95000"/>
                </a:schemeClr>
              </a:solidFill>
            </a:endParaRPr>
          </a:p>
          <a:p>
            <a:pPr marL="0" indent="0" algn="ctr">
              <a:buNone/>
            </a:pPr>
            <a:r>
              <a:rPr lang="en-US" sz="6000" b="1" dirty="0" smtClean="0">
                <a:solidFill>
                  <a:schemeClr val="tx1">
                    <a:lumMod val="95000"/>
                  </a:schemeClr>
                </a:solidFill>
              </a:rPr>
              <a:t>Risk </a:t>
            </a:r>
            <a:r>
              <a:rPr lang="en-US" sz="6000" b="1" dirty="0">
                <a:solidFill>
                  <a:schemeClr val="tx1">
                    <a:lumMod val="95000"/>
                  </a:schemeClr>
                </a:solidFill>
              </a:rPr>
              <a:t>factors</a:t>
            </a:r>
            <a:endParaRPr lang="en-US" sz="6000" b="1" dirty="0"/>
          </a:p>
        </p:txBody>
      </p:sp>
    </p:spTree>
    <p:extLst>
      <p:ext uri="{BB962C8B-B14F-4D97-AF65-F5344CB8AC3E}">
        <p14:creationId xmlns:p14="http://schemas.microsoft.com/office/powerpoint/2010/main" val="3669756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Non-Modifiable </a:t>
            </a:r>
          </a:p>
        </p:txBody>
      </p:sp>
      <p:sp>
        <p:nvSpPr>
          <p:cNvPr id="3" name="Content Placeholder 2"/>
          <p:cNvSpPr>
            <a:spLocks noGrp="1"/>
          </p:cNvSpPr>
          <p:nvPr>
            <p:ph idx="1"/>
          </p:nvPr>
        </p:nvSpPr>
        <p:spPr/>
        <p:txBody>
          <a:bodyPr/>
          <a:lstStyle/>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Gender (female)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Advanced Age </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Family History </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Previous Fracture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Race (Asian, European)</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Body build (Small stature)</a:t>
            </a:r>
          </a:p>
          <a:p>
            <a:pPr marL="0" indent="0">
              <a:buNone/>
            </a:pPr>
            <a:endParaRPr lang="en-US" dirty="0"/>
          </a:p>
        </p:txBody>
      </p:sp>
    </p:spTree>
    <p:extLst>
      <p:ext uri="{BB962C8B-B14F-4D97-AF65-F5344CB8AC3E}">
        <p14:creationId xmlns:p14="http://schemas.microsoft.com/office/powerpoint/2010/main" val="32276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81944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Modifiable</a:t>
            </a:r>
          </a:p>
        </p:txBody>
      </p:sp>
      <p:sp>
        <p:nvSpPr>
          <p:cNvPr id="3" name="Content Placeholder 2"/>
          <p:cNvSpPr>
            <a:spLocks noGrp="1"/>
          </p:cNvSpPr>
          <p:nvPr>
            <p:ph idx="1"/>
          </p:nvPr>
        </p:nvSpPr>
        <p:spPr/>
        <p:txBody>
          <a:bodyPr>
            <a:normAutofit/>
          </a:bodyPr>
          <a:lstStyle/>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Secondary to Medical disease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Drug induced Osteoporosis</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Smoking</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Low calcium intake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Vitamin D deficiency </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High Alcohol intake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Physical inactivity</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Endurance training in females (Amenorrhea) </a:t>
            </a:r>
          </a:p>
          <a:p>
            <a:pPr marL="0" indent="0">
              <a:buNone/>
            </a:pPr>
            <a:endParaRPr lang="en-US" dirty="0"/>
          </a:p>
        </p:txBody>
      </p:sp>
    </p:spTree>
    <p:extLst>
      <p:ext uri="{BB962C8B-B14F-4D97-AF65-F5344CB8AC3E}">
        <p14:creationId xmlns:p14="http://schemas.microsoft.com/office/powerpoint/2010/main" val="33139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18"/>
            <a:ext cx="7053542" cy="813374"/>
          </a:xfrm>
        </p:spPr>
        <p:txBody>
          <a:bodyPr/>
          <a:lstStyle/>
          <a:p>
            <a:pPr algn="ctr"/>
            <a:r>
              <a:rPr lang="en-US" altLang="en-US" b="1" dirty="0" smtClean="0">
                <a:latin typeface="Century Gothic" panose="020B0502020202020204" pitchFamily="34" charset="0"/>
                <a:ea typeface="ＭＳ Ｐゴシック" panose="020B0600070205080204" pitchFamily="34" charset="-128"/>
                <a:cs typeface="Tahoma" panose="020B0604030504040204" pitchFamily="34" charset="0"/>
              </a:rPr>
              <a:t>Calcium Intake</a:t>
            </a:r>
            <a:endParaRPr lang="en-US" b="1" dirty="0"/>
          </a:p>
        </p:txBody>
      </p:sp>
      <p:sp>
        <p:nvSpPr>
          <p:cNvPr id="3" name="Content Placeholder 2"/>
          <p:cNvSpPr>
            <a:spLocks noGrp="1"/>
          </p:cNvSpPr>
          <p:nvPr>
            <p:ph idx="1"/>
          </p:nvPr>
        </p:nvSpPr>
        <p:spPr>
          <a:xfrm>
            <a:off x="1796562" y="1594339"/>
            <a:ext cx="8238392" cy="4654061"/>
          </a:xfrm>
        </p:spPr>
        <p:txBody>
          <a:bodyPr>
            <a:normAutofit lnSpcReduction="10000"/>
          </a:bodyPr>
          <a:lstStyle/>
          <a:p>
            <a:pPr>
              <a:lnSpc>
                <a:spcPct val="150000"/>
              </a:lnSpc>
            </a:pPr>
            <a:r>
              <a:rPr lang="en-US" b="1" dirty="0">
                <a:solidFill>
                  <a:srgbClr val="FFFF00"/>
                </a:solidFill>
              </a:rPr>
              <a:t>According to the National Osteoporosis Foundation (NOF</a:t>
            </a:r>
            <a:r>
              <a:rPr lang="en-US" b="1" dirty="0" smtClean="0">
                <a:solidFill>
                  <a:srgbClr val="FFFF00"/>
                </a:solidFill>
              </a:rPr>
              <a:t>):</a:t>
            </a:r>
          </a:p>
          <a:p>
            <a:pPr>
              <a:lnSpc>
                <a:spcPct val="150000"/>
              </a:lnSpc>
              <a:buFont typeface="Wingdings" pitchFamily="2" charset="2"/>
              <a:buChar char="v"/>
            </a:pPr>
            <a:r>
              <a:rPr lang="en-US" dirty="0" smtClean="0"/>
              <a:t>Adults </a:t>
            </a:r>
            <a:r>
              <a:rPr lang="en-US" dirty="0">
                <a:solidFill>
                  <a:srgbClr val="FF0000"/>
                </a:solidFill>
              </a:rPr>
              <a:t>under age 50 </a:t>
            </a:r>
            <a:r>
              <a:rPr lang="en-US" dirty="0"/>
              <a:t>need a total of </a:t>
            </a:r>
            <a:r>
              <a:rPr lang="en-US" b="1" dirty="0">
                <a:solidFill>
                  <a:schemeClr val="tx2"/>
                </a:solidFill>
              </a:rPr>
              <a:t>1,000 mg </a:t>
            </a:r>
            <a:r>
              <a:rPr lang="en-US" dirty="0"/>
              <a:t>of calcium from all sources every day</a:t>
            </a:r>
            <a:r>
              <a:rPr lang="en-US" dirty="0" smtClean="0"/>
              <a:t>.</a:t>
            </a:r>
          </a:p>
          <a:p>
            <a:pPr>
              <a:lnSpc>
                <a:spcPct val="150000"/>
              </a:lnSpc>
              <a:buFont typeface="Wingdings" pitchFamily="2" charset="2"/>
              <a:buChar char="v"/>
            </a:pPr>
            <a:r>
              <a:rPr lang="en-US" dirty="0"/>
              <a:t>Adults </a:t>
            </a:r>
            <a:r>
              <a:rPr lang="en-US" dirty="0">
                <a:solidFill>
                  <a:srgbClr val="FF0000"/>
                </a:solidFill>
              </a:rPr>
              <a:t>50 and older </a:t>
            </a:r>
            <a:r>
              <a:rPr lang="en-US" dirty="0"/>
              <a:t>need a total of </a:t>
            </a:r>
            <a:r>
              <a:rPr lang="en-US" b="1" dirty="0">
                <a:solidFill>
                  <a:schemeClr val="tx2"/>
                </a:solidFill>
              </a:rPr>
              <a:t>1,200 mg</a:t>
            </a:r>
            <a:r>
              <a:rPr lang="en-US" dirty="0"/>
              <a:t> of calcium from all sources every day</a:t>
            </a:r>
            <a:r>
              <a:rPr lang="en-US" dirty="0" smtClean="0"/>
              <a:t>.</a:t>
            </a:r>
          </a:p>
          <a:p>
            <a:pPr>
              <a:lnSpc>
                <a:spcPct val="150000"/>
              </a:lnSpc>
              <a:buFont typeface="Wingdings" pitchFamily="2" charset="2"/>
              <a:buChar char="v"/>
            </a:pPr>
            <a:endParaRPr lang="en-US" dirty="0" smtClean="0">
              <a:solidFill>
                <a:srgbClr val="FFFF00"/>
              </a:solidFill>
            </a:endParaRPr>
          </a:p>
          <a:p>
            <a:pPr>
              <a:lnSpc>
                <a:spcPct val="150000"/>
              </a:lnSpc>
              <a:buFont typeface="Wingdings" pitchFamily="2" charset="2"/>
              <a:buChar char="v"/>
            </a:pPr>
            <a:r>
              <a:rPr lang="en-US" b="1" dirty="0"/>
              <a:t>Food remains </a:t>
            </a:r>
            <a:r>
              <a:rPr lang="en-US" dirty="0"/>
              <a:t>the best source of calcium</a:t>
            </a:r>
            <a:r>
              <a:rPr lang="en-US" dirty="0" smtClean="0"/>
              <a:t>.</a:t>
            </a:r>
          </a:p>
          <a:p>
            <a:pPr>
              <a:lnSpc>
                <a:spcPct val="150000"/>
              </a:lnSpc>
              <a:buFont typeface="Wingdings" pitchFamily="2" charset="2"/>
              <a:buChar char="v"/>
            </a:pPr>
            <a:r>
              <a:rPr lang="en-US" b="1" dirty="0"/>
              <a:t>Calcium supplements </a:t>
            </a:r>
            <a:r>
              <a:rPr lang="en-US" dirty="0"/>
              <a:t>should only be used when adequate dietary intake cannot be achieved</a:t>
            </a:r>
            <a:endParaRPr lang="en-US" dirty="0">
              <a:solidFill>
                <a:srgbClr val="FFFF00"/>
              </a:solidFill>
            </a:endParaRPr>
          </a:p>
        </p:txBody>
      </p:sp>
    </p:spTree>
    <p:extLst>
      <p:ext uri="{BB962C8B-B14F-4D97-AF65-F5344CB8AC3E}">
        <p14:creationId xmlns:p14="http://schemas.microsoft.com/office/powerpoint/2010/main" val="7265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18"/>
            <a:ext cx="7053542" cy="614082"/>
          </a:xfrm>
        </p:spPr>
        <p:txBody>
          <a:bodyPr>
            <a:normAutofit fontScale="90000"/>
          </a:bodyPr>
          <a:lstStyle/>
          <a:p>
            <a:pPr algn="ctr"/>
            <a:r>
              <a:rPr lang="en-US" b="1" dirty="0" smtClean="0"/>
              <a:t>Source </a:t>
            </a:r>
            <a:r>
              <a:rPr lang="en-US" b="1" dirty="0"/>
              <a:t>of </a:t>
            </a:r>
            <a:r>
              <a:rPr lang="en-US" b="1" dirty="0" smtClean="0"/>
              <a:t>Calcium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298333"/>
              </p:ext>
            </p:extLst>
          </p:nvPr>
        </p:nvGraphicFramePr>
        <p:xfrm>
          <a:off x="1053885" y="1427463"/>
          <a:ext cx="10275376" cy="4700952"/>
        </p:xfrm>
        <a:graphic>
          <a:graphicData uri="http://schemas.openxmlformats.org/drawingml/2006/table">
            <a:tbl>
              <a:tblPr firstRow="1" firstCol="1" bandRow="1">
                <a:tableStyleId>{5C22544A-7EE6-4342-B048-85BDC9FD1C3A}</a:tableStyleId>
              </a:tblPr>
              <a:tblGrid>
                <a:gridCol w="6023495"/>
                <a:gridCol w="1750774"/>
                <a:gridCol w="2501107"/>
              </a:tblGrid>
              <a:tr h="391746">
                <a:tc>
                  <a:txBody>
                    <a:bodyPr/>
                    <a:lstStyle/>
                    <a:p>
                      <a:pPr>
                        <a:lnSpc>
                          <a:spcPct val="115000"/>
                        </a:lnSpc>
                        <a:spcAft>
                          <a:spcPts val="1000"/>
                        </a:spcAft>
                      </a:pPr>
                      <a:r>
                        <a:rPr lang="en-US" sz="2000" dirty="0">
                          <a:effectLst/>
                        </a:rPr>
                        <a:t>Produce          </a:t>
                      </a:r>
                      <a:endParaRPr lang="en-US" sz="20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2000" dirty="0">
                          <a:effectLst/>
                        </a:rPr>
                        <a:t>Serving Size</a:t>
                      </a:r>
                      <a:endParaRPr lang="en-US" sz="20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2000" dirty="0">
                          <a:effectLst/>
                        </a:rPr>
                        <a:t>Estimated Calcium* </a:t>
                      </a:r>
                      <a:endParaRPr lang="en-US" sz="2000"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Oranges</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1 whole</a:t>
                      </a:r>
                      <a:endParaRPr lang="en-US" sz="1800" b="1"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55 mg</a:t>
                      </a:r>
                      <a:endParaRPr lang="en-US" sz="1800" b="1">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Yogurt, plain, low-fat</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6 </a:t>
                      </a:r>
                      <a:r>
                        <a:rPr lang="en-US" sz="1800" b="1" dirty="0" err="1">
                          <a:effectLst/>
                        </a:rPr>
                        <a:t>oz</a:t>
                      </a:r>
                      <a:endParaRPr lang="en-US" sz="1800" b="1"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310 mg</a:t>
                      </a:r>
                      <a:endParaRPr lang="en-US" sz="1800" b="1">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Yogurt with fruit, low-fat</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6 </a:t>
                      </a:r>
                      <a:r>
                        <a:rPr lang="en-US" sz="1800" b="1" dirty="0" err="1">
                          <a:effectLst/>
                        </a:rPr>
                        <a:t>oz</a:t>
                      </a:r>
                      <a:endParaRPr lang="en-US" sz="1800" b="1"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260 mg</a:t>
                      </a:r>
                      <a:endParaRPr lang="en-US" sz="1800" b="1">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Mozzarella, part-skim</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1 </a:t>
                      </a:r>
                      <a:r>
                        <a:rPr lang="en-US" sz="1800" b="1" dirty="0" err="1">
                          <a:effectLst/>
                        </a:rPr>
                        <a:t>oz</a:t>
                      </a:r>
                      <a:endParaRPr lang="en-US" sz="1800" b="1"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210 mg</a:t>
                      </a:r>
                      <a:endParaRPr lang="en-US" sz="1800" b="1">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Cheddar</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1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205 mg</a:t>
                      </a:r>
                      <a:endParaRPr lang="en-US" sz="1800" b="1"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a:effectLst/>
                        </a:rPr>
                        <a:t>Salmon, canned with bones</a:t>
                      </a:r>
                      <a:endParaRPr lang="en-US" sz="180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3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180 mg</a:t>
                      </a:r>
                      <a:endParaRPr lang="en-US" sz="1800" b="1"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a:effectLst/>
                        </a:rPr>
                        <a:t>Sardines, canned with bones</a:t>
                      </a:r>
                      <a:endParaRPr lang="en-US" sz="180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3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325 mg</a:t>
                      </a:r>
                      <a:endParaRPr lang="en-US" sz="1800" b="1"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Soy Beans, green, boiled</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8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175 mg</a:t>
                      </a:r>
                      <a:endParaRPr lang="en-US" sz="1800" b="1"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a:effectLst/>
                        </a:rPr>
                        <a:t>Broccoli rabe</a:t>
                      </a:r>
                      <a:endParaRPr lang="en-US" sz="180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8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200 mg</a:t>
                      </a:r>
                      <a:endParaRPr lang="en-US" sz="1800" b="1"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Orange juice and other fruit juices, fortified</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8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300 mg</a:t>
                      </a:r>
                      <a:endParaRPr lang="en-US" sz="1800" b="1" dirty="0">
                        <a:effectLst/>
                        <a:latin typeface="Calibri"/>
                        <a:ea typeface="Calibri"/>
                        <a:cs typeface="Arial"/>
                      </a:endParaRPr>
                    </a:p>
                  </a:txBody>
                  <a:tcPr marL="7144" marR="7144" marT="9525" marB="9525" anchor="ctr"/>
                </a:tc>
              </a:tr>
              <a:tr h="391746">
                <a:tc>
                  <a:txBody>
                    <a:bodyPr/>
                    <a:lstStyle/>
                    <a:p>
                      <a:pPr>
                        <a:lnSpc>
                          <a:spcPct val="115000"/>
                        </a:lnSpc>
                        <a:spcAft>
                          <a:spcPts val="1000"/>
                        </a:spcAft>
                      </a:pPr>
                      <a:r>
                        <a:rPr lang="en-US" sz="1800" dirty="0">
                          <a:effectLst/>
                        </a:rPr>
                        <a:t>Beans, baked, canned</a:t>
                      </a:r>
                      <a:endParaRPr lang="en-US" sz="1800" dirty="0">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a:effectLst/>
                        </a:rPr>
                        <a:t>4 oz</a:t>
                      </a:r>
                      <a:endParaRPr lang="en-US" sz="1800" b="1">
                        <a:effectLst/>
                        <a:latin typeface="Calibri"/>
                        <a:ea typeface="Calibri"/>
                        <a:cs typeface="Arial"/>
                      </a:endParaRPr>
                    </a:p>
                  </a:txBody>
                  <a:tcPr marL="7144" marR="7144" marT="9525" marB="9525" anchor="ctr"/>
                </a:tc>
                <a:tc>
                  <a:txBody>
                    <a:bodyPr/>
                    <a:lstStyle/>
                    <a:p>
                      <a:pPr>
                        <a:lnSpc>
                          <a:spcPct val="115000"/>
                        </a:lnSpc>
                        <a:spcAft>
                          <a:spcPts val="1000"/>
                        </a:spcAft>
                      </a:pPr>
                      <a:r>
                        <a:rPr lang="en-US" sz="1800" b="1" dirty="0">
                          <a:effectLst/>
                        </a:rPr>
                        <a:t>160 mg</a:t>
                      </a:r>
                      <a:endParaRPr lang="en-US" sz="1800" b="1" dirty="0">
                        <a:effectLst/>
                        <a:latin typeface="Calibri"/>
                        <a:ea typeface="Calibri"/>
                        <a:cs typeface="Arial"/>
                      </a:endParaRPr>
                    </a:p>
                  </a:txBody>
                  <a:tcPr marL="7144" marR="7144" marT="9525" marB="9525" anchor="ctr"/>
                </a:tc>
              </a:tr>
            </a:tbl>
          </a:graphicData>
        </a:graphic>
      </p:graphicFrame>
      <p:sp>
        <p:nvSpPr>
          <p:cNvPr id="5" name="TextBox 4"/>
          <p:cNvSpPr txBox="1"/>
          <p:nvPr/>
        </p:nvSpPr>
        <p:spPr>
          <a:xfrm>
            <a:off x="2288932" y="6447692"/>
            <a:ext cx="6998677" cy="369332"/>
          </a:xfrm>
          <a:prstGeom prst="rect">
            <a:avLst/>
          </a:prstGeom>
          <a:noFill/>
        </p:spPr>
        <p:txBody>
          <a:bodyPr wrap="square" rtlCol="0">
            <a:spAutoFit/>
          </a:bodyPr>
          <a:lstStyle/>
          <a:p>
            <a:r>
              <a:rPr lang="en-US" b="1" dirty="0"/>
              <a:t>National Osteoporosis Foundation (NOF)</a:t>
            </a:r>
          </a:p>
        </p:txBody>
      </p:sp>
    </p:spTree>
    <p:extLst>
      <p:ext uri="{BB962C8B-B14F-4D97-AF65-F5344CB8AC3E}">
        <p14:creationId xmlns:p14="http://schemas.microsoft.com/office/powerpoint/2010/main" val="2543506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18"/>
            <a:ext cx="7053542" cy="836820"/>
          </a:xfrm>
        </p:spPr>
        <p:txBody>
          <a:bodyPr/>
          <a:lstStyle/>
          <a:p>
            <a:pPr algn="ctr"/>
            <a:r>
              <a:rPr lang="en-US" b="1" dirty="0" smtClean="0"/>
              <a:t>Vitamin D Intake</a:t>
            </a:r>
            <a:endParaRPr lang="en-US" b="1" dirty="0"/>
          </a:p>
        </p:txBody>
      </p:sp>
      <p:graphicFrame>
        <p:nvGraphicFramePr>
          <p:cNvPr id="4" name="Content Placeholder 3"/>
          <p:cNvGraphicFramePr>
            <a:graphicFrameLocks noGrp="1"/>
          </p:cNvGraphicFramePr>
          <p:nvPr>
            <p:ph idx="1"/>
            <p:extLst/>
          </p:nvPr>
        </p:nvGraphicFramePr>
        <p:xfrm>
          <a:off x="1989994" y="2662777"/>
          <a:ext cx="8000999" cy="2940855"/>
        </p:xfrm>
        <a:graphic>
          <a:graphicData uri="http://schemas.openxmlformats.org/drawingml/2006/table">
            <a:tbl>
              <a:tblPr>
                <a:tableStyleId>{775DCB02-9BB8-47FD-8907-85C794F793BA}</a:tableStyleId>
              </a:tblPr>
              <a:tblGrid>
                <a:gridCol w="3077307"/>
                <a:gridCol w="4923692"/>
              </a:tblGrid>
              <a:tr h="588171">
                <a:tc>
                  <a:txBody>
                    <a:bodyPr/>
                    <a:lstStyle/>
                    <a:p>
                      <a:r>
                        <a:rPr lang="en-US" b="1" dirty="0">
                          <a:solidFill>
                            <a:srgbClr val="FF0000"/>
                          </a:solidFill>
                        </a:rPr>
                        <a:t>Age Group</a:t>
                      </a:r>
                    </a:p>
                  </a:txBody>
                  <a:tcPr marL="35719" marR="35719" marT="47625" marB="47625" anchor="ctr"/>
                </a:tc>
                <a:tc>
                  <a:txBody>
                    <a:bodyPr/>
                    <a:lstStyle/>
                    <a:p>
                      <a:r>
                        <a:rPr lang="en-US" b="1" dirty="0">
                          <a:solidFill>
                            <a:srgbClr val="FF0000"/>
                          </a:solidFill>
                        </a:rPr>
                        <a:t>Recommended Dietary Allowance (IU/day)</a:t>
                      </a:r>
                    </a:p>
                  </a:txBody>
                  <a:tcPr marL="35719" marR="35719" marT="47625" marB="47625" anchor="ctr"/>
                </a:tc>
              </a:tr>
              <a:tr h="588171">
                <a:tc>
                  <a:txBody>
                    <a:bodyPr/>
                    <a:lstStyle/>
                    <a:p>
                      <a:r>
                        <a:rPr lang="en-US" b="1" dirty="0"/>
                        <a:t>Infants 0-6 months</a:t>
                      </a:r>
                    </a:p>
                  </a:txBody>
                  <a:tcPr marL="35719" marR="35719" marT="47625" marB="47625" anchor="ctr"/>
                </a:tc>
                <a:tc>
                  <a:txBody>
                    <a:bodyPr/>
                    <a:lstStyle/>
                    <a:p>
                      <a:pPr algn="ctr"/>
                      <a:r>
                        <a:rPr lang="en-US" b="1" dirty="0" smtClean="0"/>
                        <a:t>400 </a:t>
                      </a:r>
                      <a:endParaRPr lang="en-US" b="1" dirty="0"/>
                    </a:p>
                  </a:txBody>
                  <a:tcPr marL="35719" marR="35719" marT="47625" marB="47625" anchor="ctr"/>
                </a:tc>
              </a:tr>
              <a:tr h="588171">
                <a:tc>
                  <a:txBody>
                    <a:bodyPr/>
                    <a:lstStyle/>
                    <a:p>
                      <a:r>
                        <a:rPr lang="en-US" b="1"/>
                        <a:t>Infants 6-12 months</a:t>
                      </a:r>
                    </a:p>
                  </a:txBody>
                  <a:tcPr marL="35719" marR="35719" marT="47625" marB="47625" anchor="ctr"/>
                </a:tc>
                <a:tc>
                  <a:txBody>
                    <a:bodyPr/>
                    <a:lstStyle/>
                    <a:p>
                      <a:pPr algn="ctr"/>
                      <a:r>
                        <a:rPr lang="en-US" b="1" dirty="0" smtClean="0"/>
                        <a:t>400 </a:t>
                      </a:r>
                      <a:endParaRPr lang="en-US" b="1" dirty="0"/>
                    </a:p>
                  </a:txBody>
                  <a:tcPr marL="35719" marR="35719" marT="47625" marB="47625" anchor="ctr"/>
                </a:tc>
              </a:tr>
              <a:tr h="588171">
                <a:tc>
                  <a:txBody>
                    <a:bodyPr/>
                    <a:lstStyle/>
                    <a:p>
                      <a:r>
                        <a:rPr lang="en-US" b="1" dirty="0"/>
                        <a:t>1-70 years </a:t>
                      </a:r>
                    </a:p>
                  </a:txBody>
                  <a:tcPr marL="35719" marR="35719" marT="47625" marB="47625" anchor="ctr"/>
                </a:tc>
                <a:tc>
                  <a:txBody>
                    <a:bodyPr/>
                    <a:lstStyle/>
                    <a:p>
                      <a:pPr algn="ctr"/>
                      <a:r>
                        <a:rPr lang="en-US" b="1"/>
                        <a:t>  600 **</a:t>
                      </a:r>
                    </a:p>
                  </a:txBody>
                  <a:tcPr marL="35719" marR="35719" marT="47625" marB="47625" anchor="ctr"/>
                </a:tc>
              </a:tr>
              <a:tr h="588171">
                <a:tc>
                  <a:txBody>
                    <a:bodyPr/>
                    <a:lstStyle/>
                    <a:p>
                      <a:r>
                        <a:rPr lang="en-US" b="1" dirty="0"/>
                        <a:t>&gt;70 years</a:t>
                      </a:r>
                    </a:p>
                  </a:txBody>
                  <a:tcPr marL="35719" marR="35719" marT="47625" marB="47625" anchor="ctr"/>
                </a:tc>
                <a:tc>
                  <a:txBody>
                    <a:bodyPr/>
                    <a:lstStyle/>
                    <a:p>
                      <a:pPr algn="ctr"/>
                      <a:r>
                        <a:rPr lang="en-US" b="1" dirty="0"/>
                        <a:t>800</a:t>
                      </a:r>
                    </a:p>
                  </a:txBody>
                  <a:tcPr marL="35719" marR="35719" marT="47625" marB="47625" anchor="ctr"/>
                </a:tc>
              </a:tr>
            </a:tbl>
          </a:graphicData>
        </a:graphic>
      </p:graphicFrame>
      <p:sp>
        <p:nvSpPr>
          <p:cNvPr id="5" name="Rectangle 1"/>
          <p:cNvSpPr>
            <a:spLocks noChangeArrowheads="1"/>
          </p:cNvSpPr>
          <p:nvPr/>
        </p:nvSpPr>
        <p:spPr bwMode="auto">
          <a:xfrm>
            <a:off x="4207670" y="3011101"/>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6" name="TextBox 5"/>
          <p:cNvSpPr txBox="1"/>
          <p:nvPr/>
        </p:nvSpPr>
        <p:spPr>
          <a:xfrm>
            <a:off x="1743809" y="6084279"/>
            <a:ext cx="8493369" cy="646331"/>
          </a:xfrm>
          <a:prstGeom prst="rect">
            <a:avLst/>
          </a:prstGeom>
          <a:noFill/>
        </p:spPr>
        <p:txBody>
          <a:bodyPr wrap="square" rtlCol="0">
            <a:spAutoFit/>
          </a:bodyPr>
          <a:lstStyle/>
          <a:p>
            <a:r>
              <a:rPr lang="en-US" dirty="0"/>
              <a:t>** IOF recommendations for adults aged 60 years and over are 800 to 1000 IU/day for falls and fracture protection </a:t>
            </a:r>
          </a:p>
        </p:txBody>
      </p:sp>
    </p:spTree>
    <p:extLst>
      <p:ext uri="{BB962C8B-B14F-4D97-AF65-F5344CB8AC3E}">
        <p14:creationId xmlns:p14="http://schemas.microsoft.com/office/powerpoint/2010/main" val="3502445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18"/>
            <a:ext cx="7053542" cy="895436"/>
          </a:xfrm>
        </p:spPr>
        <p:txBody>
          <a:bodyPr/>
          <a:lstStyle/>
          <a:p>
            <a:pPr algn="ctr"/>
            <a:r>
              <a:rPr lang="en-US" b="1" dirty="0"/>
              <a:t>Source of </a:t>
            </a:r>
            <a:r>
              <a:rPr lang="en-US" b="1" dirty="0" smtClean="0"/>
              <a:t> Vitamin 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496" y="1393948"/>
            <a:ext cx="2705421" cy="2017468"/>
          </a:xfrm>
        </p:spPr>
      </p:pic>
      <p:sp>
        <p:nvSpPr>
          <p:cNvPr id="5" name="TextBox 4"/>
          <p:cNvSpPr txBox="1"/>
          <p:nvPr/>
        </p:nvSpPr>
        <p:spPr>
          <a:xfrm>
            <a:off x="2095501" y="3528648"/>
            <a:ext cx="1292469" cy="646331"/>
          </a:xfrm>
          <a:prstGeom prst="rect">
            <a:avLst/>
          </a:prstGeom>
          <a:noFill/>
        </p:spPr>
        <p:txBody>
          <a:bodyPr wrap="square" rtlCol="0">
            <a:spAutoFit/>
          </a:bodyPr>
          <a:lstStyle/>
          <a:p>
            <a:pPr algn="ctr"/>
            <a:r>
              <a:rPr lang="en-US" b="1" dirty="0"/>
              <a:t>Sunlight</a:t>
            </a:r>
          </a:p>
          <a:p>
            <a:endParaRPr lang="en-US" dirty="0"/>
          </a:p>
        </p:txBody>
      </p:sp>
      <p:pic>
        <p:nvPicPr>
          <p:cNvPr id="3074" name="Picture 2" descr="salmon-vita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854" y="1348155"/>
            <a:ext cx="2910254" cy="1981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9676" y="3528648"/>
            <a:ext cx="3794601" cy="584775"/>
          </a:xfrm>
          <a:prstGeom prst="rect">
            <a:avLst/>
          </a:prstGeom>
          <a:noFill/>
        </p:spPr>
        <p:txBody>
          <a:bodyPr wrap="square" rtlCol="0">
            <a:spAutoFit/>
          </a:bodyPr>
          <a:lstStyle/>
          <a:p>
            <a:r>
              <a:rPr lang="en-US" sz="1600" b="1" dirty="0"/>
              <a:t>3-ounce sockeye salmon fillet contains about 450</a:t>
            </a:r>
          </a:p>
        </p:txBody>
      </p:sp>
      <p:pic>
        <p:nvPicPr>
          <p:cNvPr id="3076" name="Picture 4" descr="tuna-can-ab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292210"/>
            <a:ext cx="2857500" cy="15927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2407" y="5969839"/>
            <a:ext cx="4479010" cy="923330"/>
          </a:xfrm>
          <a:prstGeom prst="rect">
            <a:avLst/>
          </a:prstGeom>
          <a:noFill/>
        </p:spPr>
        <p:txBody>
          <a:bodyPr wrap="square" rtlCol="0">
            <a:spAutoFit/>
          </a:bodyPr>
          <a:lstStyle/>
          <a:p>
            <a:r>
              <a:rPr lang="en-US" b="1" dirty="0"/>
              <a:t>Canned light tuna has the most vitamin D—about 150 IUs per 4 ounces.</a:t>
            </a:r>
          </a:p>
        </p:txBody>
      </p:sp>
      <p:pic>
        <p:nvPicPr>
          <p:cNvPr id="3078" name="Picture 6" descr="portobello-mushroom-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933" y="4280485"/>
            <a:ext cx="3086099" cy="17100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71948" y="6072556"/>
            <a:ext cx="3792364" cy="584775"/>
          </a:xfrm>
          <a:prstGeom prst="rect">
            <a:avLst/>
          </a:prstGeom>
          <a:noFill/>
        </p:spPr>
        <p:txBody>
          <a:bodyPr wrap="square" rtlCol="0">
            <a:spAutoFit/>
          </a:bodyPr>
          <a:lstStyle/>
          <a:p>
            <a:r>
              <a:rPr lang="en-US" sz="1600" b="1" dirty="0"/>
              <a:t>Certain mushrooms will give you 400 IUs of vitamin D per 3-ounce</a:t>
            </a:r>
          </a:p>
        </p:txBody>
      </p:sp>
    </p:spTree>
    <p:extLst>
      <p:ext uri="{BB962C8B-B14F-4D97-AF65-F5344CB8AC3E}">
        <p14:creationId xmlns:p14="http://schemas.microsoft.com/office/powerpoint/2010/main" val="38980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fade">
                                      <p:cBhvr>
                                        <p:cTn id="43" dur="1000"/>
                                        <p:tgtEl>
                                          <p:spTgt spid="3078"/>
                                        </p:tgtEl>
                                      </p:cBhvr>
                                    </p:animEffect>
                                    <p:anim calcmode="lin" valueType="num">
                                      <p:cBhvr>
                                        <p:cTn id="44" dur="1000" fill="hold"/>
                                        <p:tgtEl>
                                          <p:spTgt spid="3078"/>
                                        </p:tgtEl>
                                        <p:attrNameLst>
                                          <p:attrName>ppt_x</p:attrName>
                                        </p:attrNameLst>
                                      </p:cBhvr>
                                      <p:tavLst>
                                        <p:tav tm="0">
                                          <p:val>
                                            <p:strVal val="#ppt_x"/>
                                          </p:val>
                                        </p:tav>
                                        <p:tav tm="100000">
                                          <p:val>
                                            <p:strVal val="#ppt_x"/>
                                          </p:val>
                                        </p:tav>
                                      </p:tavLst>
                                    </p:anim>
                                    <p:anim calcmode="lin" valueType="num">
                                      <p:cBhvr>
                                        <p:cTn id="45" dur="1000" fill="hold"/>
                                        <p:tgtEl>
                                          <p:spTgt spid="30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20"/>
            <a:ext cx="7053542" cy="449959"/>
          </a:xfrm>
        </p:spPr>
        <p:txBody>
          <a:bodyPr>
            <a:normAutofit fontScale="90000"/>
          </a:bodyPr>
          <a:lstStyle/>
          <a:p>
            <a:pPr algn="ctr"/>
            <a:r>
              <a:rPr lang="en-US" b="1" dirty="0"/>
              <a:t>Source of  Vitamin 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885" y="1190443"/>
            <a:ext cx="2417885" cy="1881003"/>
          </a:xfrm>
        </p:spPr>
      </p:pic>
      <p:sp>
        <p:nvSpPr>
          <p:cNvPr id="5" name="TextBox 4"/>
          <p:cNvSpPr txBox="1"/>
          <p:nvPr/>
        </p:nvSpPr>
        <p:spPr>
          <a:xfrm>
            <a:off x="1858108" y="3329355"/>
            <a:ext cx="3225336" cy="584775"/>
          </a:xfrm>
          <a:prstGeom prst="rect">
            <a:avLst/>
          </a:prstGeom>
          <a:noFill/>
        </p:spPr>
        <p:txBody>
          <a:bodyPr wrap="square" rtlCol="0">
            <a:spAutoFit/>
          </a:bodyPr>
          <a:lstStyle/>
          <a:p>
            <a:r>
              <a:rPr lang="en-US" sz="1600" b="1" dirty="0"/>
              <a:t>8-ounce glass of milk contains at least 100 IUs of vitamin D.</a:t>
            </a:r>
          </a:p>
        </p:txBody>
      </p:sp>
      <p:sp>
        <p:nvSpPr>
          <p:cNvPr id="6" name="AutoShape 2" descr="نتيجة بحث الصور عن ‪orange juice‬‏"/>
          <p:cNvSpPr>
            <a:spLocks noChangeAspect="1" noChangeArrowheads="1"/>
          </p:cNvSpPr>
          <p:nvPr/>
        </p:nvSpPr>
        <p:spPr bwMode="auto">
          <a:xfrm>
            <a:off x="1524000"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نتيجة بحث الصور عن ‪orange juice‬‏"/>
          <p:cNvSpPr>
            <a:spLocks noChangeAspect="1" noChangeArrowheads="1"/>
          </p:cNvSpPr>
          <p:nvPr/>
        </p:nvSpPr>
        <p:spPr bwMode="auto">
          <a:xfrm>
            <a:off x="1638300" y="1587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1" y="1186230"/>
            <a:ext cx="2699239" cy="1873494"/>
          </a:xfrm>
          <a:prstGeom prst="rect">
            <a:avLst/>
          </a:prstGeom>
        </p:spPr>
      </p:pic>
      <p:sp>
        <p:nvSpPr>
          <p:cNvPr id="9" name="TextBox 8"/>
          <p:cNvSpPr txBox="1"/>
          <p:nvPr/>
        </p:nvSpPr>
        <p:spPr>
          <a:xfrm>
            <a:off x="7696201" y="3329355"/>
            <a:ext cx="3106118" cy="830997"/>
          </a:xfrm>
          <a:prstGeom prst="rect">
            <a:avLst/>
          </a:prstGeom>
          <a:noFill/>
        </p:spPr>
        <p:txBody>
          <a:bodyPr wrap="square" rtlCol="0">
            <a:spAutoFit/>
          </a:bodyPr>
          <a:lstStyle/>
          <a:p>
            <a:r>
              <a:rPr lang="en-US" sz="1600" b="1" dirty="0"/>
              <a:t>One 8-ounce glass of fortified juice usually has around 100 IUs of vitamin D</a:t>
            </a:r>
          </a:p>
        </p:txBody>
      </p:sp>
      <p:pic>
        <p:nvPicPr>
          <p:cNvPr id="4102" name="Picture 6" descr="vitamin-d-hand-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1" y="4290647"/>
            <a:ext cx="2919047" cy="16295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36908" y="6025662"/>
            <a:ext cx="5455404" cy="830997"/>
          </a:xfrm>
          <a:prstGeom prst="rect">
            <a:avLst/>
          </a:prstGeom>
          <a:noFill/>
        </p:spPr>
        <p:txBody>
          <a:bodyPr wrap="square" rtlCol="0">
            <a:spAutoFit/>
          </a:bodyPr>
          <a:lstStyle/>
          <a:p>
            <a:r>
              <a:rPr lang="en-US" sz="1600" b="1" dirty="0"/>
              <a:t>Too much vitamin D can be toxic, however. The IOM sets the upper limit at 4,000 IUs for people aged 9 and older.</a:t>
            </a:r>
          </a:p>
        </p:txBody>
      </p:sp>
      <p:pic>
        <p:nvPicPr>
          <p:cNvPr id="4104" name="Picture 8" descr="boiled-egg-vitami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1" y="4325815"/>
            <a:ext cx="2699239" cy="15943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96201" y="6224956"/>
            <a:ext cx="2637692" cy="584775"/>
          </a:xfrm>
          <a:prstGeom prst="rect">
            <a:avLst/>
          </a:prstGeom>
          <a:noFill/>
        </p:spPr>
        <p:txBody>
          <a:bodyPr wrap="square" rtlCol="0">
            <a:spAutoFit/>
          </a:bodyPr>
          <a:lstStyle/>
          <a:p>
            <a:r>
              <a:rPr lang="en-US" sz="1600" b="1" dirty="0"/>
              <a:t>One yolk will give you about 40 </a:t>
            </a:r>
            <a:r>
              <a:rPr lang="en-US" sz="1600" b="1" dirty="0" err="1"/>
              <a:t>Ius</a:t>
            </a:r>
            <a:r>
              <a:rPr lang="en-US" sz="1600" b="1" dirty="0"/>
              <a:t>.</a:t>
            </a:r>
          </a:p>
        </p:txBody>
      </p:sp>
    </p:spTree>
    <p:extLst>
      <p:ext uri="{BB962C8B-B14F-4D97-AF65-F5344CB8AC3E}">
        <p14:creationId xmlns:p14="http://schemas.microsoft.com/office/powerpoint/2010/main" val="41227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fade">
                                      <p:cBhvr>
                                        <p:cTn id="31" dur="1000"/>
                                        <p:tgtEl>
                                          <p:spTgt spid="4102"/>
                                        </p:tgtEl>
                                      </p:cBhvr>
                                    </p:animEffect>
                                    <p:anim calcmode="lin" valueType="num">
                                      <p:cBhvr>
                                        <p:cTn id="32" dur="1000" fill="hold"/>
                                        <p:tgtEl>
                                          <p:spTgt spid="4102"/>
                                        </p:tgtEl>
                                        <p:attrNameLst>
                                          <p:attrName>ppt_x</p:attrName>
                                        </p:attrNameLst>
                                      </p:cBhvr>
                                      <p:tavLst>
                                        <p:tav tm="0">
                                          <p:val>
                                            <p:strVal val="#ppt_x"/>
                                          </p:val>
                                        </p:tav>
                                        <p:tav tm="100000">
                                          <p:val>
                                            <p:strVal val="#ppt_x"/>
                                          </p:val>
                                        </p:tav>
                                      </p:tavLst>
                                    </p:anim>
                                    <p:anim calcmode="lin" valueType="num">
                                      <p:cBhvr>
                                        <p:cTn id="33" dur="1000" fill="hold"/>
                                        <p:tgtEl>
                                          <p:spTgt spid="410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104"/>
                                        </p:tgtEl>
                                        <p:attrNameLst>
                                          <p:attrName>style.visibility</p:attrName>
                                        </p:attrNameLst>
                                      </p:cBhvr>
                                      <p:to>
                                        <p:strVal val="visible"/>
                                      </p:to>
                                    </p:set>
                                    <p:animEffect transition="in" filter="fade">
                                      <p:cBhvr>
                                        <p:cTn id="43" dur="1000"/>
                                        <p:tgtEl>
                                          <p:spTgt spid="4104"/>
                                        </p:tgtEl>
                                      </p:cBhvr>
                                    </p:animEffect>
                                    <p:anim calcmode="lin" valueType="num">
                                      <p:cBhvr>
                                        <p:cTn id="44" dur="1000" fill="hold"/>
                                        <p:tgtEl>
                                          <p:spTgt spid="4104"/>
                                        </p:tgtEl>
                                        <p:attrNameLst>
                                          <p:attrName>ppt_x</p:attrName>
                                        </p:attrNameLst>
                                      </p:cBhvr>
                                      <p:tavLst>
                                        <p:tav tm="0">
                                          <p:val>
                                            <p:strVal val="#ppt_x"/>
                                          </p:val>
                                        </p:tav>
                                        <p:tav tm="100000">
                                          <p:val>
                                            <p:strVal val="#ppt_x"/>
                                          </p:val>
                                        </p:tav>
                                      </p:tavLst>
                                    </p:anim>
                                    <p:anim calcmode="lin" valueType="num">
                                      <p:cBhvr>
                                        <p:cTn id="45" dur="1000" fill="hold"/>
                                        <p:tgtEl>
                                          <p:spTgt spid="4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20"/>
            <a:ext cx="7053542" cy="860267"/>
          </a:xfrm>
        </p:spPr>
        <p:txBody>
          <a:bodyPr/>
          <a:lstStyle/>
          <a:p>
            <a:pPr algn="ctr"/>
            <a:r>
              <a:rPr lang="en-US" b="1" dirty="0"/>
              <a:t>Source of  Vitamin D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808" y="1435773"/>
            <a:ext cx="2875085" cy="184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31376" y="3430323"/>
            <a:ext cx="4120563" cy="830997"/>
          </a:xfrm>
          <a:prstGeom prst="rect">
            <a:avLst/>
          </a:prstGeom>
          <a:noFill/>
        </p:spPr>
        <p:txBody>
          <a:bodyPr wrap="square" rtlCol="0">
            <a:spAutoFit/>
          </a:bodyPr>
          <a:lstStyle/>
          <a:p>
            <a:r>
              <a:rPr lang="en-US" sz="1600" b="1" dirty="0">
                <a:solidFill>
                  <a:srgbClr val="FFFF00"/>
                </a:solidFill>
              </a:rPr>
              <a:t>Fortified cereal: A</a:t>
            </a:r>
            <a:r>
              <a:rPr lang="en-US" sz="1600" b="1" dirty="0"/>
              <a:t> 1-cup (29 gram) serving of Multi Grain Cheerios with one-half cup of fortified milk is 90 IUs</a:t>
            </a:r>
          </a:p>
        </p:txBody>
      </p:sp>
      <p:pic>
        <p:nvPicPr>
          <p:cNvPr id="5124" name="Picture 4" descr="beef-liver-vita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17786"/>
            <a:ext cx="3094892" cy="1606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67500" y="3415699"/>
            <a:ext cx="4413788" cy="584775"/>
          </a:xfrm>
          <a:prstGeom prst="rect">
            <a:avLst/>
          </a:prstGeom>
          <a:noFill/>
        </p:spPr>
        <p:txBody>
          <a:bodyPr wrap="square" rtlCol="0">
            <a:spAutoFit/>
          </a:bodyPr>
          <a:lstStyle/>
          <a:p>
            <a:r>
              <a:rPr lang="en-US" sz="1600" b="1" dirty="0">
                <a:solidFill>
                  <a:srgbClr val="FFFF00"/>
                </a:solidFill>
              </a:rPr>
              <a:t>Beef liver: </a:t>
            </a:r>
            <a:r>
              <a:rPr lang="en-US" sz="1600" b="1" dirty="0"/>
              <a:t>3.5-ounce serving of cooked beef liver contains about 50 IUs </a:t>
            </a:r>
            <a:endParaRPr lang="en-US" sz="1600" b="1" dirty="0">
              <a:solidFill>
                <a:srgbClr val="FFFF00"/>
              </a:solidFill>
            </a:endParaRPr>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448" y="4261321"/>
            <a:ext cx="3886199" cy="152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79076" y="5791201"/>
            <a:ext cx="7742793" cy="1477328"/>
          </a:xfrm>
          <a:prstGeom prst="rect">
            <a:avLst/>
          </a:prstGeom>
          <a:noFill/>
        </p:spPr>
        <p:txBody>
          <a:bodyPr wrap="square" rtlCol="0">
            <a:spAutoFit/>
          </a:bodyPr>
          <a:lstStyle/>
          <a:p>
            <a:r>
              <a:rPr lang="en-US" b="1" dirty="0">
                <a:solidFill>
                  <a:srgbClr val="FFFF00"/>
                </a:solidFill>
              </a:rPr>
              <a:t>Cod liver oil: </a:t>
            </a:r>
            <a:r>
              <a:rPr lang="en-US" b="1" dirty="0"/>
              <a:t>One tablespoon contains about 1,300 IUs of vitamin D which is more than twice the recommended dietary allowance of 600 IUs per day. </a:t>
            </a:r>
            <a:br>
              <a:rPr lang="en-US" b="1" dirty="0"/>
            </a:br>
            <a:endParaRPr lang="en-US" b="1" dirty="0">
              <a:solidFill>
                <a:srgbClr val="FFFF00"/>
              </a:solidFill>
            </a:endParaRPr>
          </a:p>
          <a:p>
            <a:endParaRPr lang="en-US" dirty="0"/>
          </a:p>
        </p:txBody>
      </p:sp>
    </p:spTree>
    <p:extLst>
      <p:ext uri="{BB962C8B-B14F-4D97-AF65-F5344CB8AC3E}">
        <p14:creationId xmlns:p14="http://schemas.microsoft.com/office/powerpoint/2010/main" val="20059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animEffect transition="in" filter="fade">
                                      <p:cBhvr>
                                        <p:cTn id="31" dur="1000"/>
                                        <p:tgtEl>
                                          <p:spTgt spid="5127"/>
                                        </p:tgtEl>
                                      </p:cBhvr>
                                    </p:animEffect>
                                    <p:anim calcmode="lin" valueType="num">
                                      <p:cBhvr>
                                        <p:cTn id="32" dur="1000" fill="hold"/>
                                        <p:tgtEl>
                                          <p:spTgt spid="5127"/>
                                        </p:tgtEl>
                                        <p:attrNameLst>
                                          <p:attrName>ppt_x</p:attrName>
                                        </p:attrNameLst>
                                      </p:cBhvr>
                                      <p:tavLst>
                                        <p:tav tm="0">
                                          <p:val>
                                            <p:strVal val="#ppt_x"/>
                                          </p:val>
                                        </p:tav>
                                        <p:tav tm="100000">
                                          <p:val>
                                            <p:strVal val="#ppt_x"/>
                                          </p:val>
                                        </p:tav>
                                      </p:tavLst>
                                    </p:anim>
                                    <p:anim calcmode="lin" valueType="num">
                                      <p:cBhvr>
                                        <p:cTn id="33" dur="1000" fill="hold"/>
                                        <p:tgtEl>
                                          <p:spTgt spid="51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Vitamin D Deficiency </a:t>
            </a:r>
            <a:endParaRPr lang="en-US" dirty="0"/>
          </a:p>
        </p:txBody>
      </p:sp>
      <p:sp>
        <p:nvSpPr>
          <p:cNvPr id="46083" name="Content Placeholder 2"/>
          <p:cNvSpPr>
            <a:spLocks noGrp="1"/>
          </p:cNvSpPr>
          <p:nvPr>
            <p:ph idx="1"/>
          </p:nvPr>
        </p:nvSpPr>
        <p:spPr>
          <a:xfrm>
            <a:off x="1981200" y="1882775"/>
            <a:ext cx="8229600" cy="4572000"/>
          </a:xfrm>
        </p:spPr>
        <p:txBody>
          <a:bodyPr/>
          <a:lstStyle/>
          <a:p>
            <a:r>
              <a:rPr lang="en-US" altLang="en-US" dirty="0" smtClean="0">
                <a:latin typeface="Century Gothic" pitchFamily="34" charset="0"/>
                <a:ea typeface="ＭＳ Ｐゴシック" pitchFamily="34" charset="-128"/>
                <a:cs typeface="Tahoma" pitchFamily="34" charset="0"/>
              </a:rPr>
              <a:t>Inadequate exposure to sunlight</a:t>
            </a:r>
          </a:p>
          <a:p>
            <a:r>
              <a:rPr lang="en-US" altLang="en-US" dirty="0" smtClean="0">
                <a:latin typeface="Century Gothic" pitchFamily="34" charset="0"/>
                <a:ea typeface="ＭＳ Ｐゴシック" pitchFamily="34" charset="-128"/>
                <a:cs typeface="Tahoma" pitchFamily="34" charset="0"/>
              </a:rPr>
              <a:t>Low vitamin intake</a:t>
            </a:r>
          </a:p>
          <a:p>
            <a:r>
              <a:rPr lang="en-US" altLang="en-US" dirty="0" smtClean="0">
                <a:latin typeface="Century Gothic" pitchFamily="34" charset="0"/>
                <a:ea typeface="ＭＳ Ｐゴシック" pitchFamily="34" charset="-128"/>
                <a:cs typeface="Tahoma" pitchFamily="34" charset="0"/>
              </a:rPr>
              <a:t>Chronic Kidney Disease</a:t>
            </a:r>
          </a:p>
          <a:p>
            <a:r>
              <a:rPr lang="en-US" altLang="en-US" dirty="0" smtClean="0">
                <a:latin typeface="Century Gothic" pitchFamily="34" charset="0"/>
                <a:ea typeface="ＭＳ Ｐゴシック" pitchFamily="34" charset="-128"/>
                <a:cs typeface="Tahoma" pitchFamily="34" charset="0"/>
              </a:rPr>
              <a:t>Fat </a:t>
            </a:r>
            <a:r>
              <a:rPr lang="en-US" altLang="en-US" dirty="0" err="1" smtClean="0">
                <a:latin typeface="Century Gothic" pitchFamily="34" charset="0"/>
                <a:ea typeface="ＭＳ Ｐゴシック" pitchFamily="34" charset="-128"/>
                <a:cs typeface="Tahoma" pitchFamily="34" charset="0"/>
              </a:rPr>
              <a:t>Malabsorption</a:t>
            </a:r>
            <a:endParaRPr lang="en-US" altLang="en-US" dirty="0" smtClean="0">
              <a:latin typeface="Century Gothic" pitchFamily="34" charset="0"/>
              <a:ea typeface="ＭＳ Ｐゴシック" pitchFamily="34" charset="-128"/>
              <a:cs typeface="Tahoma" pitchFamily="34" charset="0"/>
            </a:endParaRPr>
          </a:p>
          <a:p>
            <a:r>
              <a:rPr lang="en-US" altLang="en-US" dirty="0" smtClean="0">
                <a:latin typeface="Century Gothic" pitchFamily="34" charset="0"/>
                <a:ea typeface="ＭＳ Ｐゴシック" pitchFamily="34" charset="-128"/>
                <a:cs typeface="Tahoma" pitchFamily="34" charset="0"/>
              </a:rPr>
              <a:t>Dark Skin</a:t>
            </a:r>
          </a:p>
          <a:p>
            <a:r>
              <a:rPr lang="en-US" altLang="en-US" dirty="0" smtClean="0">
                <a:latin typeface="Century Gothic" pitchFamily="34" charset="0"/>
                <a:ea typeface="ＭＳ Ｐゴシック" pitchFamily="34" charset="-128"/>
                <a:cs typeface="Tahoma" pitchFamily="34" charset="0"/>
              </a:rPr>
              <a:t>Obesity</a:t>
            </a:r>
          </a:p>
          <a:p>
            <a:r>
              <a:rPr lang="en-US" altLang="en-US" dirty="0" smtClean="0">
                <a:latin typeface="Century Gothic" pitchFamily="34" charset="0"/>
                <a:ea typeface="ＭＳ Ｐゴシック" pitchFamily="34" charset="-128"/>
                <a:cs typeface="Tahoma" pitchFamily="34" charset="0"/>
              </a:rPr>
              <a:t> Medications (</a:t>
            </a:r>
            <a:r>
              <a:rPr lang="en-US" altLang="en-US" dirty="0">
                <a:latin typeface="Century Gothic" pitchFamily="34" charset="0"/>
                <a:ea typeface="ＭＳ Ｐゴシック" pitchFamily="34" charset="-128"/>
                <a:cs typeface="Tahoma" pitchFamily="34" charset="0"/>
              </a:rPr>
              <a:t>Anti-Epileptic, Corticosteroids,...</a:t>
            </a:r>
            <a:r>
              <a:rPr lang="en-US" altLang="en-US" dirty="0" smtClean="0">
                <a:latin typeface="Century Gothic" pitchFamily="34" charset="0"/>
                <a:ea typeface="ＭＳ Ｐゴシック" pitchFamily="34" charset="-128"/>
                <a:cs typeface="Tahoma" pitchFamily="34" charset="0"/>
              </a:rPr>
              <a:t>)</a:t>
            </a:r>
          </a:p>
        </p:txBody>
      </p:sp>
    </p:spTree>
    <p:extLst>
      <p:ext uri="{BB962C8B-B14F-4D97-AF65-F5344CB8AC3E}">
        <p14:creationId xmlns:p14="http://schemas.microsoft.com/office/powerpoint/2010/main" val="1780029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Effect transition="in" filter="fade">
                                      <p:cBhvr>
                                        <p:cTn id="14" dur="1000"/>
                                        <p:tgtEl>
                                          <p:spTgt spid="46083">
                                            <p:txEl>
                                              <p:pRg st="1" end="1"/>
                                            </p:txEl>
                                          </p:spTgt>
                                        </p:tgtEl>
                                      </p:cBhvr>
                                    </p:animEffect>
                                    <p:anim calcmode="lin" valueType="num">
                                      <p:cBhvr>
                                        <p:cTn id="1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fade">
                                      <p:cBhvr>
                                        <p:cTn id="21" dur="1000"/>
                                        <p:tgtEl>
                                          <p:spTgt spid="46083">
                                            <p:txEl>
                                              <p:pRg st="2" end="2"/>
                                            </p:txEl>
                                          </p:spTgt>
                                        </p:tgtEl>
                                      </p:cBhvr>
                                    </p:animEffect>
                                    <p:anim calcmode="lin" valueType="num">
                                      <p:cBhvr>
                                        <p:cTn id="22"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Effect transition="in" filter="fade">
                                      <p:cBhvr>
                                        <p:cTn id="28" dur="1000"/>
                                        <p:tgtEl>
                                          <p:spTgt spid="46083">
                                            <p:txEl>
                                              <p:pRg st="3" end="3"/>
                                            </p:txEl>
                                          </p:spTgt>
                                        </p:tgtEl>
                                      </p:cBhvr>
                                    </p:animEffect>
                                    <p:anim calcmode="lin" valueType="num">
                                      <p:cBhvr>
                                        <p:cTn id="29"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83">
                                            <p:txEl>
                                              <p:pRg st="4" end="4"/>
                                            </p:txEl>
                                          </p:spTgt>
                                        </p:tgtEl>
                                        <p:attrNameLst>
                                          <p:attrName>style.visibility</p:attrName>
                                        </p:attrNameLst>
                                      </p:cBhvr>
                                      <p:to>
                                        <p:strVal val="visible"/>
                                      </p:to>
                                    </p:set>
                                    <p:animEffect transition="in" filter="fade">
                                      <p:cBhvr>
                                        <p:cTn id="35" dur="1000"/>
                                        <p:tgtEl>
                                          <p:spTgt spid="46083">
                                            <p:txEl>
                                              <p:pRg st="4" end="4"/>
                                            </p:txEl>
                                          </p:spTgt>
                                        </p:tgtEl>
                                      </p:cBhvr>
                                    </p:animEffect>
                                    <p:anim calcmode="lin" valueType="num">
                                      <p:cBhvr>
                                        <p:cTn id="36"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83">
                                            <p:txEl>
                                              <p:pRg st="5" end="5"/>
                                            </p:txEl>
                                          </p:spTgt>
                                        </p:tgtEl>
                                        <p:attrNameLst>
                                          <p:attrName>style.visibility</p:attrName>
                                        </p:attrNameLst>
                                      </p:cBhvr>
                                      <p:to>
                                        <p:strVal val="visible"/>
                                      </p:to>
                                    </p:set>
                                    <p:animEffect transition="in" filter="fade">
                                      <p:cBhvr>
                                        <p:cTn id="42" dur="1000"/>
                                        <p:tgtEl>
                                          <p:spTgt spid="46083">
                                            <p:txEl>
                                              <p:pRg st="5" end="5"/>
                                            </p:txEl>
                                          </p:spTgt>
                                        </p:tgtEl>
                                      </p:cBhvr>
                                    </p:animEffect>
                                    <p:anim calcmode="lin" valueType="num">
                                      <p:cBhvr>
                                        <p:cTn id="43"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60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083">
                                            <p:txEl>
                                              <p:pRg st="6" end="6"/>
                                            </p:txEl>
                                          </p:spTgt>
                                        </p:tgtEl>
                                        <p:attrNameLst>
                                          <p:attrName>style.visibility</p:attrName>
                                        </p:attrNameLst>
                                      </p:cBhvr>
                                      <p:to>
                                        <p:strVal val="visible"/>
                                      </p:to>
                                    </p:set>
                                    <p:animEffect transition="in" filter="fade">
                                      <p:cBhvr>
                                        <p:cTn id="49" dur="1000"/>
                                        <p:tgtEl>
                                          <p:spTgt spid="46083">
                                            <p:txEl>
                                              <p:pRg st="6" end="6"/>
                                            </p:txEl>
                                          </p:spTgt>
                                        </p:tgtEl>
                                      </p:cBhvr>
                                    </p:animEffect>
                                    <p:anim calcmode="lin" valueType="num">
                                      <p:cBhvr>
                                        <p:cTn id="50"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27649" y="116632"/>
            <a:ext cx="9257072" cy="1143000"/>
          </a:xfrm>
        </p:spPr>
        <p:txBody>
          <a:bodyPr/>
          <a:lstStyle/>
          <a:p>
            <a:pPr marL="484632">
              <a:defRPr/>
            </a:pPr>
            <a:r>
              <a:rPr lang="en-US" sz="3200" dirty="0">
                <a:solidFill>
                  <a:schemeClr val="accent1">
                    <a:tint val="83000"/>
                    <a:satMod val="150000"/>
                  </a:schemeClr>
                </a:solidFill>
              </a:rPr>
              <a:t/>
            </a:r>
            <a:br>
              <a:rPr lang="en-US" sz="3200" dirty="0">
                <a:solidFill>
                  <a:schemeClr val="accent1">
                    <a:tint val="83000"/>
                    <a:satMod val="150000"/>
                  </a:schemeClr>
                </a:solidFill>
              </a:rPr>
            </a:br>
            <a:endParaRPr lang="x-none" sz="3200" dirty="0">
              <a:solidFill>
                <a:schemeClr val="accent1">
                  <a:tint val="83000"/>
                  <a:satMod val="150000"/>
                </a:schemeClr>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52690" y="0"/>
            <a:ext cx="7500937" cy="6870700"/>
          </a:xfrm>
        </p:spPr>
      </p:pic>
    </p:spTree>
    <p:extLst>
      <p:ext uri="{BB962C8B-B14F-4D97-AF65-F5344CB8AC3E}">
        <p14:creationId xmlns:p14="http://schemas.microsoft.com/office/powerpoint/2010/main" val="2314483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lumMod val="95000"/>
                  </a:schemeClr>
                </a:solidFill>
              </a:rPr>
              <a:t>Objectives :</a:t>
            </a:r>
            <a:endParaRPr lang="en-US" dirty="0"/>
          </a:p>
        </p:txBody>
      </p:sp>
      <p:sp>
        <p:nvSpPr>
          <p:cNvPr id="3" name="Content Placeholder 2"/>
          <p:cNvSpPr>
            <a:spLocks noGrp="1"/>
          </p:cNvSpPr>
          <p:nvPr>
            <p:ph idx="1"/>
          </p:nvPr>
        </p:nvSpPr>
        <p:spPr>
          <a:xfrm>
            <a:off x="815926" y="1702192"/>
            <a:ext cx="9233927" cy="4546208"/>
          </a:xfrm>
        </p:spPr>
        <p:txBody>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dirty="0"/>
              <a:t>Prevalence in world / Saudi Arabia</a:t>
            </a:r>
          </a:p>
          <a:p>
            <a:r>
              <a:rPr lang="en-US" dirty="0"/>
              <a:t>Factors lead to Osteoporosis and Vitamin D </a:t>
            </a:r>
            <a:r>
              <a:rPr lang="en-US" dirty="0" smtClean="0"/>
              <a:t>deficiency</a:t>
            </a:r>
          </a:p>
          <a:p>
            <a:r>
              <a:rPr lang="en-US" b="1" dirty="0">
                <a:solidFill>
                  <a:srgbClr val="FFFF00"/>
                </a:solidFill>
              </a:rPr>
              <a:t>Vitamin D and </a:t>
            </a:r>
            <a:r>
              <a:rPr lang="en-US" b="1" dirty="0" smtClean="0">
                <a:solidFill>
                  <a:srgbClr val="FFFF00"/>
                </a:solidFill>
              </a:rPr>
              <a:t>Comorbidities</a:t>
            </a:r>
            <a:endParaRPr lang="en-US" dirty="0"/>
          </a:p>
          <a:p>
            <a:r>
              <a:rPr lang="en-US" dirty="0"/>
              <a:t>How patients could be presented</a:t>
            </a:r>
          </a:p>
          <a:p>
            <a:r>
              <a:rPr lang="en-US" dirty="0"/>
              <a:t>Common fractures with osteoporosis</a:t>
            </a:r>
          </a:p>
          <a:p>
            <a:r>
              <a:rPr lang="en-US" dirty="0" smtClean="0"/>
              <a:t>Diagnosis</a:t>
            </a:r>
            <a:endParaRPr lang="en-US" dirty="0"/>
          </a:p>
          <a:p>
            <a:r>
              <a:rPr lang="en-US" dirty="0"/>
              <a:t>Management &amp; Prevention of Osteoporosis</a:t>
            </a:r>
          </a:p>
          <a:p>
            <a:endParaRPr lang="en-US" dirty="0"/>
          </a:p>
        </p:txBody>
      </p:sp>
    </p:spTree>
    <p:extLst>
      <p:ext uri="{BB962C8B-B14F-4D97-AF65-F5344CB8AC3E}">
        <p14:creationId xmlns:p14="http://schemas.microsoft.com/office/powerpoint/2010/main" val="26386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a:t>
            </a:r>
            <a:r>
              <a:rPr lang="en-US" b="1" dirty="0" smtClean="0">
                <a:solidFill>
                  <a:schemeClr val="accent1">
                    <a:tint val="83000"/>
                    <a:satMod val="150000"/>
                  </a:schemeClr>
                </a:solidFill>
              </a:rPr>
              <a:t>1: </a:t>
            </a:r>
            <a:endParaRPr lang="en-US" dirty="0"/>
          </a:p>
        </p:txBody>
      </p:sp>
      <p:sp>
        <p:nvSpPr>
          <p:cNvPr id="3" name="Content Placeholder 2"/>
          <p:cNvSpPr>
            <a:spLocks noGrp="1"/>
          </p:cNvSpPr>
          <p:nvPr>
            <p:ph idx="1"/>
          </p:nvPr>
        </p:nvSpPr>
        <p:spPr>
          <a:xfrm>
            <a:off x="914400" y="2052918"/>
            <a:ext cx="10946296" cy="4195481"/>
          </a:xfrm>
        </p:spPr>
        <p:txBody>
          <a:bodyPr/>
          <a:lstStyle/>
          <a:p>
            <a:r>
              <a:rPr 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 is </a:t>
            </a:r>
            <a:r>
              <a:rPr lang="en-US" sz="2800" b="1" dirty="0" smtClean="0">
                <a:latin typeface="Century Gothic" panose="020B0502020202020204" pitchFamily="34" charset="0"/>
                <a:ea typeface="ＭＳ Ｐゴシック" panose="020B0600070205080204" pitchFamily="34" charset="-128"/>
                <a:cs typeface="Tahoma" panose="020B0604030504040204" pitchFamily="34" charset="0"/>
              </a:rPr>
              <a:t>:</a:t>
            </a:r>
            <a:endParaRPr lang="en-US" sz="2800" b="1" dirty="0">
              <a:latin typeface="Century Gothic" panose="020B0502020202020204" pitchFamily="34" charset="0"/>
              <a:ea typeface="ＭＳ Ｐゴシック" panose="020B0600070205080204" pitchFamily="34" charset="-128"/>
              <a:cs typeface="Tahoma" panose="020B0604030504040204" pitchFamily="34" charset="0"/>
            </a:endParaRPr>
          </a:p>
          <a:p>
            <a:r>
              <a:rPr lang="en-US" dirty="0" smtClean="0"/>
              <a:t>1-</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A disease of children caused by vitamin D </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deficiency .</a:t>
            </a:r>
            <a:endParaRPr lang="en-US" dirty="0" smtClean="0"/>
          </a:p>
          <a:p>
            <a:r>
              <a:rPr lang="en-US" dirty="0" smtClean="0"/>
              <a:t>2-</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 A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condition in which the bones become brittle and fragile from loss of </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tissue .</a:t>
            </a:r>
          </a:p>
          <a:p>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3- A condition in which the bones become soft due to </a:t>
            </a:r>
            <a:r>
              <a:rPr lang="en-US" dirty="0" smtClean="0"/>
              <a:t>decreased in mineralization .</a:t>
            </a:r>
          </a:p>
          <a:p>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4- All of the above</a:t>
            </a:r>
          </a:p>
          <a:p>
            <a:endParaRPr lang="en-US" dirty="0"/>
          </a:p>
        </p:txBody>
      </p:sp>
    </p:spTree>
    <p:extLst>
      <p:ext uri="{BB962C8B-B14F-4D97-AF65-F5344CB8AC3E}">
        <p14:creationId xmlns:p14="http://schemas.microsoft.com/office/powerpoint/2010/main" val="3091166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9000" y="332656"/>
            <a:ext cx="8609000" cy="1143000"/>
          </a:xfrm>
        </p:spPr>
        <p:txBody>
          <a:bodyPr>
            <a:normAutofit/>
          </a:bodyPr>
          <a:lstStyle/>
          <a:p>
            <a:pPr marL="484632">
              <a:defRPr/>
            </a:pPr>
            <a:r>
              <a:rPr lang="en-GB" sz="3200" dirty="0">
                <a:solidFill>
                  <a:schemeClr val="tx1">
                    <a:lumMod val="95000"/>
                  </a:schemeClr>
                </a:solidFill>
                <a:effectLst>
                  <a:outerShdw blurRad="38100" dist="38100" dir="2700000" algn="tl">
                    <a:srgbClr val="000000"/>
                  </a:outerShdw>
                </a:effectLst>
              </a:rPr>
              <a:t>Consequences of Vitamin D Deficiency</a:t>
            </a:r>
            <a:r>
              <a:rPr lang="x-none" sz="3200">
                <a:solidFill>
                  <a:schemeClr val="tx1">
                    <a:lumMod val="95000"/>
                  </a:schemeClr>
                </a:solidFill>
                <a:effectLst>
                  <a:outerShdw blurRad="38100" dist="38100" dir="2700000" algn="tl">
                    <a:srgbClr val="000000"/>
                  </a:outerShdw>
                </a:effectLst>
              </a:rPr>
              <a:t> </a:t>
            </a:r>
            <a:r>
              <a:rPr lang="en-GB" sz="3200" dirty="0">
                <a:solidFill>
                  <a:schemeClr val="tx1">
                    <a:lumMod val="95000"/>
                  </a:schemeClr>
                </a:solidFill>
                <a:effectLst>
                  <a:outerShdw blurRad="38100" dist="38100" dir="2700000" algn="tl">
                    <a:srgbClr val="000000"/>
                  </a:outerShdw>
                </a:effectLst>
              </a:rPr>
              <a:t/>
            </a:r>
            <a:br>
              <a:rPr lang="en-GB" sz="3200" dirty="0">
                <a:solidFill>
                  <a:schemeClr val="tx1">
                    <a:lumMod val="95000"/>
                  </a:schemeClr>
                </a:solidFill>
                <a:effectLst>
                  <a:outerShdw blurRad="38100" dist="38100" dir="2700000" algn="tl">
                    <a:srgbClr val="000000"/>
                  </a:outerShdw>
                </a:effectLst>
              </a:rPr>
            </a:br>
            <a:endParaRPr lang="x-none" sz="3200" dirty="0">
              <a:solidFill>
                <a:schemeClr val="tx1">
                  <a:lumMod val="95000"/>
                </a:schemeClr>
              </a:solidFill>
            </a:endParaRPr>
          </a:p>
        </p:txBody>
      </p:sp>
      <p:sp>
        <p:nvSpPr>
          <p:cNvPr id="3" name="Content Placeholder 2"/>
          <p:cNvSpPr>
            <a:spLocks noGrp="1"/>
          </p:cNvSpPr>
          <p:nvPr>
            <p:ph idx="1"/>
          </p:nvPr>
        </p:nvSpPr>
        <p:spPr>
          <a:xfrm>
            <a:off x="1655885" y="1289540"/>
            <a:ext cx="8792308" cy="4958861"/>
          </a:xfrm>
        </p:spPr>
        <p:txBody>
          <a:bodyPr>
            <a:normAutofit/>
          </a:bodyPr>
          <a:lstStyle/>
          <a:p>
            <a:pPr>
              <a:lnSpc>
                <a:spcPct val="150000"/>
              </a:lnSpc>
              <a:buFont typeface="Wingdings" pitchFamily="2" charset="2"/>
              <a:buChar char="q"/>
            </a:pPr>
            <a:r>
              <a:rPr lang="en-US" dirty="0" smtClean="0"/>
              <a:t>Low </a:t>
            </a:r>
            <a:r>
              <a:rPr lang="en-US" dirty="0"/>
              <a:t>blood calcium </a:t>
            </a:r>
            <a:r>
              <a:rPr lang="en-US" b="1" dirty="0">
                <a:solidFill>
                  <a:srgbClr val="FFFF00"/>
                </a:solidFill>
              </a:rPr>
              <a:t>(</a:t>
            </a:r>
            <a:r>
              <a:rPr lang="en-US" b="1" dirty="0" err="1">
                <a:solidFill>
                  <a:srgbClr val="FFFF00"/>
                </a:solidFill>
              </a:rPr>
              <a:t>hypocalcemia</a:t>
            </a:r>
            <a:r>
              <a:rPr lang="en-US" b="1" dirty="0" smtClean="0">
                <a:solidFill>
                  <a:srgbClr val="FFFF00"/>
                </a:solidFill>
              </a:rPr>
              <a:t>).</a:t>
            </a:r>
          </a:p>
          <a:p>
            <a:pPr>
              <a:lnSpc>
                <a:spcPct val="150000"/>
              </a:lnSpc>
              <a:buFont typeface="Wingdings" pitchFamily="2" charset="2"/>
              <a:buChar char="q"/>
            </a:pPr>
            <a:r>
              <a:rPr lang="en-US" dirty="0" smtClean="0"/>
              <a:t>Low </a:t>
            </a:r>
            <a:r>
              <a:rPr lang="en-US" dirty="0"/>
              <a:t>blood phosphate </a:t>
            </a:r>
            <a:r>
              <a:rPr lang="en-US" b="1" dirty="0">
                <a:solidFill>
                  <a:srgbClr val="FFFF00"/>
                </a:solidFill>
              </a:rPr>
              <a:t>(hypophosphatemia</a:t>
            </a:r>
            <a:r>
              <a:rPr lang="en-US" b="1" dirty="0" smtClean="0">
                <a:solidFill>
                  <a:srgbClr val="FFFF00"/>
                </a:solidFill>
              </a:rPr>
              <a:t>)</a:t>
            </a:r>
          </a:p>
          <a:p>
            <a:pPr>
              <a:lnSpc>
                <a:spcPct val="150000"/>
              </a:lnSpc>
              <a:buFont typeface="Wingdings" pitchFamily="2" charset="2"/>
              <a:buChar char="q"/>
            </a:pPr>
            <a:r>
              <a:rPr lang="en-US" dirty="0" smtClean="0"/>
              <a:t>Rickets </a:t>
            </a:r>
            <a:r>
              <a:rPr lang="en-US" b="1" dirty="0">
                <a:solidFill>
                  <a:srgbClr val="FFFF00"/>
                </a:solidFill>
              </a:rPr>
              <a:t>(softening of the bones during childhood</a:t>
            </a:r>
            <a:r>
              <a:rPr lang="en-US" b="1" dirty="0" smtClean="0">
                <a:solidFill>
                  <a:srgbClr val="FFFF00"/>
                </a:solidFill>
              </a:rPr>
              <a:t>)</a:t>
            </a:r>
          </a:p>
          <a:p>
            <a:pPr>
              <a:lnSpc>
                <a:spcPct val="150000"/>
              </a:lnSpc>
              <a:buFont typeface="Wingdings" pitchFamily="2" charset="2"/>
              <a:buChar char="q"/>
            </a:pPr>
            <a:r>
              <a:rPr lang="en-US" dirty="0" err="1" smtClean="0"/>
              <a:t>Osteomalacia</a:t>
            </a:r>
            <a:r>
              <a:rPr lang="en-US" dirty="0" smtClean="0"/>
              <a:t> </a:t>
            </a:r>
            <a:r>
              <a:rPr lang="en-US" b="1" dirty="0">
                <a:solidFill>
                  <a:srgbClr val="FFFF00"/>
                </a:solidFill>
              </a:rPr>
              <a:t>(softening of the bones in adults). </a:t>
            </a:r>
            <a:endParaRPr lang="en-US" b="1" dirty="0" smtClean="0">
              <a:solidFill>
                <a:srgbClr val="FFFF00"/>
              </a:solidFill>
            </a:endParaRPr>
          </a:p>
          <a:p>
            <a:pPr marL="0" indent="0">
              <a:lnSpc>
                <a:spcPct val="150000"/>
              </a:lnSpc>
              <a:buNone/>
            </a:pPr>
            <a:endParaRPr lang="en-US" b="1" dirty="0" smtClean="0">
              <a:solidFill>
                <a:srgbClr val="FFFF00"/>
              </a:solidFill>
            </a:endParaRPr>
          </a:p>
          <a:p>
            <a:pPr>
              <a:lnSpc>
                <a:spcPct val="150000"/>
              </a:lnSpc>
              <a:buFont typeface="Wingdings" pitchFamily="2" charset="2"/>
              <a:buChar char="ü"/>
            </a:pPr>
            <a:r>
              <a:rPr lang="en-US" dirty="0" smtClean="0"/>
              <a:t>Vitamin </a:t>
            </a:r>
            <a:r>
              <a:rPr lang="en-US" dirty="0"/>
              <a:t>D insufficiency is often associated with </a:t>
            </a:r>
            <a:r>
              <a:rPr lang="en-US" b="1" dirty="0"/>
              <a:t>reduced bone density </a:t>
            </a:r>
            <a:r>
              <a:rPr lang="en-US" b="1" dirty="0" smtClean="0"/>
              <a:t> </a:t>
            </a:r>
            <a:r>
              <a:rPr lang="en-US" dirty="0"/>
              <a:t>an increased risk of </a:t>
            </a:r>
            <a:r>
              <a:rPr lang="en-US" dirty="0">
                <a:solidFill>
                  <a:srgbClr val="FFC000"/>
                </a:solidFill>
              </a:rPr>
              <a:t>falls, and possibly fractures</a:t>
            </a:r>
            <a:r>
              <a:rPr lang="en-US" dirty="0"/>
              <a:t>, all of which can </a:t>
            </a:r>
            <a:r>
              <a:rPr lang="en-US" b="1" dirty="0"/>
              <a:t>seriously affect a person's quality of </a:t>
            </a:r>
            <a:r>
              <a:rPr lang="en-US" b="1" dirty="0" smtClean="0"/>
              <a:t>life</a:t>
            </a:r>
            <a:r>
              <a:rPr lang="en-US" dirty="0" smtClean="0"/>
              <a:t>.</a:t>
            </a:r>
            <a:endParaRPr lang="en-US" dirty="0"/>
          </a:p>
        </p:txBody>
      </p:sp>
    </p:spTree>
    <p:extLst>
      <p:ext uri="{BB962C8B-B14F-4D97-AF65-F5344CB8AC3E}">
        <p14:creationId xmlns:p14="http://schemas.microsoft.com/office/powerpoint/2010/main" val="4258139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18"/>
            <a:ext cx="7053542" cy="789928"/>
          </a:xfrm>
        </p:spPr>
        <p:txBody>
          <a:bodyPr/>
          <a:lstStyle/>
          <a:p>
            <a:pPr algn="ctr"/>
            <a:r>
              <a:rPr lang="en-US" b="1" dirty="0" smtClean="0"/>
              <a:t>Smoking </a:t>
            </a:r>
            <a:endParaRPr lang="en-US" b="1" dirty="0"/>
          </a:p>
        </p:txBody>
      </p:sp>
      <p:sp>
        <p:nvSpPr>
          <p:cNvPr id="3" name="Content Placeholder 2"/>
          <p:cNvSpPr>
            <a:spLocks noGrp="1"/>
          </p:cNvSpPr>
          <p:nvPr>
            <p:ph idx="1"/>
          </p:nvPr>
        </p:nvSpPr>
        <p:spPr>
          <a:xfrm>
            <a:off x="1708640" y="1312987"/>
            <a:ext cx="8669215" cy="5275383"/>
          </a:xfrm>
        </p:spPr>
        <p:txBody>
          <a:bodyPr>
            <a:normAutofit fontScale="92500" lnSpcReduction="20000"/>
          </a:bodyPr>
          <a:lstStyle/>
          <a:p>
            <a:pPr>
              <a:lnSpc>
                <a:spcPct val="150000"/>
              </a:lnSpc>
              <a:buFont typeface="Wingdings" pitchFamily="2" charset="2"/>
              <a:buChar char="q"/>
            </a:pPr>
            <a:r>
              <a:rPr lang="en-US" dirty="0"/>
              <a:t>Cigarette smoking was first identified as a risk factor for osteoporosis more than </a:t>
            </a:r>
            <a:r>
              <a:rPr lang="en-US" dirty="0">
                <a:solidFill>
                  <a:srgbClr val="FFFF00"/>
                </a:solidFill>
              </a:rPr>
              <a:t>20 years ago. </a:t>
            </a:r>
            <a:endParaRPr lang="en-US" dirty="0" smtClean="0">
              <a:solidFill>
                <a:srgbClr val="FFFF00"/>
              </a:solidFill>
            </a:endParaRPr>
          </a:p>
          <a:p>
            <a:pPr>
              <a:lnSpc>
                <a:spcPct val="150000"/>
              </a:lnSpc>
              <a:buFont typeface="Wingdings" pitchFamily="2" charset="2"/>
              <a:buChar char="q"/>
            </a:pPr>
            <a:r>
              <a:rPr lang="en-US" dirty="0"/>
              <a:t>Recent studies have shown a direct relationship between </a:t>
            </a:r>
            <a:r>
              <a:rPr lang="en-US" b="1" dirty="0"/>
              <a:t>tobacco use and decreased bone density</a:t>
            </a:r>
            <a:r>
              <a:rPr lang="en-US" b="1" dirty="0" smtClean="0"/>
              <a:t>.</a:t>
            </a:r>
          </a:p>
          <a:p>
            <a:pPr>
              <a:lnSpc>
                <a:spcPct val="150000"/>
              </a:lnSpc>
            </a:pPr>
            <a:r>
              <a:rPr lang="en-US" b="1" dirty="0" smtClean="0">
                <a:solidFill>
                  <a:srgbClr val="FFFF00"/>
                </a:solidFill>
              </a:rPr>
              <a:t>How does smoking affect bon health?</a:t>
            </a:r>
          </a:p>
          <a:p>
            <a:pPr marL="457200" indent="-457200">
              <a:lnSpc>
                <a:spcPct val="150000"/>
              </a:lnSpc>
              <a:buFont typeface="+mj-lt"/>
              <a:buAutoNum type="arabicParenR"/>
            </a:pPr>
            <a:r>
              <a:rPr lang="en-US" dirty="0"/>
              <a:t>Cigarette smoke generates huge amounts of free </a:t>
            </a:r>
            <a:r>
              <a:rPr lang="en-US" dirty="0" smtClean="0"/>
              <a:t>radical and disturb </a:t>
            </a:r>
            <a:r>
              <a:rPr lang="en-US" dirty="0"/>
              <a:t>balance of hormones (like </a:t>
            </a:r>
            <a:r>
              <a:rPr lang="en-US" b="1" dirty="0" smtClean="0"/>
              <a:t>estrogen</a:t>
            </a:r>
            <a:r>
              <a:rPr lang="en-US" dirty="0" smtClean="0"/>
              <a:t> ) </a:t>
            </a:r>
            <a:r>
              <a:rPr lang="en-US" dirty="0"/>
              <a:t>that bones need to stay strong. </a:t>
            </a:r>
            <a:endParaRPr lang="en-US" dirty="0" smtClean="0"/>
          </a:p>
          <a:p>
            <a:pPr marL="457200" indent="-457200">
              <a:lnSpc>
                <a:spcPct val="150000"/>
              </a:lnSpc>
              <a:buFont typeface="+mj-lt"/>
              <a:buAutoNum type="arabicParenR"/>
            </a:pPr>
            <a:r>
              <a:rPr lang="en-US" dirty="0" smtClean="0"/>
              <a:t>Increased </a:t>
            </a:r>
            <a:r>
              <a:rPr lang="en-US" dirty="0"/>
              <a:t>levels of the hormone cortisol, which leads to bone </a:t>
            </a:r>
            <a:r>
              <a:rPr lang="en-US" dirty="0" smtClean="0"/>
              <a:t>breakdown.</a:t>
            </a:r>
          </a:p>
          <a:p>
            <a:pPr marL="457200" indent="-457200">
              <a:lnSpc>
                <a:spcPct val="150000"/>
              </a:lnSpc>
              <a:buFont typeface="+mj-lt"/>
              <a:buAutoNum type="arabicParenR"/>
            </a:pPr>
            <a:r>
              <a:rPr lang="en-US" dirty="0"/>
              <a:t>Smoking also </a:t>
            </a:r>
            <a:r>
              <a:rPr lang="en-US" dirty="0">
                <a:solidFill>
                  <a:srgbClr val="FFFF00"/>
                </a:solidFill>
              </a:rPr>
              <a:t>damages </a:t>
            </a:r>
            <a:r>
              <a:rPr lang="en-US" dirty="0" smtClean="0">
                <a:solidFill>
                  <a:srgbClr val="FFFF00"/>
                </a:solidFill>
              </a:rPr>
              <a:t>blood vessels</a:t>
            </a:r>
            <a:r>
              <a:rPr lang="en-US" dirty="0"/>
              <a:t>, so there is poor </a:t>
            </a:r>
            <a:r>
              <a:rPr lang="en-US" dirty="0" smtClean="0"/>
              <a:t>blood supply </a:t>
            </a:r>
            <a:r>
              <a:rPr lang="en-US" dirty="0"/>
              <a:t>of oxygen. </a:t>
            </a:r>
            <a:endParaRPr lang="en-US" b="1" dirty="0">
              <a:solidFill>
                <a:srgbClr val="FFFF00"/>
              </a:solidFill>
            </a:endParaRPr>
          </a:p>
        </p:txBody>
      </p:sp>
    </p:spTree>
    <p:extLst>
      <p:ext uri="{BB962C8B-B14F-4D97-AF65-F5344CB8AC3E}">
        <p14:creationId xmlns:p14="http://schemas.microsoft.com/office/powerpoint/2010/main" val="30764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452718"/>
            <a:ext cx="7053542" cy="789928"/>
          </a:xfrm>
        </p:spPr>
        <p:txBody>
          <a:bodyPr>
            <a:normAutofit fontScale="90000"/>
          </a:bodyPr>
          <a:lstStyle/>
          <a:p>
            <a:pPr algn="ct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Physical </a:t>
            </a:r>
            <a:r>
              <a:rPr lang="en-US" altLang="en-US" b="1" dirty="0" smtClean="0">
                <a:latin typeface="Century Gothic" panose="020B0502020202020204" pitchFamily="34" charset="0"/>
                <a:ea typeface="ＭＳ Ｐゴシック" panose="020B0600070205080204" pitchFamily="34" charset="-128"/>
                <a:cs typeface="Tahoma" panose="020B0604030504040204" pitchFamily="34" charset="0"/>
              </a:rPr>
              <a:t>Inactivity</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
            </a:r>
            <a:b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br>
            <a:endParaRPr lang="en-US" b="1" dirty="0"/>
          </a:p>
        </p:txBody>
      </p:sp>
      <p:sp>
        <p:nvSpPr>
          <p:cNvPr id="3" name="Content Placeholder 2"/>
          <p:cNvSpPr>
            <a:spLocks noGrp="1"/>
          </p:cNvSpPr>
          <p:nvPr>
            <p:ph idx="1"/>
          </p:nvPr>
        </p:nvSpPr>
        <p:spPr>
          <a:xfrm>
            <a:off x="1664678" y="1371600"/>
            <a:ext cx="8818685" cy="5263662"/>
          </a:xfrm>
        </p:spPr>
        <p:txBody>
          <a:bodyPr>
            <a:normAutofit fontScale="85000" lnSpcReduction="20000"/>
          </a:bodyPr>
          <a:lstStyle/>
          <a:p>
            <a:pPr>
              <a:lnSpc>
                <a:spcPct val="200000"/>
              </a:lnSpc>
            </a:pPr>
            <a:r>
              <a:rPr lang="en-US" dirty="0"/>
              <a:t>People who spend a lot of time sitting have a higher risk of osteoporosis than do those who are more active</a:t>
            </a:r>
            <a:r>
              <a:rPr lang="en-US" dirty="0" smtClean="0"/>
              <a:t>.</a:t>
            </a:r>
          </a:p>
          <a:p>
            <a:pPr>
              <a:lnSpc>
                <a:spcPct val="200000"/>
              </a:lnSpc>
            </a:pPr>
            <a:r>
              <a:rPr lang="en-US" dirty="0">
                <a:solidFill>
                  <a:srgbClr val="FFFF00"/>
                </a:solidFill>
              </a:rPr>
              <a:t>Physical activity </a:t>
            </a:r>
            <a:r>
              <a:rPr lang="en-US" dirty="0" smtClean="0">
                <a:solidFill>
                  <a:srgbClr val="FFFF00"/>
                </a:solidFill>
              </a:rPr>
              <a:t>prevent </a:t>
            </a:r>
            <a:r>
              <a:rPr lang="en-US" dirty="0">
                <a:solidFill>
                  <a:srgbClr val="FFFF00"/>
                </a:solidFill>
              </a:rPr>
              <a:t>osteoporosis</a:t>
            </a:r>
            <a:r>
              <a:rPr lang="en-US" dirty="0"/>
              <a:t> is based on evidence that it can regulate bone maintenance and stimulate bone formation </a:t>
            </a:r>
            <a:r>
              <a:rPr lang="en-US" dirty="0" smtClean="0"/>
              <a:t>and this reducing </a:t>
            </a:r>
            <a:r>
              <a:rPr lang="en-US" dirty="0"/>
              <a:t>the overall risk of falls and </a:t>
            </a:r>
            <a:r>
              <a:rPr lang="en-US" dirty="0" smtClean="0"/>
              <a:t>fractures</a:t>
            </a:r>
            <a:r>
              <a:rPr lang="en-US" dirty="0"/>
              <a:t>. </a:t>
            </a:r>
            <a:endParaRPr lang="en-US" dirty="0" smtClean="0"/>
          </a:p>
          <a:p>
            <a:pPr>
              <a:lnSpc>
                <a:spcPct val="200000"/>
              </a:lnSpc>
            </a:pPr>
            <a:r>
              <a:rPr lang="en-US" dirty="0"/>
              <a:t>Any </a:t>
            </a:r>
            <a:r>
              <a:rPr lang="en-US" b="1" dirty="0"/>
              <a:t>weight-bearing exercise and activities </a:t>
            </a:r>
            <a:r>
              <a:rPr lang="en-US" dirty="0"/>
              <a:t>that promote balance and good posture are beneficial for your bones, but walking, running, jumping, dancing and weightlifting seem particularly helpful</a:t>
            </a:r>
            <a:r>
              <a:rPr lang="en-US" dirty="0" smtClean="0"/>
              <a:t>.</a:t>
            </a:r>
          </a:p>
          <a:p>
            <a:pPr>
              <a:lnSpc>
                <a:spcPct val="200000"/>
              </a:lnSpc>
            </a:pPr>
            <a:r>
              <a:rPr lang="en-US" dirty="0"/>
              <a:t>Most experts recommend exercising for at </a:t>
            </a:r>
            <a:r>
              <a:rPr lang="en-US" b="1" dirty="0"/>
              <a:t>least 30 minutes three times per </a:t>
            </a:r>
            <a:r>
              <a:rPr lang="en-US" b="1" dirty="0" smtClean="0"/>
              <a:t>week</a:t>
            </a:r>
            <a:r>
              <a:rPr lang="en-US" dirty="0" smtClean="0"/>
              <a:t>.</a:t>
            </a:r>
            <a:endParaRPr lang="en-US" dirty="0"/>
          </a:p>
        </p:txBody>
      </p:sp>
    </p:spTree>
    <p:extLst>
      <p:ext uri="{BB962C8B-B14F-4D97-AF65-F5344CB8AC3E}">
        <p14:creationId xmlns:p14="http://schemas.microsoft.com/office/powerpoint/2010/main" val="367067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Diseases</a:t>
            </a:r>
          </a:p>
        </p:txBody>
      </p:sp>
      <p:sp>
        <p:nvSpPr>
          <p:cNvPr id="3" name="Content Placeholder 2"/>
          <p:cNvSpPr>
            <a:spLocks noGrp="1"/>
          </p:cNvSpPr>
          <p:nvPr>
            <p:ph idx="1"/>
          </p:nvPr>
        </p:nvSpPr>
        <p:spPr>
          <a:xfrm>
            <a:off x="872198" y="1589650"/>
            <a:ext cx="9177656" cy="4658750"/>
          </a:xfrm>
        </p:spPr>
        <p:txBody>
          <a:bodyPr>
            <a:normAutofit/>
          </a:bodyPr>
          <a:lstStyle/>
          <a:p>
            <a:pPr marL="65087" indent="0">
              <a:buNone/>
              <a:defRPr/>
            </a:pPr>
            <a:endParaRPr lang="en-US" dirty="0"/>
          </a:p>
          <a:p>
            <a:pPr marL="65087" indent="0">
              <a:buNone/>
              <a:defRPr/>
            </a:pPr>
            <a:r>
              <a:rPr lang="en-US" dirty="0"/>
              <a:t>Endocrine Disorders:</a:t>
            </a:r>
          </a:p>
          <a:p>
            <a:pPr marL="65087" indent="0">
              <a:buNone/>
              <a:defRPr/>
            </a:pPr>
            <a:r>
              <a:rPr lang="en-US" dirty="0"/>
              <a:t>Hyperthyroidism, Hyperparathyroidism, Cushing syndrome, Adrenal insufficiency, Diabetes mellitus</a:t>
            </a:r>
            <a:r>
              <a:rPr lang="en-US" dirty="0" smtClean="0"/>
              <a:t>.</a:t>
            </a:r>
          </a:p>
          <a:p>
            <a:pPr marL="65087" indent="0">
              <a:buNone/>
              <a:defRPr/>
            </a:pPr>
            <a:r>
              <a:rPr lang="en-US" dirty="0" smtClean="0"/>
              <a:t> </a:t>
            </a:r>
            <a:r>
              <a:rPr lang="en-US" dirty="0"/>
              <a:t>Androgen insensitivity, </a:t>
            </a:r>
            <a:r>
              <a:rPr lang="en-US" dirty="0" err="1"/>
              <a:t>Hyperprolactinemia</a:t>
            </a:r>
            <a:r>
              <a:rPr lang="en-US" dirty="0"/>
              <a:t>, Turner and </a:t>
            </a:r>
            <a:r>
              <a:rPr lang="en-US" dirty="0" err="1"/>
              <a:t>Klinefelter</a:t>
            </a:r>
            <a:r>
              <a:rPr lang="en-US" dirty="0"/>
              <a:t> syndrome.</a:t>
            </a:r>
          </a:p>
          <a:p>
            <a:pPr marL="65087" indent="0">
              <a:buNone/>
              <a:defRPr/>
            </a:pPr>
            <a:endParaRPr lang="en-US" dirty="0"/>
          </a:p>
          <a:p>
            <a:pPr marL="65087" indent="0">
              <a:buNone/>
              <a:defRPr/>
            </a:pPr>
            <a:endParaRPr lang="en-US" sz="2800" dirty="0"/>
          </a:p>
          <a:p>
            <a:pPr marL="65087" indent="0">
              <a:buNone/>
              <a:defRPr/>
            </a:pPr>
            <a:r>
              <a:rPr lang="en-US" dirty="0"/>
              <a:t>Rheumatic Diseases:</a:t>
            </a:r>
          </a:p>
          <a:p>
            <a:pPr marL="65087" indent="0">
              <a:buNone/>
              <a:defRPr/>
            </a:pPr>
            <a:r>
              <a:rPr lang="en-US" dirty="0"/>
              <a:t>Rheumatic arthritis, </a:t>
            </a:r>
            <a:r>
              <a:rPr lang="en-US" dirty="0" err="1"/>
              <a:t>Ankylosing</a:t>
            </a:r>
            <a:r>
              <a:rPr lang="en-US" dirty="0"/>
              <a:t> spondylitis, SLE.</a:t>
            </a:r>
          </a:p>
          <a:p>
            <a:pPr marL="0" indent="0">
              <a:buNone/>
            </a:pPr>
            <a:endParaRPr lang="en-US" dirty="0"/>
          </a:p>
        </p:txBody>
      </p:sp>
    </p:spTree>
    <p:extLst>
      <p:ext uri="{BB962C8B-B14F-4D97-AF65-F5344CB8AC3E}">
        <p14:creationId xmlns:p14="http://schemas.microsoft.com/office/powerpoint/2010/main" val="36845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Diseases </a:t>
            </a:r>
          </a:p>
        </p:txBody>
      </p:sp>
      <p:sp>
        <p:nvSpPr>
          <p:cNvPr id="3" name="Content Placeholder 2"/>
          <p:cNvSpPr>
            <a:spLocks noGrp="1"/>
          </p:cNvSpPr>
          <p:nvPr>
            <p:ph idx="1"/>
          </p:nvPr>
        </p:nvSpPr>
        <p:spPr/>
        <p:txBody>
          <a:bodyPr>
            <a:normAutofit/>
          </a:bodyPr>
          <a:lstStyle/>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Inherited Disorders:</a:t>
            </a:r>
          </a:p>
          <a:p>
            <a:pPr>
              <a:buFont typeface="Wingdings 2" panose="05020102010507070707" pitchFamily="18" charset="2"/>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Cystic fibrosis, </a:t>
            </a:r>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Marfan</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syndrome, Ehlers-</a:t>
            </a:r>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Danlos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syndrome, Glycogen storage Diseases, </a:t>
            </a:r>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Gaucher’s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Disease.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Hematologic Diseases:</a:t>
            </a:r>
          </a:p>
          <a:p>
            <a:pPr>
              <a:buFont typeface="Wingdings 2" panose="05020102010507070707" pitchFamily="18" charset="2"/>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Leukemia, Lymphoma, Sickle cell, Thalassemia, Hemophilia. </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Gastrointestinal Diseases:</a:t>
            </a:r>
          </a:p>
          <a:p>
            <a:pPr>
              <a:buFont typeface="Wingdings 2" panose="05020102010507070707" pitchFamily="18" charset="2"/>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Celiac disease, Inflammatory bowel disease, Lactose intolerance.</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Inherited Disorders:</a:t>
            </a:r>
          </a:p>
          <a:p>
            <a:pPr>
              <a:buFont typeface="Wingdings 2" panose="05020102010507070707" pitchFamily="18" charset="2"/>
              <a:buNone/>
            </a:pP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Cystic fibrosis, </a:t>
            </a:r>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Marfan</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syndrome, Ehlers-</a:t>
            </a:r>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Danlos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syndrome, Glycogen storage Diseases, </a:t>
            </a:r>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Gaucher’s</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 Disease.</a:t>
            </a:r>
          </a:p>
          <a:p>
            <a:pPr>
              <a:buFont typeface="Wingdings 2" panose="05020102010507070707" pitchFamily="18" charset="2"/>
              <a:buNone/>
            </a:pP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41792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a:t>
            </a:r>
          </a:p>
        </p:txBody>
      </p:sp>
      <p:sp>
        <p:nvSpPr>
          <p:cNvPr id="3" name="Content Placeholder 2"/>
          <p:cNvSpPr>
            <a:spLocks noGrp="1"/>
          </p:cNvSpPr>
          <p:nvPr>
            <p:ph idx="1"/>
          </p:nvPr>
        </p:nvSpPr>
        <p:spPr/>
        <p:txBody>
          <a:bodyPr/>
          <a:lstStyle/>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Steroids induced Osteoporosis</a:t>
            </a:r>
          </a:p>
          <a:p>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L-</a:t>
            </a:r>
            <a:r>
              <a:rPr lang="en-US" altLang="en-US" dirty="0" err="1" smtClean="0">
                <a:latin typeface="Century Gothic" panose="020B0502020202020204" pitchFamily="34" charset="0"/>
                <a:ea typeface="ＭＳ Ｐゴシック" panose="020B0600070205080204" pitchFamily="34" charset="-128"/>
                <a:cs typeface="Tahoma" panose="020B0604030504040204" pitchFamily="34" charset="0"/>
              </a:rPr>
              <a:t>Thyroxine</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t>
            </a:r>
            <a:r>
              <a:rPr lang="en-US" altLang="en-US" dirty="0" err="1" smtClean="0">
                <a:latin typeface="Century Gothic" panose="020B0502020202020204" pitchFamily="34" charset="0"/>
                <a:ea typeface="ＭＳ Ｐゴシック" panose="020B0600070205080204" pitchFamily="34" charset="-128"/>
                <a:cs typeface="Tahoma" panose="020B0604030504040204" pitchFamily="34" charset="0"/>
              </a:rPr>
              <a:t>hight</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dirty="0" err="1" smtClean="0">
                <a:latin typeface="Century Gothic" panose="020B0502020202020204" pitchFamily="34" charset="0"/>
                <a:ea typeface="ＭＳ Ｐゴシック" panose="020B0600070205080204" pitchFamily="34" charset="-128"/>
                <a:cs typeface="Tahoma" panose="020B0604030504040204" pitchFamily="34" charset="0"/>
              </a:rPr>
              <a:t>ammount</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t>
            </a: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Phenytoin and Barbiturates</a:t>
            </a: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Aromatase Inhibitors and methotrexate</a:t>
            </a:r>
          </a:p>
          <a:p>
            <a:r>
              <a:rPr lang="en-US" altLang="en-US" dirty="0" err="1">
                <a:latin typeface="Century Gothic" panose="020B0502020202020204" pitchFamily="34" charset="0"/>
                <a:ea typeface="ＭＳ Ｐゴシック" panose="020B0600070205080204" pitchFamily="34" charset="-128"/>
                <a:cs typeface="Tahoma" panose="020B0604030504040204" pitchFamily="34" charset="0"/>
              </a:rPr>
              <a:t>Thiazolidinediones</a:t>
            </a:r>
            <a:endParaRPr lang="en-US" altLang="en-US" dirty="0">
              <a:latin typeface="Century Gothic" panose="020B0502020202020204" pitchFamily="34" charset="0"/>
              <a:ea typeface="ＭＳ Ｐゴシック" panose="020B0600070205080204" pitchFamily="34" charset="-128"/>
              <a:cs typeface="Tahoma" panose="020B0604030504040204" pitchFamily="34" charset="0"/>
            </a:endParaRPr>
          </a:p>
          <a:p>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Chronic Lithium use</a:t>
            </a:r>
          </a:p>
          <a:p>
            <a:pPr marL="0" indent="0">
              <a:buNone/>
            </a:pPr>
            <a:endParaRPr lang="en-US" dirty="0"/>
          </a:p>
        </p:txBody>
      </p:sp>
    </p:spTree>
    <p:extLst>
      <p:ext uri="{BB962C8B-B14F-4D97-AF65-F5344CB8AC3E}">
        <p14:creationId xmlns:p14="http://schemas.microsoft.com/office/powerpoint/2010/main" val="31219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07" y="171364"/>
            <a:ext cx="7053542" cy="1400530"/>
          </a:xfrm>
        </p:spPr>
        <p:txBody>
          <a:bodyPr/>
          <a:lstStyle/>
          <a:p>
            <a:pPr algn="ctr"/>
            <a:r>
              <a:rPr lang="en-US" sz="3200" b="1" dirty="0">
                <a:solidFill>
                  <a:schemeClr val="tx1">
                    <a:lumMod val="95000"/>
                  </a:schemeClr>
                </a:solidFill>
              </a:rPr>
              <a:t>Osteoporosis risk factors (summary) </a:t>
            </a:r>
            <a:r>
              <a:rPr lang="en-US" sz="3200" b="1" dirty="0"/>
              <a:t/>
            </a:r>
            <a:br>
              <a:rPr lang="en-US" sz="3200" b="1"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08892"/>
            <a:ext cx="9144000" cy="6049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683407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38348" y="428604"/>
            <a:ext cx="7498080" cy="1143000"/>
          </a:xfrm>
        </p:spPr>
        <p:txBody>
          <a:bodyPr>
            <a:normAutofit fontScale="90000"/>
          </a:bodyPr>
          <a:lstStyle/>
          <a:p>
            <a:pPr marL="484632">
              <a:defRPr/>
            </a:pPr>
            <a:r>
              <a:rPr lang="en-US" dirty="0" smtClean="0">
                <a:solidFill>
                  <a:schemeClr val="tx1">
                    <a:lumMod val="95000"/>
                  </a:schemeClr>
                </a:solidFill>
                <a:latin typeface="+mj-lt"/>
                <a:ea typeface="+mj-ea"/>
                <a:cs typeface="+mj-cs"/>
              </a:rPr>
              <a:t>The FRAX Osteoporosis Risk Calculator</a:t>
            </a:r>
            <a:br>
              <a:rPr lang="en-US" dirty="0" smtClean="0">
                <a:solidFill>
                  <a:schemeClr val="tx1">
                    <a:lumMod val="95000"/>
                  </a:schemeClr>
                </a:solidFill>
                <a:latin typeface="+mj-lt"/>
                <a:ea typeface="+mj-ea"/>
                <a:cs typeface="+mj-cs"/>
              </a:rPr>
            </a:b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981200" y="1882775"/>
            <a:ext cx="8229600" cy="4572000"/>
          </a:xfrm>
        </p:spPr>
        <p:txBody>
          <a:bodyPr>
            <a:normAutofit/>
          </a:bodyPr>
          <a:lstStyle/>
          <a:p>
            <a:pPr eaLnBrk="1" hangingPunct="1"/>
            <a:r>
              <a:rPr lang="en-US" altLang="en-US" dirty="0" smtClean="0">
                <a:latin typeface="Century Gothic" pitchFamily="34" charset="0"/>
                <a:ea typeface="ＭＳ Ｐゴシック" pitchFamily="34" charset="-128"/>
                <a:cs typeface="Tahoma" pitchFamily="34" charset="0"/>
              </a:rPr>
              <a:t>The FRAX was developed by the World Health Organization (WHO)</a:t>
            </a:r>
          </a:p>
          <a:p>
            <a:pPr eaLnBrk="1" hangingPunct="1"/>
            <a:endParaRPr lang="en-US" altLang="en-US" dirty="0" smtClean="0">
              <a:latin typeface="Century Gothic" pitchFamily="34" charset="0"/>
              <a:ea typeface="ＭＳ Ｐゴシック" pitchFamily="34" charset="-128"/>
              <a:cs typeface="Tahoma" pitchFamily="34" charset="0"/>
            </a:endParaRPr>
          </a:p>
          <a:p>
            <a:pPr eaLnBrk="1" hangingPunct="1"/>
            <a:r>
              <a:rPr lang="en-US" altLang="en-US" dirty="0" smtClean="0">
                <a:latin typeface="Century Gothic" pitchFamily="34" charset="0"/>
                <a:ea typeface="ＭＳ Ｐゴシック" pitchFamily="34" charset="-128"/>
                <a:cs typeface="Tahoma" pitchFamily="34" charset="0"/>
              </a:rPr>
              <a:t>"FRAX is a computer-based algorithm that employs bone density, age, and a number of clinical risk factors to help patients and their doctors predict the likelihood of having a fracture in the next 10 years .</a:t>
            </a:r>
            <a:endParaRPr lang="ar-SA" altLang="en-US" dirty="0" smtClean="0">
              <a:latin typeface="Century Gothic" pitchFamily="34" charset="0"/>
              <a:ea typeface="ＭＳ Ｐゴシック" pitchFamily="34" charset="-128"/>
              <a:cs typeface="Tahoma" pitchFamily="34" charset="0"/>
            </a:endParaRPr>
          </a:p>
          <a:p>
            <a:pPr eaLnBrk="1" hangingPunct="1"/>
            <a:endParaRPr lang="ar-SA" altLang="en-US" dirty="0" smtClean="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644159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484632">
              <a:defRPr/>
            </a:pPr>
            <a:r>
              <a:rPr lang="en-US" dirty="0" smtClean="0">
                <a:solidFill>
                  <a:schemeClr val="accent1">
                    <a:tint val="83000"/>
                    <a:satMod val="150000"/>
                  </a:schemeClr>
                </a:solidFill>
                <a:latin typeface="+mj-lt"/>
                <a:ea typeface="+mj-ea"/>
                <a:cs typeface="+mj-cs"/>
              </a:rPr>
              <a:t/>
            </a:r>
            <a:br>
              <a:rPr lang="en-US" dirty="0" smtClean="0">
                <a:solidFill>
                  <a:schemeClr val="accent1">
                    <a:tint val="83000"/>
                    <a:satMod val="150000"/>
                  </a:schemeClr>
                </a:solidFill>
                <a:latin typeface="+mj-lt"/>
                <a:ea typeface="+mj-ea"/>
                <a:cs typeface="+mj-cs"/>
              </a:rPr>
            </a:br>
            <a:r>
              <a:rPr lang="en-US" dirty="0" smtClean="0">
                <a:solidFill>
                  <a:schemeClr val="accent1">
                    <a:tint val="83000"/>
                    <a:satMod val="150000"/>
                  </a:schemeClr>
                </a:solidFill>
                <a:latin typeface="+mj-lt"/>
                <a:ea typeface="+mj-ea"/>
                <a:cs typeface="+mj-cs"/>
              </a:rPr>
              <a:t> </a:t>
            </a:r>
            <a:endParaRPr lang="x-none" dirty="0">
              <a:solidFill>
                <a:schemeClr val="accent1">
                  <a:tint val="83000"/>
                  <a:satMod val="150000"/>
                </a:schemeClr>
              </a:solidFill>
              <a:latin typeface="+mj-lt"/>
              <a:ea typeface="+mj-ea"/>
              <a:cs typeface="+mj-cs"/>
            </a:endParaRPr>
          </a:p>
        </p:txBody>
      </p:sp>
      <p:pic>
        <p:nvPicPr>
          <p:cNvPr id="49155" name="صورة 5" descr="Oste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914" y="566741"/>
            <a:ext cx="90201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3"/>
          <p:cNvSpPr>
            <a:spLocks noChangeArrowheads="1"/>
          </p:cNvSpPr>
          <p:nvPr/>
        </p:nvSpPr>
        <p:spPr bwMode="auto">
          <a:xfrm>
            <a:off x="4309641" y="6488114"/>
            <a:ext cx="3457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r" rtl="1"/>
            <a:r>
              <a:rPr lang="en-US" altLang="en-US">
                <a:latin typeface="Century Gothic" pitchFamily="34" charset="0"/>
              </a:rPr>
              <a:t>http://www.shef.ac.uk/FRAX/</a:t>
            </a:r>
            <a:endParaRPr lang="ar-SA" altLang="en-US">
              <a:latin typeface="Century Gothic" pitchFamily="34" charset="0"/>
            </a:endParaRPr>
          </a:p>
        </p:txBody>
      </p:sp>
    </p:spTree>
    <p:extLst>
      <p:ext uri="{BB962C8B-B14F-4D97-AF65-F5344CB8AC3E}">
        <p14:creationId xmlns:p14="http://schemas.microsoft.com/office/powerpoint/2010/main" val="253368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lumMod val="95000"/>
                  </a:schemeClr>
                </a:solidFill>
              </a:rPr>
              <a:t>Objectives :</a:t>
            </a:r>
            <a:endParaRPr lang="en-US" dirty="0"/>
          </a:p>
        </p:txBody>
      </p:sp>
      <p:sp>
        <p:nvSpPr>
          <p:cNvPr id="3" name="Content Placeholder 2"/>
          <p:cNvSpPr>
            <a:spLocks noGrp="1"/>
          </p:cNvSpPr>
          <p:nvPr>
            <p:ph idx="1"/>
          </p:nvPr>
        </p:nvSpPr>
        <p:spPr/>
        <p:txBody>
          <a:bodyPr>
            <a:normAutofit/>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dirty="0"/>
              <a:t>Prevalence in world / Saudi Arabia</a:t>
            </a:r>
          </a:p>
          <a:p>
            <a:r>
              <a:rPr lang="en-US" dirty="0"/>
              <a:t>Factors lead to Osteoporosis and Vitamin D </a:t>
            </a:r>
            <a:r>
              <a:rPr lang="en-US" dirty="0" smtClean="0"/>
              <a:t>deficiency</a:t>
            </a:r>
          </a:p>
          <a:p>
            <a:r>
              <a:rPr lang="en-US" dirty="0"/>
              <a:t>Vitamin D and </a:t>
            </a:r>
            <a:r>
              <a:rPr lang="en-US" dirty="0" smtClean="0"/>
              <a:t>Comorbidities</a:t>
            </a:r>
            <a:endParaRPr lang="en-US" dirty="0"/>
          </a:p>
          <a:p>
            <a:r>
              <a:rPr lang="en-US" sz="2400" b="1" dirty="0">
                <a:solidFill>
                  <a:srgbClr val="FFFF00"/>
                </a:solidFill>
              </a:rPr>
              <a:t>How patients could be presented</a:t>
            </a:r>
          </a:p>
          <a:p>
            <a:r>
              <a:rPr lang="en-US" dirty="0"/>
              <a:t>Common fractures with osteoporosis</a:t>
            </a:r>
          </a:p>
          <a:p>
            <a:r>
              <a:rPr lang="en-US" dirty="0" smtClean="0"/>
              <a:t>Diagnosis</a:t>
            </a:r>
            <a:endParaRPr lang="en-US" dirty="0"/>
          </a:p>
          <a:p>
            <a:r>
              <a:rPr lang="en-US" dirty="0"/>
              <a:t>Management &amp; Prevention of Osteoporosis</a:t>
            </a:r>
          </a:p>
          <a:p>
            <a:endParaRPr lang="en-US" dirty="0"/>
          </a:p>
        </p:txBody>
      </p:sp>
    </p:spTree>
    <p:extLst>
      <p:ext uri="{BB962C8B-B14F-4D97-AF65-F5344CB8AC3E}">
        <p14:creationId xmlns:p14="http://schemas.microsoft.com/office/powerpoint/2010/main" val="29950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tint val="83000"/>
                    <a:satMod val="150000"/>
                  </a:schemeClr>
                </a:solidFill>
              </a:rPr>
              <a:t>Question 2: </a:t>
            </a:r>
            <a:endParaRPr lang="en-US" dirty="0"/>
          </a:p>
        </p:txBody>
      </p:sp>
      <p:sp>
        <p:nvSpPr>
          <p:cNvPr id="3" name="Content Placeholder 2"/>
          <p:cNvSpPr>
            <a:spLocks noGrp="1"/>
          </p:cNvSpPr>
          <p:nvPr>
            <p:ph idx="1"/>
          </p:nvPr>
        </p:nvSpPr>
        <p:spPr/>
        <p:txBody>
          <a:bodyPr/>
          <a:lstStyle/>
          <a:p>
            <a:pPr lvl="1" fontAlgn="t"/>
            <a:r>
              <a:rPr 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 is most likely to strike</a:t>
            </a:r>
            <a:r>
              <a:rPr lang="en-US" sz="2800" b="1" dirty="0" smtClean="0">
                <a:latin typeface="Century Gothic" panose="020B0502020202020204" pitchFamily="34" charset="0"/>
                <a:ea typeface="ＭＳ Ｐゴシック" panose="020B0600070205080204" pitchFamily="34" charset="-128"/>
                <a:cs typeface="Tahoma" panose="020B0604030504040204" pitchFamily="34" charset="0"/>
              </a:rPr>
              <a:t>:                                                                  </a:t>
            </a:r>
            <a:endParaRPr lang="en-US" sz="2800" b="1" dirty="0">
              <a:latin typeface="Century Gothic" panose="020B0502020202020204" pitchFamily="34" charset="0"/>
              <a:ea typeface="ＭＳ Ｐゴシック" panose="020B0600070205080204" pitchFamily="34" charset="-128"/>
              <a:cs typeface="Tahoma" panose="020B0604030504040204" pitchFamily="34" charset="0"/>
            </a:endParaRPr>
          </a:p>
          <a:p>
            <a:pPr lvl="1"/>
            <a:r>
              <a:rPr lang="en-US" dirty="0" smtClean="0">
                <a:latin typeface="Century Gothic" panose="020B0502020202020204" pitchFamily="34" charset="0"/>
                <a:ea typeface="Tahoma" panose="020B0604030504040204" pitchFamily="34" charset="0"/>
                <a:cs typeface="Tahoma" panose="020B0604030504040204" pitchFamily="34" charset="0"/>
              </a:rPr>
              <a:t>      </a:t>
            </a:r>
            <a:r>
              <a:rPr lang="en-US" sz="2400" dirty="0" smtClean="0">
                <a:latin typeface="Century Gothic" panose="020B0502020202020204" pitchFamily="34" charset="0"/>
                <a:ea typeface="Tahoma" panose="020B0604030504040204" pitchFamily="34" charset="0"/>
                <a:cs typeface="Tahoma" panose="020B0604030504040204" pitchFamily="34" charset="0"/>
              </a:rPr>
              <a:t>1- In childe hood</a:t>
            </a:r>
          </a:p>
          <a:p>
            <a:pPr lvl="1"/>
            <a:r>
              <a:rPr lang="en-US" sz="2400" dirty="0" smtClean="0">
                <a:latin typeface="Century Gothic" panose="020B0502020202020204" pitchFamily="34" charset="0"/>
                <a:ea typeface="Tahoma" panose="020B0604030504040204" pitchFamily="34" charset="0"/>
                <a:cs typeface="Tahoma" panose="020B0604030504040204" pitchFamily="34" charset="0"/>
              </a:rPr>
              <a:t>    2- during </a:t>
            </a:r>
            <a:r>
              <a:rPr lang="en-US" sz="2400" dirty="0" err="1" smtClean="0">
                <a:latin typeface="Century Gothic" panose="020B0502020202020204" pitchFamily="34" charset="0"/>
                <a:ea typeface="Tahoma" panose="020B0604030504040204" pitchFamily="34" charset="0"/>
                <a:cs typeface="Tahoma" panose="020B0604030504040204" pitchFamily="34" charset="0"/>
              </a:rPr>
              <a:t>perimenopause</a:t>
            </a:r>
            <a:r>
              <a:rPr lang="en-US" sz="2400" dirty="0" smtClean="0">
                <a:latin typeface="Century Gothic" panose="020B0502020202020204" pitchFamily="34" charset="0"/>
                <a:ea typeface="Tahoma" panose="020B0604030504040204" pitchFamily="34" charset="0"/>
                <a:cs typeface="Tahoma" panose="020B0604030504040204" pitchFamily="34" charset="0"/>
              </a:rPr>
              <a:t> </a:t>
            </a:r>
          </a:p>
          <a:p>
            <a:pPr lvl="1"/>
            <a:r>
              <a:rPr lang="en-US" sz="2400" dirty="0" smtClean="0">
                <a:latin typeface="Century Gothic" panose="020B0502020202020204" pitchFamily="34" charset="0"/>
                <a:ea typeface="Tahoma" panose="020B0604030504040204" pitchFamily="34" charset="0"/>
                <a:cs typeface="Tahoma" panose="020B0604030504040204" pitchFamily="34" charset="0"/>
              </a:rPr>
              <a:t>    3- after menopause</a:t>
            </a:r>
          </a:p>
          <a:p>
            <a:pPr lvl="1"/>
            <a:r>
              <a:rPr lang="en-US" sz="2400" dirty="0" smtClean="0">
                <a:latin typeface="Century Gothic" panose="020B0502020202020204" pitchFamily="34" charset="0"/>
                <a:ea typeface="Tahoma" panose="020B0604030504040204" pitchFamily="34" charset="0"/>
                <a:cs typeface="Tahoma" panose="020B0604030504040204" pitchFamily="34" charset="0"/>
              </a:rPr>
              <a:t>    4- in adolescence</a:t>
            </a:r>
            <a:r>
              <a:rPr lang="en-US" dirty="0" smtClean="0"/>
              <a:t/>
            </a:r>
            <a:br>
              <a:rPr lang="en-US" dirty="0" smtClean="0"/>
            </a:br>
            <a:endParaRPr lang="en-US"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after menopause</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626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67494"/>
            <a:ext cx="8229600" cy="1399032"/>
          </a:xfrm>
          <a:prstGeom prst="rect">
            <a:avLst/>
          </a:prstGeom>
        </p:spPr>
        <p:txBody>
          <a:bodyPr>
            <a:normAutofit/>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7F80AE"/>
                </a:solidFill>
                <a:effectLst>
                  <a:outerShdw blurRad="26000" dist="26000" dir="14500000" algn="tl" rotWithShape="0">
                    <a:srgbClr val="000000">
                      <a:alpha val="40000"/>
                    </a:srgbClr>
                  </a:outerShdw>
                </a:effectLst>
                <a:latin typeface="Century Gothic" charset="0"/>
                <a:ea typeface="ＭＳ Ｐゴシック" charset="0"/>
                <a:cs typeface="Tahoma" charset="0"/>
              </a:defRPr>
            </a:lvl1pPr>
            <a:lvl2pPr marL="484188" indent="-484188" algn="l" rtl="0" eaLnBrk="0" fontAlgn="base" hangingPunct="0">
              <a:spcBef>
                <a:spcPct val="0"/>
              </a:spcBef>
              <a:spcAft>
                <a:spcPct val="0"/>
              </a:spcAft>
              <a:defRPr sz="4200">
                <a:solidFill>
                  <a:srgbClr val="7F80AE"/>
                </a:solidFill>
                <a:latin typeface="Century Gothic" pitchFamily="34" charset="0"/>
                <a:ea typeface="ＭＳ Ｐゴシック" charset="0"/>
                <a:cs typeface="Tahoma" pitchFamily="34" charset="0"/>
              </a:defRPr>
            </a:lvl2pPr>
            <a:lvl3pPr marL="484188" indent="-484188" algn="l" rtl="0" eaLnBrk="0" fontAlgn="base" hangingPunct="0">
              <a:spcBef>
                <a:spcPct val="0"/>
              </a:spcBef>
              <a:spcAft>
                <a:spcPct val="0"/>
              </a:spcAft>
              <a:defRPr sz="4200">
                <a:solidFill>
                  <a:srgbClr val="7F80AE"/>
                </a:solidFill>
                <a:latin typeface="Century Gothic" pitchFamily="34" charset="0"/>
                <a:ea typeface="ＭＳ Ｐゴシック" charset="0"/>
                <a:cs typeface="Tahoma" pitchFamily="34" charset="0"/>
              </a:defRPr>
            </a:lvl3pPr>
            <a:lvl4pPr marL="484188" indent="-484188" algn="l" rtl="0" eaLnBrk="0" fontAlgn="base" hangingPunct="0">
              <a:spcBef>
                <a:spcPct val="0"/>
              </a:spcBef>
              <a:spcAft>
                <a:spcPct val="0"/>
              </a:spcAft>
              <a:defRPr sz="4200">
                <a:solidFill>
                  <a:srgbClr val="7F80AE"/>
                </a:solidFill>
                <a:latin typeface="Century Gothic" pitchFamily="34" charset="0"/>
                <a:ea typeface="ＭＳ Ｐゴシック" charset="0"/>
                <a:cs typeface="Tahoma" pitchFamily="34" charset="0"/>
              </a:defRPr>
            </a:lvl4pPr>
            <a:lvl5pPr marL="484188" indent="-484188" algn="l" rtl="0" eaLnBrk="0" fontAlgn="base" hangingPunct="0">
              <a:spcBef>
                <a:spcPct val="0"/>
              </a:spcBef>
              <a:spcAft>
                <a:spcPct val="0"/>
              </a:spcAft>
              <a:defRPr sz="4200">
                <a:solidFill>
                  <a:srgbClr val="7F80AE"/>
                </a:solidFill>
                <a:latin typeface="Century Gothic" pitchFamily="34" charset="0"/>
                <a:ea typeface="ＭＳ Ｐゴシック" charset="0"/>
                <a:cs typeface="Tahoma" pitchFamily="34" charset="0"/>
              </a:defRPr>
            </a:lvl5pPr>
            <a:lvl6pPr marL="941388" indent="-484188" algn="l" rtl="0" fontAlgn="base">
              <a:spcBef>
                <a:spcPct val="0"/>
              </a:spcBef>
              <a:spcAft>
                <a:spcPct val="0"/>
              </a:spcAft>
              <a:defRPr sz="4200">
                <a:solidFill>
                  <a:srgbClr val="7F80AE"/>
                </a:solidFill>
                <a:latin typeface="Century Gothic" pitchFamily="34" charset="0"/>
                <a:cs typeface="Tahoma" pitchFamily="34" charset="0"/>
              </a:defRPr>
            </a:lvl6pPr>
            <a:lvl7pPr marL="1398588" indent="-484188" algn="l" rtl="0" fontAlgn="base">
              <a:spcBef>
                <a:spcPct val="0"/>
              </a:spcBef>
              <a:spcAft>
                <a:spcPct val="0"/>
              </a:spcAft>
              <a:defRPr sz="4200">
                <a:solidFill>
                  <a:srgbClr val="7F80AE"/>
                </a:solidFill>
                <a:latin typeface="Century Gothic" pitchFamily="34" charset="0"/>
                <a:cs typeface="Tahoma" pitchFamily="34" charset="0"/>
              </a:defRPr>
            </a:lvl7pPr>
            <a:lvl8pPr marL="1855788" indent="-484188" algn="l" rtl="0" fontAlgn="base">
              <a:spcBef>
                <a:spcPct val="0"/>
              </a:spcBef>
              <a:spcAft>
                <a:spcPct val="0"/>
              </a:spcAft>
              <a:defRPr sz="4200">
                <a:solidFill>
                  <a:srgbClr val="7F80AE"/>
                </a:solidFill>
                <a:latin typeface="Century Gothic" pitchFamily="34" charset="0"/>
                <a:cs typeface="Tahoma" pitchFamily="34" charset="0"/>
              </a:defRPr>
            </a:lvl8pPr>
            <a:lvl9pPr marL="2312988" indent="-484188" algn="l" rtl="0" fontAlgn="base">
              <a:spcBef>
                <a:spcPct val="0"/>
              </a:spcBef>
              <a:spcAft>
                <a:spcPct val="0"/>
              </a:spcAft>
              <a:defRPr sz="4200">
                <a:solidFill>
                  <a:srgbClr val="7F80AE"/>
                </a:solidFill>
                <a:latin typeface="Century Gothic" pitchFamily="34" charset="0"/>
                <a:cs typeface="Tahoma" pitchFamily="34" charset="0"/>
              </a:defRPr>
            </a:lvl9pPr>
          </a:lstStyle>
          <a:p>
            <a:pPr algn="ctr">
              <a:defRPr/>
            </a:pPr>
            <a:r>
              <a:rPr lang="en-US" sz="4000" b="1" dirty="0">
                <a:solidFill>
                  <a:schemeClr val="tx1"/>
                </a:solidFill>
              </a:rPr>
              <a:t>How patients could be presented</a:t>
            </a:r>
          </a:p>
        </p:txBody>
      </p:sp>
      <p:sp>
        <p:nvSpPr>
          <p:cNvPr id="50179" name="Content Placeholder 2"/>
          <p:cNvSpPr txBox="1">
            <a:spLocks/>
          </p:cNvSpPr>
          <p:nvPr/>
        </p:nvSpPr>
        <p:spPr bwMode="auto">
          <a:xfrm>
            <a:off x="1981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82588">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chemeClr val="accent1"/>
              </a:buClr>
              <a:buSzPct val="80000"/>
              <a:buFont typeface="Wingdings 2" pitchFamily="18" charset="2"/>
              <a:buChar char=""/>
            </a:pPr>
            <a:r>
              <a:rPr lang="en-US" sz="3000" dirty="0">
                <a:solidFill>
                  <a:srgbClr val="FFFF00"/>
                </a:solidFill>
                <a:latin typeface="Aparajita" pitchFamily="34" charset="0"/>
                <a:cs typeface="Aparajita" pitchFamily="34" charset="0"/>
              </a:rPr>
              <a:t>There typically are no symptoms in the early stages of bone loss. But once bones have been weakened by osteoporosis, you may have signs and symptoms that include:</a:t>
            </a:r>
          </a:p>
          <a:p>
            <a:pPr>
              <a:spcBef>
                <a:spcPct val="20000"/>
              </a:spcBef>
              <a:buClr>
                <a:schemeClr val="accent1"/>
              </a:buClr>
              <a:buSzPct val="80000"/>
              <a:buFont typeface="Wingdings" pitchFamily="2" charset="2"/>
              <a:buChar char="v"/>
            </a:pPr>
            <a:r>
              <a:rPr lang="en-US" sz="3000" dirty="0">
                <a:latin typeface="Aparajita" pitchFamily="34" charset="0"/>
                <a:cs typeface="Aparajita" pitchFamily="34" charset="0"/>
              </a:rPr>
              <a:t>Back pain, caused by a fractured or collapsed vertebra</a:t>
            </a:r>
          </a:p>
          <a:p>
            <a:pPr>
              <a:spcBef>
                <a:spcPct val="20000"/>
              </a:spcBef>
              <a:buClr>
                <a:schemeClr val="accent1"/>
              </a:buClr>
              <a:buSzPct val="80000"/>
              <a:buFont typeface="Wingdings" pitchFamily="2" charset="2"/>
              <a:buChar char="v"/>
            </a:pPr>
            <a:r>
              <a:rPr lang="en-US" sz="3000" dirty="0">
                <a:latin typeface="Aparajita" pitchFamily="34" charset="0"/>
                <a:cs typeface="Aparajita" pitchFamily="34" charset="0"/>
              </a:rPr>
              <a:t>Loss of height over time</a:t>
            </a:r>
          </a:p>
          <a:p>
            <a:pPr>
              <a:spcBef>
                <a:spcPct val="20000"/>
              </a:spcBef>
              <a:buClr>
                <a:schemeClr val="accent1"/>
              </a:buClr>
              <a:buSzPct val="80000"/>
              <a:buFont typeface="Wingdings" pitchFamily="2" charset="2"/>
              <a:buChar char="v"/>
            </a:pPr>
            <a:r>
              <a:rPr lang="en-US" sz="3000" dirty="0">
                <a:latin typeface="Aparajita" pitchFamily="34" charset="0"/>
                <a:cs typeface="Aparajita" pitchFamily="34" charset="0"/>
              </a:rPr>
              <a:t>A stooped posture</a:t>
            </a:r>
          </a:p>
          <a:p>
            <a:pPr>
              <a:spcBef>
                <a:spcPct val="20000"/>
              </a:spcBef>
              <a:buClr>
                <a:schemeClr val="accent1"/>
              </a:buClr>
              <a:buSzPct val="80000"/>
              <a:buFont typeface="Wingdings" pitchFamily="2" charset="2"/>
              <a:buChar char="v"/>
            </a:pPr>
            <a:r>
              <a:rPr lang="en-US" sz="3000" dirty="0">
                <a:latin typeface="Aparajita" pitchFamily="34" charset="0"/>
                <a:cs typeface="Aparajita" pitchFamily="34" charset="0"/>
              </a:rPr>
              <a:t>A bone fracture that occurs much more easily than expected</a:t>
            </a:r>
          </a:p>
          <a:p>
            <a:pPr>
              <a:spcBef>
                <a:spcPct val="20000"/>
              </a:spcBef>
              <a:buClr>
                <a:schemeClr val="accent1"/>
              </a:buClr>
              <a:buSzPct val="80000"/>
              <a:buFont typeface="Wingdings 2" pitchFamily="18" charset="2"/>
              <a:buChar char=""/>
            </a:pPr>
            <a:endParaRPr lang="en-US" sz="3000" dirty="0">
              <a:latin typeface="Aparajita" pitchFamily="34" charset="0"/>
              <a:cs typeface="Aparajita" pitchFamily="34" charset="0"/>
            </a:endParaRPr>
          </a:p>
          <a:p>
            <a:pPr>
              <a:spcBef>
                <a:spcPct val="20000"/>
              </a:spcBef>
              <a:buClr>
                <a:schemeClr val="accent1"/>
              </a:buClr>
              <a:buSzPct val="80000"/>
              <a:buFont typeface="Wingdings 2" pitchFamily="18" charset="2"/>
              <a:buChar char=""/>
            </a:pPr>
            <a:endParaRPr lang="en-US" sz="3000" dirty="0">
              <a:latin typeface="Century Gothic" pitchFamily="34" charset="0"/>
            </a:endParaRPr>
          </a:p>
        </p:txBody>
      </p:sp>
    </p:spTree>
    <p:extLst>
      <p:ext uri="{BB962C8B-B14F-4D97-AF65-F5344CB8AC3E}">
        <p14:creationId xmlns:p14="http://schemas.microsoft.com/office/powerpoint/2010/main" val="613876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anim calcmode="lin" valueType="num">
                                      <p:cBhvr>
                                        <p:cTn id="8"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179">
                                            <p:txEl>
                                              <p:pRg st="1" end="1"/>
                                            </p:txEl>
                                          </p:spTgt>
                                        </p:tgtEl>
                                        <p:attrNameLst>
                                          <p:attrName>style.visibility</p:attrName>
                                        </p:attrNameLst>
                                      </p:cBhvr>
                                      <p:to>
                                        <p:strVal val="visible"/>
                                      </p:to>
                                    </p:set>
                                    <p:animEffect transition="in" filter="fade">
                                      <p:cBhvr>
                                        <p:cTn id="14" dur="1000"/>
                                        <p:tgtEl>
                                          <p:spTgt spid="50179">
                                            <p:txEl>
                                              <p:pRg st="1" end="1"/>
                                            </p:txEl>
                                          </p:spTgt>
                                        </p:tgtEl>
                                      </p:cBhvr>
                                    </p:animEffect>
                                    <p:anim calcmode="lin" valueType="num">
                                      <p:cBhvr>
                                        <p:cTn id="15"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01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Effect transition="in" filter="fade">
                                      <p:cBhvr>
                                        <p:cTn id="21" dur="1000"/>
                                        <p:tgtEl>
                                          <p:spTgt spid="50179">
                                            <p:txEl>
                                              <p:pRg st="2" end="2"/>
                                            </p:txEl>
                                          </p:spTgt>
                                        </p:tgtEl>
                                      </p:cBhvr>
                                    </p:animEffect>
                                    <p:anim calcmode="lin" valueType="num">
                                      <p:cBhvr>
                                        <p:cTn id="22" dur="1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01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Effect transition="in" filter="fade">
                                      <p:cBhvr>
                                        <p:cTn id="28" dur="1000"/>
                                        <p:tgtEl>
                                          <p:spTgt spid="50179">
                                            <p:txEl>
                                              <p:pRg st="3" end="3"/>
                                            </p:txEl>
                                          </p:spTgt>
                                        </p:tgtEl>
                                      </p:cBhvr>
                                    </p:animEffect>
                                    <p:anim calcmode="lin" valueType="num">
                                      <p:cBhvr>
                                        <p:cTn id="29" dur="1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01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179">
                                            <p:txEl>
                                              <p:pRg st="4" end="4"/>
                                            </p:txEl>
                                          </p:spTgt>
                                        </p:tgtEl>
                                        <p:attrNameLst>
                                          <p:attrName>style.visibility</p:attrName>
                                        </p:attrNameLst>
                                      </p:cBhvr>
                                      <p:to>
                                        <p:strVal val="visible"/>
                                      </p:to>
                                    </p:set>
                                    <p:animEffect transition="in" filter="fade">
                                      <p:cBhvr>
                                        <p:cTn id="35" dur="1000"/>
                                        <p:tgtEl>
                                          <p:spTgt spid="50179">
                                            <p:txEl>
                                              <p:pRg st="4" end="4"/>
                                            </p:txEl>
                                          </p:spTgt>
                                        </p:tgtEl>
                                      </p:cBhvr>
                                    </p:animEffect>
                                    <p:anim calcmode="lin" valueType="num">
                                      <p:cBhvr>
                                        <p:cTn id="36"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01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1466"/>
            <a:ext cx="7239000" cy="1362075"/>
          </a:xfrm>
        </p:spPr>
        <p:txBody>
          <a:bodyPr/>
          <a:lstStyle/>
          <a:p>
            <a:pPr>
              <a:defRPr/>
            </a:pPr>
            <a:endParaRPr lang="en-US" dirty="0">
              <a:latin typeface="+mj-lt"/>
              <a:ea typeface="+mj-ea"/>
              <a:cs typeface="+mj-cs"/>
            </a:endParaRPr>
          </a:p>
        </p:txBody>
      </p:sp>
      <p:sp>
        <p:nvSpPr>
          <p:cNvPr id="3" name="Content Placeholder 2"/>
          <p:cNvSpPr>
            <a:spLocks noGrp="1"/>
          </p:cNvSpPr>
          <p:nvPr>
            <p:ph type="body" idx="1"/>
          </p:nvPr>
        </p:nvSpPr>
        <p:spPr>
          <a:xfrm>
            <a:off x="4079875" y="2276475"/>
            <a:ext cx="4191928" cy="2286000"/>
          </a:xfrm>
        </p:spPr>
        <p:txBody>
          <a:bodyPr/>
          <a:lstStyle/>
          <a:p>
            <a:pPr marL="80963" algn="ctr"/>
            <a:r>
              <a:rPr lang="en-US" altLang="en-US" sz="6600" dirty="0" smtClean="0">
                <a:solidFill>
                  <a:schemeClr val="tx1"/>
                </a:solidFill>
                <a:latin typeface="Century Gothic" pitchFamily="34" charset="0"/>
                <a:ea typeface="ＭＳ Ｐゴシック" pitchFamily="34" charset="-128"/>
                <a:cs typeface="Tahoma" pitchFamily="34" charset="0"/>
              </a:rPr>
              <a:t>Clinical </a:t>
            </a:r>
            <a:r>
              <a:rPr lang="en-US" altLang="en-US" sz="6600" dirty="0">
                <a:solidFill>
                  <a:schemeClr val="tx1"/>
                </a:solidFill>
                <a:latin typeface="Century Gothic" pitchFamily="34" charset="0"/>
                <a:ea typeface="ＭＳ Ｐゴシック" pitchFamily="34" charset="-128"/>
                <a:cs typeface="Tahoma" pitchFamily="34" charset="0"/>
              </a:rPr>
              <a:t>case</a:t>
            </a:r>
            <a:endParaRPr lang="ar-SA" altLang="en-US" sz="6600" dirty="0">
              <a:solidFill>
                <a:schemeClr val="tx1"/>
              </a:solidFill>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1482443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accent1">
                    <a:tint val="83000"/>
                    <a:satMod val="150000"/>
                  </a:schemeClr>
                </a:solidFill>
                <a:latin typeface="+mj-lt"/>
                <a:ea typeface="+mj-ea"/>
                <a:cs typeface="+mj-cs"/>
              </a:rPr>
              <a:t>Case</a:t>
            </a:r>
            <a:endParaRPr lang="x-none" dirty="0">
              <a:solidFill>
                <a:schemeClr val="accent1">
                  <a:tint val="83000"/>
                  <a:satMod val="150000"/>
                </a:schemeClr>
              </a:solidFill>
              <a:latin typeface="+mj-lt"/>
              <a:ea typeface="+mj-ea"/>
              <a:cs typeface="+mj-cs"/>
            </a:endParaRPr>
          </a:p>
        </p:txBody>
      </p:sp>
      <p:sp>
        <p:nvSpPr>
          <p:cNvPr id="3" name="عنصر نائب للمحتوى 2"/>
          <p:cNvSpPr>
            <a:spLocks noGrp="1"/>
          </p:cNvSpPr>
          <p:nvPr>
            <p:ph idx="1"/>
          </p:nvPr>
        </p:nvSpPr>
        <p:spPr>
          <a:xfrm>
            <a:off x="1981200" y="1882775"/>
            <a:ext cx="8229600" cy="4572000"/>
          </a:xfrm>
        </p:spPr>
        <p:txBody>
          <a:bodyPr/>
          <a:lstStyle/>
          <a:p>
            <a:pPr eaLnBrk="1" hangingPunct="1">
              <a:buFont typeface="Wingdings 2" pitchFamily="18" charset="2"/>
              <a:buNone/>
            </a:pPr>
            <a:r>
              <a:rPr lang="en-US" altLang="en-US" sz="3200">
                <a:latin typeface="Aharoni" pitchFamily="2" charset="-79"/>
                <a:ea typeface="ＭＳ Ｐゴシック" pitchFamily="34" charset="-128"/>
                <a:cs typeface="Aharoni" pitchFamily="2" charset="-79"/>
              </a:rPr>
              <a:t> Fatima </a:t>
            </a:r>
            <a:r>
              <a:rPr lang="en-US" altLang="en-US" smtClean="0">
                <a:latin typeface="Aharoni" pitchFamily="2" charset="-79"/>
                <a:ea typeface="ＭＳ Ｐゴシック" pitchFamily="34" charset="-128"/>
                <a:cs typeface="Aharoni" pitchFamily="2" charset="-79"/>
              </a:rPr>
              <a:t>70 </a:t>
            </a:r>
            <a:r>
              <a:rPr lang="en-US" altLang="en-US" sz="3200">
                <a:latin typeface="Aharoni" pitchFamily="2" charset="-79"/>
                <a:ea typeface="ＭＳ Ｐゴシック" pitchFamily="34" charset="-128"/>
                <a:cs typeface="Aharoni" pitchFamily="2" charset="-79"/>
              </a:rPr>
              <a:t>years old presented to the clinic complaining of back pain.</a:t>
            </a:r>
          </a:p>
          <a:p>
            <a:pPr eaLnBrk="1" hangingPunct="1">
              <a:buFont typeface="Wingdings 2" pitchFamily="18" charset="2"/>
              <a:buNone/>
            </a:pPr>
            <a:endParaRPr lang="en-US" altLang="en-US" sz="3200">
              <a:latin typeface="Aharoni" pitchFamily="2" charset="-79"/>
              <a:ea typeface="ＭＳ Ｐゴシック" pitchFamily="34" charset="-128"/>
              <a:cs typeface="Aharoni" pitchFamily="2" charset="-79"/>
            </a:endParaRPr>
          </a:p>
          <a:p>
            <a:pPr eaLnBrk="1" hangingPunct="1"/>
            <a:r>
              <a:rPr lang="en-US" altLang="en-US" smtClean="0">
                <a:latin typeface="Century Gothic" pitchFamily="34" charset="0"/>
                <a:ea typeface="ＭＳ Ｐゴシック" pitchFamily="34" charset="-128"/>
                <a:cs typeface="Tahoma" pitchFamily="34" charset="0"/>
              </a:rPr>
              <a:t>Approach by :  </a:t>
            </a:r>
          </a:p>
          <a:p>
            <a:pPr eaLnBrk="1" hangingPunct="1"/>
            <a:r>
              <a:rPr lang="en-US" altLang="en-US" smtClean="0">
                <a:latin typeface="Century Gothic" pitchFamily="34" charset="0"/>
                <a:ea typeface="ＭＳ Ｐゴシック" pitchFamily="34" charset="-128"/>
                <a:cs typeface="Tahoma" pitchFamily="34" charset="0"/>
              </a:rPr>
              <a:t>1- history </a:t>
            </a:r>
          </a:p>
          <a:p>
            <a:pPr eaLnBrk="1" hangingPunct="1"/>
            <a:r>
              <a:rPr lang="en-US" altLang="en-US" smtClean="0">
                <a:latin typeface="Century Gothic" pitchFamily="34" charset="0"/>
                <a:ea typeface="ＭＳ Ｐゴシック" pitchFamily="34" charset="-128"/>
                <a:cs typeface="Tahoma" pitchFamily="34" charset="0"/>
              </a:rPr>
              <a:t>2- examination </a:t>
            </a:r>
          </a:p>
          <a:p>
            <a:pPr eaLnBrk="1" hangingPunct="1"/>
            <a:r>
              <a:rPr lang="en-US" altLang="en-US" smtClean="0">
                <a:latin typeface="Century Gothic" pitchFamily="34" charset="0"/>
                <a:ea typeface="ＭＳ Ｐゴシック" pitchFamily="34" charset="-128"/>
                <a:cs typeface="Tahoma" pitchFamily="34" charset="0"/>
              </a:rPr>
              <a:t>3- Investigation </a:t>
            </a:r>
            <a:endParaRPr lang="ar-SA" altLang="en-US" smtClean="0">
              <a:latin typeface="Century Gothic" pitchFamily="34" charset="0"/>
              <a:ea typeface="ＭＳ Ｐゴシック" pitchFamily="34" charset="-128"/>
              <a:cs typeface="Tahoma" pitchFamily="34" charset="0"/>
            </a:endParaRPr>
          </a:p>
          <a:p>
            <a:pPr eaLnBrk="1" hangingPunct="1">
              <a:buFont typeface="Wingdings 2" pitchFamily="18" charset="2"/>
              <a:buNone/>
            </a:pPr>
            <a:endParaRPr lang="en-US" altLang="en-US" smtClean="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1987548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lgn="ctr">
              <a:defRPr/>
            </a:pPr>
            <a:r>
              <a:rPr lang="en-US" dirty="0" smtClean="0">
                <a:solidFill>
                  <a:schemeClr val="accent1">
                    <a:tint val="83000"/>
                    <a:satMod val="150000"/>
                  </a:schemeClr>
                </a:solidFill>
                <a:latin typeface="+mj-lt"/>
                <a:ea typeface="+mj-ea"/>
                <a:cs typeface="+mj-cs"/>
              </a:rPr>
              <a:t>History </a:t>
            </a:r>
            <a:endParaRPr lang="x-none" dirty="0">
              <a:solidFill>
                <a:schemeClr val="accent1">
                  <a:tint val="83000"/>
                  <a:satMod val="150000"/>
                </a:schemeClr>
              </a:solidFill>
              <a:latin typeface="+mj-lt"/>
              <a:ea typeface="+mj-ea"/>
              <a:cs typeface="+mj-cs"/>
            </a:endParaRPr>
          </a:p>
        </p:txBody>
      </p:sp>
      <p:sp>
        <p:nvSpPr>
          <p:cNvPr id="3" name="عنصر نائب للمحتوى 2"/>
          <p:cNvSpPr>
            <a:spLocks noGrp="1"/>
          </p:cNvSpPr>
          <p:nvPr>
            <p:ph idx="1"/>
          </p:nvPr>
        </p:nvSpPr>
        <p:spPr>
          <a:xfrm>
            <a:off x="1981200" y="1412875"/>
            <a:ext cx="8229600" cy="4572000"/>
          </a:xfrm>
        </p:spPr>
        <p:txBody>
          <a:bodyPr>
            <a:normAutofit lnSpcReduction="10000"/>
          </a:bodyPr>
          <a:lstStyle/>
          <a:p>
            <a:pPr eaLnBrk="1" hangingPunct="1">
              <a:buFont typeface="Wingdings 2" pitchFamily="18" charset="2"/>
              <a:buNone/>
            </a:pPr>
            <a:endParaRPr lang="en-US" altLang="en-US" sz="2800">
              <a:latin typeface="Aharoni" pitchFamily="2" charset="-79"/>
              <a:ea typeface="ＭＳ Ｐゴシック" pitchFamily="34" charset="-128"/>
              <a:cs typeface="Aharoni" pitchFamily="2" charset="-79"/>
            </a:endParaRPr>
          </a:p>
          <a:p>
            <a:pPr eaLnBrk="1" hangingPunct="1">
              <a:buFont typeface="Wingdings 2" pitchFamily="18" charset="2"/>
              <a:buNone/>
            </a:pPr>
            <a:r>
              <a:rPr lang="en-US" altLang="en-US" sz="2800">
                <a:latin typeface="Aharoni" pitchFamily="2" charset="-79"/>
                <a:ea typeface="ＭＳ Ｐゴシック" pitchFamily="34" charset="-128"/>
                <a:cs typeface="Aharoni" pitchFamily="2" charset="-79"/>
              </a:rPr>
              <a:t>Patient has no significant past medical or surgical history.</a:t>
            </a:r>
          </a:p>
          <a:p>
            <a:pPr eaLnBrk="1" hangingPunct="1">
              <a:buFont typeface="Wingdings 2" pitchFamily="18" charset="2"/>
              <a:buNone/>
            </a:pPr>
            <a:r>
              <a:rPr lang="en-US" altLang="en-US" sz="2800">
                <a:latin typeface="Aharoni" pitchFamily="2" charset="-79"/>
                <a:ea typeface="ＭＳ Ｐゴシック" pitchFamily="34" charset="-128"/>
                <a:cs typeface="Aharoni" pitchFamily="2" charset="-79"/>
              </a:rPr>
              <a:t>Patient isn’t on any medication.</a:t>
            </a:r>
          </a:p>
          <a:p>
            <a:pPr eaLnBrk="1" hangingPunct="1">
              <a:buFont typeface="Wingdings 2" pitchFamily="18" charset="2"/>
              <a:buNone/>
            </a:pPr>
            <a:r>
              <a:rPr lang="en-US" altLang="en-US" sz="2800">
                <a:latin typeface="Aharoni" pitchFamily="2" charset="-79"/>
                <a:ea typeface="ＭＳ Ｐゴシック" pitchFamily="34" charset="-128"/>
                <a:cs typeface="Aharoni" pitchFamily="2" charset="-79"/>
              </a:rPr>
              <a:t>Patients has been smoking 1 pack a day for 30 years.</a:t>
            </a:r>
          </a:p>
          <a:p>
            <a:pPr eaLnBrk="1" hangingPunct="1">
              <a:buFont typeface="Wingdings 2" pitchFamily="18" charset="2"/>
              <a:buNone/>
            </a:pPr>
            <a:r>
              <a:rPr lang="en-US" altLang="en-US" sz="2800">
                <a:latin typeface="Aharoni" pitchFamily="2" charset="-79"/>
                <a:ea typeface="ＭＳ Ｐゴシック" pitchFamily="34" charset="-128"/>
                <a:cs typeface="Aharoni" pitchFamily="2" charset="-79"/>
              </a:rPr>
              <a:t>Her height is 160 cmand weight is 80, BMI 31.2.</a:t>
            </a:r>
          </a:p>
          <a:p>
            <a:pPr eaLnBrk="1" hangingPunct="1">
              <a:buFont typeface="Wingdings 2" pitchFamily="18" charset="2"/>
              <a:buNone/>
            </a:pPr>
            <a:r>
              <a:rPr lang="en-US" altLang="en-US" sz="2800">
                <a:latin typeface="Aharoni" pitchFamily="2" charset="-79"/>
                <a:ea typeface="ＭＳ Ｐゴシック" pitchFamily="34" charset="-128"/>
                <a:cs typeface="Aharoni" pitchFamily="2" charset="-79"/>
              </a:rPr>
              <a:t>Menopause occurred at the age of 51.</a:t>
            </a:r>
          </a:p>
          <a:p>
            <a:pPr eaLnBrk="1" hangingPunct="1">
              <a:buFont typeface="Wingdings 2" pitchFamily="18" charset="2"/>
              <a:buNone/>
            </a:pPr>
            <a:r>
              <a:rPr lang="en-US" altLang="en-US" sz="2800">
                <a:latin typeface="Aharoni" pitchFamily="2" charset="-79"/>
                <a:ea typeface="ＭＳ Ｐゴシック" pitchFamily="34" charset="-128"/>
                <a:cs typeface="Aharoni" pitchFamily="2" charset="-79"/>
              </a:rPr>
              <a:t>Family History of frequent fractures.</a:t>
            </a:r>
            <a:endParaRPr lang="ar-SA" altLang="en-US" sz="280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750623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lgn="ctr">
              <a:defRPr/>
            </a:pPr>
            <a:r>
              <a:rPr lang="en-US" dirty="0" smtClean="0">
                <a:solidFill>
                  <a:schemeClr val="accent1">
                    <a:tint val="83000"/>
                    <a:satMod val="150000"/>
                  </a:schemeClr>
                </a:solidFill>
                <a:latin typeface="+mj-lt"/>
                <a:ea typeface="+mj-ea"/>
                <a:cs typeface="+mj-cs"/>
              </a:rPr>
              <a:t>Summary </a:t>
            </a:r>
            <a:endParaRPr lang="x-none" dirty="0">
              <a:solidFill>
                <a:schemeClr val="accent1">
                  <a:tint val="83000"/>
                  <a:satMod val="150000"/>
                </a:schemeClr>
              </a:solidFill>
              <a:latin typeface="+mj-lt"/>
              <a:ea typeface="+mj-ea"/>
              <a:cs typeface="+mj-cs"/>
            </a:endParaRPr>
          </a:p>
        </p:txBody>
      </p:sp>
      <p:sp>
        <p:nvSpPr>
          <p:cNvPr id="54275" name="عنصر نائب للمحتوى 2"/>
          <p:cNvSpPr>
            <a:spLocks noGrp="1"/>
          </p:cNvSpPr>
          <p:nvPr>
            <p:ph idx="1"/>
          </p:nvPr>
        </p:nvSpPr>
        <p:spPr>
          <a:xfrm>
            <a:off x="1981200" y="1882775"/>
            <a:ext cx="8229600" cy="4572000"/>
          </a:xfrm>
        </p:spPr>
        <p:txBody>
          <a:bodyPr/>
          <a:lstStyle/>
          <a:p>
            <a:pPr eaLnBrk="1" hangingPunct="1"/>
            <a:endParaRPr lang="en-US" altLang="en-US" sz="2400" dirty="0">
              <a:solidFill>
                <a:srgbClr val="00B050"/>
              </a:solidFill>
              <a:latin typeface="Aharoni" pitchFamily="2" charset="-79"/>
              <a:ea typeface="ＭＳ Ｐゴシック" pitchFamily="34" charset="-128"/>
              <a:cs typeface="Aharoni" pitchFamily="2" charset="-79"/>
            </a:endParaRPr>
          </a:p>
          <a:p>
            <a:pPr eaLnBrk="1" hangingPunct="1"/>
            <a:r>
              <a:rPr lang="en-US" altLang="en-US" sz="3200" dirty="0">
                <a:solidFill>
                  <a:srgbClr val="F2F2F2"/>
                </a:solidFill>
                <a:latin typeface="Aharoni" pitchFamily="2" charset="-79"/>
                <a:ea typeface="ＭＳ Ｐゴシック" pitchFamily="34" charset="-128"/>
                <a:cs typeface="Aharoni" pitchFamily="2" charset="-79"/>
              </a:rPr>
              <a:t>Factors indicating possible osteoporosis:</a:t>
            </a:r>
          </a:p>
          <a:p>
            <a:pPr marL="514350" indent="-514350">
              <a:buFont typeface="+mj-lt"/>
              <a:buAutoNum type="arabicParenR"/>
            </a:pPr>
            <a:r>
              <a:rPr lang="en-US" altLang="en-US" sz="3200" dirty="0">
                <a:latin typeface="Century Gothic" pitchFamily="34" charset="0"/>
                <a:ea typeface="ＭＳ Ｐゴシック" pitchFamily="34" charset="-128"/>
                <a:cs typeface="Tahoma" pitchFamily="34" charset="0"/>
              </a:rPr>
              <a:t>Smoking</a:t>
            </a:r>
          </a:p>
          <a:p>
            <a:pPr marL="514350" indent="-514350">
              <a:buFont typeface="+mj-lt"/>
              <a:buAutoNum type="arabicParenR"/>
            </a:pPr>
            <a:r>
              <a:rPr lang="en-US" altLang="en-US" sz="3200" dirty="0">
                <a:latin typeface="Century Gothic" pitchFamily="34" charset="0"/>
                <a:ea typeface="ＭＳ Ｐゴシック" pitchFamily="34" charset="-128"/>
                <a:cs typeface="Tahoma" pitchFamily="34" charset="0"/>
              </a:rPr>
              <a:t> Advanced age and menopause</a:t>
            </a:r>
          </a:p>
          <a:p>
            <a:pPr marL="514350" indent="-514350">
              <a:buFont typeface="+mj-lt"/>
              <a:buAutoNum type="arabicParenR"/>
            </a:pPr>
            <a:r>
              <a:rPr lang="en-US" altLang="en-US" sz="3200" dirty="0">
                <a:latin typeface="Century Gothic" pitchFamily="34" charset="0"/>
                <a:ea typeface="ＭＳ Ｐゴシック" pitchFamily="34" charset="-128"/>
                <a:cs typeface="Tahoma" pitchFamily="34" charset="0"/>
              </a:rPr>
              <a:t> Family History</a:t>
            </a:r>
          </a:p>
          <a:p>
            <a:pPr marL="514350" indent="-514350">
              <a:buFont typeface="+mj-lt"/>
              <a:buAutoNum type="arabicParenR"/>
            </a:pPr>
            <a:r>
              <a:rPr lang="en-US" altLang="en-US" sz="3200" dirty="0">
                <a:latin typeface="Century Gothic" pitchFamily="34" charset="0"/>
                <a:ea typeface="ＭＳ Ｐゴシック" pitchFamily="34" charset="-128"/>
                <a:cs typeface="Tahoma" pitchFamily="34" charset="0"/>
              </a:rPr>
              <a:t> Female</a:t>
            </a:r>
            <a:endParaRPr lang="ar-SA" altLang="en-US" sz="32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472220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1000"/>
                                        <p:tgtEl>
                                          <p:spTgt spid="54275">
                                            <p:txEl>
                                              <p:pRg st="1" end="1"/>
                                            </p:txEl>
                                          </p:spTgt>
                                        </p:tgtEl>
                                      </p:cBhvr>
                                    </p:animEffect>
                                    <p:anim calcmode="lin" valueType="num">
                                      <p:cBhvr>
                                        <p:cTn id="15" dur="10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42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Effect transition="in" filter="fade">
                                      <p:cBhvr>
                                        <p:cTn id="21" dur="1000"/>
                                        <p:tgtEl>
                                          <p:spTgt spid="54275">
                                            <p:txEl>
                                              <p:pRg st="2" end="2"/>
                                            </p:txEl>
                                          </p:spTgt>
                                        </p:tgtEl>
                                      </p:cBhvr>
                                    </p:animEffect>
                                    <p:anim calcmode="lin" valueType="num">
                                      <p:cBhvr>
                                        <p:cTn id="22"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4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fade">
                                      <p:cBhvr>
                                        <p:cTn id="28" dur="1000"/>
                                        <p:tgtEl>
                                          <p:spTgt spid="54275">
                                            <p:txEl>
                                              <p:pRg st="3" end="3"/>
                                            </p:txEl>
                                          </p:spTgt>
                                        </p:tgtEl>
                                      </p:cBhvr>
                                    </p:animEffect>
                                    <p:anim calcmode="lin" valueType="num">
                                      <p:cBhvr>
                                        <p:cTn id="29" dur="10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42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4275">
                                            <p:txEl>
                                              <p:pRg st="4" end="4"/>
                                            </p:txEl>
                                          </p:spTgt>
                                        </p:tgtEl>
                                        <p:attrNameLst>
                                          <p:attrName>style.visibility</p:attrName>
                                        </p:attrNameLst>
                                      </p:cBhvr>
                                      <p:to>
                                        <p:strVal val="visible"/>
                                      </p:to>
                                    </p:set>
                                    <p:animEffect transition="in" filter="fade">
                                      <p:cBhvr>
                                        <p:cTn id="35" dur="1000"/>
                                        <p:tgtEl>
                                          <p:spTgt spid="54275">
                                            <p:txEl>
                                              <p:pRg st="4" end="4"/>
                                            </p:txEl>
                                          </p:spTgt>
                                        </p:tgtEl>
                                      </p:cBhvr>
                                    </p:animEffect>
                                    <p:anim calcmode="lin" valueType="num">
                                      <p:cBhvr>
                                        <p:cTn id="36" dur="10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42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4275">
                                            <p:txEl>
                                              <p:pRg st="5" end="5"/>
                                            </p:txEl>
                                          </p:spTgt>
                                        </p:tgtEl>
                                        <p:attrNameLst>
                                          <p:attrName>style.visibility</p:attrName>
                                        </p:attrNameLst>
                                      </p:cBhvr>
                                      <p:to>
                                        <p:strVal val="visible"/>
                                      </p:to>
                                    </p:set>
                                    <p:animEffect transition="in" filter="fade">
                                      <p:cBhvr>
                                        <p:cTn id="42" dur="1000"/>
                                        <p:tgtEl>
                                          <p:spTgt spid="54275">
                                            <p:txEl>
                                              <p:pRg st="5" end="5"/>
                                            </p:txEl>
                                          </p:spTgt>
                                        </p:tgtEl>
                                      </p:cBhvr>
                                    </p:animEffect>
                                    <p:anim calcmode="lin" valueType="num">
                                      <p:cBhvr>
                                        <p:cTn id="43" dur="10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42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lumMod val="95000"/>
                  </a:schemeClr>
                </a:solidFill>
              </a:rPr>
              <a:t>Objectives :</a:t>
            </a:r>
            <a:endParaRPr lang="en-US" dirty="0"/>
          </a:p>
        </p:txBody>
      </p:sp>
      <p:sp>
        <p:nvSpPr>
          <p:cNvPr id="3" name="Content Placeholder 2"/>
          <p:cNvSpPr>
            <a:spLocks noGrp="1"/>
          </p:cNvSpPr>
          <p:nvPr>
            <p:ph idx="1"/>
          </p:nvPr>
        </p:nvSpPr>
        <p:spPr/>
        <p:txBody>
          <a:bodyPr>
            <a:normAutofit/>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dirty="0"/>
              <a:t>Prevalence in world / Saudi Arabia</a:t>
            </a:r>
          </a:p>
          <a:p>
            <a:r>
              <a:rPr lang="en-US" dirty="0"/>
              <a:t>Factors lead to Osteoporosis and Vitamin D </a:t>
            </a:r>
            <a:r>
              <a:rPr lang="en-US" dirty="0" smtClean="0"/>
              <a:t>deficiency</a:t>
            </a:r>
          </a:p>
          <a:p>
            <a:r>
              <a:rPr lang="en-US" dirty="0"/>
              <a:t>Vitamin D and </a:t>
            </a:r>
            <a:r>
              <a:rPr lang="en-US" dirty="0" smtClean="0"/>
              <a:t>Comorbidities</a:t>
            </a:r>
            <a:endParaRPr lang="en-US" dirty="0"/>
          </a:p>
          <a:p>
            <a:r>
              <a:rPr lang="en-US" dirty="0"/>
              <a:t>How patients could be presented</a:t>
            </a:r>
          </a:p>
          <a:p>
            <a:r>
              <a:rPr lang="en-US" sz="2400" b="1" dirty="0">
                <a:solidFill>
                  <a:srgbClr val="FFFF00"/>
                </a:solidFill>
              </a:rPr>
              <a:t>Common fractures with osteoporosis</a:t>
            </a:r>
          </a:p>
          <a:p>
            <a:r>
              <a:rPr lang="en-US" dirty="0" smtClean="0"/>
              <a:t>Diagnosis</a:t>
            </a:r>
            <a:endParaRPr lang="en-US" dirty="0"/>
          </a:p>
          <a:p>
            <a:r>
              <a:rPr lang="en-US" dirty="0"/>
              <a:t>Management &amp; Prevention of Osteoporosis</a:t>
            </a:r>
          </a:p>
          <a:p>
            <a:endParaRPr lang="en-US" dirty="0"/>
          </a:p>
        </p:txBody>
      </p:sp>
    </p:spTree>
    <p:extLst>
      <p:ext uri="{BB962C8B-B14F-4D97-AF65-F5344CB8AC3E}">
        <p14:creationId xmlns:p14="http://schemas.microsoft.com/office/powerpoint/2010/main" val="32155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484632">
              <a:defRPr/>
            </a:pPr>
            <a:r>
              <a:rPr lang="en-US" dirty="0" smtClean="0">
                <a:solidFill>
                  <a:schemeClr val="tx1">
                    <a:lumMod val="95000"/>
                  </a:schemeClr>
                </a:solidFill>
                <a:latin typeface="+mj-lt"/>
                <a:ea typeface="+mj-ea"/>
                <a:cs typeface="+mj-cs"/>
              </a:rPr>
              <a:t>Common fractures of osteoporosis </a:t>
            </a:r>
            <a:endParaRPr lang="x-none" dirty="0">
              <a:solidFill>
                <a:schemeClr val="tx1">
                  <a:lumMod val="95000"/>
                </a:schemeClr>
              </a:solidFill>
              <a:latin typeface="+mj-lt"/>
              <a:ea typeface="+mj-ea"/>
              <a:cs typeface="+mj-cs"/>
            </a:endParaRPr>
          </a:p>
        </p:txBody>
      </p:sp>
      <p:pic>
        <p:nvPicPr>
          <p:cNvPr id="4" name="عنصر نائب للمحتوى 3" descr="aa114753f0cf4f489470f107efa456bf.jpg"/>
          <p:cNvPicPr>
            <a:picLocks noGrp="1" noChangeAspect="1"/>
          </p:cNvPicPr>
          <p:nvPr>
            <p:ph idx="1"/>
          </p:nvPr>
        </p:nvPicPr>
        <p:blipFill>
          <a:blip r:embed="rId3"/>
          <a:stretch>
            <a:fillRect/>
          </a:stretch>
        </p:blipFill>
        <p:spPr>
          <a:xfrm>
            <a:off x="3575720" y="1556792"/>
            <a:ext cx="3960440" cy="4691608"/>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04708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Spine</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981200" y="1882775"/>
            <a:ext cx="8229600" cy="4572000"/>
          </a:xfrm>
        </p:spPr>
        <p:txBody>
          <a:bodyPr/>
          <a:lstStyle/>
          <a:p>
            <a:pPr eaLnBrk="1" hangingPunct="1">
              <a:lnSpc>
                <a:spcPct val="150000"/>
              </a:lnSpc>
            </a:pPr>
            <a:r>
              <a:rPr lang="en-US" altLang="en-US" sz="2800" dirty="0">
                <a:latin typeface="Century Gothic" pitchFamily="34" charset="0"/>
                <a:ea typeface="ＭＳ Ｐゴシック" pitchFamily="34" charset="-128"/>
                <a:cs typeface="Tahoma" pitchFamily="34" charset="0"/>
              </a:rPr>
              <a:t>The most common type of spinal fracture (also known as a ‘vertebral fracture’) in people with osteoporosis is called a </a:t>
            </a:r>
            <a:r>
              <a:rPr lang="en-US" altLang="en-US" sz="2800" b="1" dirty="0">
                <a:solidFill>
                  <a:srgbClr val="FFFF00"/>
                </a:solidFill>
                <a:latin typeface="Century Gothic" pitchFamily="34" charset="0"/>
                <a:ea typeface="ＭＳ Ｐゴシック" pitchFamily="34" charset="-128"/>
                <a:cs typeface="Tahoma" pitchFamily="34" charset="0"/>
              </a:rPr>
              <a:t>wedge or compression fracture</a:t>
            </a:r>
            <a:r>
              <a:rPr lang="en-US" altLang="en-US" sz="2800" dirty="0">
                <a:solidFill>
                  <a:srgbClr val="FFFF00"/>
                </a:solidFill>
                <a:latin typeface="Century Gothic" pitchFamily="34" charset="0"/>
                <a:ea typeface="ＭＳ Ｐゴシック" pitchFamily="34" charset="-128"/>
                <a:cs typeface="Tahoma" pitchFamily="34" charset="0"/>
              </a:rPr>
              <a:t>. </a:t>
            </a:r>
          </a:p>
          <a:p>
            <a:pPr eaLnBrk="1" hangingPunct="1">
              <a:buFont typeface="Wingdings 2" pitchFamily="18" charset="2"/>
              <a:buNone/>
            </a:pPr>
            <a:endParaRPr lang="ar-SA" altLang="en-US" sz="2800"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3869130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95501" y="597877"/>
            <a:ext cx="8301038" cy="3688372"/>
          </a:xfrm>
        </p:spPr>
        <p:txBody>
          <a:bodyPr>
            <a:normAutofit lnSpcReduction="10000"/>
          </a:bodyPr>
          <a:lstStyle/>
          <a:p>
            <a:pPr eaLnBrk="1" hangingPunct="1">
              <a:lnSpc>
                <a:spcPct val="80000"/>
              </a:lnSpc>
            </a:pPr>
            <a:endParaRPr lang="en-US" altLang="en-US" sz="1700" dirty="0">
              <a:latin typeface="Century Gothic" pitchFamily="34" charset="0"/>
              <a:ea typeface="ＭＳ Ｐゴシック" pitchFamily="34" charset="-128"/>
              <a:cs typeface="Tahoma" pitchFamily="34" charset="0"/>
            </a:endParaRPr>
          </a:p>
          <a:p>
            <a:pPr eaLnBrk="1" hangingPunct="1">
              <a:lnSpc>
                <a:spcPct val="80000"/>
              </a:lnSpc>
            </a:pPr>
            <a:r>
              <a:rPr lang="en-US" altLang="en-US" dirty="0">
                <a:latin typeface="Century Gothic" pitchFamily="34" charset="0"/>
                <a:ea typeface="ＭＳ Ｐゴシック" pitchFamily="34" charset="-128"/>
                <a:cs typeface="Tahoma" pitchFamily="34" charset="0"/>
              </a:rPr>
              <a:t>This can cause curvature of the spine, and people who have had a number of spinal compression fractures may display a characteristic bent-forward, hunched posture known as kyphosis and have a noticeable loss of height</a:t>
            </a:r>
          </a:p>
          <a:p>
            <a:pPr eaLnBrk="1" hangingPunct="1">
              <a:lnSpc>
                <a:spcPct val="80000"/>
              </a:lnSpc>
            </a:pPr>
            <a:endParaRPr lang="en-US" altLang="en-US" dirty="0">
              <a:latin typeface="Century Gothic" pitchFamily="34" charset="0"/>
              <a:ea typeface="ＭＳ Ｐゴシック" pitchFamily="34" charset="-128"/>
              <a:cs typeface="Tahoma" pitchFamily="34" charset="0"/>
            </a:endParaRPr>
          </a:p>
          <a:p>
            <a:pPr eaLnBrk="1" hangingPunct="1">
              <a:lnSpc>
                <a:spcPct val="80000"/>
              </a:lnSpc>
            </a:pPr>
            <a:r>
              <a:rPr lang="en-US" altLang="en-US" dirty="0">
                <a:solidFill>
                  <a:srgbClr val="FFFF00"/>
                </a:solidFill>
                <a:latin typeface="Century Gothic" pitchFamily="34" charset="0"/>
                <a:ea typeface="ＭＳ Ｐゴシック" pitchFamily="34" charset="-128"/>
                <a:cs typeface="Tahoma" pitchFamily="34" charset="0"/>
              </a:rPr>
              <a:t>In people with severe osteoporosis</a:t>
            </a:r>
            <a:r>
              <a:rPr lang="en-US" altLang="en-US" dirty="0">
                <a:latin typeface="Century Gothic" pitchFamily="34" charset="0"/>
                <a:ea typeface="ＭＳ Ｐゴシック" pitchFamily="34" charset="-128"/>
                <a:cs typeface="Tahoma" pitchFamily="34" charset="0"/>
              </a:rPr>
              <a:t>, a </a:t>
            </a:r>
            <a:r>
              <a:rPr lang="en-US" altLang="en-US" b="1" dirty="0">
                <a:latin typeface="Century Gothic" pitchFamily="34" charset="0"/>
                <a:ea typeface="ＭＳ Ｐゴシック" pitchFamily="34" charset="-128"/>
                <a:cs typeface="Tahoma" pitchFamily="34" charset="0"/>
              </a:rPr>
              <a:t>spinal fracture may be caused by simple movements </a:t>
            </a:r>
            <a:r>
              <a:rPr lang="en-US" altLang="en-US" dirty="0">
                <a:latin typeface="Century Gothic" pitchFamily="34" charset="0"/>
                <a:ea typeface="ＭＳ Ｐゴシック" pitchFamily="34" charset="-128"/>
                <a:cs typeface="Tahoma" pitchFamily="34" charset="0"/>
              </a:rPr>
              <a:t>such as lifting a light object, sneezing, or even just bending forward. </a:t>
            </a:r>
          </a:p>
          <a:p>
            <a:pPr eaLnBrk="1" hangingPunct="1">
              <a:lnSpc>
                <a:spcPct val="80000"/>
              </a:lnSpc>
            </a:pPr>
            <a:endParaRPr lang="en-US" altLang="en-US" dirty="0">
              <a:latin typeface="Century Gothic" pitchFamily="34" charset="0"/>
              <a:ea typeface="ＭＳ Ｐゴシック" pitchFamily="34" charset="-128"/>
              <a:cs typeface="Tahoma" pitchFamily="34" charset="0"/>
            </a:endParaRPr>
          </a:p>
          <a:p>
            <a:pPr eaLnBrk="1" hangingPunct="1">
              <a:lnSpc>
                <a:spcPct val="80000"/>
              </a:lnSpc>
            </a:pPr>
            <a:r>
              <a:rPr lang="en-US" altLang="en-US" dirty="0">
                <a:latin typeface="Century Gothic" pitchFamily="34" charset="0"/>
                <a:ea typeface="ＭＳ Ｐゴシック" pitchFamily="34" charset="-128"/>
                <a:cs typeface="Tahoma" pitchFamily="34" charset="0"/>
              </a:rPr>
              <a:t>In people with moderate osteoporosis, more force may be required, for example, a fall or lifting a heavy object. In many cases, compression </a:t>
            </a:r>
          </a:p>
          <a:p>
            <a:pPr eaLnBrk="1" hangingPunct="1">
              <a:lnSpc>
                <a:spcPct val="80000"/>
              </a:lnSpc>
            </a:pPr>
            <a:endParaRPr lang="ar-SA" altLang="en-US" sz="1400" b="1" dirty="0">
              <a:latin typeface="Century Gothic" pitchFamily="34" charset="0"/>
              <a:ea typeface="ＭＳ Ｐゴシック" pitchFamily="34" charset="-128"/>
              <a:cs typeface="Tahoma" pitchFamily="34" charset="0"/>
            </a:endParaRPr>
          </a:p>
        </p:txBody>
      </p:sp>
      <p:pic>
        <p:nvPicPr>
          <p:cNvPr id="5" name="عنصر نائب للمحتوى 3" descr="التقاط.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4365104"/>
            <a:ext cx="6672262" cy="221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28648" y="281356"/>
            <a:ext cx="4334607" cy="584775"/>
          </a:xfrm>
          <a:prstGeom prst="rect">
            <a:avLst/>
          </a:prstGeom>
          <a:noFill/>
        </p:spPr>
        <p:txBody>
          <a:bodyPr wrap="square" rtlCol="0">
            <a:spAutoFit/>
          </a:bodyPr>
          <a:lstStyle/>
          <a:p>
            <a:r>
              <a:rPr lang="en-US" sz="3200" dirty="0">
                <a:solidFill>
                  <a:schemeClr val="tx1">
                    <a:lumMod val="95000"/>
                  </a:schemeClr>
                </a:solidFill>
              </a:rPr>
              <a:t>Spine (continue)</a:t>
            </a:r>
            <a:endParaRPr lang="en-US" sz="3200" dirty="0"/>
          </a:p>
        </p:txBody>
      </p:sp>
    </p:spTree>
    <p:extLst>
      <p:ext uri="{BB962C8B-B14F-4D97-AF65-F5344CB8AC3E}">
        <p14:creationId xmlns:p14="http://schemas.microsoft.com/office/powerpoint/2010/main" val="1631516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11624" y="15219"/>
            <a:ext cx="7498080" cy="1143000"/>
          </a:xfrm>
        </p:spPr>
        <p:txBody>
          <a:bodyPr/>
          <a:lstStyle/>
          <a:p>
            <a:pPr marL="484632">
              <a:defRPr/>
            </a:pPr>
            <a:r>
              <a:rPr lang="en-US" dirty="0" smtClean="0">
                <a:solidFill>
                  <a:schemeClr val="tx1">
                    <a:lumMod val="95000"/>
                  </a:schemeClr>
                </a:solidFill>
                <a:latin typeface="+mj-lt"/>
                <a:ea typeface="+mj-ea"/>
                <a:cs typeface="+mj-cs"/>
              </a:rPr>
              <a:t>Hip and pelvis</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2405063" y="981078"/>
            <a:ext cx="8229600" cy="2257425"/>
          </a:xfrm>
        </p:spPr>
        <p:txBody>
          <a:bodyPr>
            <a:noAutofit/>
          </a:bodyPr>
          <a:lstStyle/>
          <a:p>
            <a:pPr eaLnBrk="1" hangingPunct="1"/>
            <a:r>
              <a:rPr lang="en-US" altLang="en-US" sz="1600" dirty="0">
                <a:latin typeface="Century Gothic" pitchFamily="34" charset="0"/>
                <a:ea typeface="ＭＳ Ｐゴシック" pitchFamily="34" charset="-128"/>
                <a:cs typeface="Tahoma" pitchFamily="34" charset="0"/>
              </a:rPr>
              <a:t>the most mobile type of joint in the body. </a:t>
            </a:r>
          </a:p>
          <a:p>
            <a:pPr eaLnBrk="1" hangingPunct="1"/>
            <a:endParaRPr lang="en-US" altLang="en-US" sz="1600" dirty="0">
              <a:latin typeface="Century Gothic" pitchFamily="34" charset="0"/>
              <a:ea typeface="ＭＳ Ｐゴシック" pitchFamily="34" charset="-128"/>
              <a:cs typeface="Tahoma" pitchFamily="34" charset="0"/>
            </a:endParaRPr>
          </a:p>
          <a:p>
            <a:pPr eaLnBrk="1" hangingPunct="1"/>
            <a:r>
              <a:rPr lang="en-US" altLang="en-US" sz="1600" dirty="0">
                <a:latin typeface="Century Gothic" pitchFamily="34" charset="0"/>
                <a:ea typeface="ＭＳ Ｐゴシック" pitchFamily="34" charset="-128"/>
                <a:cs typeface="Tahoma" pitchFamily="34" charset="0"/>
              </a:rPr>
              <a:t>The two most common types of hip fractures</a:t>
            </a:r>
          </a:p>
          <a:p>
            <a:pPr eaLnBrk="1" hangingPunct="1"/>
            <a:endParaRPr lang="en-US" altLang="en-US" sz="1600" dirty="0">
              <a:latin typeface="Century Gothic" pitchFamily="34" charset="0"/>
              <a:ea typeface="ＭＳ Ｐゴシック" pitchFamily="34" charset="-128"/>
              <a:cs typeface="Tahoma" pitchFamily="34" charset="0"/>
            </a:endParaRPr>
          </a:p>
          <a:p>
            <a:pPr eaLnBrk="1" hangingPunct="1"/>
            <a:r>
              <a:rPr lang="en-US" altLang="en-US" sz="1600" dirty="0">
                <a:latin typeface="Century Gothic" pitchFamily="34" charset="0"/>
                <a:ea typeface="ＭＳ Ｐゴシック" pitchFamily="34" charset="-128"/>
                <a:cs typeface="Tahoma" pitchFamily="34" charset="0"/>
              </a:rPr>
              <a:t>femoral neck fractures :, occurring in the narrow section of bone between the main shaft of the femur and the ball</a:t>
            </a:r>
          </a:p>
          <a:p>
            <a:pPr eaLnBrk="1" hangingPunct="1"/>
            <a:endParaRPr lang="en-US" altLang="en-US" sz="1600" dirty="0">
              <a:latin typeface="Century Gothic" pitchFamily="34" charset="0"/>
              <a:ea typeface="ＭＳ Ｐゴシック" pitchFamily="34" charset="-128"/>
              <a:cs typeface="Tahoma" pitchFamily="34" charset="0"/>
            </a:endParaRPr>
          </a:p>
          <a:p>
            <a:pPr eaLnBrk="1" hangingPunct="1"/>
            <a:r>
              <a:rPr lang="en-US" altLang="en-US" sz="1600" dirty="0">
                <a:latin typeface="Century Gothic" pitchFamily="34" charset="0"/>
                <a:ea typeface="ＭＳ Ｐゴシック" pitchFamily="34" charset="-128"/>
                <a:cs typeface="Tahoma" pitchFamily="34" charset="0"/>
              </a:rPr>
              <a:t>intertrochanteric hip fractures, where the shaft of the femur breaks just below the femoral neck.</a:t>
            </a:r>
          </a:p>
          <a:p>
            <a:pPr eaLnBrk="1" hangingPunct="1">
              <a:buFont typeface="Wingdings 2" pitchFamily="18" charset="2"/>
              <a:buNone/>
            </a:pPr>
            <a:endParaRPr lang="en-US" altLang="en-US" sz="1600" b="1" dirty="0">
              <a:latin typeface="Century Gothic" pitchFamily="34" charset="0"/>
              <a:ea typeface="ＭＳ Ｐゴシック" pitchFamily="34" charset="-128"/>
              <a:cs typeface="Tahoma" pitchFamily="34" charset="0"/>
            </a:endParaRPr>
          </a:p>
          <a:p>
            <a:pPr eaLnBrk="1" hangingPunct="1"/>
            <a:endParaRPr lang="en-US" altLang="en-US" sz="1600" b="1" dirty="0">
              <a:latin typeface="Century Gothic" pitchFamily="34" charset="0"/>
              <a:ea typeface="ＭＳ Ｐゴシック" pitchFamily="34" charset="-128"/>
              <a:cs typeface="Tahoma" pitchFamily="34" charset="0"/>
            </a:endParaRPr>
          </a:p>
          <a:p>
            <a:pPr eaLnBrk="1" hangingPunct="1"/>
            <a:endParaRPr lang="ar-SA" altLang="en-US" sz="1600" b="1" dirty="0">
              <a:latin typeface="Century Gothic" pitchFamily="34" charset="0"/>
              <a:ea typeface="ＭＳ Ｐゴシック" pitchFamily="34" charset="-128"/>
              <a:cs typeface="Tahoma" pitchFamily="34" charset="0"/>
            </a:endParaRPr>
          </a:p>
        </p:txBody>
      </p:sp>
      <p:pic>
        <p:nvPicPr>
          <p:cNvPr id="4" name="عنصر نائب للمحتوى 3" descr="التقاط.PNG"/>
          <p:cNvPicPr>
            <a:picLocks noChangeAspect="1"/>
          </p:cNvPicPr>
          <p:nvPr/>
        </p:nvPicPr>
        <p:blipFill>
          <a:blip r:embed="rId3"/>
          <a:stretch>
            <a:fillRect/>
          </a:stretch>
        </p:blipFill>
        <p:spPr>
          <a:xfrm>
            <a:off x="6453190" y="4219354"/>
            <a:ext cx="4214810" cy="2638646"/>
          </a:xfrm>
          <a:prstGeom prst="rect">
            <a:avLst/>
          </a:prstGeom>
          <a:ln>
            <a:noFill/>
          </a:ln>
          <a:effectLst>
            <a:softEdge rad="112500"/>
          </a:effectLst>
        </p:spPr>
      </p:pic>
      <p:pic>
        <p:nvPicPr>
          <p:cNvPr id="5" name="Content Placeholder 4" descr="hip fracture 1.jpg"/>
          <p:cNvPicPr/>
          <p:nvPr/>
        </p:nvPicPr>
        <p:blipFill rotWithShape="1">
          <a:blip r:embed="rId4">
            <a:extLst/>
          </a:blip>
          <a:srcRect t="-4730" b="-4474"/>
          <a:stretch/>
        </p:blipFill>
        <p:spPr bwMode="auto">
          <a:xfrm>
            <a:off x="1524000" y="4071942"/>
            <a:ext cx="4896544" cy="3000396"/>
          </a:xfrm>
          <a:prstGeom prst="rect">
            <a:avLst/>
          </a:prstGeom>
          <a:ln>
            <a:noFill/>
          </a:ln>
          <a:effectLst>
            <a:softEdge rad="112500"/>
          </a:effectLst>
          <a:extLst/>
        </p:spPr>
      </p:pic>
    </p:spTree>
    <p:extLst>
      <p:ext uri="{BB962C8B-B14F-4D97-AF65-F5344CB8AC3E}">
        <p14:creationId xmlns:p14="http://schemas.microsoft.com/office/powerpoint/2010/main" val="1074281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3</a:t>
            </a:r>
            <a:r>
              <a:rPr lang="en-US" b="1" dirty="0" smtClean="0">
                <a:solidFill>
                  <a:schemeClr val="accent1">
                    <a:tint val="83000"/>
                    <a:satMod val="150000"/>
                  </a:schemeClr>
                </a:solidFill>
              </a:rPr>
              <a:t>: </a:t>
            </a:r>
            <a:endParaRPr lang="en-US" dirty="0"/>
          </a:p>
        </p:txBody>
      </p:sp>
      <p:sp>
        <p:nvSpPr>
          <p:cNvPr id="3" name="Content Placeholder 2"/>
          <p:cNvSpPr>
            <a:spLocks noGrp="1"/>
          </p:cNvSpPr>
          <p:nvPr>
            <p:ph idx="1"/>
          </p:nvPr>
        </p:nvSpPr>
        <p:spPr/>
        <p:txBody>
          <a:bodyPr/>
          <a:lstStyle/>
          <a:p>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 is a common and disabling disease, prevalence of post menopausal osteoporosis in Saudi Arabia is:</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A- 10% to 20%</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B- 20% to 30%</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C-30% to 40%</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D-40% to 50%</a:t>
            </a:r>
            <a:endParaRPr lang="ar-SA" altLang="en-US" sz="2000" dirty="0">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1694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484632">
              <a:defRPr/>
            </a:pPr>
            <a:r>
              <a:rPr lang="en-US" dirty="0" smtClean="0">
                <a:solidFill>
                  <a:schemeClr val="accent1">
                    <a:tint val="83000"/>
                    <a:satMod val="150000"/>
                  </a:schemeClr>
                </a:solidFill>
                <a:latin typeface="+mj-lt"/>
                <a:ea typeface="+mj-ea"/>
                <a:cs typeface="+mj-cs"/>
              </a:rPr>
              <a:t/>
            </a:r>
            <a:br>
              <a:rPr lang="en-US" dirty="0" smtClean="0">
                <a:solidFill>
                  <a:schemeClr val="accent1">
                    <a:tint val="83000"/>
                    <a:satMod val="150000"/>
                  </a:schemeClr>
                </a:solidFill>
                <a:latin typeface="+mj-lt"/>
                <a:ea typeface="+mj-ea"/>
                <a:cs typeface="+mj-cs"/>
              </a:rPr>
            </a:br>
            <a:r>
              <a:rPr lang="en-US" dirty="0" smtClean="0">
                <a:solidFill>
                  <a:schemeClr val="accent1">
                    <a:tint val="83000"/>
                    <a:satMod val="150000"/>
                  </a:schemeClr>
                </a:solidFill>
                <a:latin typeface="+mj-lt"/>
                <a:ea typeface="+mj-ea"/>
                <a:cs typeface="+mj-cs"/>
              </a:rPr>
              <a:t> </a:t>
            </a:r>
            <a:endParaRPr lang="x-none" dirty="0">
              <a:solidFill>
                <a:schemeClr val="accent1">
                  <a:tint val="83000"/>
                  <a:satMod val="150000"/>
                </a:schemeClr>
              </a:solidFill>
              <a:latin typeface="+mj-lt"/>
              <a:ea typeface="+mj-ea"/>
              <a:cs typeface="+mj-cs"/>
            </a:endParaRPr>
          </a:p>
        </p:txBody>
      </p:sp>
      <p:sp>
        <p:nvSpPr>
          <p:cNvPr id="7" name="عنصر نائب للمحتوى 6"/>
          <p:cNvSpPr>
            <a:spLocks noGrp="1"/>
          </p:cNvSpPr>
          <p:nvPr>
            <p:ph idx="1"/>
          </p:nvPr>
        </p:nvSpPr>
        <p:spPr>
          <a:xfrm>
            <a:off x="2024063" y="1242646"/>
            <a:ext cx="8229600" cy="5901104"/>
          </a:xfrm>
        </p:spPr>
        <p:txBody>
          <a:bodyPr>
            <a:normAutofit fontScale="92500" lnSpcReduction="10000"/>
          </a:bodyPr>
          <a:lstStyle/>
          <a:p>
            <a:pPr eaLnBrk="1" hangingPunct="1">
              <a:lnSpc>
                <a:spcPct val="150000"/>
              </a:lnSpc>
            </a:pPr>
            <a:r>
              <a:rPr lang="en-US" altLang="en-US" sz="2400" dirty="0">
                <a:latin typeface="Century Gothic" pitchFamily="34" charset="0"/>
                <a:ea typeface="ＭＳ Ｐゴシック" pitchFamily="34" charset="-128"/>
                <a:cs typeface="Tahoma" pitchFamily="34" charset="0"/>
              </a:rPr>
              <a:t>Fractures to the hip or pelvis are normally caused by a fall, but may also result from impact to the hip. In people whose bones are weakened from osteoporosis, </a:t>
            </a:r>
            <a:r>
              <a:rPr lang="en-US" altLang="en-US" sz="2400" b="1" dirty="0">
                <a:solidFill>
                  <a:srgbClr val="FFFF00"/>
                </a:solidFill>
                <a:latin typeface="Century Gothic" pitchFamily="34" charset="0"/>
                <a:ea typeface="ＭＳ Ｐゴシック" pitchFamily="34" charset="-128"/>
                <a:cs typeface="Tahoma" pitchFamily="34" charset="0"/>
              </a:rPr>
              <a:t>relatively minor impacts </a:t>
            </a:r>
            <a:r>
              <a:rPr lang="en-US" altLang="en-US" sz="2400" dirty="0">
                <a:solidFill>
                  <a:srgbClr val="FFFF00"/>
                </a:solidFill>
                <a:latin typeface="Century Gothic" pitchFamily="34" charset="0"/>
                <a:ea typeface="ＭＳ Ｐゴシック" pitchFamily="34" charset="-128"/>
                <a:cs typeface="Tahoma" pitchFamily="34" charset="0"/>
              </a:rPr>
              <a:t>(such as bumping  into a piece of furniture) </a:t>
            </a:r>
            <a:r>
              <a:rPr lang="en-US" altLang="en-US" sz="2400" dirty="0">
                <a:latin typeface="Century Gothic" pitchFamily="34" charset="0"/>
                <a:ea typeface="ＭＳ Ｐゴシック" pitchFamily="34" charset="-128"/>
                <a:cs typeface="Tahoma" pitchFamily="34" charset="0"/>
              </a:rPr>
              <a:t>may be enough to cause a hip fracture. This type of fracture is the most  serious osteoporotic fracture, and has the most complications.</a:t>
            </a:r>
          </a:p>
          <a:p>
            <a:pPr marL="0" indent="0">
              <a:lnSpc>
                <a:spcPct val="150000"/>
              </a:lnSpc>
              <a:buNone/>
            </a:pPr>
            <a:endParaRPr lang="en-US" altLang="en-US" sz="2400" dirty="0">
              <a:latin typeface="Century Gothic" pitchFamily="34" charset="0"/>
              <a:ea typeface="ＭＳ Ｐゴシック" pitchFamily="34" charset="-128"/>
              <a:cs typeface="Tahoma" pitchFamily="34" charset="0"/>
            </a:endParaRPr>
          </a:p>
          <a:p>
            <a:pPr eaLnBrk="1" hangingPunct="1">
              <a:lnSpc>
                <a:spcPct val="150000"/>
              </a:lnSpc>
            </a:pPr>
            <a:r>
              <a:rPr lang="en-US" altLang="en-US" sz="2400" dirty="0">
                <a:latin typeface="Century Gothic" pitchFamily="34" charset="0"/>
                <a:ea typeface="ＭＳ Ｐゴシック" pitchFamily="34" charset="-128"/>
                <a:cs typeface="Tahoma" pitchFamily="34" charset="0"/>
              </a:rPr>
              <a:t>About </a:t>
            </a:r>
            <a:r>
              <a:rPr lang="en-US" altLang="en-US" sz="2800" dirty="0">
                <a:solidFill>
                  <a:srgbClr val="FF0000"/>
                </a:solidFill>
                <a:latin typeface="Century Gothic" pitchFamily="34" charset="0"/>
                <a:ea typeface="ＭＳ Ｐゴシック" pitchFamily="34" charset="-128"/>
                <a:cs typeface="Tahoma" pitchFamily="34" charset="0"/>
              </a:rPr>
              <a:t>20-30%</a:t>
            </a:r>
            <a:r>
              <a:rPr lang="en-US" altLang="en-US" sz="2400" dirty="0">
                <a:latin typeface="Century Gothic" pitchFamily="34" charset="0"/>
                <a:ea typeface="ＭＳ Ｐゴシック" pitchFamily="34" charset="-128"/>
                <a:cs typeface="Tahoma" pitchFamily="34" charset="0"/>
              </a:rPr>
              <a:t> of patients who have a femur neck fracture </a:t>
            </a:r>
            <a:r>
              <a:rPr lang="en-US" altLang="en-US" sz="2400" b="1" dirty="0">
                <a:latin typeface="Century Gothic" pitchFamily="34" charset="0"/>
                <a:ea typeface="ＭＳ Ｐゴシック" pitchFamily="34" charset="-128"/>
                <a:cs typeface="Tahoma" pitchFamily="34" charset="0"/>
              </a:rPr>
              <a:t>die in the year following the fracture. </a:t>
            </a:r>
            <a:r>
              <a:rPr lang="en-US" altLang="en-US" sz="2400" dirty="0">
                <a:latin typeface="Century Gothic" pitchFamily="34" charset="0"/>
                <a:ea typeface="ＭＳ Ｐゴシック" pitchFamily="34" charset="-128"/>
                <a:cs typeface="Tahoma" pitchFamily="34" charset="0"/>
              </a:rPr>
              <a:t>Half of the survivors remain disabled to some degree</a:t>
            </a:r>
          </a:p>
          <a:p>
            <a:pPr eaLnBrk="1" hangingPunct="1">
              <a:lnSpc>
                <a:spcPct val="150000"/>
              </a:lnSpc>
            </a:pPr>
            <a:endParaRPr lang="ar-SA" altLang="en-US" b="1" dirty="0">
              <a:latin typeface="Century Gothic" pitchFamily="34" charset="0"/>
              <a:ea typeface="ＭＳ Ｐゴシック" pitchFamily="34" charset="-128"/>
              <a:cs typeface="Tahoma" pitchFamily="34" charset="0"/>
            </a:endParaRPr>
          </a:p>
          <a:p>
            <a:pPr eaLnBrk="1" hangingPunct="1">
              <a:lnSpc>
                <a:spcPct val="150000"/>
              </a:lnSpc>
            </a:pPr>
            <a:endParaRPr lang="ar-SA" altLang="en-US" b="1" dirty="0">
              <a:latin typeface="Century Gothic" pitchFamily="34" charset="0"/>
              <a:ea typeface="ＭＳ Ｐゴシック" pitchFamily="34" charset="-128"/>
              <a:cs typeface="Tahoma" pitchFamily="34" charset="0"/>
            </a:endParaRPr>
          </a:p>
          <a:p>
            <a:pPr eaLnBrk="1" hangingPunct="1">
              <a:lnSpc>
                <a:spcPct val="150000"/>
              </a:lnSpc>
            </a:pPr>
            <a:endParaRPr lang="ar-SA" altLang="en-US" b="1" dirty="0">
              <a:latin typeface="Century Gothic" pitchFamily="34" charset="0"/>
              <a:ea typeface="ＭＳ Ｐゴシック" pitchFamily="34" charset="-128"/>
              <a:cs typeface="Tahoma" pitchFamily="34" charset="0"/>
            </a:endParaRPr>
          </a:p>
        </p:txBody>
      </p:sp>
      <p:sp>
        <p:nvSpPr>
          <p:cNvPr id="3" name="TextBox 2"/>
          <p:cNvSpPr txBox="1"/>
          <p:nvPr/>
        </p:nvSpPr>
        <p:spPr>
          <a:xfrm>
            <a:off x="3106616" y="422033"/>
            <a:ext cx="6242538" cy="584775"/>
          </a:xfrm>
          <a:prstGeom prst="rect">
            <a:avLst/>
          </a:prstGeom>
          <a:noFill/>
        </p:spPr>
        <p:txBody>
          <a:bodyPr wrap="square" rtlCol="0">
            <a:spAutoFit/>
          </a:bodyPr>
          <a:lstStyle/>
          <a:p>
            <a:pPr algn="ctr"/>
            <a:r>
              <a:rPr lang="en-US" sz="3200" b="1" dirty="0">
                <a:solidFill>
                  <a:schemeClr val="tx1">
                    <a:lumMod val="95000"/>
                  </a:schemeClr>
                </a:solidFill>
              </a:rPr>
              <a:t>Hip and pelvis (continue)</a:t>
            </a:r>
            <a:endParaRPr lang="en-US" sz="3200" b="1" dirty="0"/>
          </a:p>
        </p:txBody>
      </p:sp>
    </p:spTree>
    <p:extLst>
      <p:ext uri="{BB962C8B-B14F-4D97-AF65-F5344CB8AC3E}">
        <p14:creationId xmlns:p14="http://schemas.microsoft.com/office/powerpoint/2010/main" val="1782441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596" y="0"/>
            <a:ext cx="8229600" cy="1399032"/>
          </a:xfrm>
        </p:spPr>
        <p:txBody>
          <a:bodyPr/>
          <a:lstStyle/>
          <a:p>
            <a:pPr marL="484632">
              <a:defRPr/>
            </a:pPr>
            <a:r>
              <a:rPr lang="en-US" dirty="0" smtClean="0">
                <a:solidFill>
                  <a:schemeClr val="tx1">
                    <a:lumMod val="95000"/>
                  </a:schemeClr>
                </a:solidFill>
                <a:latin typeface="+mj-lt"/>
                <a:ea typeface="+mj-ea"/>
                <a:cs typeface="+mj-cs"/>
              </a:rPr>
              <a:t>Wrist and forearm</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881188" y="1428753"/>
            <a:ext cx="8572500" cy="5643563"/>
          </a:xfrm>
        </p:spPr>
        <p:txBody>
          <a:bodyPr/>
          <a:lstStyle/>
          <a:p>
            <a:pPr eaLnBrk="1" hangingPunct="1">
              <a:lnSpc>
                <a:spcPct val="90000"/>
              </a:lnSpc>
            </a:pPr>
            <a:r>
              <a:rPr lang="en-US" altLang="en-US" sz="2400" dirty="0">
                <a:latin typeface="Century Gothic" pitchFamily="34" charset="0"/>
                <a:ea typeface="ＭＳ Ｐゴシック" pitchFamily="34" charset="-128"/>
                <a:cs typeface="Tahoma" pitchFamily="34" charset="0"/>
              </a:rPr>
              <a:t>Falls are the most common cause of fractures of the wrist and forearm.</a:t>
            </a:r>
          </a:p>
          <a:p>
            <a:pPr eaLnBrk="1" hangingPunct="1">
              <a:lnSpc>
                <a:spcPct val="90000"/>
              </a:lnSpc>
            </a:pPr>
            <a:endParaRPr lang="en-US" altLang="en-US" sz="2400" dirty="0">
              <a:latin typeface="Century Gothic" pitchFamily="34" charset="0"/>
              <a:ea typeface="ＭＳ Ｐゴシック" pitchFamily="34" charset="-128"/>
              <a:cs typeface="Tahoma" pitchFamily="34" charset="0"/>
            </a:endParaRPr>
          </a:p>
          <a:p>
            <a:pPr eaLnBrk="1" hangingPunct="1">
              <a:lnSpc>
                <a:spcPct val="90000"/>
              </a:lnSpc>
            </a:pPr>
            <a:r>
              <a:rPr lang="en-US" altLang="en-US" sz="2400" b="1" dirty="0">
                <a:solidFill>
                  <a:srgbClr val="FFFF00"/>
                </a:solidFill>
                <a:latin typeface="Century Gothic" pitchFamily="34" charset="0"/>
                <a:ea typeface="ＭＳ Ｐゴシック" pitchFamily="34" charset="-128"/>
                <a:cs typeface="Tahoma" pitchFamily="34" charset="0"/>
              </a:rPr>
              <a:t>The two most common types of wrist fracture are:</a:t>
            </a:r>
          </a:p>
          <a:p>
            <a:pPr eaLnBrk="1" hangingPunct="1">
              <a:lnSpc>
                <a:spcPct val="90000"/>
              </a:lnSpc>
            </a:pPr>
            <a:endParaRPr lang="en-US" altLang="en-US" sz="2400" dirty="0">
              <a:latin typeface="Century Gothic" pitchFamily="34" charset="0"/>
              <a:ea typeface="ＭＳ Ｐゴシック" pitchFamily="34" charset="-128"/>
              <a:cs typeface="Tahoma" pitchFamily="34" charset="0"/>
            </a:endParaRPr>
          </a:p>
          <a:p>
            <a:pPr eaLnBrk="1" hangingPunct="1">
              <a:lnSpc>
                <a:spcPct val="90000"/>
              </a:lnSpc>
            </a:pPr>
            <a:r>
              <a:rPr lang="en-US" altLang="en-US" sz="2400" b="1" dirty="0" err="1">
                <a:solidFill>
                  <a:srgbClr val="FFC000"/>
                </a:solidFill>
                <a:latin typeface="Century Gothic" pitchFamily="34" charset="0"/>
                <a:ea typeface="ＭＳ Ｐゴシック" pitchFamily="34" charset="-128"/>
                <a:cs typeface="Tahoma" pitchFamily="34" charset="0"/>
              </a:rPr>
              <a:t>Colles</a:t>
            </a:r>
            <a:r>
              <a:rPr lang="en-US" altLang="en-US" sz="2400" b="1" dirty="0">
                <a:solidFill>
                  <a:srgbClr val="FFC000"/>
                </a:solidFill>
                <a:latin typeface="Century Gothic" pitchFamily="34" charset="0"/>
                <a:ea typeface="ＭＳ Ｐゴシック" pitchFamily="34" charset="-128"/>
                <a:cs typeface="Tahoma" pitchFamily="34" charset="0"/>
              </a:rPr>
              <a:t>’ fracture</a:t>
            </a:r>
            <a:r>
              <a:rPr lang="en-US" altLang="en-US" sz="2400" dirty="0">
                <a:latin typeface="Century Gothic" pitchFamily="34" charset="0"/>
                <a:ea typeface="ＭＳ Ｐゴシック" pitchFamily="34" charset="-128"/>
                <a:cs typeface="Tahoma" pitchFamily="34" charset="0"/>
              </a:rPr>
              <a:t>—this is a fracture to the lower end of the radius, and very common in people with  osteoporosis.</a:t>
            </a:r>
          </a:p>
          <a:p>
            <a:pPr eaLnBrk="1" hangingPunct="1">
              <a:lnSpc>
                <a:spcPct val="90000"/>
              </a:lnSpc>
              <a:buFont typeface="Wingdings 2" pitchFamily="18" charset="2"/>
              <a:buNone/>
            </a:pPr>
            <a:endParaRPr lang="en-US" altLang="en-US" sz="2400" dirty="0">
              <a:latin typeface="Century Gothic" pitchFamily="34" charset="0"/>
              <a:ea typeface="ＭＳ Ｐゴシック" pitchFamily="34" charset="-128"/>
              <a:cs typeface="Tahoma" pitchFamily="34" charset="0"/>
            </a:endParaRPr>
          </a:p>
          <a:p>
            <a:pPr eaLnBrk="1" hangingPunct="1">
              <a:lnSpc>
                <a:spcPct val="90000"/>
              </a:lnSpc>
            </a:pPr>
            <a:r>
              <a:rPr lang="en-US" altLang="en-US" sz="2400" b="1" dirty="0">
                <a:solidFill>
                  <a:srgbClr val="FFC000"/>
                </a:solidFill>
                <a:latin typeface="Century Gothic" pitchFamily="34" charset="0"/>
                <a:ea typeface="ＭＳ Ｐゴシック" pitchFamily="34" charset="-128"/>
                <a:cs typeface="Tahoma" pitchFamily="34" charset="0"/>
              </a:rPr>
              <a:t>Scaphoid fracture </a:t>
            </a:r>
            <a:r>
              <a:rPr lang="en-US" altLang="en-US" sz="2400" dirty="0">
                <a:latin typeface="Century Gothic" pitchFamily="34" charset="0"/>
                <a:ea typeface="ＭＳ Ｐゴシック" pitchFamily="34" charset="-128"/>
                <a:cs typeface="Tahoma" pitchFamily="34" charset="0"/>
              </a:rPr>
              <a:t>—the scaphoid is a wedge-shaped bone located on the thumb side of the wrist,  just where it meets the radius. These fractures are less commonly related to osteoporosis.</a:t>
            </a:r>
          </a:p>
          <a:p>
            <a:pPr eaLnBrk="1" hangingPunct="1">
              <a:lnSpc>
                <a:spcPct val="90000"/>
              </a:lnSpc>
            </a:pPr>
            <a:endParaRPr lang="en-US" altLang="en-US" sz="1500" b="1" dirty="0">
              <a:latin typeface="Century Gothic" pitchFamily="34" charset="0"/>
              <a:ea typeface="ＭＳ Ｐゴシック" pitchFamily="34" charset="-128"/>
              <a:cs typeface="Tahoma" pitchFamily="34" charset="0"/>
            </a:endParaRPr>
          </a:p>
          <a:p>
            <a:pPr eaLnBrk="1" hangingPunct="1">
              <a:lnSpc>
                <a:spcPct val="90000"/>
              </a:lnSpc>
            </a:pPr>
            <a:endParaRPr lang="ar-SA" altLang="en-US" sz="1500" b="1" dirty="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53490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584" y="253426"/>
            <a:ext cx="7053542" cy="883712"/>
          </a:xfrm>
        </p:spPr>
        <p:txBody>
          <a:bodyPr/>
          <a:lstStyle/>
          <a:p>
            <a:r>
              <a:rPr lang="en-US" dirty="0">
                <a:solidFill>
                  <a:schemeClr val="tx1">
                    <a:lumMod val="95000"/>
                  </a:schemeClr>
                </a:solidFill>
              </a:rPr>
              <a:t>Wrist and </a:t>
            </a:r>
            <a:r>
              <a:rPr lang="en-US" dirty="0" smtClean="0">
                <a:solidFill>
                  <a:schemeClr val="tx1">
                    <a:lumMod val="95000"/>
                  </a:schemeClr>
                </a:solidFill>
              </a:rPr>
              <a:t>forearm (continue)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3434" y="1658914"/>
            <a:ext cx="4193930" cy="300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37239" y="4794740"/>
            <a:ext cx="2171700" cy="830997"/>
          </a:xfrm>
          <a:prstGeom prst="rect">
            <a:avLst/>
          </a:prstGeom>
          <a:noFill/>
        </p:spPr>
        <p:txBody>
          <a:bodyPr wrap="square" rtlCol="0">
            <a:spAutoFit/>
          </a:bodyPr>
          <a:lstStyle/>
          <a:p>
            <a:pPr algn="ctr"/>
            <a:r>
              <a:rPr lang="en-US" altLang="en-US" sz="2400" b="1" dirty="0" err="1">
                <a:latin typeface="Century Gothic" pitchFamily="34" charset="0"/>
                <a:ea typeface="ＭＳ Ｐゴシック" pitchFamily="34" charset="-128"/>
                <a:cs typeface="Tahoma" pitchFamily="34" charset="0"/>
              </a:rPr>
              <a:t>Colles</a:t>
            </a:r>
            <a:r>
              <a:rPr lang="en-US" altLang="en-US" sz="2400" b="1" dirty="0">
                <a:latin typeface="Century Gothic" pitchFamily="34" charset="0"/>
                <a:ea typeface="ＭＳ Ｐゴシック" pitchFamily="34" charset="-128"/>
                <a:cs typeface="Tahoma" pitchFamily="34" charset="0"/>
              </a:rPr>
              <a:t>’ fracture</a:t>
            </a:r>
            <a:endParaRPr lang="en-US" sz="2400" dirty="0"/>
          </a:p>
        </p:txBody>
      </p:sp>
      <p:pic>
        <p:nvPicPr>
          <p:cNvPr id="1028" name="Picture 4" descr="http://www.hughston.com/hha/b.wrstfx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716" y="1627920"/>
            <a:ext cx="4343400" cy="2989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2139" y="4794738"/>
            <a:ext cx="2180492" cy="707886"/>
          </a:xfrm>
          <a:prstGeom prst="rect">
            <a:avLst/>
          </a:prstGeom>
          <a:noFill/>
        </p:spPr>
        <p:txBody>
          <a:bodyPr wrap="square" rtlCol="0">
            <a:spAutoFit/>
          </a:bodyPr>
          <a:lstStyle/>
          <a:p>
            <a:pPr algn="ctr"/>
            <a:r>
              <a:rPr lang="en-US" altLang="en-US" sz="2000" b="1" dirty="0">
                <a:latin typeface="Century Gothic" pitchFamily="34" charset="0"/>
                <a:ea typeface="ＭＳ Ｐゴシック" pitchFamily="34" charset="-128"/>
                <a:cs typeface="Tahoma" pitchFamily="34" charset="0"/>
              </a:rPr>
              <a:t>Scaphoid fracture</a:t>
            </a:r>
            <a:endParaRPr lang="en-US" sz="2000" dirty="0"/>
          </a:p>
        </p:txBody>
      </p:sp>
    </p:spTree>
    <p:extLst>
      <p:ext uri="{BB962C8B-B14F-4D97-AF65-F5344CB8AC3E}">
        <p14:creationId xmlns:p14="http://schemas.microsoft.com/office/powerpoint/2010/main" val="3296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lumMod val="95000"/>
                  </a:schemeClr>
                </a:solidFill>
              </a:rPr>
              <a:t>Objectives :</a:t>
            </a:r>
            <a:endParaRPr lang="en-US" dirty="0"/>
          </a:p>
        </p:txBody>
      </p:sp>
      <p:sp>
        <p:nvSpPr>
          <p:cNvPr id="3" name="Content Placeholder 2"/>
          <p:cNvSpPr>
            <a:spLocks noGrp="1"/>
          </p:cNvSpPr>
          <p:nvPr>
            <p:ph idx="1"/>
          </p:nvPr>
        </p:nvSpPr>
        <p:spPr/>
        <p:txBody>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dirty="0"/>
              <a:t>Prevalence in world / Saudi Arabia</a:t>
            </a:r>
          </a:p>
          <a:p>
            <a:r>
              <a:rPr lang="en-US" dirty="0"/>
              <a:t>Factors lead to Osteoporosis and Vitamin D deficiency</a:t>
            </a:r>
          </a:p>
          <a:p>
            <a:r>
              <a:rPr lang="en-US" dirty="0"/>
              <a:t>How patients could be presented</a:t>
            </a:r>
          </a:p>
          <a:p>
            <a:r>
              <a:rPr lang="en-US" dirty="0"/>
              <a:t>Common fractures with osteoporosis</a:t>
            </a:r>
          </a:p>
          <a:p>
            <a:r>
              <a:rPr lang="en-US" dirty="0"/>
              <a:t>Vitamin D and Comorbidities</a:t>
            </a:r>
          </a:p>
          <a:p>
            <a:r>
              <a:rPr lang="en-US" sz="2400" b="1" dirty="0">
                <a:solidFill>
                  <a:srgbClr val="FFFF00"/>
                </a:solidFill>
              </a:rPr>
              <a:t>Diagnosis</a:t>
            </a:r>
          </a:p>
          <a:p>
            <a:r>
              <a:rPr lang="en-US" dirty="0"/>
              <a:t>Management &amp; Prevention of Osteoporosis</a:t>
            </a:r>
          </a:p>
          <a:p>
            <a:endParaRPr lang="en-US" dirty="0"/>
          </a:p>
        </p:txBody>
      </p:sp>
    </p:spTree>
    <p:extLst>
      <p:ext uri="{BB962C8B-B14F-4D97-AF65-F5344CB8AC3E}">
        <p14:creationId xmlns:p14="http://schemas.microsoft.com/office/powerpoint/2010/main" val="5535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b="1" dirty="0" smtClean="0">
                <a:solidFill>
                  <a:schemeClr val="tx1">
                    <a:lumMod val="95000"/>
                  </a:schemeClr>
                </a:solidFill>
                <a:latin typeface="+mj-lt"/>
                <a:ea typeface="+mj-ea"/>
                <a:cs typeface="+mj-cs"/>
              </a:rPr>
              <a:t>Investigations:</a:t>
            </a:r>
            <a:endParaRPr lang="x-none" b="1"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524000" y="1882776"/>
            <a:ext cx="9144000" cy="4975225"/>
          </a:xfrm>
        </p:spPr>
        <p:txBody>
          <a:bodyPr/>
          <a:lstStyle/>
          <a:p>
            <a:pPr eaLnBrk="1" hangingPunct="1">
              <a:buClr>
                <a:srgbClr val="002060"/>
              </a:buClr>
              <a:buFont typeface="Wingdings" pitchFamily="2" charset="2"/>
              <a:buChar char="v"/>
              <a:defRPr/>
            </a:pPr>
            <a:r>
              <a:rPr lang="en-US" sz="3200" dirty="0">
                <a:latin typeface="+mj-lt"/>
                <a:cs typeface="Aharoni" pitchFamily="2" charset="-79"/>
              </a:rPr>
              <a:t>X-Ray</a:t>
            </a:r>
          </a:p>
          <a:p>
            <a:pPr eaLnBrk="1" hangingPunct="1">
              <a:buClr>
                <a:srgbClr val="002060"/>
              </a:buClr>
              <a:buFont typeface="Wingdings" pitchFamily="2" charset="2"/>
              <a:buChar char="v"/>
              <a:defRPr/>
            </a:pPr>
            <a:endParaRPr lang="en-US" sz="3200" dirty="0">
              <a:latin typeface="+mj-lt"/>
              <a:cs typeface="Aharoni" pitchFamily="2" charset="-79"/>
            </a:endParaRPr>
          </a:p>
          <a:p>
            <a:pPr eaLnBrk="1" hangingPunct="1">
              <a:buClr>
                <a:srgbClr val="002060"/>
              </a:buClr>
              <a:buFont typeface="Wingdings" pitchFamily="2" charset="2"/>
              <a:buChar char="v"/>
              <a:defRPr/>
            </a:pPr>
            <a:r>
              <a:rPr lang="en-US" sz="3200" dirty="0">
                <a:latin typeface="+mj-lt"/>
                <a:cs typeface="Aharoni" pitchFamily="2" charset="-79"/>
              </a:rPr>
              <a:t>Bone Mineral Density testing :Dexa Scan</a:t>
            </a:r>
          </a:p>
          <a:p>
            <a:pPr eaLnBrk="1" hangingPunct="1">
              <a:buClr>
                <a:srgbClr val="002060"/>
              </a:buClr>
              <a:buFont typeface="Wingdings" pitchFamily="2" charset="2"/>
              <a:buChar char="v"/>
              <a:defRPr/>
            </a:pPr>
            <a:endParaRPr lang="en-US" sz="3200" dirty="0">
              <a:latin typeface="+mj-lt"/>
              <a:cs typeface="Aharoni" pitchFamily="2" charset="-79"/>
            </a:endParaRPr>
          </a:p>
          <a:p>
            <a:pPr eaLnBrk="1" hangingPunct="1">
              <a:buClr>
                <a:srgbClr val="002060"/>
              </a:buClr>
              <a:buFont typeface="Wingdings" pitchFamily="2" charset="2"/>
              <a:buChar char="v"/>
              <a:defRPr/>
            </a:pPr>
            <a:r>
              <a:rPr lang="en-US" sz="3200" dirty="0">
                <a:latin typeface="+mj-lt"/>
                <a:cs typeface="Aharoni" pitchFamily="2" charset="-79"/>
              </a:rPr>
              <a:t>Blood Markers</a:t>
            </a:r>
          </a:p>
          <a:p>
            <a:pPr eaLnBrk="1" hangingPunct="1">
              <a:buClr>
                <a:srgbClr val="002060"/>
              </a:buClr>
              <a:buFont typeface="Wingdings 2" panose="05020102010507070707" pitchFamily="18" charset="2"/>
              <a:buNone/>
              <a:defRPr/>
            </a:pPr>
            <a:endParaRPr lang="en-US" sz="3200" dirty="0">
              <a:latin typeface="Aharoni" pitchFamily="2" charset="-79"/>
              <a:cs typeface="Aharoni" pitchFamily="2" charset="-79"/>
            </a:endParaRPr>
          </a:p>
          <a:p>
            <a:pPr eaLnBrk="1" hangingPunct="1">
              <a:defRPr/>
            </a:pPr>
            <a:endParaRPr lang="en-US" sz="2000" dirty="0">
              <a:cs typeface="Tahoma" pitchFamily="34" charset="0"/>
            </a:endParaRPr>
          </a:p>
        </p:txBody>
      </p:sp>
    </p:spTree>
    <p:extLst>
      <p:ext uri="{BB962C8B-B14F-4D97-AF65-F5344CB8AC3E}">
        <p14:creationId xmlns:p14="http://schemas.microsoft.com/office/powerpoint/2010/main" val="2703645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X-ray</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384747" y="1586920"/>
            <a:ext cx="9163050" cy="1169159"/>
          </a:xfrm>
        </p:spPr>
        <p:txBody>
          <a:bodyPr>
            <a:normAutofit lnSpcReduction="10000"/>
          </a:bodyPr>
          <a:lstStyle/>
          <a:p>
            <a:pPr eaLnBrk="1" hangingPunct="1"/>
            <a:r>
              <a:rPr lang="en-US" altLang="en-US" sz="3200" dirty="0">
                <a:latin typeface="Century Gothic" panose="020B0502020202020204" pitchFamily="34" charset="0"/>
                <a:ea typeface="ＭＳ Ｐゴシック" pitchFamily="34" charset="-128"/>
                <a:cs typeface="Tahoma" panose="020B0604030504040204" pitchFamily="34" charset="0"/>
              </a:rPr>
              <a:t>1-Cortical thinning </a:t>
            </a:r>
          </a:p>
          <a:p>
            <a:pPr eaLnBrk="1" hangingPunct="1"/>
            <a:r>
              <a:rPr lang="en-US" altLang="en-US" sz="3200" dirty="0">
                <a:latin typeface="Century Gothic" panose="020B0502020202020204" pitchFamily="34" charset="0"/>
                <a:ea typeface="ＭＳ Ｐゴシック" pitchFamily="34" charset="-128"/>
                <a:cs typeface="Tahoma" panose="020B0604030504040204" pitchFamily="34" charset="0"/>
              </a:rPr>
              <a:t>2-Increased radiolucency. </a:t>
            </a:r>
            <a:endParaRPr lang="ar-SA" altLang="en-US" sz="3200" dirty="0">
              <a:latin typeface="Century Gothic" panose="020B0502020202020204" pitchFamily="34" charset="0"/>
              <a:ea typeface="ＭＳ Ｐゴシック" pitchFamily="34" charset="-128"/>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2327113" y="3150608"/>
            <a:ext cx="5297109" cy="3301821"/>
          </a:xfrm>
          <a:prstGeom prst="rect">
            <a:avLst/>
          </a:prstGeom>
        </p:spPr>
      </p:pic>
    </p:spTree>
    <p:extLst>
      <p:ext uri="{BB962C8B-B14F-4D97-AF65-F5344CB8AC3E}">
        <p14:creationId xmlns:p14="http://schemas.microsoft.com/office/powerpoint/2010/main" val="2462756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DEXA (dual energy x-ray absorptiometry) </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677334" y="1830387"/>
            <a:ext cx="8874476" cy="4800600"/>
          </a:xfrm>
        </p:spPr>
        <p:txBody>
          <a:bodyPr>
            <a:normAutofit/>
          </a:bodyPr>
          <a:lstStyle/>
          <a:p>
            <a:pPr eaLnBrk="1" hangingPunct="1"/>
            <a:endParaRPr lang="en-US" altLang="en-US" sz="2400" b="1" dirty="0">
              <a:solidFill>
                <a:schemeClr val="bg2">
                  <a:lumMod val="75000"/>
                </a:schemeClr>
              </a:solidFill>
              <a:latin typeface="Century Gothic" panose="020B0502020202020204" pitchFamily="34" charset="0"/>
              <a:ea typeface="ＭＳ Ｐゴシック" pitchFamily="34" charset="-128"/>
              <a:cs typeface="Tahoma" panose="020B0604030504040204" pitchFamily="34" charset="0"/>
            </a:endParaRPr>
          </a:p>
          <a:p>
            <a:r>
              <a:rPr lang="en-US" altLang="en-US" sz="2400" b="1" dirty="0">
                <a:solidFill>
                  <a:srgbClr val="FFFF00"/>
                </a:solidFill>
                <a:latin typeface="Century Gothic" panose="020B0502020202020204" pitchFamily="34" charset="0"/>
                <a:ea typeface="ＭＳ Ｐゴシック" pitchFamily="34" charset="-128"/>
                <a:cs typeface="Tahoma" panose="020B0604030504040204" pitchFamily="34" charset="0"/>
              </a:rPr>
              <a:t>How does it work ? </a:t>
            </a:r>
            <a:endParaRPr lang="en-US" altLang="en-US" sz="2400" b="1" dirty="0" smtClean="0">
              <a:solidFill>
                <a:srgbClr val="FFFF00"/>
              </a:solidFill>
              <a:latin typeface="Century Gothic" panose="020B0502020202020204" pitchFamily="34" charset="0"/>
              <a:ea typeface="ＭＳ Ｐゴシック" pitchFamily="34" charset="-128"/>
              <a:cs typeface="Tahoma" panose="020B0604030504040204" pitchFamily="34" charset="0"/>
            </a:endParaRPr>
          </a:p>
          <a:p>
            <a:endParaRPr lang="en-US" altLang="en-US" sz="2400" dirty="0">
              <a:latin typeface="Century Gothic" panose="020B0502020202020204" pitchFamily="34" charset="0"/>
              <a:ea typeface="ＭＳ Ｐゴシック" pitchFamily="34" charset="-128"/>
              <a:cs typeface="Tahoma" panose="020B0604030504040204" pitchFamily="34" charset="0"/>
            </a:endParaRPr>
          </a:p>
          <a:p>
            <a:pPr marL="0" indent="0">
              <a:buNone/>
            </a:pPr>
            <a:r>
              <a:rPr lang="en-US" altLang="en-US" sz="2400" dirty="0" smtClean="0">
                <a:latin typeface="Century Gothic" panose="020B0502020202020204" pitchFamily="34" charset="0"/>
                <a:ea typeface="ＭＳ Ｐゴシック" pitchFamily="34" charset="-128"/>
                <a:cs typeface="Tahoma" panose="020B0604030504040204" pitchFamily="34" charset="0"/>
              </a:rPr>
              <a:t>Two </a:t>
            </a:r>
            <a:r>
              <a:rPr lang="en-US" altLang="en-US" sz="2400" dirty="0">
                <a:latin typeface="Century Gothic" panose="020B0502020202020204" pitchFamily="34" charset="0"/>
                <a:ea typeface="ＭＳ Ｐゴシック" pitchFamily="34" charset="-128"/>
                <a:cs typeface="Tahoma" panose="020B0604030504040204" pitchFamily="34" charset="0"/>
              </a:rPr>
              <a:t>X-ray </a:t>
            </a:r>
            <a:r>
              <a:rPr lang="en-US" altLang="en-US" sz="2400" dirty="0" smtClean="0">
                <a:latin typeface="Century Gothic" panose="020B0502020202020204" pitchFamily="34" charset="0"/>
                <a:ea typeface="ＭＳ Ｐゴシック" pitchFamily="34" charset="-128"/>
                <a:cs typeface="Tahoma" panose="020B0604030504040204" pitchFamily="34" charset="0"/>
              </a:rPr>
              <a:t>beams, each </a:t>
            </a:r>
            <a:r>
              <a:rPr lang="en-US" altLang="en-US" sz="2400" dirty="0">
                <a:latin typeface="Century Gothic" panose="020B0502020202020204" pitchFamily="34" charset="0"/>
                <a:ea typeface="ＭＳ Ｐゴシック" pitchFamily="34" charset="-128"/>
                <a:cs typeface="Tahoma" panose="020B0604030504040204" pitchFamily="34" charset="0"/>
              </a:rPr>
              <a:t>with </a:t>
            </a:r>
            <a:r>
              <a:rPr lang="en-US" altLang="en-US" sz="2400" b="1" dirty="0">
                <a:latin typeface="Century Gothic" panose="020B0502020202020204" pitchFamily="34" charset="0"/>
                <a:ea typeface="ＭＳ Ｐゴシック" pitchFamily="34" charset="-128"/>
                <a:cs typeface="Tahoma" panose="020B0604030504040204" pitchFamily="34" charset="0"/>
              </a:rPr>
              <a:t>different energy </a:t>
            </a:r>
            <a:r>
              <a:rPr lang="en-US" altLang="en-US" sz="2400" b="1" dirty="0" smtClean="0">
                <a:latin typeface="Century Gothic" panose="020B0502020202020204" pitchFamily="34" charset="0"/>
                <a:ea typeface="ＭＳ Ｐゴシック" pitchFamily="34" charset="-128"/>
                <a:cs typeface="Tahoma" panose="020B0604030504040204" pitchFamily="34" charset="0"/>
              </a:rPr>
              <a:t>levels</a:t>
            </a:r>
            <a:r>
              <a:rPr lang="en-US" altLang="en-US" sz="2400" dirty="0">
                <a:latin typeface="Century Gothic" panose="020B0502020202020204" pitchFamily="34" charset="0"/>
                <a:ea typeface="ＭＳ Ｐゴシック" pitchFamily="34" charset="-128"/>
                <a:cs typeface="Tahoma" panose="020B0604030504040204" pitchFamily="34" charset="0"/>
              </a:rPr>
              <a:t>. One </a:t>
            </a:r>
            <a:r>
              <a:rPr lang="en-US" altLang="en-US" sz="2400" dirty="0" smtClean="0">
                <a:latin typeface="Century Gothic" panose="020B0502020202020204" pitchFamily="34" charset="0"/>
                <a:ea typeface="ＭＳ Ｐゴシック" pitchFamily="34" charset="-128"/>
                <a:cs typeface="Tahoma" panose="020B0604030504040204" pitchFamily="34" charset="0"/>
              </a:rPr>
              <a:t>is </a:t>
            </a:r>
            <a:r>
              <a:rPr lang="en-US" altLang="en-US" sz="2400" dirty="0">
                <a:latin typeface="Century Gothic" panose="020B0502020202020204" pitchFamily="34" charset="0"/>
                <a:ea typeface="ＭＳ Ｐゴシック" pitchFamily="34" charset="-128"/>
                <a:cs typeface="Tahoma" panose="020B0604030504040204" pitchFamily="34" charset="0"/>
              </a:rPr>
              <a:t>absorbed mainly by soft tissue and the other by bone. The soft tissue amount can be </a:t>
            </a:r>
            <a:r>
              <a:rPr lang="en-US" altLang="en-US" sz="2400" u="sng" dirty="0">
                <a:latin typeface="Century Gothic" panose="020B0502020202020204" pitchFamily="34" charset="0"/>
                <a:ea typeface="ＭＳ Ｐゴシック" pitchFamily="34" charset="-128"/>
                <a:cs typeface="Tahoma" panose="020B0604030504040204" pitchFamily="34" charset="0"/>
              </a:rPr>
              <a:t>subtracted</a:t>
            </a:r>
            <a:r>
              <a:rPr lang="en-US" altLang="en-US" sz="2400" dirty="0">
                <a:latin typeface="Century Gothic" panose="020B0502020202020204" pitchFamily="34" charset="0"/>
                <a:ea typeface="ＭＳ Ｐゴシック" pitchFamily="34" charset="-128"/>
                <a:cs typeface="Tahoma" panose="020B0604030504040204" pitchFamily="34" charset="0"/>
              </a:rPr>
              <a:t> from the total and what remains is a patient's bone mineral density. Special software then calculates bone mineral content (BMC, in grams) and bone area (BA, in square centimeters), areal" BMD in g/cm</a:t>
            </a:r>
            <a:r>
              <a:rPr lang="en-US" altLang="en-US" sz="2400" baseline="30000" dirty="0">
                <a:latin typeface="Century Gothic" panose="020B0502020202020204" pitchFamily="34" charset="0"/>
                <a:ea typeface="ＭＳ Ｐゴシック" pitchFamily="34" charset="-128"/>
                <a:cs typeface="Tahoma" panose="020B0604030504040204" pitchFamily="34" charset="0"/>
              </a:rPr>
              <a:t>2</a:t>
            </a:r>
            <a:r>
              <a:rPr lang="en-US" altLang="en-US" sz="2400" dirty="0">
                <a:latin typeface="Century Gothic" panose="020B0502020202020204" pitchFamily="34" charset="0"/>
                <a:ea typeface="ＭＳ Ｐゴシック" pitchFamily="34" charset="-128"/>
                <a:cs typeface="Tahoma" panose="020B0604030504040204" pitchFamily="34" charset="0"/>
              </a:rPr>
              <a:t> by dividing BMC by BA.</a:t>
            </a:r>
          </a:p>
          <a:p>
            <a:pPr eaLnBrk="1" hangingPunct="1">
              <a:buFont typeface="Wingdings 2" panose="05020102010507070707" pitchFamily="18" charset="2"/>
              <a:buNone/>
            </a:pPr>
            <a:endParaRPr lang="en-US" altLang="en-US" sz="2400" dirty="0">
              <a:latin typeface="Century Gothic" panose="020B0502020202020204" pitchFamily="34" charset="0"/>
              <a:ea typeface="ＭＳ Ｐゴシック" pitchFamily="34" charset="-128"/>
              <a:cs typeface="Tahoma" panose="020B0604030504040204" pitchFamily="34" charset="0"/>
            </a:endParaRPr>
          </a:p>
          <a:p>
            <a:pPr eaLnBrk="1" hangingPunct="1"/>
            <a:endParaRPr lang="en-US" altLang="en-US" sz="2400" dirty="0">
              <a:latin typeface="Century Gothic" panose="020B0502020202020204" pitchFamily="34" charset="0"/>
              <a:ea typeface="ＭＳ Ｐゴシック" pitchFamily="34" charset="-128"/>
              <a:cs typeface="Tahoma" panose="020B0604030504040204" pitchFamily="34" charset="0"/>
            </a:endParaRPr>
          </a:p>
          <a:p>
            <a:pPr eaLnBrk="1" hangingPunct="1"/>
            <a:endParaRPr lang="ar-SA" altLang="en-US" sz="2000" dirty="0">
              <a:latin typeface="Century Gothic" panose="020B0502020202020204" pitchFamily="34" charset="0"/>
              <a:ea typeface="ＭＳ Ｐゴシック" pitchFamily="34" charset="-128"/>
              <a:cs typeface="Tahoma" panose="020B0604030504040204" pitchFamily="34" charset="0"/>
            </a:endParaRPr>
          </a:p>
        </p:txBody>
      </p:sp>
    </p:spTree>
    <p:extLst>
      <p:ext uri="{BB962C8B-B14F-4D97-AF65-F5344CB8AC3E}">
        <p14:creationId xmlns:p14="http://schemas.microsoft.com/office/powerpoint/2010/main" val="1593282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DEXA (dual energy x-ray absorptiometry) </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352551" y="2116137"/>
            <a:ext cx="7497762" cy="4800600"/>
          </a:xfrm>
        </p:spPr>
        <p:txBody>
          <a:bodyPr>
            <a:normAutofit/>
          </a:bodyPr>
          <a:lstStyle/>
          <a:p>
            <a:pPr eaLnBrk="1" hangingPunct="1"/>
            <a:r>
              <a:rPr lang="en-US" altLang="en-US" sz="2400" b="1" dirty="0">
                <a:solidFill>
                  <a:srgbClr val="FFFF00"/>
                </a:solidFill>
                <a:latin typeface="Century Gothic" panose="020B0502020202020204" pitchFamily="34" charset="0"/>
                <a:ea typeface="ＭＳ Ｐゴシック" pitchFamily="34" charset="-128"/>
                <a:cs typeface="Tahoma" panose="020B0604030504040204" pitchFamily="34" charset="0"/>
              </a:rPr>
              <a:t>Which bones to measure ? </a:t>
            </a:r>
          </a:p>
          <a:p>
            <a:pPr marL="0" indent="0" eaLnBrk="1" hangingPunct="1">
              <a:buNone/>
            </a:pPr>
            <a:r>
              <a:rPr lang="en-US" altLang="en-US" sz="2400" dirty="0" smtClean="0">
                <a:latin typeface="Century Gothic" panose="020B0502020202020204" pitchFamily="34" charset="0"/>
                <a:ea typeface="ＭＳ Ｐゴシック" pitchFamily="34" charset="-128"/>
                <a:cs typeface="Tahoma" panose="020B0604030504040204" pitchFamily="34" charset="0"/>
              </a:rPr>
              <a:t>Femoral Neck, Hip, Lumbar spine or Radius.</a:t>
            </a:r>
          </a:p>
          <a:p>
            <a:pPr marL="0" indent="0" eaLnBrk="1" hangingPunct="1">
              <a:buNone/>
            </a:pPr>
            <a:endParaRPr lang="en-US" altLang="en-US" sz="2400" dirty="0">
              <a:latin typeface="Century Gothic" panose="020B0502020202020204" pitchFamily="34" charset="0"/>
              <a:ea typeface="ＭＳ Ｐゴシック" pitchFamily="34" charset="-128"/>
              <a:cs typeface="Tahoma" panose="020B0604030504040204" pitchFamily="34" charset="0"/>
            </a:endParaRPr>
          </a:p>
          <a:p>
            <a:pPr marL="0" indent="0" eaLnBrk="1" hangingPunct="1">
              <a:buNone/>
            </a:pPr>
            <a:endParaRPr lang="en-US" altLang="en-US" sz="2400" dirty="0" smtClean="0">
              <a:latin typeface="Century Gothic" panose="020B0502020202020204" pitchFamily="34" charset="0"/>
              <a:ea typeface="ＭＳ Ｐゴシック" pitchFamily="34" charset="-128"/>
              <a:cs typeface="Tahoma" panose="020B0604030504040204" pitchFamily="34" charset="0"/>
            </a:endParaRPr>
          </a:p>
          <a:p>
            <a:pPr eaLnBrk="1" hangingPunct="1"/>
            <a:r>
              <a:rPr lang="en-US" altLang="en-US" sz="2400" u="sng" dirty="0" smtClean="0">
                <a:solidFill>
                  <a:srgbClr val="FF0000"/>
                </a:solidFill>
                <a:latin typeface="Century Gothic" panose="020B0502020202020204" pitchFamily="34" charset="0"/>
                <a:ea typeface="ＭＳ Ｐゴシック" pitchFamily="34" charset="-128"/>
                <a:cs typeface="Tahoma" panose="020B0604030504040204" pitchFamily="34" charset="0"/>
              </a:rPr>
              <a:t>Diagnostic </a:t>
            </a:r>
            <a:r>
              <a:rPr lang="en-US" altLang="en-US" sz="2400" u="sng" dirty="0">
                <a:solidFill>
                  <a:srgbClr val="FF0000"/>
                </a:solidFill>
                <a:latin typeface="Century Gothic" panose="020B0502020202020204" pitchFamily="34" charset="0"/>
                <a:ea typeface="ＭＳ Ｐゴシック" pitchFamily="34" charset="-128"/>
                <a:cs typeface="Tahoma" panose="020B0604030504040204" pitchFamily="34" charset="0"/>
              </a:rPr>
              <a:t>test of Choice </a:t>
            </a:r>
            <a:r>
              <a:rPr lang="en-US" altLang="en-US" sz="2400" dirty="0">
                <a:latin typeface="Century Gothic" panose="020B0502020202020204" pitchFamily="34" charset="0"/>
                <a:ea typeface="ＭＳ Ｐゴシック" pitchFamily="34" charset="-128"/>
                <a:cs typeface="Tahoma" panose="020B0604030504040204" pitchFamily="34" charset="0"/>
              </a:rPr>
              <a:t>for Osteoporosis.</a:t>
            </a:r>
          </a:p>
          <a:p>
            <a:pPr eaLnBrk="1" hangingPunct="1">
              <a:buFont typeface="Wingdings 2" panose="05020102010507070707" pitchFamily="18" charset="2"/>
              <a:buNone/>
            </a:pPr>
            <a:endParaRPr lang="en-US" altLang="en-US" sz="2400" dirty="0">
              <a:latin typeface="Century Gothic" panose="020B0502020202020204" pitchFamily="34" charset="0"/>
              <a:ea typeface="ＭＳ Ｐゴシック" pitchFamily="34" charset="-128"/>
              <a:cs typeface="Tahoma" panose="020B0604030504040204" pitchFamily="34" charset="0"/>
            </a:endParaRPr>
          </a:p>
          <a:p>
            <a:pPr eaLnBrk="1" hangingPunct="1"/>
            <a:endParaRPr lang="en-US" altLang="en-US" sz="2400" dirty="0">
              <a:latin typeface="Century Gothic" panose="020B0502020202020204" pitchFamily="34" charset="0"/>
              <a:ea typeface="ＭＳ Ｐゴシック" pitchFamily="34" charset="-128"/>
              <a:cs typeface="Tahoma" panose="020B0604030504040204" pitchFamily="34" charset="0"/>
            </a:endParaRPr>
          </a:p>
          <a:p>
            <a:pPr eaLnBrk="1" hangingPunct="1"/>
            <a:endParaRPr lang="ar-SA" altLang="en-US" sz="2000" dirty="0">
              <a:latin typeface="Century Gothic" panose="020B0502020202020204" pitchFamily="34" charset="0"/>
              <a:ea typeface="ＭＳ Ｐゴシック" pitchFamily="34" charset="-128"/>
              <a:cs typeface="Tahoma" panose="020B0604030504040204" pitchFamily="34" charset="0"/>
            </a:endParaRPr>
          </a:p>
        </p:txBody>
      </p:sp>
    </p:spTree>
    <p:extLst>
      <p:ext uri="{BB962C8B-B14F-4D97-AF65-F5344CB8AC3E}">
        <p14:creationId xmlns:p14="http://schemas.microsoft.com/office/powerpoint/2010/main" val="2462064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DEXA</a:t>
            </a:r>
            <a:endParaRPr lang="x-none" dirty="0">
              <a:solidFill>
                <a:schemeClr val="tx1">
                  <a:lumMod val="95000"/>
                </a:schemeClr>
              </a:solidFill>
              <a:latin typeface="+mj-lt"/>
              <a:ea typeface="+mj-ea"/>
              <a:cs typeface="+mj-cs"/>
            </a:endParaRPr>
          </a:p>
        </p:txBody>
      </p:sp>
      <p:sp>
        <p:nvSpPr>
          <p:cNvPr id="3" name="Content Placeholder 2"/>
          <p:cNvSpPr>
            <a:spLocks noGrp="1"/>
          </p:cNvSpPr>
          <p:nvPr>
            <p:ph idx="1"/>
          </p:nvPr>
        </p:nvSpPr>
        <p:spPr>
          <a:xfrm>
            <a:off x="1952625" y="1571625"/>
            <a:ext cx="8229600" cy="4572000"/>
          </a:xfrm>
        </p:spPr>
        <p:txBody>
          <a:bodyPr/>
          <a:lstStyle/>
          <a:p>
            <a:pPr eaLnBrk="1" hangingPunct="1"/>
            <a:r>
              <a:rPr lang="en-US" altLang="en-US" smtClean="0">
                <a:latin typeface="Century Gothic" panose="020B0502020202020204" pitchFamily="34" charset="0"/>
                <a:ea typeface="ＭＳ Ｐゴシック" pitchFamily="34" charset="-128"/>
                <a:cs typeface="Aharoni" pitchFamily="2" charset="-79"/>
              </a:rPr>
              <a:t>Position  supine.</a:t>
            </a:r>
          </a:p>
          <a:p>
            <a:pPr eaLnBrk="1" hangingPunct="1"/>
            <a:r>
              <a:rPr lang="en-US" altLang="en-US" smtClean="0">
                <a:latin typeface="Century Gothic" panose="020B0502020202020204" pitchFamily="34" charset="0"/>
                <a:ea typeface="ＭＳ Ｐゴシック" pitchFamily="34" charset="-128"/>
                <a:cs typeface="Aharoni" pitchFamily="2" charset="-79"/>
              </a:rPr>
              <a:t>Takes 10-15 minutes.</a:t>
            </a:r>
          </a:p>
          <a:p>
            <a:pPr eaLnBrk="1" hangingPunct="1"/>
            <a:r>
              <a:rPr lang="en-US" altLang="en-US" smtClean="0">
                <a:latin typeface="Century Gothic" panose="020B0502020202020204" pitchFamily="34" charset="0"/>
                <a:ea typeface="ＭＳ Ｐゴシック" pitchFamily="34" charset="-128"/>
                <a:cs typeface="Aharoni" pitchFamily="2" charset="-79"/>
              </a:rPr>
              <a:t>Very low radiation exposure.</a:t>
            </a:r>
          </a:p>
          <a:p>
            <a:pPr eaLnBrk="1" hangingPunct="1">
              <a:buFontTx/>
              <a:buNone/>
            </a:pPr>
            <a:endParaRPr lang="ar-SA" altLang="en-US" smtClean="0">
              <a:latin typeface="Aharoni" pitchFamily="2" charset="-79"/>
              <a:ea typeface="ＭＳ Ｐゴシック" pitchFamily="34" charset="-128"/>
              <a:cs typeface="Tahoma" panose="020B0604030504040204" pitchFamily="34" charset="0"/>
            </a:endParaRPr>
          </a:p>
          <a:p>
            <a:pPr eaLnBrk="1" hangingPunct="1"/>
            <a:endParaRPr lang="ar-SA" altLang="en-US" smtClean="0">
              <a:latin typeface="Century Gothic" panose="020B0502020202020204" pitchFamily="34" charset="0"/>
              <a:ea typeface="ＭＳ Ｐゴシック" pitchFamily="34" charset="-128"/>
              <a:cs typeface="Tahoma" panose="020B0604030504040204" pitchFamily="34" charset="0"/>
            </a:endParaRPr>
          </a:p>
        </p:txBody>
      </p:sp>
      <p:pic>
        <p:nvPicPr>
          <p:cNvPr id="69636" name="Picture 2" descr="D:\college\fourth year\second cycle\primary care\work\SLS\dexa-scan.jpg"/>
          <p:cNvPicPr>
            <a:picLocks noChangeAspect="1" noChangeArrowheads="1"/>
          </p:cNvPicPr>
          <p:nvPr/>
        </p:nvPicPr>
        <p:blipFill>
          <a:blip r:embed="rId2">
            <a:extLst>
              <a:ext uri="{28A0092B-C50C-407E-A947-70E740481C1C}">
                <a14:useLocalDpi xmlns:a14="http://schemas.microsoft.com/office/drawing/2010/main" val="0"/>
              </a:ext>
            </a:extLst>
          </a:blip>
          <a:srcRect l="4980" t="12520" r="6131" b="9171"/>
          <a:stretch>
            <a:fillRect/>
          </a:stretch>
        </p:blipFill>
        <p:spPr bwMode="auto">
          <a:xfrm>
            <a:off x="3359150" y="3644900"/>
            <a:ext cx="59578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852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7" y="434975"/>
            <a:ext cx="7051675" cy="606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2318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4:</a:t>
            </a:r>
          </a:p>
        </p:txBody>
      </p:sp>
      <p:sp>
        <p:nvSpPr>
          <p:cNvPr id="3" name="Content Placeholder 2"/>
          <p:cNvSpPr>
            <a:spLocks noGrp="1"/>
          </p:cNvSpPr>
          <p:nvPr>
            <p:ph idx="1"/>
          </p:nvPr>
        </p:nvSpPr>
        <p:spPr/>
        <p:txBody>
          <a:bodyPr/>
          <a:lstStyle/>
          <a:p>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The increased incidence of Osteoporosis in post-menopausal women is caused by:</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A- Decreased Progesterone </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B-  Decreased Estrogen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C- Sedentary  lifestyle</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D- None of the above</a:t>
            </a:r>
          </a:p>
          <a:p>
            <a:pPr marL="0" indent="0">
              <a:buNone/>
            </a:pPr>
            <a:endParaRPr lang="en-US" dirty="0"/>
          </a:p>
        </p:txBody>
      </p:sp>
    </p:spTree>
    <p:extLst>
      <p:ext uri="{BB962C8B-B14F-4D97-AF65-F5344CB8AC3E}">
        <p14:creationId xmlns:p14="http://schemas.microsoft.com/office/powerpoint/2010/main" val="26620140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j-lt"/>
                <a:ea typeface="+mj-ea"/>
                <a:cs typeface="+mj-cs"/>
              </a:rPr>
              <a:t>Bone Mineral Density </a:t>
            </a:r>
            <a:endParaRPr lang="en-US" b="1" dirty="0">
              <a:solidFill>
                <a:schemeClr val="tx1"/>
              </a:solidFill>
              <a:latin typeface="+mj-lt"/>
              <a:ea typeface="+mj-ea"/>
              <a:cs typeface="+mj-cs"/>
            </a:endParaRPr>
          </a:p>
        </p:txBody>
      </p:sp>
      <p:sp>
        <p:nvSpPr>
          <p:cNvPr id="71683" name="Content Placeholder 2"/>
          <p:cNvSpPr>
            <a:spLocks noGrp="1"/>
          </p:cNvSpPr>
          <p:nvPr>
            <p:ph idx="1"/>
          </p:nvPr>
        </p:nvSpPr>
        <p:spPr>
          <a:xfrm>
            <a:off x="860868" y="1930400"/>
            <a:ext cx="8229600" cy="4884738"/>
          </a:xfrm>
        </p:spPr>
        <p:txBody>
          <a:bodyPr>
            <a:normAutofit lnSpcReduction="10000"/>
          </a:bodyPr>
          <a:lstStyle/>
          <a:p>
            <a:r>
              <a:rPr lang="en-US" altLang="en-US" u="sng" dirty="0" smtClean="0">
                <a:latin typeface="Century Gothic" panose="020B0502020202020204" pitchFamily="34" charset="0"/>
                <a:ea typeface="ＭＳ Ｐゴシック" pitchFamily="34" charset="-128"/>
                <a:cs typeface="Tahoma" panose="020B0604030504040204" pitchFamily="34" charset="0"/>
              </a:rPr>
              <a:t>T-score : </a:t>
            </a:r>
            <a:r>
              <a:rPr lang="en-US" altLang="en-US" dirty="0" smtClean="0">
                <a:latin typeface="Century Gothic" panose="020B0502020202020204" pitchFamily="34" charset="0"/>
                <a:ea typeface="ＭＳ Ｐゴシック" pitchFamily="34" charset="-128"/>
                <a:cs typeface="Tahoma" panose="020B0604030504040204" pitchFamily="34" charset="0"/>
              </a:rPr>
              <a:t>standard deviation (SD) difference between a patient's BMD and that of a  </a:t>
            </a:r>
            <a:r>
              <a:rPr lang="en-US" altLang="en-US" b="1" dirty="0" smtClean="0">
                <a:latin typeface="Century Gothic" panose="020B0502020202020204" pitchFamily="34" charset="0"/>
                <a:ea typeface="ＭＳ Ｐゴシック" pitchFamily="34" charset="-128"/>
                <a:cs typeface="Tahoma" panose="020B0604030504040204" pitchFamily="34" charset="0"/>
              </a:rPr>
              <a:t>healthy young-adult population.</a:t>
            </a:r>
          </a:p>
          <a:p>
            <a:pPr marL="0" indent="0">
              <a:buNone/>
            </a:pPr>
            <a:r>
              <a:rPr lang="en-US" altLang="en-US" b="1" dirty="0" smtClean="0">
                <a:solidFill>
                  <a:srgbClr val="FFFF00"/>
                </a:solidFill>
                <a:latin typeface="Century Gothic" panose="020B0502020202020204" pitchFamily="34" charset="0"/>
                <a:ea typeface="ＭＳ Ｐゴシック" pitchFamily="34" charset="-128"/>
                <a:cs typeface="Tahoma" panose="020B0604030504040204" pitchFamily="34" charset="0"/>
              </a:rPr>
              <a:t>(</a:t>
            </a:r>
            <a:r>
              <a:rPr lang="en-US" dirty="0">
                <a:solidFill>
                  <a:srgbClr val="FFFF00"/>
                </a:solidFill>
              </a:rPr>
              <a:t>T-score is your bone density compared with what is normally expected in a healthy </a:t>
            </a:r>
            <a:r>
              <a:rPr lang="en-US" dirty="0" smtClean="0">
                <a:solidFill>
                  <a:srgbClr val="FFFF00"/>
                </a:solidFill>
              </a:rPr>
              <a:t>30-years old adult </a:t>
            </a:r>
            <a:r>
              <a:rPr lang="en-US" dirty="0">
                <a:solidFill>
                  <a:srgbClr val="FFFF00"/>
                </a:solidFill>
              </a:rPr>
              <a:t>of your </a:t>
            </a:r>
            <a:r>
              <a:rPr lang="en-US" dirty="0" smtClean="0">
                <a:solidFill>
                  <a:srgbClr val="FFFF00"/>
                </a:solidFill>
              </a:rPr>
              <a:t>sex)</a:t>
            </a:r>
          </a:p>
          <a:p>
            <a:pPr marL="0" indent="0">
              <a:buNone/>
            </a:pPr>
            <a:endParaRPr lang="en-US" dirty="0" smtClean="0">
              <a:solidFill>
                <a:srgbClr val="FF0000"/>
              </a:solidFill>
            </a:endParaRPr>
          </a:p>
          <a:p>
            <a:pPr marL="0" indent="0">
              <a:buNone/>
            </a:pPr>
            <a:endParaRPr lang="en-US" altLang="en-US" b="1" dirty="0" smtClean="0">
              <a:solidFill>
                <a:srgbClr val="FF0000"/>
              </a:solidFill>
              <a:latin typeface="Century Gothic" panose="020B0502020202020204" pitchFamily="34" charset="0"/>
              <a:ea typeface="ＭＳ Ｐゴシック" pitchFamily="34" charset="-128"/>
              <a:cs typeface="Tahoma" panose="020B0604030504040204" pitchFamily="34" charset="0"/>
            </a:endParaRPr>
          </a:p>
          <a:p>
            <a:r>
              <a:rPr lang="en-US" altLang="en-US" u="sng" dirty="0" smtClean="0">
                <a:latin typeface="Century Gothic" panose="020B0502020202020204" pitchFamily="34" charset="0"/>
                <a:ea typeface="ＭＳ Ｐゴシック" pitchFamily="34" charset="-128"/>
                <a:cs typeface="Tahoma" panose="020B0604030504040204" pitchFamily="34" charset="0"/>
              </a:rPr>
              <a:t>Z-score :</a:t>
            </a:r>
            <a:r>
              <a:rPr lang="en-US" altLang="en-US" dirty="0" smtClean="0">
                <a:latin typeface="Century Gothic" panose="020B0502020202020204" pitchFamily="34" charset="0"/>
                <a:ea typeface="ＭＳ Ｐゴシック" pitchFamily="34" charset="-128"/>
                <a:cs typeface="Tahoma" panose="020B0604030504040204" pitchFamily="34" charset="0"/>
              </a:rPr>
              <a:t> standard deviation (SD) difference between a patient's BMD and that of an </a:t>
            </a:r>
            <a:r>
              <a:rPr lang="en-US" altLang="en-US" b="1" dirty="0" smtClean="0">
                <a:latin typeface="Century Gothic" panose="020B0502020202020204" pitchFamily="34" charset="0"/>
                <a:ea typeface="ＭＳ Ｐゴシック" pitchFamily="34" charset="-128"/>
                <a:cs typeface="Tahoma" panose="020B0604030504040204" pitchFamily="34" charset="0"/>
              </a:rPr>
              <a:t>age matched population.</a:t>
            </a:r>
          </a:p>
          <a:p>
            <a:pPr marL="0" indent="0">
              <a:buNone/>
            </a:pPr>
            <a:r>
              <a:rPr lang="en-US" dirty="0" smtClean="0">
                <a:solidFill>
                  <a:srgbClr val="FFFF00"/>
                </a:solidFill>
              </a:rPr>
              <a:t>(Z-score </a:t>
            </a:r>
            <a:r>
              <a:rPr lang="en-US" dirty="0">
                <a:solidFill>
                  <a:srgbClr val="FFFF00"/>
                </a:solidFill>
              </a:rPr>
              <a:t>is your bone density compared with what </a:t>
            </a:r>
            <a:r>
              <a:rPr lang="en-US" dirty="0" smtClean="0">
                <a:solidFill>
                  <a:srgbClr val="FFFF00"/>
                </a:solidFill>
              </a:rPr>
              <a:t>is normally </a:t>
            </a:r>
            <a:r>
              <a:rPr lang="en-US" dirty="0">
                <a:solidFill>
                  <a:srgbClr val="FFFF00"/>
                </a:solidFill>
              </a:rPr>
              <a:t>expected for someone </a:t>
            </a:r>
            <a:r>
              <a:rPr lang="en-US" dirty="0" smtClean="0">
                <a:solidFill>
                  <a:srgbClr val="FFFF00"/>
                </a:solidFill>
              </a:rPr>
              <a:t>of </a:t>
            </a:r>
            <a:r>
              <a:rPr lang="en-US" b="1" u="sng" dirty="0" smtClean="0">
                <a:solidFill>
                  <a:srgbClr val="FFFF00"/>
                </a:solidFill>
              </a:rPr>
              <a:t>your age</a:t>
            </a:r>
            <a:r>
              <a:rPr lang="en-US" dirty="0" smtClean="0">
                <a:solidFill>
                  <a:srgbClr val="FFFF00"/>
                </a:solidFill>
              </a:rPr>
              <a:t>, sex</a:t>
            </a:r>
            <a:r>
              <a:rPr lang="en-US" dirty="0">
                <a:solidFill>
                  <a:srgbClr val="FFFF00"/>
                </a:solidFill>
              </a:rPr>
              <a:t> </a:t>
            </a:r>
            <a:r>
              <a:rPr lang="en-US" dirty="0" smtClean="0">
                <a:solidFill>
                  <a:srgbClr val="FFFF00"/>
                </a:solidFill>
              </a:rPr>
              <a:t>&amp; body size)</a:t>
            </a:r>
          </a:p>
          <a:p>
            <a:pPr marL="0" indent="0">
              <a:buNone/>
            </a:pPr>
            <a:endParaRPr lang="en-US" dirty="0" smtClean="0">
              <a:solidFill>
                <a:srgbClr val="FF0000"/>
              </a:solidFill>
            </a:endParaRPr>
          </a:p>
          <a:p>
            <a:pPr marL="0" indent="0">
              <a:buNone/>
            </a:pPr>
            <a:r>
              <a:rPr lang="en-US" dirty="0"/>
              <a:t> </a:t>
            </a:r>
            <a:endParaRPr lang="en-US" altLang="en-US" b="1" dirty="0" smtClean="0">
              <a:latin typeface="Century Gothic" panose="020B0502020202020204" pitchFamily="34" charset="0"/>
              <a:ea typeface="ＭＳ Ｐゴシック" pitchFamily="34" charset="-128"/>
              <a:cs typeface="Tahoma" panose="020B0604030504040204" pitchFamily="34" charset="0"/>
            </a:endParaRPr>
          </a:p>
          <a:p>
            <a:r>
              <a:rPr lang="en-US" altLang="en-US" u="sng" dirty="0" smtClean="0">
                <a:solidFill>
                  <a:srgbClr val="FF0000"/>
                </a:solidFill>
                <a:latin typeface="Century Gothic" panose="020B0502020202020204" pitchFamily="34" charset="0"/>
                <a:ea typeface="ＭＳ Ｐゴシック" pitchFamily="34" charset="-128"/>
                <a:cs typeface="Tahoma" panose="020B0604030504040204" pitchFamily="34" charset="0"/>
              </a:rPr>
              <a:t>Diagnosis</a:t>
            </a:r>
            <a:r>
              <a:rPr lang="en-US" altLang="en-US" dirty="0" smtClean="0">
                <a:solidFill>
                  <a:srgbClr val="FF0000"/>
                </a:solidFill>
                <a:latin typeface="Century Gothic" panose="020B0502020202020204" pitchFamily="34" charset="0"/>
                <a:ea typeface="ＭＳ Ｐゴシック" pitchFamily="34" charset="-128"/>
                <a:cs typeface="Tahoma" panose="020B0604030504040204" pitchFamily="34" charset="0"/>
              </a:rPr>
              <a:t> of Osteoporosis is based on </a:t>
            </a:r>
            <a:r>
              <a:rPr lang="en-US" altLang="en-US" b="1" dirty="0" smtClean="0">
                <a:solidFill>
                  <a:srgbClr val="FF0000"/>
                </a:solidFill>
                <a:latin typeface="Century Gothic" panose="020B0502020202020204" pitchFamily="34" charset="0"/>
                <a:ea typeface="ＭＳ Ｐゴシック" pitchFamily="34" charset="-128"/>
                <a:cs typeface="Tahoma" panose="020B0604030504040204" pitchFamily="34" charset="0"/>
              </a:rPr>
              <a:t>T-score</a:t>
            </a:r>
            <a:r>
              <a:rPr lang="en-US" altLang="en-US" dirty="0" smtClean="0">
                <a:solidFill>
                  <a:srgbClr val="FF0000"/>
                </a:solidFill>
                <a:latin typeface="Century Gothic" panose="020B0502020202020204" pitchFamily="34" charset="0"/>
                <a:ea typeface="ＭＳ Ｐゴシック" pitchFamily="34" charset="-128"/>
                <a:cs typeface="Tahoma" panose="020B0604030504040204" pitchFamily="34" charset="0"/>
              </a:rPr>
              <a:t>.</a:t>
            </a:r>
          </a:p>
        </p:txBody>
      </p:sp>
    </p:spTree>
    <p:extLst>
      <p:ext uri="{BB962C8B-B14F-4D97-AF65-F5344CB8AC3E}">
        <p14:creationId xmlns:p14="http://schemas.microsoft.com/office/powerpoint/2010/main" val="3723642847"/>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52662" y="214290"/>
            <a:ext cx="7498080" cy="1143000"/>
          </a:xfrm>
        </p:spPr>
        <p:txBody>
          <a:bodyPr/>
          <a:lstStyle/>
          <a:p>
            <a:pPr marL="484632" algn="ctr">
              <a:defRPr/>
            </a:pPr>
            <a:r>
              <a:rPr lang="en-US" dirty="0" smtClean="0">
                <a:solidFill>
                  <a:schemeClr val="tx1">
                    <a:lumMod val="95000"/>
                  </a:schemeClr>
                </a:solidFill>
                <a:latin typeface="+mj-lt"/>
                <a:ea typeface="+mj-ea"/>
                <a:cs typeface="+mj-cs"/>
              </a:rPr>
              <a:t>How to interpret ?</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881061" y="1557338"/>
            <a:ext cx="4876801" cy="4800600"/>
          </a:xfrm>
        </p:spPr>
        <p:txBody>
          <a:bodyPr>
            <a:normAutofit fontScale="92500" lnSpcReduction="20000"/>
          </a:bodyPr>
          <a:lstStyle/>
          <a:p>
            <a:pPr eaLnBrk="1" hangingPunct="1"/>
            <a:r>
              <a:rPr lang="en-US" altLang="en-US" sz="2000" dirty="0" smtClean="0">
                <a:latin typeface="Century Gothic" panose="020B0502020202020204" pitchFamily="34" charset="0"/>
                <a:ea typeface="ＭＳ Ｐゴシック" pitchFamily="34" charset="-128"/>
                <a:cs typeface="Tahoma" panose="020B0604030504040204" pitchFamily="34" charset="0"/>
              </a:rPr>
              <a:t>Scores indicate the amount one's bone mineral density varies from the mean. </a:t>
            </a:r>
          </a:p>
          <a:p>
            <a:pPr eaLnBrk="1" hangingPunct="1"/>
            <a:endParaRPr lang="en-US" altLang="en-US" sz="2000" dirty="0" smtClean="0">
              <a:latin typeface="Century Gothic" panose="020B0502020202020204" pitchFamily="34" charset="0"/>
              <a:ea typeface="ＭＳ Ｐゴシック" pitchFamily="34" charset="-128"/>
              <a:cs typeface="Tahoma" panose="020B0604030504040204" pitchFamily="34" charset="0"/>
            </a:endParaRPr>
          </a:p>
          <a:p>
            <a:pPr eaLnBrk="1" hangingPunct="1"/>
            <a:r>
              <a:rPr lang="en-US" altLang="en-US" sz="2000" u="sng" dirty="0" smtClean="0">
                <a:latin typeface="Century Gothic" panose="020B0502020202020204" pitchFamily="34" charset="0"/>
                <a:ea typeface="ＭＳ Ｐゴシック" pitchFamily="34" charset="-128"/>
                <a:cs typeface="Tahoma" panose="020B0604030504040204" pitchFamily="34" charset="0"/>
              </a:rPr>
              <a:t>Negative scores </a:t>
            </a:r>
            <a:r>
              <a:rPr lang="en-US" altLang="en-US" sz="2000" dirty="0" smtClean="0">
                <a:latin typeface="Century Gothic" panose="020B0502020202020204" pitchFamily="34" charset="0"/>
                <a:ea typeface="ＭＳ Ｐゴシック" pitchFamily="34" charset="-128"/>
                <a:cs typeface="Tahoma" panose="020B0604030504040204" pitchFamily="34" charset="0"/>
              </a:rPr>
              <a:t>indicate lower bone density, and </a:t>
            </a:r>
            <a:r>
              <a:rPr lang="en-US" altLang="en-US" sz="2000" u="sng" dirty="0" smtClean="0">
                <a:latin typeface="Century Gothic" panose="020B0502020202020204" pitchFamily="34" charset="0"/>
                <a:ea typeface="ＭＳ Ｐゴシック" pitchFamily="34" charset="-128"/>
                <a:cs typeface="Tahoma" panose="020B0604030504040204" pitchFamily="34" charset="0"/>
              </a:rPr>
              <a:t>positive scores </a:t>
            </a:r>
            <a:r>
              <a:rPr lang="en-US" altLang="en-US" sz="2000" dirty="0" smtClean="0">
                <a:latin typeface="Century Gothic" panose="020B0502020202020204" pitchFamily="34" charset="0"/>
                <a:ea typeface="ＭＳ Ｐゴシック" pitchFamily="34" charset="-128"/>
                <a:cs typeface="Tahoma" panose="020B0604030504040204" pitchFamily="34" charset="0"/>
              </a:rPr>
              <a:t>indicate higher bone density.</a:t>
            </a:r>
          </a:p>
          <a:p>
            <a:pPr eaLnBrk="1" hangingPunct="1"/>
            <a:endParaRPr lang="en-US" altLang="en-US" sz="2000" dirty="0" smtClean="0">
              <a:latin typeface="Century Gothic" panose="020B0502020202020204" pitchFamily="34" charset="0"/>
              <a:ea typeface="ＭＳ Ｐゴシック" pitchFamily="34" charset="-128"/>
              <a:cs typeface="Tahoma" panose="020B0604030504040204" pitchFamily="34" charset="0"/>
            </a:endParaRPr>
          </a:p>
          <a:p>
            <a:r>
              <a:rPr lang="en-US" sz="2100" b="1" dirty="0">
                <a:latin typeface="Century Gothic" panose="020B0502020202020204" pitchFamily="34" charset="0"/>
                <a:ea typeface="ＭＳ Ｐゴシック" pitchFamily="34" charset="-128"/>
                <a:cs typeface="Tahoma" panose="020B0604030504040204" pitchFamily="34" charset="0"/>
              </a:rPr>
              <a:t>(osteopenia) </a:t>
            </a:r>
            <a:r>
              <a:rPr lang="en-US" sz="2100" dirty="0">
                <a:latin typeface="Century Gothic" panose="020B0502020202020204" pitchFamily="34" charset="0"/>
                <a:ea typeface="ＭＳ Ｐゴシック" pitchFamily="34" charset="-128"/>
                <a:cs typeface="Tahoma" panose="020B0604030504040204" pitchFamily="34" charset="0"/>
              </a:rPr>
              <a:t>is the term used to describe bone density that is lower than normal but that has not yet reached the low levels seen with osteoporosis</a:t>
            </a:r>
            <a:r>
              <a:rPr lang="en-US" sz="2100" dirty="0" smtClean="0">
                <a:latin typeface="Century Gothic" panose="020B0502020202020204" pitchFamily="34" charset="0"/>
                <a:ea typeface="ＭＳ Ｐゴシック" pitchFamily="34" charset="-128"/>
                <a:cs typeface="Tahoma" panose="020B0604030504040204" pitchFamily="34" charset="0"/>
              </a:rPr>
              <a:t>. (-1 to -2.5)</a:t>
            </a:r>
            <a:endParaRPr lang="en-US" altLang="en-US" sz="2100" dirty="0">
              <a:latin typeface="Century Gothic" panose="020B0502020202020204" pitchFamily="34" charset="0"/>
              <a:ea typeface="ＭＳ Ｐゴシック" pitchFamily="34" charset="-128"/>
              <a:cs typeface="Tahoma" panose="020B0604030504040204" pitchFamily="34" charset="0"/>
            </a:endParaRPr>
          </a:p>
          <a:p>
            <a:pPr eaLnBrk="1" hangingPunct="1"/>
            <a:endParaRPr lang="en-US" altLang="en-US" sz="2000" dirty="0" smtClean="0">
              <a:latin typeface="Century Gothic" panose="020B0502020202020204" pitchFamily="34" charset="0"/>
              <a:ea typeface="ＭＳ Ｐゴシック" pitchFamily="34" charset="-128"/>
              <a:cs typeface="Tahoma" panose="020B0604030504040204" pitchFamily="34" charset="0"/>
            </a:endParaRPr>
          </a:p>
          <a:p>
            <a:pPr eaLnBrk="1" hangingPunct="1"/>
            <a:r>
              <a:rPr lang="en-US" altLang="en-US" sz="2000" dirty="0" smtClean="0">
                <a:latin typeface="Century Gothic" panose="020B0502020202020204" pitchFamily="34" charset="0"/>
                <a:ea typeface="ＭＳ Ｐゴシック" pitchFamily="34" charset="-128"/>
                <a:cs typeface="Tahoma" panose="020B0604030504040204" pitchFamily="34" charset="0"/>
              </a:rPr>
              <a:t>A t-score value of </a:t>
            </a:r>
            <a:r>
              <a:rPr lang="en-US" altLang="en-US" sz="2000" b="1" dirty="0" smtClean="0">
                <a:solidFill>
                  <a:srgbClr val="FF0000"/>
                </a:solidFill>
                <a:latin typeface="Century Gothic" panose="020B0502020202020204" pitchFamily="34" charset="0"/>
                <a:ea typeface="ＭＳ Ｐゴシック" pitchFamily="34" charset="-128"/>
                <a:cs typeface="Tahoma" panose="020B0604030504040204" pitchFamily="34" charset="0"/>
              </a:rPr>
              <a:t>less than 2.5 </a:t>
            </a:r>
            <a:r>
              <a:rPr lang="en-US" altLang="en-US" sz="2000" dirty="0" smtClean="0">
                <a:latin typeface="Century Gothic" panose="020B0502020202020204" pitchFamily="34" charset="0"/>
                <a:ea typeface="ＭＳ Ｐゴシック" pitchFamily="34" charset="-128"/>
                <a:cs typeface="Tahoma" panose="020B0604030504040204" pitchFamily="34" charset="0"/>
              </a:rPr>
              <a:t>standard deviations is considered </a:t>
            </a:r>
            <a:r>
              <a:rPr lang="en-US" altLang="en-US" sz="2000" b="1" dirty="0" smtClean="0">
                <a:latin typeface="Century Gothic" panose="020B0502020202020204" pitchFamily="34" charset="0"/>
                <a:ea typeface="ＭＳ Ｐゴシック" pitchFamily="34" charset="-128"/>
                <a:cs typeface="Tahoma" panose="020B0604030504040204" pitchFamily="34" charset="0"/>
              </a:rPr>
              <a:t>osteoporosis.</a:t>
            </a:r>
          </a:p>
          <a:p>
            <a:pPr eaLnBrk="1" hangingPunct="1"/>
            <a:endParaRPr lang="en-US" altLang="en-US" sz="2000" dirty="0" smtClean="0">
              <a:latin typeface="Century Gothic" panose="020B0502020202020204" pitchFamily="34" charset="0"/>
              <a:ea typeface="ＭＳ Ｐゴシック" pitchFamily="34" charset="-128"/>
              <a:cs typeface="Tahoma" panose="020B0604030504040204" pitchFamily="34" charset="0"/>
            </a:endParaRPr>
          </a:p>
          <a:p>
            <a:pPr eaLnBrk="1" hangingPunct="1"/>
            <a:endParaRPr lang="en-US" altLang="en-US" sz="1600" b="1" dirty="0" smtClean="0">
              <a:latin typeface="Century Gothic" panose="020B0502020202020204" pitchFamily="34" charset="0"/>
              <a:ea typeface="ＭＳ Ｐゴシック" pitchFamily="34" charset="-128"/>
              <a:cs typeface="Tahoma" panose="020B0604030504040204" pitchFamily="34" charset="0"/>
            </a:endParaRPr>
          </a:p>
          <a:p>
            <a:pPr eaLnBrk="1" hangingPunct="1"/>
            <a:endParaRPr lang="en-US" altLang="en-US" sz="1600" b="1" dirty="0" smtClean="0">
              <a:latin typeface="Century Gothic" panose="020B0502020202020204" pitchFamily="34" charset="0"/>
              <a:ea typeface="ＭＳ Ｐゴシック" pitchFamily="34" charset="-128"/>
              <a:cs typeface="Tahoma" panose="020B0604030504040204" pitchFamily="34" charset="0"/>
            </a:endParaRPr>
          </a:p>
          <a:p>
            <a:pPr eaLnBrk="1" hangingPunct="1"/>
            <a:endParaRPr lang="ar-SA" altLang="en-US" sz="1600" b="1" dirty="0">
              <a:latin typeface="Century Gothic" panose="020B0502020202020204" pitchFamily="34" charset="0"/>
              <a:ea typeface="ＭＳ Ｐゴシック" pitchFamily="34" charset="-128"/>
              <a:cs typeface="Tahoma" panose="020B0604030504040204" pitchFamily="34" charset="0"/>
            </a:endParaRPr>
          </a:p>
        </p:txBody>
      </p:sp>
      <p:pic>
        <p:nvPicPr>
          <p:cNvPr id="7270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2489" y="1557338"/>
            <a:ext cx="4194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499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0"/>
            <a:ext cx="8229600" cy="1143000"/>
          </a:xfrm>
        </p:spPr>
        <p:txBody>
          <a:bodyPr/>
          <a:lstStyle/>
          <a:p>
            <a:pPr marL="484632" algn="ctr">
              <a:defRPr/>
            </a:pPr>
            <a:r>
              <a:rPr lang="en-US" dirty="0" smtClean="0">
                <a:solidFill>
                  <a:schemeClr val="tx1">
                    <a:lumMod val="95000"/>
                  </a:schemeClr>
                </a:solidFill>
                <a:latin typeface="+mj-lt"/>
                <a:ea typeface="+mj-ea"/>
                <a:cs typeface="+mj-cs"/>
              </a:rPr>
              <a:t>Blood test marker </a:t>
            </a:r>
            <a:endParaRPr lang="x-none" dirty="0">
              <a:solidFill>
                <a:schemeClr val="tx1">
                  <a:lumMod val="95000"/>
                </a:schemeClr>
              </a:solidFill>
              <a:latin typeface="+mj-lt"/>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02" y="1143000"/>
            <a:ext cx="8882130" cy="54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9822" y="2242280"/>
            <a:ext cx="2603680" cy="2123658"/>
          </a:xfrm>
          <a:prstGeom prst="rect">
            <a:avLst/>
          </a:prstGeom>
        </p:spPr>
        <p:txBody>
          <a:bodyPr wrap="square">
            <a:spAutoFit/>
          </a:bodyPr>
          <a:lstStyle/>
          <a:p>
            <a:r>
              <a:rPr lang="en-US" sz="2200" dirty="0">
                <a:solidFill>
                  <a:schemeClr val="tx1">
                    <a:lumMod val="75000"/>
                    <a:lumOff val="25000"/>
                  </a:schemeClr>
                </a:solidFill>
                <a:latin typeface="Century Gothic" panose="020B0502020202020204" pitchFamily="34" charset="0"/>
                <a:ea typeface="ＭＳ Ｐゴシック" pitchFamily="34" charset="-128"/>
                <a:cs typeface="Tahoma" panose="020B0604030504040204" pitchFamily="34" charset="0"/>
              </a:rPr>
              <a:t>Blood tests are </a:t>
            </a:r>
            <a:r>
              <a:rPr lang="en-US" sz="2200" dirty="0" smtClean="0">
                <a:solidFill>
                  <a:schemeClr val="tx1">
                    <a:lumMod val="75000"/>
                    <a:lumOff val="25000"/>
                  </a:schemeClr>
                </a:solidFill>
                <a:latin typeface="Century Gothic" panose="020B0502020202020204" pitchFamily="34" charset="0"/>
                <a:ea typeface="ＭＳ Ｐゴシック" pitchFamily="34" charset="-128"/>
                <a:cs typeface="Tahoma" panose="020B0604030504040204" pitchFamily="34" charset="0"/>
              </a:rPr>
              <a:t>carried </a:t>
            </a:r>
            <a:r>
              <a:rPr lang="en-US" sz="2200" dirty="0">
                <a:solidFill>
                  <a:schemeClr val="tx1">
                    <a:lumMod val="75000"/>
                    <a:lumOff val="25000"/>
                  </a:schemeClr>
                </a:solidFill>
                <a:latin typeface="Century Gothic" panose="020B0502020202020204" pitchFamily="34" charset="0"/>
                <a:ea typeface="ＭＳ Ｐゴシック" pitchFamily="34" charset="-128"/>
                <a:cs typeface="Tahoma" panose="020B0604030504040204" pitchFamily="34" charset="0"/>
              </a:rPr>
              <a:t>out to look for evidence of </a:t>
            </a:r>
            <a:r>
              <a:rPr lang="en-US" sz="2200" b="1" dirty="0">
                <a:solidFill>
                  <a:schemeClr val="tx1">
                    <a:lumMod val="75000"/>
                    <a:lumOff val="25000"/>
                  </a:schemeClr>
                </a:solidFill>
                <a:latin typeface="Century Gothic" panose="020B0502020202020204" pitchFamily="34" charset="0"/>
                <a:ea typeface="ＭＳ Ｐゴシック" pitchFamily="34" charset="-128"/>
                <a:cs typeface="Tahoma" panose="020B0604030504040204" pitchFamily="34" charset="0"/>
              </a:rPr>
              <a:t>secondary causes </a:t>
            </a:r>
            <a:r>
              <a:rPr lang="en-US" sz="2200" dirty="0">
                <a:solidFill>
                  <a:schemeClr val="tx1">
                    <a:lumMod val="75000"/>
                    <a:lumOff val="25000"/>
                  </a:schemeClr>
                </a:solidFill>
                <a:latin typeface="Century Gothic" panose="020B0502020202020204" pitchFamily="34" charset="0"/>
                <a:ea typeface="ＭＳ Ｐゴシック" pitchFamily="34" charset="-128"/>
                <a:cs typeface="Tahoma" panose="020B0604030504040204" pitchFamily="34" charset="0"/>
              </a:rPr>
              <a:t>of osteoporosis</a:t>
            </a:r>
          </a:p>
        </p:txBody>
      </p:sp>
    </p:spTree>
    <p:extLst>
      <p:ext uri="{BB962C8B-B14F-4D97-AF65-F5344CB8AC3E}">
        <p14:creationId xmlns:p14="http://schemas.microsoft.com/office/powerpoint/2010/main" val="2172311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accent1">
                    <a:tint val="83000"/>
                    <a:satMod val="150000"/>
                  </a:schemeClr>
                </a:solidFill>
                <a:latin typeface="+mj-lt"/>
                <a:ea typeface="+mj-ea"/>
                <a:cs typeface="+mj-cs"/>
              </a:rPr>
              <a:t>Investigation : </a:t>
            </a:r>
            <a:endParaRPr lang="x-none" dirty="0">
              <a:solidFill>
                <a:schemeClr val="accent1">
                  <a:tint val="83000"/>
                  <a:satMod val="150000"/>
                </a:schemeClr>
              </a:solidFill>
              <a:latin typeface="+mj-lt"/>
              <a:ea typeface="+mj-ea"/>
              <a:cs typeface="+mj-cs"/>
            </a:endParaRPr>
          </a:p>
        </p:txBody>
      </p:sp>
      <p:sp>
        <p:nvSpPr>
          <p:cNvPr id="3" name="عنصر نائب للمحتوى 2"/>
          <p:cNvSpPr>
            <a:spLocks noGrp="1"/>
          </p:cNvSpPr>
          <p:nvPr>
            <p:ph idx="1"/>
          </p:nvPr>
        </p:nvSpPr>
        <p:spPr>
          <a:xfrm>
            <a:off x="1981200" y="1882775"/>
            <a:ext cx="8229600" cy="4572000"/>
          </a:xfrm>
        </p:spPr>
        <p:txBody>
          <a:bodyPr/>
          <a:lstStyle/>
          <a:p>
            <a:pPr eaLnBrk="1" hangingPunct="1"/>
            <a:r>
              <a:rPr lang="en-US" altLang="en-US" dirty="0" smtClean="0">
                <a:latin typeface="Century Gothic" panose="020B0502020202020204" pitchFamily="34" charset="0"/>
                <a:ea typeface="ＭＳ Ｐゴシック" pitchFamily="34" charset="-128"/>
                <a:cs typeface="Tahoma" panose="020B0604030504040204" pitchFamily="34" charset="0"/>
              </a:rPr>
              <a:t>Measurement of 25(OH) vitamin D serum levels best reflects the vitamin D status of an individual.</a:t>
            </a:r>
          </a:p>
          <a:p>
            <a:pPr eaLnBrk="1" hangingPunct="1"/>
            <a:endParaRPr lang="en-US" altLang="en-US" dirty="0" smtClean="0">
              <a:latin typeface="Century Gothic" panose="020B0502020202020204" pitchFamily="34" charset="0"/>
              <a:ea typeface="ＭＳ Ｐゴシック" pitchFamily="34" charset="-128"/>
              <a:cs typeface="Tahoma" panose="020B0604030504040204" pitchFamily="34" charset="0"/>
            </a:endParaRPr>
          </a:p>
          <a:p>
            <a:pPr eaLnBrk="1" hangingPunct="1"/>
            <a:endParaRPr lang="ar-SA" altLang="en-US" dirty="0" smtClean="0">
              <a:latin typeface="Century Gothic" panose="020B0502020202020204" pitchFamily="34" charset="0"/>
              <a:ea typeface="ＭＳ Ｐゴシック" pitchFamily="34" charset="-128"/>
              <a:cs typeface="Tahoma" panose="020B0604030504040204" pitchFamily="34" charset="0"/>
            </a:endParaRPr>
          </a:p>
        </p:txBody>
      </p:sp>
    </p:spTree>
    <p:extLst>
      <p:ext uri="{BB962C8B-B14F-4D97-AF65-F5344CB8AC3E}">
        <p14:creationId xmlns:p14="http://schemas.microsoft.com/office/powerpoint/2010/main" val="1056885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schemeClr>
                </a:solidFill>
              </a:rPr>
              <a:t>Objectives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Definition of </a:t>
            </a:r>
            <a:r>
              <a:rPr lang="en-US" dirty="0" err="1"/>
              <a:t>Oteoporosis</a:t>
            </a:r>
            <a:r>
              <a:rPr lang="en-US" dirty="0"/>
              <a:t> and </a:t>
            </a:r>
            <a:r>
              <a:rPr lang="en-US" dirty="0" err="1"/>
              <a:t>Osteomalacia</a:t>
            </a:r>
            <a:r>
              <a:rPr lang="en-US" dirty="0"/>
              <a:t> / Rickets</a:t>
            </a:r>
          </a:p>
          <a:p>
            <a:r>
              <a:rPr lang="en-US" dirty="0"/>
              <a:t>Highlight on Vitamin D deficiency</a:t>
            </a:r>
          </a:p>
          <a:p>
            <a:r>
              <a:rPr lang="en-US" dirty="0"/>
              <a:t>Prevalence in world / Saudi Arabia</a:t>
            </a:r>
          </a:p>
          <a:p>
            <a:r>
              <a:rPr lang="en-US" dirty="0"/>
              <a:t>Factors lead to Osteoporosis and Vitamin D deficiency</a:t>
            </a:r>
          </a:p>
          <a:p>
            <a:r>
              <a:rPr lang="en-US" dirty="0"/>
              <a:t>How patients could be presented</a:t>
            </a:r>
          </a:p>
          <a:p>
            <a:r>
              <a:rPr lang="en-US" dirty="0"/>
              <a:t>Common fractures with osteoporosis</a:t>
            </a:r>
          </a:p>
          <a:p>
            <a:r>
              <a:rPr lang="en-US" dirty="0"/>
              <a:t>Vitamin D and Comorbidities</a:t>
            </a:r>
          </a:p>
          <a:p>
            <a:r>
              <a:rPr lang="en-US" dirty="0"/>
              <a:t>Diagnosis</a:t>
            </a:r>
          </a:p>
          <a:p>
            <a:r>
              <a:rPr lang="en-US" sz="2400" b="1" dirty="0">
                <a:solidFill>
                  <a:srgbClr val="FFFF00"/>
                </a:solidFill>
              </a:rPr>
              <a:t>Management &amp; Prevention of Osteoporosis</a:t>
            </a:r>
          </a:p>
          <a:p>
            <a:endParaRPr lang="en-US" dirty="0"/>
          </a:p>
        </p:txBody>
      </p:sp>
    </p:spTree>
    <p:extLst>
      <p:ext uri="{BB962C8B-B14F-4D97-AF65-F5344CB8AC3E}">
        <p14:creationId xmlns:p14="http://schemas.microsoft.com/office/powerpoint/2010/main" val="4248612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95000"/>
                  </a:schemeClr>
                </a:solidFill>
              </a:rPr>
              <a:t>Objectives</a:t>
            </a:r>
            <a:r>
              <a:rPr lang="ar-AE" b="1" dirty="0">
                <a:solidFill>
                  <a:schemeClr val="tx1">
                    <a:lumMod val="95000"/>
                  </a:schemeClr>
                </a:solidFill>
              </a:rPr>
              <a:t> </a:t>
            </a:r>
            <a:r>
              <a:rPr lang="ar-AE" b="1" dirty="0" smtClean="0">
                <a:solidFill>
                  <a:schemeClr val="tx1">
                    <a:lumMod val="95000"/>
                  </a:schemeClr>
                </a:solidFill>
              </a:rPr>
              <a:t>  :</a:t>
            </a:r>
            <a:endParaRPr lang="en-US" dirty="0"/>
          </a:p>
        </p:txBody>
      </p:sp>
      <p:sp>
        <p:nvSpPr>
          <p:cNvPr id="3" name="Content Placeholder 2"/>
          <p:cNvSpPr>
            <a:spLocks noGrp="1"/>
          </p:cNvSpPr>
          <p:nvPr>
            <p:ph idx="1"/>
          </p:nvPr>
        </p:nvSpPr>
        <p:spPr/>
        <p:txBody>
          <a:bodyPr/>
          <a:lstStyle/>
          <a:p>
            <a:r>
              <a:rPr lang="en-US" sz="2400" b="1" dirty="0">
                <a:solidFill>
                  <a:srgbClr val="FFFF00"/>
                </a:solidFill>
              </a:rPr>
              <a:t>Management</a:t>
            </a:r>
            <a:r>
              <a:rPr lang="en-US" dirty="0"/>
              <a:t>: (Osteopenia and Osteoporosis)</a:t>
            </a:r>
          </a:p>
          <a:p>
            <a:pPr lvl="0"/>
            <a:r>
              <a:rPr lang="en-US" dirty="0"/>
              <a:t>Prevention and advice</a:t>
            </a:r>
          </a:p>
          <a:p>
            <a:pPr lvl="0"/>
            <a:r>
              <a:rPr lang="en-US" dirty="0"/>
              <a:t>Role of Vitamin D and Calcium</a:t>
            </a:r>
          </a:p>
          <a:p>
            <a:pPr lvl="0"/>
            <a:r>
              <a:rPr lang="en-US" dirty="0"/>
              <a:t>Vitamin deficiency in pregnancy</a:t>
            </a:r>
          </a:p>
          <a:p>
            <a:pPr lvl="0"/>
            <a:r>
              <a:rPr lang="en-US" dirty="0"/>
              <a:t>Role of medications for osteoporosis like Alendronate, </a:t>
            </a:r>
            <a:r>
              <a:rPr lang="en-US" dirty="0" err="1"/>
              <a:t>Stronitium</a:t>
            </a:r>
            <a:r>
              <a:rPr lang="en-US" dirty="0"/>
              <a:t> </a:t>
            </a:r>
            <a:r>
              <a:rPr lang="en-US" dirty="0" err="1"/>
              <a:t>Ranelate</a:t>
            </a:r>
            <a:r>
              <a:rPr lang="en-US" dirty="0"/>
              <a:t>, …</a:t>
            </a:r>
          </a:p>
          <a:p>
            <a:endParaRPr lang="en-US" dirty="0"/>
          </a:p>
        </p:txBody>
      </p:sp>
    </p:spTree>
    <p:extLst>
      <p:ext uri="{BB962C8B-B14F-4D97-AF65-F5344CB8AC3E}">
        <p14:creationId xmlns:p14="http://schemas.microsoft.com/office/powerpoint/2010/main" val="19464885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Prevention </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873747" y="1678523"/>
            <a:ext cx="8229600" cy="4889701"/>
          </a:xfrm>
        </p:spPr>
        <p:txBody>
          <a:bodyPr>
            <a:normAutofit lnSpcReduction="10000"/>
          </a:bodyPr>
          <a:lstStyle/>
          <a:p>
            <a:pPr marL="64008" indent="0" algn="ctr">
              <a:buNone/>
              <a:defRPr/>
            </a:pPr>
            <a:r>
              <a:rPr lang="en-US" sz="2400" u="sng" dirty="0" smtClean="0">
                <a:solidFill>
                  <a:srgbClr val="FFFF00"/>
                </a:solidFill>
              </a:rPr>
              <a:t>Lifestyle </a:t>
            </a:r>
            <a:r>
              <a:rPr lang="en-US" sz="2400" u="sng" dirty="0">
                <a:solidFill>
                  <a:srgbClr val="FFFF00"/>
                </a:solidFill>
              </a:rPr>
              <a:t>modification </a:t>
            </a:r>
            <a:endParaRPr lang="en-US" sz="2400" u="sng" dirty="0" smtClean="0">
              <a:solidFill>
                <a:srgbClr val="FFFF00"/>
              </a:solidFill>
              <a:latin typeface="+mn-lt"/>
              <a:ea typeface="+mn-ea"/>
              <a:cs typeface="+mn-cs"/>
            </a:endParaRPr>
          </a:p>
          <a:p>
            <a:pPr marL="448056" indent="-384048">
              <a:buFont typeface="Wingdings 2"/>
              <a:buChar char=""/>
              <a:defRPr/>
            </a:pPr>
            <a:endParaRPr lang="en-US" dirty="0">
              <a:latin typeface="+mn-lt"/>
              <a:ea typeface="+mn-ea"/>
              <a:cs typeface="+mn-cs"/>
            </a:endParaRPr>
          </a:p>
          <a:p>
            <a:pPr marL="448056" indent="-384048">
              <a:buFont typeface="Wingdings 2"/>
              <a:buChar char=""/>
              <a:defRPr/>
            </a:pPr>
            <a:r>
              <a:rPr lang="en-US" sz="2000" dirty="0" smtClean="0">
                <a:latin typeface="+mn-lt"/>
                <a:ea typeface="+mn-ea"/>
                <a:cs typeface="+mn-cs"/>
              </a:rPr>
              <a:t>Prevention </a:t>
            </a:r>
            <a:r>
              <a:rPr lang="en-US" sz="2000" dirty="0">
                <a:latin typeface="+mn-lt"/>
                <a:ea typeface="+mn-ea"/>
                <a:cs typeface="+mn-cs"/>
              </a:rPr>
              <a:t>starts at adolescents, by having a healthy lifestyle and good </a:t>
            </a:r>
            <a:r>
              <a:rPr lang="en-US" sz="2000" dirty="0" smtClean="0">
                <a:latin typeface="+mn-lt"/>
                <a:ea typeface="+mn-ea"/>
                <a:cs typeface="+mn-cs"/>
              </a:rPr>
              <a:t>amount of exercise.</a:t>
            </a:r>
          </a:p>
          <a:p>
            <a:pPr marL="64008" indent="0">
              <a:buNone/>
              <a:defRPr/>
            </a:pPr>
            <a:endParaRPr lang="en-US" dirty="0" smtClean="0">
              <a:latin typeface="+mn-lt"/>
              <a:ea typeface="+mn-ea"/>
              <a:cs typeface="+mn-cs"/>
            </a:endParaRPr>
          </a:p>
          <a:p>
            <a:pPr eaLnBrk="1" hangingPunct="1">
              <a:defRPr/>
            </a:pPr>
            <a:r>
              <a:rPr lang="en-US" altLang="en-US" sz="2000" dirty="0">
                <a:solidFill>
                  <a:schemeClr val="tx1"/>
                </a:solidFill>
                <a:latin typeface="+mn-lt"/>
                <a:ea typeface="+mn-ea"/>
                <a:cs typeface="Tahoma" panose="020B0604030504040204" pitchFamily="34" charset="0"/>
              </a:rPr>
              <a:t>Adequate </a:t>
            </a:r>
            <a:r>
              <a:rPr lang="en-US" altLang="en-US" sz="2000" b="1" dirty="0">
                <a:solidFill>
                  <a:schemeClr val="tx1"/>
                </a:solidFill>
                <a:latin typeface="+mn-lt"/>
                <a:ea typeface="+mn-ea"/>
                <a:cs typeface="Tahoma" panose="020B0604030504040204" pitchFamily="34" charset="0"/>
              </a:rPr>
              <a:t>Calcium and Vitamin D intake</a:t>
            </a:r>
            <a:r>
              <a:rPr lang="en-US" altLang="en-US" sz="2000" dirty="0">
                <a:solidFill>
                  <a:schemeClr val="tx1"/>
                </a:solidFill>
                <a:latin typeface="+mn-lt"/>
                <a:ea typeface="+mn-ea"/>
                <a:cs typeface="Tahoma" panose="020B0604030504040204" pitchFamily="34" charset="0"/>
              </a:rPr>
              <a:t>.</a:t>
            </a:r>
          </a:p>
          <a:p>
            <a:pPr eaLnBrk="1" hangingPunct="1">
              <a:defRPr/>
            </a:pPr>
            <a:r>
              <a:rPr lang="en-US" altLang="en-US" sz="2000" dirty="0">
                <a:solidFill>
                  <a:schemeClr val="tx1"/>
                </a:solidFill>
                <a:latin typeface="+mn-lt"/>
                <a:ea typeface="+mn-ea"/>
                <a:cs typeface="Tahoma" panose="020B0604030504040204" pitchFamily="34" charset="0"/>
              </a:rPr>
              <a:t>Regular </a:t>
            </a:r>
            <a:r>
              <a:rPr lang="en-US" altLang="en-US" sz="2000" dirty="0" smtClean="0">
                <a:solidFill>
                  <a:schemeClr val="tx1"/>
                </a:solidFill>
                <a:latin typeface="+mn-lt"/>
                <a:ea typeface="+mn-ea"/>
                <a:cs typeface="Tahoma" panose="020B0604030504040204" pitchFamily="34" charset="0"/>
              </a:rPr>
              <a:t>exercise.</a:t>
            </a:r>
            <a:endParaRPr lang="en-US" altLang="en-US" sz="2000" dirty="0">
              <a:solidFill>
                <a:schemeClr val="tx1"/>
              </a:solidFill>
              <a:latin typeface="+mn-lt"/>
              <a:ea typeface="+mn-ea"/>
              <a:cs typeface="Tahoma" panose="020B0604030504040204" pitchFamily="34" charset="0"/>
            </a:endParaRPr>
          </a:p>
          <a:p>
            <a:pPr eaLnBrk="1" hangingPunct="1">
              <a:defRPr/>
            </a:pPr>
            <a:r>
              <a:rPr lang="en-US" altLang="en-US" sz="2000" dirty="0">
                <a:solidFill>
                  <a:schemeClr val="tx1"/>
                </a:solidFill>
                <a:latin typeface="+mn-lt"/>
                <a:ea typeface="+mn-ea"/>
                <a:cs typeface="Tahoma" panose="020B0604030504040204" pitchFamily="34" charset="0"/>
              </a:rPr>
              <a:t>Maintaining normal body </a:t>
            </a:r>
            <a:r>
              <a:rPr lang="en-US" altLang="en-US" sz="2000" dirty="0" smtClean="0">
                <a:solidFill>
                  <a:schemeClr val="tx1"/>
                </a:solidFill>
                <a:latin typeface="+mn-lt"/>
                <a:ea typeface="+mn-ea"/>
                <a:cs typeface="Tahoma" panose="020B0604030504040204" pitchFamily="34" charset="0"/>
              </a:rPr>
              <a:t>weight.</a:t>
            </a:r>
          </a:p>
          <a:p>
            <a:pPr>
              <a:defRPr/>
            </a:pPr>
            <a:r>
              <a:rPr lang="en-US" altLang="en-US" sz="2000" dirty="0">
                <a:solidFill>
                  <a:schemeClr val="tx1"/>
                </a:solidFill>
                <a:cs typeface="Tahoma" panose="020B0604030504040204" pitchFamily="34" charset="0"/>
              </a:rPr>
              <a:t>Cigarette </a:t>
            </a:r>
            <a:r>
              <a:rPr lang="en-US" altLang="en-US" sz="2000" dirty="0" smtClean="0">
                <a:solidFill>
                  <a:schemeClr val="tx1"/>
                </a:solidFill>
                <a:cs typeface="Tahoma" panose="020B0604030504040204" pitchFamily="34" charset="0"/>
              </a:rPr>
              <a:t>smoking cessation.</a:t>
            </a:r>
          </a:p>
          <a:p>
            <a:pPr>
              <a:defRPr/>
            </a:pPr>
            <a:r>
              <a:rPr lang="en-US" altLang="en-US" sz="2000" dirty="0" smtClean="0">
                <a:solidFill>
                  <a:schemeClr val="tx1"/>
                </a:solidFill>
                <a:cs typeface="Tahoma" panose="020B0604030504040204" pitchFamily="34" charset="0"/>
              </a:rPr>
              <a:t>Reduce Alcohol &amp; caffeine intake. </a:t>
            </a:r>
          </a:p>
          <a:p>
            <a:pPr>
              <a:defRPr/>
            </a:pPr>
            <a:r>
              <a:rPr lang="en-US" altLang="en-US" sz="2000" dirty="0" smtClean="0">
                <a:solidFill>
                  <a:schemeClr val="tx1"/>
                </a:solidFill>
                <a:latin typeface="+mn-lt"/>
                <a:ea typeface="+mn-ea"/>
                <a:cs typeface="Tahoma" panose="020B0604030504040204" pitchFamily="34" charset="0"/>
              </a:rPr>
              <a:t>Stop/avoid drugs induced osteoporosis.</a:t>
            </a:r>
          </a:p>
          <a:p>
            <a:pPr eaLnBrk="1" hangingPunct="1">
              <a:defRPr/>
            </a:pPr>
            <a:r>
              <a:rPr lang="en-US" altLang="en-US" sz="2000" dirty="0" smtClean="0">
                <a:solidFill>
                  <a:schemeClr val="tx1"/>
                </a:solidFill>
                <a:latin typeface="+mn-lt"/>
                <a:ea typeface="+mn-ea"/>
                <a:cs typeface="Tahoma" panose="020B0604030504040204" pitchFamily="34" charset="0"/>
              </a:rPr>
              <a:t>Fall </a:t>
            </a:r>
            <a:r>
              <a:rPr lang="en-US" altLang="en-US" sz="2000" dirty="0">
                <a:solidFill>
                  <a:schemeClr val="tx1"/>
                </a:solidFill>
                <a:latin typeface="+mn-lt"/>
                <a:ea typeface="+mn-ea"/>
                <a:cs typeface="Tahoma" panose="020B0604030504040204" pitchFamily="34" charset="0"/>
              </a:rPr>
              <a:t>prevention especially in elderly. </a:t>
            </a:r>
          </a:p>
          <a:p>
            <a:pPr marL="448056" indent="-384048">
              <a:buFont typeface="Wingdings 2"/>
              <a:buChar char=""/>
              <a:defRPr/>
            </a:pPr>
            <a:endParaRPr lang="en-US" dirty="0">
              <a:latin typeface="+mn-lt"/>
              <a:ea typeface="+mn-ea"/>
              <a:cs typeface="+mn-cs"/>
            </a:endParaRPr>
          </a:p>
        </p:txBody>
      </p:sp>
    </p:spTree>
    <p:extLst>
      <p:ext uri="{BB962C8B-B14F-4D97-AF65-F5344CB8AC3E}">
        <p14:creationId xmlns:p14="http://schemas.microsoft.com/office/powerpoint/2010/main" val="3833451965"/>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9720" y="6273"/>
            <a:ext cx="8229600" cy="1143000"/>
          </a:xfrm>
        </p:spPr>
        <p:txBody>
          <a:bodyPr/>
          <a:lstStyle/>
          <a:p>
            <a:pPr marL="484632">
              <a:defRPr/>
            </a:pPr>
            <a:r>
              <a:rPr lang="en-US" dirty="0" smtClean="0">
                <a:solidFill>
                  <a:schemeClr val="accent1">
                    <a:tint val="83000"/>
                    <a:satMod val="150000"/>
                  </a:schemeClr>
                </a:solidFill>
                <a:latin typeface="+mj-lt"/>
                <a:ea typeface="+mj-ea"/>
                <a:cs typeface="+mj-cs"/>
              </a:rPr>
              <a:t>Requirement </a:t>
            </a:r>
            <a:endParaRPr lang="x-none" dirty="0">
              <a:solidFill>
                <a:schemeClr val="accent1">
                  <a:tint val="83000"/>
                  <a:satMod val="150000"/>
                </a:schemeClr>
              </a:solidFill>
              <a:latin typeface="+mj-lt"/>
              <a:ea typeface="+mj-ea"/>
              <a:cs typeface="+mj-cs"/>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1519" y="577773"/>
            <a:ext cx="8741796" cy="7098164"/>
          </a:xfrm>
        </p:spPr>
      </p:pic>
      <p:sp>
        <p:nvSpPr>
          <p:cNvPr id="5" name="مخطط انسيابي: معالجة متعاقبة 4"/>
          <p:cNvSpPr/>
          <p:nvPr/>
        </p:nvSpPr>
        <p:spPr>
          <a:xfrm>
            <a:off x="3773147" y="3185887"/>
            <a:ext cx="1143000" cy="21431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solidFill>
                <a:srgbClr val="FFFFFF"/>
              </a:solidFill>
              <a:ea typeface="ＭＳ Ｐゴシック" charset="0"/>
              <a:cs typeface="Tahoma" charset="0"/>
            </a:endParaRPr>
          </a:p>
        </p:txBody>
      </p:sp>
      <p:sp>
        <p:nvSpPr>
          <p:cNvPr id="6" name="مخطط انسيابي: معالجة متعاقبة 5"/>
          <p:cNvSpPr/>
          <p:nvPr/>
        </p:nvSpPr>
        <p:spPr>
          <a:xfrm>
            <a:off x="7092724" y="3200401"/>
            <a:ext cx="1143000" cy="21431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solidFill>
                <a:srgbClr val="FFFFFF"/>
              </a:solidFill>
              <a:ea typeface="ＭＳ Ｐゴシック" charset="0"/>
              <a:cs typeface="Tahoma" charset="0"/>
            </a:endParaRPr>
          </a:p>
        </p:txBody>
      </p:sp>
    </p:spTree>
    <p:extLst>
      <p:ext uri="{BB962C8B-B14F-4D97-AF65-F5344CB8AC3E}">
        <p14:creationId xmlns:p14="http://schemas.microsoft.com/office/powerpoint/2010/main" val="914565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vitamin D and calcium</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400" dirty="0"/>
          </a:p>
          <a:p>
            <a:pPr algn="ctr"/>
            <a:r>
              <a:rPr lang="en-US" sz="2400" dirty="0" smtClean="0"/>
              <a:t>Calcium </a:t>
            </a:r>
            <a:r>
              <a:rPr lang="en-US" sz="2400" dirty="0"/>
              <a:t>and vitamin D work together to protect your bones—calcium helps build and maintain bones, while vitamin </a:t>
            </a:r>
            <a:r>
              <a:rPr lang="en-US" sz="2400" dirty="0" smtClean="0"/>
              <a:t>D </a:t>
            </a:r>
            <a:r>
              <a:rPr lang="en-US" sz="2400" dirty="0"/>
              <a:t>helps your body effectively absorb </a:t>
            </a:r>
            <a:r>
              <a:rPr lang="en-US" sz="2400" dirty="0" smtClean="0"/>
              <a:t>calcium</a:t>
            </a:r>
          </a:p>
          <a:p>
            <a:pPr algn="ctr"/>
            <a:endParaRPr lang="en-US" sz="2400" dirty="0"/>
          </a:p>
          <a:p>
            <a:pPr algn="ctr"/>
            <a:r>
              <a:rPr lang="en-US" sz="2400" dirty="0"/>
              <a:t>So even if you’re taking in enough calcium, it could be going to waste if you’re deficient in vitamin </a:t>
            </a:r>
            <a:r>
              <a:rPr lang="en-US" sz="2400" dirty="0" smtClean="0"/>
              <a:t>D</a:t>
            </a:r>
            <a:endParaRPr lang="en-US" sz="2400" dirty="0"/>
          </a:p>
        </p:txBody>
      </p:sp>
    </p:spTree>
    <p:extLst>
      <p:ext uri="{BB962C8B-B14F-4D97-AF65-F5344CB8AC3E}">
        <p14:creationId xmlns:p14="http://schemas.microsoft.com/office/powerpoint/2010/main" val="29586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deficiency in pregnancy</a:t>
            </a:r>
            <a:endParaRPr lang="en-US" dirty="0"/>
          </a:p>
        </p:txBody>
      </p:sp>
      <p:sp>
        <p:nvSpPr>
          <p:cNvPr id="3" name="Content Placeholder 2"/>
          <p:cNvSpPr>
            <a:spLocks noGrp="1"/>
          </p:cNvSpPr>
          <p:nvPr>
            <p:ph idx="1"/>
          </p:nvPr>
        </p:nvSpPr>
        <p:spPr/>
        <p:txBody>
          <a:bodyPr/>
          <a:lstStyle/>
          <a:p>
            <a:r>
              <a:rPr lang="en-US" dirty="0"/>
              <a:t>Pregnant women need </a:t>
            </a:r>
            <a:r>
              <a:rPr lang="en-US" dirty="0" smtClean="0"/>
              <a:t>vitamin D </a:t>
            </a:r>
            <a:r>
              <a:rPr lang="en-US" dirty="0"/>
              <a:t>to help build their babies’ skeletons as well as maintain their own</a:t>
            </a:r>
            <a:r>
              <a:rPr lang="en-US" dirty="0" smtClean="0"/>
              <a:t>.</a:t>
            </a:r>
          </a:p>
          <a:p>
            <a:endParaRPr lang="en-US" dirty="0"/>
          </a:p>
          <a:p>
            <a:r>
              <a:rPr lang="en-US" u="sng" dirty="0"/>
              <a:t>A pregnant woman with a vitamin D deficiency raises the risk of </a:t>
            </a:r>
            <a:r>
              <a:rPr lang="en-US" u="sng" dirty="0" smtClean="0"/>
              <a:t>developing:</a:t>
            </a:r>
          </a:p>
          <a:p>
            <a:pPr>
              <a:buFontTx/>
              <a:buChar char="-"/>
            </a:pPr>
            <a:r>
              <a:rPr lang="en-US" sz="1600" dirty="0" smtClean="0"/>
              <a:t>Hypertension</a:t>
            </a:r>
          </a:p>
          <a:p>
            <a:pPr>
              <a:buFontTx/>
              <a:buChar char="-"/>
            </a:pPr>
            <a:r>
              <a:rPr lang="en-US" sz="1600" dirty="0" smtClean="0"/>
              <a:t>Pre-eclampsia</a:t>
            </a:r>
          </a:p>
          <a:p>
            <a:pPr>
              <a:buFontTx/>
              <a:buChar char="-"/>
            </a:pPr>
            <a:r>
              <a:rPr lang="en-US" sz="1600" dirty="0"/>
              <a:t>gestational </a:t>
            </a:r>
            <a:r>
              <a:rPr lang="en-US" sz="1600" dirty="0" smtClean="0"/>
              <a:t>diabetes</a:t>
            </a:r>
          </a:p>
          <a:p>
            <a:pPr>
              <a:buFontTx/>
              <a:buChar char="-"/>
            </a:pPr>
            <a:r>
              <a:rPr lang="en-US" sz="1600" dirty="0"/>
              <a:t>preterm birth </a:t>
            </a:r>
            <a:endParaRPr lang="en-US" sz="1600" dirty="0" smtClean="0"/>
          </a:p>
          <a:p>
            <a:pPr>
              <a:buFontTx/>
              <a:buChar char="-"/>
            </a:pPr>
            <a:r>
              <a:rPr lang="en-US" sz="1600" dirty="0"/>
              <a:t>impaired fetal skeletal </a:t>
            </a:r>
            <a:r>
              <a:rPr lang="en-US" sz="1600" dirty="0" smtClean="0"/>
              <a:t>formation (Rickets)</a:t>
            </a:r>
            <a:endParaRPr lang="en-US" sz="1600" dirty="0"/>
          </a:p>
        </p:txBody>
      </p:sp>
    </p:spTree>
    <p:extLst>
      <p:ext uri="{BB962C8B-B14F-4D97-AF65-F5344CB8AC3E}">
        <p14:creationId xmlns:p14="http://schemas.microsoft.com/office/powerpoint/2010/main" val="335327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a:t>
            </a:r>
            <a:r>
              <a:rPr lang="en-US" b="1" dirty="0" smtClean="0">
                <a:solidFill>
                  <a:schemeClr val="accent1">
                    <a:tint val="83000"/>
                    <a:satMod val="150000"/>
                  </a:schemeClr>
                </a:solidFill>
              </a:rPr>
              <a:t>5:</a:t>
            </a:r>
            <a:endParaRPr lang="en-US" dirty="0"/>
          </a:p>
        </p:txBody>
      </p:sp>
      <p:sp>
        <p:nvSpPr>
          <p:cNvPr id="3" name="Content Placeholder 2"/>
          <p:cNvSpPr>
            <a:spLocks noGrp="1"/>
          </p:cNvSpPr>
          <p:nvPr>
            <p:ph idx="1"/>
          </p:nvPr>
        </p:nvSpPr>
        <p:spPr/>
        <p:txBody>
          <a:bodyPr/>
          <a:lstStyle/>
          <a:p>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To diagnose osteoporosis, bone mineral density must be:</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A-1.5 Standard deviations below the mean.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B- 2.0 Standard deviations below the mean.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C- 2.5 Standard deviations below the mean.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D- 3.0 Standard deviations below the mean.</a:t>
            </a:r>
          </a:p>
          <a:p>
            <a:endParaRPr lang="en-US" dirty="0"/>
          </a:p>
        </p:txBody>
      </p:sp>
    </p:spTree>
    <p:extLst>
      <p:ext uri="{BB962C8B-B14F-4D97-AF65-F5344CB8AC3E}">
        <p14:creationId xmlns:p14="http://schemas.microsoft.com/office/powerpoint/2010/main" val="2522122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a:defRPr/>
            </a:pPr>
            <a:r>
              <a:rPr lang="en-US" dirty="0" smtClean="0">
                <a:solidFill>
                  <a:schemeClr val="tx1">
                    <a:lumMod val="95000"/>
                  </a:schemeClr>
                </a:solidFill>
                <a:latin typeface="+mj-lt"/>
                <a:ea typeface="+mj-ea"/>
                <a:cs typeface="+mj-cs"/>
              </a:rPr>
              <a:t>Management goals: </a:t>
            </a:r>
            <a:endParaRPr lang="x-none" dirty="0">
              <a:solidFill>
                <a:schemeClr val="tx1">
                  <a:lumMod val="95000"/>
                </a:schemeClr>
              </a:solidFill>
              <a:latin typeface="+mj-lt"/>
              <a:ea typeface="+mj-ea"/>
              <a:cs typeface="+mj-cs"/>
            </a:endParaRPr>
          </a:p>
        </p:txBody>
      </p:sp>
      <p:sp>
        <p:nvSpPr>
          <p:cNvPr id="3" name="عنصر نائب للمحتوى 2"/>
          <p:cNvSpPr>
            <a:spLocks noGrp="1"/>
          </p:cNvSpPr>
          <p:nvPr>
            <p:ph idx="1"/>
          </p:nvPr>
        </p:nvSpPr>
        <p:spPr>
          <a:xfrm>
            <a:off x="1981200" y="1882775"/>
            <a:ext cx="8229600" cy="4572000"/>
          </a:xfrm>
        </p:spPr>
        <p:txBody>
          <a:bodyPr/>
          <a:lstStyle/>
          <a:p>
            <a:pPr eaLnBrk="1" hangingPunct="1"/>
            <a:endParaRPr lang="en-US" altLang="en-US" smtClean="0">
              <a:latin typeface="Century Gothic" panose="020B0502020202020204" pitchFamily="34" charset="0"/>
              <a:ea typeface="ＭＳ Ｐゴシック" pitchFamily="34" charset="-128"/>
              <a:cs typeface="Tahoma" panose="020B0604030504040204" pitchFamily="34" charset="0"/>
            </a:endParaRPr>
          </a:p>
          <a:p>
            <a:pPr eaLnBrk="1" hangingPunct="1"/>
            <a:endParaRPr lang="ar-SA" altLang="en-US" smtClean="0">
              <a:latin typeface="Century Gothic" panose="020B0502020202020204" pitchFamily="34" charset="0"/>
              <a:ea typeface="ＭＳ Ｐゴシック" pitchFamily="34" charset="-128"/>
              <a:cs typeface="Tahoma" panose="020B0604030504040204" pitchFamily="34" charset="0"/>
            </a:endParaRPr>
          </a:p>
        </p:txBody>
      </p:sp>
      <p:graphicFrame>
        <p:nvGraphicFramePr>
          <p:cNvPr id="12" name="Diagram 11"/>
          <p:cNvGraphicFramePr/>
          <p:nvPr>
            <p:extLst>
              <p:ext uri="{D42A27DB-BD31-4B8C-83A1-F6EECF244321}">
                <p14:modId xmlns:p14="http://schemas.microsoft.com/office/powerpoint/2010/main" val="2188308567"/>
              </p:ext>
            </p:extLst>
          </p:nvPr>
        </p:nvGraphicFramePr>
        <p:xfrm>
          <a:off x="1274212" y="1803702"/>
          <a:ext cx="7402912" cy="465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085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596" y="428604"/>
            <a:ext cx="8229600" cy="1399032"/>
          </a:xfrm>
        </p:spPr>
        <p:txBody>
          <a:bodyPr/>
          <a:lstStyle/>
          <a:p>
            <a:pPr marL="484632">
              <a:defRPr/>
            </a:pPr>
            <a:r>
              <a:rPr lang="en-US" dirty="0" smtClean="0">
                <a:solidFill>
                  <a:schemeClr val="tx1">
                    <a:lumMod val="95000"/>
                  </a:schemeClr>
                </a:solidFill>
                <a:latin typeface="+mj-lt"/>
                <a:ea typeface="+mj-ea"/>
                <a:cs typeface="+mj-cs"/>
              </a:rPr>
              <a:t>TREATMENT</a:t>
            </a:r>
            <a:r>
              <a:rPr lang="en-US" dirty="0" smtClean="0">
                <a:solidFill>
                  <a:schemeClr val="accent1">
                    <a:tint val="83000"/>
                    <a:satMod val="150000"/>
                  </a:schemeClr>
                </a:solidFill>
                <a:latin typeface="+mj-lt"/>
                <a:ea typeface="+mj-ea"/>
                <a:cs typeface="+mj-cs"/>
              </a:rPr>
              <a:t/>
            </a:r>
            <a:br>
              <a:rPr lang="en-US" dirty="0" smtClean="0">
                <a:solidFill>
                  <a:schemeClr val="accent1">
                    <a:tint val="83000"/>
                    <a:satMod val="150000"/>
                  </a:schemeClr>
                </a:solidFill>
                <a:latin typeface="+mj-lt"/>
                <a:ea typeface="+mj-ea"/>
                <a:cs typeface="+mj-cs"/>
              </a:rPr>
            </a:br>
            <a:endParaRPr lang="x-none" dirty="0">
              <a:solidFill>
                <a:schemeClr val="accent1">
                  <a:tint val="83000"/>
                  <a:satMod val="150000"/>
                </a:schemeClr>
              </a:solidFill>
              <a:latin typeface="+mj-lt"/>
              <a:ea typeface="+mj-ea"/>
              <a:cs typeface="+mj-cs"/>
            </a:endParaRPr>
          </a:p>
        </p:txBody>
      </p:sp>
      <p:sp>
        <p:nvSpPr>
          <p:cNvPr id="3" name="عنصر نائب للمحتوى 2"/>
          <p:cNvSpPr>
            <a:spLocks noGrp="1"/>
          </p:cNvSpPr>
          <p:nvPr>
            <p:ph idx="1"/>
          </p:nvPr>
        </p:nvSpPr>
        <p:spPr>
          <a:xfrm>
            <a:off x="907142" y="1827636"/>
            <a:ext cx="8229600" cy="4572000"/>
          </a:xfrm>
        </p:spPr>
        <p:txBody>
          <a:bodyPr/>
          <a:lstStyle/>
          <a:p>
            <a:pPr eaLnBrk="1" hangingPunct="1">
              <a:lnSpc>
                <a:spcPct val="80000"/>
              </a:lnSpc>
            </a:pPr>
            <a:r>
              <a:rPr lang="en-US" altLang="en-US" sz="2300" b="1" dirty="0">
                <a:solidFill>
                  <a:srgbClr val="FFFF00"/>
                </a:solidFill>
                <a:latin typeface="Century Gothic" panose="020B0502020202020204" pitchFamily="34" charset="0"/>
                <a:ea typeface="ＭＳ Ｐゴシック" pitchFamily="34" charset="-128"/>
                <a:cs typeface="Tahoma" panose="020B0604030504040204" pitchFamily="34" charset="0"/>
              </a:rPr>
              <a:t>Postmenopausal women and men age 50 and older presenting with the following should be considered for treatment:</a:t>
            </a:r>
          </a:p>
          <a:p>
            <a:pPr eaLnBrk="1" hangingPunct="1">
              <a:lnSpc>
                <a:spcPct val="80000"/>
              </a:lnSpc>
            </a:pPr>
            <a:endParaRPr lang="en-US" altLang="en-US" sz="2300" dirty="0">
              <a:latin typeface="Century Gothic" panose="020B0502020202020204" pitchFamily="34" charset="0"/>
              <a:ea typeface="ＭＳ Ｐゴシック" pitchFamily="34" charset="-128"/>
              <a:cs typeface="Tahoma" panose="020B0604030504040204" pitchFamily="34" charset="0"/>
            </a:endParaRPr>
          </a:p>
          <a:p>
            <a:pPr eaLnBrk="1" hangingPunct="1">
              <a:lnSpc>
                <a:spcPct val="80000"/>
              </a:lnSpc>
              <a:buFont typeface="Wingdings" panose="05000000000000000000" pitchFamily="2" charset="2"/>
              <a:buChar char="ü"/>
            </a:pPr>
            <a:r>
              <a:rPr lang="en-US" altLang="en-US" sz="2300" dirty="0">
                <a:latin typeface="Century Gothic" panose="020B0502020202020204" pitchFamily="34" charset="0"/>
                <a:ea typeface="ＭＳ Ｐゴシック" pitchFamily="34" charset="-128"/>
                <a:cs typeface="Tahoma" panose="020B0604030504040204" pitchFamily="34" charset="0"/>
              </a:rPr>
              <a:t>A hip or vertebral (clinical or morphometric) fracture</a:t>
            </a:r>
          </a:p>
          <a:p>
            <a:pPr eaLnBrk="1" hangingPunct="1">
              <a:lnSpc>
                <a:spcPct val="80000"/>
              </a:lnSpc>
              <a:buFont typeface="Wingdings" panose="05000000000000000000" pitchFamily="2" charset="2"/>
              <a:buChar char="ü"/>
            </a:pPr>
            <a:endParaRPr lang="en-US" altLang="en-US" sz="2300" dirty="0">
              <a:latin typeface="Century Gothic" panose="020B0502020202020204" pitchFamily="34" charset="0"/>
              <a:ea typeface="ＭＳ Ｐゴシック" pitchFamily="34" charset="-128"/>
              <a:cs typeface="Tahoma" panose="020B0604030504040204" pitchFamily="34" charset="0"/>
            </a:endParaRPr>
          </a:p>
          <a:p>
            <a:pPr eaLnBrk="1" hangingPunct="1">
              <a:lnSpc>
                <a:spcPct val="80000"/>
              </a:lnSpc>
              <a:buFont typeface="Wingdings" panose="05000000000000000000" pitchFamily="2" charset="2"/>
              <a:buChar char="ü"/>
            </a:pPr>
            <a:r>
              <a:rPr lang="en-US" altLang="en-US" sz="2300" dirty="0">
                <a:latin typeface="Century Gothic" panose="020B0502020202020204" pitchFamily="34" charset="0"/>
                <a:ea typeface="ＭＳ Ｐゴシック" pitchFamily="34" charset="-128"/>
                <a:cs typeface="Tahoma" panose="020B0604030504040204" pitchFamily="34" charset="0"/>
              </a:rPr>
              <a:t>T-score ≤ -2.5 at the femoral neck or spine after appropriate evaluation to exclude secondary causes</a:t>
            </a:r>
          </a:p>
          <a:p>
            <a:pPr eaLnBrk="1" hangingPunct="1">
              <a:lnSpc>
                <a:spcPct val="80000"/>
              </a:lnSpc>
              <a:buFont typeface="Wingdings" panose="05000000000000000000" pitchFamily="2" charset="2"/>
              <a:buChar char="ü"/>
            </a:pPr>
            <a:endParaRPr lang="en-US" altLang="en-US" sz="2300" dirty="0">
              <a:latin typeface="Century Gothic" panose="020B0502020202020204" pitchFamily="34" charset="0"/>
              <a:ea typeface="ＭＳ Ｐゴシック" pitchFamily="34" charset="-128"/>
              <a:cs typeface="Tahoma" panose="020B0604030504040204" pitchFamily="34" charset="0"/>
            </a:endParaRPr>
          </a:p>
          <a:p>
            <a:pPr eaLnBrk="1" hangingPunct="1">
              <a:lnSpc>
                <a:spcPct val="80000"/>
              </a:lnSpc>
              <a:buFont typeface="Wingdings" panose="05000000000000000000" pitchFamily="2" charset="2"/>
              <a:buChar char="ü"/>
            </a:pPr>
            <a:r>
              <a:rPr lang="en-US" altLang="en-US" sz="2300" dirty="0">
                <a:latin typeface="Century Gothic" panose="020B0502020202020204" pitchFamily="34" charset="0"/>
                <a:ea typeface="ＭＳ Ｐゴシック" pitchFamily="34" charset="-128"/>
                <a:cs typeface="Tahoma" panose="020B0604030504040204" pitchFamily="34" charset="0"/>
              </a:rPr>
              <a:t>Low bone mass (T-score between -1.0 and -2.5 at the femoral neck or spine) </a:t>
            </a:r>
          </a:p>
          <a:p>
            <a:pPr eaLnBrk="1" hangingPunct="1">
              <a:lnSpc>
                <a:spcPct val="80000"/>
              </a:lnSpc>
            </a:pPr>
            <a:endParaRPr lang="en-US" altLang="en-US" sz="2300" dirty="0">
              <a:latin typeface="Century Gothic" panose="020B0502020202020204" pitchFamily="34" charset="0"/>
              <a:ea typeface="ＭＳ Ｐゴシック" pitchFamily="34" charset="-128"/>
              <a:cs typeface="Tahoma" panose="020B0604030504040204" pitchFamily="34" charset="0"/>
            </a:endParaRPr>
          </a:p>
        </p:txBody>
      </p:sp>
    </p:spTree>
    <p:extLst>
      <p:ext uri="{BB962C8B-B14F-4D97-AF65-F5344CB8AC3E}">
        <p14:creationId xmlns:p14="http://schemas.microsoft.com/office/powerpoint/2010/main" val="2041693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schemeClr>
                </a:solidFill>
              </a:rPr>
              <a:t>Pharmacology</a:t>
            </a:r>
            <a:endParaRPr lang="en-US" dirty="0"/>
          </a:p>
        </p:txBody>
      </p:sp>
      <p:sp>
        <p:nvSpPr>
          <p:cNvPr id="3" name="Content Placeholder 2"/>
          <p:cNvSpPr>
            <a:spLocks noGrp="1"/>
          </p:cNvSpPr>
          <p:nvPr>
            <p:ph idx="1"/>
          </p:nvPr>
        </p:nvSpPr>
        <p:spPr>
          <a:xfrm>
            <a:off x="1103312" y="2052918"/>
            <a:ext cx="8946541" cy="651645"/>
          </a:xfrm>
        </p:spPr>
        <p:txBody>
          <a:bodyPr/>
          <a:lstStyle/>
          <a:p>
            <a:r>
              <a:rPr lang="en-US" b="1" dirty="0">
                <a:solidFill>
                  <a:srgbClr val="FFFF00"/>
                </a:solidFill>
              </a:rPr>
              <a:t>ANTIRESORPTIVE </a:t>
            </a:r>
            <a:r>
              <a:rPr lang="en-US" b="1" dirty="0" smtClean="0">
                <a:solidFill>
                  <a:srgbClr val="FFFF00"/>
                </a:solidFill>
              </a:rPr>
              <a:t>THERAPY</a:t>
            </a:r>
          </a:p>
          <a:p>
            <a:endParaRPr lang="en-US" b="1" dirty="0">
              <a:solidFill>
                <a:srgbClr val="FFFF00"/>
              </a:solidFill>
            </a:endParaRPr>
          </a:p>
        </p:txBody>
      </p:sp>
      <p:grpSp>
        <p:nvGrpSpPr>
          <p:cNvPr id="5" name="Group 4"/>
          <p:cNvGrpSpPr/>
          <p:nvPr/>
        </p:nvGrpSpPr>
        <p:grpSpPr>
          <a:xfrm>
            <a:off x="2373944" y="2735413"/>
            <a:ext cx="3202638" cy="1437341"/>
            <a:chOff x="1078173" y="1245"/>
            <a:chExt cx="3297172" cy="1676444"/>
          </a:xfrm>
        </p:grpSpPr>
        <p:sp>
          <p:nvSpPr>
            <p:cNvPr id="6" name="Rectangle 5"/>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 name="Rectangle 6"/>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dirty="0">
                  <a:solidFill>
                    <a:srgbClr val="FF0000"/>
                  </a:solidFill>
                </a:rPr>
                <a:t>Calcium </a:t>
              </a:r>
              <a:r>
                <a:rPr lang="en-US" sz="1600" b="1" u="sng" dirty="0" smtClean="0">
                  <a:solidFill>
                    <a:srgbClr val="FF0000"/>
                  </a:solidFill>
                </a:rPr>
                <a:t>Supplementation</a:t>
              </a:r>
            </a:p>
            <a:p>
              <a:pPr lvl="0" algn="ctr" defTabSz="711200">
                <a:lnSpc>
                  <a:spcPct val="90000"/>
                </a:lnSpc>
                <a:spcBef>
                  <a:spcPct val="0"/>
                </a:spcBef>
                <a:spcAft>
                  <a:spcPct val="35000"/>
                </a:spcAft>
              </a:pPr>
              <a:endParaRPr lang="en-US" sz="1600" u="sng" kern="1200" dirty="0"/>
            </a:p>
            <a:p>
              <a:pPr marL="285750" indent="-285750" algn="ctr" defTabSz="711200">
                <a:lnSpc>
                  <a:spcPct val="90000"/>
                </a:lnSpc>
                <a:spcBef>
                  <a:spcPct val="0"/>
                </a:spcBef>
                <a:spcAft>
                  <a:spcPct val="35000"/>
                </a:spcAft>
                <a:buFontTx/>
                <a:buChar char="-"/>
              </a:pPr>
              <a:r>
                <a:rPr lang="en-US" sz="1400" dirty="0">
                  <a:sym typeface="Wingdings" panose="05000000000000000000" pitchFamily="2" charset="2"/>
                </a:rPr>
                <a:t>increase </a:t>
              </a:r>
              <a:r>
                <a:rPr lang="en-US" sz="1400" dirty="0" smtClean="0">
                  <a:sym typeface="Wingdings" panose="05000000000000000000" pitchFamily="2" charset="2"/>
                </a:rPr>
                <a:t>BMD</a:t>
              </a:r>
            </a:p>
          </p:txBody>
        </p:sp>
      </p:grpSp>
      <p:grpSp>
        <p:nvGrpSpPr>
          <p:cNvPr id="8" name="Group 7"/>
          <p:cNvGrpSpPr/>
          <p:nvPr/>
        </p:nvGrpSpPr>
        <p:grpSpPr>
          <a:xfrm>
            <a:off x="6370705" y="2735413"/>
            <a:ext cx="3048091" cy="1437341"/>
            <a:chOff x="1078173" y="1245"/>
            <a:chExt cx="3297172" cy="1676444"/>
          </a:xfrm>
        </p:grpSpPr>
        <p:sp>
          <p:nvSpPr>
            <p:cNvPr id="9" name="Rectangle 8"/>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Rectangle 9"/>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dirty="0">
                  <a:solidFill>
                    <a:srgbClr val="FF0000"/>
                  </a:solidFill>
                </a:rPr>
                <a:t>Vitamin D Supplementation</a:t>
              </a:r>
              <a:endParaRPr lang="en-US" sz="1600" b="1" u="sng" kern="1200" dirty="0">
                <a:solidFill>
                  <a:srgbClr val="FF0000"/>
                </a:solidFill>
              </a:endParaRPr>
            </a:p>
            <a:p>
              <a:pPr marL="285750" lvl="0" indent="-285750" algn="ctr" defTabSz="711200">
                <a:lnSpc>
                  <a:spcPct val="90000"/>
                </a:lnSpc>
                <a:spcBef>
                  <a:spcPct val="0"/>
                </a:spcBef>
                <a:spcAft>
                  <a:spcPct val="35000"/>
                </a:spcAft>
                <a:buFontTx/>
                <a:buChar char="-"/>
              </a:pPr>
              <a:endParaRPr lang="en-US" sz="1600" dirty="0" smtClean="0"/>
            </a:p>
            <a:p>
              <a:pPr marL="285750" lvl="0" indent="-285750" algn="ctr" defTabSz="711200">
                <a:lnSpc>
                  <a:spcPct val="90000"/>
                </a:lnSpc>
                <a:spcBef>
                  <a:spcPct val="0"/>
                </a:spcBef>
                <a:spcAft>
                  <a:spcPct val="35000"/>
                </a:spcAft>
                <a:buFontTx/>
                <a:buChar char="-"/>
              </a:pPr>
              <a:r>
                <a:rPr lang="en-US" sz="1400" dirty="0" smtClean="0"/>
                <a:t>maximizes </a:t>
              </a:r>
              <a:r>
                <a:rPr lang="en-US" sz="1400" dirty="0"/>
                <a:t>intestinal calcium absorption and </a:t>
              </a:r>
              <a:r>
                <a:rPr lang="en-US" sz="1400" dirty="0" smtClean="0"/>
                <a:t>BMD</a:t>
              </a:r>
            </a:p>
            <a:p>
              <a:pPr marL="285750" indent="-285750" algn="ctr" defTabSz="711200">
                <a:lnSpc>
                  <a:spcPct val="90000"/>
                </a:lnSpc>
                <a:spcBef>
                  <a:spcPct val="0"/>
                </a:spcBef>
                <a:spcAft>
                  <a:spcPct val="35000"/>
                </a:spcAft>
                <a:buFontTx/>
                <a:buChar char="-"/>
              </a:pPr>
              <a:r>
                <a:rPr lang="en-US" sz="1400" dirty="0"/>
                <a:t>reduce fractures and </a:t>
              </a:r>
              <a:r>
                <a:rPr lang="en-US" sz="1400" dirty="0" smtClean="0"/>
                <a:t>falls</a:t>
              </a:r>
              <a:endParaRPr lang="en-US" sz="1400" dirty="0"/>
            </a:p>
          </p:txBody>
        </p:sp>
      </p:grpSp>
      <p:grpSp>
        <p:nvGrpSpPr>
          <p:cNvPr id="11" name="Group 10"/>
          <p:cNvGrpSpPr/>
          <p:nvPr/>
        </p:nvGrpSpPr>
        <p:grpSpPr>
          <a:xfrm>
            <a:off x="3834714" y="4372303"/>
            <a:ext cx="4571970" cy="1307280"/>
            <a:chOff x="1078173" y="1245"/>
            <a:chExt cx="3297172" cy="1676444"/>
          </a:xfrm>
        </p:grpSpPr>
        <p:sp>
          <p:nvSpPr>
            <p:cNvPr id="12" name="Rectangle 11"/>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r>
                <a:rPr lang="en-US" sz="1600" b="1" u="sng" dirty="0">
                  <a:solidFill>
                    <a:srgbClr val="FF0000"/>
                  </a:solidFill>
                </a:rPr>
                <a:t>Bisphosphonates :</a:t>
              </a:r>
              <a:r>
                <a:rPr lang="en-US" sz="1600" dirty="0"/>
                <a:t> Alendronate, </a:t>
              </a:r>
              <a:r>
                <a:rPr lang="en-US" sz="1600" dirty="0" err="1"/>
                <a:t>risedronate</a:t>
              </a:r>
              <a:r>
                <a:rPr lang="en-US" sz="1600" dirty="0"/>
                <a:t>, </a:t>
              </a:r>
              <a:r>
                <a:rPr lang="en-US" sz="1600" dirty="0" err="1"/>
                <a:t>ibandronate</a:t>
              </a:r>
              <a:r>
                <a:rPr lang="en-US" sz="1600" dirty="0"/>
                <a:t> and IV </a:t>
              </a:r>
              <a:r>
                <a:rPr lang="en-US" sz="1600" dirty="0" err="1"/>
                <a:t>zoledronic</a:t>
              </a:r>
              <a:r>
                <a:rPr lang="en-US" sz="1600" dirty="0"/>
                <a:t> </a:t>
              </a:r>
              <a:r>
                <a:rPr lang="en-US" sz="1600" dirty="0" smtClean="0"/>
                <a:t>acid</a:t>
              </a:r>
            </a:p>
            <a:p>
              <a:endParaRPr lang="en-US" sz="1600" b="1" dirty="0"/>
            </a:p>
            <a:p>
              <a:pPr marL="285750" lvl="0" indent="-285750">
                <a:buFontTx/>
                <a:buChar char="-"/>
              </a:pPr>
              <a:r>
                <a:rPr lang="en-US" sz="1400" dirty="0"/>
                <a:t>Inhibit </a:t>
              </a:r>
              <a:r>
                <a:rPr lang="en-US" sz="1400" dirty="0" err="1"/>
                <a:t>osteoclastic</a:t>
              </a:r>
              <a:r>
                <a:rPr lang="en-US" sz="1400" dirty="0"/>
                <a:t> resorption and </a:t>
              </a:r>
              <a:r>
                <a:rPr lang="en-US" sz="1400" dirty="0">
                  <a:sym typeface="Wingdings 3"/>
                </a:rPr>
                <a:t> BMD</a:t>
              </a:r>
            </a:p>
            <a:p>
              <a:pPr marL="285750" indent="-285750">
                <a:buFontTx/>
                <a:buChar char="-"/>
              </a:pPr>
              <a:r>
                <a:rPr lang="en-US" sz="1400" dirty="0"/>
                <a:t>S/E: GI disturbance (ulcer rarely)</a:t>
              </a:r>
              <a:endParaRPr lang="x-none" sz="1400" dirty="0"/>
            </a:p>
            <a:p>
              <a:pPr marL="285750" lvl="0" indent="-285750">
                <a:buFontTx/>
                <a:buChar char="-"/>
              </a:pPr>
              <a:endParaRPr lang="en-US" sz="1600" dirty="0" smtClean="0">
                <a:sym typeface="Wingdings 3"/>
              </a:endParaRPr>
            </a:p>
            <a:p>
              <a:pPr marL="285750" lvl="0" indent="-285750">
                <a:buFontTx/>
                <a:buChar char="-"/>
              </a:pPr>
              <a:endParaRPr lang="x-none" sz="1600" dirty="0"/>
            </a:p>
            <a:p>
              <a:endParaRPr lang="en-US" sz="1600" dirty="0"/>
            </a:p>
            <a:p>
              <a:pPr marL="285750" lvl="0" indent="-285750" algn="ctr" defTabSz="711200">
                <a:lnSpc>
                  <a:spcPct val="90000"/>
                </a:lnSpc>
                <a:spcBef>
                  <a:spcPct val="0"/>
                </a:spcBef>
                <a:spcAft>
                  <a:spcPct val="35000"/>
                </a:spcAft>
                <a:buFontTx/>
                <a:buChar char="-"/>
              </a:pPr>
              <a:endParaRPr lang="en-US" sz="1600" dirty="0" smtClean="0"/>
            </a:p>
          </p:txBody>
        </p:sp>
      </p:grpSp>
      <p:grpSp>
        <p:nvGrpSpPr>
          <p:cNvPr id="14" name="Group 13"/>
          <p:cNvGrpSpPr/>
          <p:nvPr/>
        </p:nvGrpSpPr>
        <p:grpSpPr>
          <a:xfrm>
            <a:off x="358700" y="5145132"/>
            <a:ext cx="3246313" cy="1538337"/>
            <a:chOff x="1033209" y="1245"/>
            <a:chExt cx="3342136" cy="1676444"/>
          </a:xfrm>
          <a:solidFill>
            <a:srgbClr val="92D050"/>
          </a:solidFill>
        </p:grpSpPr>
        <p:sp>
          <p:nvSpPr>
            <p:cNvPr id="15" name="Rectangle 14"/>
            <p:cNvSpPr/>
            <p:nvPr/>
          </p:nvSpPr>
          <p:spPr>
            <a:xfrm>
              <a:off x="1033209" y="1245"/>
              <a:ext cx="3297172" cy="1676444"/>
            </a:xfrm>
            <a:prstGeom prst="rect">
              <a:avLst/>
            </a:prstGeom>
            <a:grpFill/>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1078173" y="1245"/>
              <a:ext cx="3297172" cy="16764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dirty="0"/>
                <a:t>Alendronate</a:t>
              </a:r>
              <a:r>
                <a:rPr lang="en-US" sz="1600" u="sng" dirty="0"/>
                <a:t>, </a:t>
              </a:r>
              <a:r>
                <a:rPr lang="en-US" sz="1600" b="1" u="sng" dirty="0" err="1" smtClean="0"/>
                <a:t>risedronate</a:t>
              </a:r>
              <a:r>
                <a:rPr lang="en-US" sz="1600" b="1" u="sng" dirty="0" smtClean="0"/>
                <a:t> and </a:t>
              </a:r>
              <a:r>
                <a:rPr lang="en-US" sz="1600" b="1" u="sng" dirty="0"/>
                <a:t>IV </a:t>
              </a:r>
              <a:r>
                <a:rPr lang="en-US" sz="1600" b="1" u="sng" dirty="0" err="1"/>
                <a:t>zoledronic</a:t>
              </a:r>
              <a:r>
                <a:rPr lang="en-US" sz="1600" b="1" u="sng" dirty="0"/>
                <a:t> </a:t>
              </a:r>
              <a:r>
                <a:rPr lang="en-US" sz="1600" b="1" u="sng" dirty="0" smtClean="0"/>
                <a:t>acid</a:t>
              </a:r>
            </a:p>
            <a:p>
              <a:pPr lvl="0" defTabSz="711200">
                <a:lnSpc>
                  <a:spcPct val="90000"/>
                </a:lnSpc>
                <a:spcBef>
                  <a:spcPct val="0"/>
                </a:spcBef>
                <a:spcAft>
                  <a:spcPct val="35000"/>
                </a:spcAft>
              </a:pPr>
              <a:r>
                <a:rPr lang="en-US" sz="1600" dirty="0"/>
                <a:t>indicated </a:t>
              </a:r>
              <a:r>
                <a:rPr lang="en-US" sz="1600" dirty="0" smtClean="0"/>
                <a:t>for:</a:t>
              </a:r>
            </a:p>
            <a:p>
              <a:pPr lvl="0" defTabSz="711200">
                <a:lnSpc>
                  <a:spcPct val="90000"/>
                </a:lnSpc>
                <a:spcBef>
                  <a:spcPct val="0"/>
                </a:spcBef>
                <a:spcAft>
                  <a:spcPct val="35000"/>
                </a:spcAft>
              </a:pPr>
              <a:r>
                <a:rPr lang="en-US" sz="1400" dirty="0"/>
                <a:t>postmenopausal, male, and glucocorticoid-induced osteoporosis</a:t>
              </a:r>
            </a:p>
            <a:p>
              <a:pPr lvl="0" algn="ctr" defTabSz="711200">
                <a:lnSpc>
                  <a:spcPct val="90000"/>
                </a:lnSpc>
                <a:spcBef>
                  <a:spcPct val="0"/>
                </a:spcBef>
                <a:spcAft>
                  <a:spcPct val="35000"/>
                </a:spcAft>
              </a:pPr>
              <a:endParaRPr lang="en-US" sz="1600" u="sng" kern="1200" dirty="0"/>
            </a:p>
          </p:txBody>
        </p:sp>
      </p:grpSp>
      <p:grpSp>
        <p:nvGrpSpPr>
          <p:cNvPr id="17" name="Group 16"/>
          <p:cNvGrpSpPr/>
          <p:nvPr/>
        </p:nvGrpSpPr>
        <p:grpSpPr>
          <a:xfrm>
            <a:off x="8530641" y="5246128"/>
            <a:ext cx="3202638" cy="1437341"/>
            <a:chOff x="1078173" y="1245"/>
            <a:chExt cx="3297172" cy="1676444"/>
          </a:xfrm>
          <a:solidFill>
            <a:srgbClr val="92D050"/>
          </a:solidFill>
        </p:grpSpPr>
        <p:sp>
          <p:nvSpPr>
            <p:cNvPr id="18" name="Rectangle 17"/>
            <p:cNvSpPr/>
            <p:nvPr/>
          </p:nvSpPr>
          <p:spPr>
            <a:xfrm>
              <a:off x="1078173" y="1245"/>
              <a:ext cx="3297172" cy="1676444"/>
            </a:xfrm>
            <a:prstGeom prst="rect">
              <a:avLst/>
            </a:prstGeom>
            <a:grpFill/>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1078173" y="1245"/>
              <a:ext cx="3297172" cy="167644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dirty="0" smtClean="0"/>
                <a:t>Oral/IV </a:t>
              </a:r>
              <a:r>
                <a:rPr lang="en-US" sz="1600" b="1" u="sng" dirty="0" err="1" smtClean="0"/>
                <a:t>ibandronate</a:t>
              </a:r>
              <a:endParaRPr lang="en-US" sz="1600" b="1" u="sng" dirty="0" smtClean="0"/>
            </a:p>
            <a:p>
              <a:pPr defTabSz="711200">
                <a:lnSpc>
                  <a:spcPct val="90000"/>
                </a:lnSpc>
                <a:spcBef>
                  <a:spcPct val="0"/>
                </a:spcBef>
                <a:spcAft>
                  <a:spcPct val="35000"/>
                </a:spcAft>
              </a:pPr>
              <a:r>
                <a:rPr lang="en-US" sz="1600" dirty="0" smtClean="0"/>
                <a:t>Indicated only </a:t>
              </a:r>
              <a:r>
                <a:rPr lang="en-US" sz="1600" dirty="0"/>
                <a:t>for</a:t>
              </a:r>
              <a:r>
                <a:rPr lang="en-US" sz="1600" dirty="0" smtClean="0"/>
                <a:t>:</a:t>
              </a:r>
            </a:p>
            <a:p>
              <a:pPr defTabSz="711200">
                <a:lnSpc>
                  <a:spcPct val="90000"/>
                </a:lnSpc>
                <a:spcBef>
                  <a:spcPct val="0"/>
                </a:spcBef>
                <a:spcAft>
                  <a:spcPct val="35000"/>
                </a:spcAft>
              </a:pPr>
              <a:r>
                <a:rPr lang="en-US" sz="1400" dirty="0"/>
                <a:t>Postmenopausal osteoporosis </a:t>
              </a:r>
            </a:p>
            <a:p>
              <a:pPr lvl="0" algn="ctr" defTabSz="711200">
                <a:lnSpc>
                  <a:spcPct val="90000"/>
                </a:lnSpc>
                <a:spcBef>
                  <a:spcPct val="0"/>
                </a:spcBef>
                <a:spcAft>
                  <a:spcPct val="35000"/>
                </a:spcAft>
              </a:pPr>
              <a:endParaRPr lang="en-US" sz="1600" b="1" dirty="0" smtClean="0"/>
            </a:p>
          </p:txBody>
        </p:sp>
      </p:grpSp>
      <p:cxnSp>
        <p:nvCxnSpPr>
          <p:cNvPr id="23" name="Elbow Connector 22"/>
          <p:cNvCxnSpPr/>
          <p:nvPr/>
        </p:nvCxnSpPr>
        <p:spPr>
          <a:xfrm rot="10800000" flipV="1">
            <a:off x="3579550" y="5679583"/>
            <a:ext cx="740500" cy="718672"/>
          </a:xfrm>
          <a:prstGeom prst="bentConnector3">
            <a:avLst>
              <a:gd name="adj1" fmla="val -2176"/>
            </a:avLst>
          </a:prstGeom>
          <a:ln>
            <a:tailEnd type="triangle"/>
          </a:ln>
        </p:spPr>
        <p:style>
          <a:lnRef idx="3">
            <a:schemeClr val="dk1"/>
          </a:lnRef>
          <a:fillRef idx="0">
            <a:schemeClr val="dk1"/>
          </a:fillRef>
          <a:effectRef idx="2">
            <a:schemeClr val="dk1"/>
          </a:effectRef>
          <a:fontRef idx="minor">
            <a:schemeClr val="tx1"/>
          </a:fontRef>
        </p:style>
      </p:cxnSp>
      <p:cxnSp>
        <p:nvCxnSpPr>
          <p:cNvPr id="26" name="Elbow Connector 25"/>
          <p:cNvCxnSpPr/>
          <p:nvPr/>
        </p:nvCxnSpPr>
        <p:spPr>
          <a:xfrm>
            <a:off x="7627302" y="5685949"/>
            <a:ext cx="859664" cy="819666"/>
          </a:xfrm>
          <a:prstGeom prst="bentConnector3">
            <a:avLst>
              <a:gd name="adj1" fmla="val 3558"/>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356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schemeClr>
                </a:solidFill>
              </a:rPr>
              <a:t>Pharmacology</a:t>
            </a:r>
            <a:endParaRPr lang="en-US" dirty="0"/>
          </a:p>
        </p:txBody>
      </p:sp>
      <p:sp>
        <p:nvSpPr>
          <p:cNvPr id="3" name="Content Placeholder 2"/>
          <p:cNvSpPr>
            <a:spLocks noGrp="1"/>
          </p:cNvSpPr>
          <p:nvPr>
            <p:ph idx="1"/>
          </p:nvPr>
        </p:nvSpPr>
        <p:spPr>
          <a:xfrm>
            <a:off x="1103312" y="2052918"/>
            <a:ext cx="8946541" cy="497905"/>
          </a:xfrm>
        </p:spPr>
        <p:txBody>
          <a:bodyPr/>
          <a:lstStyle/>
          <a:p>
            <a:r>
              <a:rPr lang="en-US" b="1" dirty="0">
                <a:solidFill>
                  <a:srgbClr val="FFFF00"/>
                </a:solidFill>
              </a:rPr>
              <a:t>ANTIRESORPTIVE THERAPY</a:t>
            </a:r>
          </a:p>
          <a:p>
            <a:endParaRPr lang="en-US" dirty="0"/>
          </a:p>
        </p:txBody>
      </p:sp>
      <p:grpSp>
        <p:nvGrpSpPr>
          <p:cNvPr id="4" name="Group 3"/>
          <p:cNvGrpSpPr/>
          <p:nvPr/>
        </p:nvGrpSpPr>
        <p:grpSpPr>
          <a:xfrm>
            <a:off x="4623835" y="2750492"/>
            <a:ext cx="3290800" cy="2197195"/>
            <a:chOff x="1078173" y="1245"/>
            <a:chExt cx="3297172" cy="1676444"/>
          </a:xfrm>
        </p:grpSpPr>
        <p:sp>
          <p:nvSpPr>
            <p:cNvPr id="5" name="Rectangle 4"/>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Rectangle 5"/>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lgn="ctr"/>
              <a:r>
                <a:rPr lang="en-US" sz="1600" b="1" u="sng" dirty="0">
                  <a:solidFill>
                    <a:srgbClr val="FF0000"/>
                  </a:solidFill>
                  <a:latin typeface="MyriadPro-Black"/>
                </a:rPr>
                <a:t>Estrogen </a:t>
              </a:r>
              <a:r>
                <a:rPr lang="en-US" sz="1600" b="1" u="sng" dirty="0" smtClean="0">
                  <a:solidFill>
                    <a:srgbClr val="FF0000"/>
                  </a:solidFill>
                  <a:latin typeface="MyriadPro-Black"/>
                </a:rPr>
                <a:t>Agonists/Antagonists: (</a:t>
              </a:r>
              <a:r>
                <a:rPr lang="en-US" sz="1600" b="1" u="sng" dirty="0" smtClean="0">
                  <a:solidFill>
                    <a:srgbClr val="FF0000"/>
                  </a:solidFill>
                </a:rPr>
                <a:t>Raloxifene)</a:t>
              </a:r>
              <a:endParaRPr lang="en-US" sz="1600" b="1" u="sng" dirty="0">
                <a:solidFill>
                  <a:srgbClr val="FF0000"/>
                </a:solidFill>
              </a:endParaRPr>
            </a:p>
            <a:p>
              <a:pPr lvl="0" algn="ctr" defTabSz="711200">
                <a:lnSpc>
                  <a:spcPct val="90000"/>
                </a:lnSpc>
                <a:spcBef>
                  <a:spcPct val="0"/>
                </a:spcBef>
                <a:spcAft>
                  <a:spcPct val="35000"/>
                </a:spcAft>
              </a:pPr>
              <a:endParaRPr lang="en-US" sz="1600" u="sng" kern="1200" dirty="0" smtClean="0"/>
            </a:p>
            <a:p>
              <a:pPr marL="285750" lvl="0" indent="-285750" algn="ctr" defTabSz="711200">
                <a:lnSpc>
                  <a:spcPct val="90000"/>
                </a:lnSpc>
                <a:spcBef>
                  <a:spcPct val="0"/>
                </a:spcBef>
                <a:spcAft>
                  <a:spcPct val="35000"/>
                </a:spcAft>
                <a:buFontTx/>
                <a:buChar char="-"/>
              </a:pPr>
              <a:r>
                <a:rPr lang="en-US" sz="1400" dirty="0"/>
                <a:t>approved for prevention and treatment of postmenopausal osteoporosis</a:t>
              </a:r>
            </a:p>
            <a:p>
              <a:pPr marL="285750" lvl="0" indent="-285750" algn="ctr" defTabSz="711200">
                <a:lnSpc>
                  <a:spcPct val="90000"/>
                </a:lnSpc>
                <a:spcBef>
                  <a:spcPct val="0"/>
                </a:spcBef>
                <a:spcAft>
                  <a:spcPct val="35000"/>
                </a:spcAft>
                <a:buFontTx/>
                <a:buChar char="-"/>
              </a:pPr>
              <a:r>
                <a:rPr lang="en-US" sz="1400" dirty="0"/>
                <a:t>decreases vertebral fractures and increases spine and hip </a:t>
              </a:r>
              <a:r>
                <a:rPr lang="en-US" sz="1400" dirty="0" smtClean="0"/>
                <a:t>BMD</a:t>
              </a:r>
              <a:endParaRPr lang="en-US" sz="1400" dirty="0"/>
            </a:p>
          </p:txBody>
        </p:sp>
      </p:grpSp>
      <p:sp>
        <p:nvSpPr>
          <p:cNvPr id="7" name="Rectangle 6"/>
          <p:cNvSpPr/>
          <p:nvPr/>
        </p:nvSpPr>
        <p:spPr>
          <a:xfrm>
            <a:off x="4439104" y="3244334"/>
            <a:ext cx="184731" cy="369332"/>
          </a:xfrm>
          <a:prstGeom prst="rect">
            <a:avLst/>
          </a:prstGeom>
        </p:spPr>
        <p:txBody>
          <a:bodyPr wrap="none">
            <a:spAutoFit/>
          </a:bodyPr>
          <a:lstStyle/>
          <a:p>
            <a:endParaRPr lang="en-US" dirty="0"/>
          </a:p>
        </p:txBody>
      </p:sp>
      <p:grpSp>
        <p:nvGrpSpPr>
          <p:cNvPr id="8" name="Group 7"/>
          <p:cNvGrpSpPr/>
          <p:nvPr/>
        </p:nvGrpSpPr>
        <p:grpSpPr>
          <a:xfrm>
            <a:off x="1148304" y="2750493"/>
            <a:ext cx="3202638" cy="2197195"/>
            <a:chOff x="1078173" y="1245"/>
            <a:chExt cx="3297172" cy="1676444"/>
          </a:xfrm>
        </p:grpSpPr>
        <p:sp>
          <p:nvSpPr>
            <p:cNvPr id="9" name="Rectangle 8"/>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Rectangle 9"/>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r>
                <a:rPr lang="en-US" sz="1600" b="1" u="sng" dirty="0">
                  <a:solidFill>
                    <a:srgbClr val="FF0000"/>
                  </a:solidFill>
                </a:rPr>
                <a:t>RANK ligand </a:t>
              </a:r>
              <a:r>
                <a:rPr lang="en-US" sz="1600" b="1" u="sng" dirty="0" smtClean="0">
                  <a:solidFill>
                    <a:srgbClr val="FF0000"/>
                  </a:solidFill>
                </a:rPr>
                <a:t>inhibitor: (Denosumab)</a:t>
              </a:r>
              <a:endParaRPr lang="en-US" sz="1600" b="1" u="sng" dirty="0">
                <a:solidFill>
                  <a:srgbClr val="FF0000"/>
                </a:solidFill>
              </a:endParaRPr>
            </a:p>
            <a:p>
              <a:pPr lvl="0" algn="ctr" defTabSz="711200">
                <a:lnSpc>
                  <a:spcPct val="90000"/>
                </a:lnSpc>
                <a:spcBef>
                  <a:spcPct val="0"/>
                </a:spcBef>
                <a:spcAft>
                  <a:spcPct val="35000"/>
                </a:spcAft>
              </a:pPr>
              <a:endParaRPr lang="en-US" sz="1600" u="sng" kern="1200" dirty="0"/>
            </a:p>
            <a:p>
              <a:pPr marL="285750" indent="-285750" algn="ctr" defTabSz="711200">
                <a:lnSpc>
                  <a:spcPct val="90000"/>
                </a:lnSpc>
                <a:spcBef>
                  <a:spcPct val="0"/>
                </a:spcBef>
                <a:spcAft>
                  <a:spcPct val="35000"/>
                </a:spcAft>
                <a:buFontTx/>
                <a:buChar char="-"/>
              </a:pPr>
              <a:r>
                <a:rPr lang="en-US" sz="1400" dirty="0" smtClean="0">
                  <a:sym typeface="Wingdings" panose="05000000000000000000" pitchFamily="2" charset="2"/>
                </a:rPr>
                <a:t>inhibits </a:t>
              </a:r>
              <a:r>
                <a:rPr lang="en-US" sz="1400" dirty="0">
                  <a:sym typeface="Wingdings" panose="05000000000000000000" pitchFamily="2" charset="2"/>
                </a:rPr>
                <a:t>osteoclast </a:t>
              </a:r>
              <a:r>
                <a:rPr lang="en-US" sz="1400" dirty="0" smtClean="0">
                  <a:sym typeface="Wingdings" panose="05000000000000000000" pitchFamily="2" charset="2"/>
                </a:rPr>
                <a:t>formation and </a:t>
              </a:r>
              <a:r>
                <a:rPr lang="en-US" sz="1400" dirty="0">
                  <a:sym typeface="Wingdings" panose="05000000000000000000" pitchFamily="2" charset="2"/>
                </a:rPr>
                <a:t>increases osteoclast </a:t>
              </a:r>
              <a:r>
                <a:rPr lang="en-US" sz="1400" dirty="0" smtClean="0">
                  <a:sym typeface="Wingdings" panose="05000000000000000000" pitchFamily="2" charset="2"/>
                </a:rPr>
                <a:t>apoptosis</a:t>
              </a:r>
            </a:p>
            <a:p>
              <a:pPr marL="285750" indent="-285750" algn="ctr" defTabSz="711200">
                <a:lnSpc>
                  <a:spcPct val="90000"/>
                </a:lnSpc>
                <a:spcBef>
                  <a:spcPct val="0"/>
                </a:spcBef>
                <a:spcAft>
                  <a:spcPct val="35000"/>
                </a:spcAft>
                <a:buFontTx/>
                <a:buChar char="-"/>
              </a:pPr>
              <a:r>
                <a:rPr lang="en-US" sz="1400" b="1" dirty="0">
                  <a:sym typeface="Wingdings" panose="05000000000000000000" pitchFamily="2" charset="2"/>
                </a:rPr>
                <a:t>indicated </a:t>
              </a:r>
              <a:r>
                <a:rPr lang="en-US" sz="1400" b="1" dirty="0" smtClean="0">
                  <a:sym typeface="Wingdings" panose="05000000000000000000" pitchFamily="2" charset="2"/>
                </a:rPr>
                <a:t>for: </a:t>
              </a:r>
              <a:r>
                <a:rPr lang="en-US" sz="1400" dirty="0">
                  <a:sym typeface="Wingdings" panose="05000000000000000000" pitchFamily="2" charset="2"/>
                </a:rPr>
                <a:t>treatment of osteoporosis </a:t>
              </a:r>
              <a:r>
                <a:rPr lang="en-US" sz="1400" dirty="0" smtClean="0">
                  <a:sym typeface="Wingdings" panose="05000000000000000000" pitchFamily="2" charset="2"/>
                </a:rPr>
                <a:t>in women </a:t>
              </a:r>
              <a:r>
                <a:rPr lang="en-US" sz="1400" dirty="0">
                  <a:sym typeface="Wingdings" panose="05000000000000000000" pitchFamily="2" charset="2"/>
                </a:rPr>
                <a:t>and men at high risk for fracture</a:t>
              </a:r>
              <a:endParaRPr lang="en-US" sz="1400" dirty="0" smtClean="0">
                <a:sym typeface="Wingdings" panose="05000000000000000000" pitchFamily="2" charset="2"/>
              </a:endParaRPr>
            </a:p>
          </p:txBody>
        </p:sp>
      </p:grpSp>
      <p:grpSp>
        <p:nvGrpSpPr>
          <p:cNvPr id="11" name="Group 10"/>
          <p:cNvGrpSpPr/>
          <p:nvPr/>
        </p:nvGrpSpPr>
        <p:grpSpPr>
          <a:xfrm>
            <a:off x="8187528" y="2750493"/>
            <a:ext cx="3202638" cy="2197194"/>
            <a:chOff x="1078173" y="1245"/>
            <a:chExt cx="3297172" cy="1676444"/>
          </a:xfrm>
        </p:grpSpPr>
        <p:sp>
          <p:nvSpPr>
            <p:cNvPr id="12" name="Rectangle 11"/>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lgn="ctr"/>
              <a:r>
                <a:rPr lang="en-US" sz="1600" b="1" u="sng" dirty="0" smtClean="0">
                  <a:solidFill>
                    <a:srgbClr val="FF0000"/>
                  </a:solidFill>
                  <a:latin typeface="MyriadPro-Black"/>
                </a:rPr>
                <a:t>Calcitonin</a:t>
              </a:r>
              <a:endParaRPr lang="en-US" sz="1600" b="1" u="sng" dirty="0">
                <a:solidFill>
                  <a:srgbClr val="FF0000"/>
                </a:solidFill>
              </a:endParaRPr>
            </a:p>
            <a:p>
              <a:pPr lvl="0" algn="ctr" defTabSz="711200">
                <a:lnSpc>
                  <a:spcPct val="90000"/>
                </a:lnSpc>
                <a:spcBef>
                  <a:spcPct val="0"/>
                </a:spcBef>
                <a:spcAft>
                  <a:spcPct val="35000"/>
                </a:spcAft>
              </a:pPr>
              <a:endParaRPr lang="en-US" sz="1600" u="sng" kern="1200" dirty="0" smtClean="0"/>
            </a:p>
            <a:p>
              <a:pPr marL="285750" lvl="0" indent="-285750" algn="ctr" defTabSz="711200">
                <a:lnSpc>
                  <a:spcPct val="90000"/>
                </a:lnSpc>
                <a:spcBef>
                  <a:spcPct val="0"/>
                </a:spcBef>
                <a:spcAft>
                  <a:spcPct val="35000"/>
                </a:spcAft>
                <a:buFontTx/>
                <a:buChar char="-"/>
              </a:pPr>
              <a:r>
                <a:rPr lang="en-US" sz="1400" b="1" dirty="0"/>
                <a:t>indicated for </a:t>
              </a:r>
              <a:r>
                <a:rPr lang="en-US" sz="1400" dirty="0"/>
                <a:t>osteoporosis treatment for women at least 5 years </a:t>
              </a:r>
              <a:r>
                <a:rPr lang="en-US" sz="1400" dirty="0" smtClean="0"/>
                <a:t>past menopause.</a:t>
              </a:r>
            </a:p>
            <a:p>
              <a:pPr marL="285750" lvl="0" indent="-285750" algn="ctr" defTabSz="711200">
                <a:lnSpc>
                  <a:spcPct val="90000"/>
                </a:lnSpc>
                <a:spcBef>
                  <a:spcPct val="0"/>
                </a:spcBef>
                <a:spcAft>
                  <a:spcPct val="35000"/>
                </a:spcAft>
                <a:buFontTx/>
                <a:buChar char="-"/>
              </a:pPr>
              <a:r>
                <a:rPr lang="en-US" sz="1400" dirty="0" smtClean="0"/>
                <a:t>Decrease vertebral fracture</a:t>
              </a:r>
              <a:endParaRPr lang="en-US" sz="1400" dirty="0"/>
            </a:p>
          </p:txBody>
        </p:sp>
      </p:grpSp>
      <p:grpSp>
        <p:nvGrpSpPr>
          <p:cNvPr id="14" name="Group 13"/>
          <p:cNvGrpSpPr/>
          <p:nvPr/>
        </p:nvGrpSpPr>
        <p:grpSpPr>
          <a:xfrm>
            <a:off x="1297490" y="5162526"/>
            <a:ext cx="6617145" cy="1493568"/>
            <a:chOff x="1078173" y="1245"/>
            <a:chExt cx="3297172" cy="1676444"/>
          </a:xfrm>
        </p:grpSpPr>
        <p:sp>
          <p:nvSpPr>
            <p:cNvPr id="15" name="Rectangle 14"/>
            <p:cNvSpPr/>
            <p:nvPr/>
          </p:nvSpPr>
          <p:spPr>
            <a:xfrm>
              <a:off x="1078173" y="1245"/>
              <a:ext cx="3297172" cy="1676444"/>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1078173" y="1245"/>
              <a:ext cx="3297172" cy="1676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lgn="ctr"/>
              <a:r>
                <a:rPr lang="en-US" sz="1600" b="1" u="sng" dirty="0">
                  <a:solidFill>
                    <a:srgbClr val="FF0000"/>
                  </a:solidFill>
                  <a:latin typeface="MyriadPro-Black"/>
                </a:rPr>
                <a:t>Hormone </a:t>
              </a:r>
              <a:r>
                <a:rPr lang="en-US" sz="1600" b="1" u="sng" dirty="0" smtClean="0">
                  <a:solidFill>
                    <a:srgbClr val="FF0000"/>
                  </a:solidFill>
                  <a:latin typeface="MyriadPro-Black"/>
                </a:rPr>
                <a:t>Replacement (Estrogen) </a:t>
              </a:r>
              <a:r>
                <a:rPr lang="en-US" sz="1600" b="1" u="sng" dirty="0">
                  <a:solidFill>
                    <a:srgbClr val="FF0000"/>
                  </a:solidFill>
                  <a:latin typeface="MyriadPro-Black"/>
                </a:rPr>
                <a:t>Therapy</a:t>
              </a:r>
            </a:p>
            <a:p>
              <a:pPr lvl="0" algn="ctr" defTabSz="711200">
                <a:lnSpc>
                  <a:spcPct val="90000"/>
                </a:lnSpc>
                <a:spcBef>
                  <a:spcPct val="0"/>
                </a:spcBef>
                <a:spcAft>
                  <a:spcPct val="35000"/>
                </a:spcAft>
              </a:pPr>
              <a:endParaRPr lang="en-US" sz="1600" u="sng" kern="1200" dirty="0" smtClean="0"/>
            </a:p>
            <a:p>
              <a:pPr lvl="0" algn="ctr" defTabSz="711200">
                <a:lnSpc>
                  <a:spcPct val="90000"/>
                </a:lnSpc>
                <a:spcBef>
                  <a:spcPct val="0"/>
                </a:spcBef>
                <a:spcAft>
                  <a:spcPct val="35000"/>
                </a:spcAft>
              </a:pPr>
              <a:r>
                <a:rPr lang="en-US" sz="1600" dirty="0"/>
                <a:t>- </a:t>
              </a:r>
              <a:r>
                <a:rPr lang="en-US" sz="1400" b="1" dirty="0"/>
                <a:t>Indicated </a:t>
              </a:r>
              <a:r>
                <a:rPr lang="en-US" sz="1400" b="1" dirty="0" smtClean="0"/>
                <a:t>for</a:t>
              </a:r>
              <a:r>
                <a:rPr lang="en-US" sz="1400" b="1" dirty="0"/>
                <a:t>: </a:t>
              </a:r>
              <a:r>
                <a:rPr lang="en-US" sz="1400" dirty="0" smtClean="0"/>
                <a:t>prevention </a:t>
              </a:r>
              <a:r>
                <a:rPr lang="en-US" sz="1400" dirty="0"/>
                <a:t>of osteoporosis in women at significant</a:t>
              </a:r>
            </a:p>
            <a:p>
              <a:pPr lvl="0" algn="ctr" defTabSz="711200">
                <a:lnSpc>
                  <a:spcPct val="90000"/>
                </a:lnSpc>
                <a:spcBef>
                  <a:spcPct val="0"/>
                </a:spcBef>
                <a:spcAft>
                  <a:spcPct val="35000"/>
                </a:spcAft>
              </a:pPr>
              <a:r>
                <a:rPr lang="en-US" sz="1400" dirty="0"/>
                <a:t>risk and for whom other osteoporosis medications cannot be </a:t>
              </a:r>
              <a:r>
                <a:rPr lang="en-US" sz="1400" dirty="0" smtClean="0"/>
                <a:t>used</a:t>
              </a:r>
            </a:p>
            <a:p>
              <a:pPr algn="ctr" defTabSz="711200">
                <a:lnSpc>
                  <a:spcPct val="90000"/>
                </a:lnSpc>
                <a:spcBef>
                  <a:spcPct val="0"/>
                </a:spcBef>
                <a:spcAft>
                  <a:spcPct val="35000"/>
                </a:spcAft>
              </a:pPr>
              <a:r>
                <a:rPr lang="en-US" sz="1400" dirty="0" smtClean="0"/>
                <a:t>-</a:t>
              </a:r>
              <a:r>
                <a:rPr lang="en-US" sz="1400" dirty="0"/>
                <a:t>Long-term risks of HRT outweigh the benefits (CAD, breast CA, stroke)</a:t>
              </a:r>
              <a:endParaRPr lang="x-none" sz="1400" dirty="0"/>
            </a:p>
            <a:p>
              <a:pPr lvl="0" algn="ctr" defTabSz="711200">
                <a:lnSpc>
                  <a:spcPct val="90000"/>
                </a:lnSpc>
                <a:spcBef>
                  <a:spcPct val="0"/>
                </a:spcBef>
                <a:spcAft>
                  <a:spcPct val="35000"/>
                </a:spcAft>
              </a:pPr>
              <a:endParaRPr lang="en-US" sz="1400" dirty="0"/>
            </a:p>
          </p:txBody>
        </p:sp>
      </p:grpSp>
      <p:grpSp>
        <p:nvGrpSpPr>
          <p:cNvPr id="17" name="Group 16"/>
          <p:cNvGrpSpPr/>
          <p:nvPr/>
        </p:nvGrpSpPr>
        <p:grpSpPr>
          <a:xfrm>
            <a:off x="8187528" y="5161087"/>
            <a:ext cx="3202638" cy="1495007"/>
            <a:chOff x="7912874" y="126724"/>
            <a:chExt cx="2205939" cy="1495007"/>
          </a:xfrm>
        </p:grpSpPr>
        <p:sp>
          <p:nvSpPr>
            <p:cNvPr id="18" name="Rectangle 17"/>
            <p:cNvSpPr/>
            <p:nvPr/>
          </p:nvSpPr>
          <p:spPr>
            <a:xfrm>
              <a:off x="7912874" y="126724"/>
              <a:ext cx="2205939" cy="1425486"/>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7912874" y="196245"/>
              <a:ext cx="2205939" cy="14254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lvl="0" algn="ctr">
                <a:lnSpc>
                  <a:spcPct val="90000"/>
                </a:lnSpc>
                <a:spcBef>
                  <a:spcPct val="0"/>
                </a:spcBef>
                <a:spcAft>
                  <a:spcPct val="35000"/>
                </a:spcAft>
              </a:pPr>
              <a:r>
                <a:rPr lang="en-US" sz="1600" b="1" u="sng" dirty="0">
                  <a:solidFill>
                    <a:srgbClr val="FF0000"/>
                  </a:solidFill>
                  <a:latin typeface="MyriadPro-Black"/>
                </a:rPr>
                <a:t>Strontium renelate</a:t>
              </a:r>
              <a:endParaRPr lang="x-none" sz="1600" b="1" u="sng" dirty="0">
                <a:solidFill>
                  <a:srgbClr val="FF0000"/>
                </a:solidFill>
                <a:latin typeface="MyriadPro-Black"/>
              </a:endParaRPr>
            </a:p>
            <a:p>
              <a:pPr marL="285750" lvl="1" indent="-285750" algn="l" defTabSz="400050" rtl="0">
                <a:lnSpc>
                  <a:spcPct val="90000"/>
                </a:lnSpc>
                <a:spcBef>
                  <a:spcPct val="0"/>
                </a:spcBef>
                <a:spcAft>
                  <a:spcPct val="15000"/>
                </a:spcAft>
                <a:buFontTx/>
                <a:buChar char="-"/>
              </a:pPr>
              <a:r>
                <a:rPr lang="en-US" sz="1400" dirty="0" smtClean="0">
                  <a:sym typeface="Symbol" panose="05050102010706020507" pitchFamily="18" charset="2"/>
                </a:rPr>
                <a:t> </a:t>
              </a:r>
              <a:r>
                <a:rPr lang="en-US" sz="1400" dirty="0">
                  <a:sym typeface="Symbol" panose="05050102010706020507" pitchFamily="18" charset="2"/>
                </a:rPr>
                <a:t>Bone resorption &amp;</a:t>
              </a:r>
              <a:r>
                <a:rPr lang="en-US" sz="1400" dirty="0">
                  <a:sym typeface="Wingdings 3"/>
                </a:rPr>
                <a:t> bone </a:t>
              </a:r>
              <a:r>
                <a:rPr lang="en-US" sz="1400" dirty="0" smtClean="0">
                  <a:sym typeface="Wingdings 3"/>
                </a:rPr>
                <a:t>formation</a:t>
              </a:r>
              <a:endParaRPr lang="en-US" sz="1400" dirty="0">
                <a:sym typeface="Wingdings 3"/>
              </a:endParaRPr>
            </a:p>
            <a:p>
              <a:pPr marL="285750" lvl="1" indent="-285750" algn="l" defTabSz="400050" rtl="0">
                <a:lnSpc>
                  <a:spcPct val="90000"/>
                </a:lnSpc>
                <a:spcBef>
                  <a:spcPct val="0"/>
                </a:spcBef>
                <a:spcAft>
                  <a:spcPct val="15000"/>
                </a:spcAft>
                <a:buFontTx/>
                <a:buChar char="-"/>
              </a:pPr>
              <a:r>
                <a:rPr lang="en-US" sz="1400" dirty="0" smtClean="0"/>
                <a:t>Effective </a:t>
              </a:r>
              <a:r>
                <a:rPr lang="en-US" sz="1400" dirty="0"/>
                <a:t>in preventing vertebral and non-vertebral fractures</a:t>
              </a:r>
              <a:endParaRPr lang="x-none" sz="1400" dirty="0"/>
            </a:p>
          </p:txBody>
        </p:sp>
      </p:grpSp>
    </p:spTree>
    <p:extLst>
      <p:ext uri="{BB962C8B-B14F-4D97-AF65-F5344CB8AC3E}">
        <p14:creationId xmlns:p14="http://schemas.microsoft.com/office/powerpoint/2010/main" val="5432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schemeClr>
                </a:solidFill>
              </a:rPr>
              <a:t>Pharmacology</a:t>
            </a:r>
            <a:endParaRPr lang="en-US" dirty="0"/>
          </a:p>
        </p:txBody>
      </p:sp>
      <p:sp>
        <p:nvSpPr>
          <p:cNvPr id="3" name="Content Placeholder 2"/>
          <p:cNvSpPr>
            <a:spLocks noGrp="1"/>
          </p:cNvSpPr>
          <p:nvPr>
            <p:ph idx="1"/>
          </p:nvPr>
        </p:nvSpPr>
        <p:spPr>
          <a:xfrm>
            <a:off x="1103312" y="2052919"/>
            <a:ext cx="8946541" cy="548614"/>
          </a:xfrm>
        </p:spPr>
        <p:txBody>
          <a:bodyPr>
            <a:normAutofit/>
          </a:bodyPr>
          <a:lstStyle/>
          <a:p>
            <a:r>
              <a:rPr lang="en-US" b="1" dirty="0">
                <a:solidFill>
                  <a:srgbClr val="FFFF00"/>
                </a:solidFill>
              </a:rPr>
              <a:t>ANABOLIC THERAPIES</a:t>
            </a:r>
          </a:p>
        </p:txBody>
      </p:sp>
      <p:grpSp>
        <p:nvGrpSpPr>
          <p:cNvPr id="4" name="Group 3"/>
          <p:cNvGrpSpPr/>
          <p:nvPr/>
        </p:nvGrpSpPr>
        <p:grpSpPr>
          <a:xfrm>
            <a:off x="1704344" y="2801204"/>
            <a:ext cx="8345509" cy="3129566"/>
            <a:chOff x="3221867" y="1904035"/>
            <a:chExt cx="2263453" cy="1358072"/>
          </a:xfrm>
        </p:grpSpPr>
        <p:sp>
          <p:nvSpPr>
            <p:cNvPr id="5" name="Rectangle 4"/>
            <p:cNvSpPr/>
            <p:nvPr/>
          </p:nvSpPr>
          <p:spPr>
            <a:xfrm>
              <a:off x="3221867" y="1904035"/>
              <a:ext cx="2263453" cy="1358072"/>
            </a:xfrm>
            <a:prstGeom prst="rect">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Rectangle 5"/>
            <p:cNvSpPr/>
            <p:nvPr/>
          </p:nvSpPr>
          <p:spPr>
            <a:xfrm>
              <a:off x="3221867" y="1904035"/>
              <a:ext cx="2263453" cy="1358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rtl="0">
                <a:lnSpc>
                  <a:spcPct val="90000"/>
                </a:lnSpc>
                <a:spcBef>
                  <a:spcPct val="0"/>
                </a:spcBef>
                <a:spcAft>
                  <a:spcPct val="35000"/>
                </a:spcAft>
              </a:pPr>
              <a:r>
                <a:rPr lang="en-US" sz="1600" b="1" u="sng" dirty="0">
                  <a:solidFill>
                    <a:srgbClr val="FF0000"/>
                  </a:solidFill>
                  <a:latin typeface="MyriadPro-Black"/>
                </a:rPr>
                <a:t>Teriparatide (PTH Analogue</a:t>
              </a:r>
              <a:r>
                <a:rPr lang="en-US" sz="1600" b="1" u="sng" dirty="0" smtClean="0">
                  <a:solidFill>
                    <a:srgbClr val="FF0000"/>
                  </a:solidFill>
                  <a:latin typeface="MyriadPro-Black"/>
                </a:rPr>
                <a:t>)</a:t>
              </a:r>
            </a:p>
            <a:p>
              <a:pPr lvl="0" algn="ctr" defTabSz="533400" rtl="0">
                <a:lnSpc>
                  <a:spcPct val="90000"/>
                </a:lnSpc>
                <a:spcBef>
                  <a:spcPct val="0"/>
                </a:spcBef>
                <a:spcAft>
                  <a:spcPct val="35000"/>
                </a:spcAft>
              </a:pPr>
              <a:endParaRPr lang="x-none" sz="1600" u="sng" dirty="0" smtClean="0">
                <a:latin typeface="MyriadPro-Black"/>
              </a:endParaRPr>
            </a:p>
            <a:p>
              <a:pPr marL="285750" lvl="1" indent="-285750" defTabSz="400050">
                <a:lnSpc>
                  <a:spcPct val="90000"/>
                </a:lnSpc>
                <a:spcBef>
                  <a:spcPct val="0"/>
                </a:spcBef>
                <a:spcAft>
                  <a:spcPct val="15000"/>
                </a:spcAft>
                <a:buFontTx/>
                <a:buChar char="-"/>
              </a:pPr>
              <a:r>
                <a:rPr lang="en-US" sz="1400" dirty="0"/>
                <a:t>I</a:t>
              </a:r>
              <a:r>
                <a:rPr lang="en-US" sz="1400" dirty="0" smtClean="0"/>
                <a:t>ncreases </a:t>
              </a:r>
              <a:r>
                <a:rPr lang="en-US" sz="1400" dirty="0"/>
                <a:t>bone formation, </a:t>
              </a:r>
              <a:r>
                <a:rPr lang="en-US" sz="1400" dirty="0" smtClean="0"/>
                <a:t>bone remodeling </a:t>
              </a:r>
              <a:r>
                <a:rPr lang="en-US" sz="1400" dirty="0"/>
                <a:t>rate, and osteoblast number and </a:t>
              </a:r>
              <a:r>
                <a:rPr lang="en-US" sz="1400" dirty="0" smtClean="0"/>
                <a:t>activity</a:t>
              </a:r>
            </a:p>
            <a:p>
              <a:pPr marL="285750" lvl="1" indent="-285750" defTabSz="400050">
                <a:lnSpc>
                  <a:spcPct val="90000"/>
                </a:lnSpc>
                <a:spcBef>
                  <a:spcPct val="0"/>
                </a:spcBef>
                <a:spcAft>
                  <a:spcPct val="15000"/>
                </a:spcAft>
                <a:buFontTx/>
                <a:buChar char="-"/>
              </a:pPr>
              <a:r>
                <a:rPr lang="en-US" sz="1400" dirty="0" smtClean="0"/>
                <a:t>Reduces </a:t>
              </a:r>
              <a:r>
                <a:rPr lang="en-US" sz="1400" dirty="0"/>
                <a:t>fracture risk in postmenopausal </a:t>
              </a:r>
              <a:r>
                <a:rPr lang="en-US" sz="1400" dirty="0" smtClean="0"/>
                <a:t>women</a:t>
              </a:r>
            </a:p>
            <a:p>
              <a:pPr marL="285750" lvl="1" indent="-285750" defTabSz="400050">
                <a:lnSpc>
                  <a:spcPct val="90000"/>
                </a:lnSpc>
                <a:spcBef>
                  <a:spcPct val="0"/>
                </a:spcBef>
                <a:spcAft>
                  <a:spcPct val="15000"/>
                </a:spcAft>
                <a:buFontTx/>
                <a:buChar char="-"/>
              </a:pPr>
              <a:r>
                <a:rPr lang="en-US" sz="1400" dirty="0" smtClean="0"/>
                <a:t>Approved </a:t>
              </a:r>
              <a:r>
                <a:rPr lang="en-US" sz="1400" dirty="0"/>
                <a:t>for use for only up to 2 </a:t>
              </a:r>
              <a:r>
                <a:rPr lang="en-US" sz="1400" dirty="0" smtClean="0"/>
                <a:t>years (osteosarcoma)</a:t>
              </a:r>
            </a:p>
            <a:p>
              <a:pPr marL="0" lvl="1" defTabSz="400050">
                <a:lnSpc>
                  <a:spcPct val="90000"/>
                </a:lnSpc>
                <a:spcBef>
                  <a:spcPct val="0"/>
                </a:spcBef>
                <a:spcAft>
                  <a:spcPct val="15000"/>
                </a:spcAft>
              </a:pPr>
              <a:endParaRPr lang="en-US" sz="1400" dirty="0" smtClean="0"/>
            </a:p>
            <a:p>
              <a:pPr marL="285750" lvl="1" indent="-285750" defTabSz="400050">
                <a:lnSpc>
                  <a:spcPct val="90000"/>
                </a:lnSpc>
                <a:spcBef>
                  <a:spcPct val="0"/>
                </a:spcBef>
                <a:spcAft>
                  <a:spcPct val="15000"/>
                </a:spcAft>
                <a:buFontTx/>
                <a:buChar char="-"/>
              </a:pPr>
              <a:r>
                <a:rPr lang="en-US" sz="1400" b="1" u="sng" dirty="0" smtClean="0"/>
                <a:t>Indicated for: </a:t>
              </a:r>
            </a:p>
            <a:p>
              <a:pPr marL="285750" lvl="1" indent="-285750" defTabSz="400050">
                <a:lnSpc>
                  <a:spcPct val="90000"/>
                </a:lnSpc>
                <a:spcBef>
                  <a:spcPct val="0"/>
                </a:spcBef>
                <a:spcAft>
                  <a:spcPct val="15000"/>
                </a:spcAft>
                <a:buFont typeface="Arial" panose="020B0604020202020204" pitchFamily="34" charset="0"/>
                <a:buChar char="•"/>
              </a:pPr>
              <a:r>
                <a:rPr lang="en-US" sz="1400" dirty="0" smtClean="0"/>
                <a:t>treatment </a:t>
              </a:r>
              <a:r>
                <a:rPr lang="en-US" sz="1400" dirty="0"/>
                <a:t>of postmenopausal women at high </a:t>
              </a:r>
              <a:r>
                <a:rPr lang="en-US" sz="1400" dirty="0" smtClean="0"/>
                <a:t>risk for fracture</a:t>
              </a:r>
            </a:p>
            <a:p>
              <a:pPr marL="285750" lvl="1" indent="-285750" defTabSz="400050">
                <a:lnSpc>
                  <a:spcPct val="90000"/>
                </a:lnSpc>
                <a:spcBef>
                  <a:spcPct val="0"/>
                </a:spcBef>
                <a:spcAft>
                  <a:spcPct val="15000"/>
                </a:spcAft>
                <a:buFont typeface="Arial" panose="020B0604020202020204" pitchFamily="34" charset="0"/>
                <a:buChar char="•"/>
              </a:pPr>
              <a:r>
                <a:rPr lang="en-US" sz="1400" dirty="0" smtClean="0"/>
                <a:t>increase </a:t>
              </a:r>
              <a:r>
                <a:rPr lang="en-US" sz="1400" dirty="0"/>
                <a:t>in BMD in men with idiopathic or hypogonadal </a:t>
              </a:r>
              <a:r>
                <a:rPr lang="en-US" sz="1400" dirty="0" smtClean="0"/>
                <a:t>osteoporosis at </a:t>
              </a:r>
              <a:r>
                <a:rPr lang="en-US" sz="1400" dirty="0"/>
                <a:t>high fracture </a:t>
              </a:r>
              <a:r>
                <a:rPr lang="en-US" sz="1400" dirty="0" smtClean="0"/>
                <a:t>risk</a:t>
              </a:r>
            </a:p>
            <a:p>
              <a:pPr marL="285750" lvl="1" indent="-285750" defTabSz="400050">
                <a:lnSpc>
                  <a:spcPct val="90000"/>
                </a:lnSpc>
                <a:spcBef>
                  <a:spcPct val="0"/>
                </a:spcBef>
                <a:spcAft>
                  <a:spcPct val="15000"/>
                </a:spcAft>
                <a:buFont typeface="Arial" panose="020B0604020202020204" pitchFamily="34" charset="0"/>
                <a:buChar char="•"/>
              </a:pPr>
              <a:r>
                <a:rPr lang="en-US" sz="1400" dirty="0" smtClean="0"/>
                <a:t>men </a:t>
              </a:r>
              <a:r>
                <a:rPr lang="en-US" sz="1400" dirty="0"/>
                <a:t>or women intolerant to other osteoporosis </a:t>
              </a:r>
              <a:r>
                <a:rPr lang="en-US" sz="1400" dirty="0" smtClean="0"/>
                <a:t>medications</a:t>
              </a:r>
            </a:p>
            <a:p>
              <a:pPr marL="285750" lvl="1" indent="-285750" defTabSz="400050">
                <a:lnSpc>
                  <a:spcPct val="90000"/>
                </a:lnSpc>
                <a:spcBef>
                  <a:spcPct val="0"/>
                </a:spcBef>
                <a:spcAft>
                  <a:spcPct val="15000"/>
                </a:spcAft>
                <a:buFont typeface="Arial" panose="020B0604020202020204" pitchFamily="34" charset="0"/>
                <a:buChar char="•"/>
              </a:pPr>
              <a:r>
                <a:rPr lang="en-US" sz="1400" dirty="0" smtClean="0"/>
                <a:t>patients </a:t>
              </a:r>
              <a:r>
                <a:rPr lang="en-US" sz="1400" dirty="0"/>
                <a:t>with glucocorticoid-induced </a:t>
              </a:r>
              <a:r>
                <a:rPr lang="en-US" sz="1400" dirty="0" smtClean="0"/>
                <a:t>osteoporosis</a:t>
              </a:r>
            </a:p>
          </p:txBody>
        </p:sp>
      </p:grpSp>
    </p:spTree>
    <p:extLst>
      <p:ext uri="{BB962C8B-B14F-4D97-AF65-F5344CB8AC3E}">
        <p14:creationId xmlns:p14="http://schemas.microsoft.com/office/powerpoint/2010/main" val="29972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latin typeface="+mj-lt"/>
                <a:ea typeface="+mj-ea"/>
                <a:cs typeface="+mj-cs"/>
              </a:rPr>
              <a:t/>
            </a:r>
            <a:br>
              <a:rPr lang="en-US" dirty="0" smtClean="0">
                <a:solidFill>
                  <a:schemeClr val="accent1">
                    <a:tint val="83000"/>
                    <a:satMod val="150000"/>
                  </a:schemeClr>
                </a:solidFill>
                <a:latin typeface="+mj-lt"/>
                <a:ea typeface="+mj-ea"/>
                <a:cs typeface="+mj-cs"/>
              </a:rPr>
            </a:br>
            <a:r>
              <a:rPr lang="en-US" dirty="0" smtClean="0">
                <a:solidFill>
                  <a:schemeClr val="accent1">
                    <a:tint val="83000"/>
                    <a:satMod val="150000"/>
                  </a:schemeClr>
                </a:solidFill>
                <a:latin typeface="+mj-lt"/>
                <a:ea typeface="+mj-ea"/>
                <a:cs typeface="+mj-cs"/>
              </a:rPr>
              <a:t> </a:t>
            </a:r>
            <a:endParaRPr lang="x-none" dirty="0">
              <a:solidFill>
                <a:schemeClr val="accent1">
                  <a:tint val="83000"/>
                  <a:satMod val="150000"/>
                </a:schemeClr>
              </a:solidFill>
              <a:latin typeface="+mj-lt"/>
              <a:ea typeface="+mj-ea"/>
              <a:cs typeface="+mj-cs"/>
            </a:endParaRPr>
          </a:p>
        </p:txBody>
      </p:sp>
      <p:sp>
        <p:nvSpPr>
          <p:cNvPr id="3" name="Content Placeholder 2"/>
          <p:cNvSpPr>
            <a:spLocks noGrp="1"/>
          </p:cNvSpPr>
          <p:nvPr>
            <p:ph idx="1"/>
          </p:nvPr>
        </p:nvSpPr>
        <p:spPr>
          <a:xfrm>
            <a:off x="952501" y="2714626"/>
            <a:ext cx="9997017" cy="3071813"/>
          </a:xfrm>
        </p:spPr>
        <p:txBody>
          <a:bodyPr/>
          <a:lstStyle/>
          <a:p>
            <a:pPr marL="80963" indent="0" algn="ctr" eaLnBrk="1" hangingPunct="1">
              <a:buFont typeface="Wingdings 2" pitchFamily="18" charset="2"/>
              <a:buNone/>
            </a:pPr>
            <a:r>
              <a:rPr lang="en-US" altLang="en-US" sz="6600" smtClean="0">
                <a:latin typeface="Century Gothic" pitchFamily="34" charset="0"/>
                <a:ea typeface="ＭＳ Ｐゴシック" pitchFamily="34" charset="-128"/>
                <a:cs typeface="Tahoma" pitchFamily="34" charset="0"/>
              </a:rPr>
              <a:t>Post test </a:t>
            </a:r>
            <a:endParaRPr lang="ar-SA" altLang="en-US" sz="6600" smtClean="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3147418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a:t>
            </a:r>
            <a:r>
              <a:rPr lang="en-US" b="1" dirty="0" smtClean="0">
                <a:solidFill>
                  <a:schemeClr val="accent1">
                    <a:tint val="83000"/>
                    <a:satMod val="150000"/>
                  </a:schemeClr>
                </a:solidFill>
              </a:rPr>
              <a:t>1: </a:t>
            </a:r>
            <a:endParaRPr lang="en-US" dirty="0"/>
          </a:p>
        </p:txBody>
      </p:sp>
      <p:sp>
        <p:nvSpPr>
          <p:cNvPr id="3" name="Content Placeholder 2"/>
          <p:cNvSpPr>
            <a:spLocks noGrp="1"/>
          </p:cNvSpPr>
          <p:nvPr>
            <p:ph idx="1"/>
          </p:nvPr>
        </p:nvSpPr>
        <p:spPr>
          <a:xfrm>
            <a:off x="914400" y="2052918"/>
            <a:ext cx="10946296" cy="4195481"/>
          </a:xfrm>
        </p:spPr>
        <p:txBody>
          <a:bodyPr/>
          <a:lstStyle/>
          <a:p>
            <a:r>
              <a:rPr 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 is </a:t>
            </a:r>
            <a:r>
              <a:rPr lang="en-US" sz="2800" b="1" dirty="0" smtClean="0">
                <a:latin typeface="Century Gothic" panose="020B0502020202020204" pitchFamily="34" charset="0"/>
                <a:ea typeface="ＭＳ Ｐゴシック" panose="020B0600070205080204" pitchFamily="34" charset="-128"/>
                <a:cs typeface="Tahoma" panose="020B0604030504040204" pitchFamily="34" charset="0"/>
              </a:rPr>
              <a:t>:</a:t>
            </a:r>
            <a:endParaRPr lang="en-US" sz="2800" b="1" dirty="0">
              <a:latin typeface="Century Gothic" panose="020B0502020202020204" pitchFamily="34" charset="0"/>
              <a:ea typeface="ＭＳ Ｐゴシック" panose="020B0600070205080204" pitchFamily="34" charset="-128"/>
              <a:cs typeface="Tahoma" panose="020B0604030504040204" pitchFamily="34" charset="0"/>
            </a:endParaRPr>
          </a:p>
          <a:p>
            <a:r>
              <a:rPr lang="en-US" dirty="0" smtClean="0"/>
              <a:t>A-</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disease of children caused by vitamin D </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deficiency .</a:t>
            </a:r>
            <a:endParaRPr lang="en-US" dirty="0" smtClean="0"/>
          </a:p>
          <a:p>
            <a:r>
              <a:rPr lang="en-US" dirty="0" smtClean="0"/>
              <a:t>B-</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A </a:t>
            </a:r>
            <a:r>
              <a:rPr lang="en-US" altLang="en-US" dirty="0">
                <a:latin typeface="Century Gothic" panose="020B0502020202020204" pitchFamily="34" charset="0"/>
                <a:ea typeface="ＭＳ Ｐゴシック" panose="020B0600070205080204" pitchFamily="34" charset="-128"/>
                <a:cs typeface="Tahoma" panose="020B0604030504040204" pitchFamily="34" charset="0"/>
              </a:rPr>
              <a:t>condition in which the bones become brittle and fragile from loss of </a:t>
            </a:r>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tissue .</a:t>
            </a:r>
          </a:p>
          <a:p>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C-A condition in which the bones become soft due to </a:t>
            </a:r>
            <a:r>
              <a:rPr lang="en-US" dirty="0" smtClean="0"/>
              <a:t>decreased in mineralization .</a:t>
            </a:r>
          </a:p>
          <a:p>
            <a:r>
              <a:rPr lang="en-US" altLang="en-US" dirty="0" smtClean="0">
                <a:latin typeface="Century Gothic" panose="020B0502020202020204" pitchFamily="34" charset="0"/>
                <a:ea typeface="ＭＳ Ｐゴシック" panose="020B0600070205080204" pitchFamily="34" charset="-128"/>
                <a:cs typeface="Tahoma" panose="020B0604030504040204" pitchFamily="34" charset="0"/>
              </a:rPr>
              <a:t>D-All of the above</a:t>
            </a:r>
          </a:p>
          <a:p>
            <a:endParaRPr lang="en-US" dirty="0"/>
          </a:p>
        </p:txBody>
      </p:sp>
    </p:spTree>
    <p:extLst>
      <p:ext uri="{BB962C8B-B14F-4D97-AF65-F5344CB8AC3E}">
        <p14:creationId xmlns:p14="http://schemas.microsoft.com/office/powerpoint/2010/main" val="28961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tint val="83000"/>
                    <a:satMod val="150000"/>
                  </a:schemeClr>
                </a:solidFill>
              </a:rPr>
              <a:t>Question 2: </a:t>
            </a:r>
            <a:endParaRPr lang="en-US" dirty="0"/>
          </a:p>
        </p:txBody>
      </p:sp>
      <p:sp>
        <p:nvSpPr>
          <p:cNvPr id="3" name="Content Placeholder 2"/>
          <p:cNvSpPr>
            <a:spLocks noGrp="1"/>
          </p:cNvSpPr>
          <p:nvPr>
            <p:ph idx="1"/>
          </p:nvPr>
        </p:nvSpPr>
        <p:spPr/>
        <p:txBody>
          <a:bodyPr/>
          <a:lstStyle/>
          <a:p>
            <a:pPr lvl="1" fontAlgn="t"/>
            <a:r>
              <a:rPr 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 is most likely to strike</a:t>
            </a:r>
            <a:r>
              <a:rPr lang="en-US" sz="2800" b="1" dirty="0" smtClean="0">
                <a:latin typeface="Century Gothic" panose="020B0502020202020204" pitchFamily="34" charset="0"/>
                <a:ea typeface="ＭＳ Ｐゴシック" panose="020B0600070205080204" pitchFamily="34" charset="-128"/>
                <a:cs typeface="Tahoma" panose="020B0604030504040204" pitchFamily="34" charset="0"/>
              </a:rPr>
              <a:t>:                                                                  </a:t>
            </a:r>
            <a:endParaRPr lang="en-US" sz="2800" b="1" dirty="0">
              <a:latin typeface="Century Gothic" panose="020B0502020202020204" pitchFamily="34" charset="0"/>
              <a:ea typeface="ＭＳ Ｐゴシック" panose="020B0600070205080204" pitchFamily="34" charset="-128"/>
              <a:cs typeface="Tahoma" panose="020B0604030504040204" pitchFamily="34" charset="0"/>
            </a:endParaRPr>
          </a:p>
          <a:p>
            <a:pPr lvl="1"/>
            <a:r>
              <a:rPr lang="en-US" dirty="0" smtClean="0">
                <a:latin typeface="Century Gothic" panose="020B0502020202020204" pitchFamily="34" charset="0"/>
                <a:ea typeface="Tahoma" panose="020B0604030504040204" pitchFamily="34" charset="0"/>
                <a:cs typeface="Tahoma" panose="020B0604030504040204" pitchFamily="34" charset="0"/>
              </a:rPr>
              <a:t>     </a:t>
            </a:r>
            <a:r>
              <a:rPr lang="en-US" sz="2400" dirty="0" smtClean="0">
                <a:latin typeface="Century Gothic" panose="020B0502020202020204" pitchFamily="34" charset="0"/>
                <a:ea typeface="Tahoma" panose="020B0604030504040204" pitchFamily="34" charset="0"/>
                <a:cs typeface="Tahoma" panose="020B0604030504040204" pitchFamily="34" charset="0"/>
              </a:rPr>
              <a:t>A-In childe hood</a:t>
            </a:r>
          </a:p>
          <a:p>
            <a:pPr lvl="1"/>
            <a:r>
              <a:rPr lang="en-US" sz="2400" dirty="0" smtClean="0">
                <a:latin typeface="Century Gothic" panose="020B0502020202020204" pitchFamily="34" charset="0"/>
                <a:ea typeface="Tahoma" panose="020B0604030504040204" pitchFamily="34" charset="0"/>
                <a:cs typeface="Tahoma" panose="020B0604030504040204" pitchFamily="34" charset="0"/>
              </a:rPr>
              <a:t>    B-during </a:t>
            </a:r>
            <a:r>
              <a:rPr lang="en-US" sz="2400" dirty="0" err="1" smtClean="0">
                <a:latin typeface="Century Gothic" panose="020B0502020202020204" pitchFamily="34" charset="0"/>
                <a:ea typeface="Tahoma" panose="020B0604030504040204" pitchFamily="34" charset="0"/>
                <a:cs typeface="Tahoma" panose="020B0604030504040204" pitchFamily="34" charset="0"/>
              </a:rPr>
              <a:t>perimenopause</a:t>
            </a:r>
            <a:r>
              <a:rPr lang="en-US" sz="2400" dirty="0" smtClean="0">
                <a:latin typeface="Century Gothic" panose="020B0502020202020204" pitchFamily="34" charset="0"/>
                <a:ea typeface="Tahoma" panose="020B0604030504040204" pitchFamily="34" charset="0"/>
                <a:cs typeface="Tahoma" panose="020B0604030504040204" pitchFamily="34" charset="0"/>
              </a:rPr>
              <a:t> </a:t>
            </a:r>
          </a:p>
          <a:p>
            <a:pPr lvl="1"/>
            <a:r>
              <a:rPr lang="en-US" sz="2400" dirty="0" smtClean="0">
                <a:latin typeface="Century Gothic" panose="020B0502020202020204" pitchFamily="34" charset="0"/>
                <a:ea typeface="Tahoma" panose="020B0604030504040204" pitchFamily="34" charset="0"/>
                <a:cs typeface="Tahoma" panose="020B0604030504040204" pitchFamily="34" charset="0"/>
              </a:rPr>
              <a:t>    C-after menopause</a:t>
            </a:r>
          </a:p>
          <a:p>
            <a:pPr lvl="1"/>
            <a:r>
              <a:rPr lang="en-US" sz="2400" dirty="0" smtClean="0">
                <a:latin typeface="Century Gothic" panose="020B0502020202020204" pitchFamily="34" charset="0"/>
                <a:ea typeface="Tahoma" panose="020B0604030504040204" pitchFamily="34" charset="0"/>
                <a:cs typeface="Tahoma" panose="020B0604030504040204" pitchFamily="34" charset="0"/>
              </a:rPr>
              <a:t>    D-in adolescence</a:t>
            </a:r>
            <a:r>
              <a:rPr lang="en-US" dirty="0" smtClean="0"/>
              <a:t/>
            </a:r>
            <a:br>
              <a:rPr lang="en-US" dirty="0" smtClean="0"/>
            </a:br>
            <a:endParaRPr lang="en-US"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after menopause</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92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3</a:t>
            </a:r>
            <a:r>
              <a:rPr lang="en-US" b="1" dirty="0" smtClean="0">
                <a:solidFill>
                  <a:schemeClr val="accent1">
                    <a:tint val="83000"/>
                    <a:satMod val="150000"/>
                  </a:schemeClr>
                </a:solidFill>
              </a:rPr>
              <a:t>: </a:t>
            </a:r>
            <a:endParaRPr lang="en-US" dirty="0"/>
          </a:p>
        </p:txBody>
      </p:sp>
      <p:sp>
        <p:nvSpPr>
          <p:cNvPr id="3" name="Content Placeholder 2"/>
          <p:cNvSpPr>
            <a:spLocks noGrp="1"/>
          </p:cNvSpPr>
          <p:nvPr>
            <p:ph idx="1"/>
          </p:nvPr>
        </p:nvSpPr>
        <p:spPr/>
        <p:txBody>
          <a:bodyPr/>
          <a:lstStyle/>
          <a:p>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Osteoporosis is a common and disabling disease, prevalence of post menopausal osteoporosis in Saudi Arabia is:</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A- 10% to 20%</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B- 20% to 30%</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C-30% to 40%</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D-40% to 50%</a:t>
            </a:r>
            <a:endParaRPr lang="ar-SA" altLang="en-US" sz="2000" dirty="0">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24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4:</a:t>
            </a:r>
          </a:p>
        </p:txBody>
      </p:sp>
      <p:sp>
        <p:nvSpPr>
          <p:cNvPr id="3" name="Content Placeholder 2"/>
          <p:cNvSpPr>
            <a:spLocks noGrp="1"/>
          </p:cNvSpPr>
          <p:nvPr>
            <p:ph idx="1"/>
          </p:nvPr>
        </p:nvSpPr>
        <p:spPr/>
        <p:txBody>
          <a:bodyPr/>
          <a:lstStyle/>
          <a:p>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The increased incidence of Osteoporosis in post-menopausal women is caused by:</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A- Decreased Progesterone </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B-  Decreased Estrogen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C- Sedentary  lifestyle</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D- None of the above</a:t>
            </a:r>
          </a:p>
          <a:p>
            <a:pPr marL="0" indent="0">
              <a:buNone/>
            </a:pPr>
            <a:endParaRPr lang="en-US" dirty="0"/>
          </a:p>
        </p:txBody>
      </p:sp>
    </p:spTree>
    <p:extLst>
      <p:ext uri="{BB962C8B-B14F-4D97-AF65-F5344CB8AC3E}">
        <p14:creationId xmlns:p14="http://schemas.microsoft.com/office/powerpoint/2010/main" val="4031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tx1">
                    <a:lumMod val="95000"/>
                  </a:schemeClr>
                </a:solidFill>
              </a:rPr>
              <a:t>Objectives :</a:t>
            </a:r>
            <a:endParaRPr lang="en-US" b="1" dirty="0"/>
          </a:p>
        </p:txBody>
      </p:sp>
      <p:sp>
        <p:nvSpPr>
          <p:cNvPr id="3" name="Content Placeholder 2"/>
          <p:cNvSpPr>
            <a:spLocks noGrp="1"/>
          </p:cNvSpPr>
          <p:nvPr>
            <p:ph idx="1"/>
          </p:nvPr>
        </p:nvSpPr>
        <p:spPr>
          <a:xfrm>
            <a:off x="646111" y="1596572"/>
            <a:ext cx="10268631" cy="4651828"/>
          </a:xfrm>
        </p:spPr>
        <p:txBody>
          <a:bodyPr>
            <a:normAutofit/>
          </a:bodyPr>
          <a:lstStyle/>
          <a:p>
            <a:r>
              <a:rPr lang="en-US" sz="2800" b="1" dirty="0">
                <a:solidFill>
                  <a:srgbClr val="FFFF00"/>
                </a:solidFill>
              </a:rPr>
              <a:t>Definition of </a:t>
            </a:r>
            <a:r>
              <a:rPr lang="en-US" sz="2800" b="1" dirty="0" err="1">
                <a:solidFill>
                  <a:srgbClr val="FFFF00"/>
                </a:solidFill>
              </a:rPr>
              <a:t>Oteoporosis</a:t>
            </a:r>
            <a:r>
              <a:rPr lang="en-US" sz="2800" b="1" dirty="0">
                <a:solidFill>
                  <a:srgbClr val="FFFF00"/>
                </a:solidFill>
              </a:rPr>
              <a:t> and </a:t>
            </a:r>
            <a:r>
              <a:rPr lang="en-US" sz="2800" b="1" dirty="0" err="1">
                <a:solidFill>
                  <a:srgbClr val="FFFF00"/>
                </a:solidFill>
              </a:rPr>
              <a:t>Osteomalacia</a:t>
            </a:r>
            <a:r>
              <a:rPr lang="en-US" sz="2800" b="1" dirty="0">
                <a:solidFill>
                  <a:srgbClr val="FFFF00"/>
                </a:solidFill>
              </a:rPr>
              <a:t> / Rickets</a:t>
            </a:r>
          </a:p>
          <a:p>
            <a:r>
              <a:rPr lang="en-US" sz="2400" dirty="0"/>
              <a:t>Highlight on Vitamin D deficiency</a:t>
            </a:r>
          </a:p>
          <a:p>
            <a:r>
              <a:rPr lang="en-US" sz="2400" dirty="0"/>
              <a:t>Prevalence in world / Saudi Arabia</a:t>
            </a:r>
          </a:p>
          <a:p>
            <a:r>
              <a:rPr lang="en-US" sz="2400" dirty="0"/>
              <a:t>Factors lead to Osteoporosis and Vitamin D </a:t>
            </a:r>
            <a:r>
              <a:rPr lang="en-US" sz="2400" dirty="0" smtClean="0"/>
              <a:t>deficiency</a:t>
            </a:r>
          </a:p>
          <a:p>
            <a:r>
              <a:rPr lang="en-US" sz="2400" dirty="0"/>
              <a:t>Vitamin D and </a:t>
            </a:r>
            <a:r>
              <a:rPr lang="en-US" sz="2400" dirty="0" smtClean="0"/>
              <a:t>Comorbidities</a:t>
            </a:r>
            <a:endParaRPr lang="en-US" sz="2400" dirty="0"/>
          </a:p>
          <a:p>
            <a:r>
              <a:rPr lang="en-US" sz="2400" dirty="0"/>
              <a:t>How patients could be presented</a:t>
            </a:r>
          </a:p>
          <a:p>
            <a:r>
              <a:rPr lang="en-US" sz="2400" dirty="0"/>
              <a:t>Common fractures with osteoporosis</a:t>
            </a:r>
          </a:p>
          <a:p>
            <a:r>
              <a:rPr lang="en-US" sz="2400" dirty="0" smtClean="0"/>
              <a:t>Diagnosis</a:t>
            </a:r>
            <a:endParaRPr lang="en-US" sz="2400" dirty="0"/>
          </a:p>
          <a:p>
            <a:r>
              <a:rPr lang="en-US" sz="2400" dirty="0"/>
              <a:t>Management &amp; Prevention of Osteoporosis</a:t>
            </a:r>
          </a:p>
          <a:p>
            <a:pPr marL="0" indent="0">
              <a:buNone/>
            </a:pPr>
            <a:endParaRPr lang="en-US" dirty="0"/>
          </a:p>
        </p:txBody>
      </p:sp>
    </p:spTree>
    <p:extLst>
      <p:ext uri="{BB962C8B-B14F-4D97-AF65-F5344CB8AC3E}">
        <p14:creationId xmlns:p14="http://schemas.microsoft.com/office/powerpoint/2010/main" val="20967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tint val="83000"/>
                    <a:satMod val="150000"/>
                  </a:schemeClr>
                </a:solidFill>
              </a:rPr>
              <a:t>Question </a:t>
            </a:r>
            <a:r>
              <a:rPr lang="en-US" b="1" dirty="0" smtClean="0">
                <a:solidFill>
                  <a:schemeClr val="accent1">
                    <a:tint val="83000"/>
                    <a:satMod val="150000"/>
                  </a:schemeClr>
                </a:solidFill>
              </a:rPr>
              <a:t>5:</a:t>
            </a:r>
            <a:endParaRPr lang="en-US" dirty="0"/>
          </a:p>
        </p:txBody>
      </p:sp>
      <p:sp>
        <p:nvSpPr>
          <p:cNvPr id="3" name="Content Placeholder 2"/>
          <p:cNvSpPr>
            <a:spLocks noGrp="1"/>
          </p:cNvSpPr>
          <p:nvPr>
            <p:ph idx="1"/>
          </p:nvPr>
        </p:nvSpPr>
        <p:spPr/>
        <p:txBody>
          <a:bodyPr/>
          <a:lstStyle/>
          <a:p>
            <a:r>
              <a:rPr lang="en-US" altLang="en-US" sz="2800" b="1" dirty="0">
                <a:latin typeface="Century Gothic" panose="020B0502020202020204" pitchFamily="34" charset="0"/>
                <a:ea typeface="ＭＳ Ｐゴシック" panose="020B0600070205080204" pitchFamily="34" charset="-128"/>
                <a:cs typeface="Tahoma" panose="020B0604030504040204" pitchFamily="34" charset="0"/>
              </a:rPr>
              <a:t>To diagnose osteoporosis, bone mineral density must be:</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A-1.5 Standard deviations below the mean.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B- 2.0 Standard deviations below the mean.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C- 2.5 Standard deviations below the mean.</a:t>
            </a:r>
          </a:p>
          <a:p>
            <a:pPr lvl="1"/>
            <a:r>
              <a:rPr lang="en-US" altLang="en-US" sz="2000" dirty="0">
                <a:latin typeface="Century Gothic" panose="020B0502020202020204" pitchFamily="34" charset="0"/>
                <a:ea typeface="Tahoma" panose="020B0604030504040204" pitchFamily="34" charset="0"/>
                <a:cs typeface="Tahoma" panose="020B0604030504040204" pitchFamily="34" charset="0"/>
              </a:rPr>
              <a:t>D- 3.0 Standard deviations below the mean.</a:t>
            </a:r>
          </a:p>
          <a:p>
            <a:endParaRPr lang="en-US" dirty="0"/>
          </a:p>
        </p:txBody>
      </p:sp>
    </p:spTree>
    <p:extLst>
      <p:ext uri="{BB962C8B-B14F-4D97-AF65-F5344CB8AC3E}">
        <p14:creationId xmlns:p14="http://schemas.microsoft.com/office/powerpoint/2010/main" val="6031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Take home message</a:t>
            </a:r>
            <a:endParaRPr lang="en-US" b="1" dirty="0">
              <a:solidFill>
                <a:srgbClr val="FFC000"/>
              </a:solidFill>
            </a:endParaRPr>
          </a:p>
        </p:txBody>
      </p:sp>
      <p:sp>
        <p:nvSpPr>
          <p:cNvPr id="3" name="Content Placeholder 2"/>
          <p:cNvSpPr>
            <a:spLocks noGrp="1"/>
          </p:cNvSpPr>
          <p:nvPr>
            <p:ph idx="1"/>
          </p:nvPr>
        </p:nvSpPr>
        <p:spPr/>
        <p:txBody>
          <a:bodyPr/>
          <a:lstStyle/>
          <a:p>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Fractures due to osteoporosis have a serious impact on a person’s health, happiness and quality of </a:t>
            </a:r>
            <a:r>
              <a:rPr lang="en-US" altLang="en-US" b="1" dirty="0" smtClean="0">
                <a:latin typeface="Century Gothic" panose="020B0502020202020204" pitchFamily="34" charset="0"/>
                <a:ea typeface="ＭＳ Ｐゴシック" panose="020B0600070205080204" pitchFamily="34" charset="-128"/>
                <a:cs typeface="Tahoma" panose="020B0604030504040204" pitchFamily="34" charset="0"/>
              </a:rPr>
              <a:t>life.</a:t>
            </a:r>
          </a:p>
          <a:p>
            <a:endParaRPr lang="en-US" b="1" dirty="0">
              <a:latin typeface="Century Gothic" panose="020B0502020202020204" pitchFamily="34" charset="0"/>
              <a:ea typeface="ＭＳ Ｐゴシック" panose="020B0600070205080204" pitchFamily="34" charset="-128"/>
              <a:cs typeface="Tahoma" panose="020B0604030504040204" pitchFamily="34" charset="0"/>
            </a:endParaRPr>
          </a:p>
          <a:p>
            <a:r>
              <a:rPr lang="en-US" b="1" dirty="0" smtClean="0">
                <a:latin typeface="Century Gothic" panose="020B0502020202020204" pitchFamily="34" charset="0"/>
                <a:ea typeface="ＭＳ Ｐゴシック" panose="020B0600070205080204" pitchFamily="34" charset="-128"/>
                <a:cs typeface="Tahoma" panose="020B0604030504040204" pitchFamily="34" charset="0"/>
              </a:rPr>
              <a:t>An </a:t>
            </a:r>
            <a:r>
              <a:rPr lang="en-US" b="1" dirty="0" smtClean="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exercise</a:t>
            </a:r>
            <a:r>
              <a:rPr lang="en-US" b="1" dirty="0" smtClean="0">
                <a:latin typeface="Century Gothic" panose="020B0502020202020204" pitchFamily="34" charset="0"/>
                <a:ea typeface="ＭＳ Ｐゴシック" panose="020B0600070205080204" pitchFamily="34" charset="-128"/>
                <a:cs typeface="Tahoma" panose="020B0604030504040204" pitchFamily="34" charset="0"/>
              </a:rPr>
              <a:t> program with </a:t>
            </a:r>
            <a:r>
              <a:rPr lang="en-US" b="1" dirty="0" smtClean="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calcium</a:t>
            </a:r>
            <a:r>
              <a:rPr lang="en-US" b="1" dirty="0" smtClean="0">
                <a:latin typeface="Century Gothic" panose="020B0502020202020204" pitchFamily="34" charset="0"/>
                <a:ea typeface="ＭＳ Ｐゴシック" panose="020B0600070205080204" pitchFamily="34" charset="-128"/>
                <a:cs typeface="Tahoma" panose="020B0604030504040204" pitchFamily="34" charset="0"/>
              </a:rPr>
              <a:t> and </a:t>
            </a:r>
            <a:r>
              <a:rPr lang="en-US" b="1" dirty="0" smtClean="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vitamin D</a:t>
            </a:r>
            <a:r>
              <a:rPr lang="en-US" b="1" dirty="0" smtClean="0">
                <a:latin typeface="Century Gothic" panose="020B0502020202020204" pitchFamily="34" charset="0"/>
                <a:ea typeface="ＭＳ Ｐゴシック" panose="020B0600070205080204" pitchFamily="34" charset="-128"/>
                <a:cs typeface="Tahoma" panose="020B0604030504040204" pitchFamily="34" charset="0"/>
              </a:rPr>
              <a:t> supplements is the mainstay of the therapy for prevention or treatment of osteoporosis.</a:t>
            </a:r>
          </a:p>
          <a:p>
            <a:endParaRPr lang="en-US" b="1" dirty="0">
              <a:latin typeface="Century Gothic" panose="020B0502020202020204" pitchFamily="34" charset="0"/>
              <a:ea typeface="ＭＳ Ｐゴシック" panose="020B0600070205080204" pitchFamily="34" charset="-128"/>
              <a:cs typeface="Tahoma" panose="020B0604030504040204" pitchFamily="34" charset="0"/>
            </a:endParaRPr>
          </a:p>
          <a:p>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Prevention</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detection</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 and </a:t>
            </a:r>
            <a:r>
              <a:rPr lang="en-US" altLang="en-US" b="1" dirty="0">
                <a:solidFill>
                  <a:srgbClr val="FFC000"/>
                </a:solidFill>
                <a:latin typeface="Century Gothic" panose="020B0502020202020204" pitchFamily="34" charset="0"/>
                <a:ea typeface="ＭＳ Ｐゴシック" panose="020B0600070205080204" pitchFamily="34" charset="-128"/>
                <a:cs typeface="Tahoma" panose="020B0604030504040204" pitchFamily="34" charset="0"/>
              </a:rPr>
              <a:t>treatment </a:t>
            </a:r>
            <a:r>
              <a:rPr lang="en-US" altLang="en-US" b="1" dirty="0">
                <a:latin typeface="Century Gothic" panose="020B0502020202020204" pitchFamily="34" charset="0"/>
                <a:ea typeface="ＭＳ Ｐゴシック" panose="020B0600070205080204" pitchFamily="34" charset="-128"/>
                <a:cs typeface="Tahoma" panose="020B0604030504040204" pitchFamily="34" charset="0"/>
              </a:rPr>
              <a:t>of osteoporosis should be a prime care providers.</a:t>
            </a:r>
          </a:p>
          <a:p>
            <a:endParaRPr lang="en-US" b="1" dirty="0" smtClean="0">
              <a:latin typeface="Century Gothic" panose="020B0502020202020204" pitchFamily="34" charset="0"/>
              <a:ea typeface="ＭＳ Ｐゴシック" panose="020B0600070205080204" pitchFamily="34" charset="-128"/>
              <a:cs typeface="Tahoma" panose="020B0604030504040204" pitchFamily="34" charset="0"/>
            </a:endParaRPr>
          </a:p>
          <a:p>
            <a:endParaRPr lang="en-US" b="1" dirty="0">
              <a:latin typeface="Century Gothic" panose="020B0502020202020204" pitchFamily="34" charset="0"/>
              <a:ea typeface="ＭＳ Ｐゴシック" panose="020B0600070205080204" pitchFamily="34" charset="-128"/>
              <a:cs typeface="Tahoma" panose="020B0604030504040204" pitchFamily="34" charset="0"/>
            </a:endParaRPr>
          </a:p>
          <a:p>
            <a:endParaRPr lang="en-US" b="1" dirty="0"/>
          </a:p>
        </p:txBody>
      </p:sp>
    </p:spTree>
    <p:extLst>
      <p:ext uri="{BB962C8B-B14F-4D97-AF65-F5344CB8AC3E}">
        <p14:creationId xmlns:p14="http://schemas.microsoft.com/office/powerpoint/2010/main" val="1788289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latin typeface="+mj-lt"/>
                <a:ea typeface="+mj-ea"/>
                <a:cs typeface="+mj-cs"/>
              </a:rPr>
              <a:t>References : </a:t>
            </a:r>
            <a:endParaRPr lang="x-none" dirty="0">
              <a:solidFill>
                <a:schemeClr val="accent1">
                  <a:tint val="83000"/>
                  <a:satMod val="150000"/>
                </a:schemeClr>
              </a:solidFill>
              <a:latin typeface="+mj-lt"/>
              <a:ea typeface="+mj-ea"/>
              <a:cs typeface="+mj-cs"/>
            </a:endParaRPr>
          </a:p>
        </p:txBody>
      </p:sp>
      <p:sp>
        <p:nvSpPr>
          <p:cNvPr id="3" name="عنصر نائب للمحتوى 2"/>
          <p:cNvSpPr>
            <a:spLocks noGrp="1"/>
          </p:cNvSpPr>
          <p:nvPr>
            <p:ph idx="1"/>
          </p:nvPr>
        </p:nvSpPr>
        <p:spPr>
          <a:xfrm>
            <a:off x="609600" y="1882775"/>
            <a:ext cx="10972800" cy="4572000"/>
          </a:xfrm>
        </p:spPr>
        <p:txBody>
          <a:bodyPr/>
          <a:lstStyle/>
          <a:p>
            <a:pPr eaLnBrk="1" hangingPunct="1">
              <a:lnSpc>
                <a:spcPct val="170000"/>
              </a:lnSpc>
              <a:buFontTx/>
              <a:buNone/>
            </a:pPr>
            <a:r>
              <a:rPr lang="en-US" altLang="en-US" sz="1700" b="1" smtClean="0">
                <a:latin typeface="Century Gothic" pitchFamily="34" charset="0"/>
                <a:ea typeface="ＭＳ Ｐゴシック" pitchFamily="34" charset="-128"/>
                <a:cs typeface="Tahoma" pitchFamily="34" charset="0"/>
              </a:rPr>
              <a:t>1-Prevention and management of osteoporosis. Report of a WHO Scientific Group. Geneva,World Health Organization.</a:t>
            </a:r>
          </a:p>
          <a:p>
            <a:pPr eaLnBrk="1" hangingPunct="1">
              <a:lnSpc>
                <a:spcPct val="170000"/>
              </a:lnSpc>
              <a:buFontTx/>
              <a:buNone/>
            </a:pPr>
            <a:r>
              <a:rPr lang="en-US" altLang="en-US" sz="1700" b="1" smtClean="0">
                <a:latin typeface="Century Gothic" pitchFamily="34" charset="0"/>
                <a:ea typeface="ＭＳ Ｐゴシック" pitchFamily="34" charset="-128"/>
                <a:cs typeface="Tahoma" pitchFamily="34" charset="0"/>
              </a:rPr>
              <a:t>  2. Bone Density Testing, beyond the basics </a:t>
            </a:r>
            <a:r>
              <a:rPr lang="en-US" altLang="en-US" sz="1700" b="1" smtClean="0">
                <a:latin typeface="Century Gothic" pitchFamily="34" charset="0"/>
                <a:ea typeface="ＭＳ Ｐゴシック" pitchFamily="34" charset="-128"/>
                <a:cs typeface="Tahoma" pitchFamily="34" charset="0"/>
                <a:hlinkClick r:id="rId2"/>
              </a:rPr>
              <a:t>http://www.uptodate.com/contents/bone-density-testing-beyond-the-basics</a:t>
            </a:r>
            <a:endParaRPr lang="en-US" altLang="en-US" sz="1700" b="1" smtClean="0">
              <a:latin typeface="Century Gothic" pitchFamily="34" charset="0"/>
              <a:ea typeface="ＭＳ Ｐゴシック" pitchFamily="34" charset="-128"/>
              <a:cs typeface="Tahoma" pitchFamily="34" charset="0"/>
            </a:endParaRPr>
          </a:p>
          <a:p>
            <a:pPr>
              <a:buFont typeface="Wingdings 2" pitchFamily="18" charset="2"/>
              <a:buNone/>
            </a:pPr>
            <a:r>
              <a:rPr lang="en-US" altLang="en-US" sz="1700" b="1" smtClean="0">
                <a:latin typeface="Century Gothic" pitchFamily="34" charset="0"/>
                <a:ea typeface="ＭＳ Ｐゴシック" pitchFamily="34" charset="-128"/>
                <a:cs typeface="Tahoma" pitchFamily="34" charset="0"/>
              </a:rPr>
              <a:t>3. </a:t>
            </a:r>
            <a:r>
              <a:rPr lang="en-US" altLang="en-US" sz="1800" b="1" smtClean="0">
                <a:latin typeface="Century Gothic" pitchFamily="34" charset="0"/>
                <a:ea typeface="ＭＳ Ｐゴシック" pitchFamily="34" charset="-128"/>
                <a:cs typeface="Tahoma" pitchFamily="34" charset="0"/>
              </a:rPr>
              <a:t>The National Osteoporosis Foundation indications for bone density testing. </a:t>
            </a:r>
            <a:r>
              <a:rPr lang="en-US" altLang="en-US" sz="1800" b="1" smtClean="0">
                <a:latin typeface="Century Gothic" pitchFamily="34" charset="0"/>
                <a:ea typeface="ＭＳ Ｐゴシック" pitchFamily="34" charset="-128"/>
                <a:cs typeface="Tahoma" pitchFamily="34" charset="0"/>
                <a:hlinkClick r:id="rId3"/>
              </a:rPr>
              <a:t>http://www.uptodate.com/contents/image?imageKey=ENDO%2F58752&amp;topicKey=ENDO%2F2056&amp;rank=1~116&amp;source=see_link&amp;search=dexa+scan</a:t>
            </a:r>
            <a:r>
              <a:rPr lang="en-US" altLang="en-US" sz="1800" b="1" smtClean="0">
                <a:latin typeface="Century Gothic" pitchFamily="34" charset="0"/>
                <a:ea typeface="ＭＳ Ｐゴシック" pitchFamily="34" charset="-128"/>
                <a:cs typeface="Tahoma" pitchFamily="34" charset="0"/>
              </a:rPr>
              <a:t> </a:t>
            </a:r>
          </a:p>
          <a:p>
            <a:r>
              <a:rPr lang="en-US" altLang="en-US" sz="1800" smtClean="0">
                <a:latin typeface="Century Gothic" pitchFamily="34" charset="0"/>
                <a:ea typeface="ＭＳ Ｐゴシック" pitchFamily="34" charset="-128"/>
                <a:cs typeface="Tahoma" pitchFamily="34" charset="0"/>
              </a:rPr>
              <a:t/>
            </a:r>
            <a:br>
              <a:rPr lang="en-US" altLang="en-US" sz="1800" smtClean="0">
                <a:latin typeface="Century Gothic" pitchFamily="34" charset="0"/>
                <a:ea typeface="ＭＳ Ｐゴシック" pitchFamily="34" charset="-128"/>
                <a:cs typeface="Tahoma" pitchFamily="34" charset="0"/>
              </a:rPr>
            </a:br>
            <a:endParaRPr lang="en-US" altLang="en-US" sz="1700" b="1" smtClean="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3037767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8289"/>
            <a:ext cx="10972800" cy="1398587"/>
          </a:xfrm>
        </p:spPr>
        <p:txBody>
          <a:bodyPr wrap="square" lIns="91440" tIns="45720" rIns="91440" bIns="45720" numCol="1" anchorCtr="0" compatLnSpc="1">
            <a:prstTxWarp prst="textNoShape">
              <a:avLst/>
            </a:prstTxWarp>
          </a:bodyPr>
          <a:lstStyle/>
          <a:p>
            <a:pPr>
              <a:defRPr/>
            </a:pPr>
            <a:r>
              <a:rPr lang="en-US" dirty="0">
                <a:solidFill>
                  <a:schemeClr val="accent1">
                    <a:tint val="83000"/>
                    <a:satMod val="150000"/>
                  </a:schemeClr>
                </a:solidFill>
              </a:rPr>
              <a:t>Continue…</a:t>
            </a:r>
          </a:p>
        </p:txBody>
      </p:sp>
      <p:sp>
        <p:nvSpPr>
          <p:cNvPr id="3" name="Content Placeholder 2"/>
          <p:cNvSpPr>
            <a:spLocks noGrp="1"/>
          </p:cNvSpPr>
          <p:nvPr>
            <p:ph idx="1"/>
          </p:nvPr>
        </p:nvSpPr>
        <p:spPr>
          <a:xfrm>
            <a:off x="609600" y="1882775"/>
            <a:ext cx="10972800" cy="4572000"/>
          </a:xfrm>
        </p:spPr>
        <p:txBody>
          <a:bodyPr/>
          <a:lstStyle/>
          <a:p>
            <a:pPr eaLnBrk="1" hangingPunct="1">
              <a:buFont typeface="Wingdings 2" pitchFamily="18" charset="2"/>
              <a:buNone/>
            </a:pPr>
            <a:r>
              <a:rPr lang="en-US" altLang="en-US" sz="1800" b="1" dirty="0" smtClean="0">
                <a:latin typeface="Century Gothic" pitchFamily="34" charset="0"/>
                <a:ea typeface="ＭＳ Ｐゴシック" pitchFamily="34" charset="-128"/>
                <a:cs typeface="Tahoma" pitchFamily="34" charset="0"/>
              </a:rPr>
              <a:t>4.Clinician’s Guide to Prevention &amp; Treatment of Osteoporosis from the National Osteoporosis Foundation.</a:t>
            </a:r>
          </a:p>
          <a:p>
            <a:pPr eaLnBrk="1" hangingPunct="1">
              <a:buFont typeface="Wingdings 2" pitchFamily="18" charset="2"/>
              <a:buNone/>
            </a:pPr>
            <a:endParaRPr lang="en-US" altLang="en-US" sz="1800" b="1" dirty="0" smtClean="0">
              <a:latin typeface="Century Gothic" pitchFamily="34" charset="0"/>
              <a:ea typeface="ＭＳ Ｐゴシック" pitchFamily="34" charset="-128"/>
              <a:cs typeface="Tahoma" pitchFamily="34" charset="0"/>
            </a:endParaRPr>
          </a:p>
          <a:p>
            <a:pPr eaLnBrk="1" hangingPunct="1">
              <a:buFont typeface="Wingdings 2" pitchFamily="18" charset="2"/>
              <a:buNone/>
            </a:pPr>
            <a:r>
              <a:rPr lang="en-US" altLang="en-US" sz="1800" b="1" dirty="0" smtClean="0">
                <a:latin typeface="Century Gothic" pitchFamily="34" charset="0"/>
                <a:ea typeface="ＭＳ Ｐゴシック" pitchFamily="34" charset="-128"/>
                <a:cs typeface="Tahoma" pitchFamily="34" charset="0"/>
              </a:rPr>
              <a:t> 5</a:t>
            </a:r>
            <a:r>
              <a:rPr lang="en-US" altLang="en-US" sz="1800" b="1" u="sng" dirty="0" smtClean="0">
                <a:latin typeface="Century Gothic" pitchFamily="34" charset="0"/>
                <a:ea typeface="ＭＳ Ｐゴシック" pitchFamily="34" charset="-128"/>
                <a:cs typeface="Tahoma" pitchFamily="34" charset="0"/>
              </a:rPr>
              <a:t>.</a:t>
            </a:r>
            <a:r>
              <a:rPr lang="en-US" altLang="en-US" sz="1800" b="1" dirty="0" smtClean="0">
                <a:latin typeface="Century Gothic" pitchFamily="34" charset="0"/>
                <a:ea typeface="ＭＳ Ｐゴシック" pitchFamily="34" charset="-128"/>
                <a:cs typeface="Tahoma" pitchFamily="34" charset="0"/>
              </a:rPr>
              <a:t> Prevalence of osteoporosis among postmenopausal females with diabetes mellitus.</a:t>
            </a:r>
          </a:p>
          <a:p>
            <a:pPr eaLnBrk="1" hangingPunct="1">
              <a:buFont typeface="Wingdings 2" pitchFamily="18" charset="2"/>
              <a:buNone/>
            </a:pPr>
            <a:r>
              <a:rPr lang="en-US" altLang="en-US" sz="1800" b="1" u="sng" dirty="0" smtClean="0">
                <a:latin typeface="Century Gothic" pitchFamily="34" charset="0"/>
                <a:ea typeface="ＭＳ Ｐゴシック" pitchFamily="34" charset="-128"/>
                <a:cs typeface="Tahoma" pitchFamily="34" charset="0"/>
                <a:hlinkClick r:id="rId2"/>
              </a:rPr>
              <a:t>Al-</a:t>
            </a:r>
            <a:r>
              <a:rPr lang="en-US" altLang="en-US" sz="1800" b="1" u="sng" dirty="0" err="1" smtClean="0">
                <a:latin typeface="Century Gothic" pitchFamily="34" charset="0"/>
                <a:ea typeface="ＭＳ Ｐゴシック" pitchFamily="34" charset="-128"/>
                <a:cs typeface="Tahoma" pitchFamily="34" charset="0"/>
                <a:hlinkClick r:id="rId2"/>
              </a:rPr>
              <a:t>Maatouq</a:t>
            </a:r>
            <a:r>
              <a:rPr lang="en-US" altLang="en-US" sz="1800" b="1" u="sng" dirty="0" smtClean="0">
                <a:latin typeface="Century Gothic" pitchFamily="34" charset="0"/>
                <a:ea typeface="ＭＳ Ｐゴシック" pitchFamily="34" charset="-128"/>
                <a:cs typeface="Tahoma" pitchFamily="34" charset="0"/>
                <a:hlinkClick r:id="rId2"/>
              </a:rPr>
              <a:t> MA</a:t>
            </a:r>
            <a:r>
              <a:rPr lang="en-US" altLang="en-US" sz="1800" b="1" dirty="0" smtClean="0">
                <a:latin typeface="Century Gothic" pitchFamily="34" charset="0"/>
                <a:ea typeface="ＭＳ Ｐゴシック" pitchFamily="34" charset="-128"/>
                <a:cs typeface="Tahoma" pitchFamily="34" charset="0"/>
              </a:rPr>
              <a:t>, </a:t>
            </a:r>
            <a:r>
              <a:rPr lang="en-US" altLang="en-US" sz="1800" b="1" u="sng" dirty="0" smtClean="0">
                <a:latin typeface="Century Gothic" pitchFamily="34" charset="0"/>
                <a:ea typeface="ＭＳ Ｐゴシック" pitchFamily="34" charset="-128"/>
                <a:cs typeface="Tahoma" pitchFamily="34" charset="0"/>
                <a:hlinkClick r:id="rId3"/>
              </a:rPr>
              <a:t>El-</a:t>
            </a:r>
            <a:r>
              <a:rPr lang="en-US" altLang="en-US" sz="1800" b="1" u="sng" dirty="0" err="1" smtClean="0">
                <a:latin typeface="Century Gothic" pitchFamily="34" charset="0"/>
                <a:ea typeface="ＭＳ Ｐゴシック" pitchFamily="34" charset="-128"/>
                <a:cs typeface="Tahoma" pitchFamily="34" charset="0"/>
                <a:hlinkClick r:id="rId3"/>
              </a:rPr>
              <a:t>Desouki</a:t>
            </a:r>
            <a:r>
              <a:rPr lang="en-US" altLang="en-US" sz="1800" b="1" u="sng" dirty="0" smtClean="0">
                <a:latin typeface="Century Gothic" pitchFamily="34" charset="0"/>
                <a:ea typeface="ＭＳ Ｐゴシック" pitchFamily="34" charset="-128"/>
                <a:cs typeface="Tahoma" pitchFamily="34" charset="0"/>
                <a:hlinkClick r:id="rId3"/>
              </a:rPr>
              <a:t> MI</a:t>
            </a:r>
            <a:r>
              <a:rPr lang="en-US" altLang="en-US" sz="1800" b="1" dirty="0" smtClean="0">
                <a:latin typeface="Century Gothic" pitchFamily="34" charset="0"/>
                <a:ea typeface="ＭＳ Ｐゴシック" pitchFamily="34" charset="-128"/>
                <a:cs typeface="Tahoma" pitchFamily="34" charset="0"/>
              </a:rPr>
              <a:t>, </a:t>
            </a:r>
            <a:r>
              <a:rPr lang="en-US" altLang="en-US" sz="1800" b="1" u="sng" dirty="0" smtClean="0">
                <a:latin typeface="Century Gothic" pitchFamily="34" charset="0"/>
                <a:ea typeface="ＭＳ Ｐゴシック" pitchFamily="34" charset="-128"/>
                <a:cs typeface="Tahoma" pitchFamily="34" charset="0"/>
                <a:hlinkClick r:id="rId4"/>
              </a:rPr>
              <a:t>Othman SA</a:t>
            </a:r>
            <a:r>
              <a:rPr lang="en-US" altLang="en-US" sz="1800" b="1" dirty="0" smtClean="0">
                <a:latin typeface="Century Gothic" pitchFamily="34" charset="0"/>
                <a:ea typeface="ＭＳ Ｐゴシック" pitchFamily="34" charset="-128"/>
                <a:cs typeface="Tahoma" pitchFamily="34" charset="0"/>
              </a:rPr>
              <a:t>, </a:t>
            </a:r>
            <a:r>
              <a:rPr lang="en-US" altLang="en-US" sz="1800" b="1" u="sng" dirty="0" err="1" smtClean="0">
                <a:latin typeface="Century Gothic" pitchFamily="34" charset="0"/>
                <a:ea typeface="ＭＳ Ｐゴシック" pitchFamily="34" charset="-128"/>
                <a:cs typeface="Tahoma" pitchFamily="34" charset="0"/>
                <a:hlinkClick r:id="rId5"/>
              </a:rPr>
              <a:t>Mattar</a:t>
            </a:r>
            <a:r>
              <a:rPr lang="en-US" altLang="en-US" sz="1800" b="1" u="sng" dirty="0" smtClean="0">
                <a:latin typeface="Century Gothic" pitchFamily="34" charset="0"/>
                <a:ea typeface="ＭＳ Ｐゴシック" pitchFamily="34" charset="-128"/>
                <a:cs typeface="Tahoma" pitchFamily="34" charset="0"/>
                <a:hlinkClick r:id="rId5"/>
              </a:rPr>
              <a:t> EH</a:t>
            </a:r>
            <a:r>
              <a:rPr lang="en-US" altLang="en-US" sz="1800" b="1" dirty="0" smtClean="0">
                <a:latin typeface="Century Gothic" pitchFamily="34" charset="0"/>
                <a:ea typeface="ＭＳ Ｐゴシック" pitchFamily="34" charset="-128"/>
                <a:cs typeface="Tahoma" pitchFamily="34" charset="0"/>
              </a:rPr>
              <a:t>, </a:t>
            </a:r>
            <a:r>
              <a:rPr lang="en-US" altLang="en-US" sz="1800" b="1" u="sng" dirty="0" err="1" smtClean="0">
                <a:latin typeface="Century Gothic" pitchFamily="34" charset="0"/>
                <a:ea typeface="ＭＳ Ｐゴシック" pitchFamily="34" charset="-128"/>
                <a:cs typeface="Tahoma" pitchFamily="34" charset="0"/>
                <a:hlinkClick r:id="rId6"/>
              </a:rPr>
              <a:t>Babay</a:t>
            </a:r>
            <a:r>
              <a:rPr lang="en-US" altLang="en-US" sz="1800" b="1" u="sng" dirty="0" smtClean="0">
                <a:latin typeface="Century Gothic" pitchFamily="34" charset="0"/>
                <a:ea typeface="ＭＳ Ｐゴシック" pitchFamily="34" charset="-128"/>
                <a:cs typeface="Tahoma" pitchFamily="34" charset="0"/>
                <a:hlinkClick r:id="rId6"/>
              </a:rPr>
              <a:t> ZA</a:t>
            </a:r>
            <a:r>
              <a:rPr lang="en-US" altLang="en-US" sz="1800" b="1" dirty="0" smtClean="0">
                <a:latin typeface="Century Gothic" pitchFamily="34" charset="0"/>
                <a:ea typeface="ＭＳ Ｐゴシック" pitchFamily="34" charset="-128"/>
                <a:cs typeface="Tahoma" pitchFamily="34" charset="0"/>
              </a:rPr>
              <a:t>, </a:t>
            </a:r>
            <a:r>
              <a:rPr lang="en-US" altLang="en-US" sz="1800" b="1" u="sng" dirty="0" err="1" smtClean="0">
                <a:latin typeface="Century Gothic" pitchFamily="34" charset="0"/>
                <a:ea typeface="ＭＳ Ｐゴシック" pitchFamily="34" charset="-128"/>
                <a:cs typeface="Tahoma" pitchFamily="34" charset="0"/>
                <a:hlinkClick r:id="rId7"/>
              </a:rPr>
              <a:t>Addar</a:t>
            </a:r>
            <a:r>
              <a:rPr lang="en-US" altLang="en-US" sz="1800" b="1" u="sng" dirty="0" smtClean="0">
                <a:latin typeface="Century Gothic" pitchFamily="34" charset="0"/>
                <a:ea typeface="ＭＳ Ｐゴシック" pitchFamily="34" charset="-128"/>
                <a:cs typeface="Tahoma" pitchFamily="34" charset="0"/>
                <a:hlinkClick r:id="rId7"/>
              </a:rPr>
              <a:t> M</a:t>
            </a:r>
            <a:endParaRPr lang="en-US" altLang="en-US" sz="1800" b="1" dirty="0" smtClean="0">
              <a:latin typeface="Century Gothic" pitchFamily="34" charset="0"/>
              <a:ea typeface="ＭＳ Ｐゴシック" pitchFamily="34" charset="-128"/>
              <a:cs typeface="Tahoma" pitchFamily="34" charset="0"/>
            </a:endParaRPr>
          </a:p>
          <a:p>
            <a:pPr eaLnBrk="1" hangingPunct="1">
              <a:buFontTx/>
              <a:buNone/>
            </a:pPr>
            <a:endParaRPr lang="en-US" altLang="en-US" sz="1800" b="1" dirty="0" smtClean="0">
              <a:latin typeface="Century Gothic" pitchFamily="34" charset="0"/>
              <a:ea typeface="ＭＳ Ｐゴシック" pitchFamily="34" charset="-128"/>
              <a:cs typeface="Tahoma" pitchFamily="34" charset="0"/>
            </a:endParaRPr>
          </a:p>
          <a:p>
            <a:pPr eaLnBrk="1" hangingPunct="1">
              <a:buFontTx/>
              <a:buNone/>
            </a:pPr>
            <a:r>
              <a:rPr lang="en-US" altLang="en-US" sz="1800" b="1" dirty="0" smtClean="0">
                <a:latin typeface="Century Gothic" pitchFamily="34" charset="0"/>
                <a:ea typeface="ＭＳ Ｐゴシック" pitchFamily="34" charset="-128"/>
                <a:cs typeface="Tahoma" pitchFamily="34" charset="0"/>
              </a:rPr>
              <a:t>6. Guide lines for diagnosis and management of osteoporosis in Saudi Arabia.</a:t>
            </a:r>
          </a:p>
          <a:p>
            <a:pPr eaLnBrk="1" hangingPunct="1">
              <a:buFontTx/>
              <a:buNone/>
            </a:pPr>
            <a:r>
              <a:rPr lang="en-US" altLang="en-US" sz="1800" b="1" dirty="0" smtClean="0">
                <a:latin typeface="Century Gothic" pitchFamily="34" charset="0"/>
                <a:ea typeface="ＭＳ Ｐゴシック" pitchFamily="34" charset="-128"/>
                <a:cs typeface="Tahoma" pitchFamily="34" charset="0"/>
                <a:hlinkClick r:id="rId8"/>
              </a:rPr>
              <a:t>http://www.ncbi.nlm.nih.gov/pmc/articles/PMC3102469/</a:t>
            </a:r>
            <a:r>
              <a:rPr lang="en-US" altLang="en-US" sz="1800" b="1" dirty="0" smtClean="0">
                <a:latin typeface="Century Gothic" pitchFamily="34" charset="0"/>
                <a:ea typeface="ＭＳ Ｐゴシック" pitchFamily="34" charset="-128"/>
                <a:cs typeface="Tahoma" pitchFamily="34" charset="0"/>
              </a:rPr>
              <a:t> </a:t>
            </a:r>
          </a:p>
          <a:p>
            <a:pPr eaLnBrk="1" hangingPunct="1">
              <a:buFontTx/>
              <a:buNone/>
            </a:pPr>
            <a:endParaRPr lang="en-US" altLang="en-US" sz="1800" b="1" dirty="0">
              <a:latin typeface="Century Gothic" pitchFamily="34" charset="0"/>
              <a:ea typeface="ＭＳ Ｐゴシック" pitchFamily="34" charset="-128"/>
              <a:cs typeface="Tahoma" pitchFamily="34" charset="0"/>
            </a:endParaRPr>
          </a:p>
          <a:p>
            <a:pPr marL="0" indent="0" fontAlgn="base">
              <a:buNone/>
            </a:pPr>
            <a:r>
              <a:rPr lang="en-US" altLang="en-US" sz="1800" b="1" dirty="0" smtClean="0">
                <a:latin typeface="Century Gothic" pitchFamily="34" charset="0"/>
                <a:ea typeface="ＭＳ Ｐゴシック" pitchFamily="34" charset="-128"/>
                <a:cs typeface="Tahoma" pitchFamily="34" charset="0"/>
              </a:rPr>
              <a:t>7. </a:t>
            </a:r>
            <a:r>
              <a:rPr lang="en-US" sz="1800" b="1" dirty="0" smtClean="0"/>
              <a:t>Vitamin </a:t>
            </a:r>
            <a:r>
              <a:rPr lang="en-US" sz="1800" b="1" dirty="0"/>
              <a:t>D supplementation in pregnant </a:t>
            </a:r>
            <a:r>
              <a:rPr lang="en-US" sz="1800" b="1" dirty="0" smtClean="0"/>
              <a:t>women - WHO</a:t>
            </a:r>
          </a:p>
          <a:p>
            <a:pPr marL="0" indent="0" fontAlgn="base">
              <a:buNone/>
            </a:pPr>
            <a:r>
              <a:rPr lang="en-US" sz="1800" b="1" dirty="0">
                <a:latin typeface="Century Gothic" pitchFamily="34" charset="0"/>
                <a:ea typeface="ＭＳ Ｐゴシック" pitchFamily="34" charset="-128"/>
                <a:cs typeface="Tahoma" pitchFamily="34" charset="0"/>
                <a:hlinkClick r:id="rId9"/>
              </a:rPr>
              <a:t>http://apps.who.int/iris/bitstream/10665/85313/1/9789241504935_eng.pdf?ua=1</a:t>
            </a:r>
            <a:endParaRPr lang="en-US" sz="1800" b="1" dirty="0">
              <a:latin typeface="Century Gothic" pitchFamily="34" charset="0"/>
              <a:ea typeface="ＭＳ Ｐゴシック" pitchFamily="34" charset="-128"/>
              <a:cs typeface="Tahoma" pitchFamily="34" charset="0"/>
            </a:endParaRPr>
          </a:p>
          <a:p>
            <a:pPr eaLnBrk="1" hangingPunct="1">
              <a:buFontTx/>
              <a:buNone/>
            </a:pPr>
            <a:endParaRPr lang="en-US" altLang="en-US" sz="1800" b="1" dirty="0" smtClean="0">
              <a:latin typeface="Century Gothic" pitchFamily="34" charset="0"/>
              <a:ea typeface="ＭＳ Ｐゴシック" pitchFamily="34" charset="-128"/>
              <a:cs typeface="Tahoma" pitchFamily="34" charset="0"/>
            </a:endParaRPr>
          </a:p>
          <a:p>
            <a:pPr eaLnBrk="1" hangingPunct="1">
              <a:buFontTx/>
              <a:buNone/>
            </a:pPr>
            <a:endParaRPr lang="ar-SA" altLang="en-US" sz="1800" b="1" dirty="0" smtClean="0">
              <a:latin typeface="Century Gothic" pitchFamily="34" charset="0"/>
              <a:ea typeface="ＭＳ Ｐゴシック" pitchFamily="34" charset="-128"/>
              <a:cs typeface="Tahoma" pitchFamily="34" charset="0"/>
            </a:endParaRPr>
          </a:p>
          <a:p>
            <a:pPr eaLnBrk="1" hangingPunct="1"/>
            <a:endParaRPr lang="ar-SA" altLang="en-US" sz="1800" b="1" dirty="0" smtClean="0">
              <a:latin typeface="Century Gothic"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474116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2965" y="2928935"/>
            <a:ext cx="9652000" cy="1362075"/>
          </a:xfrm>
        </p:spPr>
        <p:txBody>
          <a:bodyPr/>
          <a:lstStyle/>
          <a:p>
            <a:pPr algn="ctr" eaLnBrk="1" hangingPunct="1">
              <a:defRPr/>
            </a:pPr>
            <a:r>
              <a:rPr lang="en-US" sz="6600" dirty="0" smtClean="0">
                <a:solidFill>
                  <a:schemeClr val="tx1"/>
                </a:solidFill>
                <a:latin typeface="+mj-lt"/>
                <a:ea typeface="+mj-ea"/>
                <a:cs typeface="+mj-cs"/>
              </a:rPr>
              <a:t>THNAK YOU</a:t>
            </a:r>
            <a:endParaRPr lang="en-US" sz="6600" dirty="0">
              <a:solidFill>
                <a:schemeClr val="tx1"/>
              </a:solidFill>
              <a:latin typeface="+mj-lt"/>
              <a:ea typeface="+mj-ea"/>
              <a:cs typeface="+mj-cs"/>
            </a:endParaRPr>
          </a:p>
        </p:txBody>
      </p:sp>
      <p:sp>
        <p:nvSpPr>
          <p:cNvPr id="5" name="Text Placeholder 4"/>
          <p:cNvSpPr>
            <a:spLocks noGrp="1"/>
          </p:cNvSpPr>
          <p:nvPr>
            <p:ph type="body" idx="1"/>
          </p:nvPr>
        </p:nvSpPr>
        <p:spPr>
          <a:xfrm>
            <a:off x="508000" y="1633538"/>
            <a:ext cx="5181600" cy="2286000"/>
          </a:xfrm>
        </p:spPr>
        <p:txBody>
          <a:bodyPr/>
          <a:lstStyle/>
          <a:p>
            <a:pPr eaLnBrk="1" hangingPunct="1">
              <a:defRPr/>
            </a:pPr>
            <a:endParaRPr lang="en-US" dirty="0" smtClean="0">
              <a:latin typeface="+mn-lt"/>
              <a:ea typeface="+mn-ea"/>
              <a:cs typeface="+mn-cs"/>
            </a:endParaRPr>
          </a:p>
          <a:p>
            <a:pPr eaLnBrk="1" hangingPunct="1">
              <a:defRPr/>
            </a:pPr>
            <a:endParaRPr lang="en-US" dirty="0" smtClean="0">
              <a:latin typeface="+mn-lt"/>
              <a:ea typeface="+mn-ea"/>
              <a:cs typeface="+mn-cs"/>
            </a:endParaRPr>
          </a:p>
          <a:p>
            <a:pPr eaLnBrk="1" hangingPunct="1">
              <a:defRPr/>
            </a:pPr>
            <a:endParaRPr lang="en-US" dirty="0">
              <a:latin typeface="+mn-lt"/>
              <a:ea typeface="+mn-ea"/>
              <a:cs typeface="+mn-cs"/>
            </a:endParaRPr>
          </a:p>
        </p:txBody>
      </p:sp>
    </p:spTree>
    <p:extLst>
      <p:ext uri="{BB962C8B-B14F-4D97-AF65-F5344CB8AC3E}">
        <p14:creationId xmlns:p14="http://schemas.microsoft.com/office/powerpoint/2010/main" val="270951342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1044</TotalTime>
  <Words>4938</Words>
  <Application>Microsoft Office PowerPoint</Application>
  <PresentationFormat>Custom</PresentationFormat>
  <Paragraphs>682</Paragraphs>
  <Slides>94</Slides>
  <Notes>28</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Ion</vt:lpstr>
      <vt:lpstr>Osteoporosis &amp;    Vitamin D deficiency </vt:lpstr>
      <vt:lpstr>objectives</vt:lpstr>
      <vt:lpstr>PowerPoint Presentation</vt:lpstr>
      <vt:lpstr>Question 1: </vt:lpstr>
      <vt:lpstr>Question 2: </vt:lpstr>
      <vt:lpstr>Question 3: </vt:lpstr>
      <vt:lpstr>Question 4:</vt:lpstr>
      <vt:lpstr>Question 5:</vt:lpstr>
      <vt:lpstr>Objectives :</vt:lpstr>
      <vt:lpstr>PowerPoint Presentation</vt:lpstr>
      <vt:lpstr>What is Osteoporosis</vt:lpstr>
      <vt:lpstr>Objectives :</vt:lpstr>
      <vt:lpstr>PowerPoint Presentation</vt:lpstr>
      <vt:lpstr>Vitamin D</vt:lpstr>
      <vt:lpstr>Importance of osteoporosis </vt:lpstr>
      <vt:lpstr>Importance of osteoporosis </vt:lpstr>
      <vt:lpstr>Continue…</vt:lpstr>
      <vt:lpstr>PowerPoint Presentation</vt:lpstr>
      <vt:lpstr>Objectives :</vt:lpstr>
      <vt:lpstr>Prevalence in world</vt:lpstr>
      <vt:lpstr>Continue…</vt:lpstr>
      <vt:lpstr>Prevalence in Saudi Arabia</vt:lpstr>
      <vt:lpstr>Continue…</vt:lpstr>
      <vt:lpstr>PowerPoint Presentation</vt:lpstr>
      <vt:lpstr>Financial burden </vt:lpstr>
      <vt:lpstr>PowerPoint Presentation</vt:lpstr>
      <vt:lpstr>Objectives :</vt:lpstr>
      <vt:lpstr>PowerPoint Presentation</vt:lpstr>
      <vt:lpstr>Non-Modifiable </vt:lpstr>
      <vt:lpstr>Modifiable</vt:lpstr>
      <vt:lpstr>Calcium Intake</vt:lpstr>
      <vt:lpstr>Source of Calcium</vt:lpstr>
      <vt:lpstr>Vitamin D Intake</vt:lpstr>
      <vt:lpstr>Source of  Vitamin D </vt:lpstr>
      <vt:lpstr>Source of  Vitamin D </vt:lpstr>
      <vt:lpstr>Source of  Vitamin D </vt:lpstr>
      <vt:lpstr>Vitamin D Deficiency </vt:lpstr>
      <vt:lpstr> </vt:lpstr>
      <vt:lpstr>Objectives :</vt:lpstr>
      <vt:lpstr>Consequences of Vitamin D Deficiency  </vt:lpstr>
      <vt:lpstr>Smoking </vt:lpstr>
      <vt:lpstr>Physical Inactivity </vt:lpstr>
      <vt:lpstr>Medical Diseases</vt:lpstr>
      <vt:lpstr>Medical Diseases </vt:lpstr>
      <vt:lpstr>Medications</vt:lpstr>
      <vt:lpstr>Osteoporosis risk factors (summary)  </vt:lpstr>
      <vt:lpstr>The FRAX Osteoporosis Risk Calculator </vt:lpstr>
      <vt:lpstr>  </vt:lpstr>
      <vt:lpstr>Objectives :</vt:lpstr>
      <vt:lpstr>PowerPoint Presentation</vt:lpstr>
      <vt:lpstr>PowerPoint Presentation</vt:lpstr>
      <vt:lpstr>Case</vt:lpstr>
      <vt:lpstr>History </vt:lpstr>
      <vt:lpstr>Summary </vt:lpstr>
      <vt:lpstr>Objectives :</vt:lpstr>
      <vt:lpstr>Common fractures of osteoporosis </vt:lpstr>
      <vt:lpstr>Spine</vt:lpstr>
      <vt:lpstr>PowerPoint Presentation</vt:lpstr>
      <vt:lpstr>Hip and pelvis</vt:lpstr>
      <vt:lpstr>  </vt:lpstr>
      <vt:lpstr>Wrist and forearm</vt:lpstr>
      <vt:lpstr>Wrist and forearm (continue)</vt:lpstr>
      <vt:lpstr>Objectives :</vt:lpstr>
      <vt:lpstr>Investigations:</vt:lpstr>
      <vt:lpstr>X-ray</vt:lpstr>
      <vt:lpstr>DEXA (dual energy x-ray absorptiometry) </vt:lpstr>
      <vt:lpstr>DEXA (dual energy x-ray absorptiometry) </vt:lpstr>
      <vt:lpstr>DEXA</vt:lpstr>
      <vt:lpstr>PowerPoint Presentation</vt:lpstr>
      <vt:lpstr>Bone Mineral Density </vt:lpstr>
      <vt:lpstr>How to interpret ?</vt:lpstr>
      <vt:lpstr>Blood test marker </vt:lpstr>
      <vt:lpstr>Investigation : </vt:lpstr>
      <vt:lpstr>Objectives : </vt:lpstr>
      <vt:lpstr>Objectives   :</vt:lpstr>
      <vt:lpstr>Prevention </vt:lpstr>
      <vt:lpstr>Requirement </vt:lpstr>
      <vt:lpstr>Role of vitamin D and calcium</vt:lpstr>
      <vt:lpstr>Vitamin D deficiency in pregnancy</vt:lpstr>
      <vt:lpstr>Management goals: </vt:lpstr>
      <vt:lpstr>TREATMENT </vt:lpstr>
      <vt:lpstr>Pharmacology</vt:lpstr>
      <vt:lpstr>Pharmacology</vt:lpstr>
      <vt:lpstr>Pharmacology</vt:lpstr>
      <vt:lpstr>  </vt:lpstr>
      <vt:lpstr>Question 1: </vt:lpstr>
      <vt:lpstr>Question 2: </vt:lpstr>
      <vt:lpstr>Question 3: </vt:lpstr>
      <vt:lpstr>Question 4:</vt:lpstr>
      <vt:lpstr>Question 5:</vt:lpstr>
      <vt:lpstr>Take home message</vt:lpstr>
      <vt:lpstr>References : </vt:lpstr>
      <vt:lpstr>Continue…</vt:lpstr>
      <vt:lpstr>THNAK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 &amp;    Vitamin D deficiency</dc:title>
  <dc:creator>Windows User</dc:creator>
  <cp:lastModifiedBy>3422</cp:lastModifiedBy>
  <cp:revision>63</cp:revision>
  <dcterms:created xsi:type="dcterms:W3CDTF">2015-08-28T10:53:20Z</dcterms:created>
  <dcterms:modified xsi:type="dcterms:W3CDTF">2015-08-31T04:56:49Z</dcterms:modified>
</cp:coreProperties>
</file>