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77"/>
  </p:notesMasterIdLst>
  <p:sldIdLst>
    <p:sldId id="256" r:id="rId2"/>
    <p:sldId id="257" r:id="rId3"/>
    <p:sldId id="347" r:id="rId4"/>
    <p:sldId id="341" r:id="rId5"/>
    <p:sldId id="340" r:id="rId6"/>
    <p:sldId id="342" r:id="rId7"/>
    <p:sldId id="343" r:id="rId8"/>
    <p:sldId id="344" r:id="rId9"/>
    <p:sldId id="346" r:id="rId10"/>
    <p:sldId id="363" r:id="rId11"/>
    <p:sldId id="258" r:id="rId12"/>
    <p:sldId id="259" r:id="rId13"/>
    <p:sldId id="260" r:id="rId14"/>
    <p:sldId id="261" r:id="rId15"/>
    <p:sldId id="262" r:id="rId16"/>
    <p:sldId id="263" r:id="rId17"/>
    <p:sldId id="339" r:id="rId18"/>
    <p:sldId id="265" r:id="rId19"/>
    <p:sldId id="332" r:id="rId20"/>
    <p:sldId id="333" r:id="rId21"/>
    <p:sldId id="334" r:id="rId22"/>
    <p:sldId id="335" r:id="rId23"/>
    <p:sldId id="336" r:id="rId24"/>
    <p:sldId id="364" r:id="rId25"/>
    <p:sldId id="365" r:id="rId26"/>
    <p:sldId id="269" r:id="rId27"/>
    <p:sldId id="271" r:id="rId28"/>
    <p:sldId id="272" r:id="rId29"/>
    <p:sldId id="273" r:id="rId30"/>
    <p:sldId id="275" r:id="rId31"/>
    <p:sldId id="276" r:id="rId32"/>
    <p:sldId id="277" r:id="rId33"/>
    <p:sldId id="278" r:id="rId34"/>
    <p:sldId id="348" r:id="rId35"/>
    <p:sldId id="280" r:id="rId36"/>
    <p:sldId id="281" r:id="rId37"/>
    <p:sldId id="282" r:id="rId38"/>
    <p:sldId id="356" r:id="rId39"/>
    <p:sldId id="283" r:id="rId40"/>
    <p:sldId id="284" r:id="rId41"/>
    <p:sldId id="285" r:id="rId42"/>
    <p:sldId id="286" r:id="rId43"/>
    <p:sldId id="358" r:id="rId44"/>
    <p:sldId id="287" r:id="rId45"/>
    <p:sldId id="288" r:id="rId46"/>
    <p:sldId id="324" r:id="rId47"/>
    <p:sldId id="291" r:id="rId48"/>
    <p:sldId id="359" r:id="rId49"/>
    <p:sldId id="360" r:id="rId50"/>
    <p:sldId id="292" r:id="rId51"/>
    <p:sldId id="293" r:id="rId52"/>
    <p:sldId id="295" r:id="rId53"/>
    <p:sldId id="296" r:id="rId54"/>
    <p:sldId id="297" r:id="rId55"/>
    <p:sldId id="298" r:id="rId56"/>
    <p:sldId id="299" r:id="rId57"/>
    <p:sldId id="300" r:id="rId58"/>
    <p:sldId id="301" r:id="rId59"/>
    <p:sldId id="302" r:id="rId60"/>
    <p:sldId id="303" r:id="rId61"/>
    <p:sldId id="304" r:id="rId62"/>
    <p:sldId id="305" r:id="rId63"/>
    <p:sldId id="323" r:id="rId64"/>
    <p:sldId id="307" r:id="rId65"/>
    <p:sldId id="355" r:id="rId66"/>
    <p:sldId id="361" r:id="rId67"/>
    <p:sldId id="326" r:id="rId68"/>
    <p:sldId id="349" r:id="rId69"/>
    <p:sldId id="350" r:id="rId70"/>
    <p:sldId id="351" r:id="rId71"/>
    <p:sldId id="352" r:id="rId72"/>
    <p:sldId id="353" r:id="rId73"/>
    <p:sldId id="354" r:id="rId74"/>
    <p:sldId id="310" r:id="rId75"/>
    <p:sldId id="325" r:id="rId7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38" autoAdjust="0"/>
  </p:normalViewPr>
  <p:slideViewPr>
    <p:cSldViewPr>
      <p:cViewPr>
        <p:scale>
          <a:sx n="60" d="100"/>
          <a:sy n="60" d="100"/>
        </p:scale>
        <p:origin x="-786" y="-84"/>
      </p:cViewPr>
      <p:guideLst>
        <p:guide orient="horz" pos="2160"/>
        <p:guide pos="283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ink/ink1.xml><?xml version="1.0" encoding="utf-8"?>
<inkml:ink xmlns:inkml="http://www.w3.org/2003/InkML">
  <inkml:definitions>
    <inkml:context xml:id="ctx0">
      <inkml:inkSource xml:id="inkSrc0">
        <inkml:traceFormat>
          <inkml:channel name="X" type="integer" max="2048" units="cm"/>
          <inkml:channel name="Y" type="integer" max="768" units="cm"/>
        </inkml:traceFormat>
        <inkml:channelProperties>
          <inkml:channelProperty channel="X" name="resolution" value="56.7313" units="1/cm"/>
          <inkml:channelProperty channel="Y" name="resolution" value="28.33948" units="1/cm"/>
        </inkml:channelProperties>
      </inkml:inkSource>
      <inkml:timestamp xml:id="ts0" timeString="2015-09-02T06:10:18.49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2D81609-24B2-41CE-A0BB-6010DC1AB95F}" emma:medium="tactile" emma:mode="ink">
          <msink:context xmlns:msink="http://schemas.microsoft.com/ink/2010/main" type="writingRegion" rotatedBoundingBox="16072,9634 17401,9634 17401,10597 16072,10597"/>
        </emma:interpretation>
      </emma:emma>
    </inkml:annotationXML>
    <inkml:traceGroup>
      <inkml:annotationXML>
        <emma:emma xmlns:emma="http://www.w3.org/2003/04/emma" version="1.0">
          <emma:interpretation id="{4F319B4D-E497-4EC1-A4F0-717C47CC3D85}" emma:medium="tactile" emma:mode="ink">
            <msink:context xmlns:msink="http://schemas.microsoft.com/ink/2010/main" type="paragraph" rotatedBoundingBox="16072,9634 17401,9634 17401,10597 16072,10597" alignmentLevel="1"/>
          </emma:interpretation>
        </emma:emma>
      </inkml:annotationXML>
      <inkml:traceGroup>
        <inkml:annotationXML>
          <emma:emma xmlns:emma="http://www.w3.org/2003/04/emma" version="1.0">
            <emma:interpretation id="{62FA60DE-3E4F-4807-90EF-1D9DF0389CC3}" emma:medium="tactile" emma:mode="ink">
              <msink:context xmlns:msink="http://schemas.microsoft.com/ink/2010/main" type="line" rotatedBoundingBox="16072,9634 17401,9634 17401,10597 16072,10597"/>
            </emma:interpretation>
          </emma:emma>
        </inkml:annotationXML>
        <inkml:traceGroup>
          <inkml:annotationXML>
            <emma:emma xmlns:emma="http://www.w3.org/2003/04/emma" version="1.0">
              <emma:interpretation id="{93511D20-D289-423C-92AC-FEE276692EFA}" emma:medium="tactile" emma:mode="ink">
                <msink:context xmlns:msink="http://schemas.microsoft.com/ink/2010/main" type="inkWord" rotatedBoundingBox="17298,9634 17401,9634 17401,10597 17298,10597"/>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I</emma:literal>
                </emma:interpretation>
                <emma:interpretation id="interp4" emma:lang="en-US" emma:confidence="0">
                  <emma:literal>:.</emma:literal>
                </emma:interpretation>
              </emma:one-of>
            </emma:emma>
          </inkml:annotationXML>
          <inkml:trace contextRef="#ctx0" brushRef="#br0">0 0</inkml:trace>
          <inkml:trace contextRef="#ctx0" brushRef="#br0" timeOffset="9287">88 963,'0'-44</inkml:trace>
          <inkml:trace contextRef="#ctx0" brushRef="#br0" timeOffset="9767">-1226 525</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5-09-02T06:10:28.82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4F95E24-B185-4F39-816D-4417BE27C861}" emma:medium="tactile" emma:mode="ink">
          <msink:context xmlns:msink="http://schemas.microsoft.com/ink/2010/main" type="writingRegion" rotatedBoundingBox="-1138,1575 526,1575 526,2582 -1138,2582"/>
        </emma:interpretation>
      </emma:emma>
    </inkml:annotationXML>
    <inkml:traceGroup>
      <inkml:annotationXML>
        <emma:emma xmlns:emma="http://www.w3.org/2003/04/emma" version="1.0">
          <emma:interpretation id="{FED52481-4E73-47D5-98A1-8724EFAA32A7}" emma:medium="tactile" emma:mode="ink">
            <msink:context xmlns:msink="http://schemas.microsoft.com/ink/2010/main" type="paragraph" rotatedBoundingBox="-1138,1575 526,1575 526,2582 -1138,2582" alignmentLevel="1"/>
          </emma:interpretation>
        </emma:emma>
      </inkml:annotationXML>
      <inkml:traceGroup>
        <inkml:annotationXML>
          <emma:emma xmlns:emma="http://www.w3.org/2003/04/emma" version="1.0">
            <emma:interpretation id="{D7FAABD9-E844-4746-8B4D-EB40BE6D4F56}" emma:medium="tactile" emma:mode="ink">
              <msink:context xmlns:msink="http://schemas.microsoft.com/ink/2010/main" type="line" rotatedBoundingBox="-1138,1575 526,1575 526,2582 -1138,2582"/>
            </emma:interpretation>
          </emma:emma>
        </inkml:annotationXML>
        <inkml:traceGroup>
          <inkml:annotationXML>
            <emma:emma xmlns:emma="http://www.w3.org/2003/04/emma" version="1.0">
              <emma:interpretation id="{34528759-B0A1-49A2-B12C-19799BD5BCE8}" emma:medium="tactile" emma:mode="ink">
                <msink:context xmlns:msink="http://schemas.microsoft.com/ink/2010/main" type="inkWord" rotatedBoundingBox="-1138,1574 615,2125 368,2911 -1384,2361"/>
              </emma:interpretation>
              <emma:one-of disjunction-type="recognition" id="oneOf0">
                <emma:interpretation id="interp0" emma:lang="en-US" emma:confidence="0">
                  <emma:literal>121</emma:literal>
                </emma:interpretation>
                <emma:interpretation id="interp1" emma:lang="en-US" emma:confidence="0">
                  <emma:literal>In</emma:literal>
                </emma:interpretation>
                <emma:interpretation id="interp2" emma:lang="en-US" emma:confidence="0">
                  <emma:literal>12</emma:literal>
                </emma:interpretation>
                <emma:interpretation id="interp3" emma:lang="en-US" emma:confidence="0">
                  <emma:literal>126</emma:literal>
                </emma:interpretation>
                <emma:interpretation id="interp4" emma:lang="en-US" emma:confidence="0">
                  <emma:literal>124</emma:literal>
                </emma:interpretation>
              </emma:one-of>
            </emma:emma>
          </inkml:annotationXML>
          <inkml:trace contextRef="#ctx0" brushRef="#br0">0 0 512,'0'43'0,"0"-43"0,44 0 0,-44 44 0,44 1 0,-44-1 0,0-1 0,44 45 0,-44 0 0,-44 0 0,44-1 0,0 1 0,0-2 0,44 4 0,-44-48 0,0-42 0,44 43 0,1-43 0,-3-43 0,-42 43 0</inkml:trace>
          <inkml:trace contextRef="#ctx0" brushRef="#br0" timeOffset="203">614 658 512,'0'0'0,"43"0"0,-43 0 0,45 0 0,-45 0 0,43 43 0,-43 0 0,0 47 0,-43-5 0,43-40 0,0-2 0,0-43 0,43 0 0,-1-43 0,4-2 0,-3 2 0,-43 1 0</inkml:trace>
          <inkml:trace contextRef="#ctx0" brushRef="#br0" timeOffset="363">1489 483 512,'0'43'0,"0"44"0,0-87 0,0 88 0,0 0 0,44-43 0,-44-3 0,44-42 0,44-42 0,-88 42 0</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5-09-02T06:10:28.56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A7B62D9-3ACA-4E64-8750-9ACAF198D668}" emma:medium="tactile" emma:mode="ink">
          <msink:context xmlns:msink="http://schemas.microsoft.com/ink/2010/main" type="inkDrawing" rotatedBoundingBox="-1663,1707 -1618,1750 -1640,1772 -1685,1729" shapeName="Other"/>
        </emma:interpretation>
      </emma:emma>
    </inkml:annotationXML>
    <inkml:trace contextRef="#ctx0" brushRef="#br0">44 44 512,'-44'0'0,"44"-44"0,0 44 0,0 0 0,0 0 0,0 0 0,0 0 0</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8809644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Middle_ear"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16179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67671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5213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GB" dirty="0"/>
              <a:t>Associated conditions: cleft palate, immunodeficiency, </a:t>
            </a:r>
            <a:r>
              <a:rPr lang="en-GB" dirty="0" err="1"/>
              <a:t>ciliary</a:t>
            </a:r>
            <a:r>
              <a:rPr lang="en-GB" dirty="0"/>
              <a:t> </a:t>
            </a:r>
            <a:r>
              <a:rPr lang="en-GB" dirty="0" err="1"/>
              <a:t>dyskinesia</a:t>
            </a:r>
            <a:r>
              <a:rPr lang="en-GB" dirty="0"/>
              <a:t>, Down syndrome, and cystic </a:t>
            </a:r>
            <a:r>
              <a:rPr lang="en-GB" dirty="0" smtClean="0"/>
              <a:t>fibrosis</a:t>
            </a:r>
          </a:p>
          <a:p>
            <a:endParaRPr lang="ar-SA"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Most common in infants 6 – 18 months old ( 2/3 of cases) , because of : </a:t>
            </a:r>
          </a:p>
          <a:p>
            <a:r>
              <a:rPr lang="en-US" sz="1100" kern="1200" baseline="0" dirty="0" smtClean="0">
                <a:solidFill>
                  <a:schemeClr val="tx1"/>
                </a:solidFill>
                <a:latin typeface="+mn-lt"/>
                <a:ea typeface="+mn-ea"/>
                <a:cs typeface="+mn-cs"/>
              </a:rPr>
              <a:t>-the Eustachian tube is shorter and at more of a horizontal angle than in the adult ear </a:t>
            </a:r>
          </a:p>
          <a:p>
            <a:pPr>
              <a:spcBef>
                <a:spcPts val="0"/>
              </a:spcBef>
              <a:buNone/>
            </a:pPr>
            <a:endParaRPr lang="en-GB" dirty="0"/>
          </a:p>
        </p:txBody>
      </p:sp>
    </p:spTree>
    <p:extLst>
      <p:ext uri="{BB962C8B-B14F-4D97-AF65-F5344CB8AC3E}">
        <p14:creationId xmlns:p14="http://schemas.microsoft.com/office/powerpoint/2010/main" val="1542322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21637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96940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6301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07817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We use </a:t>
            </a:r>
            <a:r>
              <a:rPr lang="en-US" dirty="0" err="1" smtClean="0"/>
              <a:t>otoscopy</a:t>
            </a:r>
            <a:r>
              <a:rPr lang="en-US" dirty="0" smtClean="0"/>
              <a:t> to see the signs of </a:t>
            </a:r>
            <a:r>
              <a:rPr lang="en-US" dirty="0" err="1" smtClean="0"/>
              <a:t>ottits</a:t>
            </a:r>
            <a:r>
              <a:rPr lang="en-US" dirty="0" smtClean="0"/>
              <a:t> media like</a:t>
            </a:r>
            <a:r>
              <a:rPr lang="en-US" baseline="0" dirty="0" smtClean="0"/>
              <a:t> : </a:t>
            </a:r>
            <a:r>
              <a:rPr lang="en-GB" sz="1100" dirty="0" smtClean="0"/>
              <a:t>Erythematic, opaque, bulging tympanic membrane and</a:t>
            </a:r>
            <a:r>
              <a:rPr lang="en-GB" sz="1100" baseline="0" dirty="0" smtClean="0"/>
              <a:t> whitish discoloration . </a:t>
            </a:r>
            <a:endParaRPr dirty="0"/>
          </a:p>
        </p:txBody>
      </p:sp>
    </p:spTree>
    <p:extLst>
      <p:ext uri="{BB962C8B-B14F-4D97-AF65-F5344CB8AC3E}">
        <p14:creationId xmlns:p14="http://schemas.microsoft.com/office/powerpoint/2010/main" val="2829102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0563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914400" lvl="0" indent="-419100" algn="l" rtl="0">
              <a:spcBef>
                <a:spcPts val="0"/>
              </a:spcBef>
              <a:buClr>
                <a:schemeClr val="dk1"/>
              </a:buClr>
              <a:buSzPct val="100000"/>
              <a:buFont typeface="Arial"/>
              <a:buChar char="●"/>
            </a:pPr>
            <a:r>
              <a:rPr lang="en-GB" sz="1100" dirty="0" smtClean="0"/>
              <a:t>Treatment is not working </a:t>
            </a:r>
          </a:p>
          <a:p>
            <a:pPr marL="914400" lvl="0" indent="-419100" algn="l" rtl="0">
              <a:spcBef>
                <a:spcPts val="0"/>
              </a:spcBef>
              <a:buClr>
                <a:schemeClr val="dk1"/>
              </a:buClr>
              <a:buSzPct val="100000"/>
              <a:buFont typeface="Arial"/>
              <a:buChar char="●"/>
            </a:pPr>
            <a:r>
              <a:rPr lang="en-GB" sz="1100" dirty="0" smtClean="0"/>
              <a:t>Complications develop</a:t>
            </a:r>
          </a:p>
          <a:p>
            <a:pPr>
              <a:spcBef>
                <a:spcPts val="0"/>
              </a:spcBef>
              <a:buNone/>
            </a:pPr>
            <a:endParaRPr dirty="0"/>
          </a:p>
        </p:txBody>
      </p:sp>
    </p:spTree>
    <p:extLst>
      <p:ext uri="{BB962C8B-B14F-4D97-AF65-F5344CB8AC3E}">
        <p14:creationId xmlns:p14="http://schemas.microsoft.com/office/powerpoint/2010/main" val="21092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90346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100" b="1" i="0" kern="1200" dirty="0" err="1" smtClean="0">
                <a:solidFill>
                  <a:schemeClr val="tx1"/>
                </a:solidFill>
                <a:latin typeface="+mn-lt"/>
                <a:ea typeface="+mn-ea"/>
                <a:cs typeface="+mn-cs"/>
              </a:rPr>
              <a:t>Tympanocentesis</a:t>
            </a:r>
            <a:r>
              <a:rPr lang="en-US" sz="1100" b="0" i="0" kern="1200" dirty="0" smtClean="0">
                <a:solidFill>
                  <a:schemeClr val="tx1"/>
                </a:solidFill>
                <a:latin typeface="+mn-lt"/>
                <a:ea typeface="+mn-ea"/>
                <a:cs typeface="+mn-cs"/>
              </a:rPr>
              <a:t> is the drainage of fluid from the </a:t>
            </a:r>
            <a:r>
              <a:rPr lang="en-US" sz="1100" b="0" i="0" u="none" strike="noStrike" kern="1200" dirty="0" smtClean="0">
                <a:solidFill>
                  <a:schemeClr val="tx1"/>
                </a:solidFill>
                <a:latin typeface="+mn-lt"/>
                <a:ea typeface="+mn-ea"/>
                <a:cs typeface="+mn-cs"/>
                <a:hlinkClick r:id="rId3" tooltip="Middle ear"/>
              </a:rPr>
              <a:t>middle ear</a:t>
            </a:r>
            <a:endParaRPr dirty="0"/>
          </a:p>
        </p:txBody>
      </p:sp>
    </p:spTree>
    <p:extLst>
      <p:ext uri="{BB962C8B-B14F-4D97-AF65-F5344CB8AC3E}">
        <p14:creationId xmlns:p14="http://schemas.microsoft.com/office/powerpoint/2010/main" val="2611559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78622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83465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10789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70436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30311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14200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07877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25854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21590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lstStyle/>
          <a:p>
            <a:r>
              <a:rPr lang="en-US" dirty="0" smtClean="0"/>
              <a:t>A</a:t>
            </a:r>
            <a:endParaRPr lang="ar-SA" dirty="0"/>
          </a:p>
        </p:txBody>
      </p:sp>
    </p:spTree>
    <p:extLst>
      <p:ext uri="{BB962C8B-B14F-4D97-AF65-F5344CB8AC3E}">
        <p14:creationId xmlns:p14="http://schemas.microsoft.com/office/powerpoint/2010/main" val="2251789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62384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GB"/>
              <a:t>Patients in intensive care or with immunocompromise</a:t>
            </a:r>
          </a:p>
          <a:p>
            <a:pPr lvl="0" rtl="0">
              <a:spcBef>
                <a:spcPts val="0"/>
              </a:spcBef>
              <a:buClr>
                <a:schemeClr val="dk1"/>
              </a:buClr>
              <a:buSzPct val="100000"/>
              <a:buFont typeface="Arial"/>
              <a:buNone/>
            </a:pPr>
            <a:r>
              <a:rPr lang="en-GB"/>
              <a:t>Children not responding to appropriate medical management</a:t>
            </a:r>
          </a:p>
          <a:p>
            <a:pPr lvl="0">
              <a:spcBef>
                <a:spcPts val="0"/>
              </a:spcBef>
              <a:buNone/>
            </a:pPr>
            <a:r>
              <a:rPr lang="en-GB"/>
              <a:t>Patients with complications of sinusitis</a:t>
            </a:r>
          </a:p>
        </p:txBody>
      </p:sp>
    </p:spTree>
    <p:extLst>
      <p:ext uri="{BB962C8B-B14F-4D97-AF65-F5344CB8AC3E}">
        <p14:creationId xmlns:p14="http://schemas.microsoft.com/office/powerpoint/2010/main" val="2114630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17067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29540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5014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4" name="Shape 2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632812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100" b="0" i="0" kern="1200" dirty="0" smtClean="0">
                <a:solidFill>
                  <a:schemeClr val="tx1"/>
                </a:solidFill>
                <a:latin typeface="+mn-lt"/>
                <a:ea typeface="+mn-ea"/>
                <a:cs typeface="+mn-cs"/>
              </a:rPr>
              <a:t> </a:t>
            </a:r>
            <a:r>
              <a:rPr lang="en-US" sz="1100" b="0" i="1" kern="1200" dirty="0" smtClean="0">
                <a:solidFill>
                  <a:schemeClr val="tx1"/>
                </a:solidFill>
                <a:latin typeface="+mn-lt"/>
                <a:ea typeface="+mn-ea"/>
                <a:cs typeface="+mn-cs"/>
              </a:rPr>
              <a:t>group A beta-hemolytic </a:t>
            </a:r>
            <a:r>
              <a:rPr lang="en-US" sz="1100" b="0" i="1" u="sng" kern="1200" dirty="0" err="1" smtClean="0">
                <a:solidFill>
                  <a:schemeClr val="tx1"/>
                </a:solidFill>
                <a:latin typeface="+mn-lt"/>
                <a:ea typeface="+mn-ea"/>
                <a:cs typeface="+mn-cs"/>
              </a:rPr>
              <a:t>streptococca</a:t>
            </a:r>
            <a:endParaRPr/>
          </a:p>
        </p:txBody>
      </p:sp>
    </p:spTree>
    <p:extLst>
      <p:ext uri="{BB962C8B-B14F-4D97-AF65-F5344CB8AC3E}">
        <p14:creationId xmlns:p14="http://schemas.microsoft.com/office/powerpoint/2010/main" val="1268102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846467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100" b="0" i="0" kern="1200" dirty="0" smtClean="0">
                <a:solidFill>
                  <a:schemeClr val="tx1"/>
                </a:solidFill>
                <a:latin typeface="+mn-lt"/>
                <a:ea typeface="+mn-ea"/>
                <a:cs typeface="+mn-cs"/>
              </a:rPr>
              <a:t>high-pitched sound produced by turbulent</a:t>
            </a:r>
            <a:endParaRPr/>
          </a:p>
        </p:txBody>
      </p:sp>
    </p:spTree>
    <p:extLst>
      <p:ext uri="{BB962C8B-B14F-4D97-AF65-F5344CB8AC3E}">
        <p14:creationId xmlns:p14="http://schemas.microsoft.com/office/powerpoint/2010/main" val="33071122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29315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lstStyle/>
          <a:p>
            <a:r>
              <a:rPr lang="en-US" dirty="0" smtClean="0"/>
              <a:t>A</a:t>
            </a:r>
            <a:endParaRPr lang="ar-SA" dirty="0"/>
          </a:p>
        </p:txBody>
      </p:sp>
    </p:spTree>
    <p:extLst>
      <p:ext uri="{BB962C8B-B14F-4D97-AF65-F5344CB8AC3E}">
        <p14:creationId xmlns:p14="http://schemas.microsoft.com/office/powerpoint/2010/main" val="698717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828820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237742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405915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79968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4" name="Shape 3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279244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0" name="Shape 3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874871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443359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8" name="Shape 3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277657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628312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lstStyle/>
          <a:p>
            <a:r>
              <a:rPr lang="en-US" dirty="0" smtClean="0"/>
              <a:t>A</a:t>
            </a:r>
            <a:endParaRPr lang="ar-SA" dirty="0"/>
          </a:p>
        </p:txBody>
      </p:sp>
    </p:spTree>
    <p:extLst>
      <p:ext uri="{BB962C8B-B14F-4D97-AF65-F5344CB8AC3E}">
        <p14:creationId xmlns:p14="http://schemas.microsoft.com/office/powerpoint/2010/main" val="2251789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E9F5DE1-DF1A-4FB3-8726-10B996925335}" type="slidenum">
              <a:rPr lang="en-US" smtClean="0"/>
              <a:pPr/>
              <a:t>6</a:t>
            </a:fld>
            <a:endParaRPr lang="en-US"/>
          </a:p>
        </p:txBody>
      </p:sp>
    </p:spTree>
    <p:extLst>
      <p:ext uri="{BB962C8B-B14F-4D97-AF65-F5344CB8AC3E}">
        <p14:creationId xmlns:p14="http://schemas.microsoft.com/office/powerpoint/2010/main" val="38629224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lstStyle/>
          <a:p>
            <a:r>
              <a:rPr lang="en-US" dirty="0" smtClean="0"/>
              <a:t>A</a:t>
            </a:r>
            <a:endParaRPr lang="ar-SA" dirty="0"/>
          </a:p>
        </p:txBody>
      </p:sp>
    </p:spTree>
    <p:extLst>
      <p:ext uri="{BB962C8B-B14F-4D97-AF65-F5344CB8AC3E}">
        <p14:creationId xmlns:p14="http://schemas.microsoft.com/office/powerpoint/2010/main" val="698717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E9F5DE1-DF1A-4FB3-8726-10B996925335}" type="slidenum">
              <a:rPr lang="en-US" smtClean="0"/>
              <a:pPr/>
              <a:t>70</a:t>
            </a:fld>
            <a:endParaRPr lang="en-US"/>
          </a:p>
        </p:txBody>
      </p:sp>
    </p:spTree>
    <p:extLst>
      <p:ext uri="{BB962C8B-B14F-4D97-AF65-F5344CB8AC3E}">
        <p14:creationId xmlns:p14="http://schemas.microsoft.com/office/powerpoint/2010/main" val="38629224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E9E26C9-4F3C-B64F-88AD-93BE5734DBCF}" type="slidenum">
              <a:rPr lang="en-US" smtClean="0"/>
              <a:pPr/>
              <a:t>71</a:t>
            </a:fld>
            <a:endParaRPr lang="en-US"/>
          </a:p>
        </p:txBody>
      </p:sp>
    </p:spTree>
    <p:extLst>
      <p:ext uri="{BB962C8B-B14F-4D97-AF65-F5344CB8AC3E}">
        <p14:creationId xmlns:p14="http://schemas.microsoft.com/office/powerpoint/2010/main" val="9349639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ar-SA" dirty="0"/>
          </a:p>
        </p:txBody>
      </p:sp>
    </p:spTree>
    <p:extLst>
      <p:ext uri="{BB962C8B-B14F-4D97-AF65-F5344CB8AC3E}">
        <p14:creationId xmlns:p14="http://schemas.microsoft.com/office/powerpoint/2010/main" val="35531139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45621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E9E26C9-4F3C-B64F-88AD-93BE5734DBCF}" type="slidenum">
              <a:rPr lang="en-US" smtClean="0"/>
              <a:pPr/>
              <a:t>7</a:t>
            </a:fld>
            <a:endParaRPr lang="en-US"/>
          </a:p>
        </p:txBody>
      </p:sp>
    </p:spTree>
    <p:extLst>
      <p:ext uri="{BB962C8B-B14F-4D97-AF65-F5344CB8AC3E}">
        <p14:creationId xmlns:p14="http://schemas.microsoft.com/office/powerpoint/2010/main" val="934963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0880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baseline="0" dirty="0" err="1" smtClean="0">
                <a:solidFill>
                  <a:schemeClr val="tx1"/>
                </a:solidFill>
                <a:latin typeface="+mn-lt"/>
                <a:ea typeface="+mn-ea"/>
                <a:cs typeface="+mn-cs"/>
              </a:rPr>
              <a:t>Audiotory</a:t>
            </a:r>
            <a:r>
              <a:rPr lang="en-US" sz="1100" kern="1200" baseline="0" dirty="0" smtClean="0">
                <a:solidFill>
                  <a:schemeClr val="tx1"/>
                </a:solidFill>
                <a:latin typeface="+mn-lt"/>
                <a:ea typeface="+mn-ea"/>
                <a:cs typeface="+mn-cs"/>
              </a:rPr>
              <a:t> tube :</a:t>
            </a:r>
            <a:endParaRPr lang="ar-SA"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is a tube that links the </a:t>
            </a:r>
            <a:r>
              <a:rPr lang="en-US" sz="1100" kern="1200" baseline="0" dirty="0" err="1" smtClean="0">
                <a:solidFill>
                  <a:schemeClr val="tx1"/>
                </a:solidFill>
                <a:latin typeface="+mn-lt"/>
                <a:ea typeface="+mn-ea"/>
                <a:cs typeface="+mn-cs"/>
              </a:rPr>
              <a:t>nasopharynx</a:t>
            </a:r>
            <a:r>
              <a:rPr lang="en-US" sz="1100" kern="1200" baseline="0" dirty="0" smtClean="0">
                <a:solidFill>
                  <a:schemeClr val="tx1"/>
                </a:solidFill>
                <a:latin typeface="+mn-lt"/>
                <a:ea typeface="+mn-ea"/>
                <a:cs typeface="+mn-cs"/>
              </a:rPr>
              <a:t> to the middle ear. It is a part of the middle ear and function as Pressure equalization </a:t>
            </a:r>
          </a:p>
          <a:p>
            <a:pPr>
              <a:spcBef>
                <a:spcPts val="0"/>
              </a:spcBef>
              <a:buNone/>
            </a:pPr>
            <a:endParaRPr dirty="0"/>
          </a:p>
        </p:txBody>
      </p:sp>
    </p:spTree>
    <p:extLst>
      <p:ext uri="{BB962C8B-B14F-4D97-AF65-F5344CB8AC3E}">
        <p14:creationId xmlns:p14="http://schemas.microsoft.com/office/powerpoint/2010/main" val="2562322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GB"/>
              <a:t>Peak incidence in the first two years of life (esp. 6-12 months)</a:t>
            </a:r>
          </a:p>
          <a:p>
            <a:pPr lvl="0" rtl="0">
              <a:spcBef>
                <a:spcPts val="0"/>
              </a:spcBef>
              <a:buClr>
                <a:schemeClr val="dk1"/>
              </a:buClr>
              <a:buSzPct val="100000"/>
              <a:buFont typeface="Arial"/>
              <a:buNone/>
            </a:pPr>
            <a:r>
              <a:rPr lang="en-GB"/>
              <a:t>Occurs more frequently in the winter months</a:t>
            </a:r>
          </a:p>
          <a:p>
            <a:pPr lvl="0">
              <a:spcBef>
                <a:spcPts val="0"/>
              </a:spcBef>
              <a:buNone/>
            </a:pPr>
            <a:r>
              <a:rPr lang="en-GB"/>
              <a:t>One of the most common reason for visit to pediatrician</a:t>
            </a:r>
          </a:p>
        </p:txBody>
      </p:sp>
    </p:spTree>
    <p:extLst>
      <p:ext uri="{BB962C8B-B14F-4D97-AF65-F5344CB8AC3E}">
        <p14:creationId xmlns:p14="http://schemas.microsoft.com/office/powerpoint/2010/main" val="2195739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dirty="0"/>
              <a:pPr/>
              <a:t>9/2/2015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spcBef>
                <a:spcPts val="0"/>
              </a:spcBef>
              <a:buNone/>
            </a:pPr>
            <a:fld id="{00000000-1234-1234-1234-123412341234}" type="slidenum">
              <a:rPr lang="en-GB" smtClean="0"/>
              <a:pPr>
                <a:spcBef>
                  <a:spcPts val="0"/>
                </a:spcBef>
                <a:buNone/>
              </a:pPr>
              <a:t>‹#›</a:t>
            </a:fld>
            <a:endParaRPr lang="en-GB"/>
          </a:p>
        </p:txBody>
      </p:sp>
    </p:spTree>
    <p:extLst>
      <p:ext uri="{BB962C8B-B14F-4D97-AF65-F5344CB8AC3E}">
        <p14:creationId xmlns:p14="http://schemas.microsoft.com/office/powerpoint/2010/main" val="386132782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44F351F-53B1-3B4C-8CD4-15B0457E8E3F}" type="datetimeFigureOut">
              <a:rPr lang="en-US" dirty="0"/>
              <a:pPr/>
              <a:t>9/2/2015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spcBef>
                <a:spcPts val="0"/>
              </a:spcBef>
              <a:buNone/>
            </a:pPr>
            <a:fld id="{00000000-1234-1234-1234-123412341234}" type="slidenum">
              <a:rPr lang="en-GB" smtClean="0"/>
              <a:pPr>
                <a:spcBef>
                  <a:spcPts val="0"/>
                </a:spcBef>
                <a:buNone/>
              </a:pPr>
              <a:t>‹#›</a:t>
            </a:fld>
            <a:endParaRPr lang="en-GB"/>
          </a:p>
        </p:txBody>
      </p:sp>
    </p:spTree>
    <p:extLst>
      <p:ext uri="{BB962C8B-B14F-4D97-AF65-F5344CB8AC3E}">
        <p14:creationId xmlns:p14="http://schemas.microsoft.com/office/powerpoint/2010/main" val="308579749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AB1E8F6-4F69-E448-82E4-3FF8C30628E4}" type="datetimeFigureOut">
              <a:rPr lang="en-US" dirty="0"/>
              <a:pPr/>
              <a:t>9/2/2015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spcBef>
                <a:spcPts val="0"/>
              </a:spcBef>
              <a:buNone/>
            </a:pPr>
            <a:fld id="{00000000-1234-1234-1234-123412341234}" type="slidenum">
              <a:rPr lang="en-GB" smtClean="0"/>
              <a:pPr>
                <a:spcBef>
                  <a:spcPts val="0"/>
                </a:spcBef>
                <a:buNone/>
              </a:pPr>
              <a:t>‹#›</a:t>
            </a:fld>
            <a:endParaRPr lang="en-GB"/>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911324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F790BAD4-EC93-8B4C-97AE-9AB5F3271B19}" type="datetimeFigureOut">
              <a:rPr lang="en-US" dirty="0"/>
              <a:pPr/>
              <a:t>9/2/2015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spcBef>
                <a:spcPts val="0"/>
              </a:spcBef>
              <a:buNone/>
            </a:pPr>
            <a:fld id="{00000000-1234-1234-1234-123412341234}" type="slidenum">
              <a:rPr lang="en-GB" smtClean="0"/>
              <a:pPr>
                <a:spcBef>
                  <a:spcPts val="0"/>
                </a:spcBef>
                <a:buNone/>
              </a:pPr>
              <a:t>‹#›</a:t>
            </a:fld>
            <a:endParaRPr lang="en-GB"/>
          </a:p>
        </p:txBody>
      </p:sp>
    </p:spTree>
    <p:extLst>
      <p:ext uri="{BB962C8B-B14F-4D97-AF65-F5344CB8AC3E}">
        <p14:creationId xmlns:p14="http://schemas.microsoft.com/office/powerpoint/2010/main" val="77777758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E6C9050E-E079-6441-81E7-806D30677343}" type="datetimeFigureOut">
              <a:rPr lang="en-US" dirty="0"/>
              <a:pPr/>
              <a:t>9/2/2015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spcBef>
                <a:spcPts val="0"/>
              </a:spcBef>
              <a:buNone/>
            </a:pPr>
            <a:fld id="{00000000-1234-1234-1234-123412341234}" type="slidenum">
              <a:rPr lang="en-GB" smtClean="0"/>
              <a:pPr>
                <a:spcBef>
                  <a:spcPts val="0"/>
                </a:spcBef>
                <a:buNone/>
              </a:pPr>
              <a:t>‹#›</a:t>
            </a:fld>
            <a:endParaRPr lang="en-GB"/>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7543311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99B230AF-FFB7-DE42-B481-AAC2589869DA}" type="datetimeFigureOut">
              <a:rPr lang="en-US" dirty="0"/>
              <a:pPr/>
              <a:t>9/2/2015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spcBef>
                <a:spcPts val="0"/>
              </a:spcBef>
              <a:buNone/>
            </a:pPr>
            <a:fld id="{00000000-1234-1234-1234-123412341234}" type="slidenum">
              <a:rPr lang="en-GB" smtClean="0"/>
              <a:pPr>
                <a:spcBef>
                  <a:spcPts val="0"/>
                </a:spcBef>
                <a:buNone/>
              </a:pPr>
              <a:t>‹#›</a:t>
            </a:fld>
            <a:endParaRPr lang="en-GB"/>
          </a:p>
        </p:txBody>
      </p:sp>
    </p:spTree>
    <p:extLst>
      <p:ext uri="{BB962C8B-B14F-4D97-AF65-F5344CB8AC3E}">
        <p14:creationId xmlns:p14="http://schemas.microsoft.com/office/powerpoint/2010/main" val="400072110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dirty="0"/>
              <a:pPr/>
              <a:t>9/2/2015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GB" smtClean="0"/>
              <a:pPr>
                <a:spcBef>
                  <a:spcPts val="0"/>
                </a:spcBef>
                <a:buNone/>
              </a:pPr>
              <a:t>‹#›</a:t>
            </a:fld>
            <a:endParaRPr lang="en-GB"/>
          </a:p>
        </p:txBody>
      </p:sp>
    </p:spTree>
    <p:extLst>
      <p:ext uri="{BB962C8B-B14F-4D97-AF65-F5344CB8AC3E}">
        <p14:creationId xmlns:p14="http://schemas.microsoft.com/office/powerpoint/2010/main" val="291053034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dirty="0"/>
              <a:pPr/>
              <a:t>9/2/2015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GB" smtClean="0"/>
              <a:pPr>
                <a:spcBef>
                  <a:spcPts val="0"/>
                </a:spcBef>
                <a:buNone/>
              </a:pPr>
              <a:t>‹#›</a:t>
            </a:fld>
            <a:endParaRPr lang="en-GB"/>
          </a:p>
        </p:txBody>
      </p:sp>
    </p:spTree>
    <p:extLst>
      <p:ext uri="{BB962C8B-B14F-4D97-AF65-F5344CB8AC3E}">
        <p14:creationId xmlns:p14="http://schemas.microsoft.com/office/powerpoint/2010/main" val="340667045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a:endParaRPr/>
          </a:p>
        </p:txBody>
      </p:sp>
      <p:sp>
        <p:nvSpPr>
          <p:cNvPr id="17" name="Shape 17"/>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GB"/>
              <a:pPr>
                <a:spcBef>
                  <a:spcPts val="0"/>
                </a:spcBef>
                <a:buNone/>
              </a:pPr>
              <a:t>‹#›</a:t>
            </a:fld>
            <a:endParaRPr lang="en-GB"/>
          </a:p>
        </p:txBody>
      </p:sp>
    </p:spTree>
    <p:extLst>
      <p:ext uri="{BB962C8B-B14F-4D97-AF65-F5344CB8AC3E}">
        <p14:creationId xmlns:p14="http://schemas.microsoft.com/office/powerpoint/2010/main" val="2822005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2B9A02F-357D-AF42-B110-A7740AFDCA1B}" type="datetimeFigureOut">
              <a:rPr lang="en-US" dirty="0"/>
              <a:pPr/>
              <a:t>9/2/2015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GB" smtClean="0"/>
              <a:pPr>
                <a:spcBef>
                  <a:spcPts val="0"/>
                </a:spcBef>
                <a:buNone/>
              </a:pPr>
              <a:t>‹#›</a:t>
            </a:fld>
            <a:endParaRPr lang="en-GB"/>
          </a:p>
        </p:txBody>
      </p:sp>
    </p:spTree>
    <p:extLst>
      <p:ext uri="{BB962C8B-B14F-4D97-AF65-F5344CB8AC3E}">
        <p14:creationId xmlns:p14="http://schemas.microsoft.com/office/powerpoint/2010/main" val="80632571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DABB9B27-4D02-2940-AED5-BC8F2B3B1507}" type="datetimeFigureOut">
              <a:rPr lang="en-US" dirty="0"/>
              <a:pPr/>
              <a:t>9/2/2015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spcBef>
                <a:spcPts val="0"/>
              </a:spcBef>
              <a:buNone/>
            </a:pPr>
            <a:fld id="{00000000-1234-1234-1234-123412341234}" type="slidenum">
              <a:rPr lang="en-GB" smtClean="0"/>
              <a:pPr>
                <a:spcBef>
                  <a:spcPts val="0"/>
                </a:spcBef>
                <a:buNone/>
              </a:pPr>
              <a:t>‹#›</a:t>
            </a:fld>
            <a:endParaRPr lang="en-GB"/>
          </a:p>
        </p:txBody>
      </p:sp>
    </p:spTree>
    <p:extLst>
      <p:ext uri="{BB962C8B-B14F-4D97-AF65-F5344CB8AC3E}">
        <p14:creationId xmlns:p14="http://schemas.microsoft.com/office/powerpoint/2010/main" val="253845988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dirty="0"/>
              <a:pPr/>
              <a:t>9/2/2015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spcBef>
                <a:spcPts val="0"/>
              </a:spcBef>
              <a:buNone/>
            </a:pPr>
            <a:fld id="{00000000-1234-1234-1234-123412341234}" type="slidenum">
              <a:rPr lang="en-GB" smtClean="0"/>
              <a:pPr>
                <a:spcBef>
                  <a:spcPts val="0"/>
                </a:spcBef>
                <a:buNone/>
              </a:pPr>
              <a:t>‹#›</a:t>
            </a:fld>
            <a:endParaRPr lang="en-GB"/>
          </a:p>
        </p:txBody>
      </p:sp>
    </p:spTree>
    <p:extLst>
      <p:ext uri="{BB962C8B-B14F-4D97-AF65-F5344CB8AC3E}">
        <p14:creationId xmlns:p14="http://schemas.microsoft.com/office/powerpoint/2010/main" val="365760128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dirty="0"/>
              <a:pPr/>
              <a:t>9/2/2015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spcBef>
                <a:spcPts val="0"/>
              </a:spcBef>
              <a:buNone/>
            </a:pPr>
            <a:fld id="{00000000-1234-1234-1234-123412341234}" type="slidenum">
              <a:rPr lang="en-GB" smtClean="0"/>
              <a:pPr>
                <a:spcBef>
                  <a:spcPts val="0"/>
                </a:spcBef>
                <a:buNone/>
              </a:pPr>
              <a:t>‹#›</a:t>
            </a:fld>
            <a:endParaRPr lang="en-GB"/>
          </a:p>
        </p:txBody>
      </p:sp>
    </p:spTree>
    <p:extLst>
      <p:ext uri="{BB962C8B-B14F-4D97-AF65-F5344CB8AC3E}">
        <p14:creationId xmlns:p14="http://schemas.microsoft.com/office/powerpoint/2010/main" val="425112214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dirty="0"/>
              <a:pPr/>
              <a:t>9/2/2015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GB" smtClean="0"/>
              <a:pPr>
                <a:spcBef>
                  <a:spcPts val="0"/>
                </a:spcBef>
                <a:buNone/>
              </a:pPr>
              <a:t>‹#›</a:t>
            </a:fld>
            <a:endParaRPr lang="en-GB"/>
          </a:p>
        </p:txBody>
      </p:sp>
    </p:spTree>
    <p:extLst>
      <p:ext uri="{BB962C8B-B14F-4D97-AF65-F5344CB8AC3E}">
        <p14:creationId xmlns:p14="http://schemas.microsoft.com/office/powerpoint/2010/main" val="697330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dirty="0"/>
              <a:pPr/>
              <a:t>9/2/2015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spcBef>
                <a:spcPts val="0"/>
              </a:spcBef>
              <a:buNone/>
            </a:pPr>
            <a:fld id="{00000000-1234-1234-1234-123412341234}" type="slidenum">
              <a:rPr lang="en-GB" smtClean="0"/>
              <a:pPr>
                <a:spcBef>
                  <a:spcPts val="0"/>
                </a:spcBef>
                <a:buNone/>
              </a:pPr>
              <a:t>‹#›</a:t>
            </a:fld>
            <a:endParaRPr lang="en-GB"/>
          </a:p>
        </p:txBody>
      </p:sp>
    </p:spTree>
    <p:extLst>
      <p:ext uri="{BB962C8B-B14F-4D97-AF65-F5344CB8AC3E}">
        <p14:creationId xmlns:p14="http://schemas.microsoft.com/office/powerpoint/2010/main" val="25776729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C1EB8CB6-48D8-4E47-B0D3-B56230F429D0}" type="datetimeFigureOut">
              <a:rPr lang="en-US" dirty="0"/>
              <a:pPr/>
              <a:t>9/2/2015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GB" smtClean="0"/>
              <a:pPr>
                <a:spcBef>
                  <a:spcPts val="0"/>
                </a:spcBef>
                <a:buNone/>
              </a:pPr>
              <a:t>‹#›</a:t>
            </a:fld>
            <a:endParaRPr lang="en-GB"/>
          </a:p>
        </p:txBody>
      </p:sp>
    </p:spTree>
    <p:extLst>
      <p:ext uri="{BB962C8B-B14F-4D97-AF65-F5344CB8AC3E}">
        <p14:creationId xmlns:p14="http://schemas.microsoft.com/office/powerpoint/2010/main" val="118618506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EF716D3-DCE8-CC45-8106-AE5DFCD073F9}" type="datetimeFigureOut">
              <a:rPr lang="en-US" dirty="0"/>
              <a:pPr/>
              <a:t>9/2/2015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spcBef>
                <a:spcPts val="0"/>
              </a:spcBef>
              <a:buNone/>
            </a:pPr>
            <a:fld id="{00000000-1234-1234-1234-123412341234}" type="slidenum">
              <a:rPr lang="en-GB" smtClean="0"/>
              <a:pPr>
                <a:spcBef>
                  <a:spcPts val="0"/>
                </a:spcBef>
                <a:buNone/>
              </a:pPr>
              <a:t>‹#›</a:t>
            </a:fld>
            <a:endParaRPr lang="en-GB"/>
          </a:p>
        </p:txBody>
      </p:sp>
    </p:spTree>
    <p:extLst>
      <p:ext uri="{BB962C8B-B14F-4D97-AF65-F5344CB8AC3E}">
        <p14:creationId xmlns:p14="http://schemas.microsoft.com/office/powerpoint/2010/main" val="110723176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D9FFFB4-400D-1240-AB24-6F86C96D4DFB}" type="datetimeFigureOut">
              <a:rPr lang="en-US" dirty="0"/>
              <a:pPr/>
              <a:t>9/2/2015</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spcBef>
                <a:spcPts val="0"/>
              </a:spcBef>
              <a:buNone/>
            </a:pPr>
            <a:fld id="{00000000-1234-1234-1234-123412341234}" type="slidenum">
              <a:rPr lang="en-GB" smtClean="0"/>
              <a:pPr>
                <a:spcBef>
                  <a:spcPts val="0"/>
                </a:spcBef>
                <a:buNone/>
              </a:pPr>
              <a:t>‹#›</a:t>
            </a:fld>
            <a:endParaRPr lang="en-GB"/>
          </a:p>
        </p:txBody>
      </p:sp>
    </p:spTree>
    <p:extLst>
      <p:ext uri="{BB962C8B-B14F-4D97-AF65-F5344CB8AC3E}">
        <p14:creationId xmlns:p14="http://schemas.microsoft.com/office/powerpoint/2010/main" val="283182595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hf sldNum="0" hdr="0" ftr="0" dt="0"/>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customXml" Target="../ink/ink2.x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bhchp.org/BHCHP%20Manual/pdf_files/Part1_PDF/Strep.pdf" TargetMode="External"/><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ctrTitle"/>
          </p:nvPr>
        </p:nvSpPr>
        <p:spPr>
          <a:xfrm>
            <a:off x="1942416" y="404664"/>
            <a:ext cx="6600451" cy="2262781"/>
          </a:xfrm>
          <a:prstGeom prst="rect">
            <a:avLst/>
          </a:prstGeom>
        </p:spPr>
        <p:txBody>
          <a:bodyPr lIns="91425" tIns="91425" rIns="91425" bIns="91425" anchor="t" anchorCtr="0">
            <a:noAutofit/>
          </a:bodyPr>
          <a:lstStyle/>
          <a:p>
            <a:pPr>
              <a:spcBef>
                <a:spcPts val="0"/>
              </a:spcBef>
              <a:buNone/>
            </a:pPr>
            <a:r>
              <a:rPr lang="en-GB" sz="6000" dirty="0"/>
              <a:t>UPPER RESPIRATORY TRACT INFECTIONS</a:t>
            </a:r>
          </a:p>
        </p:txBody>
      </p:sp>
      <p:sp>
        <p:nvSpPr>
          <p:cNvPr id="39" name="Shape 39"/>
          <p:cNvSpPr txBox="1">
            <a:spLocks noGrp="1"/>
          </p:cNvSpPr>
          <p:nvPr>
            <p:ph type="subTitle" idx="1"/>
          </p:nvPr>
        </p:nvSpPr>
        <p:spPr>
          <a:prstGeom prst="rect">
            <a:avLst/>
          </a:prstGeom>
        </p:spPr>
        <p:txBody>
          <a:bodyPr lIns="91425" tIns="91425" rIns="91425" bIns="91425" anchor="t" anchorCtr="0">
            <a:noAutofit/>
          </a:bodyPr>
          <a:lstStyle/>
          <a:p>
            <a:pPr rtl="0">
              <a:spcBef>
                <a:spcPts val="0"/>
              </a:spcBef>
              <a:buNone/>
            </a:pPr>
            <a:r>
              <a:rPr lang="en-GB" sz="2400" dirty="0" err="1" smtClean="0"/>
              <a:t>Abdulrahman</a:t>
            </a:r>
            <a:r>
              <a:rPr lang="en-GB" sz="2400" dirty="0" smtClean="0"/>
              <a:t> </a:t>
            </a:r>
            <a:r>
              <a:rPr lang="en-GB" sz="2400" dirty="0" err="1" smtClean="0"/>
              <a:t>Alfawaz</a:t>
            </a:r>
            <a:endParaRPr lang="ar-SA" sz="2400" dirty="0"/>
          </a:p>
          <a:p>
            <a:pPr rtl="0">
              <a:spcBef>
                <a:spcPts val="0"/>
              </a:spcBef>
              <a:buNone/>
            </a:pPr>
            <a:r>
              <a:rPr lang="en-US" sz="2400" dirty="0" err="1" smtClean="0"/>
              <a:t>Abdulaziz</a:t>
            </a:r>
            <a:r>
              <a:rPr lang="en-US" sz="2400" dirty="0" smtClean="0"/>
              <a:t> </a:t>
            </a:r>
            <a:r>
              <a:rPr lang="en-US" sz="2400" dirty="0" err="1" smtClean="0"/>
              <a:t>almontshri</a:t>
            </a:r>
            <a:r>
              <a:rPr lang="en-US" sz="2400" dirty="0" smtClean="0"/>
              <a:t> </a:t>
            </a:r>
          </a:p>
          <a:p>
            <a:pPr rtl="0">
              <a:spcBef>
                <a:spcPts val="0"/>
              </a:spcBef>
              <a:buNone/>
            </a:pPr>
            <a:r>
              <a:rPr lang="en-US" sz="2400" dirty="0" smtClean="0"/>
              <a:t>Mohammed </a:t>
            </a:r>
            <a:r>
              <a:rPr lang="en-US" sz="2400" dirty="0" err="1" smtClean="0"/>
              <a:t>alqithmi</a:t>
            </a:r>
            <a:endParaRPr lang="en-US" sz="2400" dirty="0" smtClean="0"/>
          </a:p>
          <a:p>
            <a:pPr rtl="0">
              <a:spcBef>
                <a:spcPts val="0"/>
              </a:spcBef>
              <a:buNone/>
            </a:pPr>
            <a:endParaRPr lang="en-GB" sz="2400"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00200" y="685800"/>
            <a:ext cx="6589199" cy="1280890"/>
          </a:xfrm>
        </p:spPr>
        <p:txBody>
          <a:bodyPr/>
          <a:lstStyle/>
          <a:p>
            <a:pPr algn="ctr"/>
            <a:r>
              <a:rPr lang="en-US" dirty="0" smtClean="0">
                <a:solidFill>
                  <a:srgbClr val="FF0000"/>
                </a:solidFill>
              </a:rPr>
              <a:t>Case </a:t>
            </a:r>
            <a:endParaRPr lang="ar-SA" dirty="0">
              <a:solidFill>
                <a:srgbClr val="FF0000"/>
              </a:solidFill>
            </a:endParaRPr>
          </a:p>
        </p:txBody>
      </p:sp>
      <p:sp>
        <p:nvSpPr>
          <p:cNvPr id="3" name="عنصر نائب للمحتوى 2"/>
          <p:cNvSpPr>
            <a:spLocks noGrp="1"/>
          </p:cNvSpPr>
          <p:nvPr>
            <p:ph idx="1"/>
          </p:nvPr>
        </p:nvSpPr>
        <p:spPr>
          <a:xfrm>
            <a:off x="1371600" y="1752600"/>
            <a:ext cx="7162800" cy="3777622"/>
          </a:xfrm>
        </p:spPr>
        <p:txBody>
          <a:bodyPr/>
          <a:lstStyle/>
          <a:p>
            <a:pPr marL="0" indent="0" algn="ctr" rtl="0">
              <a:buNone/>
            </a:pPr>
            <a:endParaRPr lang="en-US" dirty="0" smtClean="0">
              <a:solidFill>
                <a:srgbClr val="FF0000"/>
              </a:solidFill>
              <a:latin typeface="Times New Roman"/>
              <a:cs typeface="Times New Roman"/>
            </a:endParaRPr>
          </a:p>
          <a:p>
            <a:pPr marL="0" indent="0" algn="l" rtl="0">
              <a:buNone/>
            </a:pPr>
            <a:endParaRPr lang="en-US" dirty="0" smtClean="0">
              <a:solidFill>
                <a:srgbClr val="000000"/>
              </a:solidFill>
              <a:latin typeface="Times New Roman"/>
              <a:cs typeface="Times New Roman"/>
            </a:endParaRPr>
          </a:p>
          <a:p>
            <a:pPr marL="0" indent="0" algn="l" rtl="0">
              <a:buNone/>
            </a:pPr>
            <a:r>
              <a:rPr lang="en-US" sz="3200" dirty="0" smtClean="0">
                <a:solidFill>
                  <a:srgbClr val="000000"/>
                </a:solidFill>
                <a:latin typeface="Times New Roman"/>
                <a:cs typeface="Times New Roman"/>
              </a:rPr>
              <a:t>3 year old female complaining of right earache, fever and decrease of hearing on the same ear. She had a history of URTI one week ago.</a:t>
            </a:r>
          </a:p>
          <a:p>
            <a:pPr marL="0" indent="0" algn="l" rtl="0">
              <a:buNone/>
            </a:pPr>
            <a:r>
              <a:rPr lang="en-US" sz="3200" dirty="0" smtClean="0">
                <a:solidFill>
                  <a:srgbClr val="000000"/>
                </a:solidFill>
                <a:latin typeface="Times New Roman"/>
                <a:cs typeface="Times New Roman"/>
              </a:rPr>
              <a:t>What is the most likely diagnosis ?</a:t>
            </a:r>
            <a:endParaRPr lang="en-US" sz="3200" dirty="0" smtClean="0"/>
          </a:p>
          <a:p>
            <a:pPr algn="l" rtl="0"/>
            <a:endParaRPr lang="ar-S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prstGeom prst="rect">
            <a:avLst/>
          </a:prstGeom>
        </p:spPr>
        <p:txBody>
          <a:bodyPr lIns="91425" tIns="91425" rIns="91425" bIns="91425" anchor="b" anchorCtr="0">
            <a:noAutofit/>
          </a:bodyPr>
          <a:lstStyle/>
          <a:p>
            <a:pPr rtl="0">
              <a:spcBef>
                <a:spcPts val="0"/>
              </a:spcBef>
              <a:buNone/>
            </a:pPr>
            <a:endParaRPr dirty="0"/>
          </a:p>
          <a:p>
            <a:pPr rtl="0">
              <a:spcBef>
                <a:spcPts val="0"/>
              </a:spcBef>
              <a:buNone/>
            </a:pPr>
            <a:endParaRPr dirty="0"/>
          </a:p>
          <a:p>
            <a:pPr rtl="0">
              <a:spcBef>
                <a:spcPts val="0"/>
              </a:spcBef>
              <a:buNone/>
            </a:pPr>
            <a:endParaRPr dirty="0"/>
          </a:p>
          <a:p>
            <a:pPr algn="ctr">
              <a:spcBef>
                <a:spcPts val="0"/>
              </a:spcBef>
              <a:buNone/>
            </a:pPr>
            <a:r>
              <a:rPr lang="en-GB" sz="7200" dirty="0"/>
              <a:t>Otitis Media </a:t>
            </a:r>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564904"/>
            <a:ext cx="5277173" cy="3733800"/>
          </a:xfrm>
          <a:prstGeom prst="rect">
            <a:avLst/>
          </a:prstGeom>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prstGeom prst="rect">
            <a:avLst/>
          </a:prstGeom>
        </p:spPr>
        <p:txBody>
          <a:bodyPr lIns="91425" tIns="91425" rIns="91425" bIns="91425" anchor="b" anchorCtr="0">
            <a:noAutofit/>
          </a:bodyPr>
          <a:lstStyle/>
          <a:p>
            <a:pPr>
              <a:spcBef>
                <a:spcPts val="0"/>
              </a:spcBef>
              <a:buNone/>
            </a:pPr>
            <a:endParaRPr lang="en-GB" dirty="0"/>
          </a:p>
        </p:txBody>
      </p:sp>
      <p:sp>
        <p:nvSpPr>
          <p:cNvPr id="56" name="Shape 56"/>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endParaRPr dirty="0"/>
          </a:p>
        </p:txBody>
      </p:sp>
      <p:pic>
        <p:nvPicPr>
          <p:cNvPr id="1026" name="Picture 2"/>
          <p:cNvPicPr>
            <a:picLocks noChangeAspect="1" noChangeArrowheads="1"/>
          </p:cNvPicPr>
          <p:nvPr/>
        </p:nvPicPr>
        <p:blipFill>
          <a:blip r:embed="rId3"/>
          <a:srcRect/>
          <a:stretch>
            <a:fillRect/>
          </a:stretch>
        </p:blipFill>
        <p:spPr bwMode="auto">
          <a:xfrm>
            <a:off x="395536" y="1538288"/>
            <a:ext cx="8496944" cy="484304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dirty="0"/>
              <a:t>Definition</a:t>
            </a:r>
          </a:p>
        </p:txBody>
      </p:sp>
      <p:sp>
        <p:nvSpPr>
          <p:cNvPr id="63" name="Shape 63"/>
          <p:cNvSpPr txBox="1">
            <a:spLocks noGrp="1"/>
          </p:cNvSpPr>
          <p:nvPr>
            <p:ph type="body" idx="1"/>
          </p:nvPr>
        </p:nvSpPr>
        <p:spPr>
          <a:xfrm>
            <a:off x="539552" y="2636912"/>
            <a:ext cx="8229600" cy="3672408"/>
          </a:xfrm>
          <a:prstGeom prst="rect">
            <a:avLst/>
          </a:prstGeom>
        </p:spPr>
        <p:txBody>
          <a:bodyPr lIns="91425" tIns="91425" rIns="91425" bIns="91425" anchor="t" anchorCtr="0">
            <a:noAutofit/>
          </a:bodyPr>
          <a:lstStyle/>
          <a:p>
            <a:pPr algn="l">
              <a:buNone/>
            </a:pPr>
            <a:r>
              <a:rPr lang="en-GB" sz="2400" b="1" dirty="0"/>
              <a:t>Acute </a:t>
            </a:r>
            <a:r>
              <a:rPr lang="en-GB" sz="2400" b="1" dirty="0" err="1"/>
              <a:t>otitis</a:t>
            </a:r>
            <a:r>
              <a:rPr lang="en-GB" sz="2400" b="1" dirty="0"/>
              <a:t> media (AOM) is </a:t>
            </a:r>
            <a:r>
              <a:rPr lang="en-US" sz="2400" dirty="0" smtClean="0"/>
              <a:t>Acute infection of the mucous membrane lining of the middle ear</a:t>
            </a:r>
          </a:p>
          <a:p>
            <a:endParaRPr lang="ar-SA" sz="2400" dirty="0" smtClean="0"/>
          </a:p>
          <a:p>
            <a:pPr algn="l" rtl="0">
              <a:buNone/>
            </a:pPr>
            <a:r>
              <a:rPr lang="en-US" sz="2400" b="1" dirty="0" err="1" smtClean="0"/>
              <a:t>Secretory</a:t>
            </a:r>
            <a:r>
              <a:rPr lang="en-US" sz="2400" b="1" dirty="0" smtClean="0"/>
              <a:t> </a:t>
            </a:r>
            <a:r>
              <a:rPr lang="en-GB" sz="2400" b="1" dirty="0" err="1" smtClean="0"/>
              <a:t>otitis</a:t>
            </a:r>
            <a:r>
              <a:rPr lang="en-GB" sz="2400" b="1" dirty="0" smtClean="0"/>
              <a:t> media is </a:t>
            </a:r>
            <a:r>
              <a:rPr lang="en-US" sz="2400" dirty="0" smtClean="0"/>
              <a:t>Collection of fluid within the middle ear as a result of negative pressure produced by </a:t>
            </a:r>
            <a:r>
              <a:rPr lang="en-US" sz="2400" dirty="0" err="1" smtClean="0"/>
              <a:t>alterd</a:t>
            </a:r>
            <a:r>
              <a:rPr lang="en-US" sz="2400" dirty="0" smtClean="0"/>
              <a:t> </a:t>
            </a:r>
            <a:r>
              <a:rPr lang="en-US" sz="2400" dirty="0" err="1" smtClean="0"/>
              <a:t>eustachian</a:t>
            </a:r>
            <a:r>
              <a:rPr lang="en-US" sz="2400" dirty="0" smtClean="0"/>
              <a:t> tube function </a:t>
            </a:r>
          </a:p>
          <a:p>
            <a:endParaRPr lang="ar-SA" sz="2400" dirty="0" smtClean="0"/>
          </a:p>
          <a:p>
            <a:pPr marL="457200" lvl="0" indent="-381000" algn="l" rtl="0">
              <a:lnSpc>
                <a:spcPct val="90000"/>
              </a:lnSpc>
              <a:spcBef>
                <a:spcPts val="1200"/>
              </a:spcBef>
              <a:buClr>
                <a:schemeClr val="dk1"/>
              </a:buClr>
              <a:buSzPct val="100000"/>
              <a:buFont typeface="Arial"/>
              <a:buChar char="●"/>
            </a:pPr>
            <a:endParaRPr lang="en-GB" sz="2400" dirty="0"/>
          </a:p>
          <a:p>
            <a:pPr lvl="0" rtl="0">
              <a:lnSpc>
                <a:spcPct val="90000"/>
              </a:lnSpc>
              <a:spcBef>
                <a:spcPts val="1200"/>
              </a:spcBef>
              <a:buNone/>
            </a:pPr>
            <a:endParaRPr sz="2400" dirty="0"/>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endParaRPr/>
          </a:p>
        </p:txBody>
      </p:sp>
      <p:sp>
        <p:nvSpPr>
          <p:cNvPr id="69" name="Shape 69"/>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endParaRPr/>
          </a:p>
        </p:txBody>
      </p:sp>
      <p:pic>
        <p:nvPicPr>
          <p:cNvPr id="70" name="Shape 70"/>
          <p:cNvPicPr preferRelativeResize="0"/>
          <p:nvPr/>
        </p:nvPicPr>
        <p:blipFill>
          <a:blip r:embed="rId3">
            <a:alphaModFix/>
          </a:blip>
          <a:stretch>
            <a:fillRect/>
          </a:stretch>
        </p:blipFill>
        <p:spPr>
          <a:xfrm>
            <a:off x="283425" y="128325"/>
            <a:ext cx="8577150" cy="64395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a:t>Timeline</a:t>
            </a:r>
          </a:p>
        </p:txBody>
      </p:sp>
      <p:sp>
        <p:nvSpPr>
          <p:cNvPr id="76" name="Shape 76"/>
          <p:cNvSpPr txBox="1">
            <a:spLocks noGrp="1"/>
          </p:cNvSpPr>
          <p:nvPr>
            <p:ph type="body" idx="1"/>
          </p:nvPr>
        </p:nvSpPr>
        <p:spPr>
          <a:xfrm>
            <a:off x="971600" y="1916832"/>
            <a:ext cx="6347048" cy="2980928"/>
          </a:xfrm>
          <a:prstGeom prst="rect">
            <a:avLst/>
          </a:prstGeom>
        </p:spPr>
        <p:txBody>
          <a:bodyPr lIns="91425" tIns="91425" rIns="91425" bIns="91425" anchor="t" anchorCtr="0">
            <a:noAutofit/>
          </a:bodyPr>
          <a:lstStyle/>
          <a:p>
            <a:pPr algn="l" rtl="0">
              <a:buClr>
                <a:schemeClr val="dk1"/>
              </a:buClr>
              <a:buSzPct val="36666"/>
            </a:pPr>
            <a:r>
              <a:rPr lang="en-GB" sz="2400" dirty="0"/>
              <a:t>- Acute OM </a:t>
            </a:r>
          </a:p>
          <a:p>
            <a:pPr algn="l" rtl="0">
              <a:buClr>
                <a:schemeClr val="dk1"/>
              </a:buClr>
              <a:buSzPct val="36666"/>
              <a:buNone/>
            </a:pPr>
            <a:r>
              <a:rPr lang="en-GB" sz="2400" dirty="0"/>
              <a:t>     &lt; 3 weeks</a:t>
            </a:r>
          </a:p>
          <a:p>
            <a:pPr algn="l" rtl="0">
              <a:buClr>
                <a:schemeClr val="dk1"/>
              </a:buClr>
            </a:pPr>
            <a:endParaRPr sz="2400" dirty="0"/>
          </a:p>
          <a:p>
            <a:pPr algn="l" rtl="0">
              <a:buClr>
                <a:schemeClr val="dk1"/>
              </a:buClr>
              <a:buSzPct val="36666"/>
            </a:pPr>
            <a:r>
              <a:rPr lang="en-GB" sz="2400" dirty="0"/>
              <a:t>- </a:t>
            </a:r>
            <a:r>
              <a:rPr lang="en-GB" sz="2400" dirty="0" err="1"/>
              <a:t>Subacute</a:t>
            </a:r>
            <a:r>
              <a:rPr lang="en-GB" sz="2400" dirty="0"/>
              <a:t> OM </a:t>
            </a:r>
          </a:p>
          <a:p>
            <a:pPr algn="l" rtl="0">
              <a:buClr>
                <a:schemeClr val="dk1"/>
              </a:buClr>
              <a:buSzPct val="36666"/>
              <a:buNone/>
            </a:pPr>
            <a:r>
              <a:rPr lang="en-GB" sz="2400" dirty="0"/>
              <a:t>     3 weeks to 3 months</a:t>
            </a:r>
          </a:p>
          <a:p>
            <a:pPr algn="l" rtl="0">
              <a:buClr>
                <a:schemeClr val="dk1"/>
              </a:buClr>
            </a:pPr>
            <a:endParaRPr sz="2400" dirty="0"/>
          </a:p>
          <a:p>
            <a:pPr algn="l" rtl="0">
              <a:buClr>
                <a:schemeClr val="dk1"/>
              </a:buClr>
              <a:buSzPct val="36666"/>
            </a:pPr>
            <a:r>
              <a:rPr lang="en-GB" sz="2400" dirty="0"/>
              <a:t>- Chronic OM </a:t>
            </a:r>
          </a:p>
          <a:p>
            <a:pPr algn="l" rtl="0">
              <a:buClr>
                <a:schemeClr val="dk1"/>
              </a:buClr>
              <a:buSzPct val="36666"/>
              <a:buNone/>
            </a:pPr>
            <a:r>
              <a:rPr lang="en-GB" sz="2400" dirty="0"/>
              <a:t>     3 months or longer</a:t>
            </a:r>
          </a:p>
          <a:p>
            <a:pPr algn="l">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a:t>Predisposing Factors</a:t>
            </a:r>
          </a:p>
        </p:txBody>
      </p:sp>
      <p:sp>
        <p:nvSpPr>
          <p:cNvPr id="82" name="Shape 82"/>
          <p:cNvSpPr txBox="1">
            <a:spLocks noGrp="1"/>
          </p:cNvSpPr>
          <p:nvPr>
            <p:ph type="body" idx="1"/>
          </p:nvPr>
        </p:nvSpPr>
        <p:spPr>
          <a:prstGeom prst="rect">
            <a:avLst/>
          </a:prstGeom>
        </p:spPr>
        <p:txBody>
          <a:bodyPr lIns="91425" tIns="91425" rIns="91425" bIns="91425" anchor="t" anchorCtr="0">
            <a:noAutofit/>
          </a:bodyPr>
          <a:lstStyle/>
          <a:p>
            <a:pPr marL="457200" lvl="0" indent="-381000" algn="l" rtl="0">
              <a:lnSpc>
                <a:spcPct val="115000"/>
              </a:lnSpc>
              <a:spcBef>
                <a:spcPts val="0"/>
              </a:spcBef>
              <a:buClr>
                <a:schemeClr val="dk1"/>
              </a:buClr>
              <a:buSzPct val="100000"/>
              <a:buFont typeface="Arial"/>
              <a:buChar char="●"/>
            </a:pPr>
            <a:r>
              <a:rPr lang="en-GB" sz="2400" dirty="0">
                <a:solidFill>
                  <a:srgbClr val="FF0000"/>
                </a:solidFill>
              </a:rPr>
              <a:t>Age (children)</a:t>
            </a:r>
          </a:p>
          <a:p>
            <a:pPr marL="457200" lvl="0" indent="-381000" algn="l" rtl="0">
              <a:lnSpc>
                <a:spcPct val="115000"/>
              </a:lnSpc>
              <a:spcBef>
                <a:spcPts val="0"/>
              </a:spcBef>
              <a:buClr>
                <a:schemeClr val="dk1"/>
              </a:buClr>
              <a:buSzPct val="100000"/>
              <a:buFont typeface="Arial"/>
              <a:buChar char="●"/>
            </a:pPr>
            <a:r>
              <a:rPr lang="en-GB" sz="2400" dirty="0" smtClean="0"/>
              <a:t>Gender </a:t>
            </a:r>
            <a:r>
              <a:rPr lang="en-GB" sz="2400" dirty="0"/>
              <a:t>(girls)</a:t>
            </a:r>
          </a:p>
          <a:p>
            <a:pPr marL="457200" lvl="0" indent="-381000" algn="l" rtl="0">
              <a:lnSpc>
                <a:spcPct val="115000"/>
              </a:lnSpc>
              <a:spcBef>
                <a:spcPts val="0"/>
              </a:spcBef>
              <a:buClr>
                <a:schemeClr val="dk1"/>
              </a:buClr>
              <a:buSzPct val="100000"/>
              <a:buFont typeface="Arial"/>
              <a:buChar char="●"/>
            </a:pPr>
            <a:r>
              <a:rPr lang="en-GB" sz="2400" dirty="0"/>
              <a:t>Seasons (winter)</a:t>
            </a:r>
          </a:p>
          <a:p>
            <a:pPr marL="457200" lvl="0" indent="-381000" algn="l" rtl="0">
              <a:lnSpc>
                <a:spcPct val="115000"/>
              </a:lnSpc>
              <a:spcBef>
                <a:spcPts val="0"/>
              </a:spcBef>
              <a:buClr>
                <a:schemeClr val="dk1"/>
              </a:buClr>
              <a:buSzPct val="100000"/>
              <a:buFont typeface="Arial"/>
              <a:buChar char="●"/>
            </a:pPr>
            <a:r>
              <a:rPr lang="en-GB" sz="2400" dirty="0"/>
              <a:t>Breast-feeding</a:t>
            </a:r>
          </a:p>
          <a:p>
            <a:pPr marL="457200" lvl="0" indent="-381000" algn="l" rtl="0">
              <a:lnSpc>
                <a:spcPct val="115000"/>
              </a:lnSpc>
              <a:spcBef>
                <a:spcPts val="0"/>
              </a:spcBef>
              <a:buClr>
                <a:schemeClr val="dk1"/>
              </a:buClr>
              <a:buSzPct val="100000"/>
              <a:buFont typeface="Arial"/>
              <a:buChar char="●"/>
            </a:pPr>
            <a:r>
              <a:rPr lang="en-GB" sz="2400" dirty="0"/>
              <a:t>Smoke exposure</a:t>
            </a:r>
          </a:p>
          <a:p>
            <a:pPr marL="457200" lvl="0" indent="-381000" algn="l" rtl="0">
              <a:lnSpc>
                <a:spcPct val="115000"/>
              </a:lnSpc>
              <a:spcBef>
                <a:spcPts val="0"/>
              </a:spcBef>
              <a:buClr>
                <a:schemeClr val="dk1"/>
              </a:buClr>
              <a:buSzPct val="100000"/>
              <a:buFont typeface="Arial"/>
              <a:buChar char="●"/>
            </a:pPr>
            <a:r>
              <a:rPr lang="en-GB" sz="2400" dirty="0"/>
              <a:t>Other Medical </a:t>
            </a:r>
            <a:r>
              <a:rPr lang="en-GB" sz="2400" dirty="0" smtClean="0"/>
              <a:t>conditions</a:t>
            </a:r>
            <a:endParaRPr lang="en-GB" sz="2400" dirty="0"/>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dirty="0"/>
              <a:t>Route of infection</a:t>
            </a:r>
          </a:p>
        </p:txBody>
      </p:sp>
      <p:sp>
        <p:nvSpPr>
          <p:cNvPr id="100" name="Shape 100"/>
          <p:cNvSpPr txBox="1">
            <a:spLocks noGrp="1"/>
          </p:cNvSpPr>
          <p:nvPr>
            <p:ph type="body" idx="1"/>
          </p:nvPr>
        </p:nvSpPr>
        <p:spPr>
          <a:xfrm>
            <a:off x="683568" y="1772816"/>
            <a:ext cx="8229600" cy="4967700"/>
          </a:xfrm>
          <a:prstGeom prst="rect">
            <a:avLst/>
          </a:prstGeom>
        </p:spPr>
        <p:txBody>
          <a:bodyPr lIns="91425" tIns="91425" rIns="91425" bIns="91425" anchor="t" anchorCtr="0">
            <a:noAutofit/>
          </a:bodyPr>
          <a:lstStyle/>
          <a:p>
            <a:pPr marL="457200" lvl="0" indent="-419100" algn="l" rtl="0">
              <a:lnSpc>
                <a:spcPct val="150000"/>
              </a:lnSpc>
              <a:spcBef>
                <a:spcPts val="0"/>
              </a:spcBef>
              <a:buClr>
                <a:schemeClr val="dk1"/>
              </a:buClr>
              <a:buSzPct val="100000"/>
              <a:buFont typeface="Arial"/>
              <a:buChar char="●"/>
            </a:pPr>
            <a:r>
              <a:rPr lang="en-GB" sz="3200" dirty="0"/>
              <a:t>Eustachian tube</a:t>
            </a:r>
          </a:p>
          <a:p>
            <a:pPr marL="457200" lvl="0" indent="-419100" algn="l" rtl="0">
              <a:lnSpc>
                <a:spcPct val="150000"/>
              </a:lnSpc>
              <a:spcBef>
                <a:spcPts val="0"/>
              </a:spcBef>
              <a:buClr>
                <a:schemeClr val="dk1"/>
              </a:buClr>
              <a:buSzPct val="100000"/>
              <a:buFont typeface="Arial"/>
              <a:buChar char="●"/>
            </a:pPr>
            <a:r>
              <a:rPr lang="en-GB" sz="3200" dirty="0"/>
              <a:t>External auditory canal</a:t>
            </a:r>
          </a:p>
          <a:p>
            <a:pPr marL="457200" lvl="0" indent="-419100" algn="l" rtl="0">
              <a:lnSpc>
                <a:spcPct val="150000"/>
              </a:lnSpc>
              <a:spcBef>
                <a:spcPts val="0"/>
              </a:spcBef>
              <a:buClr>
                <a:schemeClr val="dk1"/>
              </a:buClr>
              <a:buSzPct val="100000"/>
              <a:buFont typeface="Arial"/>
              <a:buChar char="●"/>
            </a:pPr>
            <a:r>
              <a:rPr lang="en-GB" sz="3200" dirty="0"/>
              <a:t>Blood borne</a:t>
            </a:r>
          </a:p>
        </p:txBody>
      </p:sp>
    </p:spTree>
    <p:extLst>
      <p:ext uri="{BB962C8B-B14F-4D97-AF65-F5344CB8AC3E}">
        <p14:creationId xmlns:p14="http://schemas.microsoft.com/office/powerpoint/2010/main" val="2873678576"/>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a:t>Etiology</a:t>
            </a:r>
          </a:p>
        </p:txBody>
      </p:sp>
      <p:sp>
        <p:nvSpPr>
          <p:cNvPr id="94" name="Shape 94"/>
          <p:cNvSpPr txBox="1">
            <a:spLocks noGrp="1"/>
          </p:cNvSpPr>
          <p:nvPr>
            <p:ph type="body" idx="1"/>
          </p:nvPr>
        </p:nvSpPr>
        <p:spPr>
          <a:xfrm>
            <a:off x="914400" y="1628800"/>
            <a:ext cx="7762056" cy="4967700"/>
          </a:xfrm>
          <a:prstGeom prst="rect">
            <a:avLst/>
          </a:prstGeom>
        </p:spPr>
        <p:txBody>
          <a:bodyPr lIns="91425" tIns="91425" rIns="91425" bIns="91425" anchor="t" anchorCtr="0">
            <a:noAutofit/>
          </a:bodyPr>
          <a:lstStyle/>
          <a:p>
            <a:pPr lvl="0" algn="l" rtl="0">
              <a:lnSpc>
                <a:spcPct val="90000"/>
              </a:lnSpc>
              <a:spcBef>
                <a:spcPts val="0"/>
              </a:spcBef>
              <a:buClr>
                <a:srgbClr val="9E3611"/>
              </a:buClr>
              <a:buSzPct val="25000"/>
              <a:buFont typeface="Noto Symbol"/>
              <a:buNone/>
            </a:pPr>
            <a:r>
              <a:rPr lang="en-GB" sz="2000" dirty="0">
                <a:latin typeface="Rokkitt"/>
                <a:ea typeface="Rokkitt"/>
                <a:cs typeface="Rokkitt"/>
                <a:sym typeface="Rokkitt"/>
              </a:rPr>
              <a:t>Bacteria:-</a:t>
            </a:r>
          </a:p>
          <a:p>
            <a:pPr marL="182880" lvl="0" indent="-182880" algn="l" rtl="0">
              <a:lnSpc>
                <a:spcPct val="90000"/>
              </a:lnSpc>
              <a:spcBef>
                <a:spcPts val="1200"/>
              </a:spcBef>
              <a:buClr>
                <a:srgbClr val="9E3611"/>
              </a:buClr>
              <a:buSzPct val="85000"/>
              <a:buFont typeface="Noto Symbol"/>
              <a:buChar char="▪"/>
            </a:pPr>
            <a:r>
              <a:rPr lang="en-GB" sz="2000" dirty="0">
                <a:solidFill>
                  <a:srgbClr val="FF0000"/>
                </a:solidFill>
                <a:latin typeface="Rokkitt"/>
                <a:ea typeface="Rokkitt"/>
                <a:cs typeface="Rokkitt"/>
                <a:sym typeface="Rokkitt"/>
              </a:rPr>
              <a:t>S. </a:t>
            </a:r>
            <a:r>
              <a:rPr lang="en-GB" sz="2000" dirty="0" err="1">
                <a:solidFill>
                  <a:srgbClr val="FF0000"/>
                </a:solidFill>
                <a:latin typeface="Rokkitt"/>
                <a:ea typeface="Rokkitt"/>
                <a:cs typeface="Rokkitt"/>
                <a:sym typeface="Rokkitt"/>
              </a:rPr>
              <a:t>pneumoniae</a:t>
            </a:r>
            <a:r>
              <a:rPr lang="en-GB" sz="2000" dirty="0">
                <a:solidFill>
                  <a:srgbClr val="FF0000"/>
                </a:solidFill>
                <a:latin typeface="Rokkitt"/>
                <a:ea typeface="Rokkitt"/>
                <a:cs typeface="Rokkitt"/>
                <a:sym typeface="Rokkitt"/>
              </a:rPr>
              <a:t> - 30-35%</a:t>
            </a:r>
          </a:p>
          <a:p>
            <a:pPr marL="182880" lvl="0" indent="-182880" algn="l" rtl="0">
              <a:lnSpc>
                <a:spcPct val="90000"/>
              </a:lnSpc>
              <a:spcBef>
                <a:spcPts val="1200"/>
              </a:spcBef>
              <a:buClr>
                <a:srgbClr val="9E3611"/>
              </a:buClr>
              <a:buSzPct val="85000"/>
              <a:buFont typeface="Noto Symbol"/>
              <a:buChar char="▪"/>
            </a:pPr>
            <a:r>
              <a:rPr lang="en-GB" sz="2000" dirty="0">
                <a:latin typeface="Rokkitt"/>
                <a:ea typeface="Rokkitt"/>
                <a:cs typeface="Rokkitt"/>
                <a:sym typeface="Rokkitt"/>
              </a:rPr>
              <a:t>H. </a:t>
            </a:r>
            <a:r>
              <a:rPr lang="en-GB" sz="2000" dirty="0" err="1">
                <a:latin typeface="Rokkitt"/>
                <a:ea typeface="Rokkitt"/>
                <a:cs typeface="Rokkitt"/>
                <a:sym typeface="Rokkitt"/>
              </a:rPr>
              <a:t>influenzae</a:t>
            </a:r>
            <a:r>
              <a:rPr lang="en-GB" sz="2000" dirty="0">
                <a:latin typeface="Rokkitt"/>
                <a:ea typeface="Rokkitt"/>
                <a:cs typeface="Rokkitt"/>
                <a:sym typeface="Rokkitt"/>
              </a:rPr>
              <a:t> - 20-25%</a:t>
            </a:r>
          </a:p>
          <a:p>
            <a:pPr marL="182880" lvl="0" indent="-182880" algn="l" rtl="0">
              <a:lnSpc>
                <a:spcPct val="90000"/>
              </a:lnSpc>
              <a:spcBef>
                <a:spcPts val="1200"/>
              </a:spcBef>
              <a:buClr>
                <a:srgbClr val="9E3611"/>
              </a:buClr>
              <a:buSzPct val="85000"/>
              <a:buFont typeface="Noto Symbol"/>
              <a:buChar char="▪"/>
            </a:pPr>
            <a:r>
              <a:rPr lang="en-GB" sz="2000" dirty="0">
                <a:latin typeface="Rokkitt"/>
                <a:ea typeface="Rokkitt"/>
                <a:cs typeface="Rokkitt"/>
                <a:sym typeface="Rokkitt"/>
              </a:rPr>
              <a:t>M. </a:t>
            </a:r>
            <a:r>
              <a:rPr lang="en-GB" sz="2000" dirty="0" err="1">
                <a:latin typeface="Rokkitt"/>
                <a:ea typeface="Rokkitt"/>
                <a:cs typeface="Rokkitt"/>
                <a:sym typeface="Rokkitt"/>
              </a:rPr>
              <a:t>catarrhalis</a:t>
            </a:r>
            <a:r>
              <a:rPr lang="en-GB" sz="2000" dirty="0">
                <a:latin typeface="Rokkitt"/>
                <a:ea typeface="Rokkitt"/>
                <a:cs typeface="Rokkitt"/>
                <a:sym typeface="Rokkitt"/>
              </a:rPr>
              <a:t> - 10-15%</a:t>
            </a:r>
          </a:p>
          <a:p>
            <a:pPr marL="182880" lvl="0" indent="-182880" algn="l" rtl="0">
              <a:lnSpc>
                <a:spcPct val="90000"/>
              </a:lnSpc>
              <a:spcBef>
                <a:spcPts val="1200"/>
              </a:spcBef>
              <a:buClr>
                <a:srgbClr val="9E3611"/>
              </a:buClr>
              <a:buSzPct val="85000"/>
              <a:buFont typeface="Noto Symbol"/>
              <a:buChar char="▪"/>
            </a:pPr>
            <a:r>
              <a:rPr lang="en-GB" sz="2000" dirty="0">
                <a:latin typeface="Rokkitt"/>
                <a:ea typeface="Rokkitt"/>
                <a:cs typeface="Rokkitt"/>
                <a:sym typeface="Rokkitt"/>
              </a:rPr>
              <a:t>Group A strep - 2-4</a:t>
            </a:r>
            <a:r>
              <a:rPr lang="en-GB" sz="2000" dirty="0" smtClean="0">
                <a:latin typeface="Rokkitt"/>
                <a:ea typeface="Rokkitt"/>
                <a:cs typeface="Rokkitt"/>
                <a:sym typeface="Rokkitt"/>
              </a:rPr>
              <a:t>%</a:t>
            </a:r>
          </a:p>
          <a:p>
            <a:pPr marL="182880" lvl="0" indent="-182880" algn="l" rtl="0">
              <a:lnSpc>
                <a:spcPct val="90000"/>
              </a:lnSpc>
              <a:spcBef>
                <a:spcPts val="1200"/>
              </a:spcBef>
              <a:buClr>
                <a:srgbClr val="9E3611"/>
              </a:buClr>
              <a:buSzPct val="85000"/>
              <a:buFont typeface="Noto Symbol"/>
              <a:buChar char="▪"/>
            </a:pPr>
            <a:endParaRPr lang="en-GB" sz="2000" dirty="0">
              <a:latin typeface="Rokkitt"/>
              <a:ea typeface="Rokkitt"/>
              <a:cs typeface="Rokkitt"/>
              <a:sym typeface="Rokkitt"/>
            </a:endParaRPr>
          </a:p>
          <a:p>
            <a:pPr lvl="0" algn="l" rtl="0">
              <a:lnSpc>
                <a:spcPct val="90000"/>
              </a:lnSpc>
              <a:spcBef>
                <a:spcPts val="0"/>
              </a:spcBef>
              <a:buNone/>
            </a:pPr>
            <a:r>
              <a:rPr lang="en-GB" sz="2000" dirty="0">
                <a:latin typeface="Rokkitt"/>
                <a:ea typeface="Rokkitt"/>
                <a:cs typeface="Rokkitt"/>
                <a:sym typeface="Rokkitt"/>
              </a:rPr>
              <a:t>Viruses:-</a:t>
            </a:r>
          </a:p>
          <a:p>
            <a:pPr marL="182880" lvl="0" indent="-182880" algn="l" rtl="0">
              <a:lnSpc>
                <a:spcPct val="90000"/>
              </a:lnSpc>
              <a:spcBef>
                <a:spcPts val="1200"/>
              </a:spcBef>
              <a:buClr>
                <a:srgbClr val="9E3611"/>
              </a:buClr>
              <a:buSzPct val="85000"/>
              <a:buFont typeface="Noto Symbol"/>
              <a:buChar char="▪"/>
            </a:pPr>
            <a:r>
              <a:rPr lang="en-GB" sz="2000" dirty="0">
                <a:latin typeface="Rokkitt"/>
                <a:ea typeface="Rokkitt"/>
                <a:cs typeface="Rokkitt"/>
                <a:sym typeface="Rokkitt"/>
              </a:rPr>
              <a:t>Respiratory syncytial virus (RSV) </a:t>
            </a:r>
            <a:endParaRPr lang="en-GB" sz="2000" dirty="0" smtClean="0">
              <a:latin typeface="Rokkitt"/>
              <a:ea typeface="Rokkitt"/>
              <a:cs typeface="Rokkitt"/>
              <a:sym typeface="Rokkitt"/>
            </a:endParaRPr>
          </a:p>
          <a:p>
            <a:pPr marL="182880" lvl="0" indent="-182880" algn="l" rtl="0">
              <a:lnSpc>
                <a:spcPct val="90000"/>
              </a:lnSpc>
              <a:spcBef>
                <a:spcPts val="1200"/>
              </a:spcBef>
              <a:buClr>
                <a:srgbClr val="9E3611"/>
              </a:buClr>
              <a:buSzPct val="85000"/>
              <a:buFont typeface="Noto Symbol"/>
              <a:buChar char="▪"/>
            </a:pPr>
            <a:r>
              <a:rPr lang="en-GB" sz="2000" dirty="0" smtClean="0">
                <a:latin typeface="Rokkitt"/>
                <a:ea typeface="Rokkitt"/>
                <a:cs typeface="Rokkitt"/>
                <a:sym typeface="Rokkitt"/>
              </a:rPr>
              <a:t>Rhinovirus</a:t>
            </a:r>
          </a:p>
          <a:p>
            <a:pPr marL="182880" lvl="0" indent="-182880" algn="l" rtl="0">
              <a:lnSpc>
                <a:spcPct val="90000"/>
              </a:lnSpc>
              <a:spcBef>
                <a:spcPts val="1200"/>
              </a:spcBef>
              <a:buClr>
                <a:srgbClr val="9E3611"/>
              </a:buClr>
              <a:buSzPct val="85000"/>
              <a:buFont typeface="Noto Symbol"/>
              <a:buChar char="▪"/>
            </a:pPr>
            <a:r>
              <a:rPr lang="en-GB" sz="2000" dirty="0" smtClean="0">
                <a:latin typeface="Rokkitt"/>
                <a:ea typeface="Rokkitt"/>
                <a:cs typeface="Rokkitt"/>
                <a:sym typeface="Rokkitt"/>
              </a:rPr>
              <a:t>Parainfluenza virus</a:t>
            </a:r>
          </a:p>
          <a:p>
            <a:pPr marL="182880" lvl="0" indent="-182880" algn="l" rtl="0">
              <a:lnSpc>
                <a:spcPct val="90000"/>
              </a:lnSpc>
              <a:spcBef>
                <a:spcPts val="1200"/>
              </a:spcBef>
              <a:buClr>
                <a:srgbClr val="9E3611"/>
              </a:buClr>
              <a:buSzPct val="85000"/>
              <a:buFont typeface="Noto Symbol"/>
              <a:buChar char="▪"/>
            </a:pPr>
            <a:r>
              <a:rPr lang="en-GB" sz="2000" dirty="0" smtClean="0">
                <a:latin typeface="Rokkitt"/>
                <a:ea typeface="Rokkitt"/>
                <a:cs typeface="Rokkitt"/>
                <a:sym typeface="Rokkitt"/>
              </a:rPr>
              <a:t>Influenza </a:t>
            </a:r>
            <a:r>
              <a:rPr lang="en-GB" sz="2000" dirty="0">
                <a:latin typeface="Rokkitt"/>
                <a:ea typeface="Rokkitt"/>
                <a:cs typeface="Rokkitt"/>
                <a:sym typeface="Rokkitt"/>
              </a:rPr>
              <a:t>virus</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555776" y="764704"/>
            <a:ext cx="4180465" cy="70207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400" dirty="0">
                <a:solidFill>
                  <a:schemeClr val="tx1"/>
                </a:solidFill>
                <a:latin typeface="Comic Sans MS" pitchFamily="66" charset="0"/>
              </a:rPr>
              <a:t>Stages of AOM</a:t>
            </a:r>
            <a:endParaRPr lang="ar-SA" sz="2400" dirty="0">
              <a:solidFill>
                <a:schemeClr val="tx1"/>
              </a:solidFill>
              <a:latin typeface="Comic Sans MS" pitchFamily="66" charset="0"/>
            </a:endParaRPr>
          </a:p>
        </p:txBody>
      </p:sp>
      <p:sp>
        <p:nvSpPr>
          <p:cNvPr id="3" name="مربع نص 2"/>
          <p:cNvSpPr txBox="1"/>
          <p:nvPr/>
        </p:nvSpPr>
        <p:spPr>
          <a:xfrm>
            <a:off x="3059832" y="1844824"/>
            <a:ext cx="2916324" cy="461665"/>
          </a:xfrm>
          <a:prstGeom prst="rect">
            <a:avLst/>
          </a:prstGeom>
          <a:noFill/>
        </p:spPr>
        <p:txBody>
          <a:bodyPr wrap="square" rtlCol="1">
            <a:spAutoFit/>
          </a:bodyPr>
          <a:lstStyle/>
          <a:p>
            <a:pPr algn="l" rtl="0"/>
            <a:r>
              <a:rPr lang="en-US" sz="2400" dirty="0">
                <a:solidFill>
                  <a:schemeClr val="tx1"/>
                </a:solidFill>
                <a:latin typeface="Comic Sans MS" pitchFamily="66" charset="0"/>
              </a:rPr>
              <a:t>  1-tubal occlusion</a:t>
            </a:r>
            <a:endParaRPr lang="ar-SA" sz="2400" dirty="0">
              <a:solidFill>
                <a:schemeClr val="tx1"/>
              </a:solidFill>
              <a:latin typeface="Comic Sans MS" pitchFamily="66" charset="0"/>
            </a:endParaRPr>
          </a:p>
        </p:txBody>
      </p:sp>
      <p:sp>
        <p:nvSpPr>
          <p:cNvPr id="4" name="مربع نص 3"/>
          <p:cNvSpPr txBox="1"/>
          <p:nvPr/>
        </p:nvSpPr>
        <p:spPr>
          <a:xfrm>
            <a:off x="3203848" y="3140968"/>
            <a:ext cx="3672408" cy="461665"/>
          </a:xfrm>
          <a:prstGeom prst="rect">
            <a:avLst/>
          </a:prstGeom>
          <a:noFill/>
        </p:spPr>
        <p:txBody>
          <a:bodyPr wrap="square" rtlCol="1">
            <a:spAutoFit/>
          </a:bodyPr>
          <a:lstStyle/>
          <a:p>
            <a:r>
              <a:rPr lang="en-US" sz="2400" dirty="0">
                <a:solidFill>
                  <a:srgbClr val="FFC000"/>
                </a:solidFill>
                <a:latin typeface="Comic Sans MS" pitchFamily="66" charset="0"/>
              </a:rPr>
              <a:t>2-pre-suppuration </a:t>
            </a:r>
            <a:endParaRPr lang="ar-SA" sz="2400" dirty="0">
              <a:solidFill>
                <a:srgbClr val="FFC000"/>
              </a:solidFill>
              <a:latin typeface="Comic Sans MS" pitchFamily="66" charset="0"/>
            </a:endParaRPr>
          </a:p>
        </p:txBody>
      </p:sp>
      <p:sp>
        <p:nvSpPr>
          <p:cNvPr id="5" name="مربع نص 4"/>
          <p:cNvSpPr txBox="1"/>
          <p:nvPr/>
        </p:nvSpPr>
        <p:spPr>
          <a:xfrm>
            <a:off x="3491880" y="4149080"/>
            <a:ext cx="2322258" cy="461665"/>
          </a:xfrm>
          <a:prstGeom prst="rect">
            <a:avLst/>
          </a:prstGeom>
          <a:noFill/>
        </p:spPr>
        <p:txBody>
          <a:bodyPr wrap="square" rtlCol="1">
            <a:spAutoFit/>
          </a:bodyPr>
          <a:lstStyle/>
          <a:p>
            <a:r>
              <a:rPr lang="en-US" sz="2400" dirty="0">
                <a:solidFill>
                  <a:srgbClr val="92D050"/>
                </a:solidFill>
                <a:latin typeface="Comic Sans MS" pitchFamily="66" charset="0"/>
              </a:rPr>
              <a:t>3-suppuration</a:t>
            </a:r>
          </a:p>
        </p:txBody>
      </p:sp>
      <p:sp>
        <p:nvSpPr>
          <p:cNvPr id="6" name="مربع نص 5"/>
          <p:cNvSpPr txBox="1"/>
          <p:nvPr/>
        </p:nvSpPr>
        <p:spPr>
          <a:xfrm>
            <a:off x="4916038" y="5481229"/>
            <a:ext cx="2356262" cy="461665"/>
          </a:xfrm>
          <a:prstGeom prst="rect">
            <a:avLst/>
          </a:prstGeom>
          <a:noFill/>
        </p:spPr>
        <p:txBody>
          <a:bodyPr wrap="square" rtlCol="1">
            <a:spAutoFit/>
          </a:bodyPr>
          <a:lstStyle/>
          <a:p>
            <a:r>
              <a:rPr lang="en-US" sz="2400" dirty="0">
                <a:latin typeface="Comic Sans MS" pitchFamily="66" charset="0"/>
              </a:rPr>
              <a:t>4-resolution </a:t>
            </a:r>
            <a:endParaRPr lang="ar-SA" sz="2400" dirty="0">
              <a:latin typeface="Comic Sans MS" pitchFamily="66" charset="0"/>
            </a:endParaRPr>
          </a:p>
        </p:txBody>
      </p:sp>
      <p:sp>
        <p:nvSpPr>
          <p:cNvPr id="7" name="مربع نص 6"/>
          <p:cNvSpPr txBox="1"/>
          <p:nvPr/>
        </p:nvSpPr>
        <p:spPr>
          <a:xfrm>
            <a:off x="1383647" y="5427223"/>
            <a:ext cx="2432270" cy="461665"/>
          </a:xfrm>
          <a:prstGeom prst="rect">
            <a:avLst/>
          </a:prstGeom>
          <a:noFill/>
        </p:spPr>
        <p:txBody>
          <a:bodyPr wrap="square" rtlCol="1">
            <a:spAutoFit/>
          </a:bodyPr>
          <a:lstStyle/>
          <a:p>
            <a:r>
              <a:rPr lang="en-US" sz="2400" dirty="0">
                <a:latin typeface="Comic Sans MS" pitchFamily="66" charset="0"/>
              </a:rPr>
              <a:t>5-complication</a:t>
            </a:r>
            <a:endParaRPr lang="ar-SA" sz="2400" dirty="0">
              <a:latin typeface="Comic Sans MS" pitchFamily="66" charset="0"/>
            </a:endParaRPr>
          </a:p>
        </p:txBody>
      </p:sp>
      <p:cxnSp>
        <p:nvCxnSpPr>
          <p:cNvPr id="17" name="رابط كسهم مستقيم 16"/>
          <p:cNvCxnSpPr/>
          <p:nvPr/>
        </p:nvCxnSpPr>
        <p:spPr>
          <a:xfrm>
            <a:off x="4572000" y="2564904"/>
            <a:ext cx="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a:off x="4788024" y="4725144"/>
            <a:ext cx="102611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a:off x="4572000" y="3645024"/>
            <a:ext cx="0" cy="4860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p:nvPr/>
        </p:nvCxnSpPr>
        <p:spPr>
          <a:xfrm flipH="1">
            <a:off x="2787624" y="4711788"/>
            <a:ext cx="103427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261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188640"/>
            <a:ext cx="8229600" cy="792088"/>
          </a:xfrm>
          <a:prstGeom prst="rect">
            <a:avLst/>
          </a:prstGeom>
        </p:spPr>
        <p:txBody>
          <a:bodyPr lIns="91425" tIns="91425" rIns="91425" bIns="91425" anchor="b" anchorCtr="0">
            <a:noAutofit/>
          </a:bodyPr>
          <a:lstStyle/>
          <a:p>
            <a:pPr>
              <a:spcBef>
                <a:spcPts val="0"/>
              </a:spcBef>
              <a:buNone/>
            </a:pPr>
            <a:r>
              <a:rPr lang="en-GB" dirty="0" smtClean="0"/>
              <a:t>Objectives</a:t>
            </a:r>
            <a:endParaRPr lang="en-GB" dirty="0"/>
          </a:p>
        </p:txBody>
      </p:sp>
      <p:sp>
        <p:nvSpPr>
          <p:cNvPr id="45" name="Shape 45"/>
          <p:cNvSpPr txBox="1">
            <a:spLocks noGrp="1"/>
          </p:cNvSpPr>
          <p:nvPr>
            <p:ph type="body" idx="1"/>
          </p:nvPr>
        </p:nvSpPr>
        <p:spPr>
          <a:xfrm>
            <a:off x="914400" y="980728"/>
            <a:ext cx="8229600" cy="4967700"/>
          </a:xfrm>
          <a:prstGeom prst="rect">
            <a:avLst/>
          </a:prstGeom>
        </p:spPr>
        <p:txBody>
          <a:bodyPr lIns="91425" tIns="91425" rIns="91425" bIns="91425" anchor="t" anchorCtr="0">
            <a:noAutofit/>
          </a:bodyPr>
          <a:lstStyle/>
          <a:p>
            <a:pPr marL="182880" lvl="0" indent="-182880" algn="l" rtl="0">
              <a:lnSpc>
                <a:spcPct val="90000"/>
              </a:lnSpc>
              <a:spcBef>
                <a:spcPts val="0"/>
              </a:spcBef>
              <a:buClr>
                <a:srgbClr val="9E3611"/>
              </a:buClr>
              <a:buSzPct val="85000"/>
              <a:buFont typeface="Noto Symbol"/>
              <a:buChar char="▪"/>
            </a:pPr>
            <a:r>
              <a:rPr lang="en-GB" sz="2200" dirty="0">
                <a:latin typeface="Rokkitt"/>
                <a:ea typeface="Rokkitt"/>
                <a:cs typeface="Rokkitt"/>
                <a:sym typeface="Rokkitt"/>
              </a:rPr>
              <a:t>How can we differentiate between viral and bacterial infections?</a:t>
            </a:r>
          </a:p>
          <a:p>
            <a:pPr marL="182880" lvl="0" indent="-64134" algn="l" rtl="0">
              <a:lnSpc>
                <a:spcPct val="90000"/>
              </a:lnSpc>
              <a:spcBef>
                <a:spcPts val="1200"/>
              </a:spcBef>
              <a:buClr>
                <a:srgbClr val="9E3611"/>
              </a:buClr>
              <a:buFont typeface="Noto Symbol"/>
              <a:buNone/>
            </a:pPr>
            <a:endParaRPr sz="2200" dirty="0">
              <a:latin typeface="Rokkitt"/>
              <a:ea typeface="Rokkitt"/>
              <a:cs typeface="Rokkitt"/>
              <a:sym typeface="Rokkitt"/>
            </a:endParaRPr>
          </a:p>
          <a:p>
            <a:pPr marL="182880" lvl="0" indent="-182880" algn="l" rtl="0">
              <a:lnSpc>
                <a:spcPct val="90000"/>
              </a:lnSpc>
              <a:spcBef>
                <a:spcPts val="1200"/>
              </a:spcBef>
              <a:buClr>
                <a:srgbClr val="9E3611"/>
              </a:buClr>
              <a:buSzPct val="85000"/>
              <a:buFont typeface="Noto Symbol"/>
              <a:buChar char="▪"/>
            </a:pPr>
            <a:r>
              <a:rPr lang="en-GB" sz="2200" dirty="0">
                <a:latin typeface="Rokkitt"/>
                <a:ea typeface="Rokkitt"/>
                <a:cs typeface="Rokkitt"/>
                <a:sym typeface="Rokkitt"/>
              </a:rPr>
              <a:t>Sore throat (clinical features, differential diagnosis, complications, management)</a:t>
            </a:r>
          </a:p>
          <a:p>
            <a:pPr marL="182880" lvl="0" indent="-64134" algn="l" rtl="0">
              <a:lnSpc>
                <a:spcPct val="90000"/>
              </a:lnSpc>
              <a:spcBef>
                <a:spcPts val="1200"/>
              </a:spcBef>
              <a:buClr>
                <a:srgbClr val="9E3611"/>
              </a:buClr>
              <a:buFont typeface="Noto Symbol"/>
              <a:buNone/>
            </a:pPr>
            <a:endParaRPr sz="2200" dirty="0">
              <a:latin typeface="Rokkitt"/>
              <a:ea typeface="Rokkitt"/>
              <a:cs typeface="Rokkitt"/>
              <a:sym typeface="Rokkitt"/>
            </a:endParaRPr>
          </a:p>
          <a:p>
            <a:pPr marL="182880" lvl="0" indent="-182880" algn="l" rtl="0">
              <a:lnSpc>
                <a:spcPct val="90000"/>
              </a:lnSpc>
              <a:spcBef>
                <a:spcPts val="1200"/>
              </a:spcBef>
              <a:buClr>
                <a:srgbClr val="9E3611"/>
              </a:buClr>
              <a:buSzPct val="85000"/>
              <a:buFont typeface="Noto Symbol"/>
              <a:buChar char="▪"/>
            </a:pPr>
            <a:r>
              <a:rPr lang="en-GB" sz="2200" dirty="0">
                <a:latin typeface="Rokkitt"/>
                <a:ea typeface="Rokkitt"/>
                <a:cs typeface="Rokkitt"/>
                <a:sym typeface="Rokkitt"/>
              </a:rPr>
              <a:t>Sinusitis including allergic rhinitis (Clinical features and management)</a:t>
            </a:r>
          </a:p>
          <a:p>
            <a:pPr marL="182880" lvl="0" indent="-64134" algn="l" rtl="0">
              <a:lnSpc>
                <a:spcPct val="90000"/>
              </a:lnSpc>
              <a:spcBef>
                <a:spcPts val="1200"/>
              </a:spcBef>
              <a:buClr>
                <a:srgbClr val="9E3611"/>
              </a:buClr>
              <a:buFont typeface="Noto Symbol"/>
              <a:buNone/>
            </a:pPr>
            <a:endParaRPr sz="2200" dirty="0">
              <a:latin typeface="Rokkitt"/>
              <a:ea typeface="Rokkitt"/>
              <a:cs typeface="Rokkitt"/>
              <a:sym typeface="Rokkitt"/>
            </a:endParaRPr>
          </a:p>
          <a:p>
            <a:pPr marL="182880" lvl="0" indent="-182880" algn="l" rtl="0">
              <a:lnSpc>
                <a:spcPct val="90000"/>
              </a:lnSpc>
              <a:spcBef>
                <a:spcPts val="1200"/>
              </a:spcBef>
              <a:buClr>
                <a:srgbClr val="9E3611"/>
              </a:buClr>
              <a:buSzPct val="85000"/>
              <a:buFont typeface="Noto Symbol"/>
              <a:buChar char="▪"/>
            </a:pPr>
            <a:r>
              <a:rPr lang="en-GB" sz="2200" dirty="0">
                <a:latin typeface="Rokkitt"/>
                <a:ea typeface="Rokkitt"/>
                <a:cs typeface="Rokkitt"/>
                <a:sym typeface="Rokkitt"/>
              </a:rPr>
              <a:t>Otitis media in children (AOM and Secretory OM, Features, management)</a:t>
            </a:r>
          </a:p>
          <a:p>
            <a:pPr marL="182880" lvl="0" indent="-64134" algn="l" rtl="0">
              <a:lnSpc>
                <a:spcPct val="90000"/>
              </a:lnSpc>
              <a:spcBef>
                <a:spcPts val="1200"/>
              </a:spcBef>
              <a:buClr>
                <a:srgbClr val="9E3611"/>
              </a:buClr>
              <a:buFont typeface="Noto Symbol"/>
              <a:buNone/>
            </a:pPr>
            <a:endParaRPr sz="2200" dirty="0">
              <a:latin typeface="Rokkitt"/>
              <a:ea typeface="Rokkitt"/>
              <a:cs typeface="Rokkitt"/>
              <a:sym typeface="Rokkitt"/>
            </a:endParaRPr>
          </a:p>
          <a:p>
            <a:pPr marL="182880" lvl="0" indent="-182880" algn="l" rtl="0">
              <a:lnSpc>
                <a:spcPct val="90000"/>
              </a:lnSpc>
              <a:spcBef>
                <a:spcPts val="1200"/>
              </a:spcBef>
              <a:buClr>
                <a:srgbClr val="9E3611"/>
              </a:buClr>
              <a:buSzPct val="85000"/>
              <a:buFont typeface="Noto Symbol"/>
              <a:buChar char="▪"/>
            </a:pPr>
            <a:r>
              <a:rPr lang="en-GB" sz="2200" dirty="0">
                <a:latin typeface="Rokkitt"/>
                <a:ea typeface="Rokkitt"/>
                <a:cs typeface="Rokkitt"/>
                <a:sym typeface="Rokkitt"/>
              </a:rPr>
              <a:t>How can we modify help seeking </a:t>
            </a:r>
            <a:r>
              <a:rPr lang="en-GB" sz="2200" dirty="0" err="1">
                <a:latin typeface="Rokkitt"/>
                <a:ea typeface="Rokkitt"/>
                <a:cs typeface="Rokkitt"/>
                <a:sym typeface="Rokkitt"/>
              </a:rPr>
              <a:t>behavior</a:t>
            </a:r>
            <a:r>
              <a:rPr lang="en-GB" sz="2200" dirty="0">
                <a:latin typeface="Rokkitt"/>
                <a:ea typeface="Rokkitt"/>
                <a:cs typeface="Rokkitt"/>
                <a:sym typeface="Rokkitt"/>
              </a:rPr>
              <a:t> of patients with flu illness? </a:t>
            </a:r>
          </a:p>
          <a:p>
            <a:pPr algn="l">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619672" y="764704"/>
            <a:ext cx="291632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r>
              <a:rPr lang="en-US" sz="2400" dirty="0">
                <a:solidFill>
                  <a:schemeClr val="tx1"/>
                </a:solidFill>
                <a:latin typeface="Comic Sans MS" pitchFamily="66" charset="0"/>
              </a:rPr>
              <a:t>  1-tubal occlusion</a:t>
            </a:r>
            <a:endParaRPr lang="ar-SA" sz="2400" dirty="0">
              <a:solidFill>
                <a:schemeClr val="tx1"/>
              </a:solidFill>
              <a:latin typeface="Comic Sans MS" pitchFamily="66" charset="0"/>
            </a:endParaRPr>
          </a:p>
        </p:txBody>
      </p:sp>
      <p:sp>
        <p:nvSpPr>
          <p:cNvPr id="3" name="مستطيل مستدير الزوايا 2"/>
          <p:cNvSpPr/>
          <p:nvPr/>
        </p:nvSpPr>
        <p:spPr>
          <a:xfrm>
            <a:off x="1331640" y="1916832"/>
            <a:ext cx="6372708" cy="108012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0"/>
            <a:r>
              <a:rPr lang="en-US" sz="1800" dirty="0">
                <a:latin typeface="Comic Sans MS" pitchFamily="66" charset="0"/>
              </a:rPr>
              <a:t>Edema and hyperemia of </a:t>
            </a:r>
            <a:r>
              <a:rPr lang="en-US" sz="1800" dirty="0" err="1">
                <a:latin typeface="Comic Sans MS" pitchFamily="66" charset="0"/>
              </a:rPr>
              <a:t>nasophargeal</a:t>
            </a:r>
            <a:r>
              <a:rPr lang="en-US" sz="1800" dirty="0">
                <a:latin typeface="Comic Sans MS" pitchFamily="66" charset="0"/>
              </a:rPr>
              <a:t> end of the </a:t>
            </a:r>
            <a:r>
              <a:rPr lang="en-US" sz="1800" dirty="0" err="1">
                <a:latin typeface="Comic Sans MS" pitchFamily="66" charset="0"/>
              </a:rPr>
              <a:t>eustachian</a:t>
            </a:r>
            <a:r>
              <a:rPr lang="en-US" sz="1800" dirty="0">
                <a:latin typeface="Comic Sans MS" pitchFamily="66" charset="0"/>
              </a:rPr>
              <a:t> </a:t>
            </a:r>
            <a:r>
              <a:rPr lang="en-US" sz="1800" dirty="0" err="1">
                <a:latin typeface="Comic Sans MS" pitchFamily="66" charset="0"/>
              </a:rPr>
              <a:t>tube</a:t>
            </a:r>
            <a:r>
              <a:rPr lang="en-US" sz="1800" dirty="0" err="1">
                <a:latin typeface="Comic Sans MS" pitchFamily="66" charset="0"/>
                <a:sym typeface="Wingdings" pitchFamily="2" charset="2"/>
              </a:rPr>
              <a:t>block</a:t>
            </a:r>
            <a:r>
              <a:rPr lang="en-US" sz="1800" dirty="0">
                <a:latin typeface="Comic Sans MS" pitchFamily="66" charset="0"/>
                <a:sym typeface="Wingdings" pitchFamily="2" charset="2"/>
              </a:rPr>
              <a:t> the tube </a:t>
            </a:r>
            <a:r>
              <a:rPr lang="en-US" sz="1800" dirty="0" err="1">
                <a:latin typeface="Comic Sans MS" pitchFamily="66" charset="0"/>
                <a:sym typeface="Wingdings" pitchFamily="2" charset="2"/>
              </a:rPr>
              <a:t>absorbtion</a:t>
            </a:r>
            <a:r>
              <a:rPr lang="en-US" sz="1800" dirty="0">
                <a:latin typeface="Comic Sans MS" pitchFamily="66" charset="0"/>
                <a:sym typeface="Wingdings" pitchFamily="2" charset="2"/>
              </a:rPr>
              <a:t> of air and –</a:t>
            </a:r>
            <a:r>
              <a:rPr lang="en-US" sz="1800" dirty="0" err="1">
                <a:latin typeface="Comic Sans MS" pitchFamily="66" charset="0"/>
                <a:sym typeface="Wingdings" pitchFamily="2" charset="2"/>
              </a:rPr>
              <a:t>ve</a:t>
            </a:r>
            <a:r>
              <a:rPr lang="en-US" sz="1800" dirty="0">
                <a:latin typeface="Comic Sans MS" pitchFamily="66" charset="0"/>
                <a:sym typeface="Wingdings" pitchFamily="2" charset="2"/>
              </a:rPr>
              <a:t> pressure retraction and some degree of effusion</a:t>
            </a:r>
            <a:endParaRPr lang="ar-SA" sz="1800" dirty="0">
              <a:latin typeface="Comic Sans MS" pitchFamily="66" charset="0"/>
            </a:endParaRPr>
          </a:p>
        </p:txBody>
      </p:sp>
      <p:sp>
        <p:nvSpPr>
          <p:cNvPr id="4" name="مستطيل مستدير الزوايا 3"/>
          <p:cNvSpPr/>
          <p:nvPr/>
        </p:nvSpPr>
        <p:spPr>
          <a:xfrm>
            <a:off x="1835696" y="3429000"/>
            <a:ext cx="2322258" cy="2376264"/>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2400" dirty="0">
                <a:solidFill>
                  <a:srgbClr val="FF0000"/>
                </a:solidFill>
                <a:latin typeface="Comic Sans MS" pitchFamily="66" charset="0"/>
              </a:rPr>
              <a:t>Symptoms</a:t>
            </a:r>
            <a:r>
              <a:rPr lang="en-US" sz="2400" dirty="0">
                <a:solidFill>
                  <a:srgbClr val="92D050"/>
                </a:solidFill>
                <a:latin typeface="Comic Sans MS" pitchFamily="66" charset="0"/>
              </a:rPr>
              <a:t>:</a:t>
            </a:r>
          </a:p>
          <a:p>
            <a:pPr algn="ctr"/>
            <a:r>
              <a:rPr lang="en-US" sz="2400" dirty="0">
                <a:latin typeface="Comic Sans MS" pitchFamily="66" charset="0"/>
              </a:rPr>
              <a:t>1- mild </a:t>
            </a:r>
            <a:r>
              <a:rPr lang="en-US" sz="2400" dirty="0" err="1">
                <a:latin typeface="Comic Sans MS" pitchFamily="66" charset="0"/>
              </a:rPr>
              <a:t>earach</a:t>
            </a:r>
            <a:endParaRPr lang="en-US" sz="2400" dirty="0">
              <a:latin typeface="Comic Sans MS" pitchFamily="66" charset="0"/>
            </a:endParaRPr>
          </a:p>
          <a:p>
            <a:pPr algn="ctr"/>
            <a:r>
              <a:rPr lang="en-US" sz="2400" dirty="0">
                <a:latin typeface="Comic Sans MS" pitchFamily="66" charset="0"/>
              </a:rPr>
              <a:t>2-mild deafness</a:t>
            </a:r>
          </a:p>
          <a:p>
            <a:pPr algn="ctr"/>
            <a:r>
              <a:rPr lang="en-US" sz="2400" dirty="0">
                <a:latin typeface="Comic Sans MS" pitchFamily="66" charset="0"/>
              </a:rPr>
              <a:t>3-no fever</a:t>
            </a:r>
            <a:endParaRPr lang="ar-SA" sz="2400" dirty="0">
              <a:latin typeface="Comic Sans MS" pitchFamily="66" charset="0"/>
            </a:endParaRPr>
          </a:p>
        </p:txBody>
      </p:sp>
      <p:sp>
        <p:nvSpPr>
          <p:cNvPr id="5" name="مستطيل مستدير الزوايا 4"/>
          <p:cNvSpPr/>
          <p:nvPr/>
        </p:nvSpPr>
        <p:spPr>
          <a:xfrm>
            <a:off x="5004048" y="3429000"/>
            <a:ext cx="2322258" cy="232225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800" dirty="0">
                <a:solidFill>
                  <a:srgbClr val="FF0000"/>
                </a:solidFill>
                <a:latin typeface="Comic Sans MS" pitchFamily="66" charset="0"/>
              </a:rPr>
              <a:t>Sign</a:t>
            </a:r>
            <a:r>
              <a:rPr lang="en-US" sz="1800" dirty="0">
                <a:solidFill>
                  <a:srgbClr val="92D050"/>
                </a:solidFill>
                <a:latin typeface="Comic Sans MS" pitchFamily="66" charset="0"/>
              </a:rPr>
              <a:t>:</a:t>
            </a:r>
          </a:p>
          <a:p>
            <a:pPr algn="ctr"/>
            <a:r>
              <a:rPr lang="en-US" sz="1800" dirty="0">
                <a:latin typeface="Comic Sans MS" pitchFamily="66" charset="0"/>
              </a:rPr>
              <a:t>1-tympanic membrane retracted </a:t>
            </a:r>
          </a:p>
          <a:p>
            <a:pPr algn="ctr"/>
            <a:r>
              <a:rPr lang="en-US" sz="1800" dirty="0">
                <a:latin typeface="Comic Sans MS" pitchFamily="66" charset="0"/>
              </a:rPr>
              <a:t>2-loss of light reflex</a:t>
            </a:r>
          </a:p>
          <a:p>
            <a:pPr algn="ctr"/>
            <a:r>
              <a:rPr lang="en-US" sz="1800" dirty="0">
                <a:latin typeface="Comic Sans MS" pitchFamily="66" charset="0"/>
              </a:rPr>
              <a:t>3- </a:t>
            </a:r>
            <a:r>
              <a:rPr lang="en-US" sz="1800" dirty="0" err="1">
                <a:latin typeface="Comic Sans MS" pitchFamily="66" charset="0"/>
              </a:rPr>
              <a:t>tunning</a:t>
            </a:r>
            <a:r>
              <a:rPr lang="en-US" sz="1800" dirty="0">
                <a:latin typeface="Comic Sans MS" pitchFamily="66" charset="0"/>
              </a:rPr>
              <a:t> fork show (CHL)</a:t>
            </a:r>
            <a:endParaRPr lang="ar-SA" sz="1800" dirty="0">
              <a:latin typeface="Comic Sans MS" pitchFamily="66" charset="0"/>
            </a:endParaRPr>
          </a:p>
        </p:txBody>
      </p:sp>
    </p:spTree>
    <p:extLst>
      <p:ext uri="{BB962C8B-B14F-4D97-AF65-F5344CB8AC3E}">
        <p14:creationId xmlns:p14="http://schemas.microsoft.com/office/powerpoint/2010/main" val="779613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619672" y="620688"/>
            <a:ext cx="324036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en-US" sz="2400" dirty="0">
                <a:solidFill>
                  <a:schemeClr val="tx1"/>
                </a:solidFill>
                <a:latin typeface="Comic Sans MS" pitchFamily="66" charset="0"/>
              </a:rPr>
              <a:t>2-pre-suppuration </a:t>
            </a:r>
            <a:endParaRPr lang="ar-SA" sz="2400" dirty="0">
              <a:solidFill>
                <a:schemeClr val="tx1"/>
              </a:solidFill>
              <a:latin typeface="Comic Sans MS" pitchFamily="66" charset="0"/>
            </a:endParaRPr>
          </a:p>
        </p:txBody>
      </p:sp>
      <p:sp>
        <p:nvSpPr>
          <p:cNvPr id="3" name="مستطيل مستدير الزوايا 2"/>
          <p:cNvSpPr/>
          <p:nvPr/>
        </p:nvSpPr>
        <p:spPr>
          <a:xfrm>
            <a:off x="1763688" y="2276872"/>
            <a:ext cx="662473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2400" dirty="0"/>
              <a:t>If tubal occlusion is prolonged </a:t>
            </a:r>
            <a:r>
              <a:rPr lang="en-US" sz="2400" dirty="0">
                <a:sym typeface="Wingdings" pitchFamily="2" charset="2"/>
              </a:rPr>
              <a:t></a:t>
            </a:r>
            <a:r>
              <a:rPr lang="en-US" sz="2400" dirty="0" err="1">
                <a:sym typeface="Wingdings" pitchFamily="2" charset="2"/>
              </a:rPr>
              <a:t>pyogenic</a:t>
            </a:r>
            <a:r>
              <a:rPr lang="en-US" sz="2400" dirty="0">
                <a:sym typeface="Wingdings" pitchFamily="2" charset="2"/>
              </a:rPr>
              <a:t> organism invade </a:t>
            </a:r>
            <a:endParaRPr lang="ar-SA" sz="2400" dirty="0"/>
          </a:p>
        </p:txBody>
      </p:sp>
      <p:sp>
        <p:nvSpPr>
          <p:cNvPr id="4" name="مستطيل مستدير الزوايا 3"/>
          <p:cNvSpPr/>
          <p:nvPr/>
        </p:nvSpPr>
        <p:spPr>
          <a:xfrm>
            <a:off x="5292080" y="3645024"/>
            <a:ext cx="2322258" cy="232225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rtl="0"/>
            <a:r>
              <a:rPr lang="en-US" sz="2100" dirty="0">
                <a:solidFill>
                  <a:srgbClr val="FF0000"/>
                </a:solidFill>
                <a:latin typeface="Comic Sans MS" pitchFamily="66" charset="0"/>
              </a:rPr>
              <a:t>Sign</a:t>
            </a:r>
            <a:r>
              <a:rPr lang="en-US" sz="2100" dirty="0">
                <a:solidFill>
                  <a:srgbClr val="FF0066"/>
                </a:solidFill>
                <a:latin typeface="Comic Sans MS" pitchFamily="66" charset="0"/>
              </a:rPr>
              <a:t>:</a:t>
            </a:r>
          </a:p>
          <a:p>
            <a:pPr algn="ctr" rtl="0"/>
            <a:r>
              <a:rPr lang="en-US" sz="2100" dirty="0">
                <a:solidFill>
                  <a:schemeClr val="tx1"/>
                </a:solidFill>
                <a:latin typeface="Comic Sans MS" pitchFamily="66" charset="0"/>
              </a:rPr>
              <a:t>1-congestion and redness of the tympanic membrane</a:t>
            </a:r>
          </a:p>
          <a:p>
            <a:pPr algn="ctr" rtl="0"/>
            <a:r>
              <a:rPr lang="en-US" sz="2100" dirty="0">
                <a:solidFill>
                  <a:schemeClr val="tx1"/>
                </a:solidFill>
                <a:latin typeface="Comic Sans MS" pitchFamily="66" charset="0"/>
              </a:rPr>
              <a:t>2-tunning fork (CHL)</a:t>
            </a:r>
          </a:p>
        </p:txBody>
      </p:sp>
      <p:sp>
        <p:nvSpPr>
          <p:cNvPr id="5" name="مستطيل مستدير الزوايا 4"/>
          <p:cNvSpPr/>
          <p:nvPr/>
        </p:nvSpPr>
        <p:spPr>
          <a:xfrm>
            <a:off x="2051720" y="3645024"/>
            <a:ext cx="2322258" cy="232225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2400" dirty="0">
                <a:solidFill>
                  <a:srgbClr val="FF0000"/>
                </a:solidFill>
                <a:latin typeface="Comic Sans MS" pitchFamily="66" charset="0"/>
              </a:rPr>
              <a:t>Symptoms</a:t>
            </a:r>
            <a:r>
              <a:rPr lang="en-US" sz="2400" dirty="0">
                <a:solidFill>
                  <a:srgbClr val="FF0066"/>
                </a:solidFill>
                <a:latin typeface="Comic Sans MS" pitchFamily="66" charset="0"/>
              </a:rPr>
              <a:t>:</a:t>
            </a:r>
          </a:p>
          <a:p>
            <a:pPr algn="ctr"/>
            <a:r>
              <a:rPr lang="en-US" sz="2400" dirty="0">
                <a:latin typeface="Comic Sans MS" pitchFamily="66" charset="0"/>
              </a:rPr>
              <a:t>1-earach</a:t>
            </a:r>
          </a:p>
          <a:p>
            <a:pPr algn="ctr"/>
            <a:r>
              <a:rPr lang="en-US" sz="2400" dirty="0">
                <a:latin typeface="Comic Sans MS" pitchFamily="66" charset="0"/>
              </a:rPr>
              <a:t>2-deafness</a:t>
            </a:r>
          </a:p>
          <a:p>
            <a:pPr algn="ctr"/>
            <a:r>
              <a:rPr lang="en-US" sz="2400" dirty="0">
                <a:latin typeface="Comic Sans MS" pitchFamily="66" charset="0"/>
              </a:rPr>
              <a:t>3-tinnitus</a:t>
            </a:r>
          </a:p>
          <a:p>
            <a:pPr algn="ctr"/>
            <a:r>
              <a:rPr lang="en-US" sz="2400" dirty="0">
                <a:latin typeface="Comic Sans MS" pitchFamily="66" charset="0"/>
              </a:rPr>
              <a:t>4- fever </a:t>
            </a:r>
            <a:endParaRPr lang="ar-SA" sz="2400" dirty="0">
              <a:latin typeface="Comic Sans MS" pitchFamily="66" charset="0"/>
            </a:endParaRPr>
          </a:p>
        </p:txBody>
      </p:sp>
    </p:spTree>
    <p:extLst>
      <p:ext uri="{BB962C8B-B14F-4D97-AF65-F5344CB8AC3E}">
        <p14:creationId xmlns:p14="http://schemas.microsoft.com/office/powerpoint/2010/main" val="1969333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63688" y="764704"/>
            <a:ext cx="232225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en-US" sz="2400" dirty="0">
                <a:solidFill>
                  <a:schemeClr val="tx1"/>
                </a:solidFill>
                <a:latin typeface="Comic Sans MS" pitchFamily="66" charset="0"/>
              </a:rPr>
              <a:t>3-suppuration</a:t>
            </a:r>
          </a:p>
        </p:txBody>
      </p:sp>
      <p:sp>
        <p:nvSpPr>
          <p:cNvPr id="3" name="مستطيل مستدير الزوايا 2"/>
          <p:cNvSpPr/>
          <p:nvPr/>
        </p:nvSpPr>
        <p:spPr>
          <a:xfrm>
            <a:off x="2411760" y="1988840"/>
            <a:ext cx="4752528" cy="972108"/>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2100" dirty="0">
                <a:latin typeface="Comic Sans MS" pitchFamily="66" charset="0"/>
              </a:rPr>
              <a:t>1-formation of pus</a:t>
            </a:r>
          </a:p>
          <a:p>
            <a:pPr algn="ctr"/>
            <a:r>
              <a:rPr lang="en-US" sz="2100" dirty="0">
                <a:latin typeface="Comic Sans MS" pitchFamily="66" charset="0"/>
              </a:rPr>
              <a:t>2-bulging of tympanic membrane</a:t>
            </a:r>
            <a:endParaRPr lang="ar-SA" sz="2100" dirty="0">
              <a:latin typeface="Comic Sans MS" pitchFamily="66" charset="0"/>
            </a:endParaRPr>
          </a:p>
        </p:txBody>
      </p:sp>
      <p:sp>
        <p:nvSpPr>
          <p:cNvPr id="4" name="مستطيل مستدير الزوايا 3"/>
          <p:cNvSpPr/>
          <p:nvPr/>
        </p:nvSpPr>
        <p:spPr>
          <a:xfrm>
            <a:off x="1835696" y="3284984"/>
            <a:ext cx="2736304" cy="2808312"/>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2400" dirty="0">
                <a:solidFill>
                  <a:srgbClr val="FF0000"/>
                </a:solidFill>
                <a:latin typeface="Comic Sans MS" pitchFamily="66" charset="0"/>
              </a:rPr>
              <a:t>Symptoms</a:t>
            </a:r>
            <a:r>
              <a:rPr lang="en-US" sz="2400" dirty="0">
                <a:solidFill>
                  <a:srgbClr val="92D050"/>
                </a:solidFill>
                <a:latin typeface="Comic Sans MS" pitchFamily="66" charset="0"/>
              </a:rPr>
              <a:t>:</a:t>
            </a:r>
          </a:p>
          <a:p>
            <a:pPr algn="ctr"/>
            <a:r>
              <a:rPr lang="en-US" sz="2400" dirty="0">
                <a:latin typeface="Comic Sans MS" pitchFamily="66" charset="0"/>
              </a:rPr>
              <a:t>1- very sever </a:t>
            </a:r>
            <a:r>
              <a:rPr lang="en-US" sz="2400" dirty="0" err="1">
                <a:latin typeface="Comic Sans MS" pitchFamily="66" charset="0"/>
              </a:rPr>
              <a:t>earach</a:t>
            </a:r>
            <a:endParaRPr lang="en-US" sz="2400" dirty="0">
              <a:latin typeface="Comic Sans MS" pitchFamily="66" charset="0"/>
            </a:endParaRPr>
          </a:p>
          <a:p>
            <a:pPr algn="ctr"/>
            <a:r>
              <a:rPr lang="en-US" sz="2400" dirty="0">
                <a:latin typeface="Comic Sans MS" pitchFamily="66" charset="0"/>
              </a:rPr>
              <a:t>2-marked deafness</a:t>
            </a:r>
          </a:p>
          <a:p>
            <a:pPr algn="ctr" rtl="0"/>
            <a:r>
              <a:rPr lang="en-US" sz="2400" dirty="0">
                <a:latin typeface="Comic Sans MS" pitchFamily="66" charset="0"/>
              </a:rPr>
              <a:t>3-very high </a:t>
            </a:r>
            <a:r>
              <a:rPr lang="en-US" sz="2400" dirty="0" err="1">
                <a:latin typeface="Comic Sans MS" pitchFamily="66" charset="0"/>
              </a:rPr>
              <a:t>fever+vomiting</a:t>
            </a:r>
            <a:endParaRPr lang="ar-SA" sz="2400" dirty="0">
              <a:latin typeface="Comic Sans MS" pitchFamily="66" charset="0"/>
            </a:endParaRPr>
          </a:p>
        </p:txBody>
      </p:sp>
      <p:sp>
        <p:nvSpPr>
          <p:cNvPr id="5" name="مستطيل مستدير الزوايا 4"/>
          <p:cNvSpPr/>
          <p:nvPr/>
        </p:nvSpPr>
        <p:spPr>
          <a:xfrm>
            <a:off x="5508104" y="3429000"/>
            <a:ext cx="2646294" cy="25922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2400" dirty="0">
                <a:solidFill>
                  <a:srgbClr val="FF0000"/>
                </a:solidFill>
                <a:latin typeface="Comic Sans MS" pitchFamily="66" charset="0"/>
              </a:rPr>
              <a:t>Sign</a:t>
            </a:r>
            <a:r>
              <a:rPr lang="en-US" sz="2400" dirty="0">
                <a:solidFill>
                  <a:srgbClr val="92D050"/>
                </a:solidFill>
                <a:latin typeface="Comic Sans MS" pitchFamily="66" charset="0"/>
              </a:rPr>
              <a:t>:</a:t>
            </a:r>
          </a:p>
          <a:p>
            <a:pPr algn="ctr"/>
            <a:r>
              <a:rPr lang="en-US" sz="2400" dirty="0">
                <a:solidFill>
                  <a:schemeClr val="tx1"/>
                </a:solidFill>
                <a:latin typeface="Comic Sans MS" pitchFamily="66" charset="0"/>
              </a:rPr>
              <a:t>Redness +bulging of tympanic </a:t>
            </a:r>
            <a:r>
              <a:rPr lang="en-US" sz="2400" dirty="0" err="1">
                <a:solidFill>
                  <a:schemeClr val="tx1"/>
                </a:solidFill>
                <a:latin typeface="Comic Sans MS" pitchFamily="66" charset="0"/>
              </a:rPr>
              <a:t>membrane+loss</a:t>
            </a:r>
            <a:r>
              <a:rPr lang="en-US" sz="2400" dirty="0">
                <a:solidFill>
                  <a:schemeClr val="tx1"/>
                </a:solidFill>
                <a:latin typeface="Comic Sans MS" pitchFamily="66" charset="0"/>
              </a:rPr>
              <a:t> of land mark </a:t>
            </a:r>
            <a:endParaRPr lang="ar-SA" sz="2400" dirty="0">
              <a:solidFill>
                <a:schemeClr val="tx1"/>
              </a:solidFill>
              <a:latin typeface="Comic Sans MS" pitchFamily="66" charset="0"/>
            </a:endParaRPr>
          </a:p>
        </p:txBody>
      </p:sp>
    </p:spTree>
    <p:extLst>
      <p:ext uri="{BB962C8B-B14F-4D97-AF65-F5344CB8AC3E}">
        <p14:creationId xmlns:p14="http://schemas.microsoft.com/office/powerpoint/2010/main" val="1074371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47664" y="1124744"/>
            <a:ext cx="2356262"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en-US" sz="2400" dirty="0" smtClean="0">
                <a:latin typeface="Comic Sans MS" pitchFamily="66" charset="0"/>
              </a:rPr>
              <a:t>4-Resolution </a:t>
            </a:r>
            <a:endParaRPr lang="ar-SA" sz="2400" dirty="0">
              <a:latin typeface="Comic Sans MS" pitchFamily="66" charset="0"/>
            </a:endParaRPr>
          </a:p>
        </p:txBody>
      </p:sp>
      <p:sp>
        <p:nvSpPr>
          <p:cNvPr id="3" name="مستطيل مستدير الزوايا 2"/>
          <p:cNvSpPr/>
          <p:nvPr/>
        </p:nvSpPr>
        <p:spPr>
          <a:xfrm>
            <a:off x="1331640" y="1970838"/>
            <a:ext cx="3780420" cy="1134126"/>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0">
              <a:buFont typeface="Arial" pitchFamily="34" charset="0"/>
              <a:buChar char="•"/>
            </a:pPr>
            <a:r>
              <a:rPr lang="en-US" sz="2100" dirty="0">
                <a:latin typeface="Comic Sans MS" pitchFamily="66" charset="0"/>
              </a:rPr>
              <a:t>Rapture of TM</a:t>
            </a:r>
          </a:p>
          <a:p>
            <a:pPr algn="ctr" rtl="0">
              <a:buFont typeface="Arial" pitchFamily="34" charset="0"/>
              <a:buChar char="•"/>
            </a:pPr>
            <a:r>
              <a:rPr lang="en-US" sz="2100" dirty="0">
                <a:latin typeface="Comic Sans MS" pitchFamily="66" charset="0"/>
              </a:rPr>
              <a:t>release of pus </a:t>
            </a:r>
          </a:p>
          <a:p>
            <a:pPr algn="ctr" rtl="0">
              <a:buFont typeface="Arial" pitchFamily="34" charset="0"/>
              <a:buChar char="•"/>
            </a:pPr>
            <a:r>
              <a:rPr lang="en-US" sz="2100" dirty="0" err="1">
                <a:latin typeface="Comic Sans MS" pitchFamily="66" charset="0"/>
              </a:rPr>
              <a:t>subsidace</a:t>
            </a:r>
            <a:r>
              <a:rPr lang="en-US" sz="2100" dirty="0">
                <a:latin typeface="Comic Sans MS" pitchFamily="66" charset="0"/>
              </a:rPr>
              <a:t> of symptoms</a:t>
            </a:r>
            <a:endParaRPr lang="ar-SA" sz="2100" dirty="0">
              <a:latin typeface="Comic Sans MS" pitchFamily="66" charset="0"/>
            </a:endParaRPr>
          </a:p>
        </p:txBody>
      </p:sp>
      <p:sp>
        <p:nvSpPr>
          <p:cNvPr id="4" name="مستطيل 3"/>
          <p:cNvSpPr/>
          <p:nvPr/>
        </p:nvSpPr>
        <p:spPr>
          <a:xfrm>
            <a:off x="5462718" y="1052736"/>
            <a:ext cx="2538282" cy="178219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1800" dirty="0">
                <a:latin typeface="Comic Sans MS" pitchFamily="66" charset="0"/>
              </a:rPr>
              <a:t>Note:</a:t>
            </a:r>
          </a:p>
          <a:p>
            <a:pPr algn="ctr"/>
            <a:r>
              <a:rPr lang="en-US" sz="1800" dirty="0">
                <a:latin typeface="Comic Sans MS" pitchFamily="66" charset="0"/>
              </a:rPr>
              <a:t>If the treatment is started early</a:t>
            </a:r>
            <a:r>
              <a:rPr lang="en-US" sz="1800" dirty="0">
                <a:latin typeface="Comic Sans MS" pitchFamily="66" charset="0"/>
                <a:sym typeface="Wingdings" pitchFamily="2" charset="2"/>
              </a:rPr>
              <a:t> r</a:t>
            </a:r>
            <a:r>
              <a:rPr lang="en-US" sz="1800" dirty="0">
                <a:latin typeface="Comic Sans MS" pitchFamily="66" charset="0"/>
              </a:rPr>
              <a:t>esolution  may start without rapture of TM  </a:t>
            </a:r>
            <a:endParaRPr lang="ar-SA" sz="1800" dirty="0">
              <a:latin typeface="Comic Sans MS" pitchFamily="66" charset="0"/>
            </a:endParaRPr>
          </a:p>
        </p:txBody>
      </p:sp>
      <p:sp>
        <p:nvSpPr>
          <p:cNvPr id="5" name="مستطيل مستدير الزوايا 4"/>
          <p:cNvSpPr/>
          <p:nvPr/>
        </p:nvSpPr>
        <p:spPr>
          <a:xfrm>
            <a:off x="1763688" y="3429000"/>
            <a:ext cx="2322258" cy="243027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800" dirty="0">
                <a:solidFill>
                  <a:srgbClr val="FF0000"/>
                </a:solidFill>
                <a:latin typeface="Comic Sans MS" pitchFamily="66" charset="0"/>
              </a:rPr>
              <a:t>Symptoms</a:t>
            </a:r>
            <a:r>
              <a:rPr lang="en-US" sz="1800" dirty="0">
                <a:solidFill>
                  <a:srgbClr val="92D050"/>
                </a:solidFill>
                <a:latin typeface="Comic Sans MS" pitchFamily="66" charset="0"/>
              </a:rPr>
              <a:t>:</a:t>
            </a:r>
          </a:p>
          <a:p>
            <a:pPr algn="ctr" rtl="0"/>
            <a:r>
              <a:rPr lang="en-US" sz="1800" dirty="0">
                <a:latin typeface="Comic Sans MS" pitchFamily="66" charset="0"/>
              </a:rPr>
              <a:t>1- </a:t>
            </a:r>
            <a:r>
              <a:rPr lang="en-US" sz="1800" dirty="0" err="1">
                <a:latin typeface="Comic Sans MS" pitchFamily="66" charset="0"/>
              </a:rPr>
              <a:t>earach</a:t>
            </a:r>
            <a:r>
              <a:rPr lang="en-US" sz="1800" dirty="0">
                <a:latin typeface="Comic Sans MS" pitchFamily="66" charset="0"/>
              </a:rPr>
              <a:t> is relived</a:t>
            </a:r>
          </a:p>
          <a:p>
            <a:pPr algn="ctr"/>
            <a:r>
              <a:rPr lang="en-US" sz="1800" dirty="0">
                <a:latin typeface="Comic Sans MS" pitchFamily="66" charset="0"/>
              </a:rPr>
              <a:t>2-pus discharge from the ear</a:t>
            </a:r>
          </a:p>
          <a:p>
            <a:pPr algn="ctr" rtl="0"/>
            <a:r>
              <a:rPr lang="en-US" sz="1800" dirty="0">
                <a:latin typeface="Comic Sans MS" pitchFamily="66" charset="0"/>
              </a:rPr>
              <a:t>3- fever comes down</a:t>
            </a:r>
          </a:p>
          <a:p>
            <a:pPr algn="ctr" rtl="0"/>
            <a:r>
              <a:rPr lang="en-US" sz="1800" dirty="0">
                <a:latin typeface="Comic Sans MS" pitchFamily="66" charset="0"/>
              </a:rPr>
              <a:t>(child feel better) </a:t>
            </a:r>
            <a:endParaRPr lang="ar-SA" sz="1800" dirty="0">
              <a:latin typeface="Comic Sans MS" pitchFamily="66" charset="0"/>
            </a:endParaRPr>
          </a:p>
        </p:txBody>
      </p:sp>
      <p:sp>
        <p:nvSpPr>
          <p:cNvPr id="6" name="مستطيل مستدير الزوايا 5"/>
          <p:cNvSpPr/>
          <p:nvPr/>
        </p:nvSpPr>
        <p:spPr>
          <a:xfrm>
            <a:off x="5148064" y="3068960"/>
            <a:ext cx="2430270" cy="306034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800" dirty="0">
                <a:solidFill>
                  <a:srgbClr val="FF0000"/>
                </a:solidFill>
                <a:latin typeface="Comic Sans MS" pitchFamily="66" charset="0"/>
              </a:rPr>
              <a:t>Sign</a:t>
            </a:r>
            <a:r>
              <a:rPr lang="en-US" sz="1800" dirty="0">
                <a:solidFill>
                  <a:srgbClr val="92D050"/>
                </a:solidFill>
                <a:latin typeface="Comic Sans MS" pitchFamily="66" charset="0"/>
              </a:rPr>
              <a:t>:</a:t>
            </a:r>
            <a:endParaRPr lang="en-US" sz="1800" dirty="0">
              <a:solidFill>
                <a:schemeClr val="tx1"/>
              </a:solidFill>
              <a:latin typeface="Comic Sans MS" pitchFamily="66" charset="0"/>
            </a:endParaRPr>
          </a:p>
          <a:p>
            <a:pPr algn="ctr" rtl="0"/>
            <a:r>
              <a:rPr lang="en-US" sz="1800" dirty="0" smtClean="0">
                <a:solidFill>
                  <a:schemeClr val="tx1"/>
                </a:solidFill>
                <a:latin typeface="Comic Sans MS" pitchFamily="66" charset="0"/>
              </a:rPr>
              <a:t>1-small </a:t>
            </a:r>
            <a:r>
              <a:rPr lang="en-US" sz="1800" dirty="0">
                <a:solidFill>
                  <a:schemeClr val="tx1"/>
                </a:solidFill>
                <a:latin typeface="Comic Sans MS" pitchFamily="66" charset="0"/>
              </a:rPr>
              <a:t>perforation in </a:t>
            </a:r>
            <a:r>
              <a:rPr lang="en-US" sz="1800" dirty="0" err="1">
                <a:solidFill>
                  <a:schemeClr val="tx1"/>
                </a:solidFill>
                <a:latin typeface="Comic Sans MS" pitchFamily="66" charset="0"/>
              </a:rPr>
              <a:t>antero-infero</a:t>
            </a:r>
            <a:r>
              <a:rPr lang="en-US" sz="1800" dirty="0">
                <a:solidFill>
                  <a:schemeClr val="tx1"/>
                </a:solidFill>
                <a:latin typeface="Comic Sans MS" pitchFamily="66" charset="0"/>
              </a:rPr>
              <a:t> of para </a:t>
            </a:r>
            <a:r>
              <a:rPr lang="en-US" sz="1800" dirty="0" err="1">
                <a:solidFill>
                  <a:schemeClr val="tx1"/>
                </a:solidFill>
                <a:latin typeface="Comic Sans MS" pitchFamily="66" charset="0"/>
              </a:rPr>
              <a:t>tensa</a:t>
            </a:r>
            <a:endParaRPr lang="en-US" sz="1800" dirty="0">
              <a:solidFill>
                <a:schemeClr val="tx1"/>
              </a:solidFill>
              <a:latin typeface="Comic Sans MS" pitchFamily="66" charset="0"/>
            </a:endParaRPr>
          </a:p>
          <a:p>
            <a:pPr algn="ctr" rtl="0"/>
            <a:r>
              <a:rPr lang="en-US" sz="1800" dirty="0" smtClean="0">
                <a:solidFill>
                  <a:schemeClr val="tx1"/>
                </a:solidFill>
                <a:latin typeface="Comic Sans MS" pitchFamily="66" charset="0"/>
              </a:rPr>
              <a:t>2- </a:t>
            </a:r>
            <a:r>
              <a:rPr lang="en-US" sz="1800" dirty="0">
                <a:solidFill>
                  <a:schemeClr val="tx1"/>
                </a:solidFill>
                <a:latin typeface="Comic Sans MS" pitchFamily="66" charset="0"/>
              </a:rPr>
              <a:t>return normal color and land mark of TM</a:t>
            </a:r>
            <a:endParaRPr lang="ar-SA" sz="1800" dirty="0">
              <a:latin typeface="Comic Sans MS" pitchFamily="66" charset="0"/>
            </a:endParaRPr>
          </a:p>
        </p:txBody>
      </p:sp>
      <mc:AlternateContent xmlns:mc="http://schemas.openxmlformats.org/markup-compatibility/2006">
        <mc:Choice xmlns:p14="http://schemas.microsoft.com/office/powerpoint/2010/main" Requires="p14">
          <p:contentPart p14:bwMode="auto" r:id="rId3">
            <p14:nvContentPartPr>
              <p14:cNvPr id="8" name="Ink 7"/>
              <p14:cNvContentPartPr/>
              <p14:nvPr/>
            </p14:nvContentPartPr>
            <p14:xfrm>
              <a:off x="5785957" y="3468563"/>
              <a:ext cx="473400" cy="347040"/>
            </p14:xfrm>
          </p:contentPart>
        </mc:Choice>
        <mc:Fallback>
          <p:pic>
            <p:nvPicPr>
              <p:cNvPr id="8" name="Ink 7"/>
              <p:cNvPicPr/>
              <p:nvPr/>
            </p:nvPicPr>
            <p:blipFill>
              <a:blip r:embed="rId4"/>
              <a:stretch>
                <a:fillRect/>
              </a:stretch>
            </p:blipFill>
            <p:spPr>
              <a:xfrm>
                <a:off x="5774077" y="3456683"/>
                <a:ext cx="49716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5" name="Ink 14"/>
              <p14:cNvContentPartPr/>
              <p14:nvPr/>
            </p14:nvContentPartPr>
            <p14:xfrm>
              <a:off x="-410003" y="614843"/>
              <a:ext cx="599760" cy="362520"/>
            </p14:xfrm>
          </p:contentPart>
        </mc:Choice>
        <mc:Fallback>
          <p:pic>
            <p:nvPicPr>
              <p:cNvPr id="15" name="Ink 14"/>
              <p:cNvPicPr/>
              <p:nvPr/>
            </p:nvPicPr>
            <p:blipFill>
              <a:blip r:embed="rId6"/>
              <a:stretch>
                <a:fillRect/>
              </a:stretch>
            </p:blipFill>
            <p:spPr>
              <a:xfrm>
                <a:off x="-421883" y="602963"/>
                <a:ext cx="62352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6" name="Ink 15"/>
              <p14:cNvContentPartPr/>
              <p14:nvPr/>
            </p14:nvContentPartPr>
            <p14:xfrm>
              <a:off x="-599003" y="614843"/>
              <a:ext cx="16200" cy="16200"/>
            </p14:xfrm>
          </p:contentPart>
        </mc:Choice>
        <mc:Fallback>
          <p:pic>
            <p:nvPicPr>
              <p:cNvPr id="16" name="Ink 15"/>
              <p:cNvPicPr/>
              <p:nvPr/>
            </p:nvPicPr>
            <p:blipFill>
              <a:blip r:embed="rId8"/>
              <a:stretch>
                <a:fillRect/>
              </a:stretch>
            </p:blipFill>
            <p:spPr>
              <a:xfrm>
                <a:off x="-610883" y="602963"/>
                <a:ext cx="39960" cy="39960"/>
              </a:xfrm>
              <a:prstGeom prst="rect">
                <a:avLst/>
              </a:prstGeom>
            </p:spPr>
          </p:pic>
        </mc:Fallback>
      </mc:AlternateContent>
    </p:spTree>
    <p:extLst>
      <p:ext uri="{BB962C8B-B14F-4D97-AF65-F5344CB8AC3E}">
        <p14:creationId xmlns:p14="http://schemas.microsoft.com/office/powerpoint/2010/main" val="66052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chemeClr val="accent4">
                    <a:lumMod val="75000"/>
                  </a:schemeClr>
                </a:solidFill>
              </a:rPr>
              <a:t>5- Complications of OM :</a:t>
            </a:r>
            <a:br>
              <a:rPr lang="en-US" b="1" dirty="0" smtClean="0">
                <a:solidFill>
                  <a:schemeClr val="accent4">
                    <a:lumMod val="75000"/>
                  </a:schemeClr>
                </a:solidFill>
              </a:rPr>
            </a:br>
            <a:r>
              <a:rPr lang="en-US" b="1" dirty="0" smtClean="0">
                <a:solidFill>
                  <a:schemeClr val="accent4">
                    <a:lumMod val="75000"/>
                  </a:schemeClr>
                </a:solidFill>
              </a:rPr>
              <a:t/>
            </a:r>
            <a:br>
              <a:rPr lang="en-US" b="1" dirty="0" smtClean="0">
                <a:solidFill>
                  <a:schemeClr val="accent4">
                    <a:lumMod val="75000"/>
                  </a:schemeClr>
                </a:solidFill>
              </a:rPr>
            </a:br>
            <a:endParaRPr lang="ar-SA" dirty="0"/>
          </a:p>
        </p:txBody>
      </p:sp>
      <p:sp>
        <p:nvSpPr>
          <p:cNvPr id="3" name="عنصر نائب للمحتوى 2"/>
          <p:cNvSpPr>
            <a:spLocks noGrp="1"/>
          </p:cNvSpPr>
          <p:nvPr>
            <p:ph idx="1"/>
          </p:nvPr>
        </p:nvSpPr>
        <p:spPr>
          <a:xfrm>
            <a:off x="1295401" y="2133600"/>
            <a:ext cx="7239000" cy="3777622"/>
          </a:xfrm>
        </p:spPr>
        <p:txBody>
          <a:bodyPr/>
          <a:lstStyle/>
          <a:p>
            <a:pPr algn="l" rtl="0"/>
            <a:r>
              <a:rPr lang="en-US" sz="3600" b="1" dirty="0" smtClean="0"/>
              <a:t>Intracranial :                                              </a:t>
            </a:r>
          </a:p>
          <a:p>
            <a:pPr lvl="0" algn="l" rtl="0"/>
            <a:r>
              <a:rPr lang="en-US" b="1" dirty="0" smtClean="0">
                <a:solidFill>
                  <a:srgbClr val="FF0000"/>
                </a:solidFill>
              </a:rPr>
              <a:t>Meningitis </a:t>
            </a:r>
            <a:endParaRPr lang="x-none" b="1" smtClean="0">
              <a:solidFill>
                <a:srgbClr val="FF0000"/>
              </a:solidFill>
            </a:endParaRPr>
          </a:p>
          <a:p>
            <a:pPr lvl="0" algn="l" rtl="0"/>
            <a:r>
              <a:rPr lang="en-US" dirty="0" smtClean="0">
                <a:solidFill>
                  <a:schemeClr val="tx1"/>
                </a:solidFill>
              </a:rPr>
              <a:t>Epidural abscess</a:t>
            </a:r>
            <a:endParaRPr lang="x-none" smtClean="0">
              <a:solidFill>
                <a:schemeClr val="tx1"/>
              </a:solidFill>
            </a:endParaRPr>
          </a:p>
          <a:p>
            <a:pPr lvl="0" algn="l" rtl="0"/>
            <a:r>
              <a:rPr lang="en-US" dirty="0" smtClean="0">
                <a:solidFill>
                  <a:schemeClr val="tx1"/>
                </a:solidFill>
              </a:rPr>
              <a:t>Brain abscess</a:t>
            </a:r>
            <a:endParaRPr lang="x-none" smtClean="0">
              <a:solidFill>
                <a:schemeClr val="tx1"/>
              </a:solidFill>
            </a:endParaRPr>
          </a:p>
          <a:p>
            <a:pPr lvl="0" algn="l" rtl="0"/>
            <a:r>
              <a:rPr lang="en-US" dirty="0" smtClean="0">
                <a:solidFill>
                  <a:schemeClr val="tx1"/>
                </a:solidFill>
              </a:rPr>
              <a:t>Cavernous sinus thrombosis</a:t>
            </a:r>
            <a:endParaRPr lang="x-none" smtClean="0">
              <a:solidFill>
                <a:schemeClr val="tx1"/>
              </a:solidFill>
            </a:endParaRPr>
          </a:p>
          <a:p>
            <a:pPr lvl="0" algn="l" rtl="0"/>
            <a:r>
              <a:rPr lang="en-US" dirty="0" smtClean="0">
                <a:solidFill>
                  <a:schemeClr val="tx1"/>
                </a:solidFill>
              </a:rPr>
              <a:t>Lateral sinus thrombosis</a:t>
            </a:r>
            <a:endParaRPr lang="x-none" smtClean="0">
              <a:solidFill>
                <a:schemeClr val="tx1"/>
              </a:solidFill>
            </a:endParaRPr>
          </a:p>
          <a:p>
            <a:pPr lvl="0" algn="l" rtl="0"/>
            <a:r>
              <a:rPr lang="en-US" dirty="0" smtClean="0">
                <a:solidFill>
                  <a:schemeClr val="tx1"/>
                </a:solidFill>
              </a:rPr>
              <a:t>Subdural </a:t>
            </a:r>
            <a:r>
              <a:rPr lang="en-US" dirty="0" err="1" smtClean="0">
                <a:solidFill>
                  <a:schemeClr val="tx1"/>
                </a:solidFill>
              </a:rPr>
              <a:t>empyema</a:t>
            </a:r>
            <a:endParaRPr lang="x-none" smtClean="0">
              <a:solidFill>
                <a:schemeClr val="tx1"/>
              </a:solidFill>
            </a:endParaRPr>
          </a:p>
          <a:p>
            <a:pPr lvl="0" algn="l" rtl="0"/>
            <a:r>
              <a:rPr lang="en-US" dirty="0" smtClean="0">
                <a:solidFill>
                  <a:schemeClr val="tx1"/>
                </a:solidFill>
              </a:rPr>
              <a:t>Carotid artery thrombosis</a:t>
            </a:r>
            <a:endParaRPr lang="x-none" smtClean="0">
              <a:solidFill>
                <a:schemeClr val="tx1"/>
              </a:solidFill>
            </a:endParaRPr>
          </a:p>
          <a:p>
            <a:pPr algn="l" rtl="0">
              <a:buNone/>
            </a:pPr>
            <a:endParaRPr lang="ar-S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chemeClr val="accent4">
                    <a:lumMod val="75000"/>
                  </a:schemeClr>
                </a:solidFill>
              </a:rPr>
              <a:t>5- Complications of OM :</a:t>
            </a:r>
            <a:br>
              <a:rPr lang="en-US" b="1" dirty="0" smtClean="0">
                <a:solidFill>
                  <a:schemeClr val="accent4">
                    <a:lumMod val="75000"/>
                  </a:schemeClr>
                </a:solidFill>
              </a:rPr>
            </a:br>
            <a:r>
              <a:rPr lang="en-US" b="1" dirty="0" smtClean="0">
                <a:solidFill>
                  <a:schemeClr val="accent4">
                    <a:lumMod val="75000"/>
                  </a:schemeClr>
                </a:solidFill>
              </a:rPr>
              <a:t/>
            </a:r>
            <a:br>
              <a:rPr lang="en-US" b="1" dirty="0" smtClean="0">
                <a:solidFill>
                  <a:schemeClr val="accent4">
                    <a:lumMod val="75000"/>
                  </a:schemeClr>
                </a:solidFill>
              </a:rPr>
            </a:br>
            <a:endParaRPr lang="ar-SA" dirty="0"/>
          </a:p>
        </p:txBody>
      </p:sp>
      <p:sp>
        <p:nvSpPr>
          <p:cNvPr id="3" name="عنصر نائب للمحتوى 2"/>
          <p:cNvSpPr>
            <a:spLocks noGrp="1"/>
          </p:cNvSpPr>
          <p:nvPr>
            <p:ph idx="1"/>
          </p:nvPr>
        </p:nvSpPr>
        <p:spPr>
          <a:xfrm>
            <a:off x="1295401" y="2133600"/>
            <a:ext cx="7239000" cy="3777622"/>
          </a:xfrm>
        </p:spPr>
        <p:txBody>
          <a:bodyPr/>
          <a:lstStyle/>
          <a:p>
            <a:pPr algn="l" rtl="0"/>
            <a:r>
              <a:rPr lang="en-US" sz="3600" b="1" dirty="0" err="1" smtClean="0"/>
              <a:t>Intratemporal</a:t>
            </a:r>
            <a:r>
              <a:rPr lang="en-US" sz="3600" b="1" dirty="0" smtClean="0"/>
              <a:t>  :                                              </a:t>
            </a:r>
          </a:p>
          <a:p>
            <a:pPr lvl="0" algn="l" rtl="0"/>
            <a:r>
              <a:rPr lang="en-US" dirty="0" smtClean="0">
                <a:solidFill>
                  <a:schemeClr val="tx1"/>
                </a:solidFill>
              </a:rPr>
              <a:t>Hearing loss</a:t>
            </a:r>
            <a:endParaRPr lang="x-none" smtClean="0">
              <a:solidFill>
                <a:schemeClr val="tx1"/>
              </a:solidFill>
            </a:endParaRPr>
          </a:p>
          <a:p>
            <a:pPr lvl="0" algn="l" rtl="0"/>
            <a:r>
              <a:rPr lang="en-US" dirty="0" smtClean="0">
                <a:solidFill>
                  <a:schemeClr val="tx1"/>
                </a:solidFill>
              </a:rPr>
              <a:t>Balance and motor problems.</a:t>
            </a:r>
            <a:endParaRPr lang="x-none" smtClean="0">
              <a:solidFill>
                <a:schemeClr val="tx1"/>
              </a:solidFill>
            </a:endParaRPr>
          </a:p>
          <a:p>
            <a:pPr lvl="0" algn="l" rtl="0"/>
            <a:r>
              <a:rPr lang="en-US" dirty="0" smtClean="0">
                <a:solidFill>
                  <a:schemeClr val="tx1"/>
                </a:solidFill>
              </a:rPr>
              <a:t>TM perforation.</a:t>
            </a:r>
            <a:endParaRPr lang="x-none" smtClean="0">
              <a:solidFill>
                <a:schemeClr val="tx1"/>
              </a:solidFill>
            </a:endParaRPr>
          </a:p>
          <a:p>
            <a:pPr lvl="0" algn="l" rtl="0"/>
            <a:r>
              <a:rPr lang="en-US" dirty="0" err="1" smtClean="0">
                <a:solidFill>
                  <a:schemeClr val="tx1"/>
                </a:solidFill>
              </a:rPr>
              <a:t>Cholesteatoma</a:t>
            </a:r>
            <a:endParaRPr lang="x-none" smtClean="0">
              <a:solidFill>
                <a:schemeClr val="tx1"/>
              </a:solidFill>
            </a:endParaRPr>
          </a:p>
          <a:p>
            <a:pPr lvl="0" algn="l" rtl="0"/>
            <a:r>
              <a:rPr lang="en-US" dirty="0" smtClean="0">
                <a:solidFill>
                  <a:schemeClr val="tx1"/>
                </a:solidFill>
              </a:rPr>
              <a:t>Adhesive </a:t>
            </a:r>
            <a:r>
              <a:rPr lang="en-US" dirty="0" err="1" smtClean="0">
                <a:solidFill>
                  <a:schemeClr val="tx1"/>
                </a:solidFill>
              </a:rPr>
              <a:t>otitis</a:t>
            </a:r>
            <a:r>
              <a:rPr lang="en-US" dirty="0" smtClean="0">
                <a:solidFill>
                  <a:schemeClr val="tx1"/>
                </a:solidFill>
              </a:rPr>
              <a:t> media</a:t>
            </a:r>
            <a:endParaRPr lang="x-none" smtClean="0">
              <a:solidFill>
                <a:schemeClr val="tx1"/>
              </a:solidFill>
            </a:endParaRPr>
          </a:p>
          <a:p>
            <a:pPr lvl="0" algn="l" rtl="0"/>
            <a:r>
              <a:rPr lang="en-US" dirty="0" smtClean="0">
                <a:solidFill>
                  <a:schemeClr val="tx1"/>
                </a:solidFill>
              </a:rPr>
              <a:t>Extension of the </a:t>
            </a:r>
            <a:r>
              <a:rPr lang="en-US" dirty="0" err="1" smtClean="0">
                <a:solidFill>
                  <a:schemeClr val="tx1"/>
                </a:solidFill>
              </a:rPr>
              <a:t>suppurative</a:t>
            </a:r>
            <a:r>
              <a:rPr lang="en-US" dirty="0" smtClean="0">
                <a:solidFill>
                  <a:schemeClr val="tx1"/>
                </a:solidFill>
              </a:rPr>
              <a:t> process to adjacent structures (</a:t>
            </a:r>
            <a:r>
              <a:rPr lang="en-US" dirty="0" err="1" smtClean="0">
                <a:solidFill>
                  <a:schemeClr val="tx1"/>
                </a:solidFill>
              </a:rPr>
              <a:t>mastoiditis</a:t>
            </a:r>
            <a:r>
              <a:rPr lang="en-US" dirty="0" smtClean="0">
                <a:solidFill>
                  <a:schemeClr val="tx1"/>
                </a:solidFill>
              </a:rPr>
              <a:t>, </a:t>
            </a:r>
            <a:r>
              <a:rPr lang="en-US" dirty="0" err="1" smtClean="0">
                <a:solidFill>
                  <a:schemeClr val="tx1"/>
                </a:solidFill>
              </a:rPr>
              <a:t>petrositis</a:t>
            </a:r>
            <a:r>
              <a:rPr lang="en-US" dirty="0" smtClean="0">
                <a:solidFill>
                  <a:schemeClr val="tx1"/>
                </a:solidFill>
              </a:rPr>
              <a:t>, </a:t>
            </a:r>
            <a:r>
              <a:rPr lang="en-US" dirty="0" err="1" smtClean="0">
                <a:solidFill>
                  <a:schemeClr val="tx1"/>
                </a:solidFill>
              </a:rPr>
              <a:t>labyrinthitis</a:t>
            </a:r>
            <a:r>
              <a:rPr lang="en-US" dirty="0" smtClean="0">
                <a:solidFill>
                  <a:schemeClr val="tx1"/>
                </a:solidFill>
              </a:rPr>
              <a:t>)</a:t>
            </a:r>
            <a:endParaRPr lang="x-none" smtClean="0">
              <a:solidFill>
                <a:schemeClr val="tx1"/>
              </a:solidFill>
            </a:endParaRPr>
          </a:p>
          <a:p>
            <a:pPr algn="l">
              <a:buNone/>
            </a:pPr>
            <a:endParaRPr lang="ar-S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539552" y="260648"/>
            <a:ext cx="8229600" cy="1143000"/>
          </a:xfrm>
          <a:prstGeom prst="rect">
            <a:avLst/>
          </a:prstGeom>
        </p:spPr>
        <p:txBody>
          <a:bodyPr lIns="91425" tIns="91425" rIns="91425" bIns="91425" anchor="b" anchorCtr="0">
            <a:noAutofit/>
          </a:bodyPr>
          <a:lstStyle/>
          <a:p>
            <a:pPr>
              <a:spcBef>
                <a:spcPts val="0"/>
              </a:spcBef>
              <a:buNone/>
            </a:pPr>
            <a:r>
              <a:rPr lang="en-GB" dirty="0"/>
              <a:t>Diagnosis</a:t>
            </a:r>
          </a:p>
        </p:txBody>
      </p:sp>
      <p:sp>
        <p:nvSpPr>
          <p:cNvPr id="119" name="Shape 119"/>
          <p:cNvSpPr txBox="1">
            <a:spLocks noGrp="1"/>
          </p:cNvSpPr>
          <p:nvPr>
            <p:ph type="body" idx="1"/>
          </p:nvPr>
        </p:nvSpPr>
        <p:spPr>
          <a:xfrm>
            <a:off x="755576" y="1628800"/>
            <a:ext cx="7643192" cy="4967700"/>
          </a:xfrm>
          <a:prstGeom prst="rect">
            <a:avLst/>
          </a:prstGeom>
        </p:spPr>
        <p:txBody>
          <a:bodyPr lIns="91425" tIns="91425" rIns="91425" bIns="91425" anchor="t" anchorCtr="0">
            <a:noAutofit/>
          </a:bodyPr>
          <a:lstStyle/>
          <a:p>
            <a:pPr algn="l" rtl="0">
              <a:spcBef>
                <a:spcPts val="0"/>
              </a:spcBef>
              <a:buNone/>
            </a:pPr>
            <a:r>
              <a:rPr lang="en-GB" sz="2800" dirty="0"/>
              <a:t>Main Symptoms</a:t>
            </a:r>
            <a:r>
              <a:rPr lang="en-GB" sz="2800" dirty="0" smtClean="0"/>
              <a:t>:</a:t>
            </a:r>
          </a:p>
          <a:p>
            <a:pPr algn="l" rtl="0">
              <a:spcBef>
                <a:spcPts val="0"/>
              </a:spcBef>
              <a:buNone/>
            </a:pPr>
            <a:endParaRPr lang="en-GB" dirty="0"/>
          </a:p>
          <a:p>
            <a:pPr marL="457200" lvl="0" indent="-381000" algn="l" rtl="0">
              <a:spcBef>
                <a:spcPts val="0"/>
              </a:spcBef>
              <a:buClr>
                <a:schemeClr val="dk1"/>
              </a:buClr>
              <a:buSzPct val="100000"/>
              <a:buFont typeface="Arial"/>
              <a:buChar char="-"/>
            </a:pPr>
            <a:r>
              <a:rPr lang="en-GB" sz="2400" dirty="0" err="1"/>
              <a:t>Otalgia</a:t>
            </a:r>
            <a:endParaRPr lang="en-GB" sz="2400" dirty="0"/>
          </a:p>
          <a:p>
            <a:pPr lvl="0" algn="l" rtl="0">
              <a:spcBef>
                <a:spcPts val="0"/>
              </a:spcBef>
              <a:buClr>
                <a:schemeClr val="dk1"/>
              </a:buClr>
              <a:buFont typeface="Arial"/>
              <a:buNone/>
            </a:pPr>
            <a:endParaRPr sz="2400" dirty="0"/>
          </a:p>
          <a:p>
            <a:pPr marL="457200" lvl="0" indent="-381000" algn="l" rtl="0">
              <a:spcBef>
                <a:spcPts val="0"/>
              </a:spcBef>
              <a:buClr>
                <a:schemeClr val="dk1"/>
              </a:buClr>
              <a:buSzPct val="100000"/>
              <a:buFont typeface="Arial"/>
              <a:buChar char="-"/>
            </a:pPr>
            <a:r>
              <a:rPr lang="en-GB" sz="2400" dirty="0"/>
              <a:t>Fever</a:t>
            </a:r>
          </a:p>
          <a:p>
            <a:pPr lvl="0" algn="l" rtl="0">
              <a:spcBef>
                <a:spcPts val="0"/>
              </a:spcBef>
              <a:buNone/>
            </a:pPr>
            <a:endParaRPr sz="2400" dirty="0"/>
          </a:p>
          <a:p>
            <a:pPr marL="457200" lvl="0" indent="-381000" algn="l" rtl="0">
              <a:spcBef>
                <a:spcPts val="0"/>
              </a:spcBef>
              <a:buClr>
                <a:schemeClr val="dk1"/>
              </a:buClr>
              <a:buSzPct val="100000"/>
              <a:buFont typeface="Arial"/>
              <a:buChar char="-"/>
            </a:pPr>
            <a:r>
              <a:rPr lang="en-GB" sz="2400" dirty="0"/>
              <a:t>deafness</a:t>
            </a:r>
          </a:p>
          <a:p>
            <a:pPr algn="l" rtl="0">
              <a:spcBef>
                <a:spcPts val="0"/>
              </a:spcBef>
              <a:buNone/>
            </a:pPr>
            <a:endParaRPr sz="2400" dirty="0"/>
          </a:p>
          <a:p>
            <a:pPr marL="457200" lvl="0" indent="-381000" algn="l" rtl="0">
              <a:spcBef>
                <a:spcPts val="0"/>
              </a:spcBef>
              <a:buClr>
                <a:schemeClr val="dk1"/>
              </a:buClr>
              <a:buSzPct val="100000"/>
              <a:buFont typeface="Arial"/>
              <a:buChar char="-"/>
            </a:pPr>
            <a:r>
              <a:rPr lang="en-GB" sz="2400" dirty="0"/>
              <a:t>facial paralysis</a:t>
            </a:r>
          </a:p>
          <a:p>
            <a:pPr algn="l" rtl="0">
              <a:spcBef>
                <a:spcPts val="0"/>
              </a:spcBef>
              <a:buNone/>
            </a:pPr>
            <a:endParaRPr sz="2400" dirty="0"/>
          </a:p>
          <a:p>
            <a:pPr lvl="0" algn="l" rtl="0">
              <a:spcBef>
                <a:spcPts val="0"/>
              </a:spcBef>
              <a:buNone/>
            </a:pPr>
            <a:endParaRPr sz="2400" dirty="0"/>
          </a:p>
          <a:p>
            <a:pPr lvl="0" algn="l" rtl="0">
              <a:spcBef>
                <a:spcPts val="0"/>
              </a:spcBef>
              <a:buClr>
                <a:schemeClr val="dk1"/>
              </a:buClr>
              <a:buFont typeface="Arial"/>
              <a:buNone/>
            </a:pPr>
            <a:endParaRPr dirty="0"/>
          </a:p>
          <a:p>
            <a:pPr algn="l" rtl="0">
              <a:spcBef>
                <a:spcPts val="0"/>
              </a:spcBef>
              <a:buNone/>
            </a:pPr>
            <a:endParaRPr dirty="0"/>
          </a:p>
          <a:p>
            <a:pPr marL="457200" lvl="1" indent="-190500" algn="l" rtl="0">
              <a:lnSpc>
                <a:spcPct val="90000"/>
              </a:lnSpc>
              <a:spcBef>
                <a:spcPts val="400"/>
              </a:spcBef>
              <a:buClr>
                <a:srgbClr val="9E3611"/>
              </a:buClr>
              <a:buSzPct val="56666"/>
              <a:buFont typeface="Noto Symbol"/>
              <a:buChar char="▪"/>
            </a:pPr>
            <a:r>
              <a:rPr lang="en-GB" dirty="0"/>
              <a:t> </a:t>
            </a:r>
          </a:p>
          <a:p>
            <a:pPr algn="l">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a:t>Physical Examination</a:t>
            </a:r>
          </a:p>
        </p:txBody>
      </p:sp>
      <p:sp>
        <p:nvSpPr>
          <p:cNvPr id="131" name="Shape 131"/>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endParaRPr dirty="0"/>
          </a:p>
        </p:txBody>
      </p:sp>
      <p:pic>
        <p:nvPicPr>
          <p:cNvPr id="132" name="Shape 132"/>
          <p:cNvPicPr preferRelativeResize="0"/>
          <p:nvPr/>
        </p:nvPicPr>
        <p:blipFill>
          <a:blip r:embed="rId3">
            <a:alphaModFix/>
          </a:blip>
          <a:stretch>
            <a:fillRect/>
          </a:stretch>
        </p:blipFill>
        <p:spPr>
          <a:xfrm>
            <a:off x="4139952" y="1772816"/>
            <a:ext cx="4595450" cy="3515525"/>
          </a:xfrm>
          <a:prstGeom prst="rect">
            <a:avLst/>
          </a:prstGeom>
          <a:noFill/>
          <a:ln>
            <a:noFill/>
          </a:ln>
        </p:spPr>
      </p:pic>
      <p:pic>
        <p:nvPicPr>
          <p:cNvPr id="133" name="Shape 133"/>
          <p:cNvPicPr preferRelativeResize="0"/>
          <p:nvPr/>
        </p:nvPicPr>
        <p:blipFill>
          <a:blip r:embed="rId4">
            <a:alphaModFix/>
          </a:blip>
          <a:stretch>
            <a:fillRect/>
          </a:stretch>
        </p:blipFill>
        <p:spPr>
          <a:xfrm>
            <a:off x="467544" y="1772816"/>
            <a:ext cx="3515526" cy="351552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a:t>Physical Examination</a:t>
            </a:r>
          </a:p>
        </p:txBody>
      </p:sp>
      <p:sp>
        <p:nvSpPr>
          <p:cNvPr id="139" name="Shape 139"/>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endParaRPr dirty="0"/>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658736"/>
            <a:ext cx="8136904" cy="4650584"/>
          </a:xfrm>
          <a:prstGeom prst="rect">
            <a:avLst/>
          </a:prstGeom>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a:t>Investigations</a:t>
            </a:r>
          </a:p>
        </p:txBody>
      </p:sp>
      <p:sp>
        <p:nvSpPr>
          <p:cNvPr id="146" name="Shape 146"/>
          <p:cNvSpPr txBox="1">
            <a:spLocks noGrp="1"/>
          </p:cNvSpPr>
          <p:nvPr>
            <p:ph type="body" idx="1"/>
          </p:nvPr>
        </p:nvSpPr>
        <p:spPr>
          <a:xfrm>
            <a:off x="827584" y="1556792"/>
            <a:ext cx="7715200" cy="4967700"/>
          </a:xfrm>
          <a:prstGeom prst="rect">
            <a:avLst/>
          </a:prstGeom>
        </p:spPr>
        <p:txBody>
          <a:bodyPr lIns="91425" tIns="91425" rIns="91425" bIns="91425" anchor="t" anchorCtr="0">
            <a:noAutofit/>
          </a:bodyPr>
          <a:lstStyle/>
          <a:p>
            <a:pPr lvl="0" algn="l" rtl="0">
              <a:spcBef>
                <a:spcPts val="0"/>
              </a:spcBef>
              <a:buNone/>
            </a:pPr>
            <a:r>
              <a:rPr lang="en-GB" sz="2800" dirty="0"/>
              <a:t>When?</a:t>
            </a:r>
          </a:p>
          <a:p>
            <a:pPr lvl="0" algn="l" rtl="0">
              <a:spcBef>
                <a:spcPts val="0"/>
              </a:spcBef>
              <a:buNone/>
            </a:pPr>
            <a:endParaRPr sz="2800" dirty="0"/>
          </a:p>
          <a:p>
            <a:pPr lvl="0" algn="l" rtl="0">
              <a:spcBef>
                <a:spcPts val="0"/>
              </a:spcBef>
              <a:buClr>
                <a:schemeClr val="dk1"/>
              </a:buClr>
              <a:buSzPct val="36666"/>
              <a:buFont typeface="Arial"/>
              <a:buNone/>
            </a:pPr>
            <a:r>
              <a:rPr lang="en-GB" sz="2800" dirty="0"/>
              <a:t>Tests include:</a:t>
            </a:r>
          </a:p>
          <a:p>
            <a:pPr marL="914400" lvl="0" indent="-419100" algn="l" rtl="0">
              <a:spcBef>
                <a:spcPts val="0"/>
              </a:spcBef>
              <a:buClr>
                <a:schemeClr val="dk1"/>
              </a:buClr>
              <a:buSzPct val="100000"/>
              <a:buFont typeface="Arial"/>
              <a:buChar char="●"/>
            </a:pPr>
            <a:r>
              <a:rPr lang="en-GB" sz="2800" dirty="0" err="1"/>
              <a:t>Tympanometry</a:t>
            </a:r>
            <a:endParaRPr lang="en-GB" sz="2800" dirty="0"/>
          </a:p>
          <a:p>
            <a:pPr marL="914400" lvl="0" indent="-419100" algn="l" rtl="0">
              <a:spcBef>
                <a:spcPts val="0"/>
              </a:spcBef>
              <a:buClr>
                <a:schemeClr val="dk1"/>
              </a:buClr>
              <a:buSzPct val="100000"/>
              <a:buFont typeface="Arial"/>
              <a:buChar char="●"/>
            </a:pPr>
            <a:r>
              <a:rPr lang="en-GB" sz="2800" dirty="0" err="1"/>
              <a:t>Tympanocentesis</a:t>
            </a:r>
            <a:endParaRPr lang="en-GB" sz="2800" dirty="0"/>
          </a:p>
          <a:p>
            <a:pPr marL="914400" lvl="0" indent="-419100" algn="l" rtl="0">
              <a:spcBef>
                <a:spcPts val="0"/>
              </a:spcBef>
              <a:buClr>
                <a:schemeClr val="dk1"/>
              </a:buClr>
              <a:buSzPct val="100000"/>
              <a:buFont typeface="Arial"/>
              <a:buChar char="●"/>
            </a:pPr>
            <a:r>
              <a:rPr lang="en-GB" sz="2800" dirty="0"/>
              <a:t>CT scans</a:t>
            </a:r>
            <a:endParaRPr lang="en-GB" dirty="0"/>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2852936"/>
            <a:ext cx="8229600" cy="1143000"/>
          </a:xfrm>
        </p:spPr>
        <p:txBody>
          <a:bodyPr>
            <a:noAutofit/>
          </a:bodyPr>
          <a:lstStyle/>
          <a:p>
            <a:pPr algn="ctr"/>
            <a:r>
              <a:rPr lang="en-US" sz="6600" dirty="0" smtClean="0"/>
              <a:t>Pre Test Q</a:t>
            </a:r>
            <a:r>
              <a:rPr lang="en-US" sz="4800" dirty="0" smtClean="0"/>
              <a:t>s</a:t>
            </a:r>
            <a:endParaRPr lang="ar-SA" sz="6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dirty="0" err="1"/>
              <a:t>Tympanocentesis</a:t>
            </a:r>
            <a:endParaRPr lang="en-GB" dirty="0"/>
          </a:p>
        </p:txBody>
      </p:sp>
      <p:sp>
        <p:nvSpPr>
          <p:cNvPr id="159" name="Shape 159"/>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endParaRPr/>
          </a:p>
        </p:txBody>
      </p:sp>
      <p:pic>
        <p:nvPicPr>
          <p:cNvPr id="160" name="Shape 160"/>
          <p:cNvPicPr preferRelativeResize="0"/>
          <p:nvPr/>
        </p:nvPicPr>
        <p:blipFill>
          <a:blip r:embed="rId3">
            <a:alphaModFix/>
          </a:blip>
          <a:stretch>
            <a:fillRect/>
          </a:stretch>
        </p:blipFill>
        <p:spPr>
          <a:xfrm>
            <a:off x="457200" y="2715750"/>
            <a:ext cx="8229600" cy="273658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a:t>CT Scan</a:t>
            </a:r>
          </a:p>
        </p:txBody>
      </p:sp>
      <p:sp>
        <p:nvSpPr>
          <p:cNvPr id="166" name="Shape 166"/>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endParaRPr/>
          </a:p>
        </p:txBody>
      </p:sp>
      <p:pic>
        <p:nvPicPr>
          <p:cNvPr id="167" name="Shape 167"/>
          <p:cNvPicPr preferRelativeResize="0"/>
          <p:nvPr/>
        </p:nvPicPr>
        <p:blipFill>
          <a:blip r:embed="rId3">
            <a:alphaModFix/>
          </a:blip>
          <a:stretch>
            <a:fillRect/>
          </a:stretch>
        </p:blipFill>
        <p:spPr>
          <a:xfrm>
            <a:off x="1899837" y="1600200"/>
            <a:ext cx="5344312" cy="49677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a:t>Treatment</a:t>
            </a:r>
          </a:p>
        </p:txBody>
      </p:sp>
      <p:sp>
        <p:nvSpPr>
          <p:cNvPr id="173" name="Shape 173"/>
          <p:cNvSpPr txBox="1">
            <a:spLocks noGrp="1"/>
          </p:cNvSpPr>
          <p:nvPr>
            <p:ph type="body" idx="1"/>
          </p:nvPr>
        </p:nvSpPr>
        <p:spPr>
          <a:prstGeom prst="rect">
            <a:avLst/>
          </a:prstGeom>
        </p:spPr>
        <p:txBody>
          <a:bodyPr lIns="91425" tIns="91425" rIns="91425" bIns="91425" anchor="t" anchorCtr="0">
            <a:noAutofit/>
          </a:bodyPr>
          <a:lstStyle/>
          <a:p>
            <a:pPr algn="l" rtl="0">
              <a:spcBef>
                <a:spcPts val="0"/>
              </a:spcBef>
              <a:buNone/>
            </a:pPr>
            <a:r>
              <a:rPr lang="en-GB" sz="2400" dirty="0" smtClean="0"/>
              <a:t>1.Observation</a:t>
            </a:r>
            <a:r>
              <a:rPr lang="en-GB" sz="2400" dirty="0"/>
              <a:t>, most cases resolve within 2-3 days</a:t>
            </a:r>
          </a:p>
          <a:p>
            <a:pPr algn="l" rtl="0">
              <a:spcBef>
                <a:spcPts val="0"/>
              </a:spcBef>
              <a:buNone/>
            </a:pPr>
            <a:endParaRPr sz="2400" dirty="0"/>
          </a:p>
          <a:p>
            <a:pPr algn="l" rtl="0">
              <a:spcBef>
                <a:spcPts val="0"/>
              </a:spcBef>
              <a:buNone/>
            </a:pPr>
            <a:r>
              <a:rPr lang="en-GB" sz="2400" dirty="0" smtClean="0"/>
              <a:t>2. Symptomatic </a:t>
            </a:r>
            <a:r>
              <a:rPr lang="en-GB" sz="2400" dirty="0"/>
              <a:t>treatment with </a:t>
            </a:r>
            <a:r>
              <a:rPr lang="en-GB" sz="2400" dirty="0" err="1" smtClean="0"/>
              <a:t>Paracetamol</a:t>
            </a:r>
            <a:endParaRPr lang="en-GB" sz="2400" dirty="0" smtClean="0"/>
          </a:p>
          <a:p>
            <a:pPr algn="l" rtl="0">
              <a:spcBef>
                <a:spcPts val="0"/>
              </a:spcBef>
              <a:buNone/>
            </a:pPr>
            <a:endParaRPr lang="en-GB" sz="2400" dirty="0"/>
          </a:p>
          <a:p>
            <a:pPr algn="l" rtl="0">
              <a:spcBef>
                <a:spcPts val="0"/>
              </a:spcBef>
              <a:buNone/>
            </a:pPr>
            <a:r>
              <a:rPr lang="en-GB" sz="2400" dirty="0" smtClean="0"/>
              <a:t>3. Antibiotics </a:t>
            </a:r>
            <a:r>
              <a:rPr lang="en-GB" sz="2400" dirty="0" err="1"/>
              <a:t>undicated</a:t>
            </a:r>
            <a:r>
              <a:rPr lang="en-GB" sz="2400" dirty="0"/>
              <a:t>:</a:t>
            </a:r>
          </a:p>
          <a:p>
            <a:pPr marL="457200" lvl="0" indent="-381000" algn="l" rtl="0">
              <a:lnSpc>
                <a:spcPct val="90000"/>
              </a:lnSpc>
              <a:spcBef>
                <a:spcPts val="1200"/>
              </a:spcBef>
              <a:buClr>
                <a:schemeClr val="dk1"/>
              </a:buClr>
              <a:buSzPct val="100000"/>
              <a:buFont typeface="Arial"/>
              <a:buChar char="-"/>
            </a:pPr>
            <a:r>
              <a:rPr lang="en-GB" sz="2400" dirty="0"/>
              <a:t>A child has a serious health condition that makes them more vulnerable to infection.</a:t>
            </a:r>
          </a:p>
          <a:p>
            <a:pPr marL="457200" lvl="0" indent="-381000" algn="l" rtl="0">
              <a:lnSpc>
                <a:spcPct val="90000"/>
              </a:lnSpc>
              <a:spcBef>
                <a:spcPts val="1200"/>
              </a:spcBef>
              <a:buClr>
                <a:schemeClr val="dk1"/>
              </a:buClr>
              <a:buSzPct val="100000"/>
              <a:buFont typeface="Arial"/>
              <a:buChar char="-"/>
            </a:pPr>
            <a:r>
              <a:rPr lang="en-GB" sz="2400" dirty="0"/>
              <a:t>A child is under the age of three months</a:t>
            </a:r>
          </a:p>
          <a:p>
            <a:pPr marL="457200" lvl="0" indent="-381000" algn="l" rtl="0">
              <a:lnSpc>
                <a:spcPct val="90000"/>
              </a:lnSpc>
              <a:spcBef>
                <a:spcPts val="1200"/>
              </a:spcBef>
              <a:buClr>
                <a:schemeClr val="dk1"/>
              </a:buClr>
              <a:buSzPct val="100000"/>
              <a:buFont typeface="Arial"/>
              <a:buChar char="-"/>
            </a:pPr>
            <a:r>
              <a:rPr lang="en-GB" sz="2400" dirty="0"/>
              <a:t>A child’s symptoms show no signs of improvement after four days</a:t>
            </a:r>
          </a:p>
          <a:p>
            <a:pPr marL="457200" lvl="0" indent="-381000" algn="l" rtl="0">
              <a:lnSpc>
                <a:spcPct val="90000"/>
              </a:lnSpc>
              <a:spcBef>
                <a:spcPts val="1200"/>
              </a:spcBef>
              <a:buClr>
                <a:schemeClr val="dk1"/>
              </a:buClr>
              <a:buSzPct val="100000"/>
              <a:buFont typeface="Arial"/>
              <a:buChar char="-"/>
            </a:pPr>
            <a:r>
              <a:rPr lang="en-GB" sz="2400" dirty="0"/>
              <a:t>Recurrent OM (Three or more attacks over a 6-months period)</a:t>
            </a:r>
          </a:p>
          <a:p>
            <a:pPr lvl="0" algn="l" rtl="0">
              <a:lnSpc>
                <a:spcPct val="90000"/>
              </a:lnSpc>
              <a:spcBef>
                <a:spcPts val="1200"/>
              </a:spcBef>
              <a:buNone/>
            </a:pPr>
            <a:endParaRPr sz="2400" dirty="0"/>
          </a:p>
          <a:p>
            <a:pPr algn="l" rtl="0">
              <a:spcBef>
                <a:spcPts val="0"/>
              </a:spcBef>
              <a:buNone/>
            </a:pPr>
            <a:endParaRPr sz="2400" dirty="0"/>
          </a:p>
          <a:p>
            <a:pPr algn="l" rtl="0">
              <a:spcBef>
                <a:spcPts val="0"/>
              </a:spcBef>
              <a:buNone/>
            </a:pPr>
            <a:endParaRPr sz="2400" dirty="0"/>
          </a:p>
          <a:p>
            <a:pPr algn="l" rtl="0">
              <a:spcBef>
                <a:spcPts val="0"/>
              </a:spcBef>
              <a:buNone/>
            </a:pPr>
            <a:endParaRPr sz="2400" dirty="0"/>
          </a:p>
          <a:p>
            <a:pPr algn="l" rtl="0">
              <a:spcBef>
                <a:spcPts val="0"/>
              </a:spcBef>
              <a:buNone/>
            </a:pPr>
            <a:endParaRPr sz="2400" dirty="0"/>
          </a:p>
          <a:p>
            <a:pPr lvl="0" algn="l" rtl="0">
              <a:spcBef>
                <a:spcPts val="0"/>
              </a:spcBef>
              <a:buNone/>
            </a:pPr>
            <a:endParaRPr sz="2400" dirty="0"/>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a:t>Antibiotics**</a:t>
            </a:r>
          </a:p>
        </p:txBody>
      </p:sp>
      <p:sp>
        <p:nvSpPr>
          <p:cNvPr id="179" name="Shape 179"/>
          <p:cNvSpPr txBox="1">
            <a:spLocks noGrp="1"/>
          </p:cNvSpPr>
          <p:nvPr>
            <p:ph type="body" idx="1"/>
          </p:nvPr>
        </p:nvSpPr>
        <p:spPr>
          <a:xfrm>
            <a:off x="611560" y="1628800"/>
            <a:ext cx="8229600" cy="4967700"/>
          </a:xfrm>
          <a:prstGeom prst="rect">
            <a:avLst/>
          </a:prstGeom>
        </p:spPr>
        <p:txBody>
          <a:bodyPr lIns="91425" tIns="91425" rIns="91425" bIns="91425" anchor="t" anchorCtr="0">
            <a:noAutofit/>
          </a:bodyPr>
          <a:lstStyle/>
          <a:p>
            <a:pPr lvl="0" algn="l" rtl="0">
              <a:spcBef>
                <a:spcPts val="0"/>
              </a:spcBef>
              <a:buClr>
                <a:schemeClr val="dk1"/>
              </a:buClr>
              <a:buSzPct val="45833"/>
              <a:buFont typeface="Arial"/>
              <a:buNone/>
            </a:pPr>
            <a:r>
              <a:rPr lang="en-GB" sz="2400" dirty="0">
                <a:solidFill>
                  <a:srgbClr val="FF0000"/>
                </a:solidFill>
              </a:rPr>
              <a:t>Amoxicillin</a:t>
            </a:r>
            <a:r>
              <a:rPr lang="en-GB" sz="2400" dirty="0"/>
              <a:t> : is the drug of choice </a:t>
            </a:r>
          </a:p>
          <a:p>
            <a:pPr marL="457200" lvl="0" indent="-381000" algn="l" rtl="0">
              <a:spcBef>
                <a:spcPts val="0"/>
              </a:spcBef>
              <a:buClr>
                <a:schemeClr val="dk1"/>
              </a:buClr>
              <a:buSzPct val="100000"/>
              <a:buFont typeface="Arial"/>
              <a:buChar char="-"/>
            </a:pPr>
            <a:r>
              <a:rPr lang="en-GB" sz="2400" dirty="0"/>
              <a:t>under 2 years, 125mg three times daily </a:t>
            </a:r>
          </a:p>
          <a:p>
            <a:pPr marL="457200" lvl="0" indent="-381000" algn="l" rtl="0">
              <a:spcBef>
                <a:spcPts val="0"/>
              </a:spcBef>
              <a:buClr>
                <a:schemeClr val="dk1"/>
              </a:buClr>
              <a:buSzPct val="100000"/>
              <a:buFont typeface="Arial"/>
              <a:buChar char="-"/>
            </a:pPr>
            <a:r>
              <a:rPr lang="en-GB" sz="2400" dirty="0"/>
              <a:t>10 years, 250 mg three times daily</a:t>
            </a:r>
          </a:p>
          <a:p>
            <a:pPr marL="457200" lvl="0" indent="-381000" algn="l" rtl="0">
              <a:spcBef>
                <a:spcPts val="0"/>
              </a:spcBef>
              <a:buClr>
                <a:schemeClr val="dk1"/>
              </a:buClr>
              <a:buSzPct val="100000"/>
              <a:buFont typeface="Arial"/>
              <a:buChar char="-"/>
            </a:pPr>
            <a:r>
              <a:rPr lang="en-GB" sz="2400" dirty="0"/>
              <a:t>over 10 years, 500 mg three times daily</a:t>
            </a:r>
          </a:p>
          <a:p>
            <a:pPr lvl="0" algn="l" rtl="0">
              <a:spcBef>
                <a:spcPts val="0"/>
              </a:spcBef>
              <a:buClr>
                <a:schemeClr val="dk1"/>
              </a:buClr>
              <a:buFont typeface="Arial"/>
              <a:buNone/>
            </a:pPr>
            <a:endParaRPr sz="2400" dirty="0"/>
          </a:p>
          <a:p>
            <a:pPr lvl="0" algn="l" rtl="0">
              <a:spcBef>
                <a:spcPts val="0"/>
              </a:spcBef>
              <a:buClr>
                <a:schemeClr val="dk1"/>
              </a:buClr>
              <a:buSzPct val="45833"/>
              <a:buFont typeface="Arial"/>
              <a:buNone/>
            </a:pPr>
            <a:r>
              <a:rPr lang="en-GB" sz="2400" dirty="0"/>
              <a:t>However, Amoxicillin-</a:t>
            </a:r>
            <a:r>
              <a:rPr lang="en-GB" sz="2400" dirty="0" err="1"/>
              <a:t>clavulanate</a:t>
            </a:r>
            <a:r>
              <a:rPr lang="en-GB" sz="2400" dirty="0"/>
              <a:t> should be considered for patients with severe </a:t>
            </a:r>
            <a:r>
              <a:rPr lang="en-GB" sz="2400" dirty="0" err="1"/>
              <a:t>otalgia</a:t>
            </a:r>
            <a:r>
              <a:rPr lang="en-GB" sz="2400" dirty="0"/>
              <a:t> or elevated temperature to cover the possibility of beta-</a:t>
            </a:r>
            <a:r>
              <a:rPr lang="en-GB" sz="2400" dirty="0" err="1"/>
              <a:t>lactamase</a:t>
            </a:r>
            <a:r>
              <a:rPr lang="en-GB" sz="2400" dirty="0"/>
              <a:t> producing H. </a:t>
            </a:r>
            <a:r>
              <a:rPr lang="en-GB" sz="2400" dirty="0" err="1"/>
              <a:t>influenzae</a:t>
            </a:r>
            <a:r>
              <a:rPr lang="en-GB" sz="2400" dirty="0"/>
              <a:t>.</a:t>
            </a:r>
          </a:p>
          <a:p>
            <a:pPr lvl="0" algn="l" rtl="0">
              <a:spcBef>
                <a:spcPts val="0"/>
              </a:spcBef>
              <a:buNone/>
            </a:pPr>
            <a:endParaRPr sz="2400" dirty="0"/>
          </a:p>
          <a:p>
            <a:pPr lvl="0" algn="l" rtl="0">
              <a:spcBef>
                <a:spcPts val="0"/>
              </a:spcBef>
              <a:buClr>
                <a:schemeClr val="dk1"/>
              </a:buClr>
              <a:buSzPct val="45833"/>
              <a:buFont typeface="Arial"/>
              <a:buNone/>
            </a:pPr>
            <a:r>
              <a:rPr lang="en-GB" sz="2400" dirty="0"/>
              <a:t>If your child is allergic to amoxicillin, alternative antibiotics such as </a:t>
            </a:r>
            <a:r>
              <a:rPr lang="en-GB" sz="2400" dirty="0">
                <a:solidFill>
                  <a:srgbClr val="FF0000"/>
                </a:solidFill>
              </a:rPr>
              <a:t>Erythromycin</a:t>
            </a:r>
            <a:r>
              <a:rPr lang="en-GB" sz="2400" dirty="0"/>
              <a:t> can be used</a:t>
            </a:r>
          </a:p>
          <a:p>
            <a:pPr lvl="0" algn="l" rtl="0">
              <a:spcBef>
                <a:spcPts val="0"/>
              </a:spcBef>
              <a:buClr>
                <a:schemeClr val="dk1"/>
              </a:buClr>
              <a:buFont typeface="Arial"/>
              <a:buNone/>
            </a:pPr>
            <a:endParaRPr sz="2400" dirty="0"/>
          </a:p>
          <a:p>
            <a:pPr algn="l">
              <a:spcBef>
                <a:spcPts val="0"/>
              </a:spcBef>
              <a:buNone/>
            </a:pPr>
            <a:endParaRPr sz="2400" dirty="0"/>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Text Placeholder 2"/>
          <p:cNvSpPr>
            <a:spLocks noGrp="1"/>
          </p:cNvSpPr>
          <p:nvPr>
            <p:ph type="body" idx="1"/>
          </p:nvPr>
        </p:nvSpPr>
        <p:spPr/>
        <p:txBody>
          <a:bodyPr/>
          <a:lstStyle/>
          <a:p>
            <a:pPr algn="l" rtl="0"/>
            <a:r>
              <a:rPr lang="en-US" sz="3200" dirty="0">
                <a:solidFill>
                  <a:srgbClr val="000000"/>
                </a:solidFill>
                <a:latin typeface="Times New Roman"/>
                <a:cs typeface="Times New Roman"/>
              </a:rPr>
              <a:t>35 year male came to PHC complaining of several episodes of headache associated with fever, nasal congestion and discharge, The headache concentrated in front of the head aggravated by bending forward.</a:t>
            </a:r>
          </a:p>
          <a:p>
            <a:pPr algn="l" rtl="0"/>
            <a:endParaRPr lang="en-US" sz="3200" dirty="0">
              <a:solidFill>
                <a:srgbClr val="000000"/>
              </a:solidFill>
              <a:latin typeface="Times New Roman"/>
              <a:cs typeface="Times New Roman"/>
            </a:endParaRPr>
          </a:p>
          <a:p>
            <a:pPr algn="l" rtl="0"/>
            <a:r>
              <a:rPr lang="en-US" sz="3200" dirty="0">
                <a:solidFill>
                  <a:srgbClr val="000000"/>
                </a:solidFill>
                <a:latin typeface="Times New Roman"/>
                <a:cs typeface="Times New Roman"/>
              </a:rPr>
              <a:t>What is the most likely diagnosis ?</a:t>
            </a:r>
          </a:p>
          <a:p>
            <a:pPr algn="l" rtl="0"/>
            <a:endParaRPr lang="en-US" sz="3200" dirty="0"/>
          </a:p>
          <a:p>
            <a:pPr algn="l" rtl="0"/>
            <a:endParaRPr lang="en-US" sz="3200" dirty="0"/>
          </a:p>
          <a:p>
            <a:pPr algn="l" rtl="0"/>
            <a:endParaRPr lang="en-US" dirty="0"/>
          </a:p>
        </p:txBody>
      </p:sp>
    </p:spTree>
    <p:extLst>
      <p:ext uri="{BB962C8B-B14F-4D97-AF65-F5344CB8AC3E}">
        <p14:creationId xmlns:p14="http://schemas.microsoft.com/office/powerpoint/2010/main" val="1928247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prstGeom prst="rect">
            <a:avLst/>
          </a:prstGeom>
        </p:spPr>
        <p:txBody>
          <a:bodyPr lIns="91425" tIns="91425" rIns="91425" bIns="91425" anchor="b" anchorCtr="0">
            <a:noAutofit/>
          </a:bodyPr>
          <a:lstStyle/>
          <a:p>
            <a:pPr algn="ctr">
              <a:spcBef>
                <a:spcPts val="0"/>
              </a:spcBef>
              <a:buNone/>
            </a:pPr>
            <a:r>
              <a:rPr lang="en-GB" sz="6600" dirty="0">
                <a:solidFill>
                  <a:schemeClr val="tx1"/>
                </a:solidFill>
              </a:rPr>
              <a:t>Sinusitis</a:t>
            </a:r>
            <a:endParaRPr lang="en-GB"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1741824"/>
            <a:ext cx="5544616" cy="4351471"/>
          </a:xfrm>
          <a:prstGeom prst="rect">
            <a:avLst/>
          </a:prstGeom>
        </p:spPr>
      </p:pic>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a:t>Definition</a:t>
            </a:r>
          </a:p>
        </p:txBody>
      </p:sp>
      <p:sp>
        <p:nvSpPr>
          <p:cNvPr id="197" name="Shape 197"/>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None/>
            </a:pPr>
            <a:endParaRPr dirty="0"/>
          </a:p>
          <a:p>
            <a:pPr marL="457200" lvl="0" indent="-419100" algn="l" rtl="0">
              <a:spcBef>
                <a:spcPts val="0"/>
              </a:spcBef>
              <a:buClr>
                <a:schemeClr val="dk1"/>
              </a:buClr>
              <a:buSzPct val="100000"/>
              <a:buFont typeface="Arial"/>
              <a:buChar char="●"/>
            </a:pPr>
            <a:r>
              <a:rPr lang="en-GB" sz="3200" dirty="0"/>
              <a:t>Inflammation of the lining of the </a:t>
            </a:r>
            <a:r>
              <a:rPr lang="en-GB" sz="3200" dirty="0" err="1"/>
              <a:t>paranasal</a:t>
            </a:r>
            <a:r>
              <a:rPr lang="en-GB" sz="3200" dirty="0"/>
              <a:t> sinuses.</a:t>
            </a:r>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endParaRPr/>
          </a:p>
        </p:txBody>
      </p:sp>
      <p:sp>
        <p:nvSpPr>
          <p:cNvPr id="203" name="Shape 203"/>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endParaRPr/>
          </a:p>
        </p:txBody>
      </p:sp>
      <p:pic>
        <p:nvPicPr>
          <p:cNvPr id="204" name="Shape 204"/>
          <p:cNvPicPr preferRelativeResize="0"/>
          <p:nvPr/>
        </p:nvPicPr>
        <p:blipFill>
          <a:blip r:embed="rId3">
            <a:alphaModFix/>
          </a:blip>
          <a:stretch>
            <a:fillRect/>
          </a:stretch>
        </p:blipFill>
        <p:spPr>
          <a:xfrm>
            <a:off x="0" y="0"/>
            <a:ext cx="9144000" cy="68579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844" y="1191507"/>
            <a:ext cx="7886700" cy="4351338"/>
          </a:xfrm>
        </p:spPr>
        <p:txBody>
          <a:bodyPr>
            <a:normAutofit/>
          </a:bodyPr>
          <a:lstStyle/>
          <a:p>
            <a:pPr algn="l" rtl="0"/>
            <a:r>
              <a:rPr lang="en-US" sz="2400" dirty="0" smtClean="0"/>
              <a:t>The maxillary sinuses are the most common site (85%), followed by </a:t>
            </a:r>
            <a:r>
              <a:rPr lang="en-US" sz="2400" dirty="0" err="1" smtClean="0"/>
              <a:t>ethmoidal</a:t>
            </a:r>
            <a:r>
              <a:rPr lang="en-US" sz="2400" dirty="0" smtClean="0"/>
              <a:t> (65%), </a:t>
            </a:r>
            <a:r>
              <a:rPr lang="en-US" sz="2400" dirty="0" err="1" smtClean="0"/>
              <a:t>sphenoidal</a:t>
            </a:r>
            <a:r>
              <a:rPr lang="en-US" sz="2400" dirty="0" smtClean="0"/>
              <a:t> (39%), and frontal (32%) involvement.</a:t>
            </a:r>
          </a:p>
          <a:p>
            <a:endParaRPr lang="en-US" sz="2400" dirty="0"/>
          </a:p>
        </p:txBody>
      </p:sp>
      <p:pic>
        <p:nvPicPr>
          <p:cNvPr id="1026" name="Picture 2" descr="http://www.higgins-sinus.com/uploads/1/0/4/0/10406782/7170824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153" y="2420888"/>
            <a:ext cx="6984776" cy="421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72673" y="5530633"/>
            <a:ext cx="715260" cy="646331"/>
          </a:xfrm>
          <a:prstGeom prst="rect">
            <a:avLst/>
          </a:prstGeom>
          <a:noFill/>
        </p:spPr>
        <p:txBody>
          <a:bodyPr wrap="none" lIns="91440" tIns="45720" rIns="91440" bIns="45720">
            <a:spAutoFit/>
          </a:bodyPr>
          <a:lstStyle/>
          <a:p>
            <a:pPr algn="ctr"/>
            <a:r>
              <a:rPr lang="en-US" sz="3600" b="1" cap="none" spc="0" dirty="0" smtClean="0">
                <a:ln w="22225">
                  <a:solidFill>
                    <a:schemeClr val="accent2"/>
                  </a:solidFill>
                  <a:prstDash val="solid"/>
                </a:ln>
                <a:solidFill>
                  <a:schemeClr val="accent2">
                    <a:lumMod val="40000"/>
                    <a:lumOff val="60000"/>
                  </a:schemeClr>
                </a:solidFill>
                <a:effectLst/>
              </a:rPr>
              <a:t>1</a:t>
            </a:r>
            <a:r>
              <a:rPr lang="en-US" sz="3600" b="1" cap="none" spc="0" baseline="30000" dirty="0" smtClean="0">
                <a:ln w="22225">
                  <a:solidFill>
                    <a:schemeClr val="accent2"/>
                  </a:solidFill>
                  <a:prstDash val="solid"/>
                </a:ln>
                <a:solidFill>
                  <a:schemeClr val="accent2">
                    <a:lumMod val="40000"/>
                    <a:lumOff val="60000"/>
                  </a:schemeClr>
                </a:solidFill>
                <a:effectLst/>
              </a:rPr>
              <a:t>st</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6" name="Rectangle 5"/>
          <p:cNvSpPr/>
          <p:nvPr/>
        </p:nvSpPr>
        <p:spPr>
          <a:xfrm>
            <a:off x="1690221" y="5902692"/>
            <a:ext cx="816249" cy="646331"/>
          </a:xfrm>
          <a:prstGeom prst="rect">
            <a:avLst/>
          </a:prstGeom>
          <a:noFill/>
        </p:spPr>
        <p:txBody>
          <a:bodyPr wrap="none" lIns="91440" tIns="45720" rIns="91440" bIns="45720">
            <a:spAutoFit/>
          </a:bodyPr>
          <a:lstStyle/>
          <a:p>
            <a:pPr algn="ctr"/>
            <a:r>
              <a:rPr lang="en-US" sz="3600" b="1" dirty="0" smtClean="0">
                <a:ln w="22225">
                  <a:solidFill>
                    <a:schemeClr val="accent2"/>
                  </a:solidFill>
                  <a:prstDash val="solid"/>
                </a:ln>
                <a:solidFill>
                  <a:schemeClr val="accent2">
                    <a:lumMod val="40000"/>
                    <a:lumOff val="60000"/>
                  </a:schemeClr>
                </a:solidFill>
              </a:rPr>
              <a:t>2</a:t>
            </a:r>
            <a:r>
              <a:rPr lang="en-US" sz="3600" b="1" baseline="30000" dirty="0" smtClean="0">
                <a:ln w="22225">
                  <a:solidFill>
                    <a:schemeClr val="accent2"/>
                  </a:solidFill>
                  <a:prstDash val="solid"/>
                </a:ln>
                <a:solidFill>
                  <a:schemeClr val="accent2">
                    <a:lumMod val="40000"/>
                    <a:lumOff val="60000"/>
                  </a:schemeClr>
                </a:solidFill>
              </a:rPr>
              <a:t>nd</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7" name="Rectangle 6"/>
          <p:cNvSpPr/>
          <p:nvPr/>
        </p:nvSpPr>
        <p:spPr>
          <a:xfrm>
            <a:off x="5053990" y="5988735"/>
            <a:ext cx="748924" cy="646331"/>
          </a:xfrm>
          <a:prstGeom prst="rect">
            <a:avLst/>
          </a:prstGeom>
          <a:noFill/>
        </p:spPr>
        <p:txBody>
          <a:bodyPr wrap="none" lIns="91440" tIns="45720" rIns="91440" bIns="45720">
            <a:spAutoFit/>
          </a:bodyPr>
          <a:lstStyle/>
          <a:p>
            <a:pPr algn="ctr"/>
            <a:r>
              <a:rPr lang="en-US" sz="3600" b="1" dirty="0" smtClean="0">
                <a:ln w="22225">
                  <a:solidFill>
                    <a:schemeClr val="accent2"/>
                  </a:solidFill>
                  <a:prstDash val="solid"/>
                </a:ln>
                <a:solidFill>
                  <a:schemeClr val="accent2">
                    <a:lumMod val="40000"/>
                    <a:lumOff val="60000"/>
                  </a:schemeClr>
                </a:solidFill>
              </a:rPr>
              <a:t>3</a:t>
            </a:r>
            <a:r>
              <a:rPr lang="en-US" sz="3600" b="1" baseline="30000" dirty="0" smtClean="0">
                <a:ln w="22225">
                  <a:solidFill>
                    <a:schemeClr val="accent2"/>
                  </a:solidFill>
                  <a:prstDash val="solid"/>
                </a:ln>
                <a:solidFill>
                  <a:schemeClr val="accent2">
                    <a:lumMod val="40000"/>
                    <a:lumOff val="60000"/>
                  </a:schemeClr>
                </a:solidFill>
              </a:rPr>
              <a:t>rd</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9" name="Rectangle 8"/>
          <p:cNvSpPr/>
          <p:nvPr/>
        </p:nvSpPr>
        <p:spPr>
          <a:xfrm>
            <a:off x="3256539" y="2627004"/>
            <a:ext cx="859531" cy="646331"/>
          </a:xfrm>
          <a:prstGeom prst="rect">
            <a:avLst/>
          </a:prstGeom>
          <a:noFill/>
        </p:spPr>
        <p:txBody>
          <a:bodyPr wrap="none" lIns="91440" tIns="45720" rIns="91440" bIns="45720">
            <a:spAutoFit/>
          </a:bodyPr>
          <a:lstStyle/>
          <a:p>
            <a:pPr algn="ctr"/>
            <a:r>
              <a:rPr lang="en-US" sz="3600" b="1" cap="none" spc="0" dirty="0" smtClean="0">
                <a:ln w="22225">
                  <a:solidFill>
                    <a:schemeClr val="accent2"/>
                  </a:solidFill>
                  <a:prstDash val="solid"/>
                </a:ln>
                <a:solidFill>
                  <a:schemeClr val="accent2">
                    <a:lumMod val="40000"/>
                    <a:lumOff val="60000"/>
                  </a:schemeClr>
                </a:solidFill>
                <a:effectLst/>
              </a:rPr>
              <a:t>4</a:t>
            </a:r>
            <a:r>
              <a:rPr lang="en-US" sz="3600" b="1" cap="none" spc="0" baseline="30000" dirty="0" smtClean="0">
                <a:ln w="22225">
                  <a:solidFill>
                    <a:schemeClr val="accent2"/>
                  </a:solidFill>
                  <a:prstDash val="solid"/>
                </a:ln>
                <a:solidFill>
                  <a:schemeClr val="accent2">
                    <a:lumMod val="40000"/>
                    <a:lumOff val="60000"/>
                  </a:schemeClr>
                </a:solidFill>
                <a:effectLst/>
              </a:rPr>
              <a:t>th</a:t>
            </a:r>
            <a:r>
              <a:rPr lang="en-US" sz="3600" b="1" cap="none" spc="0" dirty="0" smtClean="0">
                <a:ln w="22225">
                  <a:solidFill>
                    <a:schemeClr val="accent2"/>
                  </a:solidFill>
                  <a:prstDash val="solid"/>
                </a:ln>
                <a:solidFill>
                  <a:schemeClr val="accent2">
                    <a:lumMod val="40000"/>
                    <a:lumOff val="60000"/>
                  </a:schemeClr>
                </a:solidFill>
                <a:effectLst/>
              </a:rPr>
              <a:t> </a:t>
            </a:r>
            <a:endParaRPr lang="en-US" sz="36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005806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a:t>Classification</a:t>
            </a:r>
          </a:p>
        </p:txBody>
      </p:sp>
      <p:sp>
        <p:nvSpPr>
          <p:cNvPr id="210" name="Shape 210"/>
          <p:cNvSpPr txBox="1">
            <a:spLocks noGrp="1"/>
          </p:cNvSpPr>
          <p:nvPr>
            <p:ph type="body" idx="1"/>
          </p:nvPr>
        </p:nvSpPr>
        <p:spPr>
          <a:xfrm>
            <a:off x="539552" y="1340768"/>
            <a:ext cx="8229600" cy="4967700"/>
          </a:xfrm>
          <a:prstGeom prst="rect">
            <a:avLst/>
          </a:prstGeom>
        </p:spPr>
        <p:txBody>
          <a:bodyPr lIns="91425" tIns="91425" rIns="91425" bIns="91425" anchor="t" anchorCtr="0">
            <a:noAutofit/>
          </a:bodyPr>
          <a:lstStyle/>
          <a:p>
            <a:pPr lvl="0" algn="l" rtl="0">
              <a:spcBef>
                <a:spcPts val="0"/>
              </a:spcBef>
              <a:buNone/>
            </a:pPr>
            <a:endParaRPr sz="2400" dirty="0"/>
          </a:p>
          <a:p>
            <a:pPr marL="457200" lvl="0" indent="-381000" algn="l" rtl="0">
              <a:spcBef>
                <a:spcPts val="0"/>
              </a:spcBef>
              <a:buClr>
                <a:schemeClr val="dk1"/>
              </a:buClr>
              <a:buSzPct val="100000"/>
              <a:buFont typeface="Arial"/>
              <a:buChar char="●"/>
            </a:pPr>
            <a:r>
              <a:rPr lang="en-GB" sz="2400" dirty="0"/>
              <a:t>Acute sinusitis</a:t>
            </a:r>
          </a:p>
          <a:p>
            <a:pPr marL="914400" lvl="1" indent="-381000" algn="l" rtl="0">
              <a:spcBef>
                <a:spcPts val="0"/>
              </a:spcBef>
              <a:buClr>
                <a:schemeClr val="dk1"/>
              </a:buClr>
              <a:buSzPct val="80000"/>
              <a:buNone/>
            </a:pPr>
            <a:r>
              <a:rPr lang="en-GB" sz="2400" dirty="0"/>
              <a:t>&lt; 4 </a:t>
            </a:r>
            <a:r>
              <a:rPr lang="en-GB" sz="2400" dirty="0" smtClean="0"/>
              <a:t>Weeks</a:t>
            </a:r>
          </a:p>
          <a:p>
            <a:pPr marL="914400" lvl="1" indent="-381000" algn="l" rtl="0">
              <a:spcBef>
                <a:spcPts val="0"/>
              </a:spcBef>
              <a:buClr>
                <a:schemeClr val="dk1"/>
              </a:buClr>
              <a:buSzPct val="80000"/>
              <a:buNone/>
            </a:pPr>
            <a:endParaRPr lang="en-GB" sz="2400" dirty="0"/>
          </a:p>
          <a:p>
            <a:pPr marL="457200" lvl="0" indent="-381000" algn="l" rtl="0">
              <a:spcBef>
                <a:spcPts val="0"/>
              </a:spcBef>
              <a:buClr>
                <a:schemeClr val="dk1"/>
              </a:buClr>
              <a:buSzPct val="100000"/>
              <a:buFont typeface="Arial"/>
              <a:buChar char="●"/>
            </a:pPr>
            <a:r>
              <a:rPr lang="en-GB" sz="2400" dirty="0" err="1"/>
              <a:t>Subacute</a:t>
            </a:r>
            <a:r>
              <a:rPr lang="en-GB" sz="2400" dirty="0"/>
              <a:t> sinusitis</a:t>
            </a:r>
          </a:p>
          <a:p>
            <a:pPr marL="914400" lvl="1" indent="-381000" algn="l" rtl="0">
              <a:spcBef>
                <a:spcPts val="0"/>
              </a:spcBef>
              <a:buClr>
                <a:schemeClr val="dk1"/>
              </a:buClr>
              <a:buSzPct val="100000"/>
              <a:buNone/>
            </a:pPr>
            <a:r>
              <a:rPr lang="en-GB" sz="2400" dirty="0" smtClean="0"/>
              <a:t>4 </a:t>
            </a:r>
            <a:r>
              <a:rPr lang="en-GB" sz="2400" dirty="0"/>
              <a:t>Weeks and &lt; 3 </a:t>
            </a:r>
            <a:r>
              <a:rPr lang="en-GB" sz="2400" dirty="0" smtClean="0"/>
              <a:t>months</a:t>
            </a:r>
          </a:p>
          <a:p>
            <a:pPr marL="914400" lvl="1" indent="-381000" algn="l" rtl="0">
              <a:spcBef>
                <a:spcPts val="0"/>
              </a:spcBef>
              <a:buClr>
                <a:schemeClr val="dk1"/>
              </a:buClr>
              <a:buSzPct val="100000"/>
              <a:buNone/>
            </a:pPr>
            <a:endParaRPr lang="en-GB" sz="2400" dirty="0"/>
          </a:p>
          <a:p>
            <a:pPr marL="457200" lvl="0" indent="-381000" algn="l" rtl="0">
              <a:spcBef>
                <a:spcPts val="0"/>
              </a:spcBef>
              <a:buClr>
                <a:schemeClr val="dk1"/>
              </a:buClr>
              <a:buSzPct val="100000"/>
              <a:buFont typeface="Arial"/>
              <a:buChar char="●"/>
            </a:pPr>
            <a:r>
              <a:rPr lang="en-GB" sz="2400" dirty="0"/>
              <a:t>Chronic sinusitis</a:t>
            </a:r>
          </a:p>
          <a:p>
            <a:pPr marL="914400" lvl="1" indent="-381000" algn="l" rtl="0">
              <a:spcBef>
                <a:spcPts val="0"/>
              </a:spcBef>
              <a:buClr>
                <a:schemeClr val="dk1"/>
              </a:buClr>
              <a:buSzPct val="100000"/>
              <a:buNone/>
            </a:pPr>
            <a:r>
              <a:rPr lang="en-GB" sz="2400" dirty="0"/>
              <a:t>&gt; 3 Months</a:t>
            </a:r>
          </a:p>
          <a:p>
            <a:pPr lvl="0" algn="l" rtl="0">
              <a:spcBef>
                <a:spcPts val="0"/>
              </a:spcBef>
              <a:buNone/>
            </a:pPr>
            <a:endParaRPr sz="2400" dirty="0"/>
          </a:p>
          <a:p>
            <a:pPr marL="457200" lvl="0" indent="-381000" algn="l" rtl="0">
              <a:spcBef>
                <a:spcPts val="0"/>
              </a:spcBef>
              <a:buClr>
                <a:schemeClr val="dk1"/>
              </a:buClr>
              <a:buSzPct val="100000"/>
              <a:buFont typeface="Arial"/>
              <a:buChar char="●"/>
            </a:pPr>
            <a:r>
              <a:rPr lang="en-GB" sz="2400" dirty="0"/>
              <a:t>Recurrent acute sinusitis</a:t>
            </a:r>
          </a:p>
          <a:p>
            <a:pPr marL="914400" lvl="1" indent="-381000" algn="l" rtl="0">
              <a:spcBef>
                <a:spcPts val="0"/>
              </a:spcBef>
              <a:buClr>
                <a:schemeClr val="dk1"/>
              </a:buClr>
              <a:buSzPct val="100000"/>
              <a:buNone/>
            </a:pPr>
            <a:r>
              <a:rPr lang="en-GB" sz="2400" dirty="0"/>
              <a:t>Diagnosed when 2-4 episodes of infection occur per year.</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75656" y="620688"/>
            <a:ext cx="6858000" cy="838200"/>
          </a:xfrm>
        </p:spPr>
        <p:txBody>
          <a:bodyPr/>
          <a:lstStyle/>
          <a:p>
            <a:r>
              <a:rPr lang="en-US" sz="3600" dirty="0" smtClean="0">
                <a:solidFill>
                  <a:schemeClr val="accent1">
                    <a:lumMod val="75000"/>
                  </a:schemeClr>
                </a:solidFill>
              </a:rPr>
              <a:t>Q1</a:t>
            </a:r>
            <a:endParaRPr lang="en-US" sz="3600" dirty="0">
              <a:solidFill>
                <a:schemeClr val="accent1">
                  <a:lumMod val="75000"/>
                </a:schemeClr>
              </a:solidFill>
            </a:endParaRPr>
          </a:p>
        </p:txBody>
      </p:sp>
      <p:sp>
        <p:nvSpPr>
          <p:cNvPr id="3" name="Content Placeholder 2"/>
          <p:cNvSpPr>
            <a:spLocks noGrp="1"/>
          </p:cNvSpPr>
          <p:nvPr>
            <p:ph idx="4294967295"/>
          </p:nvPr>
        </p:nvSpPr>
        <p:spPr>
          <a:xfrm>
            <a:off x="1331640" y="1526019"/>
            <a:ext cx="7272808" cy="4800600"/>
          </a:xfrm>
        </p:spPr>
        <p:txBody>
          <a:bodyPr>
            <a:normAutofit/>
          </a:bodyPr>
          <a:lstStyle/>
          <a:p>
            <a:pPr algn="l" rtl="0">
              <a:buFont typeface="Wingdings" panose="05000000000000000000" pitchFamily="2" charset="2"/>
              <a:buChar char="q"/>
            </a:pPr>
            <a:r>
              <a:rPr lang="en-US" sz="2800" dirty="0" smtClean="0">
                <a:solidFill>
                  <a:schemeClr val="accent1">
                    <a:lumMod val="75000"/>
                  </a:schemeClr>
                </a:solidFill>
              </a:rPr>
              <a:t>The </a:t>
            </a:r>
            <a:r>
              <a:rPr lang="en-US" sz="2800" dirty="0">
                <a:solidFill>
                  <a:schemeClr val="accent1">
                    <a:lumMod val="75000"/>
                  </a:schemeClr>
                </a:solidFill>
              </a:rPr>
              <a:t>most important step in managing allergic rhinitis is: </a:t>
            </a:r>
            <a:endParaRPr lang="en-US" sz="2800" dirty="0" smtClean="0">
              <a:solidFill>
                <a:schemeClr val="accent1">
                  <a:lumMod val="75000"/>
                </a:schemeClr>
              </a:solidFill>
            </a:endParaRPr>
          </a:p>
          <a:p>
            <a:pPr algn="l" rtl="0">
              <a:buFont typeface="Wingdings" panose="05000000000000000000" pitchFamily="2" charset="2"/>
              <a:buChar char="q"/>
            </a:pPr>
            <a:endParaRPr lang="en-US" sz="2800" dirty="0">
              <a:solidFill>
                <a:schemeClr val="accent1">
                  <a:lumMod val="75000"/>
                </a:schemeClr>
              </a:solidFill>
            </a:endParaRPr>
          </a:p>
          <a:p>
            <a:pPr algn="l" rtl="0">
              <a:buFont typeface="Wingdings" panose="05000000000000000000" pitchFamily="2" charset="2"/>
              <a:buChar char="q"/>
            </a:pPr>
            <a:r>
              <a:rPr lang="en-US" sz="2800" dirty="0" smtClean="0">
                <a:solidFill>
                  <a:srgbClr val="D96B77"/>
                </a:solidFill>
              </a:rPr>
              <a:t>Avoidance </a:t>
            </a:r>
            <a:r>
              <a:rPr lang="en-US" sz="2800" dirty="0">
                <a:solidFill>
                  <a:srgbClr val="D96B77"/>
                </a:solidFill>
              </a:rPr>
              <a:t>of </a:t>
            </a:r>
            <a:r>
              <a:rPr lang="en-US" sz="2800" dirty="0" smtClean="0">
                <a:solidFill>
                  <a:srgbClr val="D96B77"/>
                </a:solidFill>
              </a:rPr>
              <a:t>allergy</a:t>
            </a:r>
          </a:p>
          <a:p>
            <a:pPr algn="l" rtl="0">
              <a:buFont typeface="Wingdings" panose="05000000000000000000" pitchFamily="2" charset="2"/>
              <a:buChar char="q"/>
            </a:pPr>
            <a:r>
              <a:rPr lang="en-US" sz="2800" dirty="0" smtClean="0">
                <a:solidFill>
                  <a:srgbClr val="D96B77"/>
                </a:solidFill>
              </a:rPr>
              <a:t>Usage </a:t>
            </a:r>
            <a:r>
              <a:rPr lang="en-US" sz="2800" dirty="0">
                <a:solidFill>
                  <a:srgbClr val="D96B77"/>
                </a:solidFill>
              </a:rPr>
              <a:t>for antibiotic for long time</a:t>
            </a:r>
          </a:p>
          <a:p>
            <a:pPr algn="l" rtl="0">
              <a:buFont typeface="Wingdings" panose="05000000000000000000" pitchFamily="2" charset="2"/>
              <a:buChar char="q"/>
            </a:pPr>
            <a:r>
              <a:rPr lang="en-US" sz="2800" dirty="0" smtClean="0">
                <a:solidFill>
                  <a:srgbClr val="D96B77"/>
                </a:solidFill>
              </a:rPr>
              <a:t>Drinking </a:t>
            </a:r>
            <a:r>
              <a:rPr lang="en-US" sz="2800" dirty="0">
                <a:solidFill>
                  <a:srgbClr val="D96B77"/>
                </a:solidFill>
              </a:rPr>
              <a:t>fresh orange juice </a:t>
            </a:r>
            <a:endParaRPr lang="en-US" sz="2800" dirty="0" smtClean="0">
              <a:solidFill>
                <a:srgbClr val="D96B77"/>
              </a:solidFill>
            </a:endParaRPr>
          </a:p>
          <a:p>
            <a:pPr algn="l" rtl="0">
              <a:buFont typeface="Wingdings" panose="05000000000000000000" pitchFamily="2" charset="2"/>
              <a:buChar char="q"/>
            </a:pPr>
            <a:r>
              <a:rPr lang="en-US" sz="2800" dirty="0" smtClean="0">
                <a:solidFill>
                  <a:srgbClr val="D96B77"/>
                </a:solidFill>
              </a:rPr>
              <a:t>Topical </a:t>
            </a:r>
            <a:r>
              <a:rPr lang="en-US" sz="2800" dirty="0">
                <a:solidFill>
                  <a:srgbClr val="D96B77"/>
                </a:solidFill>
              </a:rPr>
              <a:t>corticosteroid </a:t>
            </a:r>
          </a:p>
          <a:p>
            <a:pPr algn="l" rtl="0">
              <a:buFont typeface="Wingdings" panose="05000000000000000000" pitchFamily="2" charset="2"/>
              <a:buChar char="q"/>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45431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a:t>Etiology</a:t>
            </a:r>
          </a:p>
        </p:txBody>
      </p:sp>
      <p:sp>
        <p:nvSpPr>
          <p:cNvPr id="216" name="Shape 216"/>
          <p:cNvSpPr txBox="1">
            <a:spLocks noGrp="1"/>
          </p:cNvSpPr>
          <p:nvPr>
            <p:ph type="body" idx="1"/>
          </p:nvPr>
        </p:nvSpPr>
        <p:spPr>
          <a:prstGeom prst="rect">
            <a:avLst/>
          </a:prstGeom>
        </p:spPr>
        <p:txBody>
          <a:bodyPr lIns="91425" tIns="91425" rIns="91425" bIns="91425" anchor="t" anchorCtr="0">
            <a:noAutofit/>
          </a:bodyPr>
          <a:lstStyle/>
          <a:p>
            <a:pPr lvl="0" algn="l" rtl="0">
              <a:spcBef>
                <a:spcPts val="0"/>
              </a:spcBef>
              <a:buClr>
                <a:schemeClr val="dk1"/>
              </a:buClr>
              <a:buSzPct val="45833"/>
              <a:buFont typeface="Arial"/>
              <a:buNone/>
            </a:pPr>
            <a:r>
              <a:rPr lang="en-GB" sz="2400" dirty="0"/>
              <a:t>Infection</a:t>
            </a:r>
          </a:p>
          <a:p>
            <a:pPr lvl="0" algn="l" rtl="0">
              <a:spcBef>
                <a:spcPts val="0"/>
              </a:spcBef>
              <a:buClr>
                <a:schemeClr val="dk1"/>
              </a:buClr>
              <a:buFont typeface="Arial"/>
              <a:buNone/>
            </a:pPr>
            <a:endParaRPr sz="1800" dirty="0"/>
          </a:p>
          <a:p>
            <a:pPr marL="457200" lvl="0" indent="-342900" algn="l" rtl="0">
              <a:spcBef>
                <a:spcPts val="0"/>
              </a:spcBef>
              <a:buClr>
                <a:schemeClr val="dk1"/>
              </a:buClr>
              <a:buSzPct val="100000"/>
              <a:buFont typeface="Arial"/>
              <a:buChar char="●"/>
            </a:pPr>
            <a:r>
              <a:rPr lang="en-GB" sz="2000" dirty="0"/>
              <a:t>Viral ( rhinovirus, influenza virus) </a:t>
            </a:r>
          </a:p>
          <a:p>
            <a:pPr marL="457200" lvl="0" indent="-342900" algn="l" rtl="0">
              <a:spcBef>
                <a:spcPts val="0"/>
              </a:spcBef>
              <a:buClr>
                <a:schemeClr val="dk1"/>
              </a:buClr>
              <a:buSzPct val="100000"/>
              <a:buFont typeface="Arial"/>
              <a:buChar char="●"/>
            </a:pPr>
            <a:r>
              <a:rPr lang="en-GB" sz="2000" dirty="0"/>
              <a:t>Bacterial (Streptococcus pneumonia)</a:t>
            </a:r>
          </a:p>
          <a:p>
            <a:pPr marL="457200" lvl="0" indent="-342900" algn="l" rtl="0">
              <a:spcBef>
                <a:spcPts val="0"/>
              </a:spcBef>
              <a:buClr>
                <a:schemeClr val="dk1"/>
              </a:buClr>
              <a:buSzPct val="100000"/>
              <a:buFont typeface="Arial"/>
              <a:buChar char="●"/>
            </a:pPr>
            <a:r>
              <a:rPr lang="en-GB" sz="2000" dirty="0"/>
              <a:t>Fungal ( Rare )</a:t>
            </a:r>
          </a:p>
          <a:p>
            <a:pPr lvl="0" algn="l" rtl="0">
              <a:spcBef>
                <a:spcPts val="0"/>
              </a:spcBef>
              <a:buClr>
                <a:schemeClr val="dk1"/>
              </a:buClr>
              <a:buFont typeface="Arial"/>
              <a:buNone/>
            </a:pPr>
            <a:endParaRPr sz="2000" dirty="0"/>
          </a:p>
          <a:p>
            <a:pPr marL="457200" lvl="0" indent="-342900" algn="l" rtl="0">
              <a:spcBef>
                <a:spcPts val="0"/>
              </a:spcBef>
              <a:buClr>
                <a:schemeClr val="dk1"/>
              </a:buClr>
              <a:buSzPct val="100000"/>
              <a:buFont typeface="Arial"/>
              <a:buChar char="●"/>
            </a:pPr>
            <a:r>
              <a:rPr lang="en-GB" sz="2000" dirty="0"/>
              <a:t>Cilia in the sinuses do not work properly due to some medical conditions (</a:t>
            </a:r>
            <a:r>
              <a:rPr lang="en-GB" sz="2000" dirty="0" err="1"/>
              <a:t>kartegner</a:t>
            </a:r>
            <a:r>
              <a:rPr lang="en-GB" sz="2000" dirty="0"/>
              <a:t> syndrome). </a:t>
            </a:r>
          </a:p>
          <a:p>
            <a:pPr marL="457200" lvl="0" indent="-342900" algn="l" rtl="0">
              <a:spcBef>
                <a:spcPts val="0"/>
              </a:spcBef>
              <a:buClr>
                <a:schemeClr val="dk1"/>
              </a:buClr>
              <a:buSzPct val="100000"/>
              <a:buFont typeface="Arial"/>
              <a:buChar char="●"/>
            </a:pPr>
            <a:r>
              <a:rPr lang="en-GB" sz="2000" dirty="0"/>
              <a:t>Colds and allergies may cause too much mucus to be made or block the opening of the sinuses. </a:t>
            </a:r>
          </a:p>
          <a:p>
            <a:pPr marL="457200" lvl="0" indent="-342900" algn="l" rtl="0">
              <a:spcBef>
                <a:spcPts val="0"/>
              </a:spcBef>
              <a:buClr>
                <a:schemeClr val="dk1"/>
              </a:buClr>
              <a:buSzPct val="100000"/>
              <a:buFont typeface="Arial"/>
              <a:buChar char="●"/>
            </a:pPr>
            <a:r>
              <a:rPr lang="en-GB" sz="2000" dirty="0"/>
              <a:t>A deviated nasal septum, nasal bone spur, or nasal polyps may block the opening of the sinuses.</a:t>
            </a:r>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a:t>Clinical Presentaion</a:t>
            </a:r>
          </a:p>
        </p:txBody>
      </p:sp>
      <p:sp>
        <p:nvSpPr>
          <p:cNvPr id="222" name="Shape 222"/>
          <p:cNvSpPr txBox="1">
            <a:spLocks noGrp="1"/>
          </p:cNvSpPr>
          <p:nvPr>
            <p:ph type="body" idx="1"/>
          </p:nvPr>
        </p:nvSpPr>
        <p:spPr>
          <a:prstGeom prst="rect">
            <a:avLst/>
          </a:prstGeom>
        </p:spPr>
        <p:txBody>
          <a:bodyPr lIns="91425" tIns="91425" rIns="91425" bIns="91425" anchor="t" anchorCtr="0">
            <a:noAutofit/>
          </a:bodyPr>
          <a:lstStyle/>
          <a:p>
            <a:pPr lvl="0" algn="l" rtl="0">
              <a:lnSpc>
                <a:spcPct val="150000"/>
              </a:lnSpc>
              <a:spcBef>
                <a:spcPts val="0"/>
              </a:spcBef>
              <a:buClr>
                <a:schemeClr val="dk1"/>
              </a:buClr>
              <a:buSzPct val="45833"/>
              <a:buFont typeface="Arial"/>
              <a:buNone/>
            </a:pPr>
            <a:r>
              <a:rPr lang="en-GB" sz="2400" dirty="0"/>
              <a:t>• Day and night cough</a:t>
            </a:r>
          </a:p>
          <a:p>
            <a:pPr lvl="0" algn="l" rtl="0">
              <a:lnSpc>
                <a:spcPct val="150000"/>
              </a:lnSpc>
              <a:spcBef>
                <a:spcPts val="0"/>
              </a:spcBef>
              <a:buClr>
                <a:schemeClr val="dk1"/>
              </a:buClr>
              <a:buSzPct val="45833"/>
              <a:buFont typeface="Arial"/>
              <a:buNone/>
            </a:pPr>
            <a:r>
              <a:rPr lang="en-GB" sz="2400" dirty="0"/>
              <a:t>• Purulent nasal discharge (v. imp) (diagnostic )</a:t>
            </a:r>
          </a:p>
          <a:p>
            <a:pPr lvl="0" algn="l" rtl="0">
              <a:lnSpc>
                <a:spcPct val="150000"/>
              </a:lnSpc>
              <a:spcBef>
                <a:spcPts val="0"/>
              </a:spcBef>
              <a:buClr>
                <a:schemeClr val="dk1"/>
              </a:buClr>
              <a:buSzPct val="45833"/>
              <a:buFont typeface="Arial"/>
              <a:buNone/>
            </a:pPr>
            <a:r>
              <a:rPr lang="en-GB" sz="2400" dirty="0"/>
              <a:t>• Nasal airway obstruction</a:t>
            </a:r>
          </a:p>
          <a:p>
            <a:pPr lvl="0" algn="l" rtl="0">
              <a:lnSpc>
                <a:spcPct val="150000"/>
              </a:lnSpc>
              <a:spcBef>
                <a:spcPts val="0"/>
              </a:spcBef>
              <a:buClr>
                <a:schemeClr val="dk1"/>
              </a:buClr>
              <a:buSzPct val="45833"/>
              <a:buFont typeface="Arial"/>
              <a:buNone/>
            </a:pPr>
            <a:r>
              <a:rPr lang="en-GB" sz="2400" dirty="0"/>
              <a:t>• Headache, irritability, or facial pain</a:t>
            </a:r>
          </a:p>
          <a:p>
            <a:pPr lvl="0" algn="l" rtl="0">
              <a:lnSpc>
                <a:spcPct val="150000"/>
              </a:lnSpc>
              <a:spcBef>
                <a:spcPts val="0"/>
              </a:spcBef>
              <a:buClr>
                <a:schemeClr val="dk1"/>
              </a:buClr>
              <a:buSzPct val="45833"/>
              <a:buFont typeface="Arial"/>
              <a:buNone/>
            </a:pPr>
            <a:r>
              <a:rPr lang="en-GB" sz="2400" dirty="0"/>
              <a:t>• Fever</a:t>
            </a:r>
          </a:p>
          <a:p>
            <a:pPr lvl="0" algn="l">
              <a:lnSpc>
                <a:spcPct val="150000"/>
              </a:lnSpc>
              <a:spcBef>
                <a:spcPts val="0"/>
              </a:spcBef>
              <a:buNone/>
            </a:pPr>
            <a:r>
              <a:rPr lang="en-GB" sz="2400" dirty="0"/>
              <a:t>• Postnasal drip.</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animEffect transition="in" filter="fade">
                                      <p:cBhvr>
                                        <p:cTn id="7" dur="500"/>
                                        <p:tgtEl>
                                          <p:spTgt spid="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2">
                                            <p:txEl>
                                              <p:pRg st="1" end="1"/>
                                            </p:txEl>
                                          </p:spTgt>
                                        </p:tgtEl>
                                        <p:attrNameLst>
                                          <p:attrName>style.visibility</p:attrName>
                                        </p:attrNameLst>
                                      </p:cBhvr>
                                      <p:to>
                                        <p:strVal val="visible"/>
                                      </p:to>
                                    </p:set>
                                    <p:animEffect transition="in" filter="fade">
                                      <p:cBhvr>
                                        <p:cTn id="12" dur="500"/>
                                        <p:tgtEl>
                                          <p:spTgt spid="2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2">
                                            <p:txEl>
                                              <p:pRg st="2" end="2"/>
                                            </p:txEl>
                                          </p:spTgt>
                                        </p:tgtEl>
                                        <p:attrNameLst>
                                          <p:attrName>style.visibility</p:attrName>
                                        </p:attrNameLst>
                                      </p:cBhvr>
                                      <p:to>
                                        <p:strVal val="visible"/>
                                      </p:to>
                                    </p:set>
                                    <p:animEffect transition="in" filter="fade">
                                      <p:cBhvr>
                                        <p:cTn id="17" dur="500"/>
                                        <p:tgtEl>
                                          <p:spTgt spid="2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2">
                                            <p:txEl>
                                              <p:pRg st="3" end="3"/>
                                            </p:txEl>
                                          </p:spTgt>
                                        </p:tgtEl>
                                        <p:attrNameLst>
                                          <p:attrName>style.visibility</p:attrName>
                                        </p:attrNameLst>
                                      </p:cBhvr>
                                      <p:to>
                                        <p:strVal val="visible"/>
                                      </p:to>
                                    </p:set>
                                    <p:animEffect transition="in" filter="fade">
                                      <p:cBhvr>
                                        <p:cTn id="22" dur="500"/>
                                        <p:tgtEl>
                                          <p:spTgt spid="2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2">
                                            <p:txEl>
                                              <p:pRg st="4" end="4"/>
                                            </p:txEl>
                                          </p:spTgt>
                                        </p:tgtEl>
                                        <p:attrNameLst>
                                          <p:attrName>style.visibility</p:attrName>
                                        </p:attrNameLst>
                                      </p:cBhvr>
                                      <p:to>
                                        <p:strVal val="visible"/>
                                      </p:to>
                                    </p:set>
                                    <p:animEffect transition="in" filter="fade">
                                      <p:cBhvr>
                                        <p:cTn id="27" dur="500"/>
                                        <p:tgtEl>
                                          <p:spTgt spid="2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2">
                                            <p:txEl>
                                              <p:pRg st="5" end="5"/>
                                            </p:txEl>
                                          </p:spTgt>
                                        </p:tgtEl>
                                        <p:attrNameLst>
                                          <p:attrName>style.visibility</p:attrName>
                                        </p:attrNameLst>
                                      </p:cBhvr>
                                      <p:to>
                                        <p:strVal val="visible"/>
                                      </p:to>
                                    </p:set>
                                    <p:animEffect transition="in" filter="fade">
                                      <p:cBhvr>
                                        <p:cTn id="32" dur="500"/>
                                        <p:tgtEl>
                                          <p:spTgt spid="2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a:t>Physical Examination</a:t>
            </a:r>
          </a:p>
        </p:txBody>
      </p:sp>
      <p:sp>
        <p:nvSpPr>
          <p:cNvPr id="228" name="Shape 228"/>
          <p:cNvSpPr txBox="1">
            <a:spLocks noGrp="1"/>
          </p:cNvSpPr>
          <p:nvPr>
            <p:ph type="body" idx="1"/>
          </p:nvPr>
        </p:nvSpPr>
        <p:spPr>
          <a:prstGeom prst="rect">
            <a:avLst/>
          </a:prstGeom>
        </p:spPr>
        <p:txBody>
          <a:bodyPr lIns="91425" tIns="91425" rIns="91425" bIns="91425" anchor="t" anchorCtr="0">
            <a:noAutofit/>
          </a:bodyPr>
          <a:lstStyle/>
          <a:p>
            <a:pPr marL="457200" lvl="0" indent="-419100" algn="l" rtl="0">
              <a:spcBef>
                <a:spcPts val="0"/>
              </a:spcBef>
              <a:buClr>
                <a:schemeClr val="dk1"/>
              </a:buClr>
              <a:buSzPct val="100000"/>
              <a:buFont typeface="Arial"/>
              <a:buChar char="●"/>
            </a:pPr>
            <a:r>
              <a:rPr lang="en-GB" sz="2800" dirty="0"/>
              <a:t>Press </a:t>
            </a:r>
            <a:r>
              <a:rPr lang="en-GB" sz="2800" dirty="0" smtClean="0"/>
              <a:t>over </a:t>
            </a:r>
            <a:r>
              <a:rPr lang="en-GB" sz="2800" dirty="0"/>
              <a:t>the air sinuses to check for:</a:t>
            </a:r>
          </a:p>
          <a:p>
            <a:pPr marL="914400" lvl="1" indent="-381000" algn="l" rtl="0">
              <a:spcBef>
                <a:spcPts val="0"/>
              </a:spcBef>
              <a:buClr>
                <a:schemeClr val="dk1"/>
              </a:buClr>
              <a:buSzPct val="80000"/>
              <a:buFont typeface="Courier New"/>
              <a:buChar char="o"/>
            </a:pPr>
            <a:r>
              <a:rPr lang="en-GB" sz="2400" dirty="0"/>
              <a:t>Tenderness </a:t>
            </a:r>
          </a:p>
          <a:p>
            <a:pPr marL="914400" lvl="1" indent="-381000" algn="l" rtl="0">
              <a:spcBef>
                <a:spcPts val="0"/>
              </a:spcBef>
              <a:buClr>
                <a:schemeClr val="dk1"/>
              </a:buClr>
              <a:buSzPct val="80000"/>
              <a:buFont typeface="Courier New"/>
              <a:buChar char="o"/>
            </a:pPr>
            <a:r>
              <a:rPr lang="en-GB" sz="2400" dirty="0"/>
              <a:t>Yellow to yellow-green nasal discharge.</a:t>
            </a:r>
          </a:p>
          <a:p>
            <a:pPr lvl="0" algn="l" rtl="0">
              <a:spcBef>
                <a:spcPts val="0"/>
              </a:spcBef>
              <a:buNone/>
            </a:pPr>
            <a:endParaRPr sz="2800" dirty="0"/>
          </a:p>
          <a:p>
            <a:pPr marL="457200" lvl="0" indent="-419100" algn="l" rtl="0">
              <a:spcBef>
                <a:spcPts val="0"/>
              </a:spcBef>
              <a:buClr>
                <a:schemeClr val="dk1"/>
              </a:buClr>
              <a:buSzPct val="100000"/>
              <a:buFont typeface="Arial"/>
              <a:buChar char="●"/>
            </a:pPr>
            <a:r>
              <a:rPr lang="en-GB" sz="2800" dirty="0"/>
              <a:t>Check the inside of the nasal passages by torch to check the mucus and look for any structural abnormalities.</a:t>
            </a:r>
          </a:p>
        </p:txBody>
      </p: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60648"/>
            <a:ext cx="7543800" cy="1609344"/>
          </a:xfrm>
        </p:spPr>
        <p:txBody>
          <a:bodyPr>
            <a:normAutofit/>
          </a:bodyPr>
          <a:lstStyle/>
          <a:p>
            <a:r>
              <a:rPr lang="en-US" sz="3200" dirty="0"/>
              <a:t>If signs and symptoms are not typical of sinusitis, rule out an </a:t>
            </a:r>
            <a:r>
              <a:rPr lang="en-US" sz="3200" dirty="0">
                <a:solidFill>
                  <a:schemeClr val="tx1"/>
                </a:solidFill>
              </a:rPr>
              <a:t>alternative diagnosis </a:t>
            </a:r>
            <a:r>
              <a:rPr lang="en-US" sz="3200" dirty="0"/>
              <a:t>.</a:t>
            </a:r>
          </a:p>
        </p:txBody>
      </p:sp>
      <p:sp>
        <p:nvSpPr>
          <p:cNvPr id="3" name="Content Placeholder 2"/>
          <p:cNvSpPr>
            <a:spLocks noGrp="1"/>
          </p:cNvSpPr>
          <p:nvPr>
            <p:ph idx="1"/>
          </p:nvPr>
        </p:nvSpPr>
        <p:spPr>
          <a:xfrm>
            <a:off x="827584" y="1772816"/>
            <a:ext cx="7543800" cy="5334000"/>
          </a:xfrm>
        </p:spPr>
        <p:txBody>
          <a:bodyPr>
            <a:normAutofit/>
          </a:bodyPr>
          <a:lstStyle/>
          <a:p>
            <a:pPr algn="l" rtl="0">
              <a:buFont typeface="Courier New" panose="02070309020205020404" pitchFamily="49" charset="0"/>
              <a:buChar char="o"/>
            </a:pPr>
            <a:endParaRPr lang="en-US" sz="2400" b="1" dirty="0" smtClean="0"/>
          </a:p>
          <a:p>
            <a:pPr marL="0" indent="0" algn="l" rtl="0">
              <a:buNone/>
            </a:pPr>
            <a:r>
              <a:rPr lang="en-US" sz="4000" b="1" dirty="0" err="1" smtClean="0"/>
              <a:t>DDx</a:t>
            </a:r>
            <a:endParaRPr lang="en-US" sz="4000" b="1" dirty="0" smtClean="0"/>
          </a:p>
          <a:p>
            <a:pPr marL="0" indent="0" algn="l" rtl="0">
              <a:buNone/>
            </a:pPr>
            <a:endParaRPr lang="en-US" sz="2400" b="1" dirty="0"/>
          </a:p>
          <a:p>
            <a:pPr algn="l" rtl="0">
              <a:buFont typeface="Courier New" panose="02070309020205020404" pitchFamily="49" charset="0"/>
              <a:buChar char="o"/>
            </a:pPr>
            <a:r>
              <a:rPr lang="en-US" sz="2400" b="1" dirty="0" smtClean="0"/>
              <a:t>Allergic rhinitis.</a:t>
            </a:r>
            <a:r>
              <a:rPr lang="en-US" sz="2400" b="1" dirty="0"/>
              <a:t> </a:t>
            </a:r>
            <a:endParaRPr lang="en-US" sz="2400" b="1" dirty="0" smtClean="0"/>
          </a:p>
          <a:p>
            <a:pPr algn="l" rtl="0">
              <a:buFont typeface="Courier New" panose="02070309020205020404" pitchFamily="49" charset="0"/>
              <a:buChar char="o"/>
            </a:pPr>
            <a:r>
              <a:rPr lang="en-US" sz="2400" b="1" dirty="0" smtClean="0"/>
              <a:t>Nasal </a:t>
            </a:r>
            <a:r>
              <a:rPr lang="en-US" sz="2400" b="1" dirty="0"/>
              <a:t>foreign </a:t>
            </a:r>
            <a:r>
              <a:rPr lang="en-US" sz="2400" b="1" dirty="0" smtClean="0"/>
              <a:t>body.</a:t>
            </a:r>
            <a:r>
              <a:rPr lang="en-US" sz="2400" dirty="0"/>
              <a:t> </a:t>
            </a:r>
            <a:endParaRPr lang="en-US" sz="2400" dirty="0" smtClean="0"/>
          </a:p>
          <a:p>
            <a:pPr algn="l" rtl="0">
              <a:buFont typeface="Courier New" panose="02070309020205020404" pitchFamily="49" charset="0"/>
              <a:buChar char="o"/>
            </a:pPr>
            <a:r>
              <a:rPr lang="en-US" sz="2400" b="1" dirty="0" smtClean="0"/>
              <a:t>Adenoiditis </a:t>
            </a:r>
            <a:r>
              <a:rPr lang="en-US" sz="2400" b="1" dirty="0"/>
              <a:t>and </a:t>
            </a:r>
            <a:r>
              <a:rPr lang="en-US" sz="2400" b="1" dirty="0" smtClean="0"/>
              <a:t>tonsillitis</a:t>
            </a:r>
            <a:r>
              <a:rPr lang="en-US" sz="2400" dirty="0"/>
              <a:t>.</a:t>
            </a:r>
            <a:endParaRPr lang="en-US" sz="2400" dirty="0" smtClean="0"/>
          </a:p>
          <a:p>
            <a:pPr algn="l" rtl="0">
              <a:buFont typeface="Courier New" panose="02070309020205020404" pitchFamily="49" charset="0"/>
              <a:buChar char="o"/>
            </a:pPr>
            <a:r>
              <a:rPr lang="en-US" sz="2400" b="1" dirty="0" err="1" smtClean="0"/>
              <a:t>Sinonasal</a:t>
            </a:r>
            <a:r>
              <a:rPr lang="en-US" sz="2400" b="1" dirty="0" smtClean="0"/>
              <a:t> </a:t>
            </a:r>
            <a:r>
              <a:rPr lang="en-US" sz="2400" b="1" dirty="0" err="1" smtClean="0"/>
              <a:t>tumour</a:t>
            </a:r>
            <a:r>
              <a:rPr lang="en-US" sz="2400" b="1" dirty="0" smtClean="0"/>
              <a:t>.</a:t>
            </a:r>
          </a:p>
          <a:p>
            <a:pPr algn="l" rtl="0">
              <a:buFont typeface="Courier New" panose="02070309020205020404" pitchFamily="49" charset="0"/>
              <a:buChar char="o"/>
            </a:pPr>
            <a:r>
              <a:rPr lang="en-US" sz="2400" b="1" dirty="0" smtClean="0"/>
              <a:t>Other </a:t>
            </a:r>
            <a:r>
              <a:rPr lang="en-US" sz="2400" b="1" dirty="0"/>
              <a:t>causes of facial pain or </a:t>
            </a:r>
            <a:r>
              <a:rPr lang="en-US" sz="2400" b="1" dirty="0" smtClean="0"/>
              <a:t>headache</a:t>
            </a:r>
            <a:endParaRPr lang="en-US" sz="2400" dirty="0"/>
          </a:p>
        </p:txBody>
      </p:sp>
    </p:spTree>
    <p:extLst>
      <p:ext uri="{BB962C8B-B14F-4D97-AF65-F5344CB8AC3E}">
        <p14:creationId xmlns:p14="http://schemas.microsoft.com/office/powerpoint/2010/main" val="37121714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a:t>Investigations</a:t>
            </a:r>
          </a:p>
        </p:txBody>
      </p:sp>
      <p:sp>
        <p:nvSpPr>
          <p:cNvPr id="234" name="Shape 234"/>
          <p:cNvSpPr txBox="1">
            <a:spLocks noGrp="1"/>
          </p:cNvSpPr>
          <p:nvPr>
            <p:ph type="body" idx="1"/>
          </p:nvPr>
        </p:nvSpPr>
        <p:spPr>
          <a:prstGeom prst="rect">
            <a:avLst/>
          </a:prstGeom>
        </p:spPr>
        <p:txBody>
          <a:bodyPr lIns="91425" tIns="91425" rIns="91425" bIns="91425" anchor="t" anchorCtr="0">
            <a:noAutofit/>
          </a:bodyPr>
          <a:lstStyle/>
          <a:p>
            <a:pPr marL="457200" lvl="0" indent="-419100" algn="l" rtl="0">
              <a:lnSpc>
                <a:spcPct val="150000"/>
              </a:lnSpc>
              <a:spcBef>
                <a:spcPts val="0"/>
              </a:spcBef>
              <a:buClr>
                <a:schemeClr val="dk1"/>
              </a:buClr>
              <a:buSzPct val="100000"/>
              <a:buFont typeface="Arial"/>
              <a:buChar char="●"/>
            </a:pPr>
            <a:r>
              <a:rPr lang="en-GB" sz="2800" dirty="0"/>
              <a:t>Usually not necessary:</a:t>
            </a:r>
          </a:p>
          <a:p>
            <a:pPr marL="914400" lvl="1" indent="-381000" algn="l" rtl="0">
              <a:lnSpc>
                <a:spcPct val="150000"/>
              </a:lnSpc>
              <a:spcBef>
                <a:spcPts val="0"/>
              </a:spcBef>
              <a:buClr>
                <a:schemeClr val="dk1"/>
              </a:buClr>
              <a:buSzPct val="80000"/>
              <a:buFont typeface="Courier New"/>
              <a:buChar char="o"/>
            </a:pPr>
            <a:r>
              <a:rPr lang="en-GB" sz="2400" dirty="0"/>
              <a:t>Diagnosis- Sinus Aspiration</a:t>
            </a:r>
          </a:p>
          <a:p>
            <a:pPr marL="914400" lvl="1" indent="-381000" algn="l" rtl="0">
              <a:lnSpc>
                <a:spcPct val="150000"/>
              </a:lnSpc>
              <a:spcBef>
                <a:spcPts val="0"/>
              </a:spcBef>
              <a:buClr>
                <a:schemeClr val="dk1"/>
              </a:buClr>
              <a:buSzPct val="80000"/>
              <a:buFont typeface="Courier New"/>
              <a:buChar char="o"/>
            </a:pPr>
            <a:r>
              <a:rPr lang="en-GB" sz="2400" dirty="0"/>
              <a:t>Mucus culture </a:t>
            </a:r>
          </a:p>
          <a:p>
            <a:pPr marL="914400" lvl="1" indent="-381000" algn="l" rtl="0">
              <a:lnSpc>
                <a:spcPct val="150000"/>
              </a:lnSpc>
              <a:spcBef>
                <a:spcPts val="0"/>
              </a:spcBef>
              <a:buClr>
                <a:schemeClr val="dk1"/>
              </a:buClr>
              <a:buSzPct val="80000"/>
              <a:buFont typeface="Courier New"/>
              <a:buChar char="o"/>
            </a:pPr>
            <a:r>
              <a:rPr lang="en-GB" sz="2400" dirty="0"/>
              <a:t>Nasal endoscopy </a:t>
            </a:r>
          </a:p>
          <a:p>
            <a:pPr marL="914400" lvl="1" indent="-381000" algn="l" rtl="0">
              <a:lnSpc>
                <a:spcPct val="150000"/>
              </a:lnSpc>
              <a:spcBef>
                <a:spcPts val="0"/>
              </a:spcBef>
              <a:buClr>
                <a:schemeClr val="dk1"/>
              </a:buClr>
              <a:buSzPct val="80000"/>
              <a:buFont typeface="Courier New"/>
              <a:buChar char="o"/>
            </a:pPr>
            <a:r>
              <a:rPr lang="en-GB" sz="2400" dirty="0"/>
              <a:t>X-ray</a:t>
            </a:r>
          </a:p>
          <a:p>
            <a:pPr marL="914400" lvl="1" indent="-381000" algn="l" rtl="0">
              <a:lnSpc>
                <a:spcPct val="150000"/>
              </a:lnSpc>
              <a:spcBef>
                <a:spcPts val="0"/>
              </a:spcBef>
              <a:buClr>
                <a:schemeClr val="dk1"/>
              </a:buClr>
              <a:buSzPct val="80000"/>
              <a:buFont typeface="Courier New"/>
              <a:buChar char="o"/>
            </a:pPr>
            <a:r>
              <a:rPr lang="en-GB" sz="2400" dirty="0"/>
              <a:t>Allergy testing </a:t>
            </a:r>
          </a:p>
          <a:p>
            <a:pPr marL="914400" lvl="1" indent="-381000" algn="l" rtl="0">
              <a:lnSpc>
                <a:spcPct val="150000"/>
              </a:lnSpc>
              <a:spcBef>
                <a:spcPts val="0"/>
              </a:spcBef>
              <a:buClr>
                <a:schemeClr val="dk1"/>
              </a:buClr>
              <a:buSzPct val="80000"/>
              <a:buFont typeface="Courier New"/>
              <a:buChar char="o"/>
            </a:pPr>
            <a:r>
              <a:rPr lang="en-GB" sz="2400" dirty="0"/>
              <a:t>CT</a:t>
            </a:r>
          </a:p>
          <a:p>
            <a:pPr marL="914400" lvl="1" indent="-381000" algn="l" rtl="0">
              <a:lnSpc>
                <a:spcPct val="150000"/>
              </a:lnSpc>
              <a:spcBef>
                <a:spcPts val="0"/>
              </a:spcBef>
              <a:buClr>
                <a:schemeClr val="dk1"/>
              </a:buClr>
              <a:buSzPct val="80000"/>
              <a:buFont typeface="Courier New"/>
              <a:buChar char="o"/>
            </a:pPr>
            <a:r>
              <a:rPr lang="en-GB" sz="2400" dirty="0"/>
              <a:t>Blood work </a:t>
            </a:r>
          </a:p>
          <a:p>
            <a:pPr lvl="0" algn="l">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a:t>Management</a:t>
            </a:r>
          </a:p>
        </p:txBody>
      </p:sp>
      <p:sp>
        <p:nvSpPr>
          <p:cNvPr id="240" name="Shape 240"/>
          <p:cNvSpPr txBox="1">
            <a:spLocks noGrp="1"/>
          </p:cNvSpPr>
          <p:nvPr>
            <p:ph type="body" idx="1"/>
          </p:nvPr>
        </p:nvSpPr>
        <p:spPr>
          <a:xfrm>
            <a:off x="683568" y="1700808"/>
            <a:ext cx="8229600" cy="4967700"/>
          </a:xfrm>
          <a:prstGeom prst="rect">
            <a:avLst/>
          </a:prstGeom>
        </p:spPr>
        <p:txBody>
          <a:bodyPr lIns="91425" tIns="91425" rIns="91425" bIns="91425" anchor="t" anchorCtr="0">
            <a:noAutofit/>
          </a:bodyPr>
          <a:lstStyle/>
          <a:p>
            <a:pPr marL="457200" lvl="0" indent="-381000" algn="l" rtl="0">
              <a:spcBef>
                <a:spcPts val="0"/>
              </a:spcBef>
              <a:buClr>
                <a:schemeClr val="dk1"/>
              </a:buClr>
              <a:buSzPct val="100000"/>
              <a:buFont typeface="Arial"/>
              <a:buChar char="-"/>
            </a:pPr>
            <a:r>
              <a:rPr lang="en-GB" sz="2400" dirty="0" err="1"/>
              <a:t>Abx</a:t>
            </a:r>
            <a:endParaRPr lang="en-GB" sz="2400" dirty="0"/>
          </a:p>
          <a:p>
            <a:pPr lvl="0" algn="l" rtl="0">
              <a:spcBef>
                <a:spcPts val="0"/>
              </a:spcBef>
              <a:buClr>
                <a:schemeClr val="dk1"/>
              </a:buClr>
              <a:buSzPct val="45833"/>
              <a:buFont typeface="Arial"/>
              <a:buNone/>
            </a:pPr>
            <a:r>
              <a:rPr lang="en-GB" sz="2400" dirty="0"/>
              <a:t>Amoxicillin/potassium </a:t>
            </a:r>
            <a:r>
              <a:rPr lang="en-GB" sz="2400" dirty="0" err="1"/>
              <a:t>clavunate</a:t>
            </a:r>
            <a:r>
              <a:rPr lang="en-GB" sz="2400" dirty="0"/>
              <a:t> (Augmentin)</a:t>
            </a:r>
          </a:p>
          <a:p>
            <a:pPr lvl="0" algn="l" rtl="0">
              <a:spcBef>
                <a:spcPts val="0"/>
              </a:spcBef>
              <a:buClr>
                <a:schemeClr val="dk1"/>
              </a:buClr>
              <a:buSzPct val="45833"/>
              <a:buFont typeface="Arial"/>
              <a:buNone/>
            </a:pPr>
            <a:r>
              <a:rPr lang="en-GB" sz="2400" dirty="0" smtClean="0"/>
              <a:t> </a:t>
            </a:r>
            <a:r>
              <a:rPr lang="en-GB" sz="2400" dirty="0"/>
              <a:t>Erythromycin-</a:t>
            </a:r>
            <a:r>
              <a:rPr lang="en-GB" sz="2400" dirty="0" err="1"/>
              <a:t>sulfisoxazole</a:t>
            </a:r>
            <a:endParaRPr lang="en-GB" sz="2400" dirty="0"/>
          </a:p>
          <a:p>
            <a:pPr lvl="0" algn="l" rtl="0">
              <a:spcBef>
                <a:spcPts val="0"/>
              </a:spcBef>
              <a:buClr>
                <a:schemeClr val="dk1"/>
              </a:buClr>
              <a:buSzPct val="45833"/>
              <a:buFont typeface="Arial"/>
              <a:buNone/>
            </a:pPr>
            <a:endParaRPr lang="en-GB" sz="2400" dirty="0" smtClean="0"/>
          </a:p>
          <a:p>
            <a:pPr lvl="0" algn="l" rtl="0">
              <a:spcBef>
                <a:spcPts val="0"/>
              </a:spcBef>
              <a:buClr>
                <a:schemeClr val="dk1"/>
              </a:buClr>
              <a:buSzPct val="45833"/>
              <a:buFont typeface="Arial"/>
              <a:buNone/>
            </a:pPr>
            <a:r>
              <a:rPr lang="en-GB" sz="2400" dirty="0" smtClean="0"/>
              <a:t>Other </a:t>
            </a:r>
            <a:r>
              <a:rPr lang="en-GB" sz="2400" dirty="0"/>
              <a:t>Medications (facilitate </a:t>
            </a:r>
            <a:r>
              <a:rPr lang="en-GB" sz="2400" dirty="0" err="1"/>
              <a:t>drinage</a:t>
            </a:r>
            <a:r>
              <a:rPr lang="en-GB" sz="2400" dirty="0"/>
              <a:t>):</a:t>
            </a:r>
          </a:p>
          <a:p>
            <a:pPr lvl="0" algn="l" rtl="0">
              <a:spcBef>
                <a:spcPts val="0"/>
              </a:spcBef>
              <a:buClr>
                <a:schemeClr val="dk1"/>
              </a:buClr>
              <a:buSzPct val="45833"/>
              <a:buFont typeface="Arial"/>
              <a:buNone/>
            </a:pPr>
            <a:r>
              <a:rPr lang="en-GB" sz="2400" dirty="0"/>
              <a:t>• Antihistamines if there is allergy</a:t>
            </a:r>
          </a:p>
          <a:p>
            <a:pPr lvl="0" algn="l" rtl="0">
              <a:spcBef>
                <a:spcPts val="0"/>
              </a:spcBef>
              <a:buClr>
                <a:schemeClr val="dk1"/>
              </a:buClr>
              <a:buSzPct val="45833"/>
              <a:buFont typeface="Arial"/>
              <a:buNone/>
            </a:pPr>
            <a:r>
              <a:rPr lang="en-GB" sz="2400" dirty="0"/>
              <a:t>• Decongestants</a:t>
            </a:r>
          </a:p>
          <a:p>
            <a:pPr lvl="0" algn="l" rtl="0">
              <a:spcBef>
                <a:spcPts val="0"/>
              </a:spcBef>
              <a:buClr>
                <a:schemeClr val="dk1"/>
              </a:buClr>
              <a:buSzPct val="45833"/>
              <a:buFont typeface="Arial"/>
              <a:buNone/>
            </a:pPr>
            <a:r>
              <a:rPr lang="en-GB" sz="2400" dirty="0"/>
              <a:t>• Anti-inflammatory agents ex. Steroids which will decrease the </a:t>
            </a:r>
            <a:r>
              <a:rPr lang="en-GB" sz="2400" dirty="0" err="1"/>
              <a:t>edema</a:t>
            </a:r>
            <a:r>
              <a:rPr lang="en-GB" sz="2400" dirty="0"/>
              <a:t>.</a:t>
            </a:r>
          </a:p>
          <a:p>
            <a:pPr lvl="0" algn="l" rtl="0">
              <a:spcBef>
                <a:spcPts val="0"/>
              </a:spcBef>
              <a:buClr>
                <a:schemeClr val="dk1"/>
              </a:buClr>
              <a:buFont typeface="Arial"/>
              <a:buNone/>
            </a:pPr>
            <a:endParaRPr sz="2400" dirty="0"/>
          </a:p>
          <a:p>
            <a:pPr lvl="0" algn="l">
              <a:spcBef>
                <a:spcPts val="0"/>
              </a:spcBef>
              <a:buNone/>
            </a:pPr>
            <a:endParaRPr sz="2400" dirty="0"/>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Non-pharmacological</a:t>
            </a:r>
            <a:endParaRPr lang="en-US" dirty="0"/>
          </a:p>
        </p:txBody>
      </p:sp>
      <p:sp>
        <p:nvSpPr>
          <p:cNvPr id="3" name="Content Placeholder 2"/>
          <p:cNvSpPr>
            <a:spLocks noGrp="1"/>
          </p:cNvSpPr>
          <p:nvPr>
            <p:ph idx="1"/>
          </p:nvPr>
        </p:nvSpPr>
        <p:spPr>
          <a:xfrm>
            <a:off x="446856" y="2391304"/>
            <a:ext cx="8229600" cy="4525963"/>
          </a:xfrm>
        </p:spPr>
        <p:txBody>
          <a:bodyPr/>
          <a:lstStyle/>
          <a:p>
            <a:pPr lvl="2" algn="l" rtl="0"/>
            <a:r>
              <a:rPr lang="en-US" sz="2400" dirty="0"/>
              <a:t>Humidifier to relieve the drying of mucous membranes associated with mouth </a:t>
            </a:r>
            <a:r>
              <a:rPr lang="en-US" sz="2400" dirty="0" smtClean="0"/>
              <a:t>breathing</a:t>
            </a:r>
          </a:p>
          <a:p>
            <a:pPr marL="914400" lvl="2" indent="0" algn="l" rtl="0">
              <a:buNone/>
            </a:pPr>
            <a:endParaRPr lang="en-US" sz="2400" dirty="0"/>
          </a:p>
          <a:p>
            <a:pPr lvl="2" algn="l" rtl="0"/>
            <a:r>
              <a:rPr lang="en-US" sz="2400" dirty="0"/>
              <a:t>Increase oral fluid </a:t>
            </a:r>
            <a:r>
              <a:rPr lang="en-US" sz="2400" dirty="0" smtClean="0"/>
              <a:t>intake</a:t>
            </a:r>
          </a:p>
          <a:p>
            <a:pPr marL="914400" lvl="2" indent="0" algn="l" rtl="0">
              <a:buNone/>
            </a:pPr>
            <a:endParaRPr lang="en-US" sz="2400" dirty="0"/>
          </a:p>
          <a:p>
            <a:pPr lvl="2" algn="l" rtl="0"/>
            <a:r>
              <a:rPr lang="en-US" sz="2400" dirty="0"/>
              <a:t>Saline irrigation of the </a:t>
            </a:r>
            <a:r>
              <a:rPr lang="en-US" sz="2400" dirty="0" smtClean="0"/>
              <a:t>nostrils</a:t>
            </a:r>
          </a:p>
          <a:p>
            <a:pPr marL="914400" lvl="2" indent="0" algn="l" rtl="0">
              <a:buNone/>
            </a:pPr>
            <a:endParaRPr lang="en-US" sz="2400" dirty="0"/>
          </a:p>
          <a:p>
            <a:pPr lvl="2" algn="l" rtl="0"/>
            <a:r>
              <a:rPr lang="en-US" sz="2400" dirty="0"/>
              <a:t>Moist heat over affected sinus</a:t>
            </a:r>
          </a:p>
          <a:p>
            <a:pPr algn="l" rtl="0"/>
            <a:endParaRPr lang="en-US" dirty="0"/>
          </a:p>
        </p:txBody>
      </p:sp>
    </p:spTree>
    <p:extLst>
      <p:ext uri="{BB962C8B-B14F-4D97-AF65-F5344CB8AC3E}">
        <p14:creationId xmlns:p14="http://schemas.microsoft.com/office/powerpoint/2010/main" val="34312508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a:t>Intracranial Complications</a:t>
            </a:r>
          </a:p>
        </p:txBody>
      </p:sp>
      <p:sp>
        <p:nvSpPr>
          <p:cNvPr id="259" name="Shape 259"/>
          <p:cNvSpPr txBox="1">
            <a:spLocks noGrp="1"/>
          </p:cNvSpPr>
          <p:nvPr>
            <p:ph type="body" idx="1"/>
          </p:nvPr>
        </p:nvSpPr>
        <p:spPr>
          <a:xfrm>
            <a:off x="806896" y="1845676"/>
            <a:ext cx="8229600" cy="4967700"/>
          </a:xfrm>
          <a:prstGeom prst="rect">
            <a:avLst/>
          </a:prstGeom>
        </p:spPr>
        <p:txBody>
          <a:bodyPr lIns="91425" tIns="91425" rIns="91425" bIns="91425" anchor="t" anchorCtr="0">
            <a:noAutofit/>
          </a:bodyPr>
          <a:lstStyle/>
          <a:p>
            <a:pPr marL="457200" lvl="0" indent="-381000" algn="l" rtl="0">
              <a:lnSpc>
                <a:spcPct val="150000"/>
              </a:lnSpc>
              <a:spcBef>
                <a:spcPts val="0"/>
              </a:spcBef>
              <a:buClr>
                <a:schemeClr val="dk1"/>
              </a:buClr>
              <a:buSzPct val="100000"/>
              <a:buFont typeface="Arial"/>
              <a:buAutoNum type="arabicPeriod"/>
            </a:pPr>
            <a:r>
              <a:rPr lang="en-GB" sz="2400" dirty="0"/>
              <a:t>Meningitis (the most imp)</a:t>
            </a:r>
          </a:p>
          <a:p>
            <a:pPr marL="457200" lvl="0" indent="-381000" algn="l" rtl="0">
              <a:lnSpc>
                <a:spcPct val="150000"/>
              </a:lnSpc>
              <a:spcBef>
                <a:spcPts val="0"/>
              </a:spcBef>
              <a:buClr>
                <a:schemeClr val="dk1"/>
              </a:buClr>
              <a:buSzPct val="100000"/>
              <a:buFont typeface="Arial"/>
              <a:buAutoNum type="arabicPeriod"/>
            </a:pPr>
            <a:r>
              <a:rPr lang="en-GB" sz="2400" dirty="0"/>
              <a:t>Epidural abscess</a:t>
            </a:r>
          </a:p>
          <a:p>
            <a:pPr marL="457200" lvl="0" indent="-381000" algn="l" rtl="0">
              <a:lnSpc>
                <a:spcPct val="150000"/>
              </a:lnSpc>
              <a:spcBef>
                <a:spcPts val="0"/>
              </a:spcBef>
              <a:buClr>
                <a:schemeClr val="dk1"/>
              </a:buClr>
              <a:buSzPct val="100000"/>
              <a:buFont typeface="Arial"/>
              <a:buAutoNum type="arabicPeriod"/>
            </a:pPr>
            <a:r>
              <a:rPr lang="en-GB" sz="2400" dirty="0"/>
              <a:t>Subdural abscess</a:t>
            </a:r>
          </a:p>
          <a:p>
            <a:pPr marL="457200" lvl="0" indent="-381000" algn="l" rtl="0">
              <a:lnSpc>
                <a:spcPct val="150000"/>
              </a:lnSpc>
              <a:spcBef>
                <a:spcPts val="0"/>
              </a:spcBef>
              <a:buClr>
                <a:schemeClr val="dk1"/>
              </a:buClr>
              <a:buSzPct val="100000"/>
              <a:buFont typeface="Arial"/>
              <a:buAutoNum type="arabicPeriod"/>
            </a:pPr>
            <a:r>
              <a:rPr lang="en-GB" sz="2400" dirty="0" err="1"/>
              <a:t>Intracerebral</a:t>
            </a:r>
            <a:r>
              <a:rPr lang="en-GB" sz="2400" dirty="0"/>
              <a:t> abscess</a:t>
            </a:r>
          </a:p>
          <a:p>
            <a:pPr marL="457200" lvl="0" indent="-381000" algn="l" rtl="0">
              <a:lnSpc>
                <a:spcPct val="150000"/>
              </a:lnSpc>
              <a:spcBef>
                <a:spcPts val="0"/>
              </a:spcBef>
              <a:buClr>
                <a:schemeClr val="dk1"/>
              </a:buClr>
              <a:buSzPct val="100000"/>
              <a:buFont typeface="Arial"/>
              <a:buAutoNum type="arabicPeriod"/>
            </a:pPr>
            <a:r>
              <a:rPr lang="en-GB" sz="2400" dirty="0"/>
              <a:t>Cavernous sinus, venous sinus thrombosis </a:t>
            </a:r>
          </a:p>
          <a:p>
            <a:pPr algn="l">
              <a:spcBef>
                <a:spcPts val="0"/>
              </a:spcBef>
              <a:buNone/>
            </a:pPr>
            <a:endParaRPr sz="2400" dirty="0"/>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2564904"/>
            <a:ext cx="7543800" cy="4050792"/>
          </a:xfrm>
        </p:spPr>
        <p:txBody>
          <a:bodyPr>
            <a:normAutofit/>
          </a:bodyPr>
          <a:lstStyle/>
          <a:p>
            <a:pPr marL="514350" indent="-514350" algn="l" rtl="0">
              <a:buFont typeface="+mj-lt"/>
              <a:buAutoNum type="romanUcPeriod"/>
            </a:pPr>
            <a:r>
              <a:rPr lang="en-US" sz="2800" dirty="0"/>
              <a:t>I</a:t>
            </a:r>
            <a:r>
              <a:rPr lang="en-US" sz="2800" dirty="0" smtClean="0"/>
              <a:t>f symptoms </a:t>
            </a:r>
            <a:r>
              <a:rPr lang="en-US" sz="2800" dirty="0"/>
              <a:t>rapidly </a:t>
            </a:r>
            <a:r>
              <a:rPr lang="en-US" sz="2800" dirty="0" smtClean="0"/>
              <a:t>deteriorate.</a:t>
            </a:r>
          </a:p>
          <a:p>
            <a:pPr marL="514350" indent="-514350" algn="l" rtl="0">
              <a:buFont typeface="+mj-lt"/>
              <a:buAutoNum type="romanUcPeriod"/>
            </a:pPr>
            <a:r>
              <a:rPr lang="en-US" sz="2800" dirty="0" smtClean="0"/>
              <a:t>If they </a:t>
            </a:r>
            <a:r>
              <a:rPr lang="en-US" sz="2800" dirty="0"/>
              <a:t>develop a high </a:t>
            </a:r>
            <a:r>
              <a:rPr lang="en-US" sz="2800" dirty="0" smtClean="0"/>
              <a:t>temperature.</a:t>
            </a:r>
          </a:p>
          <a:p>
            <a:pPr marL="514350" indent="-514350" algn="l" rtl="0">
              <a:buFont typeface="+mj-lt"/>
              <a:buAutoNum type="romanUcPeriod"/>
            </a:pPr>
            <a:r>
              <a:rPr lang="en-US" sz="2800" dirty="0"/>
              <a:t>M</a:t>
            </a:r>
            <a:r>
              <a:rPr lang="en-US" sz="2800" dirty="0" smtClean="0"/>
              <a:t>arked </a:t>
            </a:r>
            <a:r>
              <a:rPr lang="en-US" sz="2800" dirty="0"/>
              <a:t>local pain that is predominately unilateral.</a:t>
            </a:r>
          </a:p>
        </p:txBody>
      </p:sp>
      <p:sp>
        <p:nvSpPr>
          <p:cNvPr id="2" name="TextBox 1"/>
          <p:cNvSpPr txBox="1"/>
          <p:nvPr/>
        </p:nvSpPr>
        <p:spPr>
          <a:xfrm>
            <a:off x="1403648" y="621441"/>
            <a:ext cx="7488832" cy="1323439"/>
          </a:xfrm>
          <a:prstGeom prst="rect">
            <a:avLst/>
          </a:prstGeom>
          <a:noFill/>
        </p:spPr>
        <p:txBody>
          <a:bodyPr wrap="square" rtlCol="1">
            <a:spAutoFit/>
          </a:bodyPr>
          <a:lstStyle/>
          <a:p>
            <a:r>
              <a:rPr lang="en-US" sz="4000" dirty="0"/>
              <a:t>When to advise the patient to follow-up?</a:t>
            </a:r>
            <a:endParaRPr lang="ar-SA" sz="4000" dirty="0"/>
          </a:p>
        </p:txBody>
      </p:sp>
    </p:spTree>
    <p:extLst>
      <p:ext uri="{BB962C8B-B14F-4D97-AF65-F5344CB8AC3E}">
        <p14:creationId xmlns:p14="http://schemas.microsoft.com/office/powerpoint/2010/main" val="28995655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br>
              <a:rPr lang="en-US" dirty="0" smtClean="0"/>
            </a:br>
            <a:endParaRPr lang="ar-SA" dirty="0"/>
          </a:p>
        </p:txBody>
      </p:sp>
      <p:sp>
        <p:nvSpPr>
          <p:cNvPr id="3" name="Content Placeholder 2"/>
          <p:cNvSpPr>
            <a:spLocks noGrp="1"/>
          </p:cNvSpPr>
          <p:nvPr>
            <p:ph idx="1"/>
          </p:nvPr>
        </p:nvSpPr>
        <p:spPr>
          <a:xfrm>
            <a:off x="1187624" y="1844824"/>
            <a:ext cx="7704856" cy="3777622"/>
          </a:xfrm>
        </p:spPr>
        <p:txBody>
          <a:bodyPr>
            <a:normAutofit/>
          </a:bodyPr>
          <a:lstStyle/>
          <a:p>
            <a:pPr marL="0" indent="0" algn="l" rtl="0">
              <a:buNone/>
            </a:pPr>
            <a:r>
              <a:rPr lang="en-US" sz="2400" dirty="0">
                <a:solidFill>
                  <a:schemeClr val="tx1"/>
                </a:solidFill>
              </a:rPr>
              <a:t>Mr. </a:t>
            </a:r>
            <a:r>
              <a:rPr lang="en-US" sz="2400" dirty="0" err="1">
                <a:solidFill>
                  <a:schemeClr val="tx1"/>
                </a:solidFill>
              </a:rPr>
              <a:t>Saleh</a:t>
            </a:r>
            <a:r>
              <a:rPr lang="en-US" sz="2400" dirty="0">
                <a:solidFill>
                  <a:schemeClr val="tx1"/>
                </a:solidFill>
              </a:rPr>
              <a:t> a 35 year old Saudi gentleman came to the clinic complaining of </a:t>
            </a:r>
            <a:r>
              <a:rPr lang="en-US" sz="2400" dirty="0" smtClean="0">
                <a:solidFill>
                  <a:schemeClr val="tx1"/>
                </a:solidFill>
              </a:rPr>
              <a:t>pain in his </a:t>
            </a:r>
            <a:r>
              <a:rPr lang="en-US" sz="2400" dirty="0">
                <a:solidFill>
                  <a:schemeClr val="tx1"/>
                </a:solidFill>
              </a:rPr>
              <a:t>throat for 4 days which is worse upon swallowing and talking. He also have runny congested nose and cough</a:t>
            </a:r>
            <a:r>
              <a:rPr lang="en-US" sz="2400" dirty="0" smtClean="0">
                <a:solidFill>
                  <a:schemeClr val="tx1"/>
                </a:solidFill>
              </a:rPr>
              <a:t>.</a:t>
            </a:r>
          </a:p>
          <a:p>
            <a:pPr marL="0" indent="0" algn="l" rtl="0">
              <a:buNone/>
            </a:pPr>
            <a:endParaRPr lang="en-US" sz="2400" dirty="0" smtClean="0">
              <a:solidFill>
                <a:schemeClr val="tx1"/>
              </a:solidFill>
            </a:endParaRPr>
          </a:p>
          <a:p>
            <a:pPr marL="0" indent="0" algn="l" rtl="0">
              <a:buNone/>
            </a:pPr>
            <a:r>
              <a:rPr lang="en-US" sz="2400" dirty="0" smtClean="0">
                <a:solidFill>
                  <a:schemeClr val="tx1"/>
                </a:solidFill>
              </a:rPr>
              <a:t>What is the most likely </a:t>
            </a:r>
            <a:r>
              <a:rPr lang="en-US" sz="2400" dirty="0" err="1" smtClean="0">
                <a:solidFill>
                  <a:schemeClr val="tx1"/>
                </a:solidFill>
              </a:rPr>
              <a:t>dignosis</a:t>
            </a:r>
            <a:r>
              <a:rPr lang="en-US" sz="2400" dirty="0" smtClean="0">
                <a:solidFill>
                  <a:schemeClr val="tx1"/>
                </a:solidFill>
              </a:rPr>
              <a:t>? </a:t>
            </a:r>
            <a:endParaRPr lang="en-US" sz="2400" dirty="0">
              <a:solidFill>
                <a:schemeClr val="tx1"/>
              </a:solidFill>
            </a:endParaRPr>
          </a:p>
          <a:p>
            <a:pPr marL="0" indent="0" algn="l" rtl="0">
              <a:buNone/>
            </a:pPr>
            <a:endParaRPr lang="ar-SA" sz="2400" dirty="0">
              <a:solidFill>
                <a:schemeClr val="tx1"/>
              </a:solidFill>
            </a:endParaRPr>
          </a:p>
        </p:txBody>
      </p:sp>
    </p:spTree>
    <p:extLst>
      <p:ext uri="{BB962C8B-B14F-4D97-AF65-F5344CB8AC3E}">
        <p14:creationId xmlns:p14="http://schemas.microsoft.com/office/powerpoint/2010/main" val="1196650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1403648" y="548680"/>
            <a:ext cx="6511925" cy="1143000"/>
          </a:xfrm>
        </p:spPr>
        <p:txBody>
          <a:bodyPr>
            <a:normAutofit/>
          </a:bodyPr>
          <a:lstStyle/>
          <a:p>
            <a:r>
              <a:rPr lang="en-US" dirty="0" smtClean="0">
                <a:solidFill>
                  <a:schemeClr val="accent1">
                    <a:lumMod val="75000"/>
                  </a:schemeClr>
                </a:solidFill>
              </a:rPr>
              <a:t>Q2</a:t>
            </a:r>
            <a:endParaRPr lang="x-none" dirty="0">
              <a:solidFill>
                <a:srgbClr val="DA0002"/>
              </a:solidFill>
            </a:endParaRPr>
          </a:p>
        </p:txBody>
      </p:sp>
      <p:sp>
        <p:nvSpPr>
          <p:cNvPr id="3" name="عنصر نائب للمحتوى 2"/>
          <p:cNvSpPr>
            <a:spLocks noGrp="1"/>
          </p:cNvSpPr>
          <p:nvPr>
            <p:ph idx="4294967295"/>
          </p:nvPr>
        </p:nvSpPr>
        <p:spPr>
          <a:xfrm>
            <a:off x="1300163" y="1721709"/>
            <a:ext cx="6400800" cy="3475038"/>
          </a:xfrm>
          <a:prstGeom prst="rect">
            <a:avLst/>
          </a:prstGeom>
        </p:spPr>
        <p:txBody>
          <a:bodyPr>
            <a:normAutofit/>
          </a:bodyPr>
          <a:lstStyle/>
          <a:p>
            <a:pPr algn="l" rtl="0">
              <a:buFont typeface="Wingdings" panose="05000000000000000000" pitchFamily="2" charset="2"/>
              <a:buChar char="q"/>
            </a:pPr>
            <a:r>
              <a:rPr lang="en-US" dirty="0" smtClean="0">
                <a:solidFill>
                  <a:schemeClr val="accent1">
                    <a:lumMod val="75000"/>
                  </a:schemeClr>
                </a:solidFill>
              </a:rPr>
              <a:t>3 year </a:t>
            </a:r>
            <a:r>
              <a:rPr lang="en-US" dirty="0">
                <a:solidFill>
                  <a:schemeClr val="accent1">
                    <a:lumMod val="75000"/>
                  </a:schemeClr>
                </a:solidFill>
              </a:rPr>
              <a:t>old </a:t>
            </a:r>
            <a:r>
              <a:rPr lang="en-US" dirty="0" smtClean="0">
                <a:solidFill>
                  <a:schemeClr val="accent1">
                    <a:lumMod val="75000"/>
                  </a:schemeClr>
                </a:solidFill>
              </a:rPr>
              <a:t>child diagnosed </a:t>
            </a:r>
            <a:r>
              <a:rPr lang="en-US" dirty="0">
                <a:solidFill>
                  <a:schemeClr val="accent1">
                    <a:lumMod val="75000"/>
                  </a:schemeClr>
                </a:solidFill>
              </a:rPr>
              <a:t>with a</a:t>
            </a:r>
            <a:r>
              <a:rPr lang="en-US" dirty="0" smtClean="0">
                <a:solidFill>
                  <a:schemeClr val="accent1">
                    <a:lumMod val="75000"/>
                  </a:schemeClr>
                </a:solidFill>
              </a:rPr>
              <a:t>cute </a:t>
            </a:r>
            <a:r>
              <a:rPr lang="en-US" dirty="0">
                <a:solidFill>
                  <a:schemeClr val="accent1">
                    <a:lumMod val="75000"/>
                  </a:schemeClr>
                </a:solidFill>
              </a:rPr>
              <a:t>otitis media </a:t>
            </a:r>
            <a:r>
              <a:rPr lang="en-US" dirty="0" smtClean="0">
                <a:solidFill>
                  <a:schemeClr val="accent1">
                    <a:lumMod val="75000"/>
                  </a:schemeClr>
                </a:solidFill>
              </a:rPr>
              <a:t>, what </a:t>
            </a:r>
            <a:r>
              <a:rPr lang="en-US" dirty="0">
                <a:solidFill>
                  <a:schemeClr val="accent1">
                    <a:lumMod val="75000"/>
                  </a:schemeClr>
                </a:solidFill>
              </a:rPr>
              <a:t>is the drug of choice to treat him :</a:t>
            </a:r>
          </a:p>
          <a:p>
            <a:pPr marL="502920" indent="-457200" algn="l" rtl="0">
              <a:buFont typeface="Wingdings" panose="05000000000000000000" pitchFamily="2" charset="2"/>
              <a:buChar char="q"/>
            </a:pPr>
            <a:r>
              <a:rPr lang="en-US" dirty="0">
                <a:solidFill>
                  <a:srgbClr val="D96B77"/>
                </a:solidFill>
              </a:rPr>
              <a:t>Amoxicillin</a:t>
            </a:r>
          </a:p>
          <a:p>
            <a:pPr marL="502920" indent="-457200" algn="l" rtl="0">
              <a:buFont typeface="Wingdings" panose="05000000000000000000" pitchFamily="2" charset="2"/>
              <a:buChar char="q"/>
            </a:pPr>
            <a:r>
              <a:rPr lang="en-US" dirty="0">
                <a:solidFill>
                  <a:srgbClr val="D96B77"/>
                </a:solidFill>
              </a:rPr>
              <a:t>Cephalosporin </a:t>
            </a:r>
          </a:p>
          <a:p>
            <a:pPr marL="502920" indent="-457200" algn="l" rtl="0">
              <a:buFont typeface="Wingdings" panose="05000000000000000000" pitchFamily="2" charset="2"/>
              <a:buChar char="q"/>
            </a:pPr>
            <a:r>
              <a:rPr lang="en-US" dirty="0">
                <a:solidFill>
                  <a:srgbClr val="D96B77"/>
                </a:solidFill>
              </a:rPr>
              <a:t>Macrolides </a:t>
            </a:r>
          </a:p>
          <a:p>
            <a:pPr marL="502920" indent="-457200" algn="l" rtl="0">
              <a:buFont typeface="Wingdings" panose="05000000000000000000" pitchFamily="2" charset="2"/>
              <a:buChar char="q"/>
            </a:pPr>
            <a:r>
              <a:rPr lang="en-US" dirty="0">
                <a:solidFill>
                  <a:srgbClr val="D96B77"/>
                </a:solidFill>
              </a:rPr>
              <a:t>Doxycycline</a:t>
            </a:r>
          </a:p>
          <a:p>
            <a:pPr algn="l" rtl="0"/>
            <a:endParaRPr lang="x-none" dirty="0"/>
          </a:p>
        </p:txBody>
      </p:sp>
    </p:spTree>
    <p:extLst>
      <p:ext uri="{BB962C8B-B14F-4D97-AF65-F5344CB8AC3E}">
        <p14:creationId xmlns:p14="http://schemas.microsoft.com/office/powerpoint/2010/main" val="15156213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prstGeom prst="rect">
            <a:avLst/>
          </a:prstGeom>
          <a:solidFill>
            <a:schemeClr val="lt1"/>
          </a:solidFill>
        </p:spPr>
        <p:txBody>
          <a:bodyPr lIns="91425" tIns="91425" rIns="91425" bIns="91425" anchor="b" anchorCtr="0">
            <a:noAutofit/>
          </a:bodyPr>
          <a:lstStyle/>
          <a:p>
            <a:pPr algn="ctr">
              <a:spcBef>
                <a:spcPts val="0"/>
              </a:spcBef>
              <a:buNone/>
            </a:pPr>
            <a:r>
              <a:rPr lang="en-GB" sz="5400" dirty="0">
                <a:solidFill>
                  <a:schemeClr val="tx1"/>
                </a:solidFill>
              </a:rPr>
              <a:t>Sore Throat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916832"/>
            <a:ext cx="6480720" cy="4464496"/>
          </a:xfrm>
          <a:prstGeom prst="rect">
            <a:avLst/>
          </a:prstGeom>
        </p:spPr>
      </p:pic>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dirty="0"/>
              <a:t>Causes of sore throat</a:t>
            </a:r>
          </a:p>
        </p:txBody>
      </p:sp>
      <p:sp>
        <p:nvSpPr>
          <p:cNvPr id="271" name="Shape 271"/>
          <p:cNvSpPr txBox="1">
            <a:spLocks noGrp="1"/>
          </p:cNvSpPr>
          <p:nvPr>
            <p:ph type="body" idx="1"/>
          </p:nvPr>
        </p:nvSpPr>
        <p:spPr>
          <a:xfrm>
            <a:off x="914400" y="1628800"/>
            <a:ext cx="7546032" cy="4967700"/>
          </a:xfrm>
          <a:prstGeom prst="rect">
            <a:avLst/>
          </a:prstGeom>
        </p:spPr>
        <p:txBody>
          <a:bodyPr lIns="91425" tIns="91425" rIns="91425" bIns="91425" anchor="t" anchorCtr="0">
            <a:noAutofit/>
          </a:bodyPr>
          <a:lstStyle/>
          <a:p>
            <a:pPr marL="457200" lvl="0" indent="-381000" algn="l" rtl="0">
              <a:lnSpc>
                <a:spcPct val="115000"/>
              </a:lnSpc>
              <a:spcBef>
                <a:spcPts val="0"/>
              </a:spcBef>
              <a:buClr>
                <a:schemeClr val="dk1"/>
              </a:buClr>
              <a:buSzPct val="100000"/>
              <a:buFont typeface="Arial"/>
              <a:buChar char="●"/>
            </a:pPr>
            <a:r>
              <a:rPr lang="en-GB" sz="2400" dirty="0"/>
              <a:t>viral</a:t>
            </a:r>
          </a:p>
          <a:p>
            <a:pPr marL="914400" lvl="1" indent="-381000" algn="l" rtl="0">
              <a:lnSpc>
                <a:spcPct val="115000"/>
              </a:lnSpc>
              <a:spcBef>
                <a:spcPts val="0"/>
              </a:spcBef>
              <a:buClr>
                <a:schemeClr val="dk1"/>
              </a:buClr>
              <a:buSzPct val="80000"/>
              <a:buFont typeface="Courier New"/>
              <a:buChar char="o"/>
            </a:pPr>
            <a:r>
              <a:rPr lang="en-GB" dirty="0"/>
              <a:t>common cold</a:t>
            </a:r>
          </a:p>
          <a:p>
            <a:pPr marL="914400" lvl="1" indent="-381000" algn="l" rtl="0">
              <a:lnSpc>
                <a:spcPct val="115000"/>
              </a:lnSpc>
              <a:spcBef>
                <a:spcPts val="0"/>
              </a:spcBef>
              <a:buClr>
                <a:schemeClr val="dk1"/>
              </a:buClr>
              <a:buSzPct val="80000"/>
              <a:buFont typeface="Courier New"/>
              <a:buChar char="o"/>
            </a:pPr>
            <a:r>
              <a:rPr lang="en-GB" dirty="0"/>
              <a:t>flu</a:t>
            </a:r>
          </a:p>
          <a:p>
            <a:pPr marL="457200" lvl="0" indent="-381000" algn="l" rtl="0">
              <a:lnSpc>
                <a:spcPct val="115000"/>
              </a:lnSpc>
              <a:spcBef>
                <a:spcPts val="0"/>
              </a:spcBef>
              <a:buClr>
                <a:schemeClr val="dk1"/>
              </a:buClr>
              <a:buSzPct val="100000"/>
              <a:buFont typeface="Arial"/>
              <a:buChar char="●"/>
            </a:pPr>
            <a:r>
              <a:rPr lang="en-GB" sz="2400" dirty="0"/>
              <a:t>bacterial</a:t>
            </a:r>
          </a:p>
          <a:p>
            <a:pPr marL="914400" lvl="1" indent="-381000" algn="l" rtl="0">
              <a:lnSpc>
                <a:spcPct val="115000"/>
              </a:lnSpc>
              <a:spcBef>
                <a:spcPts val="0"/>
              </a:spcBef>
              <a:buClr>
                <a:schemeClr val="dk1"/>
              </a:buClr>
              <a:buSzPct val="80000"/>
              <a:buFont typeface="Courier New"/>
              <a:buChar char="o"/>
            </a:pPr>
            <a:r>
              <a:rPr lang="en-GB" dirty="0"/>
              <a:t>strep throat</a:t>
            </a:r>
          </a:p>
          <a:p>
            <a:pPr marL="457200" lvl="0" indent="-381000" algn="l" rtl="0">
              <a:lnSpc>
                <a:spcPct val="115000"/>
              </a:lnSpc>
              <a:spcBef>
                <a:spcPts val="0"/>
              </a:spcBef>
              <a:buClr>
                <a:schemeClr val="dk1"/>
              </a:buClr>
              <a:buSzPct val="100000"/>
              <a:buFont typeface="Arial"/>
              <a:buChar char="●"/>
            </a:pPr>
            <a:r>
              <a:rPr lang="en-GB" sz="2400" dirty="0"/>
              <a:t>tonsillitis</a:t>
            </a:r>
          </a:p>
          <a:p>
            <a:pPr marL="457200" lvl="0" indent="-381000" algn="l" rtl="0">
              <a:lnSpc>
                <a:spcPct val="115000"/>
              </a:lnSpc>
              <a:spcBef>
                <a:spcPts val="0"/>
              </a:spcBef>
              <a:buClr>
                <a:schemeClr val="dk1"/>
              </a:buClr>
              <a:buSzPct val="100000"/>
              <a:buFont typeface="Arial"/>
              <a:buChar char="●"/>
            </a:pPr>
            <a:r>
              <a:rPr lang="en-GB" sz="2400" dirty="0"/>
              <a:t>thyroiditis</a:t>
            </a:r>
          </a:p>
          <a:p>
            <a:pPr marL="457200" lvl="0" indent="-381000" algn="l" rtl="0">
              <a:lnSpc>
                <a:spcPct val="115000"/>
              </a:lnSpc>
              <a:spcBef>
                <a:spcPts val="0"/>
              </a:spcBef>
              <a:buClr>
                <a:schemeClr val="dk1"/>
              </a:buClr>
              <a:buSzPct val="100000"/>
              <a:buFont typeface="Arial"/>
              <a:buChar char="●"/>
            </a:pPr>
            <a:r>
              <a:rPr lang="en-GB" sz="2400" dirty="0"/>
              <a:t>persistent cough</a:t>
            </a:r>
          </a:p>
          <a:p>
            <a:pPr marL="457200" lvl="0" indent="-381000" algn="l" rtl="0">
              <a:lnSpc>
                <a:spcPct val="115000"/>
              </a:lnSpc>
              <a:spcBef>
                <a:spcPts val="0"/>
              </a:spcBef>
              <a:buClr>
                <a:schemeClr val="dk1"/>
              </a:buClr>
              <a:buSzPct val="100000"/>
              <a:buFont typeface="Arial"/>
              <a:buChar char="●"/>
            </a:pPr>
            <a:r>
              <a:rPr lang="en-GB" sz="2400" dirty="0"/>
              <a:t>GERD</a:t>
            </a:r>
          </a:p>
          <a:p>
            <a:pPr marL="457200" lvl="0" indent="-381000" algn="l" rtl="0">
              <a:lnSpc>
                <a:spcPct val="115000"/>
              </a:lnSpc>
              <a:spcBef>
                <a:spcPts val="0"/>
              </a:spcBef>
              <a:buClr>
                <a:schemeClr val="dk1"/>
              </a:buClr>
              <a:buSzPct val="100000"/>
              <a:buFont typeface="Arial"/>
              <a:buChar char="●"/>
            </a:pPr>
            <a:r>
              <a:rPr lang="en-GB" sz="2400" dirty="0"/>
              <a:t>foreign body</a:t>
            </a:r>
          </a:p>
          <a:p>
            <a:pPr marL="457200" lvl="0" indent="-381000" algn="l" rtl="0">
              <a:lnSpc>
                <a:spcPct val="115000"/>
              </a:lnSpc>
              <a:spcBef>
                <a:spcPts val="0"/>
              </a:spcBef>
              <a:buClr>
                <a:schemeClr val="dk1"/>
              </a:buClr>
              <a:buSzPct val="100000"/>
              <a:buFont typeface="Arial"/>
              <a:buChar char="●"/>
            </a:pPr>
            <a:r>
              <a:rPr lang="en-GB" sz="2400" dirty="0"/>
              <a:t>smoking</a:t>
            </a:r>
          </a:p>
          <a:p>
            <a:pPr algn="l" rtl="0">
              <a:spcBef>
                <a:spcPts val="0"/>
              </a:spcBef>
              <a:buNone/>
            </a:pPr>
            <a:endParaRPr dirty="0"/>
          </a:p>
          <a:p>
            <a:pPr algn="l">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a:t>Differential diagnosis</a:t>
            </a:r>
          </a:p>
        </p:txBody>
      </p:sp>
      <p:sp>
        <p:nvSpPr>
          <p:cNvPr id="283" name="Shape 283"/>
          <p:cNvSpPr txBox="1">
            <a:spLocks noGrp="1"/>
          </p:cNvSpPr>
          <p:nvPr>
            <p:ph type="body" idx="1"/>
          </p:nvPr>
        </p:nvSpPr>
        <p:spPr>
          <a:xfrm>
            <a:off x="611560" y="1628800"/>
            <a:ext cx="8229600" cy="4967700"/>
          </a:xfrm>
          <a:prstGeom prst="rect">
            <a:avLst/>
          </a:prstGeom>
        </p:spPr>
        <p:txBody>
          <a:bodyPr lIns="91425" tIns="91425" rIns="91425" bIns="91425" anchor="t" anchorCtr="0">
            <a:noAutofit/>
          </a:bodyPr>
          <a:lstStyle/>
          <a:p>
            <a:pPr lvl="0" algn="l" rtl="0">
              <a:lnSpc>
                <a:spcPct val="115000"/>
              </a:lnSpc>
              <a:spcBef>
                <a:spcPts val="500"/>
              </a:spcBef>
              <a:buClr>
                <a:schemeClr val="dk1"/>
              </a:buClr>
              <a:buSzPct val="50000"/>
              <a:buFont typeface="Arial"/>
              <a:buNone/>
            </a:pPr>
            <a:r>
              <a:rPr lang="en-GB" sz="2200" dirty="0">
                <a:solidFill>
                  <a:schemeClr val="tx1">
                    <a:lumMod val="95000"/>
                    <a:lumOff val="5000"/>
                  </a:schemeClr>
                </a:solidFill>
                <a:latin typeface="+mn-lt"/>
              </a:rPr>
              <a:t>•</a:t>
            </a:r>
            <a:r>
              <a:rPr lang="en-GB" sz="2200" b="1" dirty="0">
                <a:solidFill>
                  <a:schemeClr val="tx1">
                    <a:lumMod val="95000"/>
                    <a:lumOff val="5000"/>
                  </a:schemeClr>
                </a:solidFill>
                <a:latin typeface="+mn-lt"/>
              </a:rPr>
              <a:t>Infectious pharyngitis</a:t>
            </a:r>
          </a:p>
          <a:p>
            <a:pPr lvl="0" algn="l" rtl="0">
              <a:lnSpc>
                <a:spcPct val="115000"/>
              </a:lnSpc>
              <a:spcBef>
                <a:spcPts val="400"/>
              </a:spcBef>
              <a:buClr>
                <a:schemeClr val="dk1"/>
              </a:buClr>
              <a:buSzPct val="73333"/>
              <a:buFont typeface="Arial"/>
              <a:buNone/>
            </a:pPr>
            <a:r>
              <a:rPr lang="en-GB" sz="1600" dirty="0" err="1">
                <a:solidFill>
                  <a:schemeClr val="tx1">
                    <a:lumMod val="95000"/>
                    <a:lumOff val="5000"/>
                  </a:schemeClr>
                </a:solidFill>
                <a:latin typeface="+mn-lt"/>
                <a:ea typeface="Courier New"/>
                <a:cs typeface="Courier New"/>
                <a:sym typeface="Courier New"/>
              </a:rPr>
              <a:t>o</a:t>
            </a:r>
            <a:r>
              <a:rPr lang="en-GB" sz="1600" dirty="0" err="1">
                <a:solidFill>
                  <a:schemeClr val="tx1">
                    <a:lumMod val="95000"/>
                    <a:lumOff val="5000"/>
                  </a:schemeClr>
                </a:solidFill>
                <a:latin typeface="+mn-lt"/>
              </a:rPr>
              <a:t>Bacterial</a:t>
            </a:r>
            <a:r>
              <a:rPr lang="en-GB" sz="1600" dirty="0">
                <a:solidFill>
                  <a:schemeClr val="tx1">
                    <a:lumMod val="95000"/>
                    <a:lumOff val="5000"/>
                  </a:schemeClr>
                </a:solidFill>
                <a:latin typeface="+mn-lt"/>
              </a:rPr>
              <a:t> pharyngitis</a:t>
            </a:r>
          </a:p>
          <a:p>
            <a:pPr lvl="0" algn="l" rtl="0">
              <a:lnSpc>
                <a:spcPct val="115000"/>
              </a:lnSpc>
              <a:spcBef>
                <a:spcPts val="400"/>
              </a:spcBef>
              <a:buClr>
                <a:schemeClr val="dk1"/>
              </a:buClr>
              <a:buSzPct val="73333"/>
              <a:buFont typeface="Arial"/>
              <a:buNone/>
            </a:pPr>
            <a:r>
              <a:rPr lang="en-GB" sz="1600" dirty="0">
                <a:solidFill>
                  <a:schemeClr val="tx1">
                    <a:lumMod val="95000"/>
                    <a:lumOff val="5000"/>
                  </a:schemeClr>
                </a:solidFill>
                <a:latin typeface="+mn-lt"/>
              </a:rPr>
              <a:t>•GABHS 10% in adults</a:t>
            </a:r>
          </a:p>
          <a:p>
            <a:pPr lvl="0" algn="l" rtl="0">
              <a:lnSpc>
                <a:spcPct val="115000"/>
              </a:lnSpc>
              <a:spcBef>
                <a:spcPts val="400"/>
              </a:spcBef>
              <a:buClr>
                <a:schemeClr val="dk1"/>
              </a:buClr>
              <a:buSzPct val="73333"/>
              <a:buFont typeface="Arial"/>
              <a:buNone/>
            </a:pPr>
            <a:r>
              <a:rPr lang="en-GB" sz="1600" dirty="0">
                <a:solidFill>
                  <a:schemeClr val="tx1">
                    <a:lumMod val="95000"/>
                    <a:lumOff val="5000"/>
                  </a:schemeClr>
                </a:solidFill>
                <a:latin typeface="+mn-lt"/>
              </a:rPr>
              <a:t>•Others &lt;1% each</a:t>
            </a:r>
          </a:p>
          <a:p>
            <a:pPr lvl="0" algn="l" rtl="0">
              <a:lnSpc>
                <a:spcPct val="115000"/>
              </a:lnSpc>
              <a:spcBef>
                <a:spcPts val="400"/>
              </a:spcBef>
              <a:buClr>
                <a:schemeClr val="dk1"/>
              </a:buClr>
              <a:buSzPct val="73333"/>
              <a:buFont typeface="Arial"/>
              <a:buNone/>
            </a:pPr>
            <a:r>
              <a:rPr lang="en-GB" sz="1600" dirty="0" err="1">
                <a:solidFill>
                  <a:schemeClr val="tx1">
                    <a:lumMod val="95000"/>
                    <a:lumOff val="5000"/>
                  </a:schemeClr>
                </a:solidFill>
                <a:latin typeface="+mn-lt"/>
                <a:ea typeface="Courier New"/>
                <a:cs typeface="Courier New"/>
                <a:sym typeface="Courier New"/>
              </a:rPr>
              <a:t>o</a:t>
            </a:r>
            <a:r>
              <a:rPr lang="en-GB" sz="1600" i="1" dirty="0" err="1">
                <a:solidFill>
                  <a:schemeClr val="tx1">
                    <a:lumMod val="95000"/>
                    <a:lumOff val="5000"/>
                  </a:schemeClr>
                </a:solidFill>
                <a:latin typeface="+mn-lt"/>
              </a:rPr>
              <a:t>Viral</a:t>
            </a:r>
            <a:r>
              <a:rPr lang="en-GB" sz="1600" i="1" dirty="0">
                <a:solidFill>
                  <a:schemeClr val="tx1">
                    <a:lumMod val="95000"/>
                    <a:lumOff val="5000"/>
                  </a:schemeClr>
                </a:solidFill>
                <a:latin typeface="+mn-lt"/>
              </a:rPr>
              <a:t> pharyngitis</a:t>
            </a:r>
          </a:p>
          <a:p>
            <a:pPr lvl="0" algn="l" rtl="0">
              <a:lnSpc>
                <a:spcPct val="115000"/>
              </a:lnSpc>
              <a:spcBef>
                <a:spcPts val="400"/>
              </a:spcBef>
              <a:buClr>
                <a:schemeClr val="dk1"/>
              </a:buClr>
              <a:buSzPct val="73333"/>
              <a:buFont typeface="Arial"/>
              <a:buNone/>
            </a:pPr>
            <a:r>
              <a:rPr lang="en-GB" sz="1600" dirty="0">
                <a:solidFill>
                  <a:schemeClr val="tx1">
                    <a:lumMod val="95000"/>
                    <a:lumOff val="5000"/>
                  </a:schemeClr>
                </a:solidFill>
                <a:latin typeface="+mn-lt"/>
              </a:rPr>
              <a:t>•Rhinovirus, </a:t>
            </a:r>
            <a:r>
              <a:rPr lang="en-GB" sz="1600" dirty="0" err="1">
                <a:solidFill>
                  <a:schemeClr val="tx1">
                    <a:lumMod val="95000"/>
                    <a:lumOff val="5000"/>
                  </a:schemeClr>
                </a:solidFill>
                <a:latin typeface="+mn-lt"/>
              </a:rPr>
              <a:t>coronovirus</a:t>
            </a:r>
            <a:r>
              <a:rPr lang="en-GB" sz="1600" dirty="0">
                <a:solidFill>
                  <a:schemeClr val="tx1">
                    <a:lumMod val="95000"/>
                    <a:lumOff val="5000"/>
                  </a:schemeClr>
                </a:solidFill>
                <a:latin typeface="+mn-lt"/>
              </a:rPr>
              <a:t>, parainfluenza virus (common cold) 25%</a:t>
            </a:r>
          </a:p>
          <a:p>
            <a:pPr lvl="0" algn="l" rtl="0">
              <a:lnSpc>
                <a:spcPct val="115000"/>
              </a:lnSpc>
              <a:spcBef>
                <a:spcPts val="400"/>
              </a:spcBef>
              <a:buClr>
                <a:schemeClr val="dk1"/>
              </a:buClr>
              <a:buSzPct val="73333"/>
              <a:buFont typeface="Arial"/>
              <a:buNone/>
            </a:pPr>
            <a:r>
              <a:rPr lang="en-GB" sz="1600" dirty="0">
                <a:solidFill>
                  <a:schemeClr val="tx1">
                    <a:lumMod val="95000"/>
                    <a:lumOff val="5000"/>
                  </a:schemeClr>
                </a:solidFill>
                <a:latin typeface="+mn-lt"/>
              </a:rPr>
              <a:t>•Influenza types A and B (influenza) 4%</a:t>
            </a:r>
          </a:p>
          <a:p>
            <a:pPr lvl="0" algn="l" rtl="0">
              <a:lnSpc>
                <a:spcPct val="115000"/>
              </a:lnSpc>
              <a:spcBef>
                <a:spcPts val="400"/>
              </a:spcBef>
              <a:buClr>
                <a:schemeClr val="dk1"/>
              </a:buClr>
              <a:buSzPct val="73333"/>
              <a:buFont typeface="Arial"/>
              <a:buNone/>
            </a:pPr>
            <a:r>
              <a:rPr lang="en-GB" sz="1600" dirty="0">
                <a:solidFill>
                  <a:schemeClr val="tx1">
                    <a:lumMod val="95000"/>
                    <a:lumOff val="5000"/>
                  </a:schemeClr>
                </a:solidFill>
                <a:latin typeface="+mn-lt"/>
              </a:rPr>
              <a:t>•Adenovirus (</a:t>
            </a:r>
            <a:r>
              <a:rPr lang="en-GB" sz="1600" dirty="0" err="1">
                <a:solidFill>
                  <a:schemeClr val="tx1">
                    <a:lumMod val="95000"/>
                    <a:lumOff val="5000"/>
                  </a:schemeClr>
                </a:solidFill>
                <a:latin typeface="+mn-lt"/>
              </a:rPr>
              <a:t>phryngoconjunctival</a:t>
            </a:r>
            <a:r>
              <a:rPr lang="en-GB" sz="1600" dirty="0">
                <a:solidFill>
                  <a:schemeClr val="tx1">
                    <a:lumMod val="95000"/>
                    <a:lumOff val="5000"/>
                  </a:schemeClr>
                </a:solidFill>
                <a:latin typeface="+mn-lt"/>
              </a:rPr>
              <a:t> fever) 4%</a:t>
            </a:r>
          </a:p>
          <a:p>
            <a:pPr lvl="0" algn="l" rtl="0">
              <a:lnSpc>
                <a:spcPct val="115000"/>
              </a:lnSpc>
              <a:spcBef>
                <a:spcPts val="400"/>
              </a:spcBef>
              <a:buClr>
                <a:schemeClr val="dk1"/>
              </a:buClr>
              <a:buSzPct val="73333"/>
              <a:buFont typeface="Arial"/>
              <a:buNone/>
            </a:pPr>
            <a:r>
              <a:rPr lang="en-GB" sz="1600" dirty="0">
                <a:solidFill>
                  <a:schemeClr val="tx1">
                    <a:lumMod val="95000"/>
                    <a:lumOff val="5000"/>
                  </a:schemeClr>
                </a:solidFill>
                <a:latin typeface="+mn-lt"/>
              </a:rPr>
              <a:t>•Others</a:t>
            </a:r>
          </a:p>
          <a:p>
            <a:pPr lvl="0" algn="l" rtl="0">
              <a:lnSpc>
                <a:spcPct val="115000"/>
              </a:lnSpc>
              <a:spcBef>
                <a:spcPts val="500"/>
              </a:spcBef>
              <a:buClr>
                <a:schemeClr val="dk1"/>
              </a:buClr>
              <a:buSzPct val="50000"/>
              <a:buFont typeface="Arial"/>
              <a:buNone/>
            </a:pPr>
            <a:r>
              <a:rPr lang="en-GB" sz="2200" dirty="0">
                <a:solidFill>
                  <a:schemeClr val="tx1">
                    <a:lumMod val="95000"/>
                    <a:lumOff val="5000"/>
                  </a:schemeClr>
                </a:solidFill>
                <a:latin typeface="+mn-lt"/>
              </a:rPr>
              <a:t>•</a:t>
            </a:r>
            <a:r>
              <a:rPr lang="en-GB" sz="2200" b="1" dirty="0">
                <a:solidFill>
                  <a:schemeClr val="tx1">
                    <a:lumMod val="95000"/>
                    <a:lumOff val="5000"/>
                  </a:schemeClr>
                </a:solidFill>
                <a:latin typeface="+mn-lt"/>
              </a:rPr>
              <a:t>Non infectious causes</a:t>
            </a:r>
          </a:p>
          <a:p>
            <a:pPr lvl="0" algn="l" rtl="0">
              <a:lnSpc>
                <a:spcPct val="115000"/>
              </a:lnSpc>
              <a:spcBef>
                <a:spcPts val="400"/>
              </a:spcBef>
              <a:buClr>
                <a:schemeClr val="dk1"/>
              </a:buClr>
              <a:buSzPct val="73333"/>
              <a:buFont typeface="Arial"/>
              <a:buNone/>
            </a:pPr>
            <a:r>
              <a:rPr lang="en-GB" sz="1600" dirty="0" smtClean="0">
                <a:solidFill>
                  <a:schemeClr val="tx1">
                    <a:lumMod val="95000"/>
                    <a:lumOff val="5000"/>
                  </a:schemeClr>
                </a:solidFill>
                <a:latin typeface="+mn-lt"/>
              </a:rPr>
              <a:t>(</a:t>
            </a:r>
            <a:r>
              <a:rPr lang="en-GB" sz="1600" dirty="0">
                <a:solidFill>
                  <a:schemeClr val="tx1">
                    <a:lumMod val="95000"/>
                    <a:lumOff val="5000"/>
                  </a:schemeClr>
                </a:solidFill>
                <a:latin typeface="+mn-lt"/>
              </a:rPr>
              <a:t>physical </a:t>
            </a:r>
            <a:r>
              <a:rPr lang="en-GB" sz="1600" dirty="0" smtClean="0">
                <a:solidFill>
                  <a:schemeClr val="tx1">
                    <a:lumMod val="95000"/>
                    <a:lumOff val="5000"/>
                  </a:schemeClr>
                </a:solidFill>
                <a:latin typeface="+mn-lt"/>
              </a:rPr>
              <a:t>irritation, inflammation </a:t>
            </a:r>
            <a:r>
              <a:rPr lang="en-GB" sz="1600" dirty="0">
                <a:solidFill>
                  <a:schemeClr val="tx1">
                    <a:lumMod val="95000"/>
                    <a:lumOff val="5000"/>
                  </a:schemeClr>
                </a:solidFill>
                <a:latin typeface="+mn-lt"/>
              </a:rPr>
              <a:t>secondary to radiotherapy or chemotherapy).</a:t>
            </a:r>
          </a:p>
          <a:p>
            <a:pPr lvl="0" algn="l" rtl="0">
              <a:lnSpc>
                <a:spcPct val="115000"/>
              </a:lnSpc>
              <a:spcBef>
                <a:spcPts val="500"/>
              </a:spcBef>
              <a:buClr>
                <a:schemeClr val="dk1"/>
              </a:buClr>
              <a:buSzPct val="50000"/>
              <a:buFont typeface="Arial"/>
              <a:buNone/>
            </a:pPr>
            <a:r>
              <a:rPr lang="en-GB" sz="2200" dirty="0">
                <a:solidFill>
                  <a:schemeClr val="tx1">
                    <a:lumMod val="95000"/>
                    <a:lumOff val="5000"/>
                  </a:schemeClr>
                </a:solidFill>
                <a:latin typeface="+mn-lt"/>
              </a:rPr>
              <a:t>•</a:t>
            </a:r>
            <a:r>
              <a:rPr lang="en-GB" sz="2200" b="1" dirty="0">
                <a:solidFill>
                  <a:schemeClr val="tx1">
                    <a:lumMod val="95000"/>
                    <a:lumOff val="5000"/>
                  </a:schemeClr>
                </a:solidFill>
                <a:latin typeface="+mn-lt"/>
              </a:rPr>
              <a:t>Pharyngeal abscess</a:t>
            </a:r>
          </a:p>
          <a:p>
            <a:pPr lvl="0" algn="l" rtl="0">
              <a:lnSpc>
                <a:spcPct val="115000"/>
              </a:lnSpc>
              <a:spcBef>
                <a:spcPts val="500"/>
              </a:spcBef>
              <a:buClr>
                <a:schemeClr val="dk1"/>
              </a:buClr>
              <a:buSzPct val="50000"/>
              <a:buFont typeface="Arial"/>
              <a:buNone/>
            </a:pPr>
            <a:r>
              <a:rPr lang="en-GB" sz="2200" dirty="0">
                <a:solidFill>
                  <a:schemeClr val="tx1">
                    <a:lumMod val="95000"/>
                    <a:lumOff val="5000"/>
                  </a:schemeClr>
                </a:solidFill>
                <a:latin typeface="+mn-lt"/>
              </a:rPr>
              <a:t>•</a:t>
            </a:r>
            <a:r>
              <a:rPr lang="en-GB" sz="2200" b="1" dirty="0">
                <a:solidFill>
                  <a:schemeClr val="tx1">
                    <a:lumMod val="95000"/>
                    <a:lumOff val="5000"/>
                  </a:schemeClr>
                </a:solidFill>
                <a:latin typeface="+mn-lt"/>
              </a:rPr>
              <a:t>Epiglottitis</a:t>
            </a:r>
          </a:p>
          <a:p>
            <a:pPr algn="l">
              <a:spcBef>
                <a:spcPts val="0"/>
              </a:spcBef>
              <a:buNone/>
            </a:pPr>
            <a:endParaRPr dirty="0">
              <a:solidFill>
                <a:schemeClr val="tx1">
                  <a:lumMod val="95000"/>
                  <a:lumOff val="5000"/>
                </a:schemeClr>
              </a:solidFill>
              <a:latin typeface="+mn-lt"/>
            </a:endParaRPr>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prstGeom prst="rect">
            <a:avLst/>
          </a:prstGeom>
          <a:ln w="9525" cap="flat">
            <a:solidFill>
              <a:schemeClr val="lt1"/>
            </a:solidFill>
            <a:prstDash val="solid"/>
            <a:round/>
            <a:headEnd type="none" w="med" len="med"/>
            <a:tailEnd type="none" w="med" len="med"/>
          </a:ln>
        </p:spPr>
        <p:txBody>
          <a:bodyPr lIns="91425" tIns="91425" rIns="91425" bIns="91425" anchor="b" anchorCtr="0">
            <a:noAutofit/>
          </a:bodyPr>
          <a:lstStyle/>
          <a:p>
            <a:pPr>
              <a:spcBef>
                <a:spcPts val="0"/>
              </a:spcBef>
              <a:buNone/>
            </a:pPr>
            <a:r>
              <a:rPr lang="en-GB"/>
              <a:t>Red Flags </a:t>
            </a:r>
          </a:p>
        </p:txBody>
      </p:sp>
      <p:sp>
        <p:nvSpPr>
          <p:cNvPr id="289" name="Shape 289"/>
          <p:cNvSpPr txBox="1">
            <a:spLocks noGrp="1"/>
          </p:cNvSpPr>
          <p:nvPr>
            <p:ph type="body" idx="1"/>
          </p:nvPr>
        </p:nvSpPr>
        <p:spPr>
          <a:prstGeom prst="rect">
            <a:avLst/>
          </a:prstGeom>
        </p:spPr>
        <p:txBody>
          <a:bodyPr lIns="91425" tIns="91425" rIns="91425" bIns="91425" anchor="t" anchorCtr="0">
            <a:noAutofit/>
          </a:bodyPr>
          <a:lstStyle/>
          <a:p>
            <a:pPr lvl="0" algn="l" rtl="0">
              <a:lnSpc>
                <a:spcPct val="115000"/>
              </a:lnSpc>
              <a:spcBef>
                <a:spcPts val="0"/>
              </a:spcBef>
              <a:buClr>
                <a:schemeClr val="dk1"/>
              </a:buClr>
              <a:buSzPct val="28205"/>
              <a:buFont typeface="Arial"/>
              <a:buNone/>
            </a:pPr>
            <a:r>
              <a:rPr lang="en-GB" sz="3900" dirty="0">
                <a:solidFill>
                  <a:schemeClr val="tx1">
                    <a:lumMod val="95000"/>
                    <a:lumOff val="5000"/>
                  </a:schemeClr>
                </a:solidFill>
              </a:rPr>
              <a:t>•Epiglottitis</a:t>
            </a:r>
          </a:p>
          <a:p>
            <a:pPr lvl="0" algn="l" rtl="0">
              <a:lnSpc>
                <a:spcPct val="115000"/>
              </a:lnSpc>
              <a:spcBef>
                <a:spcPts val="0"/>
              </a:spcBef>
              <a:buClr>
                <a:schemeClr val="dk1"/>
              </a:buClr>
              <a:buSzPct val="50000"/>
              <a:buFont typeface="Arial"/>
              <a:buNone/>
            </a:pPr>
            <a:r>
              <a:rPr lang="en-GB" sz="2200" dirty="0">
                <a:solidFill>
                  <a:schemeClr val="tx1">
                    <a:lumMod val="95000"/>
                    <a:lumOff val="5000"/>
                  </a:schemeClr>
                </a:solidFill>
              </a:rPr>
              <a:t>•If suspected, do not examine the throat,  immediately take the patient to the O.R unless there are facilities for immediate intubation/tracheotomy because of the possibility of precipitating complete airway obstruction or cardiopulmonary arrest</a:t>
            </a:r>
          </a:p>
          <a:p>
            <a:pPr lvl="0" algn="l" rtl="0">
              <a:lnSpc>
                <a:spcPct val="115000"/>
              </a:lnSpc>
              <a:spcBef>
                <a:spcPts val="0"/>
              </a:spcBef>
              <a:buNone/>
            </a:pPr>
            <a:endParaRPr sz="2200" dirty="0">
              <a:solidFill>
                <a:schemeClr val="tx1">
                  <a:lumMod val="95000"/>
                  <a:lumOff val="5000"/>
                </a:schemeClr>
              </a:solidFill>
            </a:endParaRPr>
          </a:p>
          <a:p>
            <a:pPr lvl="0" algn="l" rtl="0">
              <a:lnSpc>
                <a:spcPct val="115000"/>
              </a:lnSpc>
              <a:spcBef>
                <a:spcPts val="0"/>
              </a:spcBef>
              <a:buClr>
                <a:schemeClr val="dk1"/>
              </a:buClr>
              <a:buSzPct val="50000"/>
              <a:buFont typeface="Arial"/>
              <a:buNone/>
            </a:pPr>
            <a:r>
              <a:rPr lang="en-GB" sz="2200" dirty="0">
                <a:solidFill>
                  <a:schemeClr val="tx1">
                    <a:lumMod val="95000"/>
                    <a:lumOff val="5000"/>
                  </a:schemeClr>
                </a:solidFill>
              </a:rPr>
              <a:t>•Progress very fast secure airway first</a:t>
            </a:r>
          </a:p>
          <a:p>
            <a:pPr lvl="0" algn="l" rtl="0">
              <a:lnSpc>
                <a:spcPct val="115000"/>
              </a:lnSpc>
              <a:spcBef>
                <a:spcPts val="0"/>
              </a:spcBef>
              <a:buNone/>
            </a:pPr>
            <a:endParaRPr sz="2200" dirty="0">
              <a:solidFill>
                <a:schemeClr val="tx1">
                  <a:lumMod val="95000"/>
                  <a:lumOff val="5000"/>
                </a:schemeClr>
              </a:solidFill>
            </a:endParaRPr>
          </a:p>
          <a:p>
            <a:pPr algn="l" rtl="0">
              <a:lnSpc>
                <a:spcPct val="115000"/>
              </a:lnSpc>
              <a:buClr>
                <a:schemeClr val="dk1"/>
              </a:buClr>
              <a:buSzPct val="50000"/>
              <a:buNone/>
            </a:pPr>
            <a:r>
              <a:rPr lang="en-GB" sz="2200" dirty="0">
                <a:solidFill>
                  <a:schemeClr val="tx1">
                    <a:lumMod val="95000"/>
                    <a:lumOff val="5000"/>
                  </a:schemeClr>
                </a:solidFill>
              </a:rPr>
              <a:t>•Pathogen: </a:t>
            </a:r>
            <a:r>
              <a:rPr lang="en-US" sz="2400" i="1" dirty="0" err="1" smtClean="0"/>
              <a:t>Haemophilus</a:t>
            </a:r>
            <a:r>
              <a:rPr lang="en-US" sz="2400" i="1" dirty="0" smtClean="0"/>
              <a:t> </a:t>
            </a:r>
            <a:r>
              <a:rPr lang="en-US" sz="2400" i="1" dirty="0" err="1" smtClean="0"/>
              <a:t>influenzae</a:t>
            </a:r>
            <a:endParaRPr lang="en-GB" sz="2200" dirty="0">
              <a:solidFill>
                <a:schemeClr val="tx1">
                  <a:lumMod val="95000"/>
                  <a:lumOff val="5000"/>
                </a:schemeClr>
              </a:solidFill>
            </a:endParaRPr>
          </a:p>
          <a:p>
            <a:pPr lvl="0" algn="l" rtl="0">
              <a:lnSpc>
                <a:spcPct val="115000"/>
              </a:lnSpc>
              <a:spcBef>
                <a:spcPts val="0"/>
              </a:spcBef>
              <a:buClr>
                <a:schemeClr val="dk1"/>
              </a:buClr>
              <a:buSzPct val="50000"/>
              <a:buFont typeface="Arial"/>
              <a:buNone/>
            </a:pPr>
            <a:r>
              <a:rPr lang="en-GB" sz="2200" dirty="0">
                <a:solidFill>
                  <a:schemeClr val="tx1">
                    <a:lumMod val="95000"/>
                    <a:lumOff val="5000"/>
                  </a:schemeClr>
                </a:solidFill>
              </a:rPr>
              <a:t>•Clinical feature: high grade fever , toxic very bad stridor , drooling of saliva, difficulty of breathing </a:t>
            </a:r>
          </a:p>
          <a:p>
            <a:pPr algn="l">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a:t>When to Admit ?</a:t>
            </a:r>
          </a:p>
        </p:txBody>
      </p:sp>
      <p:sp>
        <p:nvSpPr>
          <p:cNvPr id="295" name="Shape 295"/>
          <p:cNvSpPr txBox="1">
            <a:spLocks noGrp="1"/>
          </p:cNvSpPr>
          <p:nvPr>
            <p:ph type="body" idx="1"/>
          </p:nvPr>
        </p:nvSpPr>
        <p:spPr>
          <a:xfrm>
            <a:off x="683568" y="1700808"/>
            <a:ext cx="8229600" cy="4967700"/>
          </a:xfrm>
          <a:prstGeom prst="rect">
            <a:avLst/>
          </a:prstGeom>
        </p:spPr>
        <p:txBody>
          <a:bodyPr lIns="91425" tIns="91425" rIns="91425" bIns="91425" anchor="t" anchorCtr="0">
            <a:noAutofit/>
          </a:bodyPr>
          <a:lstStyle/>
          <a:p>
            <a:pPr lvl="0" algn="l" rtl="0">
              <a:lnSpc>
                <a:spcPct val="115000"/>
              </a:lnSpc>
              <a:spcBef>
                <a:spcPts val="0"/>
              </a:spcBef>
              <a:buClr>
                <a:schemeClr val="dk1"/>
              </a:buClr>
              <a:buSzPct val="45833"/>
              <a:buFont typeface="Arial"/>
              <a:buNone/>
            </a:pPr>
            <a:r>
              <a:rPr lang="en-GB" sz="2400" dirty="0">
                <a:solidFill>
                  <a:schemeClr val="tx1">
                    <a:lumMod val="95000"/>
                    <a:lumOff val="5000"/>
                  </a:schemeClr>
                </a:solidFill>
              </a:rPr>
              <a:t>•Stridor or respiratory difficulty</a:t>
            </a:r>
          </a:p>
          <a:p>
            <a:pPr lvl="0" algn="l" rtl="0">
              <a:lnSpc>
                <a:spcPct val="115000"/>
              </a:lnSpc>
              <a:spcBef>
                <a:spcPts val="0"/>
              </a:spcBef>
              <a:buClr>
                <a:schemeClr val="dk1"/>
              </a:buClr>
              <a:buSzPct val="45833"/>
              <a:buFont typeface="Arial"/>
              <a:buNone/>
            </a:pPr>
            <a:r>
              <a:rPr lang="en-GB" sz="2400" dirty="0">
                <a:solidFill>
                  <a:schemeClr val="tx1">
                    <a:lumMod val="95000"/>
                    <a:lumOff val="5000"/>
                  </a:schemeClr>
                </a:solidFill>
              </a:rPr>
              <a:t>•Upper airway obstruction</a:t>
            </a:r>
          </a:p>
          <a:p>
            <a:pPr lvl="0" algn="l" rtl="0">
              <a:lnSpc>
                <a:spcPct val="115000"/>
              </a:lnSpc>
              <a:spcBef>
                <a:spcPts val="0"/>
              </a:spcBef>
              <a:buClr>
                <a:schemeClr val="dk1"/>
              </a:buClr>
              <a:buSzPct val="45833"/>
              <a:buFont typeface="Arial"/>
              <a:buNone/>
            </a:pPr>
            <a:r>
              <a:rPr lang="en-GB" sz="2400" dirty="0">
                <a:solidFill>
                  <a:schemeClr val="tx1">
                    <a:lumMod val="95000"/>
                    <a:lumOff val="5000"/>
                  </a:schemeClr>
                </a:solidFill>
              </a:rPr>
              <a:t>•Dehydration </a:t>
            </a:r>
          </a:p>
          <a:p>
            <a:pPr lvl="0" algn="l" rtl="0">
              <a:lnSpc>
                <a:spcPct val="115000"/>
              </a:lnSpc>
              <a:spcBef>
                <a:spcPts val="0"/>
              </a:spcBef>
              <a:buClr>
                <a:schemeClr val="dk1"/>
              </a:buClr>
              <a:buSzPct val="45833"/>
              <a:buFont typeface="Arial"/>
              <a:buNone/>
            </a:pPr>
            <a:r>
              <a:rPr lang="en-GB" sz="2400" dirty="0">
                <a:solidFill>
                  <a:schemeClr val="tx1">
                    <a:lumMod val="95000"/>
                    <a:lumOff val="5000"/>
                  </a:schemeClr>
                </a:solidFill>
              </a:rPr>
              <a:t>•Severe </a:t>
            </a:r>
            <a:r>
              <a:rPr lang="en-GB" sz="2400" dirty="0" err="1">
                <a:solidFill>
                  <a:schemeClr val="tx1">
                    <a:lumMod val="95000"/>
                    <a:lumOff val="5000"/>
                  </a:schemeClr>
                </a:solidFill>
              </a:rPr>
              <a:t>suppurative</a:t>
            </a:r>
            <a:r>
              <a:rPr lang="en-GB" sz="2400" dirty="0">
                <a:solidFill>
                  <a:schemeClr val="tx1">
                    <a:lumMod val="95000"/>
                    <a:lumOff val="5000"/>
                  </a:schemeClr>
                </a:solidFill>
              </a:rPr>
              <a:t> complications</a:t>
            </a:r>
          </a:p>
          <a:p>
            <a:pPr lvl="0" algn="l" rtl="0">
              <a:lnSpc>
                <a:spcPct val="115000"/>
              </a:lnSpc>
              <a:spcBef>
                <a:spcPts val="0"/>
              </a:spcBef>
              <a:buClr>
                <a:schemeClr val="dk1"/>
              </a:buClr>
              <a:buSzPct val="45833"/>
              <a:buFont typeface="Arial"/>
              <a:buNone/>
            </a:pPr>
            <a:r>
              <a:rPr lang="en-GB" sz="2400" dirty="0" smtClean="0">
                <a:solidFill>
                  <a:schemeClr val="tx1">
                    <a:lumMod val="95000"/>
                    <a:lumOff val="5000"/>
                  </a:schemeClr>
                </a:solidFill>
              </a:rPr>
              <a:t>•</a:t>
            </a:r>
            <a:r>
              <a:rPr lang="en-GB" sz="2400" dirty="0" err="1" smtClean="0">
                <a:solidFill>
                  <a:schemeClr val="tx1">
                    <a:lumMod val="95000"/>
                    <a:lumOff val="5000"/>
                  </a:schemeClr>
                </a:solidFill>
              </a:rPr>
              <a:t>Immunocompromised</a:t>
            </a:r>
            <a:r>
              <a:rPr lang="en-GB" sz="2400" dirty="0" smtClean="0">
                <a:solidFill>
                  <a:schemeClr val="tx1">
                    <a:lumMod val="95000"/>
                    <a:lumOff val="5000"/>
                  </a:schemeClr>
                </a:solidFill>
              </a:rPr>
              <a:t> patient</a:t>
            </a:r>
            <a:endParaRPr lang="en-GB" sz="2400" dirty="0">
              <a:solidFill>
                <a:schemeClr val="tx1">
                  <a:lumMod val="95000"/>
                  <a:lumOff val="5000"/>
                </a:schemeClr>
              </a:solidFill>
            </a:endParaRPr>
          </a:p>
        </p:txBody>
      </p:sp>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a:t>Pharyngitis</a:t>
            </a:r>
          </a:p>
        </p:txBody>
      </p:sp>
      <p:sp>
        <p:nvSpPr>
          <p:cNvPr id="301" name="Shape 301"/>
          <p:cNvSpPr txBox="1">
            <a:spLocks noGrp="1"/>
          </p:cNvSpPr>
          <p:nvPr>
            <p:ph type="body" idx="1"/>
          </p:nvPr>
        </p:nvSpPr>
        <p:spPr>
          <a:prstGeom prst="rect">
            <a:avLst/>
          </a:prstGeom>
        </p:spPr>
        <p:txBody>
          <a:bodyPr lIns="91425" tIns="91425" rIns="91425" bIns="91425" anchor="t" anchorCtr="0">
            <a:noAutofit/>
          </a:bodyPr>
          <a:lstStyle/>
          <a:p>
            <a:pPr marL="457200" lvl="0" indent="-381000" algn="l" rtl="0">
              <a:spcBef>
                <a:spcPts val="0"/>
              </a:spcBef>
              <a:buClr>
                <a:schemeClr val="dk1"/>
              </a:buClr>
              <a:buSzPct val="100000"/>
              <a:buFont typeface="Arial"/>
              <a:buChar char="●"/>
            </a:pPr>
            <a:r>
              <a:rPr lang="en-GB" sz="2400" dirty="0">
                <a:solidFill>
                  <a:srgbClr val="FF0000"/>
                </a:solidFill>
              </a:rPr>
              <a:t>One of the commonest conditions encountered by family physicians. </a:t>
            </a:r>
          </a:p>
          <a:p>
            <a:pPr lvl="0" algn="l" rtl="0">
              <a:spcBef>
                <a:spcPts val="0"/>
              </a:spcBef>
              <a:buNone/>
            </a:pPr>
            <a:endParaRPr sz="2400" dirty="0"/>
          </a:p>
          <a:p>
            <a:pPr marL="457200" lvl="0" indent="-419100" algn="l" rtl="0">
              <a:spcBef>
                <a:spcPts val="0"/>
              </a:spcBef>
              <a:buClr>
                <a:schemeClr val="dk1"/>
              </a:buClr>
              <a:buSzPct val="100000"/>
              <a:buFont typeface="Arial"/>
              <a:buChar char="●"/>
            </a:pPr>
            <a:r>
              <a:rPr lang="en-GB" sz="2400" dirty="0"/>
              <a:t>It can be difficult to determine whether you have a viral or bacterial infection because the symptoms are often similar</a:t>
            </a:r>
          </a:p>
          <a:p>
            <a:pPr lvl="0" algn="l" rtl="0">
              <a:lnSpc>
                <a:spcPct val="115000"/>
              </a:lnSpc>
              <a:spcBef>
                <a:spcPts val="0"/>
              </a:spcBef>
              <a:buNone/>
            </a:pPr>
            <a:endParaRPr lang="en-GB" sz="2400" dirty="0" smtClean="0"/>
          </a:p>
          <a:p>
            <a:pPr marL="457200" lvl="0" indent="-419100" algn="l" rtl="0">
              <a:spcBef>
                <a:spcPts val="0"/>
              </a:spcBef>
              <a:buClr>
                <a:schemeClr val="dk1"/>
              </a:buClr>
              <a:buSzPct val="100000"/>
              <a:buFont typeface="Arial"/>
              <a:buChar char="●"/>
            </a:pPr>
            <a:r>
              <a:rPr lang="en-GB" sz="2400" dirty="0" smtClean="0"/>
              <a:t>Identifying </a:t>
            </a:r>
            <a:r>
              <a:rPr lang="en-GB" sz="2400" dirty="0"/>
              <a:t>the cause of </a:t>
            </a:r>
            <a:r>
              <a:rPr lang="en-GB" sz="2400" dirty="0" err="1"/>
              <a:t>pharyngitis</a:t>
            </a:r>
            <a:r>
              <a:rPr lang="en-GB" sz="2400" dirty="0"/>
              <a:t>, especially group A beta-</a:t>
            </a:r>
            <a:r>
              <a:rPr lang="en-GB" sz="2400" dirty="0" err="1"/>
              <a:t>hemolytic</a:t>
            </a:r>
            <a:r>
              <a:rPr lang="en-GB" sz="2400" dirty="0"/>
              <a:t> streptococcus (GABHS), is important to prevent potential life-threatening complications</a:t>
            </a:r>
          </a:p>
        </p:txBody>
      </p:sp>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endParaRPr/>
          </a:p>
        </p:txBody>
      </p:sp>
      <p:sp>
        <p:nvSpPr>
          <p:cNvPr id="307" name="Shape 307"/>
          <p:cNvSpPr txBox="1">
            <a:spLocks noGrp="1"/>
          </p:cNvSpPr>
          <p:nvPr>
            <p:ph type="body" idx="1"/>
          </p:nvPr>
        </p:nvSpPr>
        <p:spPr>
          <a:prstGeom prst="rect">
            <a:avLst/>
          </a:prstGeom>
        </p:spPr>
        <p:txBody>
          <a:bodyPr lIns="91425" tIns="91425" rIns="91425" bIns="91425" anchor="t" anchorCtr="0">
            <a:noAutofit/>
          </a:bodyPr>
          <a:lstStyle/>
          <a:p>
            <a:pPr lvl="0" algn="l" rtl="0">
              <a:lnSpc>
                <a:spcPct val="115000"/>
              </a:lnSpc>
              <a:spcBef>
                <a:spcPts val="0"/>
              </a:spcBef>
              <a:buClr>
                <a:schemeClr val="dk1"/>
              </a:buClr>
              <a:buSzPct val="61111"/>
              <a:buFont typeface="Arial"/>
              <a:buNone/>
            </a:pPr>
            <a:r>
              <a:rPr lang="en-GB" sz="2000" b="1" dirty="0"/>
              <a:t>Viral</a:t>
            </a:r>
            <a:r>
              <a:rPr lang="en-GB" sz="2000" dirty="0"/>
              <a:t>:</a:t>
            </a:r>
          </a:p>
          <a:p>
            <a:pPr lvl="0" algn="l" rtl="0">
              <a:lnSpc>
                <a:spcPct val="115000"/>
              </a:lnSpc>
              <a:spcBef>
                <a:spcPts val="0"/>
              </a:spcBef>
              <a:buClr>
                <a:schemeClr val="dk1"/>
              </a:buClr>
              <a:buSzPct val="61111"/>
              <a:buFont typeface="Arial"/>
              <a:buNone/>
            </a:pPr>
            <a:r>
              <a:rPr lang="en-GB" sz="2000" b="1" dirty="0">
                <a:solidFill>
                  <a:srgbClr val="FF0000"/>
                </a:solidFill>
              </a:rPr>
              <a:t>the most common cause of sore </a:t>
            </a:r>
            <a:r>
              <a:rPr lang="en-GB" sz="2000" b="1" dirty="0" smtClean="0">
                <a:solidFill>
                  <a:srgbClr val="FF0000"/>
                </a:solidFill>
              </a:rPr>
              <a:t>throat</a:t>
            </a:r>
          </a:p>
          <a:p>
            <a:pPr lvl="0" algn="l" rtl="0">
              <a:lnSpc>
                <a:spcPct val="115000"/>
              </a:lnSpc>
              <a:spcBef>
                <a:spcPts val="0"/>
              </a:spcBef>
              <a:buClr>
                <a:schemeClr val="dk1"/>
              </a:buClr>
              <a:buSzPct val="61111"/>
              <a:buFont typeface="Arial"/>
              <a:buNone/>
            </a:pPr>
            <a:r>
              <a:rPr lang="en-GB" sz="2000" dirty="0" smtClean="0"/>
              <a:t>Clinical </a:t>
            </a:r>
            <a:r>
              <a:rPr lang="en-GB" sz="2000" dirty="0"/>
              <a:t>features:</a:t>
            </a:r>
          </a:p>
          <a:p>
            <a:pPr lvl="0" algn="l" rtl="0">
              <a:lnSpc>
                <a:spcPct val="115000"/>
              </a:lnSpc>
              <a:spcBef>
                <a:spcPts val="0"/>
              </a:spcBef>
              <a:buClr>
                <a:schemeClr val="dk1"/>
              </a:buClr>
              <a:buSzPct val="61111"/>
              <a:buFont typeface="Arial"/>
              <a:buNone/>
            </a:pPr>
            <a:r>
              <a:rPr lang="en-GB" sz="2000" dirty="0">
                <a:latin typeface="Courier New"/>
                <a:ea typeface="Courier New"/>
                <a:cs typeface="Courier New"/>
                <a:sym typeface="Courier New"/>
              </a:rPr>
              <a:t>o		</a:t>
            </a:r>
            <a:r>
              <a:rPr lang="en-GB" sz="2000" dirty="0" err="1"/>
              <a:t>Coryza</a:t>
            </a:r>
            <a:r>
              <a:rPr lang="en-GB" sz="2000" dirty="0"/>
              <a:t>.</a:t>
            </a:r>
          </a:p>
          <a:p>
            <a:pPr lvl="0" algn="l" rtl="0">
              <a:lnSpc>
                <a:spcPct val="115000"/>
              </a:lnSpc>
              <a:spcBef>
                <a:spcPts val="0"/>
              </a:spcBef>
              <a:buClr>
                <a:schemeClr val="dk1"/>
              </a:buClr>
              <a:buSzPct val="61111"/>
              <a:buFont typeface="Arial"/>
              <a:buNone/>
            </a:pPr>
            <a:r>
              <a:rPr lang="en-GB" sz="2000" dirty="0">
                <a:latin typeface="Courier New"/>
                <a:ea typeface="Courier New"/>
                <a:cs typeface="Courier New"/>
                <a:sym typeface="Courier New"/>
              </a:rPr>
              <a:t>o</a:t>
            </a:r>
            <a:r>
              <a:rPr lang="en-GB" sz="2000" dirty="0"/>
              <a:t> 		Conjunctivitis.</a:t>
            </a:r>
          </a:p>
          <a:p>
            <a:pPr lvl="0" algn="l" rtl="0">
              <a:lnSpc>
                <a:spcPct val="115000"/>
              </a:lnSpc>
              <a:spcBef>
                <a:spcPts val="0"/>
              </a:spcBef>
              <a:buClr>
                <a:schemeClr val="dk1"/>
              </a:buClr>
              <a:buSzPct val="61111"/>
              <a:buFont typeface="Arial"/>
              <a:buNone/>
            </a:pPr>
            <a:r>
              <a:rPr lang="en-GB" sz="2000" dirty="0">
                <a:latin typeface="Courier New"/>
                <a:ea typeface="Courier New"/>
                <a:cs typeface="Courier New"/>
                <a:sym typeface="Courier New"/>
              </a:rPr>
              <a:t>o		</a:t>
            </a:r>
            <a:r>
              <a:rPr lang="en-GB" sz="2000" dirty="0"/>
              <a:t>Malaise or fatigue.</a:t>
            </a:r>
          </a:p>
          <a:p>
            <a:pPr lvl="0" algn="l" rtl="0">
              <a:lnSpc>
                <a:spcPct val="115000"/>
              </a:lnSpc>
              <a:spcBef>
                <a:spcPts val="0"/>
              </a:spcBef>
              <a:buClr>
                <a:schemeClr val="dk1"/>
              </a:buClr>
              <a:buSzPct val="61111"/>
              <a:buFont typeface="Arial"/>
              <a:buNone/>
            </a:pPr>
            <a:r>
              <a:rPr lang="en-GB" sz="2000" dirty="0">
                <a:latin typeface="Courier New"/>
                <a:ea typeface="Courier New"/>
                <a:cs typeface="Courier New"/>
                <a:sym typeface="Courier New"/>
              </a:rPr>
              <a:t>o</a:t>
            </a:r>
            <a:r>
              <a:rPr lang="en-GB" sz="2000" dirty="0"/>
              <a:t> 		Hoarseness.</a:t>
            </a:r>
          </a:p>
          <a:p>
            <a:pPr lvl="0" algn="l" rtl="0">
              <a:lnSpc>
                <a:spcPct val="115000"/>
              </a:lnSpc>
              <a:spcBef>
                <a:spcPts val="0"/>
              </a:spcBef>
              <a:buClr>
                <a:schemeClr val="dk1"/>
              </a:buClr>
              <a:buSzPct val="61111"/>
              <a:buFont typeface="Arial"/>
              <a:buNone/>
            </a:pPr>
            <a:r>
              <a:rPr lang="en-GB" sz="2000" dirty="0">
                <a:latin typeface="Courier New"/>
                <a:ea typeface="Courier New"/>
                <a:cs typeface="Courier New"/>
                <a:sym typeface="Courier New"/>
              </a:rPr>
              <a:t>o		</a:t>
            </a:r>
            <a:r>
              <a:rPr lang="en-GB" sz="2000" dirty="0"/>
              <a:t>Low-grade fever </a:t>
            </a:r>
          </a:p>
          <a:p>
            <a:pPr lvl="0" algn="l" rtl="0">
              <a:lnSpc>
                <a:spcPct val="115000"/>
              </a:lnSpc>
              <a:spcBef>
                <a:spcPts val="0"/>
              </a:spcBef>
              <a:buClr>
                <a:schemeClr val="dk1"/>
              </a:buClr>
              <a:buSzPct val="61111"/>
              <a:buFont typeface="Arial"/>
              <a:buNone/>
            </a:pPr>
            <a:r>
              <a:rPr lang="en-GB" sz="2000" dirty="0">
                <a:solidFill>
                  <a:srgbClr val="FF0000"/>
                </a:solidFill>
              </a:rPr>
              <a:t>Children </a:t>
            </a:r>
            <a:r>
              <a:rPr lang="en-GB" sz="2000" dirty="0"/>
              <a:t>with viral </a:t>
            </a:r>
            <a:r>
              <a:rPr lang="en-GB" sz="2000" dirty="0" err="1"/>
              <a:t>pharyngitis</a:t>
            </a:r>
            <a:r>
              <a:rPr lang="en-GB" sz="2000" dirty="0"/>
              <a:t> also can present with atypical symptoms, such as:-</a:t>
            </a:r>
          </a:p>
          <a:p>
            <a:pPr lvl="0" algn="l" rtl="0">
              <a:lnSpc>
                <a:spcPct val="115000"/>
              </a:lnSpc>
              <a:spcBef>
                <a:spcPts val="0"/>
              </a:spcBef>
              <a:buClr>
                <a:schemeClr val="dk1"/>
              </a:buClr>
              <a:buSzPct val="61111"/>
              <a:buFont typeface="Arial"/>
              <a:buNone/>
            </a:pPr>
            <a:r>
              <a:rPr lang="en-GB" sz="2000" dirty="0">
                <a:latin typeface="Courier New"/>
                <a:ea typeface="Courier New"/>
                <a:cs typeface="Courier New"/>
                <a:sym typeface="Courier New"/>
              </a:rPr>
              <a:t>o </a:t>
            </a:r>
            <a:r>
              <a:rPr lang="en-GB" sz="2000" dirty="0"/>
              <a:t>Mouth-breathing.</a:t>
            </a:r>
          </a:p>
          <a:p>
            <a:pPr lvl="0" algn="l" rtl="0">
              <a:lnSpc>
                <a:spcPct val="115000"/>
              </a:lnSpc>
              <a:spcBef>
                <a:spcPts val="0"/>
              </a:spcBef>
              <a:buClr>
                <a:schemeClr val="dk1"/>
              </a:buClr>
              <a:buSzPct val="61111"/>
              <a:buFont typeface="Arial"/>
              <a:buNone/>
            </a:pPr>
            <a:r>
              <a:rPr lang="en-GB" sz="2000" dirty="0">
                <a:latin typeface="Courier New"/>
                <a:ea typeface="Courier New"/>
                <a:cs typeface="Courier New"/>
                <a:sym typeface="Courier New"/>
              </a:rPr>
              <a:t>o </a:t>
            </a:r>
            <a:r>
              <a:rPr lang="en-GB" sz="2000" dirty="0"/>
              <a:t>Vomiting.</a:t>
            </a:r>
          </a:p>
          <a:p>
            <a:pPr lvl="0" algn="l" rtl="0">
              <a:lnSpc>
                <a:spcPct val="115000"/>
              </a:lnSpc>
              <a:spcBef>
                <a:spcPts val="0"/>
              </a:spcBef>
              <a:buClr>
                <a:schemeClr val="dk1"/>
              </a:buClr>
              <a:buSzPct val="61111"/>
              <a:buFont typeface="Arial"/>
              <a:buNone/>
            </a:pPr>
            <a:r>
              <a:rPr lang="en-GB" sz="2000" dirty="0">
                <a:latin typeface="Courier New"/>
                <a:ea typeface="Courier New"/>
                <a:cs typeface="Courier New"/>
                <a:sym typeface="Courier New"/>
              </a:rPr>
              <a:t>o </a:t>
            </a:r>
            <a:r>
              <a:rPr lang="en-GB" sz="2000" dirty="0"/>
              <a:t>Abdominal pain.</a:t>
            </a:r>
          </a:p>
          <a:p>
            <a:pPr lvl="0" algn="l" rtl="0">
              <a:lnSpc>
                <a:spcPct val="115000"/>
              </a:lnSpc>
              <a:spcBef>
                <a:spcPts val="0"/>
              </a:spcBef>
              <a:buClr>
                <a:schemeClr val="dk1"/>
              </a:buClr>
              <a:buSzPct val="61111"/>
              <a:buFont typeface="Arial"/>
              <a:buNone/>
            </a:pPr>
            <a:r>
              <a:rPr lang="en-GB" sz="2000" dirty="0">
                <a:latin typeface="Courier New"/>
                <a:ea typeface="Courier New"/>
                <a:cs typeface="Courier New"/>
                <a:sym typeface="Courier New"/>
              </a:rPr>
              <a:t>o </a:t>
            </a:r>
            <a:r>
              <a:rPr lang="en-GB" sz="2000" dirty="0" err="1"/>
              <a:t>Diarrhea</a:t>
            </a:r>
            <a:r>
              <a:rPr lang="en-GB" sz="2000" dirty="0"/>
              <a:t>.</a:t>
            </a:r>
          </a:p>
          <a:p>
            <a:pPr algn="l">
              <a:spcBef>
                <a:spcPts val="0"/>
              </a:spcBef>
              <a:buNone/>
            </a:pPr>
            <a:endParaRPr sz="2000" dirty="0"/>
          </a:p>
        </p:txBody>
      </p:sp>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a:t>Pharyngitis</a:t>
            </a:r>
          </a:p>
        </p:txBody>
      </p:sp>
      <p:sp>
        <p:nvSpPr>
          <p:cNvPr id="313" name="Shape 313"/>
          <p:cNvSpPr txBox="1">
            <a:spLocks noGrp="1"/>
          </p:cNvSpPr>
          <p:nvPr>
            <p:ph type="body" idx="1"/>
          </p:nvPr>
        </p:nvSpPr>
        <p:spPr>
          <a:prstGeom prst="rect">
            <a:avLst/>
          </a:prstGeom>
        </p:spPr>
        <p:txBody>
          <a:bodyPr lIns="91425" tIns="91425" rIns="91425" bIns="91425" anchor="t" anchorCtr="0">
            <a:noAutofit/>
          </a:bodyPr>
          <a:lstStyle/>
          <a:p>
            <a:pPr lvl="0" algn="l" rtl="0">
              <a:lnSpc>
                <a:spcPct val="115000"/>
              </a:lnSpc>
              <a:spcBef>
                <a:spcPts val="0"/>
              </a:spcBef>
              <a:buClr>
                <a:schemeClr val="dk1"/>
              </a:buClr>
              <a:buSzPct val="42307"/>
              <a:buFont typeface="Arial"/>
              <a:buNone/>
            </a:pPr>
            <a:r>
              <a:rPr lang="en-GB" sz="2600" b="1" dirty="0">
                <a:solidFill>
                  <a:schemeClr val="tx1">
                    <a:lumMod val="95000"/>
                    <a:lumOff val="5000"/>
                  </a:schemeClr>
                </a:solidFill>
                <a:latin typeface="+mn-lt"/>
              </a:rPr>
              <a:t>Bacterial:</a:t>
            </a:r>
          </a:p>
          <a:p>
            <a:pPr lvl="0" algn="l" rtl="0">
              <a:lnSpc>
                <a:spcPct val="115000"/>
              </a:lnSpc>
              <a:spcBef>
                <a:spcPts val="0"/>
              </a:spcBef>
              <a:buClr>
                <a:schemeClr val="dk1"/>
              </a:buClr>
              <a:buSzPct val="50000"/>
              <a:buFont typeface="Arial"/>
              <a:buNone/>
            </a:pPr>
            <a:r>
              <a:rPr lang="en-GB" sz="2200" dirty="0">
                <a:solidFill>
                  <a:schemeClr val="tx1">
                    <a:lumMod val="95000"/>
                    <a:lumOff val="5000"/>
                  </a:schemeClr>
                </a:solidFill>
                <a:latin typeface="+mn-lt"/>
                <a:ea typeface="Courier New"/>
                <a:cs typeface="Courier New"/>
                <a:sym typeface="Courier New"/>
              </a:rPr>
              <a:t>o </a:t>
            </a:r>
            <a:r>
              <a:rPr lang="en-GB" sz="1800" dirty="0">
                <a:solidFill>
                  <a:schemeClr val="tx1">
                    <a:lumMod val="95000"/>
                    <a:lumOff val="5000"/>
                  </a:schemeClr>
                </a:solidFill>
                <a:latin typeface="+mn-lt"/>
              </a:rPr>
              <a:t>Patients generally do not have </a:t>
            </a:r>
            <a:r>
              <a:rPr lang="en-GB" sz="1800" dirty="0" err="1">
                <a:solidFill>
                  <a:schemeClr val="tx1">
                    <a:lumMod val="95000"/>
                    <a:lumOff val="5000"/>
                  </a:schemeClr>
                </a:solidFill>
                <a:latin typeface="+mn-lt"/>
              </a:rPr>
              <a:t>rhinorrhea</a:t>
            </a:r>
            <a:r>
              <a:rPr lang="en-GB" sz="1800" dirty="0">
                <a:solidFill>
                  <a:schemeClr val="tx1">
                    <a:lumMod val="95000"/>
                    <a:lumOff val="5000"/>
                  </a:schemeClr>
                </a:solidFill>
                <a:latin typeface="+mn-lt"/>
              </a:rPr>
              <a:t>, cough, or conjunctivitis.</a:t>
            </a:r>
          </a:p>
          <a:p>
            <a:pPr lvl="0" algn="l" rtl="0">
              <a:lnSpc>
                <a:spcPct val="115000"/>
              </a:lnSpc>
              <a:spcBef>
                <a:spcPts val="0"/>
              </a:spcBef>
              <a:buClr>
                <a:schemeClr val="dk1"/>
              </a:buClr>
              <a:buSzPct val="61111"/>
              <a:buFont typeface="Arial"/>
              <a:buNone/>
            </a:pPr>
            <a:r>
              <a:rPr lang="en-GB" sz="1800" dirty="0">
                <a:solidFill>
                  <a:schemeClr val="tx1">
                    <a:lumMod val="95000"/>
                    <a:lumOff val="5000"/>
                  </a:schemeClr>
                </a:solidFill>
                <a:latin typeface="+mn-lt"/>
                <a:ea typeface="Courier New"/>
                <a:cs typeface="Courier New"/>
                <a:sym typeface="Courier New"/>
              </a:rPr>
              <a:t>o </a:t>
            </a:r>
            <a:r>
              <a:rPr lang="en-GB" sz="1800" dirty="0">
                <a:solidFill>
                  <a:schemeClr val="tx1">
                    <a:lumMod val="95000"/>
                    <a:lumOff val="5000"/>
                  </a:schemeClr>
                </a:solidFill>
                <a:latin typeface="+mn-lt"/>
              </a:rPr>
              <a:t>There is often a history of streptococcal throat infection within the past year.</a:t>
            </a:r>
          </a:p>
          <a:p>
            <a:pPr lvl="0" algn="l" rtl="0">
              <a:lnSpc>
                <a:spcPct val="115000"/>
              </a:lnSpc>
              <a:spcBef>
                <a:spcPts val="0"/>
              </a:spcBef>
              <a:buNone/>
            </a:pPr>
            <a:r>
              <a:rPr lang="en-GB" sz="1800" dirty="0">
                <a:solidFill>
                  <a:schemeClr val="tx1">
                    <a:lumMod val="95000"/>
                    <a:lumOff val="5000"/>
                  </a:schemeClr>
                </a:solidFill>
                <a:latin typeface="+mn-lt"/>
                <a:ea typeface="Courier New"/>
                <a:cs typeface="Courier New"/>
                <a:sym typeface="Courier New"/>
              </a:rPr>
              <a:t>o</a:t>
            </a:r>
            <a:r>
              <a:rPr lang="en-GB" sz="1800" dirty="0">
                <a:solidFill>
                  <a:schemeClr val="tx1">
                    <a:lumMod val="95000"/>
                    <a:lumOff val="5000"/>
                  </a:schemeClr>
                </a:solidFill>
                <a:latin typeface="+mn-lt"/>
              </a:rPr>
              <a:t> Group A beta-</a:t>
            </a:r>
            <a:r>
              <a:rPr lang="en-GB" sz="1800" dirty="0" err="1">
                <a:solidFill>
                  <a:schemeClr val="tx1">
                    <a:lumMod val="95000"/>
                    <a:lumOff val="5000"/>
                  </a:schemeClr>
                </a:solidFill>
                <a:latin typeface="+mn-lt"/>
              </a:rPr>
              <a:t>hemolytic</a:t>
            </a:r>
            <a:r>
              <a:rPr lang="en-GB" sz="1800" dirty="0">
                <a:solidFill>
                  <a:schemeClr val="tx1">
                    <a:lumMod val="95000"/>
                    <a:lumOff val="5000"/>
                  </a:schemeClr>
                </a:solidFill>
                <a:latin typeface="+mn-lt"/>
              </a:rPr>
              <a:t> streptococcus (GABHS) is the most common bacterial cause of pharyngitis.</a:t>
            </a:r>
          </a:p>
          <a:p>
            <a:pPr lvl="0" algn="l" rtl="0">
              <a:lnSpc>
                <a:spcPct val="115000"/>
              </a:lnSpc>
              <a:spcBef>
                <a:spcPts val="700"/>
              </a:spcBef>
              <a:buNone/>
            </a:pPr>
            <a:r>
              <a:rPr lang="en-GB" sz="2800" dirty="0">
                <a:solidFill>
                  <a:schemeClr val="tx1">
                    <a:lumMod val="95000"/>
                    <a:lumOff val="5000"/>
                  </a:schemeClr>
                </a:solidFill>
                <a:latin typeface="+mn-lt"/>
              </a:rPr>
              <a:t>•</a:t>
            </a:r>
            <a:r>
              <a:rPr lang="en-GB" sz="1800" b="1" dirty="0">
                <a:solidFill>
                  <a:schemeClr val="tx1">
                    <a:lumMod val="95000"/>
                    <a:lumOff val="5000"/>
                  </a:schemeClr>
                </a:solidFill>
                <a:latin typeface="+mn-lt"/>
              </a:rPr>
              <a:t>GABHS infection:</a:t>
            </a:r>
          </a:p>
          <a:p>
            <a:pPr lvl="0" algn="l" rtl="0">
              <a:lnSpc>
                <a:spcPct val="115000"/>
              </a:lnSpc>
              <a:spcBef>
                <a:spcPts val="700"/>
              </a:spcBef>
              <a:buNone/>
            </a:pPr>
            <a:r>
              <a:rPr lang="en-GB" sz="1800" dirty="0">
                <a:solidFill>
                  <a:schemeClr val="tx1">
                    <a:lumMod val="95000"/>
                    <a:lumOff val="5000"/>
                  </a:schemeClr>
                </a:solidFill>
                <a:latin typeface="+mn-lt"/>
              </a:rPr>
              <a:t>- Signs of strep throat may include</a:t>
            </a:r>
          </a:p>
          <a:p>
            <a:pPr lvl="0" algn="l" rtl="0">
              <a:lnSpc>
                <a:spcPct val="115000"/>
              </a:lnSpc>
              <a:spcBef>
                <a:spcPts val="0"/>
              </a:spcBef>
              <a:buNone/>
            </a:pPr>
            <a:r>
              <a:rPr lang="en-GB" sz="1800" dirty="0">
                <a:solidFill>
                  <a:schemeClr val="tx1">
                    <a:lumMod val="95000"/>
                    <a:lumOff val="5000"/>
                  </a:schemeClr>
                </a:solidFill>
                <a:latin typeface="+mn-lt"/>
                <a:ea typeface="Courier New"/>
                <a:cs typeface="Courier New"/>
                <a:sym typeface="Courier New"/>
              </a:rPr>
              <a:t>o </a:t>
            </a:r>
            <a:r>
              <a:rPr lang="en-GB" sz="1800" dirty="0">
                <a:solidFill>
                  <a:schemeClr val="tx1">
                    <a:lumMod val="95000"/>
                    <a:lumOff val="5000"/>
                  </a:schemeClr>
                </a:solidFill>
                <a:latin typeface="+mn-lt"/>
              </a:rPr>
              <a:t>Pharyngeal erythema.</a:t>
            </a:r>
          </a:p>
          <a:p>
            <a:pPr lvl="0" algn="l" rtl="0">
              <a:lnSpc>
                <a:spcPct val="115000"/>
              </a:lnSpc>
              <a:spcBef>
                <a:spcPts val="0"/>
              </a:spcBef>
              <a:buNone/>
            </a:pPr>
            <a:r>
              <a:rPr lang="en-GB" sz="1800" dirty="0">
                <a:solidFill>
                  <a:schemeClr val="tx1">
                    <a:lumMod val="95000"/>
                    <a:lumOff val="5000"/>
                  </a:schemeClr>
                </a:solidFill>
                <a:latin typeface="+mn-lt"/>
                <a:ea typeface="Courier New"/>
                <a:cs typeface="Courier New"/>
                <a:sym typeface="Courier New"/>
              </a:rPr>
              <a:t>o </a:t>
            </a:r>
            <a:r>
              <a:rPr lang="en-GB" sz="1800" dirty="0">
                <a:solidFill>
                  <a:schemeClr val="tx1">
                    <a:lumMod val="95000"/>
                    <a:lumOff val="5000"/>
                  </a:schemeClr>
                </a:solidFill>
                <a:latin typeface="+mn-lt"/>
              </a:rPr>
              <a:t>Tonsillar exudate.</a:t>
            </a:r>
          </a:p>
          <a:p>
            <a:pPr lvl="0" algn="l" rtl="0">
              <a:lnSpc>
                <a:spcPct val="115000"/>
              </a:lnSpc>
              <a:spcBef>
                <a:spcPts val="0"/>
              </a:spcBef>
              <a:buNone/>
            </a:pPr>
            <a:r>
              <a:rPr lang="en-GB" sz="1800" dirty="0">
                <a:solidFill>
                  <a:schemeClr val="tx1">
                    <a:lumMod val="95000"/>
                    <a:lumOff val="5000"/>
                  </a:schemeClr>
                </a:solidFill>
                <a:latin typeface="+mn-lt"/>
                <a:ea typeface="Courier New"/>
                <a:cs typeface="Courier New"/>
                <a:sym typeface="Courier New"/>
              </a:rPr>
              <a:t>o </a:t>
            </a:r>
            <a:r>
              <a:rPr lang="en-GB" sz="1800" dirty="0" err="1">
                <a:solidFill>
                  <a:schemeClr val="tx1">
                    <a:lumMod val="95000"/>
                    <a:lumOff val="5000"/>
                  </a:schemeClr>
                </a:solidFill>
                <a:latin typeface="+mn-lt"/>
              </a:rPr>
              <a:t>Edematous</a:t>
            </a:r>
            <a:r>
              <a:rPr lang="en-GB" sz="1800" dirty="0">
                <a:solidFill>
                  <a:schemeClr val="tx1">
                    <a:lumMod val="95000"/>
                    <a:lumOff val="5000"/>
                  </a:schemeClr>
                </a:solidFill>
                <a:latin typeface="+mn-lt"/>
              </a:rPr>
              <a:t> uvula</a:t>
            </a:r>
            <a:r>
              <a:rPr lang="en-GB" sz="1800" dirty="0" smtClean="0">
                <a:solidFill>
                  <a:schemeClr val="tx1">
                    <a:lumMod val="95000"/>
                    <a:lumOff val="5000"/>
                  </a:schemeClr>
                </a:solidFill>
                <a:latin typeface="+mn-lt"/>
              </a:rPr>
              <a:t>.</a:t>
            </a:r>
            <a:endParaRPr lang="en-GB" sz="1800" dirty="0">
              <a:solidFill>
                <a:schemeClr val="tx1">
                  <a:lumMod val="95000"/>
                  <a:lumOff val="5000"/>
                </a:schemeClr>
              </a:solidFill>
              <a:latin typeface="+mn-lt"/>
            </a:endParaRPr>
          </a:p>
          <a:p>
            <a:pPr lvl="0" algn="l" rtl="0">
              <a:lnSpc>
                <a:spcPct val="115000"/>
              </a:lnSpc>
              <a:spcBef>
                <a:spcPts val="0"/>
              </a:spcBef>
              <a:buNone/>
            </a:pPr>
            <a:r>
              <a:rPr lang="en-GB" sz="1800" dirty="0">
                <a:solidFill>
                  <a:schemeClr val="tx1">
                    <a:lumMod val="95000"/>
                    <a:lumOff val="5000"/>
                  </a:schemeClr>
                </a:solidFill>
                <a:latin typeface="+mn-lt"/>
                <a:ea typeface="Courier New"/>
                <a:cs typeface="Courier New"/>
                <a:sym typeface="Courier New"/>
              </a:rPr>
              <a:t>o </a:t>
            </a:r>
            <a:r>
              <a:rPr lang="en-GB" sz="1800" dirty="0">
                <a:solidFill>
                  <a:schemeClr val="accent1">
                    <a:lumMod val="60000"/>
                    <a:lumOff val="40000"/>
                  </a:schemeClr>
                </a:solidFill>
                <a:latin typeface="+mn-lt"/>
              </a:rPr>
              <a:t>Anterior cervical lymphadenopathy </a:t>
            </a:r>
            <a:r>
              <a:rPr lang="en-GB" sz="1800" dirty="0">
                <a:solidFill>
                  <a:schemeClr val="tx1">
                    <a:lumMod val="95000"/>
                    <a:lumOff val="5000"/>
                  </a:schemeClr>
                </a:solidFill>
                <a:latin typeface="+mn-lt"/>
              </a:rPr>
              <a:t>.</a:t>
            </a:r>
          </a:p>
          <a:p>
            <a:pPr lvl="0" algn="l" rtl="0">
              <a:lnSpc>
                <a:spcPct val="115000"/>
              </a:lnSpc>
              <a:spcBef>
                <a:spcPts val="0"/>
              </a:spcBef>
              <a:buClr>
                <a:schemeClr val="dk1"/>
              </a:buClr>
              <a:buFont typeface="Arial"/>
              <a:buNone/>
            </a:pPr>
            <a:endParaRPr sz="2200" dirty="0">
              <a:solidFill>
                <a:schemeClr val="tx1">
                  <a:lumMod val="95000"/>
                  <a:lumOff val="5000"/>
                </a:schemeClr>
              </a:solidFill>
              <a:latin typeface="+mn-lt"/>
            </a:endParaRPr>
          </a:p>
          <a:p>
            <a:pPr algn="l">
              <a:spcBef>
                <a:spcPts val="0"/>
              </a:spcBef>
              <a:buNone/>
            </a:pPr>
            <a:endParaRPr dirty="0">
              <a:solidFill>
                <a:schemeClr val="tx1">
                  <a:lumMod val="95000"/>
                  <a:lumOff val="5000"/>
                </a:schemeClr>
              </a:solidFill>
              <a:latin typeface="+mn-lt"/>
            </a:endParaRPr>
          </a:p>
        </p:txBody>
      </p: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prstGeom prst="rect">
            <a:avLst/>
          </a:prstGeom>
        </p:spPr>
        <p:txBody>
          <a:bodyPr lIns="91425" tIns="91425" rIns="91425" bIns="91425" anchor="b" anchorCtr="0">
            <a:noAutofit/>
          </a:bodyPr>
          <a:lstStyle/>
          <a:p>
            <a:pPr lvl="0" rtl="0">
              <a:lnSpc>
                <a:spcPct val="117857"/>
              </a:lnSpc>
              <a:spcBef>
                <a:spcPts val="400"/>
              </a:spcBef>
              <a:spcAft>
                <a:spcPts val="800"/>
              </a:spcAft>
              <a:buClr>
                <a:schemeClr val="dk1"/>
              </a:buClr>
              <a:buSzPct val="78571"/>
              <a:buFont typeface="Arial"/>
              <a:buNone/>
            </a:pPr>
            <a:r>
              <a:rPr lang="en-GB" sz="3200" dirty="0" smtClean="0">
                <a:solidFill>
                  <a:schemeClr val="accent1"/>
                </a:solidFill>
                <a:latin typeface="+mj-lt"/>
              </a:rPr>
              <a:t/>
            </a:r>
            <a:br>
              <a:rPr lang="en-GB" sz="3200" dirty="0" smtClean="0">
                <a:solidFill>
                  <a:schemeClr val="accent1"/>
                </a:solidFill>
                <a:latin typeface="+mj-lt"/>
              </a:rPr>
            </a:br>
            <a:r>
              <a:rPr lang="en-GB" sz="3200" dirty="0" smtClean="0">
                <a:solidFill>
                  <a:schemeClr val="accent1"/>
                </a:solidFill>
                <a:latin typeface="+mj-lt"/>
              </a:rPr>
              <a:t/>
            </a:r>
            <a:br>
              <a:rPr lang="en-GB" sz="3200" dirty="0" smtClean="0">
                <a:solidFill>
                  <a:schemeClr val="accent1"/>
                </a:solidFill>
                <a:latin typeface="+mj-lt"/>
              </a:rPr>
            </a:br>
            <a:r>
              <a:rPr lang="en-GB" sz="3200" dirty="0">
                <a:solidFill>
                  <a:schemeClr val="accent1"/>
                </a:solidFill>
                <a:latin typeface="+mj-lt"/>
              </a:rPr>
              <a:t/>
            </a:r>
            <a:br>
              <a:rPr lang="en-GB" sz="3200" dirty="0">
                <a:solidFill>
                  <a:schemeClr val="accent1"/>
                </a:solidFill>
                <a:latin typeface="+mj-lt"/>
              </a:rPr>
            </a:br>
            <a:r>
              <a:rPr lang="en-GB" sz="3200" dirty="0" smtClean="0">
                <a:solidFill>
                  <a:schemeClr val="accent1"/>
                </a:solidFill>
                <a:latin typeface="+mj-lt"/>
              </a:rPr>
              <a:t>GABHS </a:t>
            </a:r>
            <a:r>
              <a:rPr lang="en-GB" sz="3200" dirty="0">
                <a:solidFill>
                  <a:schemeClr val="accent1"/>
                </a:solidFill>
                <a:latin typeface="+mj-lt"/>
              </a:rPr>
              <a:t>Pharyngitis </a:t>
            </a:r>
            <a:r>
              <a:rPr lang="en-GB" sz="3200" dirty="0" smtClean="0">
                <a:solidFill>
                  <a:schemeClr val="accent1"/>
                </a:solidFill>
                <a:latin typeface="+mj-lt"/>
              </a:rPr>
              <a:t>Complications</a:t>
            </a:r>
            <a:endParaRPr lang="en-GB" sz="3200" dirty="0">
              <a:solidFill>
                <a:schemeClr val="accent1"/>
              </a:solidFill>
              <a:latin typeface="+mj-lt"/>
            </a:endParaRPr>
          </a:p>
        </p:txBody>
      </p:sp>
      <p:sp>
        <p:nvSpPr>
          <p:cNvPr id="319" name="Shape 319"/>
          <p:cNvSpPr txBox="1">
            <a:spLocks noGrp="1"/>
          </p:cNvSpPr>
          <p:nvPr>
            <p:ph type="body" idx="1"/>
          </p:nvPr>
        </p:nvSpPr>
        <p:spPr>
          <a:xfrm>
            <a:off x="914400" y="1628800"/>
            <a:ext cx="8229600" cy="4967700"/>
          </a:xfrm>
          <a:prstGeom prst="rect">
            <a:avLst/>
          </a:prstGeom>
        </p:spPr>
        <p:txBody>
          <a:bodyPr lIns="91425" tIns="91425" rIns="91425" bIns="91425" anchor="t" anchorCtr="0">
            <a:noAutofit/>
          </a:bodyPr>
          <a:lstStyle/>
          <a:p>
            <a:pPr algn="l" rtl="0">
              <a:spcBef>
                <a:spcPts val="0"/>
              </a:spcBef>
              <a:buNone/>
            </a:pPr>
            <a:r>
              <a:rPr lang="en-GB" sz="2000" dirty="0" smtClean="0">
                <a:solidFill>
                  <a:srgbClr val="FF0000"/>
                </a:solidFill>
              </a:rPr>
              <a:t>Supportive</a:t>
            </a:r>
            <a:r>
              <a:rPr lang="en-GB" sz="2000" dirty="0" smtClean="0">
                <a:solidFill>
                  <a:schemeClr val="tx1"/>
                </a:solidFill>
              </a:rPr>
              <a:t>:-</a:t>
            </a:r>
            <a:endParaRPr lang="en-GB" sz="2000" dirty="0">
              <a:solidFill>
                <a:schemeClr val="tx1"/>
              </a:solidFill>
            </a:endParaRPr>
          </a:p>
          <a:p>
            <a:pPr marL="457200" lvl="0" indent="-298450" algn="l" rtl="0">
              <a:spcBef>
                <a:spcPts val="0"/>
              </a:spcBef>
              <a:buClr>
                <a:srgbClr val="333333"/>
              </a:buClr>
              <a:buSzPct val="100000"/>
              <a:buFont typeface="Arial"/>
              <a:buChar char="●"/>
            </a:pPr>
            <a:r>
              <a:rPr lang="en-GB" sz="2000" dirty="0" err="1">
                <a:solidFill>
                  <a:schemeClr val="tx1"/>
                </a:solidFill>
              </a:rPr>
              <a:t>peritonsillar</a:t>
            </a:r>
            <a:r>
              <a:rPr lang="en-GB" sz="2000" dirty="0">
                <a:solidFill>
                  <a:schemeClr val="tx1"/>
                </a:solidFill>
              </a:rPr>
              <a:t> abscess</a:t>
            </a:r>
          </a:p>
          <a:p>
            <a:pPr marL="457200" lvl="0" indent="-298450" algn="l" rtl="0">
              <a:spcBef>
                <a:spcPts val="0"/>
              </a:spcBef>
              <a:buClr>
                <a:srgbClr val="333333"/>
              </a:buClr>
              <a:buSzPct val="100000"/>
              <a:buFont typeface="Arial"/>
              <a:buChar char="●"/>
            </a:pPr>
            <a:r>
              <a:rPr lang="en-GB" sz="2000" dirty="0">
                <a:solidFill>
                  <a:schemeClr val="tx1"/>
                </a:solidFill>
              </a:rPr>
              <a:t>retropharyngeal abscess</a:t>
            </a:r>
          </a:p>
          <a:p>
            <a:pPr marL="457200" lvl="0" indent="-298450" algn="l" rtl="0">
              <a:spcBef>
                <a:spcPts val="0"/>
              </a:spcBef>
              <a:buClr>
                <a:srgbClr val="333333"/>
              </a:buClr>
              <a:buSzPct val="100000"/>
              <a:buFont typeface="Arial"/>
              <a:buChar char="●"/>
            </a:pPr>
            <a:r>
              <a:rPr lang="en-GB" sz="2000" dirty="0">
                <a:solidFill>
                  <a:schemeClr val="tx1"/>
                </a:solidFill>
              </a:rPr>
              <a:t>cervical lymphadenitis</a:t>
            </a:r>
          </a:p>
          <a:p>
            <a:pPr marL="457200" lvl="0" indent="-298450" algn="l" rtl="0">
              <a:spcBef>
                <a:spcPts val="0"/>
              </a:spcBef>
              <a:buClr>
                <a:srgbClr val="333333"/>
              </a:buClr>
              <a:buSzPct val="100000"/>
              <a:buFont typeface="Arial"/>
              <a:buChar char="●"/>
            </a:pPr>
            <a:r>
              <a:rPr lang="en-GB" sz="2000" dirty="0" err="1">
                <a:solidFill>
                  <a:schemeClr val="tx1"/>
                </a:solidFill>
              </a:rPr>
              <a:t>bacteremia</a:t>
            </a:r>
            <a:endParaRPr lang="en-GB" sz="2000" dirty="0">
              <a:solidFill>
                <a:schemeClr val="tx1"/>
              </a:solidFill>
            </a:endParaRPr>
          </a:p>
          <a:p>
            <a:pPr marL="457200" lvl="0" indent="-298450" algn="l" rtl="0">
              <a:spcBef>
                <a:spcPts val="0"/>
              </a:spcBef>
              <a:buClr>
                <a:srgbClr val="333333"/>
              </a:buClr>
              <a:buSzPct val="100000"/>
              <a:buFont typeface="Arial"/>
              <a:buChar char="●"/>
            </a:pPr>
            <a:r>
              <a:rPr lang="en-GB" sz="2000" dirty="0">
                <a:solidFill>
                  <a:schemeClr val="tx1"/>
                </a:solidFill>
              </a:rPr>
              <a:t>otitis media</a:t>
            </a:r>
          </a:p>
          <a:p>
            <a:pPr marL="457200" lvl="0" indent="-298450" algn="l" rtl="0">
              <a:spcBef>
                <a:spcPts val="0"/>
              </a:spcBef>
              <a:buClr>
                <a:srgbClr val="333333"/>
              </a:buClr>
              <a:buSzPct val="100000"/>
              <a:buFont typeface="Arial"/>
              <a:buChar char="●"/>
            </a:pPr>
            <a:r>
              <a:rPr lang="en-GB" sz="2000" dirty="0">
                <a:solidFill>
                  <a:schemeClr val="tx1"/>
                </a:solidFill>
              </a:rPr>
              <a:t>sinusitis</a:t>
            </a:r>
          </a:p>
          <a:p>
            <a:pPr marL="457200" lvl="0" indent="-298450" algn="l" rtl="0">
              <a:spcBef>
                <a:spcPts val="0"/>
              </a:spcBef>
              <a:buClr>
                <a:srgbClr val="333333"/>
              </a:buClr>
              <a:buSzPct val="100000"/>
              <a:buFont typeface="Arial"/>
              <a:buChar char="●"/>
            </a:pPr>
            <a:r>
              <a:rPr lang="en-GB" sz="2000" dirty="0" err="1" smtClean="0">
                <a:solidFill>
                  <a:schemeClr val="tx1"/>
                </a:solidFill>
              </a:rPr>
              <a:t>Mastoiditis</a:t>
            </a:r>
            <a:endParaRPr lang="en-GB" sz="2000" dirty="0" smtClean="0">
              <a:solidFill>
                <a:schemeClr val="tx1"/>
              </a:solidFill>
            </a:endParaRPr>
          </a:p>
          <a:p>
            <a:pPr marL="457200" lvl="0" indent="-298450" algn="l" rtl="0">
              <a:spcBef>
                <a:spcPts val="0"/>
              </a:spcBef>
              <a:buClr>
                <a:srgbClr val="333333"/>
              </a:buClr>
              <a:buSzPct val="100000"/>
              <a:buNone/>
            </a:pPr>
            <a:endParaRPr lang="en-GB" sz="2000" dirty="0">
              <a:solidFill>
                <a:schemeClr val="tx1"/>
              </a:solidFill>
            </a:endParaRPr>
          </a:p>
          <a:p>
            <a:pPr algn="l" rtl="0">
              <a:spcBef>
                <a:spcPts val="0"/>
              </a:spcBef>
              <a:buNone/>
            </a:pPr>
            <a:r>
              <a:rPr lang="en-GB" sz="2000" dirty="0">
                <a:solidFill>
                  <a:srgbClr val="FF0000"/>
                </a:solidFill>
              </a:rPr>
              <a:t> </a:t>
            </a:r>
            <a:r>
              <a:rPr lang="en-GB" sz="2000" dirty="0" err="1">
                <a:solidFill>
                  <a:srgbClr val="FF0000"/>
                </a:solidFill>
              </a:rPr>
              <a:t>nonsuppurative</a:t>
            </a:r>
            <a:r>
              <a:rPr lang="en-GB" sz="2000" dirty="0">
                <a:solidFill>
                  <a:srgbClr val="FF0000"/>
                </a:solidFill>
              </a:rPr>
              <a:t>:-</a:t>
            </a:r>
          </a:p>
          <a:p>
            <a:pPr marL="457200" lvl="0" indent="-298450" algn="l" rtl="0">
              <a:spcBef>
                <a:spcPts val="0"/>
              </a:spcBef>
              <a:buClr>
                <a:srgbClr val="333333"/>
              </a:buClr>
              <a:buSzPct val="100000"/>
              <a:buFont typeface="Arial"/>
              <a:buChar char="●"/>
            </a:pPr>
            <a:r>
              <a:rPr lang="en-GB" sz="2000" dirty="0">
                <a:solidFill>
                  <a:schemeClr val="tx1"/>
                </a:solidFill>
              </a:rPr>
              <a:t>rheumatic fever </a:t>
            </a:r>
          </a:p>
          <a:p>
            <a:pPr marL="457200" lvl="0" indent="-298450" algn="l" rtl="0">
              <a:spcBef>
                <a:spcPts val="0"/>
              </a:spcBef>
              <a:buClr>
                <a:srgbClr val="333333"/>
              </a:buClr>
              <a:buSzPct val="100000"/>
              <a:buFont typeface="Arial"/>
              <a:buChar char="●"/>
            </a:pPr>
            <a:r>
              <a:rPr lang="en-GB" sz="2000" dirty="0">
                <a:solidFill>
                  <a:schemeClr val="tx1"/>
                </a:solidFill>
              </a:rPr>
              <a:t>acute </a:t>
            </a:r>
            <a:r>
              <a:rPr lang="en-GB" sz="2000" dirty="0" err="1">
                <a:solidFill>
                  <a:schemeClr val="tx1"/>
                </a:solidFill>
              </a:rPr>
              <a:t>poststreptococcal</a:t>
            </a:r>
            <a:r>
              <a:rPr lang="en-GB" sz="2000" dirty="0">
                <a:solidFill>
                  <a:schemeClr val="tx1"/>
                </a:solidFill>
              </a:rPr>
              <a:t> glomerulonephritis</a:t>
            </a:r>
          </a:p>
          <a:p>
            <a:pPr lvl="0" algn="l">
              <a:spcBef>
                <a:spcPts val="0"/>
              </a:spcBef>
              <a:buNone/>
            </a:pPr>
            <a:endParaRPr sz="2000" dirty="0">
              <a:solidFill>
                <a:schemeClr val="tx1"/>
              </a:solidFill>
            </a:endParaRPr>
          </a:p>
        </p:txBody>
      </p:sp>
    </p:spTree>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a:t>Diagnosis</a:t>
            </a:r>
          </a:p>
        </p:txBody>
      </p:sp>
      <p:sp>
        <p:nvSpPr>
          <p:cNvPr id="325" name="Shape 325"/>
          <p:cNvSpPr txBox="1">
            <a:spLocks noGrp="1"/>
          </p:cNvSpPr>
          <p:nvPr>
            <p:ph type="body" idx="1"/>
          </p:nvPr>
        </p:nvSpPr>
        <p:spPr>
          <a:xfrm>
            <a:off x="611560" y="1556792"/>
            <a:ext cx="8229600" cy="4967700"/>
          </a:xfrm>
          <a:prstGeom prst="rect">
            <a:avLst/>
          </a:prstGeom>
        </p:spPr>
        <p:txBody>
          <a:bodyPr lIns="91425" tIns="91425" rIns="91425" bIns="91425" anchor="t" anchorCtr="0">
            <a:noAutofit/>
          </a:bodyPr>
          <a:lstStyle/>
          <a:p>
            <a:pPr algn="l" rtl="0">
              <a:spcBef>
                <a:spcPts val="0"/>
              </a:spcBef>
              <a:buNone/>
            </a:pPr>
            <a:r>
              <a:rPr lang="en-GB" sz="2400" b="1" dirty="0">
                <a:solidFill>
                  <a:schemeClr val="tx1"/>
                </a:solidFill>
              </a:rPr>
              <a:t>GENERAL APPROACH</a:t>
            </a:r>
          </a:p>
          <a:p>
            <a:pPr algn="l" rtl="0">
              <a:spcBef>
                <a:spcPts val="0"/>
              </a:spcBef>
              <a:buNone/>
            </a:pPr>
            <a:endParaRPr lang="en-GB" sz="2400" dirty="0" smtClean="0">
              <a:solidFill>
                <a:schemeClr val="tx1"/>
              </a:solidFill>
            </a:endParaRPr>
          </a:p>
          <a:p>
            <a:pPr algn="l" rtl="0">
              <a:spcBef>
                <a:spcPts val="0"/>
              </a:spcBef>
              <a:buNone/>
            </a:pPr>
            <a:r>
              <a:rPr lang="en-GB" sz="2400" dirty="0" smtClean="0">
                <a:solidFill>
                  <a:schemeClr val="tx1"/>
                </a:solidFill>
              </a:rPr>
              <a:t>- When </a:t>
            </a:r>
            <a:r>
              <a:rPr lang="en-GB" sz="2400" dirty="0">
                <a:solidFill>
                  <a:schemeClr val="tx1"/>
                </a:solidFill>
              </a:rPr>
              <a:t>a patient presents with sore throat, physician must consider a wide range of illnesses. Infectious range from generally benign viruses to GABHS. Inflammatory presentations may be the result of allergy.</a:t>
            </a:r>
          </a:p>
          <a:p>
            <a:pPr algn="l">
              <a:spcBef>
                <a:spcPts val="0"/>
              </a:spcBef>
              <a:buNone/>
            </a:pPr>
            <a:endParaRPr lang="en-GB" sz="2400" dirty="0" smtClean="0">
              <a:solidFill>
                <a:schemeClr val="tx1"/>
              </a:solidFill>
            </a:endParaRPr>
          </a:p>
          <a:p>
            <a:pPr algn="l">
              <a:spcBef>
                <a:spcPts val="0"/>
              </a:spcBef>
              <a:buNone/>
            </a:pPr>
            <a:r>
              <a:rPr lang="en-GB" sz="2400" dirty="0" smtClean="0">
                <a:solidFill>
                  <a:schemeClr val="tx1"/>
                </a:solidFill>
              </a:rPr>
              <a:t>- In </a:t>
            </a:r>
            <a:r>
              <a:rPr lang="en-GB" sz="2400" dirty="0">
                <a:solidFill>
                  <a:schemeClr val="tx1"/>
                </a:solidFill>
              </a:rPr>
              <a:t>determining the underlying cause the physician must integrate information from the history and physical examination. Environmental and epidemiologic factors may need to be assessed</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75656" y="476672"/>
            <a:ext cx="6858000" cy="838200"/>
          </a:xfrm>
          <a:ln w="38100">
            <a:noFill/>
          </a:ln>
        </p:spPr>
        <p:txBody>
          <a:bodyPr vert="horz" lIns="91440" tIns="45720" rIns="91440" bIns="45720" rtlCol="0" anchor="ctr">
            <a:normAutofit/>
          </a:bodyPr>
          <a:lstStyle/>
          <a:p>
            <a:r>
              <a:rPr lang="en-US" sz="3600" dirty="0" smtClean="0">
                <a:solidFill>
                  <a:schemeClr val="accent1">
                    <a:lumMod val="75000"/>
                  </a:schemeClr>
                </a:solidFill>
              </a:rPr>
              <a:t>Q3</a:t>
            </a:r>
            <a:r>
              <a:rPr lang="en-US" sz="3600" b="1" dirty="0" smtClean="0">
                <a:solidFill>
                  <a:schemeClr val="accent1">
                    <a:lumMod val="75000"/>
                  </a:schemeClr>
                </a:solidFill>
              </a:rPr>
              <a:t> </a:t>
            </a:r>
            <a:endParaRPr lang="en-US" sz="3600" b="1" dirty="0">
              <a:solidFill>
                <a:schemeClr val="accent1">
                  <a:lumMod val="75000"/>
                </a:schemeClr>
              </a:solidFill>
            </a:endParaRPr>
          </a:p>
        </p:txBody>
      </p:sp>
      <p:sp>
        <p:nvSpPr>
          <p:cNvPr id="3" name="Content Placeholder 2"/>
          <p:cNvSpPr>
            <a:spLocks noGrp="1"/>
          </p:cNvSpPr>
          <p:nvPr>
            <p:ph idx="4294967295"/>
          </p:nvPr>
        </p:nvSpPr>
        <p:spPr>
          <a:xfrm>
            <a:off x="1071563" y="1628800"/>
            <a:ext cx="6858000" cy="4800600"/>
          </a:xfrm>
          <a:ln w="38100">
            <a:noFill/>
          </a:ln>
        </p:spPr>
        <p:txBody>
          <a:bodyPr vert="horz" lIns="91440" tIns="45720" rIns="91440" bIns="45720" rtlCol="0">
            <a:normAutofit/>
          </a:bodyPr>
          <a:lstStyle/>
          <a:p>
            <a:pPr algn="l" rtl="0">
              <a:buFont typeface="Wingdings" panose="05000000000000000000" pitchFamily="2" charset="2"/>
              <a:buChar char="q"/>
            </a:pPr>
            <a:r>
              <a:rPr lang="en-US" dirty="0">
                <a:solidFill>
                  <a:schemeClr val="accent1">
                    <a:lumMod val="75000"/>
                  </a:schemeClr>
                </a:solidFill>
              </a:rPr>
              <a:t>Ahmad  is 30 year old gentleman  complaining of headache increase on leaning forward during praying and mucopurulent post nasal discharge ,For the last 2 weeks . On examination, there was nasal discharge in both nasal fossae. What is the most likely? </a:t>
            </a:r>
          </a:p>
          <a:p>
            <a:pPr algn="l" rtl="0">
              <a:buFont typeface="Wingdings" panose="05000000000000000000" pitchFamily="2" charset="2"/>
              <a:buChar char="q"/>
            </a:pPr>
            <a:endParaRPr lang="en-US" dirty="0"/>
          </a:p>
          <a:p>
            <a:pPr algn="l" rtl="0">
              <a:buFont typeface="Wingdings" panose="05000000000000000000" pitchFamily="2" charset="2"/>
              <a:buChar char="q"/>
            </a:pPr>
            <a:r>
              <a:rPr lang="en-US" dirty="0" smtClean="0">
                <a:solidFill>
                  <a:srgbClr val="D96B77"/>
                </a:solidFill>
              </a:rPr>
              <a:t>Acute </a:t>
            </a:r>
            <a:r>
              <a:rPr lang="en-US" dirty="0">
                <a:solidFill>
                  <a:srgbClr val="D96B77"/>
                </a:solidFill>
              </a:rPr>
              <a:t>Bacterial Rhinosinusitis .</a:t>
            </a:r>
          </a:p>
          <a:p>
            <a:pPr algn="l" rtl="0">
              <a:buFont typeface="Wingdings" panose="05000000000000000000" pitchFamily="2" charset="2"/>
              <a:buChar char="q"/>
            </a:pPr>
            <a:r>
              <a:rPr lang="en-US" dirty="0">
                <a:solidFill>
                  <a:srgbClr val="D96B77"/>
                </a:solidFill>
              </a:rPr>
              <a:t>Acute Viral Rhinosinusitis </a:t>
            </a:r>
          </a:p>
          <a:p>
            <a:pPr algn="l" rtl="0">
              <a:buFont typeface="Wingdings" panose="05000000000000000000" pitchFamily="2" charset="2"/>
              <a:buChar char="q"/>
            </a:pPr>
            <a:r>
              <a:rPr lang="en-US" dirty="0">
                <a:solidFill>
                  <a:srgbClr val="D96B77"/>
                </a:solidFill>
              </a:rPr>
              <a:t>Common Cold .</a:t>
            </a:r>
          </a:p>
          <a:p>
            <a:pPr algn="l" rtl="0">
              <a:buFont typeface="Wingdings" panose="05000000000000000000" pitchFamily="2" charset="2"/>
              <a:buChar char="q"/>
            </a:pPr>
            <a:r>
              <a:rPr lang="en-US" dirty="0">
                <a:solidFill>
                  <a:srgbClr val="D96B77"/>
                </a:solidFill>
              </a:rPr>
              <a:t>Chronic  Bacterial Rhino Sinusitis </a:t>
            </a:r>
          </a:p>
        </p:txBody>
      </p:sp>
    </p:spTree>
    <p:extLst>
      <p:ext uri="{BB962C8B-B14F-4D97-AF65-F5344CB8AC3E}">
        <p14:creationId xmlns:p14="http://schemas.microsoft.com/office/powerpoint/2010/main" val="18763714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a:t>History</a:t>
            </a:r>
          </a:p>
        </p:txBody>
      </p:sp>
      <p:sp>
        <p:nvSpPr>
          <p:cNvPr id="331" name="Shape 331"/>
          <p:cNvSpPr txBox="1">
            <a:spLocks noGrp="1"/>
          </p:cNvSpPr>
          <p:nvPr>
            <p:ph type="body" idx="1"/>
          </p:nvPr>
        </p:nvSpPr>
        <p:spPr>
          <a:xfrm>
            <a:off x="611560" y="1556792"/>
            <a:ext cx="8229600" cy="4967700"/>
          </a:xfrm>
          <a:prstGeom prst="rect">
            <a:avLst/>
          </a:prstGeom>
        </p:spPr>
        <p:txBody>
          <a:bodyPr lIns="91425" tIns="91425" rIns="91425" bIns="91425" anchor="t" anchorCtr="0">
            <a:noAutofit/>
          </a:bodyPr>
          <a:lstStyle/>
          <a:p>
            <a:pPr lvl="0" algn="l" rtl="0">
              <a:lnSpc>
                <a:spcPct val="115000"/>
              </a:lnSpc>
              <a:spcBef>
                <a:spcPts val="500"/>
              </a:spcBef>
              <a:buClr>
                <a:schemeClr val="dk1"/>
              </a:buClr>
              <a:buFont typeface="Arial"/>
              <a:buNone/>
            </a:pPr>
            <a:endParaRPr sz="2400" dirty="0">
              <a:solidFill>
                <a:schemeClr val="tx1"/>
              </a:solidFill>
              <a:latin typeface="+mn-lt"/>
            </a:endParaRPr>
          </a:p>
          <a:p>
            <a:pPr lvl="0" algn="l" rtl="0">
              <a:lnSpc>
                <a:spcPct val="115000"/>
              </a:lnSpc>
              <a:spcBef>
                <a:spcPts val="500"/>
              </a:spcBef>
              <a:buClr>
                <a:schemeClr val="dk1"/>
              </a:buClr>
              <a:buSzPct val="55000"/>
              <a:buFont typeface="Arial"/>
              <a:buNone/>
            </a:pPr>
            <a:r>
              <a:rPr lang="en-GB" sz="2400" dirty="0">
                <a:solidFill>
                  <a:schemeClr val="tx1"/>
                </a:solidFill>
                <a:latin typeface="+mn-lt"/>
                <a:ea typeface="Courier New"/>
                <a:cs typeface="Courier New"/>
                <a:sym typeface="Courier New"/>
              </a:rPr>
              <a:t>o </a:t>
            </a:r>
            <a:r>
              <a:rPr lang="en-GB" sz="2400" dirty="0">
                <a:solidFill>
                  <a:schemeClr val="tx1"/>
                </a:solidFill>
                <a:latin typeface="+mn-lt"/>
              </a:rPr>
              <a:t>Onset.</a:t>
            </a:r>
          </a:p>
          <a:p>
            <a:pPr lvl="0" algn="l" rtl="0">
              <a:lnSpc>
                <a:spcPct val="115000"/>
              </a:lnSpc>
              <a:spcBef>
                <a:spcPts val="500"/>
              </a:spcBef>
              <a:buClr>
                <a:schemeClr val="dk1"/>
              </a:buClr>
              <a:buSzPct val="55000"/>
              <a:buFont typeface="Arial"/>
              <a:buNone/>
            </a:pPr>
            <a:r>
              <a:rPr lang="en-GB" sz="2400" dirty="0">
                <a:solidFill>
                  <a:schemeClr val="tx1"/>
                </a:solidFill>
                <a:latin typeface="+mn-lt"/>
                <a:ea typeface="Courier New"/>
                <a:cs typeface="Courier New"/>
                <a:sym typeface="Courier New"/>
              </a:rPr>
              <a:t>o </a:t>
            </a:r>
            <a:r>
              <a:rPr lang="en-GB" sz="2400" dirty="0">
                <a:solidFill>
                  <a:schemeClr val="tx1"/>
                </a:solidFill>
                <a:latin typeface="+mn-lt"/>
              </a:rPr>
              <a:t>Duration.</a:t>
            </a:r>
          </a:p>
          <a:p>
            <a:pPr lvl="0" algn="l" rtl="0">
              <a:lnSpc>
                <a:spcPct val="115000"/>
              </a:lnSpc>
              <a:spcBef>
                <a:spcPts val="500"/>
              </a:spcBef>
              <a:buClr>
                <a:schemeClr val="dk1"/>
              </a:buClr>
              <a:buSzPct val="55000"/>
              <a:buFont typeface="Arial"/>
              <a:buNone/>
            </a:pPr>
            <a:r>
              <a:rPr lang="en-GB" sz="2400" dirty="0">
                <a:solidFill>
                  <a:schemeClr val="tx1"/>
                </a:solidFill>
                <a:latin typeface="+mn-lt"/>
                <a:ea typeface="Courier New"/>
                <a:cs typeface="Courier New"/>
                <a:sym typeface="Courier New"/>
              </a:rPr>
              <a:t>o </a:t>
            </a:r>
            <a:r>
              <a:rPr lang="en-GB" sz="2400" dirty="0">
                <a:solidFill>
                  <a:schemeClr val="tx1"/>
                </a:solidFill>
                <a:latin typeface="+mn-lt"/>
              </a:rPr>
              <a:t>Progression.</a:t>
            </a:r>
          </a:p>
          <a:p>
            <a:pPr lvl="0" algn="l" rtl="0">
              <a:lnSpc>
                <a:spcPct val="115000"/>
              </a:lnSpc>
              <a:spcBef>
                <a:spcPts val="500"/>
              </a:spcBef>
              <a:buClr>
                <a:schemeClr val="dk1"/>
              </a:buClr>
              <a:buSzPct val="55000"/>
              <a:buFont typeface="Arial"/>
              <a:buNone/>
            </a:pPr>
            <a:r>
              <a:rPr lang="en-GB" sz="2400" dirty="0">
                <a:solidFill>
                  <a:schemeClr val="tx1"/>
                </a:solidFill>
                <a:latin typeface="+mn-lt"/>
                <a:ea typeface="Courier New"/>
                <a:cs typeface="Courier New"/>
                <a:sym typeface="Courier New"/>
              </a:rPr>
              <a:t>o </a:t>
            </a:r>
            <a:r>
              <a:rPr lang="en-GB" sz="2400" dirty="0">
                <a:solidFill>
                  <a:schemeClr val="tx1"/>
                </a:solidFill>
                <a:latin typeface="+mn-lt"/>
              </a:rPr>
              <a:t>Severity of the associated symptoms (e.g., fever, cough, respiratory difficulty, swollen lymph nodes).</a:t>
            </a:r>
          </a:p>
          <a:p>
            <a:pPr lvl="0" algn="l" rtl="0">
              <a:lnSpc>
                <a:spcPct val="115000"/>
              </a:lnSpc>
              <a:spcBef>
                <a:spcPts val="500"/>
              </a:spcBef>
              <a:buClr>
                <a:schemeClr val="dk1"/>
              </a:buClr>
              <a:buSzPct val="55000"/>
              <a:buFont typeface="Arial"/>
              <a:buNone/>
            </a:pPr>
            <a:r>
              <a:rPr lang="en-GB" sz="2400" dirty="0">
                <a:solidFill>
                  <a:schemeClr val="tx1"/>
                </a:solidFill>
                <a:latin typeface="+mn-lt"/>
                <a:ea typeface="Courier New"/>
                <a:cs typeface="Courier New"/>
                <a:sym typeface="Courier New"/>
              </a:rPr>
              <a:t>o </a:t>
            </a:r>
            <a:r>
              <a:rPr lang="en-GB" sz="2400" dirty="0">
                <a:solidFill>
                  <a:schemeClr val="tx1"/>
                </a:solidFill>
                <a:latin typeface="+mn-lt"/>
              </a:rPr>
              <a:t>Exposure to infections.</a:t>
            </a:r>
          </a:p>
          <a:p>
            <a:pPr lvl="0" algn="l" rtl="0">
              <a:lnSpc>
                <a:spcPct val="115000"/>
              </a:lnSpc>
              <a:spcBef>
                <a:spcPts val="500"/>
              </a:spcBef>
              <a:buClr>
                <a:schemeClr val="dk1"/>
              </a:buClr>
              <a:buSzPct val="55000"/>
              <a:buFont typeface="Arial"/>
              <a:buNone/>
            </a:pPr>
            <a:r>
              <a:rPr lang="en-GB" sz="2400" dirty="0">
                <a:solidFill>
                  <a:schemeClr val="tx1"/>
                </a:solidFill>
                <a:latin typeface="+mn-lt"/>
                <a:ea typeface="Courier New"/>
                <a:cs typeface="Courier New"/>
                <a:sym typeface="Courier New"/>
              </a:rPr>
              <a:t>o </a:t>
            </a:r>
            <a:r>
              <a:rPr lang="en-GB" sz="2400" dirty="0">
                <a:solidFill>
                  <a:schemeClr val="tx1"/>
                </a:solidFill>
                <a:latin typeface="+mn-lt"/>
              </a:rPr>
              <a:t>Presence of comorbid conditions (e.g. diabetes). </a:t>
            </a:r>
          </a:p>
          <a:p>
            <a:pPr algn="l">
              <a:spcBef>
                <a:spcPts val="0"/>
              </a:spcBef>
              <a:buNone/>
            </a:pPr>
            <a:endParaRPr sz="2400" dirty="0">
              <a:solidFill>
                <a:schemeClr val="tx1"/>
              </a:solidFill>
              <a:latin typeface="+mn-lt"/>
            </a:endParaRPr>
          </a:p>
        </p:txBody>
      </p:sp>
    </p:spTree>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prstGeom prst="rect">
            <a:avLst/>
          </a:prstGeom>
        </p:spPr>
        <p:txBody>
          <a:bodyPr lIns="91425" tIns="91425" rIns="91425" bIns="91425" anchor="b" anchorCtr="0">
            <a:noAutofit/>
          </a:bodyPr>
          <a:lstStyle/>
          <a:p>
            <a:pPr lvl="0" rtl="0">
              <a:spcBef>
                <a:spcPts val="0"/>
              </a:spcBef>
              <a:buClr>
                <a:schemeClr val="dk1"/>
              </a:buClr>
              <a:buSzPct val="30555"/>
              <a:buFont typeface="Arial"/>
              <a:buNone/>
            </a:pPr>
            <a:r>
              <a:rPr lang="en-GB" dirty="0"/>
              <a:t>Physical examination</a:t>
            </a:r>
          </a:p>
          <a:p>
            <a:pPr>
              <a:spcBef>
                <a:spcPts val="0"/>
              </a:spcBef>
              <a:buNone/>
            </a:pPr>
            <a:endParaRPr dirty="0"/>
          </a:p>
        </p:txBody>
      </p:sp>
      <p:sp>
        <p:nvSpPr>
          <p:cNvPr id="337" name="Shape 337"/>
          <p:cNvSpPr txBox="1">
            <a:spLocks noGrp="1"/>
          </p:cNvSpPr>
          <p:nvPr>
            <p:ph type="body" idx="1"/>
          </p:nvPr>
        </p:nvSpPr>
        <p:spPr>
          <a:xfrm>
            <a:off x="683568" y="1196752"/>
            <a:ext cx="8229600" cy="4967700"/>
          </a:xfrm>
          <a:prstGeom prst="rect">
            <a:avLst/>
          </a:prstGeom>
        </p:spPr>
        <p:txBody>
          <a:bodyPr lIns="91425" tIns="91425" rIns="91425" bIns="91425" anchor="t" anchorCtr="0">
            <a:noAutofit/>
          </a:bodyPr>
          <a:lstStyle/>
          <a:p>
            <a:pPr algn="l" rtl="0">
              <a:spcBef>
                <a:spcPts val="0"/>
              </a:spcBef>
              <a:buNone/>
            </a:pPr>
            <a:r>
              <a:rPr lang="en-GB" sz="2400" dirty="0">
                <a:solidFill>
                  <a:schemeClr val="tx1"/>
                </a:solidFill>
              </a:rPr>
              <a:t>examine the pharynx for:-</a:t>
            </a:r>
          </a:p>
          <a:p>
            <a:pPr marL="457200" lvl="0" indent="-342900" algn="l" rtl="0">
              <a:spcBef>
                <a:spcPts val="0"/>
              </a:spcBef>
              <a:buClr>
                <a:srgbClr val="7F7F7F"/>
              </a:buClr>
              <a:buSzPct val="100000"/>
              <a:buFont typeface="Arial"/>
              <a:buChar char="●"/>
            </a:pPr>
            <a:r>
              <a:rPr lang="en-GB" sz="2400" dirty="0">
                <a:solidFill>
                  <a:schemeClr val="tx1"/>
                </a:solidFill>
              </a:rPr>
              <a:t>erythema</a:t>
            </a:r>
          </a:p>
          <a:p>
            <a:pPr marL="457200" lvl="0" indent="-342900" algn="l" rtl="0">
              <a:spcBef>
                <a:spcPts val="0"/>
              </a:spcBef>
              <a:buClr>
                <a:srgbClr val="7F7F7F"/>
              </a:buClr>
              <a:buSzPct val="100000"/>
              <a:buFont typeface="Arial"/>
              <a:buChar char="●"/>
            </a:pPr>
            <a:r>
              <a:rPr lang="en-GB" sz="2400" dirty="0">
                <a:solidFill>
                  <a:schemeClr val="tx1"/>
                </a:solidFill>
              </a:rPr>
              <a:t>hypertrophy</a:t>
            </a:r>
          </a:p>
          <a:p>
            <a:pPr marL="457200" lvl="0" indent="-342900" algn="l" rtl="0">
              <a:spcBef>
                <a:spcPts val="0"/>
              </a:spcBef>
              <a:buClr>
                <a:srgbClr val="7F7F7F"/>
              </a:buClr>
              <a:buSzPct val="100000"/>
              <a:buFont typeface="Arial"/>
              <a:buChar char="●"/>
            </a:pPr>
            <a:r>
              <a:rPr lang="en-GB" sz="2400" dirty="0">
                <a:solidFill>
                  <a:schemeClr val="tx1"/>
                </a:solidFill>
              </a:rPr>
              <a:t>foreign body</a:t>
            </a:r>
          </a:p>
          <a:p>
            <a:pPr marL="457200" lvl="0" indent="-342900" algn="l" rtl="0">
              <a:spcBef>
                <a:spcPts val="0"/>
              </a:spcBef>
              <a:buClr>
                <a:srgbClr val="7F7F7F"/>
              </a:buClr>
              <a:buSzPct val="100000"/>
              <a:buFont typeface="Arial"/>
              <a:buChar char="●"/>
            </a:pPr>
            <a:r>
              <a:rPr lang="en-GB" sz="2400" dirty="0">
                <a:solidFill>
                  <a:schemeClr val="tx1"/>
                </a:solidFill>
              </a:rPr>
              <a:t>exudates</a:t>
            </a:r>
          </a:p>
          <a:p>
            <a:pPr marL="457200" lvl="0" indent="-342900" algn="l" rtl="0">
              <a:spcBef>
                <a:spcPts val="0"/>
              </a:spcBef>
              <a:buClr>
                <a:srgbClr val="7F7F7F"/>
              </a:buClr>
              <a:buSzPct val="100000"/>
              <a:buFont typeface="Arial"/>
              <a:buChar char="●"/>
            </a:pPr>
            <a:r>
              <a:rPr lang="en-GB" sz="2400" dirty="0" smtClean="0">
                <a:solidFill>
                  <a:schemeClr val="tx1"/>
                </a:solidFill>
              </a:rPr>
              <a:t>masses</a:t>
            </a:r>
            <a:endParaRPr lang="en-GB" sz="2400" dirty="0">
              <a:solidFill>
                <a:schemeClr val="tx1"/>
              </a:solidFill>
            </a:endParaRPr>
          </a:p>
          <a:p>
            <a:pPr marL="457200" lvl="0" indent="-342900" algn="l" rtl="0">
              <a:spcBef>
                <a:spcPts val="0"/>
              </a:spcBef>
              <a:buClr>
                <a:srgbClr val="7F7F7F"/>
              </a:buClr>
              <a:buSzPct val="100000"/>
              <a:buFont typeface="Arial"/>
              <a:buChar char="●"/>
            </a:pPr>
            <a:r>
              <a:rPr lang="en-GB" sz="2400" dirty="0">
                <a:solidFill>
                  <a:schemeClr val="tx1"/>
                </a:solidFill>
              </a:rPr>
              <a:t>adenopathy</a:t>
            </a:r>
          </a:p>
          <a:p>
            <a:pPr algn="l" rtl="0">
              <a:spcBef>
                <a:spcPts val="0"/>
              </a:spcBef>
              <a:buNone/>
            </a:pPr>
            <a:endParaRPr sz="2400" dirty="0">
              <a:solidFill>
                <a:schemeClr val="tx1"/>
              </a:solidFill>
            </a:endParaRPr>
          </a:p>
          <a:p>
            <a:pPr algn="l" rtl="0">
              <a:spcBef>
                <a:spcPts val="0"/>
              </a:spcBef>
              <a:buNone/>
            </a:pPr>
            <a:r>
              <a:rPr lang="en-GB" sz="2400" dirty="0">
                <a:solidFill>
                  <a:schemeClr val="tx1"/>
                </a:solidFill>
              </a:rPr>
              <a:t>also assess the patient for:-</a:t>
            </a:r>
          </a:p>
          <a:p>
            <a:pPr marL="457200" lvl="0" indent="-342900" algn="l" rtl="0">
              <a:spcBef>
                <a:spcPts val="0"/>
              </a:spcBef>
              <a:buClr>
                <a:srgbClr val="7F7F7F"/>
              </a:buClr>
              <a:buSzPct val="100000"/>
              <a:buFont typeface="Arial"/>
              <a:buChar char="●"/>
            </a:pPr>
            <a:r>
              <a:rPr lang="en-GB" sz="2400" dirty="0">
                <a:solidFill>
                  <a:schemeClr val="tx1"/>
                </a:solidFill>
              </a:rPr>
              <a:t>fever</a:t>
            </a:r>
          </a:p>
          <a:p>
            <a:pPr marL="457200" lvl="0" indent="-342900" algn="l" rtl="0">
              <a:spcBef>
                <a:spcPts val="0"/>
              </a:spcBef>
              <a:buClr>
                <a:srgbClr val="7F7F7F"/>
              </a:buClr>
              <a:buSzPct val="100000"/>
              <a:buFont typeface="Arial"/>
              <a:buChar char="●"/>
            </a:pPr>
            <a:r>
              <a:rPr lang="en-GB" sz="2400" dirty="0">
                <a:solidFill>
                  <a:schemeClr val="tx1"/>
                </a:solidFill>
              </a:rPr>
              <a:t>rash</a:t>
            </a:r>
          </a:p>
          <a:p>
            <a:pPr marL="457200" lvl="0" indent="-342900" algn="l" rtl="0">
              <a:spcBef>
                <a:spcPts val="0"/>
              </a:spcBef>
              <a:buClr>
                <a:srgbClr val="7F7F7F"/>
              </a:buClr>
              <a:buSzPct val="100000"/>
              <a:buFont typeface="Arial"/>
              <a:buChar char="●"/>
            </a:pPr>
            <a:r>
              <a:rPr lang="en-GB" sz="2400" dirty="0">
                <a:solidFill>
                  <a:schemeClr val="tx1"/>
                </a:solidFill>
              </a:rPr>
              <a:t>cervical adenopathy</a:t>
            </a:r>
          </a:p>
        </p:txBody>
      </p:sp>
    </p:spTree>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prstGeom prst="rect">
            <a:avLst/>
          </a:prstGeom>
        </p:spPr>
        <p:txBody>
          <a:bodyPr lIns="91425" tIns="91425" rIns="91425" bIns="91425" anchor="b" anchorCtr="0">
            <a:noAutofit/>
          </a:bodyPr>
          <a:lstStyle/>
          <a:p>
            <a:pPr lvl="0" rtl="0">
              <a:spcBef>
                <a:spcPts val="0"/>
              </a:spcBef>
              <a:buClr>
                <a:schemeClr val="dk1"/>
              </a:buClr>
              <a:buSzPct val="30555"/>
              <a:buFont typeface="Arial"/>
              <a:buNone/>
            </a:pPr>
            <a:r>
              <a:rPr lang="en-GB"/>
              <a:t>Laboratory</a:t>
            </a:r>
          </a:p>
          <a:p>
            <a:pPr>
              <a:spcBef>
                <a:spcPts val="0"/>
              </a:spcBef>
              <a:buNone/>
            </a:pPr>
            <a:endParaRPr/>
          </a:p>
        </p:txBody>
      </p:sp>
      <p:sp>
        <p:nvSpPr>
          <p:cNvPr id="343" name="Shape 343"/>
          <p:cNvSpPr txBox="1">
            <a:spLocks noGrp="1"/>
          </p:cNvSpPr>
          <p:nvPr>
            <p:ph type="body" idx="1"/>
          </p:nvPr>
        </p:nvSpPr>
        <p:spPr>
          <a:xfrm>
            <a:off x="683568" y="1412776"/>
            <a:ext cx="8229600" cy="4967700"/>
          </a:xfrm>
          <a:prstGeom prst="rect">
            <a:avLst/>
          </a:prstGeom>
        </p:spPr>
        <p:txBody>
          <a:bodyPr lIns="91425" tIns="91425" rIns="91425" bIns="91425" anchor="t" anchorCtr="0">
            <a:noAutofit/>
          </a:bodyPr>
          <a:lstStyle/>
          <a:p>
            <a:pPr lvl="0" algn="l" rtl="0">
              <a:lnSpc>
                <a:spcPct val="125000"/>
              </a:lnSpc>
              <a:spcBef>
                <a:spcPts val="0"/>
              </a:spcBef>
              <a:buClr>
                <a:schemeClr val="dk1"/>
              </a:buClr>
              <a:buSzPct val="91666"/>
              <a:buFont typeface="Arial"/>
              <a:buNone/>
            </a:pPr>
            <a:r>
              <a:rPr lang="en-GB" sz="2000" b="1" dirty="0">
                <a:solidFill>
                  <a:schemeClr val="tx1"/>
                </a:solidFill>
                <a:latin typeface="+mn-lt"/>
              </a:rPr>
              <a:t>1- THROAT CULTURE</a:t>
            </a:r>
          </a:p>
          <a:p>
            <a:pPr marL="457200" lvl="0" indent="-381000" algn="l" rtl="0">
              <a:spcBef>
                <a:spcPts val="0"/>
              </a:spcBef>
              <a:buClr>
                <a:srgbClr val="7F7F7F"/>
              </a:buClr>
              <a:buSzPct val="100000"/>
              <a:buFont typeface="Arial"/>
              <a:buChar char="●"/>
            </a:pPr>
            <a:r>
              <a:rPr lang="en-GB" sz="2000" dirty="0">
                <a:solidFill>
                  <a:schemeClr val="tx1"/>
                </a:solidFill>
                <a:latin typeface="+mn-lt"/>
              </a:rPr>
              <a:t>Sensitivity: 97 percent; Specificity: 99 percent</a:t>
            </a:r>
          </a:p>
          <a:p>
            <a:pPr marL="457200" lvl="0" indent="-298450" algn="l" rtl="0">
              <a:spcBef>
                <a:spcPts val="0"/>
              </a:spcBef>
              <a:buClr>
                <a:srgbClr val="666666"/>
              </a:buClr>
              <a:buSzPct val="100000"/>
              <a:buFont typeface="Arial"/>
              <a:buChar char="●"/>
            </a:pPr>
            <a:r>
              <a:rPr lang="en-GB" sz="2000" dirty="0">
                <a:solidFill>
                  <a:schemeClr val="tx1"/>
                </a:solidFill>
                <a:latin typeface="+mn-lt"/>
              </a:rPr>
              <a:t>It takes approximately 24 hours for the culture results to become available</a:t>
            </a:r>
          </a:p>
          <a:p>
            <a:pPr algn="l" rtl="0">
              <a:spcBef>
                <a:spcPts val="0"/>
              </a:spcBef>
              <a:buNone/>
            </a:pPr>
            <a:endParaRPr sz="2000" b="1" dirty="0">
              <a:solidFill>
                <a:schemeClr val="tx1"/>
              </a:solidFill>
              <a:latin typeface="+mn-lt"/>
            </a:endParaRPr>
          </a:p>
          <a:p>
            <a:pPr lvl="0" algn="l" rtl="0">
              <a:lnSpc>
                <a:spcPct val="125000"/>
              </a:lnSpc>
              <a:spcBef>
                <a:spcPts val="0"/>
              </a:spcBef>
              <a:buClr>
                <a:schemeClr val="dk1"/>
              </a:buClr>
              <a:buSzPct val="100000"/>
              <a:buFont typeface="Arial"/>
              <a:buNone/>
            </a:pPr>
            <a:r>
              <a:rPr lang="en-GB" sz="2000" b="1" dirty="0">
                <a:solidFill>
                  <a:schemeClr val="tx1"/>
                </a:solidFill>
                <a:latin typeface="+mn-lt"/>
              </a:rPr>
              <a:t>2- RAPID ANTIGEN DETECTION TESTS</a:t>
            </a:r>
          </a:p>
          <a:p>
            <a:pPr marL="457200" lvl="0" indent="-381000" algn="l" rtl="0">
              <a:spcBef>
                <a:spcPts val="0"/>
              </a:spcBef>
              <a:buClr>
                <a:srgbClr val="7F7F7F"/>
              </a:buClr>
              <a:buSzPct val="100000"/>
              <a:buFont typeface="Arial"/>
              <a:buChar char="●"/>
            </a:pPr>
            <a:r>
              <a:rPr lang="en-GB" sz="2000" dirty="0">
                <a:solidFill>
                  <a:schemeClr val="tx1"/>
                </a:solidFill>
                <a:latin typeface="+mn-lt"/>
              </a:rPr>
              <a:t>Detects presence of group A streptococcal carbohydrate </a:t>
            </a:r>
          </a:p>
          <a:p>
            <a:pPr marL="457200" lvl="0" indent="-381000" algn="l" rtl="0">
              <a:spcBef>
                <a:spcPts val="0"/>
              </a:spcBef>
              <a:buClr>
                <a:srgbClr val="7F7F7F"/>
              </a:buClr>
              <a:buSzPct val="100000"/>
              <a:buFont typeface="Arial"/>
              <a:buChar char="●"/>
            </a:pPr>
            <a:r>
              <a:rPr lang="en-GB" sz="2000" dirty="0">
                <a:solidFill>
                  <a:schemeClr val="tx1"/>
                </a:solidFill>
                <a:latin typeface="+mn-lt"/>
              </a:rPr>
              <a:t>results available within minutes</a:t>
            </a:r>
          </a:p>
          <a:p>
            <a:pPr marL="457200" lvl="0" indent="-381000" algn="l" rtl="0">
              <a:lnSpc>
                <a:spcPct val="115000"/>
              </a:lnSpc>
              <a:spcBef>
                <a:spcPts val="0"/>
              </a:spcBef>
              <a:buClr>
                <a:srgbClr val="7F7F7F"/>
              </a:buClr>
              <a:buSzPct val="100000"/>
              <a:buFont typeface="Arial"/>
              <a:buChar char="●"/>
            </a:pPr>
            <a:r>
              <a:rPr lang="en-GB" sz="2000" dirty="0">
                <a:solidFill>
                  <a:schemeClr val="tx1"/>
                </a:solidFill>
                <a:latin typeface="+mn-lt"/>
              </a:rPr>
              <a:t>Specificity: &gt; 95 percent; sensitivity: 80 to 97 percent, depending on the test</a:t>
            </a:r>
          </a:p>
          <a:p>
            <a:pPr algn="l" rtl="0">
              <a:spcBef>
                <a:spcPts val="0"/>
              </a:spcBef>
              <a:buNone/>
            </a:pPr>
            <a:r>
              <a:rPr lang="en-GB" sz="2000" b="1" dirty="0">
                <a:solidFill>
                  <a:schemeClr val="tx1"/>
                </a:solidFill>
                <a:latin typeface="+mn-lt"/>
              </a:rPr>
              <a:t>3-Monospot test</a:t>
            </a:r>
          </a:p>
          <a:p>
            <a:pPr marL="457200" lvl="0" indent="-298450" algn="l" rtl="0">
              <a:spcBef>
                <a:spcPts val="0"/>
              </a:spcBef>
              <a:buClr>
                <a:srgbClr val="666666"/>
              </a:buClr>
              <a:buSzPct val="100000"/>
              <a:buFont typeface="Arial"/>
              <a:buChar char="●"/>
            </a:pPr>
            <a:r>
              <a:rPr lang="en-GB" sz="2000" dirty="0">
                <a:solidFill>
                  <a:schemeClr val="tx1"/>
                </a:solidFill>
                <a:latin typeface="+mn-lt"/>
              </a:rPr>
              <a:t>for mononucleosis</a:t>
            </a:r>
          </a:p>
          <a:p>
            <a:pPr marL="457200" lvl="0" indent="-381000" algn="l" rtl="0">
              <a:lnSpc>
                <a:spcPct val="115000"/>
              </a:lnSpc>
              <a:spcBef>
                <a:spcPts val="0"/>
              </a:spcBef>
              <a:buClr>
                <a:srgbClr val="7F7F7F"/>
              </a:buClr>
              <a:buSzPct val="100000"/>
              <a:buFont typeface="Arial"/>
              <a:buChar char="●"/>
            </a:pPr>
            <a:r>
              <a:rPr lang="en-GB" sz="2000" dirty="0">
                <a:solidFill>
                  <a:schemeClr val="tx1"/>
                </a:solidFill>
                <a:latin typeface="+mn-lt"/>
              </a:rPr>
              <a:t>sensitivity: 86 percent; specificity: 99 percent</a:t>
            </a:r>
          </a:p>
          <a:p>
            <a:pPr algn="l">
              <a:spcBef>
                <a:spcPts val="0"/>
              </a:spcBef>
              <a:buNone/>
            </a:pPr>
            <a:endParaRPr sz="2000" dirty="0">
              <a:solidFill>
                <a:schemeClr val="tx1"/>
              </a:solidFill>
              <a:latin typeface="+mn-lt"/>
            </a:endParaRPr>
          </a:p>
        </p:txBody>
      </p:sp>
    </p:spTree>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Clinical Decision Rule for Management of Sore Throat</a:t>
            </a:r>
            <a:endParaRPr lang="en-US" dirty="0"/>
          </a:p>
        </p:txBody>
      </p:sp>
      <p:pic>
        <p:nvPicPr>
          <p:cNvPr id="4" name="Picture 2" descr="C:\Users\bado\Desktop\afp20090301p383-f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914" y="1769473"/>
            <a:ext cx="7600859" cy="487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9430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GB" dirty="0" smtClean="0"/>
              <a:t>ANTIBIOTICS</a:t>
            </a:r>
            <a:endParaRPr lang="en-GB" dirty="0"/>
          </a:p>
        </p:txBody>
      </p:sp>
      <p:sp>
        <p:nvSpPr>
          <p:cNvPr id="355" name="Shape 355"/>
          <p:cNvSpPr txBox="1">
            <a:spLocks noGrp="1"/>
          </p:cNvSpPr>
          <p:nvPr>
            <p:ph type="body" idx="1"/>
          </p:nvPr>
        </p:nvSpPr>
        <p:spPr>
          <a:prstGeom prst="rect">
            <a:avLst/>
          </a:prstGeom>
        </p:spPr>
        <p:txBody>
          <a:bodyPr lIns="91425" tIns="91425" rIns="91425" bIns="91425" anchor="t" anchorCtr="0">
            <a:noAutofit/>
          </a:bodyPr>
          <a:lstStyle/>
          <a:p>
            <a:pPr algn="l" rtl="0">
              <a:buFont typeface="Arial" pitchFamily="34" charset="0"/>
              <a:buChar char="•"/>
            </a:pPr>
            <a:r>
              <a:rPr lang="en-US" sz="2000" dirty="0"/>
              <a:t>Penicillin, penicillin congeners (ampicillin or amoxicillin), clindamycin (</a:t>
            </a:r>
            <a:r>
              <a:rPr lang="en-US" sz="2000" dirty="0" err="1"/>
              <a:t>Cleocin</a:t>
            </a:r>
            <a:r>
              <a:rPr lang="en-US" sz="2000" dirty="0"/>
              <a:t>), and certain </a:t>
            </a:r>
            <a:r>
              <a:rPr lang="en-US" sz="2000" dirty="0" err="1"/>
              <a:t>cephalosporins</a:t>
            </a:r>
            <a:r>
              <a:rPr lang="en-US" sz="2000" dirty="0"/>
              <a:t> and macrolides are effective against GABHS.</a:t>
            </a:r>
          </a:p>
          <a:p>
            <a:pPr algn="l" rtl="0"/>
            <a:endParaRPr lang="en-US" sz="2000" dirty="0"/>
          </a:p>
          <a:p>
            <a:pPr algn="l" rtl="0">
              <a:buFont typeface="Arial" pitchFamily="34" charset="0"/>
              <a:buChar char="•"/>
            </a:pPr>
            <a:r>
              <a:rPr lang="en-US" sz="2400" b="1" dirty="0">
                <a:solidFill>
                  <a:srgbClr val="FF0000"/>
                </a:solidFill>
              </a:rPr>
              <a:t>First line treatment is penicillin.</a:t>
            </a:r>
          </a:p>
          <a:p>
            <a:pPr algn="l" rtl="0"/>
            <a:endParaRPr lang="en-US" sz="2000" dirty="0"/>
          </a:p>
          <a:p>
            <a:pPr algn="l" rtl="0">
              <a:buFont typeface="Arial" pitchFamily="34" charset="0"/>
              <a:buChar char="•"/>
            </a:pPr>
            <a:r>
              <a:rPr lang="en-US" sz="2000" dirty="0"/>
              <a:t>Oral amoxicillin suspension is often substituted for penicillin</a:t>
            </a:r>
            <a:endParaRPr lang="en-GB" sz="2000" dirty="0"/>
          </a:p>
        </p:txBody>
      </p:sp>
    </p:spTree>
  </p:cSld>
  <p:clrMapOvr>
    <a:masterClrMapping/>
  </p:clrMapOvr>
  <p:transition spd="slow">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Prevention </a:t>
            </a:r>
            <a:endParaRPr lang="ar-SA" dirty="0"/>
          </a:p>
        </p:txBody>
      </p:sp>
      <p:sp>
        <p:nvSpPr>
          <p:cNvPr id="3" name="Text Placeholder 2"/>
          <p:cNvSpPr>
            <a:spLocks noGrp="1"/>
          </p:cNvSpPr>
          <p:nvPr>
            <p:ph type="body" idx="1"/>
          </p:nvPr>
        </p:nvSpPr>
        <p:spPr/>
        <p:txBody>
          <a:bodyPr>
            <a:normAutofit/>
          </a:bodyPr>
          <a:lstStyle/>
          <a:p>
            <a:pPr algn="l" rtl="0">
              <a:buFont typeface="Wingdings" pitchFamily="2" charset="2"/>
              <a:buChar char="Ø"/>
            </a:pPr>
            <a:r>
              <a:rPr lang="en-US" sz="2400" dirty="0"/>
              <a:t>The germs that cause viral and bacterial infections are contagious. Therefore, the best prevention is to practice good hygiene</a:t>
            </a:r>
            <a:r>
              <a:rPr lang="en-US" sz="2400" dirty="0" smtClean="0"/>
              <a:t>.</a:t>
            </a:r>
          </a:p>
          <a:p>
            <a:pPr algn="l" rtl="0">
              <a:buFont typeface="Wingdings" pitchFamily="2" charset="2"/>
              <a:buChar char="Ø"/>
            </a:pPr>
            <a:r>
              <a:rPr lang="en-US" sz="2400" dirty="0" smtClean="0"/>
              <a:t>Avoid smoking or being exposed to second hand smoking.</a:t>
            </a:r>
          </a:p>
          <a:p>
            <a:pPr algn="l" rtl="0">
              <a:buFont typeface="Wingdings" pitchFamily="2" charset="2"/>
              <a:buChar char="Ø"/>
            </a:pPr>
            <a:r>
              <a:rPr lang="en-US" sz="2400" dirty="0"/>
              <a:t>Avoid being in close contact with people who are sick.</a:t>
            </a:r>
          </a:p>
          <a:p>
            <a:pPr algn="l" rtl="0">
              <a:buFont typeface="Wingdings" pitchFamily="2" charset="2"/>
              <a:buChar char="Ø"/>
            </a:pPr>
            <a:r>
              <a:rPr lang="en-US" sz="2400" dirty="0"/>
              <a:t>Avoid breathing dry air. Consider using a </a:t>
            </a:r>
            <a:r>
              <a:rPr lang="en-US" sz="2400" dirty="0" smtClean="0"/>
              <a:t>humidifier at </a:t>
            </a:r>
            <a:r>
              <a:rPr lang="en-US" sz="2400" dirty="0"/>
              <a:t>home and work to increase the moisture in the air.</a:t>
            </a:r>
          </a:p>
          <a:p>
            <a:pPr algn="l" rtl="0">
              <a:buFont typeface="Wingdings" pitchFamily="2" charset="2"/>
              <a:buChar char="Ø"/>
            </a:pPr>
            <a:endParaRPr lang="ar-SA" sz="2400" dirty="0"/>
          </a:p>
        </p:txBody>
      </p:sp>
    </p:spTree>
    <p:extLst>
      <p:ext uri="{BB962C8B-B14F-4D97-AF65-F5344CB8AC3E}">
        <p14:creationId xmlns:p14="http://schemas.microsoft.com/office/powerpoint/2010/main" val="26824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prstGeom prst="rect">
            <a:avLst/>
          </a:prstGeom>
        </p:spPr>
        <p:txBody>
          <a:bodyPr lIns="91425" tIns="91425" rIns="91425" bIns="91425" anchor="b" anchorCtr="0">
            <a:noAutofit/>
          </a:bodyPr>
          <a:lstStyle/>
          <a:p>
            <a:pPr algn="ctr">
              <a:spcBef>
                <a:spcPts val="0"/>
              </a:spcBef>
              <a:buNone/>
            </a:pPr>
            <a:r>
              <a:rPr lang="en-GB" sz="4000" dirty="0"/>
              <a:t>Question</a:t>
            </a:r>
            <a:endParaRPr lang="en-GB" dirty="0"/>
          </a:p>
        </p:txBody>
      </p:sp>
      <p:sp>
        <p:nvSpPr>
          <p:cNvPr id="367" name="Shape 367"/>
          <p:cNvSpPr txBox="1">
            <a:spLocks noGrp="1"/>
          </p:cNvSpPr>
          <p:nvPr>
            <p:ph type="body" idx="1"/>
          </p:nvPr>
        </p:nvSpPr>
        <p:spPr>
          <a:prstGeom prst="rect">
            <a:avLst/>
          </a:prstGeom>
        </p:spPr>
        <p:txBody>
          <a:bodyPr lIns="91425" tIns="91425" rIns="91425" bIns="91425" anchor="t" anchorCtr="0">
            <a:noAutofit/>
          </a:bodyPr>
          <a:lstStyle/>
          <a:p>
            <a:pPr lvl="0" algn="l" rtl="0">
              <a:spcBef>
                <a:spcPts val="0"/>
              </a:spcBef>
              <a:buNone/>
            </a:pPr>
            <a:endParaRPr dirty="0"/>
          </a:p>
          <a:p>
            <a:pPr marL="457200" lvl="0" indent="-419100" algn="l" rtl="0">
              <a:spcBef>
                <a:spcPts val="0"/>
              </a:spcBef>
              <a:buClr>
                <a:schemeClr val="dk1"/>
              </a:buClr>
              <a:buSzPct val="100000"/>
              <a:buFont typeface="Arial"/>
              <a:buChar char="●"/>
            </a:pPr>
            <a:r>
              <a:rPr lang="en-GB" sz="5400" dirty="0"/>
              <a:t>How can we modify help seeking </a:t>
            </a:r>
            <a:r>
              <a:rPr lang="en-GB" sz="5400" dirty="0" err="1"/>
              <a:t>behavior</a:t>
            </a:r>
            <a:r>
              <a:rPr lang="en-GB" sz="5400" dirty="0"/>
              <a:t> of patients with flu illness?</a:t>
            </a:r>
          </a:p>
        </p:txBody>
      </p:sp>
    </p:spTree>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80928"/>
            <a:ext cx="8229600" cy="1143000"/>
          </a:xfrm>
        </p:spPr>
        <p:txBody>
          <a:bodyPr>
            <a:normAutofit/>
          </a:bodyPr>
          <a:lstStyle/>
          <a:p>
            <a:pPr algn="ctr"/>
            <a:r>
              <a:rPr lang="en-US" sz="6000" dirty="0" smtClean="0"/>
              <a:t>MCQ’s   (again)</a:t>
            </a:r>
            <a:endParaRPr lang="en-US" sz="6000" dirty="0"/>
          </a:p>
        </p:txBody>
      </p:sp>
    </p:spTree>
    <p:extLst>
      <p:ext uri="{BB962C8B-B14F-4D97-AF65-F5344CB8AC3E}">
        <p14:creationId xmlns:p14="http://schemas.microsoft.com/office/powerpoint/2010/main" val="35892012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75656" y="620688"/>
            <a:ext cx="6858000" cy="838200"/>
          </a:xfrm>
        </p:spPr>
        <p:txBody>
          <a:bodyPr/>
          <a:lstStyle/>
          <a:p>
            <a:r>
              <a:rPr lang="en-US" sz="3600" dirty="0" smtClean="0">
                <a:solidFill>
                  <a:schemeClr val="accent1">
                    <a:lumMod val="75000"/>
                  </a:schemeClr>
                </a:solidFill>
              </a:rPr>
              <a:t>Q1</a:t>
            </a:r>
            <a:endParaRPr lang="en-US" sz="3600" dirty="0">
              <a:solidFill>
                <a:schemeClr val="accent1">
                  <a:lumMod val="75000"/>
                </a:schemeClr>
              </a:solidFill>
            </a:endParaRPr>
          </a:p>
        </p:txBody>
      </p:sp>
      <p:sp>
        <p:nvSpPr>
          <p:cNvPr id="3" name="Content Placeholder 2"/>
          <p:cNvSpPr>
            <a:spLocks noGrp="1"/>
          </p:cNvSpPr>
          <p:nvPr>
            <p:ph idx="4294967295"/>
          </p:nvPr>
        </p:nvSpPr>
        <p:spPr>
          <a:xfrm>
            <a:off x="1331640" y="1526019"/>
            <a:ext cx="7272808" cy="4800600"/>
          </a:xfrm>
        </p:spPr>
        <p:txBody>
          <a:bodyPr>
            <a:normAutofit/>
          </a:bodyPr>
          <a:lstStyle/>
          <a:p>
            <a:pPr algn="l" rtl="0">
              <a:buFont typeface="Wingdings" panose="05000000000000000000" pitchFamily="2" charset="2"/>
              <a:buChar char="q"/>
            </a:pPr>
            <a:r>
              <a:rPr lang="en-US" sz="2800" dirty="0" smtClean="0">
                <a:solidFill>
                  <a:schemeClr val="accent1">
                    <a:lumMod val="75000"/>
                  </a:schemeClr>
                </a:solidFill>
              </a:rPr>
              <a:t>The </a:t>
            </a:r>
            <a:r>
              <a:rPr lang="en-US" sz="2800" dirty="0">
                <a:solidFill>
                  <a:schemeClr val="accent1">
                    <a:lumMod val="75000"/>
                  </a:schemeClr>
                </a:solidFill>
              </a:rPr>
              <a:t>most important step in managing allergic rhinitis is: </a:t>
            </a:r>
            <a:endParaRPr lang="en-US" sz="2800" dirty="0" smtClean="0">
              <a:solidFill>
                <a:schemeClr val="accent1">
                  <a:lumMod val="75000"/>
                </a:schemeClr>
              </a:solidFill>
            </a:endParaRPr>
          </a:p>
          <a:p>
            <a:pPr algn="l" rtl="0">
              <a:buFont typeface="Wingdings" panose="05000000000000000000" pitchFamily="2" charset="2"/>
              <a:buChar char="q"/>
            </a:pPr>
            <a:endParaRPr lang="en-US" sz="2800" dirty="0">
              <a:solidFill>
                <a:schemeClr val="accent1">
                  <a:lumMod val="75000"/>
                </a:schemeClr>
              </a:solidFill>
            </a:endParaRPr>
          </a:p>
          <a:p>
            <a:pPr algn="l" rtl="0">
              <a:buFont typeface="Wingdings" panose="05000000000000000000" pitchFamily="2" charset="2"/>
              <a:buChar char="q"/>
            </a:pPr>
            <a:r>
              <a:rPr lang="en-US" sz="2800" dirty="0" smtClean="0">
                <a:solidFill>
                  <a:srgbClr val="D96B77"/>
                </a:solidFill>
              </a:rPr>
              <a:t>Avoidance </a:t>
            </a:r>
            <a:r>
              <a:rPr lang="en-US" sz="2800" dirty="0">
                <a:solidFill>
                  <a:srgbClr val="D96B77"/>
                </a:solidFill>
              </a:rPr>
              <a:t>of </a:t>
            </a:r>
            <a:r>
              <a:rPr lang="en-US" sz="2800" dirty="0" smtClean="0">
                <a:solidFill>
                  <a:srgbClr val="D96B77"/>
                </a:solidFill>
              </a:rPr>
              <a:t>allergy</a:t>
            </a:r>
          </a:p>
          <a:p>
            <a:pPr algn="l" rtl="0">
              <a:buFont typeface="Wingdings" panose="05000000000000000000" pitchFamily="2" charset="2"/>
              <a:buChar char="q"/>
            </a:pPr>
            <a:r>
              <a:rPr lang="en-US" sz="2800" dirty="0" smtClean="0">
                <a:solidFill>
                  <a:srgbClr val="D96B77"/>
                </a:solidFill>
              </a:rPr>
              <a:t>Usage </a:t>
            </a:r>
            <a:r>
              <a:rPr lang="en-US" sz="2800" dirty="0">
                <a:solidFill>
                  <a:srgbClr val="D96B77"/>
                </a:solidFill>
              </a:rPr>
              <a:t>for antibiotic for long time</a:t>
            </a:r>
          </a:p>
          <a:p>
            <a:pPr algn="l" rtl="0">
              <a:buFont typeface="Wingdings" panose="05000000000000000000" pitchFamily="2" charset="2"/>
              <a:buChar char="q"/>
            </a:pPr>
            <a:r>
              <a:rPr lang="en-US" sz="2800" dirty="0" smtClean="0">
                <a:solidFill>
                  <a:srgbClr val="D96B77"/>
                </a:solidFill>
              </a:rPr>
              <a:t>Drinking </a:t>
            </a:r>
            <a:r>
              <a:rPr lang="en-US" sz="2800" dirty="0">
                <a:solidFill>
                  <a:srgbClr val="D96B77"/>
                </a:solidFill>
              </a:rPr>
              <a:t>fresh orange juice </a:t>
            </a:r>
            <a:endParaRPr lang="en-US" sz="2800" dirty="0" smtClean="0">
              <a:solidFill>
                <a:srgbClr val="D96B77"/>
              </a:solidFill>
            </a:endParaRPr>
          </a:p>
          <a:p>
            <a:pPr algn="l" rtl="0">
              <a:buFont typeface="Wingdings" panose="05000000000000000000" pitchFamily="2" charset="2"/>
              <a:buChar char="q"/>
            </a:pPr>
            <a:r>
              <a:rPr lang="en-US" sz="2800" dirty="0" smtClean="0">
                <a:solidFill>
                  <a:srgbClr val="D96B77"/>
                </a:solidFill>
              </a:rPr>
              <a:t>Topical </a:t>
            </a:r>
            <a:r>
              <a:rPr lang="en-US" sz="2800" dirty="0">
                <a:solidFill>
                  <a:srgbClr val="D96B77"/>
                </a:solidFill>
              </a:rPr>
              <a:t>corticosteroid </a:t>
            </a:r>
          </a:p>
          <a:p>
            <a:pPr algn="l" rtl="0">
              <a:buFont typeface="Wingdings" panose="05000000000000000000" pitchFamily="2" charset="2"/>
              <a:buChar char="q"/>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45431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1403648" y="548680"/>
            <a:ext cx="6511925" cy="1143000"/>
          </a:xfrm>
        </p:spPr>
        <p:txBody>
          <a:bodyPr>
            <a:normAutofit/>
          </a:bodyPr>
          <a:lstStyle/>
          <a:p>
            <a:r>
              <a:rPr lang="en-US" dirty="0" smtClean="0">
                <a:solidFill>
                  <a:schemeClr val="accent1">
                    <a:lumMod val="75000"/>
                  </a:schemeClr>
                </a:solidFill>
              </a:rPr>
              <a:t>Q2</a:t>
            </a:r>
            <a:endParaRPr lang="x-none" dirty="0">
              <a:solidFill>
                <a:srgbClr val="DA0002"/>
              </a:solidFill>
            </a:endParaRPr>
          </a:p>
        </p:txBody>
      </p:sp>
      <p:sp>
        <p:nvSpPr>
          <p:cNvPr id="3" name="عنصر نائب للمحتوى 2"/>
          <p:cNvSpPr>
            <a:spLocks noGrp="1"/>
          </p:cNvSpPr>
          <p:nvPr>
            <p:ph idx="4294967295"/>
          </p:nvPr>
        </p:nvSpPr>
        <p:spPr>
          <a:xfrm>
            <a:off x="1300163" y="1721709"/>
            <a:ext cx="6400800" cy="3475038"/>
          </a:xfrm>
          <a:prstGeom prst="rect">
            <a:avLst/>
          </a:prstGeom>
        </p:spPr>
        <p:txBody>
          <a:bodyPr>
            <a:normAutofit/>
          </a:bodyPr>
          <a:lstStyle/>
          <a:p>
            <a:pPr algn="l" rtl="0">
              <a:buFont typeface="Wingdings" panose="05000000000000000000" pitchFamily="2" charset="2"/>
              <a:buChar char="q"/>
            </a:pPr>
            <a:r>
              <a:rPr lang="en-US" dirty="0" smtClean="0">
                <a:solidFill>
                  <a:schemeClr val="accent1">
                    <a:lumMod val="75000"/>
                  </a:schemeClr>
                </a:solidFill>
              </a:rPr>
              <a:t>3 year </a:t>
            </a:r>
            <a:r>
              <a:rPr lang="en-US" dirty="0">
                <a:solidFill>
                  <a:schemeClr val="accent1">
                    <a:lumMod val="75000"/>
                  </a:schemeClr>
                </a:solidFill>
              </a:rPr>
              <a:t>old </a:t>
            </a:r>
            <a:r>
              <a:rPr lang="en-US" dirty="0" smtClean="0">
                <a:solidFill>
                  <a:schemeClr val="accent1">
                    <a:lumMod val="75000"/>
                  </a:schemeClr>
                </a:solidFill>
              </a:rPr>
              <a:t>child diagnosed </a:t>
            </a:r>
            <a:r>
              <a:rPr lang="en-US" dirty="0">
                <a:solidFill>
                  <a:schemeClr val="accent1">
                    <a:lumMod val="75000"/>
                  </a:schemeClr>
                </a:solidFill>
              </a:rPr>
              <a:t>with a</a:t>
            </a:r>
            <a:r>
              <a:rPr lang="en-US" dirty="0" smtClean="0">
                <a:solidFill>
                  <a:schemeClr val="accent1">
                    <a:lumMod val="75000"/>
                  </a:schemeClr>
                </a:solidFill>
              </a:rPr>
              <a:t>cute </a:t>
            </a:r>
            <a:r>
              <a:rPr lang="en-US" dirty="0">
                <a:solidFill>
                  <a:schemeClr val="accent1">
                    <a:lumMod val="75000"/>
                  </a:schemeClr>
                </a:solidFill>
              </a:rPr>
              <a:t>otitis media </a:t>
            </a:r>
            <a:r>
              <a:rPr lang="en-US" dirty="0" smtClean="0">
                <a:solidFill>
                  <a:schemeClr val="accent1">
                    <a:lumMod val="75000"/>
                  </a:schemeClr>
                </a:solidFill>
              </a:rPr>
              <a:t>, what </a:t>
            </a:r>
            <a:r>
              <a:rPr lang="en-US" dirty="0">
                <a:solidFill>
                  <a:schemeClr val="accent1">
                    <a:lumMod val="75000"/>
                  </a:schemeClr>
                </a:solidFill>
              </a:rPr>
              <a:t>is the drug of choice to treat him :</a:t>
            </a:r>
          </a:p>
          <a:p>
            <a:pPr marL="502920" indent="-457200" algn="l" rtl="0">
              <a:buFont typeface="Wingdings" panose="05000000000000000000" pitchFamily="2" charset="2"/>
              <a:buChar char="q"/>
            </a:pPr>
            <a:r>
              <a:rPr lang="en-US" dirty="0">
                <a:solidFill>
                  <a:srgbClr val="D96B77"/>
                </a:solidFill>
              </a:rPr>
              <a:t>Amoxicillin</a:t>
            </a:r>
          </a:p>
          <a:p>
            <a:pPr marL="502920" indent="-457200" algn="l" rtl="0">
              <a:buFont typeface="Wingdings" panose="05000000000000000000" pitchFamily="2" charset="2"/>
              <a:buChar char="q"/>
            </a:pPr>
            <a:r>
              <a:rPr lang="en-US" dirty="0">
                <a:solidFill>
                  <a:srgbClr val="D96B77"/>
                </a:solidFill>
              </a:rPr>
              <a:t>Cephalosporin </a:t>
            </a:r>
          </a:p>
          <a:p>
            <a:pPr marL="502920" indent="-457200" algn="l" rtl="0">
              <a:buFont typeface="Wingdings" panose="05000000000000000000" pitchFamily="2" charset="2"/>
              <a:buChar char="q"/>
            </a:pPr>
            <a:r>
              <a:rPr lang="en-US" dirty="0">
                <a:solidFill>
                  <a:srgbClr val="D96B77"/>
                </a:solidFill>
              </a:rPr>
              <a:t>Macrolides </a:t>
            </a:r>
          </a:p>
          <a:p>
            <a:pPr marL="502920" indent="-457200" algn="l" rtl="0">
              <a:buFont typeface="Wingdings" panose="05000000000000000000" pitchFamily="2" charset="2"/>
              <a:buChar char="q"/>
            </a:pPr>
            <a:r>
              <a:rPr lang="en-US" dirty="0">
                <a:solidFill>
                  <a:srgbClr val="D96B77"/>
                </a:solidFill>
              </a:rPr>
              <a:t>Doxycycline</a:t>
            </a:r>
          </a:p>
          <a:p>
            <a:pPr algn="l" rtl="0"/>
            <a:endParaRPr lang="x-none" dirty="0"/>
          </a:p>
        </p:txBody>
      </p:sp>
    </p:spTree>
    <p:extLst>
      <p:ext uri="{BB962C8B-B14F-4D97-AF65-F5344CB8AC3E}">
        <p14:creationId xmlns:p14="http://schemas.microsoft.com/office/powerpoint/2010/main" val="1515621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03648" y="625946"/>
            <a:ext cx="6858000" cy="838200"/>
          </a:xfrm>
        </p:spPr>
        <p:txBody>
          <a:bodyPr/>
          <a:lstStyle/>
          <a:p>
            <a:r>
              <a:rPr lang="en-US" dirty="0" smtClean="0">
                <a:solidFill>
                  <a:schemeClr val="accent1">
                    <a:lumMod val="75000"/>
                  </a:schemeClr>
                </a:solidFill>
              </a:rPr>
              <a:t>Q4</a:t>
            </a:r>
            <a:endParaRPr lang="en-US" dirty="0">
              <a:solidFill>
                <a:schemeClr val="accent1">
                  <a:lumMod val="75000"/>
                </a:schemeClr>
              </a:solidFill>
            </a:endParaRPr>
          </a:p>
        </p:txBody>
      </p:sp>
      <p:sp>
        <p:nvSpPr>
          <p:cNvPr id="3" name="Content Placeholder 2"/>
          <p:cNvSpPr>
            <a:spLocks noGrp="1"/>
          </p:cNvSpPr>
          <p:nvPr>
            <p:ph idx="4294967295"/>
          </p:nvPr>
        </p:nvSpPr>
        <p:spPr>
          <a:xfrm>
            <a:off x="1187624" y="1484784"/>
            <a:ext cx="6858000" cy="4800600"/>
          </a:xfrm>
        </p:spPr>
        <p:txBody>
          <a:bodyPr>
            <a:normAutofit/>
          </a:bodyPr>
          <a:lstStyle/>
          <a:p>
            <a:pPr marL="0" indent="0" algn="l" rtl="0">
              <a:buFont typeface="Wingdings" pitchFamily="2" charset="2"/>
              <a:buChar char="q"/>
            </a:pPr>
            <a:r>
              <a:rPr lang="en-US" dirty="0" smtClean="0">
                <a:solidFill>
                  <a:schemeClr val="accent1">
                    <a:lumMod val="75000"/>
                  </a:schemeClr>
                </a:solidFill>
              </a:rPr>
              <a:t>A patient came in with sore throat, cough and low grade fever and muscle stiffness. After the doctor diagnosed her with her flu and prescribed her the treatment the patient asked the doctor what is the </a:t>
            </a:r>
            <a:r>
              <a:rPr lang="en-US" dirty="0">
                <a:solidFill>
                  <a:schemeClr val="accent1">
                    <a:lumMod val="75000"/>
                  </a:schemeClr>
                </a:solidFill>
              </a:rPr>
              <a:t>m</a:t>
            </a:r>
            <a:r>
              <a:rPr lang="en-US" dirty="0" smtClean="0">
                <a:solidFill>
                  <a:schemeClr val="accent1">
                    <a:lumMod val="75000"/>
                  </a:schemeClr>
                </a:solidFill>
              </a:rPr>
              <a:t>ost common cause of sore throat. </a:t>
            </a:r>
          </a:p>
          <a:p>
            <a:pPr marL="0" indent="0" algn="l" rtl="0">
              <a:buNone/>
            </a:pPr>
            <a:r>
              <a:rPr lang="en-US" dirty="0" smtClean="0">
                <a:solidFill>
                  <a:schemeClr val="accent1">
                    <a:lumMod val="75000"/>
                  </a:schemeClr>
                </a:solidFill>
              </a:rPr>
              <a:t>The doctor answered:</a:t>
            </a:r>
          </a:p>
          <a:p>
            <a:pPr marL="514350" indent="-514350" algn="l" rtl="0">
              <a:buFont typeface="Wingdings" pitchFamily="2" charset="2"/>
              <a:buChar char="q"/>
            </a:pPr>
            <a:r>
              <a:rPr lang="en-US" dirty="0">
                <a:solidFill>
                  <a:srgbClr val="D96B77"/>
                </a:solidFill>
              </a:rPr>
              <a:t>Fungal</a:t>
            </a:r>
          </a:p>
          <a:p>
            <a:pPr marL="514350" indent="-514350" algn="l" rtl="0">
              <a:buFont typeface="Wingdings" pitchFamily="2" charset="2"/>
              <a:buChar char="q"/>
            </a:pPr>
            <a:r>
              <a:rPr lang="en-US" dirty="0">
                <a:solidFill>
                  <a:srgbClr val="D96B77"/>
                </a:solidFill>
              </a:rPr>
              <a:t>Bacterial</a:t>
            </a:r>
          </a:p>
          <a:p>
            <a:pPr marL="514350" indent="-514350" algn="l" rtl="0">
              <a:buFont typeface="Wingdings" pitchFamily="2" charset="2"/>
              <a:buChar char="q"/>
            </a:pPr>
            <a:r>
              <a:rPr lang="en-US" dirty="0">
                <a:solidFill>
                  <a:srgbClr val="D96B77"/>
                </a:solidFill>
              </a:rPr>
              <a:t>Viral</a:t>
            </a:r>
          </a:p>
          <a:p>
            <a:pPr marL="514350" indent="-514350" algn="l" rtl="0">
              <a:buFont typeface="Wingdings" pitchFamily="2" charset="2"/>
              <a:buChar char="q"/>
            </a:pPr>
            <a:r>
              <a:rPr lang="en-US" dirty="0">
                <a:solidFill>
                  <a:srgbClr val="D96B77"/>
                </a:solidFill>
              </a:rPr>
              <a:t>Allergy </a:t>
            </a:r>
          </a:p>
        </p:txBody>
      </p:sp>
    </p:spTree>
    <p:extLst>
      <p:ext uri="{BB962C8B-B14F-4D97-AF65-F5344CB8AC3E}">
        <p14:creationId xmlns:p14="http://schemas.microsoft.com/office/powerpoint/2010/main" val="9623186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75656" y="476672"/>
            <a:ext cx="6858000" cy="838200"/>
          </a:xfrm>
          <a:ln w="38100">
            <a:noFill/>
          </a:ln>
        </p:spPr>
        <p:txBody>
          <a:bodyPr vert="horz" lIns="91440" tIns="45720" rIns="91440" bIns="45720" rtlCol="0" anchor="ctr">
            <a:normAutofit/>
          </a:bodyPr>
          <a:lstStyle/>
          <a:p>
            <a:r>
              <a:rPr lang="en-US" sz="3600" dirty="0" smtClean="0">
                <a:solidFill>
                  <a:schemeClr val="accent1">
                    <a:lumMod val="75000"/>
                  </a:schemeClr>
                </a:solidFill>
              </a:rPr>
              <a:t>Q3</a:t>
            </a:r>
            <a:r>
              <a:rPr lang="en-US" sz="3600" b="1" dirty="0" smtClean="0">
                <a:solidFill>
                  <a:schemeClr val="accent1">
                    <a:lumMod val="75000"/>
                  </a:schemeClr>
                </a:solidFill>
              </a:rPr>
              <a:t> </a:t>
            </a:r>
            <a:endParaRPr lang="en-US" sz="3600" b="1" dirty="0">
              <a:solidFill>
                <a:schemeClr val="accent1">
                  <a:lumMod val="75000"/>
                </a:schemeClr>
              </a:solidFill>
            </a:endParaRPr>
          </a:p>
        </p:txBody>
      </p:sp>
      <p:sp>
        <p:nvSpPr>
          <p:cNvPr id="3" name="Content Placeholder 2"/>
          <p:cNvSpPr>
            <a:spLocks noGrp="1"/>
          </p:cNvSpPr>
          <p:nvPr>
            <p:ph idx="4294967295"/>
          </p:nvPr>
        </p:nvSpPr>
        <p:spPr>
          <a:xfrm>
            <a:off x="1071563" y="1628800"/>
            <a:ext cx="6858000" cy="4800600"/>
          </a:xfrm>
          <a:ln w="38100">
            <a:noFill/>
          </a:ln>
        </p:spPr>
        <p:txBody>
          <a:bodyPr vert="horz" lIns="91440" tIns="45720" rIns="91440" bIns="45720" rtlCol="0">
            <a:normAutofit/>
          </a:bodyPr>
          <a:lstStyle/>
          <a:p>
            <a:pPr algn="l" rtl="0">
              <a:buFont typeface="Wingdings" panose="05000000000000000000" pitchFamily="2" charset="2"/>
              <a:buChar char="q"/>
            </a:pPr>
            <a:r>
              <a:rPr lang="en-US" dirty="0">
                <a:solidFill>
                  <a:schemeClr val="accent1">
                    <a:lumMod val="75000"/>
                  </a:schemeClr>
                </a:solidFill>
              </a:rPr>
              <a:t>Ahmad  is 30 year old gentleman  complaining of headache increase on leaning forward during praying and mucopurulent post nasal discharge ,For the last 2 weeks . On examination, there was nasal discharge in both nasal fossae. What is the most likely? </a:t>
            </a:r>
          </a:p>
          <a:p>
            <a:pPr algn="l" rtl="0">
              <a:buFont typeface="Wingdings" panose="05000000000000000000" pitchFamily="2" charset="2"/>
              <a:buChar char="q"/>
            </a:pPr>
            <a:endParaRPr lang="en-US" dirty="0"/>
          </a:p>
          <a:p>
            <a:pPr algn="l" rtl="0">
              <a:buFont typeface="Wingdings" panose="05000000000000000000" pitchFamily="2" charset="2"/>
              <a:buChar char="q"/>
            </a:pPr>
            <a:r>
              <a:rPr lang="en-US" dirty="0" smtClean="0">
                <a:solidFill>
                  <a:srgbClr val="D96B77"/>
                </a:solidFill>
              </a:rPr>
              <a:t>Acute </a:t>
            </a:r>
            <a:r>
              <a:rPr lang="en-US" dirty="0">
                <a:solidFill>
                  <a:srgbClr val="D96B77"/>
                </a:solidFill>
              </a:rPr>
              <a:t>Bacterial Rhinosinusitis .</a:t>
            </a:r>
          </a:p>
          <a:p>
            <a:pPr algn="l" rtl="0">
              <a:buFont typeface="Wingdings" panose="05000000000000000000" pitchFamily="2" charset="2"/>
              <a:buChar char="q"/>
            </a:pPr>
            <a:r>
              <a:rPr lang="en-US" dirty="0">
                <a:solidFill>
                  <a:srgbClr val="D96B77"/>
                </a:solidFill>
              </a:rPr>
              <a:t>Acute Viral Rhinosinusitis </a:t>
            </a:r>
          </a:p>
          <a:p>
            <a:pPr algn="l" rtl="0">
              <a:buFont typeface="Wingdings" panose="05000000000000000000" pitchFamily="2" charset="2"/>
              <a:buChar char="q"/>
            </a:pPr>
            <a:r>
              <a:rPr lang="en-US" dirty="0">
                <a:solidFill>
                  <a:srgbClr val="D96B77"/>
                </a:solidFill>
              </a:rPr>
              <a:t>Common Cold .</a:t>
            </a:r>
          </a:p>
          <a:p>
            <a:pPr algn="l" rtl="0">
              <a:buFont typeface="Wingdings" panose="05000000000000000000" pitchFamily="2" charset="2"/>
              <a:buChar char="q"/>
            </a:pPr>
            <a:r>
              <a:rPr lang="en-US" dirty="0">
                <a:solidFill>
                  <a:srgbClr val="D96B77"/>
                </a:solidFill>
              </a:rPr>
              <a:t>Chronic  Bacterial Rhino Sinusitis </a:t>
            </a:r>
          </a:p>
        </p:txBody>
      </p:sp>
    </p:spTree>
    <p:extLst>
      <p:ext uri="{BB962C8B-B14F-4D97-AF65-F5344CB8AC3E}">
        <p14:creationId xmlns:p14="http://schemas.microsoft.com/office/powerpoint/2010/main" val="18763714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03648" y="625946"/>
            <a:ext cx="6858000" cy="838200"/>
          </a:xfrm>
        </p:spPr>
        <p:txBody>
          <a:bodyPr/>
          <a:lstStyle/>
          <a:p>
            <a:r>
              <a:rPr lang="en-US" dirty="0" smtClean="0">
                <a:solidFill>
                  <a:schemeClr val="accent1">
                    <a:lumMod val="75000"/>
                  </a:schemeClr>
                </a:solidFill>
              </a:rPr>
              <a:t>Q4</a:t>
            </a:r>
            <a:endParaRPr lang="en-US" dirty="0">
              <a:solidFill>
                <a:schemeClr val="accent1">
                  <a:lumMod val="75000"/>
                </a:schemeClr>
              </a:solidFill>
            </a:endParaRPr>
          </a:p>
        </p:txBody>
      </p:sp>
      <p:sp>
        <p:nvSpPr>
          <p:cNvPr id="3" name="Content Placeholder 2"/>
          <p:cNvSpPr>
            <a:spLocks noGrp="1"/>
          </p:cNvSpPr>
          <p:nvPr>
            <p:ph idx="4294967295"/>
          </p:nvPr>
        </p:nvSpPr>
        <p:spPr>
          <a:xfrm>
            <a:off x="1187624" y="1484784"/>
            <a:ext cx="6858000" cy="4800600"/>
          </a:xfrm>
        </p:spPr>
        <p:txBody>
          <a:bodyPr>
            <a:normAutofit/>
          </a:bodyPr>
          <a:lstStyle/>
          <a:p>
            <a:pPr marL="0" indent="0" algn="l" rtl="0">
              <a:buFont typeface="Wingdings" pitchFamily="2" charset="2"/>
              <a:buChar char="q"/>
            </a:pPr>
            <a:r>
              <a:rPr lang="en-US" dirty="0" smtClean="0">
                <a:solidFill>
                  <a:schemeClr val="accent1">
                    <a:lumMod val="75000"/>
                  </a:schemeClr>
                </a:solidFill>
              </a:rPr>
              <a:t>A patient came in with sore throat, cough and low grade fever and muscle stiffness. After the doctor diagnosed her with her flu and prescribed her the treatment the patient asked the doctor what is the </a:t>
            </a:r>
            <a:r>
              <a:rPr lang="en-US" dirty="0">
                <a:solidFill>
                  <a:schemeClr val="accent1">
                    <a:lumMod val="75000"/>
                  </a:schemeClr>
                </a:solidFill>
              </a:rPr>
              <a:t>m</a:t>
            </a:r>
            <a:r>
              <a:rPr lang="en-US" dirty="0" smtClean="0">
                <a:solidFill>
                  <a:schemeClr val="accent1">
                    <a:lumMod val="75000"/>
                  </a:schemeClr>
                </a:solidFill>
              </a:rPr>
              <a:t>ost common cause of sore throat. </a:t>
            </a:r>
          </a:p>
          <a:p>
            <a:pPr marL="0" indent="0" algn="l" rtl="0">
              <a:buNone/>
            </a:pPr>
            <a:r>
              <a:rPr lang="en-US" dirty="0" smtClean="0">
                <a:solidFill>
                  <a:schemeClr val="accent1">
                    <a:lumMod val="75000"/>
                  </a:schemeClr>
                </a:solidFill>
              </a:rPr>
              <a:t>The doctor answered:</a:t>
            </a:r>
          </a:p>
          <a:p>
            <a:pPr marL="514350" indent="-514350" algn="l" rtl="0">
              <a:buFont typeface="Wingdings" pitchFamily="2" charset="2"/>
              <a:buChar char="q"/>
            </a:pPr>
            <a:r>
              <a:rPr lang="en-US" dirty="0">
                <a:solidFill>
                  <a:srgbClr val="D96B77"/>
                </a:solidFill>
              </a:rPr>
              <a:t>Fungal</a:t>
            </a:r>
          </a:p>
          <a:p>
            <a:pPr marL="514350" indent="-514350" algn="l" rtl="0">
              <a:buFont typeface="Wingdings" pitchFamily="2" charset="2"/>
              <a:buChar char="q"/>
            </a:pPr>
            <a:r>
              <a:rPr lang="en-US" dirty="0">
                <a:solidFill>
                  <a:srgbClr val="D96B77"/>
                </a:solidFill>
              </a:rPr>
              <a:t>Bacterial</a:t>
            </a:r>
          </a:p>
          <a:p>
            <a:pPr marL="514350" indent="-514350" algn="l" rtl="0">
              <a:buFont typeface="Wingdings" pitchFamily="2" charset="2"/>
              <a:buChar char="q"/>
            </a:pPr>
            <a:r>
              <a:rPr lang="en-US" dirty="0">
                <a:solidFill>
                  <a:srgbClr val="D96B77"/>
                </a:solidFill>
              </a:rPr>
              <a:t>Viral</a:t>
            </a:r>
          </a:p>
          <a:p>
            <a:pPr marL="514350" indent="-514350" algn="l" rtl="0">
              <a:buFont typeface="Wingdings" pitchFamily="2" charset="2"/>
              <a:buChar char="q"/>
            </a:pPr>
            <a:r>
              <a:rPr lang="en-US" dirty="0">
                <a:solidFill>
                  <a:srgbClr val="D96B77"/>
                </a:solidFill>
              </a:rPr>
              <a:t>Allergy </a:t>
            </a:r>
          </a:p>
        </p:txBody>
      </p:sp>
    </p:spTree>
    <p:extLst>
      <p:ext uri="{BB962C8B-B14F-4D97-AF65-F5344CB8AC3E}">
        <p14:creationId xmlns:p14="http://schemas.microsoft.com/office/powerpoint/2010/main" val="9623186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75656" y="620688"/>
            <a:ext cx="6589199" cy="1280890"/>
          </a:xfrm>
        </p:spPr>
        <p:txBody>
          <a:bodyPr/>
          <a:lstStyle/>
          <a:p>
            <a:r>
              <a:rPr lang="en-US" dirty="0" smtClean="0">
                <a:solidFill>
                  <a:schemeClr val="accent1">
                    <a:lumMod val="75000"/>
                  </a:schemeClr>
                </a:solidFill>
              </a:rPr>
              <a:t>Q5</a:t>
            </a:r>
            <a:endParaRPr lang="ar-SA" dirty="0"/>
          </a:p>
        </p:txBody>
      </p:sp>
      <p:sp>
        <p:nvSpPr>
          <p:cNvPr id="3" name="عنصر نائب للمحتوى 2"/>
          <p:cNvSpPr>
            <a:spLocks noGrp="1"/>
          </p:cNvSpPr>
          <p:nvPr>
            <p:ph idx="1"/>
          </p:nvPr>
        </p:nvSpPr>
        <p:spPr>
          <a:xfrm>
            <a:off x="1331640" y="1844824"/>
            <a:ext cx="6984776" cy="3777622"/>
          </a:xfrm>
        </p:spPr>
        <p:txBody>
          <a:bodyPr/>
          <a:lstStyle/>
          <a:p>
            <a:pPr algn="l" rtl="0">
              <a:buFont typeface="Wingdings" panose="05000000000000000000" pitchFamily="2" charset="2"/>
              <a:buChar char="q"/>
            </a:pPr>
            <a:r>
              <a:rPr lang="en-US" dirty="0">
                <a:solidFill>
                  <a:schemeClr val="accent1">
                    <a:lumMod val="75000"/>
                  </a:schemeClr>
                </a:solidFill>
              </a:rPr>
              <a:t>Mother </a:t>
            </a:r>
            <a:r>
              <a:rPr lang="en-US" dirty="0" err="1">
                <a:solidFill>
                  <a:schemeClr val="accent1">
                    <a:lumMod val="75000"/>
                  </a:schemeClr>
                </a:solidFill>
              </a:rPr>
              <a:t>brghout</a:t>
            </a:r>
            <a:r>
              <a:rPr lang="en-US" dirty="0">
                <a:solidFill>
                  <a:schemeClr val="accent1">
                    <a:lumMod val="75000"/>
                  </a:schemeClr>
                </a:solidFill>
              </a:rPr>
              <a:t> her </a:t>
            </a:r>
            <a:r>
              <a:rPr lang="en-US" dirty="0" err="1">
                <a:solidFill>
                  <a:schemeClr val="accent1">
                    <a:lumMod val="75000"/>
                  </a:schemeClr>
                </a:solidFill>
              </a:rPr>
              <a:t>chiled</a:t>
            </a:r>
            <a:r>
              <a:rPr lang="en-US" dirty="0">
                <a:solidFill>
                  <a:schemeClr val="accent1">
                    <a:lumMod val="75000"/>
                  </a:schemeClr>
                </a:solidFill>
              </a:rPr>
              <a:t> to the clinic complaining of mild earache mild deafness and there is no fever he was </a:t>
            </a:r>
            <a:r>
              <a:rPr lang="en-US" dirty="0" err="1">
                <a:solidFill>
                  <a:schemeClr val="accent1">
                    <a:lumMod val="75000"/>
                  </a:schemeClr>
                </a:solidFill>
              </a:rPr>
              <a:t>dignosed</a:t>
            </a:r>
            <a:r>
              <a:rPr lang="en-US" dirty="0">
                <a:solidFill>
                  <a:schemeClr val="accent1">
                    <a:lumMod val="75000"/>
                  </a:schemeClr>
                </a:solidFill>
              </a:rPr>
              <a:t> with </a:t>
            </a:r>
            <a:r>
              <a:rPr lang="en-US" dirty="0" err="1">
                <a:solidFill>
                  <a:schemeClr val="accent1">
                    <a:lumMod val="75000"/>
                  </a:schemeClr>
                </a:solidFill>
              </a:rPr>
              <a:t>acut</a:t>
            </a:r>
            <a:r>
              <a:rPr lang="en-US" dirty="0">
                <a:solidFill>
                  <a:schemeClr val="accent1">
                    <a:lumMod val="75000"/>
                  </a:schemeClr>
                </a:solidFill>
              </a:rPr>
              <a:t> otitis media .</a:t>
            </a:r>
          </a:p>
          <a:p>
            <a:pPr marL="0" indent="0" algn="l" rtl="0">
              <a:buNone/>
            </a:pPr>
            <a:r>
              <a:rPr lang="en-US" dirty="0">
                <a:solidFill>
                  <a:schemeClr val="accent1">
                    <a:lumMod val="75000"/>
                  </a:schemeClr>
                </a:solidFill>
              </a:rPr>
              <a:t>     which stage of AOM this </a:t>
            </a:r>
            <a:r>
              <a:rPr lang="en-US" dirty="0" err="1">
                <a:solidFill>
                  <a:schemeClr val="accent1">
                    <a:lumMod val="75000"/>
                  </a:schemeClr>
                </a:solidFill>
              </a:rPr>
              <a:t>chiled</a:t>
            </a:r>
            <a:r>
              <a:rPr lang="en-US" dirty="0">
                <a:solidFill>
                  <a:schemeClr val="accent1">
                    <a:lumMod val="75000"/>
                  </a:schemeClr>
                </a:solidFill>
              </a:rPr>
              <a:t> have?</a:t>
            </a:r>
          </a:p>
          <a:p>
            <a:pPr algn="l" rtl="0">
              <a:buFont typeface="Wingdings" panose="05000000000000000000" pitchFamily="2" charset="2"/>
              <a:buChar char="q"/>
            </a:pPr>
            <a:endParaRPr lang="en-US" dirty="0">
              <a:solidFill>
                <a:schemeClr val="accent1">
                  <a:lumMod val="75000"/>
                </a:schemeClr>
              </a:solidFill>
            </a:endParaRPr>
          </a:p>
          <a:p>
            <a:pPr algn="l" rtl="0">
              <a:buFont typeface="Wingdings" panose="05000000000000000000" pitchFamily="2" charset="2"/>
              <a:buChar char="q"/>
            </a:pPr>
            <a:r>
              <a:rPr lang="en-US" dirty="0">
                <a:solidFill>
                  <a:srgbClr val="D96B77"/>
                </a:solidFill>
              </a:rPr>
              <a:t>tubal occlusion</a:t>
            </a:r>
          </a:p>
          <a:p>
            <a:pPr algn="l" rtl="0">
              <a:buFont typeface="Wingdings" panose="05000000000000000000" pitchFamily="2" charset="2"/>
              <a:buChar char="q"/>
            </a:pPr>
            <a:r>
              <a:rPr lang="en-US" dirty="0">
                <a:solidFill>
                  <a:srgbClr val="D96B77"/>
                </a:solidFill>
              </a:rPr>
              <a:t>pre-suppuration </a:t>
            </a:r>
            <a:endParaRPr lang="ar-SA" dirty="0">
              <a:solidFill>
                <a:srgbClr val="D96B77"/>
              </a:solidFill>
            </a:endParaRPr>
          </a:p>
          <a:p>
            <a:pPr algn="l" rtl="0">
              <a:buFont typeface="Wingdings" panose="05000000000000000000" pitchFamily="2" charset="2"/>
              <a:buChar char="q"/>
            </a:pPr>
            <a:r>
              <a:rPr lang="en-US" dirty="0">
                <a:solidFill>
                  <a:srgbClr val="D96B77"/>
                </a:solidFill>
              </a:rPr>
              <a:t>suppuration</a:t>
            </a:r>
          </a:p>
          <a:p>
            <a:pPr marL="0" indent="0" algn="l" rtl="0">
              <a:buNone/>
            </a:pPr>
            <a:endParaRPr lang="ar-SA" dirty="0"/>
          </a:p>
          <a:p>
            <a:pPr algn="l" rtl="0"/>
            <a:endParaRPr lang="ar-SA" dirty="0"/>
          </a:p>
        </p:txBody>
      </p:sp>
    </p:spTree>
    <p:extLst>
      <p:ext uri="{BB962C8B-B14F-4D97-AF65-F5344CB8AC3E}">
        <p14:creationId xmlns:p14="http://schemas.microsoft.com/office/powerpoint/2010/main" val="15370652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860674"/>
          </a:xfrm>
        </p:spPr>
        <p:txBody>
          <a:bodyPr>
            <a:normAutofit/>
          </a:bodyPr>
          <a:lstStyle/>
          <a:p>
            <a:r>
              <a:rPr lang="en-US" dirty="0" smtClean="0">
                <a:solidFill>
                  <a:srgbClr val="DA0002"/>
                </a:solidFill>
              </a:rPr>
              <a:t>Take Home Message</a:t>
            </a:r>
            <a:endParaRPr lang="en-US" dirty="0">
              <a:solidFill>
                <a:srgbClr val="DA0002"/>
              </a:solidFill>
            </a:endParaRPr>
          </a:p>
        </p:txBody>
      </p:sp>
      <p:sp>
        <p:nvSpPr>
          <p:cNvPr id="4" name="Footer Placeholder 3"/>
          <p:cNvSpPr>
            <a:spLocks noGrp="1"/>
          </p:cNvSpPr>
          <p:nvPr>
            <p:ph type="ftr" sz="quarter" idx="11"/>
          </p:nvPr>
        </p:nvSpPr>
        <p:spPr/>
        <p:txBody>
          <a:bodyPr/>
          <a:lstStyle/>
          <a:p>
            <a:endParaRPr lang="en-US" dirty="0"/>
          </a:p>
        </p:txBody>
      </p:sp>
      <p:sp>
        <p:nvSpPr>
          <p:cNvPr id="3" name="Content Placeholder 2"/>
          <p:cNvSpPr>
            <a:spLocks noGrp="1"/>
          </p:cNvSpPr>
          <p:nvPr>
            <p:ph sz="quarter" idx="1"/>
          </p:nvPr>
        </p:nvSpPr>
        <p:spPr>
          <a:xfrm>
            <a:off x="1403649" y="2133600"/>
            <a:ext cx="7130752" cy="3777622"/>
          </a:xfrm>
        </p:spPr>
        <p:txBody>
          <a:bodyPr>
            <a:normAutofit/>
          </a:bodyPr>
          <a:lstStyle/>
          <a:p>
            <a:pPr lvl="0" algn="l" rtl="0"/>
            <a:r>
              <a:rPr lang="en-US" sz="2400" dirty="0" smtClean="0"/>
              <a:t>URTI is usually self limiting</a:t>
            </a:r>
          </a:p>
          <a:p>
            <a:pPr lvl="0" algn="l" rtl="0"/>
            <a:r>
              <a:rPr lang="en-US" sz="2400" dirty="0" smtClean="0"/>
              <a:t>It is not recommended to use antibiotics in the treatment of uncomplicated upper respiratory tract infections.</a:t>
            </a:r>
          </a:p>
          <a:p>
            <a:pPr algn="l" rtl="0"/>
            <a:r>
              <a:rPr lang="en-US" sz="2400" dirty="0" smtClean="0"/>
              <a:t>The common cold is a benign self-limited upper respiratory viral infection.</a:t>
            </a:r>
          </a:p>
          <a:p>
            <a:pPr algn="l" rtl="0"/>
            <a:r>
              <a:rPr lang="en-US" sz="2400" dirty="0" smtClean="0"/>
              <a:t>The common cold is a separate and distinct entity, distinguishable from influenza and bacterial </a:t>
            </a:r>
            <a:r>
              <a:rPr lang="en-US" sz="2400" dirty="0" err="1" smtClean="0"/>
              <a:t>pharyngitis</a:t>
            </a:r>
            <a:r>
              <a:rPr lang="en-US" sz="2400" dirty="0" smtClean="0"/>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prstGeom prst="rect">
            <a:avLst/>
          </a:prstGeom>
        </p:spPr>
        <p:txBody>
          <a:bodyPr lIns="91425" tIns="91425" rIns="91425" bIns="91425" anchor="b" anchorCtr="0">
            <a:noAutofit/>
          </a:bodyPr>
          <a:lstStyle/>
          <a:p>
            <a:pPr algn="ctr">
              <a:spcBef>
                <a:spcPts val="0"/>
              </a:spcBef>
              <a:buNone/>
            </a:pPr>
            <a:r>
              <a:rPr lang="en-GB" dirty="0"/>
              <a:t>References</a:t>
            </a:r>
          </a:p>
        </p:txBody>
      </p:sp>
      <p:sp>
        <p:nvSpPr>
          <p:cNvPr id="373" name="Shape 373"/>
          <p:cNvSpPr txBox="1">
            <a:spLocks noGrp="1"/>
          </p:cNvSpPr>
          <p:nvPr>
            <p:ph type="body" idx="1"/>
          </p:nvPr>
        </p:nvSpPr>
        <p:spPr>
          <a:prstGeom prst="rect">
            <a:avLst/>
          </a:prstGeom>
        </p:spPr>
        <p:txBody>
          <a:bodyPr lIns="91425" tIns="91425" rIns="91425" bIns="91425" anchor="t" anchorCtr="0">
            <a:noAutofit/>
          </a:bodyPr>
          <a:lstStyle/>
          <a:p>
            <a:pPr marL="457200" lvl="0" indent="-317500" algn="l" rtl="0">
              <a:lnSpc>
                <a:spcPct val="150000"/>
              </a:lnSpc>
              <a:spcBef>
                <a:spcPts val="0"/>
              </a:spcBef>
              <a:buClr>
                <a:schemeClr val="dk1"/>
              </a:buClr>
              <a:buSzPct val="100000"/>
              <a:buFont typeface="Arial"/>
              <a:buChar char="●"/>
            </a:pPr>
            <a:r>
              <a:rPr lang="en-GB" sz="1600" dirty="0"/>
              <a:t>American Academy of </a:t>
            </a:r>
            <a:r>
              <a:rPr lang="en-GB" sz="1600" dirty="0" err="1"/>
              <a:t>Pediatrics</a:t>
            </a:r>
            <a:r>
              <a:rPr lang="en-GB" sz="1600" dirty="0"/>
              <a:t> - Subcommittee on Management of Sinusitis and Committee on Quality Management. Clinical practice guideline: management of sinusitis. </a:t>
            </a:r>
            <a:r>
              <a:rPr lang="en-GB" sz="1600" dirty="0" err="1"/>
              <a:t>Pediatrics</a:t>
            </a:r>
            <a:r>
              <a:rPr lang="en-GB" sz="1600" dirty="0"/>
              <a:t>. Sep 2001;108(3):798-808.</a:t>
            </a:r>
          </a:p>
          <a:p>
            <a:pPr marL="457200" lvl="0" indent="-317500" algn="l" rtl="0">
              <a:lnSpc>
                <a:spcPct val="150000"/>
              </a:lnSpc>
              <a:spcBef>
                <a:spcPts val="0"/>
              </a:spcBef>
              <a:buClr>
                <a:schemeClr val="dk1"/>
              </a:buClr>
              <a:buSzPct val="100000"/>
              <a:buFont typeface="Arial"/>
              <a:buChar char="●"/>
            </a:pPr>
            <a:r>
              <a:rPr lang="en-GB" sz="1600" dirty="0"/>
              <a:t>Lanza DC, Kennedy DW. Adult </a:t>
            </a:r>
            <a:r>
              <a:rPr lang="en-GB" sz="1600" dirty="0" err="1"/>
              <a:t>rhinosinusitis</a:t>
            </a:r>
            <a:r>
              <a:rPr lang="en-GB" sz="1600" dirty="0"/>
              <a:t> defined. </a:t>
            </a:r>
            <a:r>
              <a:rPr lang="en-GB" sz="1600" dirty="0" err="1"/>
              <a:t>Otolaryngol</a:t>
            </a:r>
            <a:r>
              <a:rPr lang="en-GB" sz="1600" dirty="0"/>
              <a:t> Head Neck Surg. Sep 1997;117(3 Pt 2):S1-7.</a:t>
            </a:r>
          </a:p>
          <a:p>
            <a:pPr marL="457200" lvl="0" indent="-317500" algn="l" rtl="0">
              <a:lnSpc>
                <a:spcPct val="150000"/>
              </a:lnSpc>
              <a:spcBef>
                <a:spcPts val="0"/>
              </a:spcBef>
              <a:buClr>
                <a:schemeClr val="dk1"/>
              </a:buClr>
              <a:buSzPct val="100000"/>
              <a:buFont typeface="Arial"/>
              <a:buChar char="●"/>
            </a:pPr>
            <a:r>
              <a:rPr lang="en-GB" sz="1600" dirty="0" smtClean="0"/>
              <a:t>ENT Course Lecture Slides</a:t>
            </a:r>
          </a:p>
          <a:p>
            <a:pPr marL="457200" lvl="0" indent="-317500" algn="l" rtl="0">
              <a:lnSpc>
                <a:spcPct val="150000"/>
              </a:lnSpc>
              <a:buFont typeface="Arial"/>
              <a:buChar char="●"/>
            </a:pPr>
            <a:r>
              <a:rPr lang="en-GB" sz="1600" dirty="0"/>
              <a:t>http://</a:t>
            </a:r>
            <a:r>
              <a:rPr lang="en-GB" sz="1600" dirty="0" smtClean="0"/>
              <a:t>www.aafp.org/afp/2004/0315/p1465.html</a:t>
            </a:r>
            <a:endParaRPr lang="en-GB" sz="1600" dirty="0"/>
          </a:p>
          <a:p>
            <a:pPr marL="457200" lvl="0" indent="-317500" algn="l" rtl="0">
              <a:lnSpc>
                <a:spcPct val="150000"/>
              </a:lnSpc>
              <a:buFont typeface="Arial"/>
              <a:buChar char="●"/>
            </a:pPr>
            <a:r>
              <a:rPr lang="en-GB" sz="1600" dirty="0"/>
              <a:t>http://</a:t>
            </a:r>
            <a:r>
              <a:rPr lang="en-GB" sz="1600" dirty="0" smtClean="0"/>
              <a:t>articles2day.org/2012/11/gabhs-pharyngitis-diagnosis-complications-and-treatment.html</a:t>
            </a:r>
            <a:endParaRPr lang="en-GB" sz="1600" dirty="0"/>
          </a:p>
          <a:p>
            <a:pPr marL="457200" lvl="0" indent="-317500" algn="l" rtl="0">
              <a:lnSpc>
                <a:spcPct val="150000"/>
              </a:lnSpc>
              <a:buFont typeface="Arial"/>
              <a:buChar char="●"/>
            </a:pPr>
            <a:r>
              <a:rPr lang="en-GB" sz="1600" dirty="0">
                <a:hlinkClick r:id="rId3"/>
              </a:rPr>
              <a:t>http://</a:t>
            </a:r>
            <a:r>
              <a:rPr lang="en-GB" sz="1600" dirty="0" smtClean="0">
                <a:hlinkClick r:id="rId3"/>
              </a:rPr>
              <a:t>www.bhchp.org/BHCHP%20Manual/pdf_files/Part1_PDF/Strep.pdf</a:t>
            </a:r>
            <a:endParaRPr lang="en-GB" sz="1600" dirty="0" smtClean="0"/>
          </a:p>
          <a:p>
            <a:pPr marL="457200" lvl="0" indent="-317500" algn="l" rtl="0">
              <a:lnSpc>
                <a:spcPct val="150000"/>
              </a:lnSpc>
              <a:buFont typeface="Arial"/>
              <a:buChar char="●"/>
            </a:pPr>
            <a:r>
              <a:rPr lang="en-GB" sz="1600" dirty="0"/>
              <a:t>http://www.ncbi.nlm.nih.gov/pmc/articles/PMC153141/</a:t>
            </a:r>
          </a:p>
          <a:p>
            <a:pPr marL="457200" lvl="0" indent="-317500" algn="l" rtl="0">
              <a:lnSpc>
                <a:spcPct val="150000"/>
              </a:lnSpc>
              <a:spcBef>
                <a:spcPts val="0"/>
              </a:spcBef>
              <a:buClr>
                <a:schemeClr val="dk1"/>
              </a:buClr>
              <a:buSzPct val="100000"/>
              <a:buFont typeface="Arial"/>
              <a:buChar char="●"/>
            </a:pPr>
            <a:endParaRPr lang="en-GB" sz="1400" dirty="0"/>
          </a:p>
        </p:txBody>
      </p:sp>
    </p:spTree>
  </p:cSld>
  <p:clrMapOvr>
    <a:masterClrMapping/>
  </p:clrMapOvr>
  <p:transition spd="slow">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80928"/>
            <a:ext cx="8229600" cy="1143000"/>
          </a:xfrm>
        </p:spPr>
        <p:txBody>
          <a:bodyPr>
            <a:noAutofit/>
          </a:bodyPr>
          <a:lstStyle/>
          <a:p>
            <a:pPr algn="ctr"/>
            <a:r>
              <a:rPr lang="en-US" sz="6600" dirty="0" smtClean="0"/>
              <a:t>Thank You</a:t>
            </a:r>
            <a:endParaRPr lang="en-US" sz="6600" dirty="0"/>
          </a:p>
        </p:txBody>
      </p:sp>
    </p:spTree>
    <p:extLst>
      <p:ext uri="{BB962C8B-B14F-4D97-AF65-F5344CB8AC3E}">
        <p14:creationId xmlns:p14="http://schemas.microsoft.com/office/powerpoint/2010/main" val="1439263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75656" y="620688"/>
            <a:ext cx="6589199" cy="1280890"/>
          </a:xfrm>
        </p:spPr>
        <p:txBody>
          <a:bodyPr/>
          <a:lstStyle/>
          <a:p>
            <a:r>
              <a:rPr lang="en-US" dirty="0" smtClean="0">
                <a:solidFill>
                  <a:schemeClr val="accent1">
                    <a:lumMod val="75000"/>
                  </a:schemeClr>
                </a:solidFill>
              </a:rPr>
              <a:t>Q5</a:t>
            </a:r>
            <a:endParaRPr lang="ar-SA" dirty="0"/>
          </a:p>
        </p:txBody>
      </p:sp>
      <p:sp>
        <p:nvSpPr>
          <p:cNvPr id="3" name="عنصر نائب للمحتوى 2"/>
          <p:cNvSpPr>
            <a:spLocks noGrp="1"/>
          </p:cNvSpPr>
          <p:nvPr>
            <p:ph idx="1"/>
          </p:nvPr>
        </p:nvSpPr>
        <p:spPr>
          <a:xfrm>
            <a:off x="1331640" y="1844824"/>
            <a:ext cx="6984776" cy="3777622"/>
          </a:xfrm>
        </p:spPr>
        <p:txBody>
          <a:bodyPr/>
          <a:lstStyle/>
          <a:p>
            <a:pPr algn="l" rtl="0">
              <a:buFont typeface="Wingdings" panose="05000000000000000000" pitchFamily="2" charset="2"/>
              <a:buChar char="q"/>
            </a:pPr>
            <a:r>
              <a:rPr lang="en-US" dirty="0">
                <a:solidFill>
                  <a:schemeClr val="accent1">
                    <a:lumMod val="75000"/>
                  </a:schemeClr>
                </a:solidFill>
              </a:rPr>
              <a:t>Mother </a:t>
            </a:r>
            <a:r>
              <a:rPr lang="en-US" dirty="0" err="1">
                <a:solidFill>
                  <a:schemeClr val="accent1">
                    <a:lumMod val="75000"/>
                  </a:schemeClr>
                </a:solidFill>
              </a:rPr>
              <a:t>brghout</a:t>
            </a:r>
            <a:r>
              <a:rPr lang="en-US" dirty="0">
                <a:solidFill>
                  <a:schemeClr val="accent1">
                    <a:lumMod val="75000"/>
                  </a:schemeClr>
                </a:solidFill>
              </a:rPr>
              <a:t> her </a:t>
            </a:r>
            <a:r>
              <a:rPr lang="en-US" dirty="0" err="1">
                <a:solidFill>
                  <a:schemeClr val="accent1">
                    <a:lumMod val="75000"/>
                  </a:schemeClr>
                </a:solidFill>
              </a:rPr>
              <a:t>chiled</a:t>
            </a:r>
            <a:r>
              <a:rPr lang="en-US" dirty="0">
                <a:solidFill>
                  <a:schemeClr val="accent1">
                    <a:lumMod val="75000"/>
                  </a:schemeClr>
                </a:solidFill>
              </a:rPr>
              <a:t> to the clinic complaining of mild earache mild deafness and there is no fever he was </a:t>
            </a:r>
            <a:r>
              <a:rPr lang="en-US" dirty="0" err="1">
                <a:solidFill>
                  <a:schemeClr val="accent1">
                    <a:lumMod val="75000"/>
                  </a:schemeClr>
                </a:solidFill>
              </a:rPr>
              <a:t>dignosed</a:t>
            </a:r>
            <a:r>
              <a:rPr lang="en-US" dirty="0">
                <a:solidFill>
                  <a:schemeClr val="accent1">
                    <a:lumMod val="75000"/>
                  </a:schemeClr>
                </a:solidFill>
              </a:rPr>
              <a:t> with </a:t>
            </a:r>
            <a:r>
              <a:rPr lang="en-US" dirty="0" err="1">
                <a:solidFill>
                  <a:schemeClr val="accent1">
                    <a:lumMod val="75000"/>
                  </a:schemeClr>
                </a:solidFill>
              </a:rPr>
              <a:t>acut</a:t>
            </a:r>
            <a:r>
              <a:rPr lang="en-US" dirty="0">
                <a:solidFill>
                  <a:schemeClr val="accent1">
                    <a:lumMod val="75000"/>
                  </a:schemeClr>
                </a:solidFill>
              </a:rPr>
              <a:t> otitis media .</a:t>
            </a:r>
          </a:p>
          <a:p>
            <a:pPr marL="0" indent="0" algn="l" rtl="0">
              <a:buNone/>
            </a:pPr>
            <a:r>
              <a:rPr lang="en-US" dirty="0">
                <a:solidFill>
                  <a:schemeClr val="accent1">
                    <a:lumMod val="75000"/>
                  </a:schemeClr>
                </a:solidFill>
              </a:rPr>
              <a:t>     which stage of AOM this </a:t>
            </a:r>
            <a:r>
              <a:rPr lang="en-US" dirty="0" err="1">
                <a:solidFill>
                  <a:schemeClr val="accent1">
                    <a:lumMod val="75000"/>
                  </a:schemeClr>
                </a:solidFill>
              </a:rPr>
              <a:t>chiled</a:t>
            </a:r>
            <a:r>
              <a:rPr lang="en-US" dirty="0">
                <a:solidFill>
                  <a:schemeClr val="accent1">
                    <a:lumMod val="75000"/>
                  </a:schemeClr>
                </a:solidFill>
              </a:rPr>
              <a:t> have?</a:t>
            </a:r>
          </a:p>
          <a:p>
            <a:pPr algn="l" rtl="0">
              <a:buFont typeface="Wingdings" panose="05000000000000000000" pitchFamily="2" charset="2"/>
              <a:buChar char="q"/>
            </a:pPr>
            <a:endParaRPr lang="en-US" dirty="0">
              <a:solidFill>
                <a:schemeClr val="accent1">
                  <a:lumMod val="75000"/>
                </a:schemeClr>
              </a:solidFill>
            </a:endParaRPr>
          </a:p>
          <a:p>
            <a:pPr algn="l" rtl="0">
              <a:buFont typeface="Wingdings" panose="05000000000000000000" pitchFamily="2" charset="2"/>
              <a:buChar char="q"/>
            </a:pPr>
            <a:r>
              <a:rPr lang="en-US" dirty="0">
                <a:solidFill>
                  <a:srgbClr val="D96B77"/>
                </a:solidFill>
              </a:rPr>
              <a:t>tubal occlusion</a:t>
            </a:r>
          </a:p>
          <a:p>
            <a:pPr algn="l" rtl="0">
              <a:buFont typeface="Wingdings" panose="05000000000000000000" pitchFamily="2" charset="2"/>
              <a:buChar char="q"/>
            </a:pPr>
            <a:r>
              <a:rPr lang="en-US" dirty="0">
                <a:solidFill>
                  <a:srgbClr val="D96B77"/>
                </a:solidFill>
              </a:rPr>
              <a:t>pre-suppuration </a:t>
            </a:r>
            <a:endParaRPr lang="ar-SA" dirty="0">
              <a:solidFill>
                <a:srgbClr val="D96B77"/>
              </a:solidFill>
            </a:endParaRPr>
          </a:p>
          <a:p>
            <a:pPr algn="l" rtl="0">
              <a:buFont typeface="Wingdings" panose="05000000000000000000" pitchFamily="2" charset="2"/>
              <a:buChar char="q"/>
            </a:pPr>
            <a:r>
              <a:rPr lang="en-US" dirty="0">
                <a:solidFill>
                  <a:srgbClr val="D96B77"/>
                </a:solidFill>
              </a:rPr>
              <a:t>suppuration</a:t>
            </a:r>
          </a:p>
          <a:p>
            <a:pPr marL="0" indent="0" algn="l" rtl="0">
              <a:buNone/>
            </a:pPr>
            <a:endParaRPr lang="ar-SA" dirty="0"/>
          </a:p>
          <a:p>
            <a:pPr algn="l" rtl="0"/>
            <a:endParaRPr lang="ar-SA" dirty="0"/>
          </a:p>
        </p:txBody>
      </p:sp>
    </p:spTree>
    <p:extLst>
      <p:ext uri="{BB962C8B-B14F-4D97-AF65-F5344CB8AC3E}">
        <p14:creationId xmlns:p14="http://schemas.microsoft.com/office/powerpoint/2010/main" val="1537065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7704" y="1772816"/>
            <a:ext cx="6477000" cy="4401205"/>
          </a:xfrm>
          <a:prstGeom prst="rect">
            <a:avLst/>
          </a:prstGeom>
        </p:spPr>
        <p:txBody>
          <a:bodyPr wrap="square">
            <a:spAutoFit/>
          </a:bodyPr>
          <a:lstStyle/>
          <a:p>
            <a:pPr marL="342900" indent="-342900">
              <a:buFont typeface="Arial" pitchFamily="34" charset="0"/>
              <a:buChar char="•"/>
            </a:pPr>
            <a:r>
              <a:rPr lang="en-US" sz="2000" b="1" dirty="0">
                <a:solidFill>
                  <a:srgbClr val="FF0000"/>
                </a:solidFill>
              </a:rPr>
              <a:t>Bacterial infection</a:t>
            </a:r>
            <a:r>
              <a:rPr lang="en-US" sz="2000" b="1" dirty="0" smtClean="0">
                <a:solidFill>
                  <a:srgbClr val="FF0000"/>
                </a:solidFill>
              </a:rPr>
              <a:t>.</a:t>
            </a:r>
          </a:p>
          <a:p>
            <a:pPr marL="342900" indent="-342900">
              <a:buFont typeface="Arial" pitchFamily="34" charset="0"/>
              <a:buChar char="•"/>
            </a:pPr>
            <a:r>
              <a:rPr lang="en-US" sz="2000" dirty="0">
                <a:latin typeface="Times New Roman"/>
                <a:cs typeface="Times New Roman"/>
              </a:rPr>
              <a:t>Discolored or </a:t>
            </a:r>
            <a:r>
              <a:rPr lang="en-US" sz="2000" b="1" dirty="0">
                <a:latin typeface="Times New Roman"/>
                <a:cs typeface="Times New Roman"/>
              </a:rPr>
              <a:t>purulent discharge </a:t>
            </a:r>
            <a:r>
              <a:rPr lang="en-US" sz="2000" dirty="0">
                <a:latin typeface="Times New Roman"/>
                <a:cs typeface="Times New Roman"/>
              </a:rPr>
              <a:t>(with unilateral predominance).</a:t>
            </a:r>
          </a:p>
          <a:p>
            <a:pPr marL="342900" indent="-342900">
              <a:buFont typeface="Arial" pitchFamily="34" charset="0"/>
              <a:buChar char="•"/>
            </a:pPr>
            <a:r>
              <a:rPr lang="en-US" sz="2000" dirty="0" smtClean="0">
                <a:latin typeface="Times New Roman"/>
                <a:cs typeface="Times New Roman"/>
              </a:rPr>
              <a:t>A </a:t>
            </a:r>
            <a:r>
              <a:rPr lang="en-US" sz="2000" dirty="0">
                <a:latin typeface="Times New Roman"/>
                <a:cs typeface="Times New Roman"/>
              </a:rPr>
              <a:t>fever greater than 38°C</a:t>
            </a:r>
            <a:r>
              <a:rPr lang="en-US" sz="2000" dirty="0" smtClean="0">
                <a:latin typeface="Times New Roman"/>
                <a:cs typeface="Times New Roman"/>
              </a:rPr>
              <a:t>.</a:t>
            </a:r>
          </a:p>
          <a:p>
            <a:pPr marL="342900" indent="-342900">
              <a:buFont typeface="Arial" pitchFamily="34" charset="0"/>
              <a:buChar char="•"/>
            </a:pPr>
            <a:r>
              <a:rPr lang="en-US" sz="2000" dirty="0">
                <a:latin typeface="Times New Roman"/>
                <a:cs typeface="Times New Roman"/>
              </a:rPr>
              <a:t>Severe local pain (with unilateral predominance</a:t>
            </a:r>
            <a:r>
              <a:rPr lang="en-US" sz="2000" dirty="0" smtClean="0">
                <a:latin typeface="Times New Roman"/>
                <a:cs typeface="Times New Roman"/>
              </a:rPr>
              <a:t>).</a:t>
            </a:r>
          </a:p>
          <a:p>
            <a:pPr marL="342900" indent="-342900">
              <a:buFont typeface="Arial" pitchFamily="34" charset="0"/>
              <a:buChar char="•"/>
            </a:pPr>
            <a:r>
              <a:rPr lang="en-US" sz="2000" dirty="0">
                <a:latin typeface="Times New Roman"/>
                <a:cs typeface="Times New Roman"/>
              </a:rPr>
              <a:t>Elevated ESR/CRP (although the practicality of this criterion is limited).</a:t>
            </a:r>
          </a:p>
          <a:p>
            <a:pPr marL="342900" indent="-342900">
              <a:buFont typeface="Arial" pitchFamily="34" charset="0"/>
              <a:buChar char="•"/>
            </a:pPr>
            <a:r>
              <a:rPr lang="en-US" sz="2000" dirty="0" smtClean="0">
                <a:latin typeface="Times New Roman"/>
                <a:cs typeface="Times New Roman"/>
              </a:rPr>
              <a:t>A </a:t>
            </a:r>
            <a:r>
              <a:rPr lang="en-US" sz="2000" dirty="0">
                <a:latin typeface="Times New Roman"/>
                <a:cs typeface="Times New Roman"/>
              </a:rPr>
              <a:t>marked deterioration after an initial milder form of the illness (so-called 'double-sickening</a:t>
            </a:r>
            <a:r>
              <a:rPr lang="en-US" sz="2000" dirty="0" smtClean="0">
                <a:latin typeface="Times New Roman"/>
                <a:cs typeface="Times New Roman"/>
              </a:rPr>
              <a:t>').</a:t>
            </a:r>
          </a:p>
          <a:p>
            <a:pPr marL="342900" indent="-342900">
              <a:buFont typeface="Arial" pitchFamily="34" charset="0"/>
              <a:buChar char="•"/>
            </a:pPr>
            <a:endParaRPr lang="en-US" sz="2000" dirty="0" smtClean="0">
              <a:latin typeface="Times New Roman"/>
              <a:cs typeface="Times New Roman"/>
            </a:endParaRPr>
          </a:p>
          <a:p>
            <a:pPr marL="342900" indent="-342900">
              <a:buFont typeface="Arial" pitchFamily="34" charset="0"/>
              <a:buChar char="•"/>
            </a:pPr>
            <a:r>
              <a:rPr lang="en-US" sz="2000" b="1" dirty="0" smtClean="0">
                <a:solidFill>
                  <a:srgbClr val="FF0000"/>
                </a:solidFill>
                <a:latin typeface="Times New Roman"/>
                <a:cs typeface="Times New Roman"/>
              </a:rPr>
              <a:t>Viral infection : </a:t>
            </a:r>
          </a:p>
          <a:p>
            <a:pPr marL="342900" indent="-342900">
              <a:buFont typeface="Arial" pitchFamily="34" charset="0"/>
              <a:buChar char="•"/>
            </a:pPr>
            <a:r>
              <a:rPr lang="en-US" sz="2000" b="1" dirty="0" smtClean="0">
                <a:latin typeface="Times New Roman"/>
                <a:cs typeface="Times New Roman"/>
              </a:rPr>
              <a:t>Warty discharge </a:t>
            </a:r>
            <a:endParaRPr lang="en-US" sz="2000" b="1" dirty="0">
              <a:latin typeface="Times New Roman"/>
              <a:cs typeface="Times New Roman"/>
            </a:endParaRPr>
          </a:p>
          <a:p>
            <a:pPr marL="342900" indent="-342900">
              <a:buFont typeface="Arial" pitchFamily="34" charset="0"/>
              <a:buChar char="•"/>
            </a:pPr>
            <a:endParaRPr lang="en-US" sz="2000" dirty="0">
              <a:latin typeface="Times New Roman"/>
              <a:cs typeface="Times New Roman"/>
            </a:endParaRPr>
          </a:p>
          <a:p>
            <a:pPr marL="342900" indent="-342900">
              <a:buFont typeface="Arial" pitchFamily="34" charset="0"/>
              <a:buChar char="•"/>
            </a:pPr>
            <a:endParaRPr lang="en-US" sz="2000" b="1" dirty="0"/>
          </a:p>
        </p:txBody>
      </p:sp>
      <p:sp>
        <p:nvSpPr>
          <p:cNvPr id="2" name="مربع نص 1"/>
          <p:cNvSpPr txBox="1"/>
          <p:nvPr/>
        </p:nvSpPr>
        <p:spPr>
          <a:xfrm>
            <a:off x="1475656" y="260648"/>
            <a:ext cx="6768752" cy="1200329"/>
          </a:xfrm>
          <a:prstGeom prst="rect">
            <a:avLst/>
          </a:prstGeom>
          <a:noFill/>
        </p:spPr>
        <p:txBody>
          <a:bodyPr wrap="square" rtlCol="1">
            <a:spAutoFit/>
          </a:bodyPr>
          <a:lstStyle/>
          <a:p>
            <a:r>
              <a:rPr lang="en-US" sz="3600" kern="1200" dirty="0" smtClean="0">
                <a:solidFill>
                  <a:srgbClr val="DA0002"/>
                </a:solidFill>
                <a:latin typeface="+mj-lt"/>
                <a:ea typeface="+mj-ea"/>
                <a:cs typeface="+mj-cs"/>
              </a:rPr>
              <a:t>How to differentiate between viral and bacterial infection ? </a:t>
            </a:r>
            <a:endParaRPr lang="ar-SA" sz="3600" kern="1200" dirty="0">
              <a:solidFill>
                <a:srgbClr val="DA0002"/>
              </a:solidFill>
              <a:latin typeface="+mj-lt"/>
              <a:ea typeface="+mj-ea"/>
              <a:cs typeface="+mj-cs"/>
            </a:endParaRPr>
          </a:p>
        </p:txBody>
      </p:sp>
    </p:spTree>
    <p:extLst>
      <p:ext uri="{BB962C8B-B14F-4D97-AF65-F5344CB8AC3E}">
        <p14:creationId xmlns:p14="http://schemas.microsoft.com/office/powerpoint/2010/main" val="2959760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2212</TotalTime>
  <Words>2586</Words>
  <Application>Microsoft Office PowerPoint</Application>
  <PresentationFormat>On-screen Show (4:3)</PresentationFormat>
  <Paragraphs>545</Paragraphs>
  <Slides>75</Slides>
  <Notes>54</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Wisp</vt:lpstr>
      <vt:lpstr>UPPER RESPIRATORY TRACT INFECTIONS</vt:lpstr>
      <vt:lpstr>Objectives</vt:lpstr>
      <vt:lpstr>Pre Test Qs</vt:lpstr>
      <vt:lpstr>Q1</vt:lpstr>
      <vt:lpstr>Q2</vt:lpstr>
      <vt:lpstr>Q3 </vt:lpstr>
      <vt:lpstr>Q4</vt:lpstr>
      <vt:lpstr>Q5</vt:lpstr>
      <vt:lpstr>PowerPoint Presentation</vt:lpstr>
      <vt:lpstr>Case </vt:lpstr>
      <vt:lpstr>   Otitis Media </vt:lpstr>
      <vt:lpstr>PowerPoint Presentation</vt:lpstr>
      <vt:lpstr>Definition</vt:lpstr>
      <vt:lpstr>PowerPoint Presentation</vt:lpstr>
      <vt:lpstr>Timeline</vt:lpstr>
      <vt:lpstr>Predisposing Factors</vt:lpstr>
      <vt:lpstr>Route of infection</vt:lpstr>
      <vt:lpstr>Etiology</vt:lpstr>
      <vt:lpstr>PowerPoint Presentation</vt:lpstr>
      <vt:lpstr>PowerPoint Presentation</vt:lpstr>
      <vt:lpstr>PowerPoint Presentation</vt:lpstr>
      <vt:lpstr>PowerPoint Presentation</vt:lpstr>
      <vt:lpstr>PowerPoint Presentation</vt:lpstr>
      <vt:lpstr>5- Complications of OM :  </vt:lpstr>
      <vt:lpstr>5- Complications of OM :  </vt:lpstr>
      <vt:lpstr>Diagnosis</vt:lpstr>
      <vt:lpstr>Physical Examination</vt:lpstr>
      <vt:lpstr>Physical Examination</vt:lpstr>
      <vt:lpstr>Investigations</vt:lpstr>
      <vt:lpstr>Tympanocentesis</vt:lpstr>
      <vt:lpstr>CT Scan</vt:lpstr>
      <vt:lpstr>Treatment</vt:lpstr>
      <vt:lpstr>Antibiotics**</vt:lpstr>
      <vt:lpstr>Case</vt:lpstr>
      <vt:lpstr>Sinusitis</vt:lpstr>
      <vt:lpstr>Definition</vt:lpstr>
      <vt:lpstr>PowerPoint Presentation</vt:lpstr>
      <vt:lpstr>PowerPoint Presentation</vt:lpstr>
      <vt:lpstr>Classification</vt:lpstr>
      <vt:lpstr>Etiology</vt:lpstr>
      <vt:lpstr>Clinical Presentaion</vt:lpstr>
      <vt:lpstr>Physical Examination</vt:lpstr>
      <vt:lpstr>If signs and symptoms are not typical of sinusitis, rule out an alternative diagnosis .</vt:lpstr>
      <vt:lpstr>Investigations</vt:lpstr>
      <vt:lpstr>Management</vt:lpstr>
      <vt:lpstr>Non-pharmacological</vt:lpstr>
      <vt:lpstr>Intracranial Complications</vt:lpstr>
      <vt:lpstr>PowerPoint Presentation</vt:lpstr>
      <vt:lpstr>Case </vt:lpstr>
      <vt:lpstr>Sore Throat </vt:lpstr>
      <vt:lpstr>Causes of sore throat</vt:lpstr>
      <vt:lpstr>Differential diagnosis</vt:lpstr>
      <vt:lpstr>Red Flags </vt:lpstr>
      <vt:lpstr>When to Admit ?</vt:lpstr>
      <vt:lpstr>Pharyngitis</vt:lpstr>
      <vt:lpstr>PowerPoint Presentation</vt:lpstr>
      <vt:lpstr>Pharyngitis</vt:lpstr>
      <vt:lpstr>   GABHS Pharyngitis Complications</vt:lpstr>
      <vt:lpstr>Diagnosis</vt:lpstr>
      <vt:lpstr>History</vt:lpstr>
      <vt:lpstr>Physical examination </vt:lpstr>
      <vt:lpstr>Laboratory </vt:lpstr>
      <vt:lpstr>Clinical Decision Rule for Management of Sore Throat</vt:lpstr>
      <vt:lpstr>ANTIBIOTICS</vt:lpstr>
      <vt:lpstr>Prevention </vt:lpstr>
      <vt:lpstr>Question</vt:lpstr>
      <vt:lpstr>MCQ’s   (again)</vt:lpstr>
      <vt:lpstr>Q1</vt:lpstr>
      <vt:lpstr>Q2</vt:lpstr>
      <vt:lpstr>Q3 </vt:lpstr>
      <vt:lpstr>Q4</vt:lpstr>
      <vt:lpstr>Q5</vt:lpstr>
      <vt:lpstr>Take Home Message</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RESPIRATORY TRACT INFECTIONS</dc:title>
  <dc:creator>MSC</dc:creator>
  <cp:lastModifiedBy>3422</cp:lastModifiedBy>
  <cp:revision>44</cp:revision>
  <dcterms:modified xsi:type="dcterms:W3CDTF">2015-09-02T06:11:37Z</dcterms:modified>
</cp:coreProperties>
</file>