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Lst>
  <p:notesMasterIdLst>
    <p:notesMasterId r:id="rId92"/>
  </p:notesMasterIdLst>
  <p:sldIdLst>
    <p:sldId id="256" r:id="rId2"/>
    <p:sldId id="257" r:id="rId3"/>
    <p:sldId id="357" r:id="rId4"/>
    <p:sldId id="358" r:id="rId5"/>
    <p:sldId id="359" r:id="rId6"/>
    <p:sldId id="360" r:id="rId7"/>
    <p:sldId id="350" r:id="rId8"/>
    <p:sldId id="351" r:id="rId9"/>
    <p:sldId id="352" r:id="rId10"/>
    <p:sldId id="289" r:id="rId11"/>
    <p:sldId id="292" r:id="rId12"/>
    <p:sldId id="387" r:id="rId13"/>
    <p:sldId id="324" r:id="rId14"/>
    <p:sldId id="321" r:id="rId15"/>
    <p:sldId id="293" r:id="rId16"/>
    <p:sldId id="294" r:id="rId17"/>
    <p:sldId id="295" r:id="rId18"/>
    <p:sldId id="320" r:id="rId19"/>
    <p:sldId id="319" r:id="rId20"/>
    <p:sldId id="318" r:id="rId21"/>
    <p:sldId id="317" r:id="rId22"/>
    <p:sldId id="316" r:id="rId23"/>
    <p:sldId id="315" r:id="rId24"/>
    <p:sldId id="314" r:id="rId25"/>
    <p:sldId id="313" r:id="rId26"/>
    <p:sldId id="312" r:id="rId27"/>
    <p:sldId id="309" r:id="rId28"/>
    <p:sldId id="311" r:id="rId29"/>
    <p:sldId id="307" r:id="rId30"/>
    <p:sldId id="310" r:id="rId31"/>
    <p:sldId id="361" r:id="rId32"/>
    <p:sldId id="325" r:id="rId33"/>
    <p:sldId id="269" r:id="rId34"/>
    <p:sldId id="259" r:id="rId35"/>
    <p:sldId id="260" r:id="rId36"/>
    <p:sldId id="262" r:id="rId37"/>
    <p:sldId id="268" r:id="rId38"/>
    <p:sldId id="261" r:id="rId39"/>
    <p:sldId id="263" r:id="rId40"/>
    <p:sldId id="264" r:id="rId41"/>
    <p:sldId id="265" r:id="rId42"/>
    <p:sldId id="362" r:id="rId43"/>
    <p:sldId id="271" r:id="rId44"/>
    <p:sldId id="266" r:id="rId45"/>
    <p:sldId id="270" r:id="rId46"/>
    <p:sldId id="267" r:id="rId47"/>
    <p:sldId id="272" r:id="rId48"/>
    <p:sldId id="274" r:id="rId49"/>
    <p:sldId id="364" r:id="rId50"/>
    <p:sldId id="275" r:id="rId51"/>
    <p:sldId id="276" r:id="rId52"/>
    <p:sldId id="277" r:id="rId53"/>
    <p:sldId id="279" r:id="rId54"/>
    <p:sldId id="286" r:id="rId55"/>
    <p:sldId id="287" r:id="rId56"/>
    <p:sldId id="278" r:id="rId57"/>
    <p:sldId id="280" r:id="rId58"/>
    <p:sldId id="281" r:id="rId59"/>
    <p:sldId id="282" r:id="rId60"/>
    <p:sldId id="288" r:id="rId61"/>
    <p:sldId id="283" r:id="rId62"/>
    <p:sldId id="284" r:id="rId63"/>
    <p:sldId id="285" r:id="rId64"/>
    <p:sldId id="365" r:id="rId65"/>
    <p:sldId id="366" r:id="rId66"/>
    <p:sldId id="367" r:id="rId67"/>
    <p:sldId id="368" r:id="rId68"/>
    <p:sldId id="369" r:id="rId69"/>
    <p:sldId id="386"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4" r:id="rId84"/>
    <p:sldId id="348" r:id="rId85"/>
    <p:sldId id="356" r:id="rId86"/>
    <p:sldId id="353" r:id="rId87"/>
    <p:sldId id="354" r:id="rId88"/>
    <p:sldId id="355" r:id="rId89"/>
    <p:sldId id="258" r:id="rId90"/>
    <p:sldId id="363" r:id="rId9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7FA77F-13C0-4E74-B6B3-89F497998EA3}" type="datetimeFigureOut">
              <a:rPr lang="ar-SA" smtClean="0"/>
              <a:pPr/>
              <a:t>19/11/1436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222A81-DD40-46A9-89D3-A012D91D5358}" type="slidenum">
              <a:rPr lang="ar-SA" smtClean="0"/>
              <a:pPr/>
              <a:t>‹#›</a:t>
            </a:fld>
            <a:endParaRPr lang="ar-SA"/>
          </a:p>
        </p:txBody>
      </p:sp>
    </p:spTree>
    <p:extLst>
      <p:ext uri="{BB962C8B-B14F-4D97-AF65-F5344CB8AC3E}">
        <p14:creationId xmlns:p14="http://schemas.microsoft.com/office/powerpoint/2010/main" val="35108122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3</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58</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ACR(American college of rheumatology),,</a:t>
            </a:r>
            <a:r>
              <a:rPr lang="en-US" baseline="0" dirty="0" smtClean="0"/>
              <a:t> </a:t>
            </a:r>
            <a:r>
              <a:rPr lang="en-US" dirty="0" smtClean="0"/>
              <a:t>6/10 is needed to classify patient as having definite RA</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59</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85</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86</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87</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88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4</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6</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34</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36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48</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50</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Pannus</a:t>
            </a:r>
            <a:r>
              <a:rPr lang="en-US" dirty="0" smtClean="0"/>
              <a:t> = part of the </a:t>
            </a:r>
            <a:r>
              <a:rPr lang="en-US" dirty="0" err="1" smtClean="0"/>
              <a:t>thickned</a:t>
            </a:r>
            <a:r>
              <a:rPr lang="en-US" baseline="0" dirty="0" smtClean="0"/>
              <a:t> </a:t>
            </a:r>
            <a:r>
              <a:rPr lang="en-US" baseline="0" dirty="0" err="1" smtClean="0"/>
              <a:t>synovia</a:t>
            </a:r>
            <a:r>
              <a:rPr lang="en-US" baseline="0" dirty="0" smtClean="0"/>
              <a:t> that will invade the bony cartilage and bone (will show in x-ray)</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3300">
                <a:solidFill>
                  <a:srgbClr val="7B9899"/>
                </a:solidFill>
              </a:rPr>
              <a:t>Title Text</a:t>
            </a:r>
          </a:p>
        </p:txBody>
      </p:sp>
      <p:sp>
        <p:nvSpPr>
          <p:cNvPr id="29" name="Shape 29"/>
          <p:cNvSpPr>
            <a:spLocks noGrp="1"/>
          </p:cNvSpPr>
          <p:nvPr>
            <p:ph type="body" idx="1"/>
          </p:nvPr>
        </p:nvSpPr>
        <p:spPr>
          <a:prstGeom prst="rect">
            <a:avLst/>
          </a:prstGeom>
        </p:spPr>
        <p:txBody>
          <a:bodyPr/>
          <a:lstStyle/>
          <a:p>
            <a:pPr lvl="0">
              <a:defRPr sz="1800"/>
            </a:pPr>
            <a:r>
              <a:rPr sz="2700"/>
              <a:t>Body Level One</a:t>
            </a:r>
          </a:p>
          <a:p>
            <a:pPr lvl="1">
              <a:defRPr sz="1800"/>
            </a:pPr>
            <a:r>
              <a:rPr sz="2700"/>
              <a:t>Body Level Two</a:t>
            </a:r>
          </a:p>
          <a:p>
            <a:pPr lvl="2">
              <a:defRPr sz="1800"/>
            </a:pPr>
            <a:r>
              <a:rPr sz="2700"/>
              <a:t>Body Level Three</a:t>
            </a:r>
          </a:p>
          <a:p>
            <a:pPr lvl="3">
              <a:defRPr sz="1800"/>
            </a:pPr>
            <a:r>
              <a:rPr sz="2700"/>
              <a:t>Body Level Four</a:t>
            </a:r>
          </a:p>
          <a:p>
            <a:pPr lvl="4">
              <a:defRPr sz="1800"/>
            </a:pPr>
            <a:r>
              <a:rPr sz="2700"/>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91" name="Footer Placeholder 90"/>
          <p:cNvSpPr>
            <a:spLocks noGrp="1"/>
          </p:cNvSpPr>
          <p:nvPr>
            <p:ph type="ftr" sz="quarter" idx="11"/>
          </p:nvPr>
        </p:nvSpPr>
        <p:spPr/>
        <p:txBody>
          <a:bodyPr/>
          <a:lstStyle/>
          <a:p>
            <a:endParaRPr lang="ar-SA"/>
          </a:p>
        </p:txBody>
      </p:sp>
      <p:sp>
        <p:nvSpPr>
          <p:cNvPr id="92" name="Slide Number Placeholder 91"/>
          <p:cNvSpPr>
            <a:spLocks noGrp="1"/>
          </p:cNvSpPr>
          <p:nvPr>
            <p:ph type="sldNum" sz="quarter" idx="12"/>
          </p:nvPr>
        </p:nvSpPr>
        <p:spPr/>
        <p:txBody>
          <a:bodyPr/>
          <a:lstStyle/>
          <a:p>
            <a:fld id="{E84779B2-FBD3-409F-B45D-92313BFE0CB1}"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84779B2-FBD3-409F-B45D-92313BFE0CB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84779B2-FBD3-409F-B45D-92313BFE0CB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84779B2-FBD3-409F-B45D-92313BFE0CB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84779B2-FBD3-409F-B45D-92313BFE0CB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84779B2-FBD3-409F-B45D-92313BFE0CB1}" type="slidenum">
              <a:rPr lang="ar-SA" smtClean="0"/>
              <a:pPr/>
              <a:t>‹#›</a:t>
            </a:fld>
            <a:endParaRPr lang="ar-S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90C1E3D-D28E-4EFB-AEF4-D08BB01A136F}" type="datetimeFigureOut">
              <a:rPr lang="ar-SA" smtClean="0"/>
              <a:pPr/>
              <a:t>19/11/1436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84779B2-FBD3-409F-B45D-92313BFE0CB1}" type="slidenum">
              <a:rPr lang="ar-SA" smtClean="0"/>
              <a:pPr/>
              <a:t>‹#›</a:t>
            </a:fld>
            <a:endParaRPr lang="ar-S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90C1E3D-D28E-4EFB-AEF4-D08BB01A136F}" type="datetimeFigureOut">
              <a:rPr lang="ar-SA" smtClean="0"/>
              <a:pPr/>
              <a:t>19/11/1436</a:t>
            </a:fld>
            <a:endParaRPr lang="ar-S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84779B2-FBD3-409F-B45D-92313BFE0CB1}"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reference.medscape.com/medline/abstract/22906142" TargetMode="External"/><Relationship Id="rId2" Type="http://schemas.openxmlformats.org/officeDocument/2006/relationships/hyperlink" Target="http://reference.medscape.com/medline/abstract/212857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384"/>
            <a:ext cx="8204448" cy="1470025"/>
          </a:xfrm>
        </p:spPr>
        <p:txBody>
          <a:bodyPr>
            <a:noAutofit/>
          </a:bodyPr>
          <a:lstStyle/>
          <a:p>
            <a:r>
              <a:rPr lang="en-US" sz="4000" dirty="0" smtClean="0"/>
              <a:t>Approach to patient with Arthritis</a:t>
            </a:r>
            <a:endParaRPr lang="ar-SA" sz="4000" dirty="0"/>
          </a:p>
        </p:txBody>
      </p:sp>
      <p:sp>
        <p:nvSpPr>
          <p:cNvPr id="3" name="Subtitle 2"/>
          <p:cNvSpPr>
            <a:spLocks noGrp="1"/>
          </p:cNvSpPr>
          <p:nvPr>
            <p:ph type="subTitle" idx="1"/>
          </p:nvPr>
        </p:nvSpPr>
        <p:spPr>
          <a:xfrm>
            <a:off x="467544" y="2276872"/>
            <a:ext cx="6912768" cy="2664296"/>
          </a:xfrm>
        </p:spPr>
        <p:txBody>
          <a:bodyPr>
            <a:normAutofit/>
          </a:bodyPr>
          <a:lstStyle/>
          <a:p>
            <a:r>
              <a:rPr lang="en-US" b="1" dirty="0" smtClean="0">
                <a:solidFill>
                  <a:srgbClr val="FFC000"/>
                </a:solidFill>
              </a:rPr>
              <a:t>Done by:-</a:t>
            </a:r>
          </a:p>
          <a:p>
            <a:r>
              <a:rPr lang="en-US" dirty="0" smtClean="0"/>
              <a:t>  </a:t>
            </a:r>
            <a:r>
              <a:rPr lang="en-US" dirty="0" err="1" smtClean="0"/>
              <a:t>Zaid</a:t>
            </a:r>
            <a:r>
              <a:rPr lang="en-US" dirty="0" smtClean="0"/>
              <a:t> </a:t>
            </a:r>
            <a:r>
              <a:rPr lang="en-US" dirty="0" err="1" smtClean="0"/>
              <a:t>Alhamdan</a:t>
            </a:r>
            <a:endParaRPr lang="en-US" dirty="0" smtClean="0"/>
          </a:p>
          <a:p>
            <a:r>
              <a:rPr lang="en-US" dirty="0" smtClean="0"/>
              <a:t>  </a:t>
            </a:r>
            <a:r>
              <a:rPr lang="en-US" dirty="0" err="1" smtClean="0"/>
              <a:t>Abdulaziz</a:t>
            </a:r>
            <a:r>
              <a:rPr lang="en-US" dirty="0" smtClean="0"/>
              <a:t> </a:t>
            </a:r>
            <a:r>
              <a:rPr lang="en-US" dirty="0" err="1" smtClean="0"/>
              <a:t>Alshabibi</a:t>
            </a:r>
            <a:endParaRPr lang="en-US" dirty="0" smtClean="0"/>
          </a:p>
          <a:p>
            <a:r>
              <a:rPr lang="en-US" dirty="0" smtClean="0"/>
              <a:t>  </a:t>
            </a:r>
            <a:r>
              <a:rPr lang="en-US" dirty="0" err="1" smtClean="0"/>
              <a:t>Abdulmajeed</a:t>
            </a:r>
            <a:r>
              <a:rPr lang="en-US" dirty="0" smtClean="0"/>
              <a:t> </a:t>
            </a:r>
            <a:r>
              <a:rPr lang="en-US" dirty="0" err="1" smtClean="0"/>
              <a:t>Altammami</a:t>
            </a:r>
            <a:endParaRPr lang="en-US" dirty="0" smtClean="0"/>
          </a:p>
          <a:p>
            <a:r>
              <a:rPr lang="en-US" b="1" dirty="0" smtClean="0">
                <a:solidFill>
                  <a:srgbClr val="FFC000"/>
                </a:solidFill>
              </a:rPr>
              <a:t>Supervised </a:t>
            </a:r>
            <a:r>
              <a:rPr lang="en-US" b="1" dirty="0">
                <a:solidFill>
                  <a:srgbClr val="FFC000"/>
                </a:solidFill>
              </a:rPr>
              <a:t>by:- </a:t>
            </a:r>
            <a:endParaRPr lang="en-US" b="1" dirty="0" smtClean="0">
              <a:solidFill>
                <a:srgbClr val="FFC000"/>
              </a:solidFill>
            </a:endParaRPr>
          </a:p>
          <a:p>
            <a:pPr lvl="0"/>
            <a:r>
              <a:rPr lang="en-US" dirty="0" smtClean="0">
                <a:sym typeface="Arial"/>
              </a:rPr>
              <a:t>  Prof</a:t>
            </a:r>
            <a:r>
              <a:rPr lang="en-US" dirty="0">
                <a:sym typeface="Arial"/>
              </a:rPr>
              <a:t>. Mohammed Al-</a:t>
            </a:r>
            <a:r>
              <a:rPr lang="en-US" dirty="0" err="1">
                <a:sym typeface="Arial"/>
              </a:rPr>
              <a:t>Rukban</a:t>
            </a:r>
            <a:endParaRPr lang="en-US" dirty="0">
              <a:sym typeface="Arial"/>
            </a:endParaRPr>
          </a:p>
          <a:p>
            <a:endParaRPr lang="en-US" dirty="0">
              <a:solidFill>
                <a:srgbClr val="FFC000"/>
              </a:solidFill>
            </a:endParaRPr>
          </a:p>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Terminology </a:t>
            </a:r>
            <a:endParaRPr lang="en-US" dirty="0"/>
          </a:p>
        </p:txBody>
      </p:sp>
      <p:sp>
        <p:nvSpPr>
          <p:cNvPr id="3" name="عنصر نائب للمحتوى 2"/>
          <p:cNvSpPr>
            <a:spLocks noGrp="1"/>
          </p:cNvSpPr>
          <p:nvPr>
            <p:ph idx="1"/>
          </p:nvPr>
        </p:nvSpPr>
        <p:spPr/>
        <p:txBody>
          <a:bodyPr>
            <a:normAutofit/>
          </a:bodyPr>
          <a:lstStyle/>
          <a:p>
            <a:pPr marL="0" indent="0" algn="l" rtl="0">
              <a:buNone/>
            </a:pPr>
            <a:r>
              <a:rPr lang="en-US" sz="2800" dirty="0" smtClean="0">
                <a:solidFill>
                  <a:srgbClr val="FFFF00"/>
                </a:solidFill>
              </a:rPr>
              <a:t>Arthritis</a:t>
            </a:r>
            <a:r>
              <a:rPr lang="en-US" sz="2800" dirty="0" smtClean="0">
                <a:solidFill>
                  <a:schemeClr val="tx1"/>
                </a:solidFill>
              </a:rPr>
              <a:t>:</a:t>
            </a:r>
            <a:endParaRPr lang="en-US" dirty="0" smtClean="0"/>
          </a:p>
          <a:p>
            <a:pPr marL="0" indent="0" algn="l" rtl="0">
              <a:buNone/>
            </a:pPr>
            <a:endParaRPr lang="en-US" dirty="0" smtClean="0"/>
          </a:p>
          <a:p>
            <a:pPr marL="0" indent="0" algn="l" rtl="0">
              <a:buNone/>
            </a:pPr>
            <a:r>
              <a:rPr lang="en-US" sz="2800" dirty="0" err="1">
                <a:solidFill>
                  <a:srgbClr val="FFFF00"/>
                </a:solidFill>
              </a:rPr>
              <a:t>Ankylosis</a:t>
            </a:r>
            <a:r>
              <a:rPr lang="en-US" sz="2800" dirty="0" smtClean="0">
                <a:solidFill>
                  <a:schemeClr val="tx1"/>
                </a:solidFill>
              </a:rPr>
              <a:t>:</a:t>
            </a:r>
            <a:endParaRPr lang="en-US" dirty="0" smtClean="0"/>
          </a:p>
          <a:p>
            <a:pPr marL="0" indent="0">
              <a:buNone/>
            </a:pPr>
            <a:endParaRPr lang="en-US" sz="2800" dirty="0" smtClean="0">
              <a:solidFill>
                <a:srgbClr val="FFFF00"/>
              </a:solidFill>
            </a:endParaRPr>
          </a:p>
          <a:p>
            <a:pPr marL="0" indent="0">
              <a:buNone/>
            </a:pPr>
            <a:r>
              <a:rPr lang="en-US" sz="2800" dirty="0" err="1" smtClean="0">
                <a:solidFill>
                  <a:srgbClr val="FFFF00"/>
                </a:solidFill>
              </a:rPr>
              <a:t>Arthrocentesis</a:t>
            </a:r>
            <a:r>
              <a:rPr lang="en-US" sz="2800" dirty="0" smtClean="0">
                <a:solidFill>
                  <a:schemeClr val="tx1"/>
                </a:solidFill>
              </a:rPr>
              <a:t>:</a:t>
            </a:r>
          </a:p>
          <a:p>
            <a:pPr marL="0" indent="0">
              <a:buNone/>
            </a:pPr>
            <a:endParaRPr lang="en-US" dirty="0" smtClean="0"/>
          </a:p>
          <a:p>
            <a:pPr marL="0" indent="0" algn="l" rtl="0">
              <a:buNone/>
            </a:pPr>
            <a:r>
              <a:rPr lang="en-US" sz="2800" dirty="0" err="1" smtClean="0">
                <a:solidFill>
                  <a:srgbClr val="FFFF00"/>
                </a:solidFill>
              </a:rPr>
              <a:t>Arthroscope</a:t>
            </a:r>
            <a:r>
              <a:rPr lang="en-US" sz="2800" dirty="0" smtClean="0">
                <a:solidFill>
                  <a:schemeClr val="tx1"/>
                </a:solidFill>
              </a:rPr>
              <a:t>:</a:t>
            </a:r>
            <a:endParaRPr lang="en-US" dirty="0"/>
          </a:p>
        </p:txBody>
      </p:sp>
      <p:sp>
        <p:nvSpPr>
          <p:cNvPr id="5" name="TextBox 4"/>
          <p:cNvSpPr txBox="1"/>
          <p:nvPr/>
        </p:nvSpPr>
        <p:spPr>
          <a:xfrm>
            <a:off x="1763688" y="1628800"/>
            <a:ext cx="3312368" cy="461665"/>
          </a:xfrm>
          <a:prstGeom prst="rect">
            <a:avLst/>
          </a:prstGeom>
          <a:noFill/>
        </p:spPr>
        <p:txBody>
          <a:bodyPr wrap="square" rtlCol="0">
            <a:spAutoFit/>
          </a:bodyPr>
          <a:lstStyle/>
          <a:p>
            <a:r>
              <a:rPr lang="en-US" sz="2400" dirty="0">
                <a:solidFill>
                  <a:schemeClr val="tx2"/>
                </a:solidFill>
              </a:rPr>
              <a:t>inflammation of the joints.</a:t>
            </a:r>
          </a:p>
        </p:txBody>
      </p:sp>
      <p:sp>
        <p:nvSpPr>
          <p:cNvPr id="6" name="TextBox 5"/>
          <p:cNvSpPr txBox="1"/>
          <p:nvPr/>
        </p:nvSpPr>
        <p:spPr>
          <a:xfrm>
            <a:off x="1907704" y="2564904"/>
            <a:ext cx="2664296" cy="461665"/>
          </a:xfrm>
          <a:prstGeom prst="rect">
            <a:avLst/>
          </a:prstGeom>
          <a:noFill/>
        </p:spPr>
        <p:txBody>
          <a:bodyPr wrap="square" rtlCol="0">
            <a:spAutoFit/>
          </a:bodyPr>
          <a:lstStyle/>
          <a:p>
            <a:pPr algn="l"/>
            <a:r>
              <a:rPr lang="en-US" sz="2400" dirty="0">
                <a:solidFill>
                  <a:schemeClr val="tx2"/>
                </a:solidFill>
              </a:rPr>
              <a:t>stiffness of joint.</a:t>
            </a:r>
          </a:p>
        </p:txBody>
      </p:sp>
      <p:sp>
        <p:nvSpPr>
          <p:cNvPr id="7" name="TextBox 6"/>
          <p:cNvSpPr txBox="1"/>
          <p:nvPr/>
        </p:nvSpPr>
        <p:spPr>
          <a:xfrm>
            <a:off x="2627784" y="3573016"/>
            <a:ext cx="6192688" cy="830997"/>
          </a:xfrm>
          <a:prstGeom prst="rect">
            <a:avLst/>
          </a:prstGeom>
          <a:noFill/>
        </p:spPr>
        <p:txBody>
          <a:bodyPr wrap="square" rtlCol="0">
            <a:spAutoFit/>
          </a:bodyPr>
          <a:lstStyle/>
          <a:p>
            <a:pPr algn="l"/>
            <a:r>
              <a:rPr lang="en-US" sz="2400" dirty="0">
                <a:solidFill>
                  <a:schemeClr val="tx2"/>
                </a:solidFill>
              </a:rPr>
              <a:t>clinical procedure of using a syringe to collect synovial fluid from a joint capsule.</a:t>
            </a:r>
          </a:p>
        </p:txBody>
      </p:sp>
      <p:sp>
        <p:nvSpPr>
          <p:cNvPr id="8" name="TextBox 7"/>
          <p:cNvSpPr txBox="1"/>
          <p:nvPr/>
        </p:nvSpPr>
        <p:spPr>
          <a:xfrm>
            <a:off x="2411760" y="4581128"/>
            <a:ext cx="4608512" cy="830997"/>
          </a:xfrm>
          <a:prstGeom prst="rect">
            <a:avLst/>
          </a:prstGeom>
          <a:noFill/>
        </p:spPr>
        <p:txBody>
          <a:bodyPr wrap="square" rtlCol="0">
            <a:spAutoFit/>
          </a:bodyPr>
          <a:lstStyle/>
          <a:p>
            <a:pPr algn="l"/>
            <a:r>
              <a:rPr lang="en-US" sz="2400" dirty="0">
                <a:solidFill>
                  <a:schemeClr val="tx2"/>
                </a:solidFill>
              </a:rPr>
              <a:t>endoscope that's inserted </a:t>
            </a:r>
            <a:r>
              <a:rPr lang="en-US" sz="2400" dirty="0" smtClean="0">
                <a:solidFill>
                  <a:schemeClr val="tx2"/>
                </a:solidFill>
              </a:rPr>
              <a:t>into </a:t>
            </a:r>
            <a:r>
              <a:rPr lang="en-US" sz="2400" dirty="0">
                <a:solidFill>
                  <a:schemeClr val="tx2"/>
                </a:solidFill>
              </a:rPr>
              <a:t>joint for visual examination.</a:t>
            </a:r>
          </a:p>
        </p:txBody>
      </p:sp>
    </p:spTree>
    <p:extLst>
      <p:ext uri="{BB962C8B-B14F-4D97-AF65-F5344CB8AC3E}">
        <p14:creationId xmlns:p14="http://schemas.microsoft.com/office/powerpoint/2010/main" val="29118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301625" y="581943"/>
            <a:ext cx="8534400" cy="758825"/>
          </a:xfrm>
          <a:prstGeom prst="rect">
            <a:avLst/>
          </a:prstGeom>
        </p:spPr>
        <p:txBody>
          <a:bodyPr lIns="0" tIns="0" rIns="0" bIns="0">
            <a:normAutofit/>
          </a:bodyPr>
          <a:lstStyle>
            <a:lvl1pPr>
              <a:defRPr sz="4000">
                <a:latin typeface="Monotype Corsiva"/>
                <a:ea typeface="Monotype Corsiva"/>
                <a:cs typeface="Monotype Corsiva"/>
                <a:sym typeface="Monotype Corsiva"/>
              </a:defRPr>
            </a:lvl1pPr>
          </a:lstStyle>
          <a:p>
            <a:pPr lvl="0">
              <a:defRPr sz="1800">
                <a:solidFill>
                  <a:srgbClr val="000000"/>
                </a:solidFill>
              </a:defRPr>
            </a:pPr>
            <a:r>
              <a:rPr lang="en-US" sz="3600" dirty="0">
                <a:solidFill>
                  <a:schemeClr val="tx1"/>
                </a:solidFill>
                <a:latin typeface="+mj-lt"/>
                <a:ea typeface="+mj-ea"/>
                <a:cs typeface="+mj-cs"/>
              </a:rPr>
              <a:t>Overview</a:t>
            </a:r>
            <a:endParaRPr sz="3600" dirty="0">
              <a:solidFill>
                <a:schemeClr val="tx1"/>
              </a:solidFill>
              <a:latin typeface="+mj-lt"/>
              <a:ea typeface="+mj-ea"/>
              <a:cs typeface="+mj-cs"/>
            </a:endParaRPr>
          </a:p>
        </p:txBody>
      </p:sp>
      <p:sp>
        <p:nvSpPr>
          <p:cNvPr id="168" name="Shape 168"/>
          <p:cNvSpPr>
            <a:spLocks noGrp="1"/>
          </p:cNvSpPr>
          <p:nvPr>
            <p:ph type="body" idx="1"/>
          </p:nvPr>
        </p:nvSpPr>
        <p:spPr>
          <a:xfrm>
            <a:off x="271463" y="1828800"/>
            <a:ext cx="8504237" cy="4572000"/>
          </a:xfrm>
          <a:prstGeom prst="rect">
            <a:avLst/>
          </a:prstGeom>
        </p:spPr>
        <p:txBody>
          <a:bodyPr lIns="0" tIns="0" rIns="0" bIns="0">
            <a:normAutofit/>
          </a:bodyPr>
          <a:lstStyle/>
          <a:p>
            <a:pPr marL="921542" lvl="0" indent="-921542" algn="l">
              <a:spcBef>
                <a:spcPts val="500"/>
              </a:spcBef>
              <a:buNone/>
              <a:defRPr sz="1800"/>
            </a:pPr>
            <a:r>
              <a:rPr lang="en-US" sz="2500" dirty="0" smtClean="0"/>
              <a:t>NHIS 2010-2012 data analysis showed that 50 million US adults had reported doctor-diagnosed arthritis.</a:t>
            </a:r>
          </a:p>
          <a:p>
            <a:pPr marL="921542" lvl="0" indent="-921542" algn="l">
              <a:spcBef>
                <a:spcPts val="500"/>
              </a:spcBef>
              <a:buNone/>
              <a:defRPr sz="1800"/>
            </a:pPr>
            <a:endParaRPr lang="en-US" sz="2500" dirty="0" smtClean="0"/>
          </a:p>
          <a:p>
            <a:pPr marL="575313" indent="-575313" algn="l">
              <a:spcBef>
                <a:spcPts val="500"/>
              </a:spcBef>
              <a:buNone/>
              <a:defRPr sz="1800"/>
            </a:pPr>
            <a:r>
              <a:rPr lang="en-US" sz="2500" dirty="0" smtClean="0"/>
              <a:t>In 2007, CDC estimated that 294,000 U.S. children under age 18 have been diagnosed with arthritis or other rheumatic conditions .</a:t>
            </a:r>
          </a:p>
          <a:p>
            <a:pPr marL="575313" indent="-575313" algn="l">
              <a:spcBef>
                <a:spcPts val="500"/>
              </a:spcBef>
              <a:buNone/>
              <a:defRPr sz="1800"/>
            </a:pPr>
            <a:endParaRPr lang="en-US" sz="2500" dirty="0" smtClean="0"/>
          </a:p>
          <a:p>
            <a:pPr marL="575313" indent="-575313" algn="l">
              <a:spcBef>
                <a:spcPts val="500"/>
              </a:spcBef>
              <a:buNone/>
              <a:defRPr sz="1800"/>
            </a:pPr>
            <a:r>
              <a:rPr lang="en-US" sz="2500" dirty="0" smtClean="0"/>
              <a:t>A major cause of lost work time and serious disability for many people. </a:t>
            </a:r>
          </a:p>
          <a:p>
            <a:pPr marL="575313" indent="-575313" algn="l">
              <a:spcBef>
                <a:spcPts val="500"/>
              </a:spcBef>
              <a:buNone/>
              <a:defRPr sz="1800"/>
            </a:pPr>
            <a:endParaRPr lang="en-US" sz="2500" dirty="0" smtClean="0"/>
          </a:p>
          <a:p>
            <a:pPr marL="575313" indent="-575313" algn="l">
              <a:spcBef>
                <a:spcPts val="500"/>
              </a:spcBef>
              <a:buNone/>
              <a:defRPr sz="1800"/>
            </a:pPr>
            <a:r>
              <a:rPr lang="en-US" sz="2500" dirty="0" smtClean="0"/>
              <a:t>Its mainly a disease of adults, but it can also effect children.</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lnSpcReduction="10000"/>
          </a:bodyPr>
          <a:lstStyle/>
          <a:p>
            <a:pPr>
              <a:lnSpc>
                <a:spcPct val="200000"/>
              </a:lnSpc>
            </a:pPr>
            <a:r>
              <a:rPr lang="en-US" sz="2800" dirty="0" smtClean="0"/>
              <a:t>Injuries: </a:t>
            </a:r>
            <a:r>
              <a:rPr lang="en-US" sz="2800" dirty="0">
                <a:solidFill>
                  <a:schemeClr val="accent2">
                    <a:lumMod val="40000"/>
                    <a:lumOff val="60000"/>
                  </a:schemeClr>
                </a:solidFill>
              </a:rPr>
              <a:t>L</a:t>
            </a:r>
            <a:r>
              <a:rPr lang="en-US" sz="2800" dirty="0" smtClean="0">
                <a:solidFill>
                  <a:schemeClr val="accent2">
                    <a:lumMod val="40000"/>
                    <a:lumOff val="60000"/>
                  </a:schemeClr>
                </a:solidFill>
              </a:rPr>
              <a:t>eading to degenerative arthritis </a:t>
            </a:r>
          </a:p>
          <a:p>
            <a:pPr>
              <a:lnSpc>
                <a:spcPct val="200000"/>
              </a:lnSpc>
            </a:pPr>
            <a:r>
              <a:rPr lang="en-US" sz="2800" dirty="0" smtClean="0"/>
              <a:t>Abnormal metabolism : </a:t>
            </a:r>
            <a:r>
              <a:rPr lang="en-US" sz="2800" dirty="0">
                <a:solidFill>
                  <a:schemeClr val="accent2">
                    <a:lumMod val="40000"/>
                    <a:lumOff val="60000"/>
                  </a:schemeClr>
                </a:solidFill>
              </a:rPr>
              <a:t>G</a:t>
            </a:r>
            <a:r>
              <a:rPr lang="en-US" sz="2800" dirty="0" smtClean="0">
                <a:solidFill>
                  <a:schemeClr val="accent2">
                    <a:lumMod val="40000"/>
                    <a:lumOff val="60000"/>
                  </a:schemeClr>
                </a:solidFill>
              </a:rPr>
              <a:t>out</a:t>
            </a:r>
          </a:p>
          <a:p>
            <a:pPr>
              <a:lnSpc>
                <a:spcPct val="200000"/>
              </a:lnSpc>
            </a:pPr>
            <a:r>
              <a:rPr lang="en-US" sz="2800" dirty="0" smtClean="0"/>
              <a:t>Inheritance: </a:t>
            </a:r>
            <a:r>
              <a:rPr lang="en-US" sz="2800" dirty="0">
                <a:solidFill>
                  <a:schemeClr val="accent2">
                    <a:lumMod val="40000"/>
                    <a:lumOff val="60000"/>
                  </a:schemeClr>
                </a:solidFill>
              </a:rPr>
              <a:t>O</a:t>
            </a:r>
            <a:r>
              <a:rPr lang="en-US" sz="2800" dirty="0" smtClean="0">
                <a:solidFill>
                  <a:schemeClr val="accent2">
                    <a:lumMod val="40000"/>
                    <a:lumOff val="60000"/>
                  </a:schemeClr>
                </a:solidFill>
              </a:rPr>
              <a:t>steoarthritis</a:t>
            </a:r>
          </a:p>
          <a:p>
            <a:pPr>
              <a:lnSpc>
                <a:spcPct val="200000"/>
              </a:lnSpc>
            </a:pPr>
            <a:r>
              <a:rPr lang="en-US" sz="2800" dirty="0" smtClean="0"/>
              <a:t>Infection: </a:t>
            </a:r>
            <a:r>
              <a:rPr lang="en-US" sz="2800" dirty="0">
                <a:solidFill>
                  <a:schemeClr val="accent2">
                    <a:lumMod val="40000"/>
                    <a:lumOff val="60000"/>
                  </a:schemeClr>
                </a:solidFill>
              </a:rPr>
              <a:t>L</a:t>
            </a:r>
            <a:r>
              <a:rPr lang="en-US" sz="2800" dirty="0" smtClean="0">
                <a:solidFill>
                  <a:schemeClr val="accent2">
                    <a:lumMod val="40000"/>
                    <a:lumOff val="60000"/>
                  </a:schemeClr>
                </a:solidFill>
              </a:rPr>
              <a:t>yme disease </a:t>
            </a:r>
          </a:p>
          <a:p>
            <a:pPr>
              <a:lnSpc>
                <a:spcPct val="200000"/>
              </a:lnSpc>
            </a:pPr>
            <a:r>
              <a:rPr lang="en-US" sz="2800" dirty="0" smtClean="0"/>
              <a:t>Over active immune system : </a:t>
            </a:r>
            <a:r>
              <a:rPr lang="en-US" sz="2800" dirty="0" smtClean="0">
                <a:solidFill>
                  <a:schemeClr val="accent2">
                    <a:lumMod val="40000"/>
                    <a:lumOff val="60000"/>
                  </a:schemeClr>
                </a:solidFill>
              </a:rPr>
              <a:t>RA and SLE</a:t>
            </a:r>
          </a:p>
        </p:txBody>
      </p:sp>
    </p:spTree>
    <p:extLst>
      <p:ext uri="{BB962C8B-B14F-4D97-AF65-F5344CB8AC3E}">
        <p14:creationId xmlns:p14="http://schemas.microsoft.com/office/powerpoint/2010/main" val="1320434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gif"/>
          <p:cNvPicPr/>
          <p:nvPr/>
        </p:nvPicPr>
        <p:blipFill>
          <a:blip r:embed="rId2">
            <a:extLst/>
          </a:blip>
          <a:stretch>
            <a:fillRect/>
          </a:stretch>
        </p:blipFill>
        <p:spPr>
          <a:xfrm>
            <a:off x="715664" y="642918"/>
            <a:ext cx="7712672" cy="5784504"/>
          </a:xfrm>
          <a:prstGeom prst="rect">
            <a:avLst/>
          </a:prstGeom>
          <a:ln w="12700">
            <a:miter lim="400000"/>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Diagnostic Approach to Musculoskeletal Pain</a:t>
            </a:r>
            <a:endParaRPr lang="ar-SA" dirty="0">
              <a:solidFill>
                <a:schemeClr val="tx1"/>
              </a:solidFill>
            </a:endParaRPr>
          </a:p>
        </p:txBody>
      </p:sp>
      <p:sp>
        <p:nvSpPr>
          <p:cNvPr id="3" name="Text Placeholder 2"/>
          <p:cNvSpPr>
            <a:spLocks noGrp="1"/>
          </p:cNvSpPr>
          <p:nvPr>
            <p:ph type="body" idx="1"/>
          </p:nvPr>
        </p:nvSpPr>
        <p:spPr/>
        <p:txBody>
          <a:bodyPr/>
          <a:lstStyle/>
          <a:p>
            <a:pPr algn="l">
              <a:buNone/>
            </a:pPr>
            <a:endParaRPr lang="ar-SA" dirty="0"/>
          </a:p>
        </p:txBody>
      </p:sp>
      <p:pic>
        <p:nvPicPr>
          <p:cNvPr id="4" name="image1.png" descr="3333.PNG"/>
          <p:cNvPicPr/>
          <p:nvPr/>
        </p:nvPicPr>
        <p:blipFill>
          <a:blip r:embed="rId2">
            <a:extLst/>
          </a:blip>
          <a:stretch>
            <a:fillRect/>
          </a:stretch>
        </p:blipFill>
        <p:spPr>
          <a:xfrm>
            <a:off x="228600" y="1600200"/>
            <a:ext cx="8610600" cy="47244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lIns="0" tIns="0" rIns="0" bIns="0">
            <a:normAutofit/>
          </a:bodyPr>
          <a:lstStyle/>
          <a:p>
            <a:pPr lvl="0" defTabSz="585215">
              <a:defRPr sz="1800">
                <a:solidFill>
                  <a:srgbClr val="000000"/>
                </a:solidFill>
              </a:defRPr>
            </a:pPr>
            <a:r>
              <a:rPr lang="en-US" sz="3200" dirty="0">
                <a:solidFill>
                  <a:schemeClr val="tx1"/>
                </a:solidFill>
                <a:sym typeface="Monotype Corsiva"/>
              </a:rPr>
              <a:t>Important aspects in History</a:t>
            </a:r>
            <a:endParaRPr sz="3200" dirty="0">
              <a:solidFill>
                <a:schemeClr val="tx1"/>
              </a:solidFill>
              <a:sym typeface="Monotype Corsiva"/>
            </a:endParaRPr>
          </a:p>
        </p:txBody>
      </p:sp>
      <p:sp>
        <p:nvSpPr>
          <p:cNvPr id="7" name="Content Placeholder 6"/>
          <p:cNvSpPr>
            <a:spLocks noGrp="1"/>
          </p:cNvSpPr>
          <p:nvPr>
            <p:ph idx="1"/>
          </p:nvPr>
        </p:nvSpPr>
        <p:spPr/>
        <p:txBody>
          <a:bodyPr>
            <a:normAutofit fontScale="85000" lnSpcReduction="10000"/>
          </a:bodyPr>
          <a:lstStyle/>
          <a:p>
            <a:pPr lvl="0">
              <a:lnSpc>
                <a:spcPct val="200000"/>
              </a:lnSpc>
            </a:pPr>
            <a:r>
              <a:rPr lang="en-US" sz="3200" dirty="0"/>
              <a:t>Duration of Complaints</a:t>
            </a:r>
          </a:p>
          <a:p>
            <a:pPr lvl="0">
              <a:lnSpc>
                <a:spcPct val="200000"/>
              </a:lnSpc>
            </a:pPr>
            <a:r>
              <a:rPr lang="en-US" sz="3200" dirty="0"/>
              <a:t>Number of Joints Involved</a:t>
            </a:r>
          </a:p>
          <a:p>
            <a:pPr lvl="0">
              <a:lnSpc>
                <a:spcPct val="200000"/>
              </a:lnSpc>
            </a:pPr>
            <a:r>
              <a:rPr lang="en-US" sz="3200" dirty="0"/>
              <a:t>Distribution of Joints Involved</a:t>
            </a:r>
          </a:p>
          <a:p>
            <a:pPr lvl="0">
              <a:lnSpc>
                <a:spcPct val="200000"/>
              </a:lnSpc>
            </a:pPr>
            <a:r>
              <a:rPr lang="en-US" sz="3200" dirty="0"/>
              <a:t>Pattern of Involvement</a:t>
            </a:r>
          </a:p>
          <a:p>
            <a:pPr lvl="0">
              <a:lnSpc>
                <a:spcPct val="200000"/>
              </a:lnSpc>
            </a:pPr>
            <a:r>
              <a:rPr lang="en-US" sz="3200" dirty="0"/>
              <a:t>Morning </a:t>
            </a:r>
            <a:r>
              <a:rPr lang="en-US" sz="3200" dirty="0" smtClean="0"/>
              <a:t>Stiffness</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lIns="0" tIns="0" rIns="0" bIns="0">
            <a:normAutofit/>
          </a:bodyPr>
          <a:lstStyle/>
          <a:p>
            <a:pPr lvl="0" defTabSz="585215">
              <a:defRPr sz="1800">
                <a:solidFill>
                  <a:srgbClr val="000000"/>
                </a:solidFill>
              </a:defRPr>
            </a:pPr>
            <a:r>
              <a:rPr lang="en-US" sz="3200" dirty="0">
                <a:solidFill>
                  <a:schemeClr val="tx1"/>
                </a:solidFill>
              </a:rPr>
              <a:t>Important aspects in History</a:t>
            </a:r>
            <a:endParaRPr sz="3200" dirty="0">
              <a:solidFill>
                <a:schemeClr val="tx1"/>
              </a:solidFill>
              <a:sym typeface="Monotype Corsiva"/>
            </a:endParaRPr>
          </a:p>
        </p:txBody>
      </p:sp>
      <p:sp>
        <p:nvSpPr>
          <p:cNvPr id="7" name="Content Placeholder 6"/>
          <p:cNvSpPr>
            <a:spLocks noGrp="1"/>
          </p:cNvSpPr>
          <p:nvPr>
            <p:ph idx="1"/>
          </p:nvPr>
        </p:nvSpPr>
        <p:spPr/>
        <p:txBody>
          <a:bodyPr/>
          <a:lstStyle/>
          <a:p>
            <a:pPr>
              <a:lnSpc>
                <a:spcPct val="190000"/>
              </a:lnSpc>
              <a:defRPr sz="1800">
                <a:solidFill>
                  <a:srgbClr val="000000"/>
                </a:solidFill>
              </a:defRPr>
            </a:pPr>
            <a:r>
              <a:rPr lang="en-US" sz="2700" dirty="0">
                <a:solidFill>
                  <a:schemeClr val="accent6">
                    <a:lumMod val="60000"/>
                    <a:lumOff val="40000"/>
                  </a:schemeClr>
                </a:solidFill>
              </a:rPr>
              <a:t>History of Joint </a:t>
            </a:r>
            <a:r>
              <a:rPr lang="en-US" sz="2700" dirty="0" smtClean="0">
                <a:solidFill>
                  <a:schemeClr val="accent6">
                    <a:lumMod val="60000"/>
                    <a:lumOff val="40000"/>
                  </a:schemeClr>
                </a:solidFill>
              </a:rPr>
              <a:t>Swelling.</a:t>
            </a:r>
            <a:endParaRPr lang="en-US" sz="2700" dirty="0">
              <a:solidFill>
                <a:schemeClr val="accent6">
                  <a:lumMod val="60000"/>
                  <a:lumOff val="40000"/>
                </a:schemeClr>
              </a:solidFill>
            </a:endParaRPr>
          </a:p>
          <a:p>
            <a:pPr>
              <a:lnSpc>
                <a:spcPct val="190000"/>
              </a:lnSpc>
            </a:pPr>
            <a:r>
              <a:rPr lang="en-US" sz="2700" dirty="0">
                <a:solidFill>
                  <a:schemeClr val="accent6">
                    <a:lumMod val="60000"/>
                    <a:lumOff val="40000"/>
                  </a:schemeClr>
                </a:solidFill>
              </a:rPr>
              <a:t>Extra-articular </a:t>
            </a:r>
            <a:r>
              <a:rPr lang="en-US" sz="2700" dirty="0" smtClean="0">
                <a:solidFill>
                  <a:schemeClr val="accent6">
                    <a:lumMod val="60000"/>
                    <a:lumOff val="40000"/>
                  </a:schemeClr>
                </a:solidFill>
              </a:rPr>
              <a:t>Complaints.</a:t>
            </a:r>
            <a:endParaRPr lang="en-US" sz="2700" dirty="0">
              <a:solidFill>
                <a:schemeClr val="accent6">
                  <a:lumMod val="60000"/>
                  <a:lumOff val="40000"/>
                </a:schemeClr>
              </a:solidFill>
            </a:endParaRPr>
          </a:p>
          <a:p>
            <a:pPr>
              <a:lnSpc>
                <a:spcPct val="190000"/>
              </a:lnSpc>
            </a:pPr>
            <a:r>
              <a:rPr lang="en-US" sz="2700" dirty="0" smtClean="0">
                <a:solidFill>
                  <a:schemeClr val="accent6">
                    <a:lumMod val="60000"/>
                    <a:lumOff val="40000"/>
                  </a:schemeClr>
                </a:solidFill>
              </a:rPr>
              <a:t>Associated </a:t>
            </a:r>
            <a:r>
              <a:rPr lang="en-US" sz="2700" dirty="0">
                <a:solidFill>
                  <a:schemeClr val="accent6">
                    <a:lumMod val="60000"/>
                    <a:lumOff val="40000"/>
                  </a:schemeClr>
                </a:solidFill>
              </a:rPr>
              <a:t>Medical </a:t>
            </a:r>
            <a:r>
              <a:rPr lang="en-US" sz="2700" dirty="0" smtClean="0">
                <a:solidFill>
                  <a:schemeClr val="accent6">
                    <a:lumMod val="60000"/>
                    <a:lumOff val="40000"/>
                  </a:schemeClr>
                </a:solidFill>
              </a:rPr>
              <a:t>Illness.</a:t>
            </a:r>
            <a:endParaRPr lang="en-US" sz="2700" dirty="0">
              <a:solidFill>
                <a:schemeClr val="accent6">
                  <a:lumMod val="60000"/>
                  <a:lumOff val="40000"/>
                </a:schemeClr>
              </a:solidFill>
            </a:endParaRPr>
          </a:p>
          <a:p>
            <a:pPr>
              <a:lnSpc>
                <a:spcPct val="190000"/>
              </a:lnSpc>
            </a:pPr>
            <a:r>
              <a:rPr lang="en-US" sz="2700" dirty="0">
                <a:solidFill>
                  <a:schemeClr val="accent6">
                    <a:lumMod val="60000"/>
                    <a:lumOff val="40000"/>
                  </a:schemeClr>
                </a:solidFill>
              </a:rPr>
              <a:t>Significant Past </a:t>
            </a:r>
            <a:r>
              <a:rPr lang="en-US" sz="2700" dirty="0" smtClean="0">
                <a:solidFill>
                  <a:schemeClr val="accent6">
                    <a:lumMod val="60000"/>
                    <a:lumOff val="40000"/>
                  </a:schemeClr>
                </a:solidFill>
              </a:rPr>
              <a:t>History.</a:t>
            </a:r>
            <a:endParaRPr lang="en-US" sz="2700" dirty="0">
              <a:solidFill>
                <a:schemeClr val="accent6">
                  <a:lumMod val="60000"/>
                  <a:lumOff val="40000"/>
                </a:schemeClr>
              </a:solidFill>
            </a:endParaRPr>
          </a:p>
          <a:p>
            <a:pPr>
              <a:lnSpc>
                <a:spcPct val="190000"/>
              </a:lnSpc>
            </a:pPr>
            <a:r>
              <a:rPr lang="en-US" sz="2700" dirty="0">
                <a:solidFill>
                  <a:schemeClr val="accent6">
                    <a:lumMod val="60000"/>
                    <a:lumOff val="40000"/>
                  </a:schemeClr>
                </a:solidFill>
              </a:rPr>
              <a:t>Family History of Rheumatic </a:t>
            </a:r>
            <a:r>
              <a:rPr lang="en-US" sz="2700" dirty="0" smtClean="0">
                <a:solidFill>
                  <a:schemeClr val="accent6">
                    <a:lumMod val="60000"/>
                    <a:lumOff val="40000"/>
                  </a:schemeClr>
                </a:solidFill>
              </a:rPr>
              <a:t>Disease.</a:t>
            </a:r>
            <a:endParaRPr lang="en-US" sz="2700" dirty="0">
              <a:solidFill>
                <a:schemeClr val="accent6">
                  <a:lumMod val="60000"/>
                  <a:lumOff val="40000"/>
                </a:schemeClr>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lIns="0" tIns="0" rIns="0" bIns="0">
            <a:normAutofit/>
          </a:bodyPr>
          <a:lstStyle/>
          <a:p>
            <a:pPr lvl="0" defTabSz="585215">
              <a:defRPr sz="1800">
                <a:solidFill>
                  <a:srgbClr val="000000"/>
                </a:solidFill>
              </a:defRPr>
            </a:pPr>
            <a:r>
              <a:rPr dirty="0"/>
              <a:t/>
            </a:r>
            <a:br>
              <a:rPr dirty="0"/>
            </a:br>
            <a:r>
              <a:rPr sz="3200" dirty="0">
                <a:solidFill>
                  <a:schemeClr val="tx1"/>
                </a:solidFill>
                <a:sym typeface="Monotype Corsiva"/>
              </a:rPr>
              <a:t>Importance of Physical Examination</a:t>
            </a:r>
          </a:p>
        </p:txBody>
      </p:sp>
      <p:sp>
        <p:nvSpPr>
          <p:cNvPr id="7" name="Content Placeholder 6"/>
          <p:cNvSpPr>
            <a:spLocks noGrp="1"/>
          </p:cNvSpPr>
          <p:nvPr>
            <p:ph idx="1"/>
          </p:nvPr>
        </p:nvSpPr>
        <p:spPr/>
        <p:txBody>
          <a:bodyPr/>
          <a:lstStyle/>
          <a:p>
            <a:pPr lvl="0">
              <a:lnSpc>
                <a:spcPct val="190000"/>
              </a:lnSpc>
              <a:defRPr sz="1800">
                <a:solidFill>
                  <a:srgbClr val="000000"/>
                </a:solidFill>
              </a:defRPr>
            </a:pPr>
            <a:r>
              <a:rPr lang="en-US" sz="2700" dirty="0">
                <a:solidFill>
                  <a:schemeClr val="accent6">
                    <a:lumMod val="60000"/>
                    <a:lumOff val="40000"/>
                  </a:schemeClr>
                </a:solidFill>
              </a:rPr>
              <a:t>Local </a:t>
            </a:r>
            <a:r>
              <a:rPr lang="en-US" sz="2700" dirty="0" smtClean="0">
                <a:solidFill>
                  <a:schemeClr val="accent6">
                    <a:lumMod val="60000"/>
                    <a:lumOff val="40000"/>
                  </a:schemeClr>
                </a:solidFill>
              </a:rPr>
              <a:t>Warmth</a:t>
            </a:r>
            <a:endParaRPr lang="en-US" sz="2700" dirty="0">
              <a:solidFill>
                <a:schemeClr val="accent6">
                  <a:lumMod val="60000"/>
                  <a:lumOff val="40000"/>
                </a:schemeClr>
              </a:solidFill>
            </a:endParaRPr>
          </a:p>
          <a:p>
            <a:pPr lvl="0">
              <a:lnSpc>
                <a:spcPct val="190000"/>
              </a:lnSpc>
            </a:pPr>
            <a:r>
              <a:rPr lang="en-US" sz="2700" dirty="0">
                <a:solidFill>
                  <a:schemeClr val="accent6">
                    <a:lumMod val="60000"/>
                    <a:lumOff val="40000"/>
                  </a:schemeClr>
                </a:solidFill>
              </a:rPr>
              <a:t>Joint </a:t>
            </a:r>
            <a:r>
              <a:rPr lang="en-US" sz="2700" dirty="0" smtClean="0">
                <a:solidFill>
                  <a:schemeClr val="accent6">
                    <a:lumMod val="60000"/>
                    <a:lumOff val="40000"/>
                  </a:schemeClr>
                </a:solidFill>
              </a:rPr>
              <a:t>effusion</a:t>
            </a:r>
            <a:endParaRPr lang="en-US" sz="2700" dirty="0">
              <a:solidFill>
                <a:schemeClr val="accent6">
                  <a:lumMod val="60000"/>
                  <a:lumOff val="40000"/>
                </a:schemeClr>
              </a:solidFill>
            </a:endParaRPr>
          </a:p>
          <a:p>
            <a:pPr>
              <a:lnSpc>
                <a:spcPct val="190000"/>
              </a:lnSpc>
            </a:pPr>
            <a:r>
              <a:rPr lang="en-US" sz="2700" dirty="0" smtClean="0">
                <a:solidFill>
                  <a:schemeClr val="accent6">
                    <a:lumMod val="60000"/>
                    <a:lumOff val="40000"/>
                  </a:schemeClr>
                </a:solidFill>
              </a:rPr>
              <a:t>Redness</a:t>
            </a:r>
            <a:endParaRPr lang="en-US" sz="2700" dirty="0">
              <a:solidFill>
                <a:schemeClr val="accent6">
                  <a:lumMod val="60000"/>
                  <a:lumOff val="40000"/>
                </a:schemeClr>
              </a:solidFill>
            </a:endParaRPr>
          </a:p>
          <a:p>
            <a:pPr lvl="0">
              <a:lnSpc>
                <a:spcPct val="190000"/>
              </a:lnSpc>
            </a:pPr>
            <a:r>
              <a:rPr lang="en-US" sz="2700" dirty="0">
                <a:solidFill>
                  <a:schemeClr val="accent6">
                    <a:lumMod val="60000"/>
                    <a:lumOff val="40000"/>
                  </a:schemeClr>
                </a:solidFill>
              </a:rPr>
              <a:t>Range of </a:t>
            </a:r>
            <a:r>
              <a:rPr lang="en-US" sz="2700" dirty="0" smtClean="0">
                <a:solidFill>
                  <a:schemeClr val="accent6">
                    <a:lumMod val="60000"/>
                    <a:lumOff val="40000"/>
                  </a:schemeClr>
                </a:solidFill>
              </a:rPr>
              <a:t>Motion</a:t>
            </a:r>
            <a:endParaRPr lang="en-US" sz="2700" dirty="0">
              <a:solidFill>
                <a:schemeClr val="accent6">
                  <a:lumMod val="60000"/>
                  <a:lumOff val="40000"/>
                </a:schemeClr>
              </a:solidFill>
            </a:endParaRPr>
          </a:p>
          <a:p>
            <a:pPr lvl="0">
              <a:lnSpc>
                <a:spcPct val="190000"/>
              </a:lnSpc>
            </a:pPr>
            <a:r>
              <a:rPr lang="en-US" sz="2700" dirty="0">
                <a:solidFill>
                  <a:schemeClr val="accent6">
                    <a:lumMod val="60000"/>
                    <a:lumOff val="40000"/>
                  </a:schemeClr>
                </a:solidFill>
              </a:rPr>
              <a:t>Any </a:t>
            </a:r>
            <a:r>
              <a:rPr lang="en-US" sz="2700" dirty="0" smtClean="0">
                <a:solidFill>
                  <a:schemeClr val="accent6">
                    <a:lumMod val="60000"/>
                    <a:lumOff val="40000"/>
                  </a:schemeClr>
                </a:solidFill>
              </a:rPr>
              <a:t>Deformity</a:t>
            </a:r>
            <a:endParaRPr lang="en-US" sz="2700" dirty="0">
              <a:solidFill>
                <a:schemeClr val="accent6">
                  <a:lumMod val="60000"/>
                  <a:lumOff val="40000"/>
                </a:schemeClr>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Symptoms</a:t>
            </a:r>
            <a:endParaRPr lang="ar-SA" dirty="0"/>
          </a:p>
        </p:txBody>
      </p:sp>
      <p:sp>
        <p:nvSpPr>
          <p:cNvPr id="3" name="Text Placeholder 2"/>
          <p:cNvSpPr>
            <a:spLocks noGrp="1"/>
          </p:cNvSpPr>
          <p:nvPr>
            <p:ph type="body" idx="1"/>
          </p:nvPr>
        </p:nvSpPr>
        <p:spPr/>
        <p:txBody>
          <a:bodyPr/>
          <a:lstStyle/>
          <a:p>
            <a:pPr marL="320040" lvl="0" indent="-320040" algn="l">
              <a:lnSpc>
                <a:spcPct val="81000"/>
              </a:lnSpc>
              <a:buFont typeface="Wingdings"/>
              <a:buChar char="◻"/>
              <a:defRPr sz="1800"/>
            </a:pPr>
            <a:endParaRPr lang="en-US" sz="1600" dirty="0" smtClean="0">
              <a:ea typeface="Footlight MT Light"/>
              <a:cs typeface="Footlight MT Light"/>
              <a:sym typeface="Footlight MT Light"/>
            </a:endParaRPr>
          </a:p>
          <a:p>
            <a:pPr marL="5203100" lvl="0" indent="-5203100" algn="l">
              <a:lnSpc>
                <a:spcPct val="81000"/>
              </a:lnSpc>
              <a:spcBef>
                <a:spcPts val="900"/>
              </a:spcBef>
              <a:buNone/>
              <a:defRPr sz="1800"/>
            </a:pPr>
            <a:r>
              <a:rPr lang="en-US" sz="4000" dirty="0" smtClean="0">
                <a:ea typeface="Monotype Corsiva"/>
                <a:cs typeface="Monotype Corsiva"/>
                <a:sym typeface="Monotype Corsiva"/>
              </a:rPr>
              <a:t>1.Pain</a:t>
            </a:r>
            <a:r>
              <a:rPr lang="en-US" sz="2700" dirty="0" smtClean="0">
                <a:ea typeface="Monotype Corsiva"/>
                <a:cs typeface="Monotype Corsiva"/>
                <a:sym typeface="Monotype Corsiva"/>
              </a:rPr>
              <a:t> </a:t>
            </a:r>
            <a:endParaRPr lang="en-US" dirty="0" smtClean="0">
              <a:ea typeface="Monotype Corsiva"/>
              <a:cs typeface="Monotype Corsiva"/>
              <a:sym typeface="Monotype Corsiva"/>
            </a:endParaRPr>
          </a:p>
          <a:p>
            <a:pPr marL="1075110" lvl="1" indent="-709350" algn="l">
              <a:lnSpc>
                <a:spcPct val="81000"/>
              </a:lnSpc>
              <a:spcBef>
                <a:spcPts val="500"/>
              </a:spcBef>
              <a:buClr>
                <a:srgbClr val="CCB400"/>
              </a:buClr>
              <a:buNone/>
              <a:defRPr sz="1800"/>
            </a:pPr>
            <a:r>
              <a:rPr lang="en-US" sz="2400" dirty="0" smtClean="0">
                <a:ea typeface="Footlight MT Light"/>
                <a:cs typeface="Footlight MT Light"/>
                <a:sym typeface="Footlight MT Light"/>
              </a:rPr>
              <a:t>Inflammatory joint disease</a:t>
            </a:r>
            <a:endParaRPr lang="en-US" sz="22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present both at rest and with motion</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worse at the beginning than at the end of usage.</a:t>
            </a:r>
            <a:endParaRPr lang="en-US" sz="2000" dirty="0" smtClean="0"/>
          </a:p>
          <a:p>
            <a:pPr marL="0" lvl="1" indent="365758" algn="l">
              <a:lnSpc>
                <a:spcPct val="81000"/>
              </a:lnSpc>
              <a:spcBef>
                <a:spcPts val="500"/>
              </a:spcBef>
              <a:buSzTx/>
              <a:buNone/>
              <a:defRPr sz="1800"/>
            </a:pPr>
            <a:r>
              <a:rPr lang="en-US" sz="2400" dirty="0" smtClean="0">
                <a:solidFill>
                  <a:srgbClr val="646B86"/>
                </a:solidFill>
                <a:ea typeface="Footlight MT Light"/>
                <a:cs typeface="Footlight MT Light"/>
                <a:sym typeface="Footlight MT Light"/>
              </a:rPr>
              <a:t> </a:t>
            </a:r>
            <a:endParaRPr lang="en-US" sz="2200" dirty="0" smtClean="0">
              <a:solidFill>
                <a:srgbClr val="646B86"/>
              </a:solidFill>
            </a:endParaRPr>
          </a:p>
          <a:p>
            <a:pPr marL="1075110" lvl="1" indent="-709350" algn="l">
              <a:lnSpc>
                <a:spcPct val="81000"/>
              </a:lnSpc>
              <a:spcBef>
                <a:spcPts val="500"/>
              </a:spcBef>
              <a:buClr>
                <a:srgbClr val="CCB400"/>
              </a:buClr>
              <a:buNone/>
              <a:defRPr sz="1800"/>
            </a:pPr>
            <a:r>
              <a:rPr lang="en-US" sz="2400" dirty="0" smtClean="0">
                <a:ea typeface="Footlight MT Light"/>
                <a:cs typeface="Footlight MT Light"/>
                <a:sym typeface="Footlight MT Light"/>
              </a:rPr>
              <a:t>Non-inflammatory</a:t>
            </a:r>
            <a:endParaRPr lang="en-US" sz="22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pain occurs mainly or only during motion and improves quickly with rest</a:t>
            </a:r>
            <a:endParaRPr lang="en-US" sz="2000" dirty="0" smtClean="0"/>
          </a:p>
          <a:p>
            <a:pPr marL="640080" lvl="1" indent="-274320" algn="l">
              <a:lnSpc>
                <a:spcPct val="81000"/>
              </a:lnSpc>
              <a:spcBef>
                <a:spcPts val="500"/>
              </a:spcBef>
              <a:buClr>
                <a:srgbClr val="CCB400"/>
              </a:buClr>
              <a:buChar char=""/>
              <a:defRPr sz="1800"/>
            </a:pPr>
            <a:endParaRPr lang="en-US" sz="2400" dirty="0" smtClean="0">
              <a:solidFill>
                <a:srgbClr val="646B86"/>
              </a:solidFill>
              <a:ea typeface="Footlight MT Light"/>
              <a:cs typeface="Footlight MT Light"/>
              <a:sym typeface="Footlight MT Light"/>
            </a:endParaRPr>
          </a:p>
          <a:p>
            <a:pPr marL="1075110" lvl="1" indent="-709350" algn="l">
              <a:lnSpc>
                <a:spcPct val="81000"/>
              </a:lnSpc>
              <a:spcBef>
                <a:spcPts val="500"/>
              </a:spcBef>
              <a:buClr>
                <a:srgbClr val="CCB400"/>
              </a:buClr>
              <a:buNone/>
              <a:defRPr sz="1800"/>
            </a:pPr>
            <a:r>
              <a:rPr lang="en-US" sz="2400" dirty="0" smtClean="0">
                <a:ea typeface="Footlight MT Light"/>
                <a:cs typeface="Footlight MT Light"/>
                <a:sym typeface="Footlight MT Light"/>
              </a:rPr>
              <a:t>Pain that arises from small peripheral joints </a:t>
            </a:r>
            <a:endParaRPr lang="en-US" sz="22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more accurately localized than pain arising from larger proximal joints. </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a:xfrm>
            <a:off x="457200" y="1600200"/>
            <a:ext cx="8435280" cy="4925144"/>
          </a:xfrm>
        </p:spPr>
        <p:txBody>
          <a:bodyPr/>
          <a:lstStyle/>
          <a:p>
            <a:pPr marL="4285307" lvl="0" indent="-4285307" algn="l">
              <a:lnSpc>
                <a:spcPct val="72000"/>
              </a:lnSpc>
              <a:spcBef>
                <a:spcPts val="800"/>
              </a:spcBef>
              <a:buNone/>
              <a:defRPr sz="1800"/>
            </a:pPr>
            <a:r>
              <a:rPr lang="en-US" sz="3700" dirty="0" smtClean="0">
                <a:ea typeface="Monotype Corsiva"/>
                <a:cs typeface="Monotype Corsiva"/>
                <a:sym typeface="Monotype Corsiva"/>
              </a:rPr>
              <a:t>2.Stiffness </a:t>
            </a:r>
            <a:endParaRPr lang="en-US" sz="4000" dirty="0" smtClean="0">
              <a:solidFill>
                <a:srgbClr val="66FFFF"/>
              </a:solidFill>
              <a:ea typeface="Footlight MT Light"/>
              <a:cs typeface="Footlight MT Light"/>
              <a:sym typeface="Footlight MT Light"/>
            </a:endParaRPr>
          </a:p>
          <a:p>
            <a:pPr marL="893170" lvl="0" indent="-893170" algn="l">
              <a:lnSpc>
                <a:spcPct val="72000"/>
              </a:lnSpc>
              <a:buNone/>
              <a:defRPr sz="1800"/>
            </a:pPr>
            <a:r>
              <a:rPr lang="en-US" sz="2000" dirty="0" smtClean="0">
                <a:solidFill>
                  <a:schemeClr val="tx1"/>
                </a:solidFill>
                <a:ea typeface="Footlight MT Light"/>
                <a:cs typeface="Footlight MT Light"/>
                <a:sym typeface="Footlight MT Light"/>
              </a:rPr>
              <a:t>sensation of tightness when attempting to move joints after a period of inactivity</a:t>
            </a:r>
            <a:endParaRPr lang="en-US" sz="2000" dirty="0" smtClean="0">
              <a:solidFill>
                <a:schemeClr val="tx1"/>
              </a:solidFill>
            </a:endParaRPr>
          </a:p>
          <a:p>
            <a:pPr marL="893170" lvl="0" indent="-893170" algn="l">
              <a:lnSpc>
                <a:spcPct val="72000"/>
              </a:lnSpc>
              <a:buNone/>
              <a:defRPr sz="1800"/>
            </a:pPr>
            <a:r>
              <a:rPr lang="en-US" sz="2000" dirty="0" smtClean="0">
                <a:solidFill>
                  <a:schemeClr val="tx1"/>
                </a:solidFill>
                <a:ea typeface="Footlight MT Light"/>
                <a:cs typeface="Footlight MT Light"/>
                <a:sym typeface="Footlight MT Light"/>
              </a:rPr>
              <a:t>subsides over time</a:t>
            </a:r>
            <a:endParaRPr lang="en-US" sz="2000" dirty="0" smtClean="0">
              <a:solidFill>
                <a:schemeClr val="tx1"/>
              </a:solidFill>
            </a:endParaRPr>
          </a:p>
          <a:p>
            <a:pPr marL="320040" lvl="0" indent="-320040" algn="l">
              <a:lnSpc>
                <a:spcPct val="72000"/>
              </a:lnSpc>
              <a:spcBef>
                <a:spcPts val="500"/>
              </a:spcBef>
              <a:buFont typeface="Wingdings"/>
              <a:buChar char="❑"/>
              <a:defRPr sz="1800"/>
            </a:pPr>
            <a:endParaRPr lang="en-US" sz="2800" dirty="0" smtClean="0">
              <a:solidFill>
                <a:srgbClr val="66FFFF"/>
              </a:solidFill>
              <a:ea typeface="Footlight MT Light"/>
              <a:cs typeface="Footlight MT Light"/>
              <a:sym typeface="Footlight MT Light"/>
            </a:endParaRPr>
          </a:p>
          <a:p>
            <a:pPr marL="758612" lvl="0" indent="-758612" algn="l">
              <a:lnSpc>
                <a:spcPct val="72000"/>
              </a:lnSpc>
              <a:spcBef>
                <a:spcPts val="500"/>
              </a:spcBef>
              <a:buNone/>
              <a:defRPr sz="1800"/>
            </a:pPr>
            <a:r>
              <a:rPr lang="en-US" sz="2400" dirty="0" smtClean="0">
                <a:solidFill>
                  <a:schemeClr val="tx1"/>
                </a:solidFill>
                <a:ea typeface="Footlight MT Light"/>
                <a:cs typeface="Footlight MT Light"/>
                <a:sym typeface="Footlight MT Light"/>
              </a:rPr>
              <a:t>Inflammatory arthritis </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present upon waking </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typically lasts </a:t>
            </a:r>
            <a:r>
              <a:rPr lang="en-US" dirty="0" smtClean="0">
                <a:solidFill>
                  <a:srgbClr val="C00000"/>
                </a:solidFill>
                <a:ea typeface="Footlight MT Light"/>
                <a:cs typeface="Footlight MT Light"/>
                <a:sym typeface="Footlight MT Light"/>
              </a:rPr>
              <a:t>30-60</a:t>
            </a:r>
            <a:r>
              <a:rPr lang="en-US" dirty="0" smtClean="0">
                <a:ea typeface="Footlight MT Light"/>
                <a:cs typeface="Footlight MT Light"/>
                <a:sym typeface="Footlight MT Light"/>
              </a:rPr>
              <a:t> minutes or longer.</a:t>
            </a:r>
          </a:p>
          <a:p>
            <a:pPr marL="320040" lvl="0" indent="-320040" algn="l">
              <a:lnSpc>
                <a:spcPct val="72000"/>
              </a:lnSpc>
              <a:spcBef>
                <a:spcPts val="500"/>
              </a:spcBef>
              <a:buSzTx/>
              <a:buNone/>
              <a:defRPr sz="1800"/>
            </a:pPr>
            <a:r>
              <a:rPr lang="en-US" sz="2400" dirty="0" smtClean="0">
                <a:ea typeface="Footlight MT Light"/>
                <a:cs typeface="Footlight MT Light"/>
                <a:sym typeface="Footlight MT Light"/>
              </a:rPr>
              <a:t> </a:t>
            </a:r>
            <a:endParaRPr lang="en-US" sz="2400" dirty="0" smtClean="0"/>
          </a:p>
          <a:p>
            <a:pPr marL="758612" lvl="0" indent="-758612" algn="l">
              <a:lnSpc>
                <a:spcPct val="72000"/>
              </a:lnSpc>
              <a:spcBef>
                <a:spcPts val="500"/>
              </a:spcBef>
              <a:buNone/>
              <a:defRPr sz="1800"/>
            </a:pPr>
            <a:r>
              <a:rPr lang="en-US" sz="2400" dirty="0" smtClean="0">
                <a:solidFill>
                  <a:schemeClr val="tx1"/>
                </a:solidFill>
                <a:ea typeface="Footlight MT Light"/>
                <a:cs typeface="Footlight MT Light"/>
                <a:sym typeface="Footlight MT Light"/>
              </a:rPr>
              <a:t>Non-inflammatory arthritis</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experienced briefly (</a:t>
            </a:r>
            <a:r>
              <a:rPr lang="en-US" dirty="0" err="1" smtClean="0">
                <a:ea typeface="Footlight MT Light"/>
                <a:cs typeface="Footlight MT Light"/>
                <a:sym typeface="Footlight MT Light"/>
              </a:rPr>
              <a:t>eg</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15 min</a:t>
            </a:r>
            <a:r>
              <a:rPr lang="en-US" dirty="0" smtClean="0">
                <a:ea typeface="Footlight MT Light"/>
                <a:cs typeface="Footlight MT Light"/>
                <a:sym typeface="Footlight MT Light"/>
              </a:rPr>
              <a:t>) upon waking in the morning </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following periods of inactivity.</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92500" lnSpcReduction="10000"/>
          </a:bodyPr>
          <a:lstStyle/>
          <a:p>
            <a:pPr algn="l"/>
            <a:r>
              <a:rPr lang="en-US" dirty="0"/>
              <a:t>Common causes of arthritis encountered in general </a:t>
            </a:r>
            <a:r>
              <a:rPr lang="en-US" dirty="0" smtClean="0"/>
              <a:t>practice.</a:t>
            </a:r>
            <a:endParaRPr lang="en-US" dirty="0"/>
          </a:p>
          <a:p>
            <a:pPr algn="l"/>
            <a:endParaRPr lang="en-US" dirty="0" smtClean="0"/>
          </a:p>
          <a:p>
            <a:pPr algn="l"/>
            <a:r>
              <a:rPr lang="en-US" dirty="0" smtClean="0"/>
              <a:t>What </a:t>
            </a:r>
            <a:r>
              <a:rPr lang="en-US" dirty="0"/>
              <a:t>does it means by </a:t>
            </a:r>
            <a:r>
              <a:rPr lang="en-US" dirty="0" err="1"/>
              <a:t>arthropathy</a:t>
            </a:r>
            <a:r>
              <a:rPr lang="en-US" dirty="0"/>
              <a:t> and </a:t>
            </a:r>
            <a:r>
              <a:rPr lang="en-US" dirty="0" smtClean="0"/>
              <a:t>arthritis.</a:t>
            </a:r>
            <a:endParaRPr lang="en-US" dirty="0"/>
          </a:p>
          <a:p>
            <a:pPr algn="l"/>
            <a:endParaRPr lang="en-US" dirty="0" smtClean="0"/>
          </a:p>
          <a:p>
            <a:pPr algn="l"/>
            <a:r>
              <a:rPr lang="en-US" dirty="0" smtClean="0"/>
              <a:t>Highlight </a:t>
            </a:r>
            <a:r>
              <a:rPr lang="en-US" dirty="0"/>
              <a:t>on osteoarthritis, Septic arthritis, Gout, Rheumatoid </a:t>
            </a:r>
            <a:r>
              <a:rPr lang="en-US" dirty="0" smtClean="0"/>
              <a:t>arthritis.</a:t>
            </a:r>
            <a:endParaRPr lang="en-US" dirty="0"/>
          </a:p>
          <a:p>
            <a:pPr algn="l"/>
            <a:endParaRPr lang="en-US" dirty="0" smtClean="0"/>
          </a:p>
          <a:p>
            <a:pPr algn="l"/>
            <a:r>
              <a:rPr lang="en-US" dirty="0" smtClean="0"/>
              <a:t>Important </a:t>
            </a:r>
            <a:r>
              <a:rPr lang="en-US" dirty="0"/>
              <a:t>aspects in History, Clinical examination, </a:t>
            </a:r>
            <a:r>
              <a:rPr lang="en-US" dirty="0" smtClean="0"/>
              <a:t>Investigations </a:t>
            </a:r>
            <a:r>
              <a:rPr lang="en-US" dirty="0"/>
              <a:t>and </a:t>
            </a:r>
            <a:r>
              <a:rPr lang="en-US" dirty="0" smtClean="0"/>
              <a:t>Management.</a:t>
            </a:r>
            <a:endParaRPr lang="en-US" dirty="0"/>
          </a:p>
          <a:p>
            <a:pPr algn="l"/>
            <a:endParaRPr lang="en-US" dirty="0" smtClean="0"/>
          </a:p>
          <a:p>
            <a:pPr algn="l"/>
            <a:r>
              <a:rPr lang="en-US" dirty="0" smtClean="0"/>
              <a:t>Red </a:t>
            </a:r>
            <a:r>
              <a:rPr lang="en-US" dirty="0"/>
              <a:t>Flags for patient with </a:t>
            </a:r>
            <a:r>
              <a:rPr lang="en-US" dirty="0" smtClean="0"/>
              <a:t>arthritis.</a:t>
            </a:r>
            <a:endParaRPr lang="en-US" dirty="0"/>
          </a:p>
          <a:p>
            <a:pPr algn="l"/>
            <a:endParaRPr lang="en-US" dirty="0" smtClean="0"/>
          </a:p>
          <a:p>
            <a:pPr algn="l"/>
            <a:r>
              <a:rPr lang="en-US" dirty="0" smtClean="0"/>
              <a:t>When </a:t>
            </a:r>
            <a:r>
              <a:rPr lang="en-US" dirty="0"/>
              <a:t>to refer to specialty </a:t>
            </a:r>
            <a:r>
              <a:rPr lang="en-US" dirty="0" smtClean="0"/>
              <a:t>clinic.</a:t>
            </a:r>
            <a:endParaRPr lang="en-US" dirty="0"/>
          </a:p>
          <a:p>
            <a:pPr algn="l">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p:txBody>
          <a:bodyPr/>
          <a:lstStyle/>
          <a:p>
            <a:pPr marL="5203100" lvl="0" indent="-5203100" algn="l">
              <a:lnSpc>
                <a:spcPct val="81000"/>
              </a:lnSpc>
              <a:spcBef>
                <a:spcPts val="900"/>
              </a:spcBef>
              <a:buNone/>
              <a:defRPr sz="1800"/>
            </a:pPr>
            <a:r>
              <a:rPr lang="en-US" sz="4000" dirty="0" smtClean="0">
                <a:ea typeface="Monotype Corsiva"/>
                <a:cs typeface="Monotype Corsiva"/>
                <a:sym typeface="Monotype Corsiva"/>
              </a:rPr>
              <a:t>3.Swelling</a:t>
            </a:r>
            <a:r>
              <a:rPr lang="en-US" sz="2700" dirty="0" smtClean="0">
                <a:ea typeface="Monotype Corsiva"/>
                <a:cs typeface="Monotype Corsiva"/>
                <a:sym typeface="Monotype Corsiva"/>
              </a:rPr>
              <a:t> </a:t>
            </a:r>
            <a:endParaRPr lang="en-US" dirty="0" smtClean="0">
              <a:ea typeface="Monotype Corsiva"/>
              <a:cs typeface="Monotype Corsiva"/>
              <a:sym typeface="Monotype Corsiva"/>
            </a:endParaRPr>
          </a:p>
          <a:p>
            <a:pPr marL="320040" lvl="0" indent="-320040" algn="l">
              <a:lnSpc>
                <a:spcPct val="81000"/>
              </a:lnSpc>
              <a:buSzTx/>
              <a:buNone/>
              <a:defRPr sz="1800"/>
            </a:pPr>
            <a:endParaRPr lang="en-US" dirty="0" smtClean="0">
              <a:ea typeface="Footlight MT Light"/>
              <a:cs typeface="Footlight MT Light"/>
              <a:sym typeface="Footlight MT Light"/>
            </a:endParaRPr>
          </a:p>
          <a:p>
            <a:pPr marL="1080133" lvl="0" indent="-1080133" algn="l">
              <a:lnSpc>
                <a:spcPct val="81000"/>
              </a:lnSpc>
              <a:buNone/>
              <a:defRPr sz="1800"/>
            </a:pPr>
            <a:r>
              <a:rPr lang="en-US" sz="2700" dirty="0" smtClean="0">
                <a:solidFill>
                  <a:schemeClr val="tx1"/>
                </a:solidFill>
                <a:ea typeface="Footlight MT Light"/>
                <a:cs typeface="Footlight MT Light"/>
                <a:sym typeface="Footlight MT Light"/>
              </a:rPr>
              <a:t>Inflammatory arthritis</a:t>
            </a:r>
            <a:endParaRPr lang="en-US" dirty="0" smtClean="0">
              <a:solidFill>
                <a:schemeClr val="tx1"/>
              </a:solidFill>
              <a:ea typeface="Footlight MT Light"/>
              <a:cs typeface="Footlight MT Light"/>
              <a:sym typeface="Footlight MT Light"/>
            </a:endParaRPr>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synovial hypertrophy</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synovial effusion</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inflammation of </a:t>
            </a:r>
            <a:r>
              <a:rPr lang="en-US" sz="2000" dirty="0" err="1" smtClean="0">
                <a:ea typeface="Footlight MT Light"/>
                <a:cs typeface="Footlight MT Light"/>
                <a:sym typeface="Footlight MT Light"/>
              </a:rPr>
              <a:t>periarticular</a:t>
            </a:r>
            <a:r>
              <a:rPr lang="en-US" sz="2000" dirty="0" smtClean="0">
                <a:ea typeface="Footlight MT Light"/>
                <a:cs typeface="Footlight MT Light"/>
                <a:sym typeface="Footlight MT Light"/>
              </a:rPr>
              <a:t> structures</a:t>
            </a:r>
            <a:endParaRPr lang="en-US" sz="2000" dirty="0" smtClean="0"/>
          </a:p>
          <a:p>
            <a:pPr marL="320040" lvl="0" indent="-320040" algn="l">
              <a:lnSpc>
                <a:spcPct val="81000"/>
              </a:lnSpc>
              <a:buFont typeface="Wingdings"/>
              <a:buChar char="◻"/>
              <a:defRPr sz="1800"/>
            </a:pPr>
            <a:endParaRPr lang="en-US" dirty="0" smtClean="0">
              <a:solidFill>
                <a:srgbClr val="646B86"/>
              </a:solidFill>
              <a:ea typeface="Footlight MT Light"/>
              <a:cs typeface="Footlight MT Light"/>
              <a:sym typeface="Footlight MT Light"/>
            </a:endParaRPr>
          </a:p>
          <a:p>
            <a:pPr marL="1080133" lvl="0" indent="-1080133" algn="l">
              <a:lnSpc>
                <a:spcPct val="81000"/>
              </a:lnSpc>
              <a:buNone/>
              <a:defRPr sz="1800"/>
            </a:pPr>
            <a:r>
              <a:rPr lang="en-US" sz="2700" dirty="0" smtClean="0">
                <a:solidFill>
                  <a:schemeClr val="tx1"/>
                </a:solidFill>
                <a:ea typeface="Footlight MT Light"/>
                <a:cs typeface="Footlight MT Light"/>
                <a:sym typeface="Footlight MT Light"/>
              </a:rPr>
              <a:t>Non-inflammatory arthritis</a:t>
            </a:r>
            <a:endParaRPr lang="en-US" dirty="0" smtClean="0">
              <a:solidFill>
                <a:schemeClr val="tx1"/>
              </a:solidFill>
              <a:ea typeface="Footlight MT Light"/>
              <a:cs typeface="Footlight MT Light"/>
              <a:sym typeface="Footlight MT Light"/>
            </a:endParaRPr>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formation of </a:t>
            </a:r>
            <a:r>
              <a:rPr lang="en-US" sz="2000" dirty="0" err="1" smtClean="0">
                <a:ea typeface="Footlight MT Light"/>
                <a:cs typeface="Footlight MT Light"/>
                <a:sym typeface="Footlight MT Light"/>
              </a:rPr>
              <a:t>osteophytes</a:t>
            </a:r>
            <a:r>
              <a:rPr lang="en-US" sz="2000" dirty="0" smtClean="0">
                <a:ea typeface="Footlight MT Light"/>
                <a:cs typeface="Footlight MT Light"/>
                <a:sym typeface="Footlight MT Light"/>
              </a:rPr>
              <a:t> </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synovial cysts</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Thickening</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effusions</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p:txBody>
          <a:bodyPr/>
          <a:lstStyle/>
          <a:p>
            <a:pPr lvl="0" algn="l">
              <a:buSzTx/>
              <a:buNone/>
              <a:defRPr sz="1800"/>
            </a:pPr>
            <a:r>
              <a:rPr lang="en-US" sz="4800" dirty="0" smtClean="0">
                <a:ea typeface="Footlight MT Light"/>
                <a:cs typeface="Footlight MT Light"/>
                <a:sym typeface="Footlight MT Light"/>
              </a:rPr>
              <a:t>4.Limitation of motion</a:t>
            </a:r>
            <a:endParaRPr lang="en-US" sz="4800" dirty="0" smtClean="0">
              <a:solidFill>
                <a:schemeClr val="tx1"/>
              </a:solidFill>
              <a:ea typeface="Comic Sans MS"/>
              <a:cs typeface="Comic Sans MS"/>
              <a:sym typeface="Comic Sans MS"/>
            </a:endParaRPr>
          </a:p>
          <a:p>
            <a:pPr marL="921542" lvl="0" indent="-921542" algn="l">
              <a:buNone/>
              <a:defRPr sz="1800"/>
            </a:pPr>
            <a:r>
              <a:rPr lang="en-US" sz="2800" dirty="0" smtClean="0">
                <a:solidFill>
                  <a:schemeClr val="tx1"/>
                </a:solidFill>
                <a:ea typeface="Footlight MT Light"/>
                <a:cs typeface="Footlight MT Light"/>
                <a:sym typeface="Footlight MT Light"/>
              </a:rPr>
              <a:t>structural damage </a:t>
            </a:r>
          </a:p>
          <a:p>
            <a:pPr marL="921542" lvl="0" indent="-921542" algn="l">
              <a:buNone/>
              <a:defRPr sz="1800"/>
            </a:pPr>
            <a:endParaRPr lang="en-US" sz="2800" dirty="0" smtClean="0">
              <a:solidFill>
                <a:schemeClr val="tx1"/>
              </a:solidFill>
              <a:ea typeface="Footlight MT Light"/>
              <a:cs typeface="Footlight MT Light"/>
              <a:sym typeface="Footlight MT Light"/>
            </a:endParaRPr>
          </a:p>
          <a:p>
            <a:pPr marL="921542" lvl="0" indent="-921542" algn="l">
              <a:buNone/>
              <a:defRPr sz="1800"/>
            </a:pPr>
            <a:r>
              <a:rPr lang="en-US" sz="2800" dirty="0" smtClean="0">
                <a:solidFill>
                  <a:schemeClr val="tx1"/>
                </a:solidFill>
                <a:ea typeface="Footlight MT Light"/>
                <a:cs typeface="Footlight MT Light"/>
                <a:sym typeface="Footlight MT Light"/>
              </a:rPr>
              <a:t>Inflammation</a:t>
            </a:r>
          </a:p>
          <a:p>
            <a:pPr marL="921542" lvl="0" indent="-921542" algn="l">
              <a:buNone/>
              <a:defRPr sz="1800"/>
            </a:pPr>
            <a:endParaRPr lang="en-US" sz="2800" dirty="0" smtClean="0">
              <a:solidFill>
                <a:schemeClr val="tx1"/>
              </a:solidFill>
              <a:ea typeface="Footlight MT Light"/>
              <a:cs typeface="Footlight MT Light"/>
              <a:sym typeface="Footlight MT Light"/>
            </a:endParaRPr>
          </a:p>
          <a:p>
            <a:pPr marL="921542" lvl="0" indent="-921542" algn="l">
              <a:buNone/>
              <a:defRPr sz="1800"/>
            </a:pPr>
            <a:r>
              <a:rPr lang="en-US" sz="2800" dirty="0" smtClean="0">
                <a:solidFill>
                  <a:schemeClr val="tx1"/>
                </a:solidFill>
                <a:ea typeface="Footlight MT Light"/>
                <a:cs typeface="Footlight MT Light"/>
                <a:sym typeface="Footlight MT Light"/>
              </a:rPr>
              <a:t>contracture of surrounding soft tissues</a:t>
            </a:r>
          </a:p>
          <a:p>
            <a:pPr algn="l">
              <a:buNone/>
            </a:pPr>
            <a:endParaRPr lang="ar-SA" sz="2800"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a:xfrm>
            <a:off x="395536" y="1556792"/>
            <a:ext cx="8229600" cy="4525963"/>
          </a:xfrm>
        </p:spPr>
        <p:txBody>
          <a:bodyPr/>
          <a:lstStyle/>
          <a:p>
            <a:pPr marL="0" lvl="0" indent="0" algn="l">
              <a:spcBef>
                <a:spcPts val="1100"/>
              </a:spcBef>
              <a:buNone/>
              <a:defRPr sz="1800"/>
            </a:pPr>
            <a:r>
              <a:rPr lang="en-US" sz="4800" dirty="0" smtClean="0">
                <a:ea typeface="Monotype Corsiva"/>
                <a:cs typeface="Monotype Corsiva"/>
                <a:sym typeface="Monotype Corsiva"/>
              </a:rPr>
              <a:t> 5.Weakness</a:t>
            </a:r>
          </a:p>
          <a:p>
            <a:pPr lvl="0" algn="l">
              <a:buSzTx/>
              <a:buNone/>
              <a:defRPr sz="1800"/>
            </a:pPr>
            <a:endParaRPr lang="en-US" sz="4000" dirty="0" smtClean="0">
              <a:ea typeface="Footlight MT Light"/>
              <a:cs typeface="Footlight MT Light"/>
              <a:sym typeface="Footlight MT Light"/>
            </a:endParaRPr>
          </a:p>
          <a:p>
            <a:pPr marL="1404571" lvl="0" indent="-1404571" algn="l">
              <a:spcBef>
                <a:spcPts val="700"/>
              </a:spcBef>
              <a:buNone/>
              <a:defRPr sz="1800"/>
            </a:pPr>
            <a:r>
              <a:rPr lang="en-US" sz="3000" dirty="0" smtClean="0">
                <a:solidFill>
                  <a:schemeClr val="tx1"/>
                </a:solidFill>
                <a:ea typeface="Footlight MT Light"/>
                <a:cs typeface="Footlight MT Light"/>
                <a:sym typeface="Footlight MT Light"/>
              </a:rPr>
              <a:t>result of disuse atrophy </a:t>
            </a:r>
          </a:p>
          <a:p>
            <a:pPr lvl="0" algn="l">
              <a:buFont typeface="Wingdings"/>
              <a:buChar char="❑"/>
              <a:defRPr sz="1800"/>
            </a:pPr>
            <a:endParaRPr lang="en-US" sz="3000" dirty="0" smtClean="0">
              <a:solidFill>
                <a:srgbClr val="646B86"/>
              </a:solidFill>
              <a:ea typeface="Footlight MT Light"/>
              <a:cs typeface="Footlight MT Light"/>
              <a:sym typeface="Footlight MT Light"/>
            </a:endParaRPr>
          </a:p>
          <a:p>
            <a:pPr marL="1404571" lvl="0" indent="-1404571" algn="l">
              <a:spcBef>
                <a:spcPts val="700"/>
              </a:spcBef>
              <a:buNone/>
              <a:defRPr sz="1800"/>
            </a:pPr>
            <a:r>
              <a:rPr lang="en-US" sz="3000" dirty="0" smtClean="0">
                <a:solidFill>
                  <a:schemeClr val="tx1"/>
                </a:solidFill>
                <a:ea typeface="Footlight MT Light"/>
                <a:cs typeface="Footlight MT Light"/>
                <a:sym typeface="Footlight MT Light"/>
              </a:rPr>
              <a:t>Weakness with pain </a:t>
            </a:r>
          </a:p>
          <a:p>
            <a:pPr marL="1798368" lvl="2" indent="-1204643" algn="l">
              <a:buClr>
                <a:srgbClr val="8CADAE"/>
              </a:buClr>
              <a:buNone/>
              <a:defRPr sz="1800"/>
            </a:pPr>
            <a:r>
              <a:rPr lang="en-US" sz="2800" dirty="0" smtClean="0">
                <a:ea typeface="Footlight MT Light"/>
                <a:cs typeface="Footlight MT Light"/>
                <a:sym typeface="Footlight MT Light"/>
              </a:rPr>
              <a:t>musculoskeletal cause </a:t>
            </a:r>
            <a:r>
              <a:rPr lang="en-US" sz="2800" dirty="0" smtClean="0">
                <a:solidFill>
                  <a:srgbClr val="646B86"/>
                </a:solidFill>
                <a:ea typeface="Footlight MT Light"/>
                <a:cs typeface="Footlight MT Light"/>
                <a:sym typeface="Footlight MT Light"/>
              </a:rPr>
              <a:t>(</a:t>
            </a:r>
            <a:r>
              <a:rPr lang="en-US" sz="2800" dirty="0" err="1" smtClean="0">
                <a:solidFill>
                  <a:schemeClr val="tx1"/>
                </a:solidFill>
                <a:ea typeface="Footlight MT Light"/>
                <a:cs typeface="Footlight MT Light"/>
                <a:sym typeface="Footlight MT Light"/>
              </a:rPr>
              <a:t>eg</a:t>
            </a:r>
            <a:r>
              <a:rPr lang="en-US" sz="2800" dirty="0" smtClean="0">
                <a:solidFill>
                  <a:schemeClr val="tx1"/>
                </a:solidFill>
                <a:ea typeface="Footlight MT Light"/>
                <a:cs typeface="Footlight MT Light"/>
                <a:sym typeface="Footlight MT Light"/>
              </a:rPr>
              <a:t>,</a:t>
            </a:r>
            <a:r>
              <a:rPr lang="en-US" sz="2800" dirty="0" smtClean="0">
                <a:solidFill>
                  <a:srgbClr val="646B86"/>
                </a:solidFill>
                <a:ea typeface="Footlight MT Light"/>
                <a:cs typeface="Footlight MT Light"/>
                <a:sym typeface="Footlight MT Light"/>
              </a:rPr>
              <a:t> </a:t>
            </a:r>
            <a:r>
              <a:rPr lang="en-US" sz="2800" dirty="0" smtClean="0">
                <a:solidFill>
                  <a:srgbClr val="C00000"/>
                </a:solidFill>
                <a:ea typeface="Footlight MT Light"/>
                <a:cs typeface="Footlight MT Light"/>
                <a:sym typeface="Footlight MT Light"/>
              </a:rPr>
              <a:t>arthritis, tendonitis</a:t>
            </a:r>
            <a:r>
              <a:rPr lang="en-US" sz="2800" dirty="0" smtClean="0">
                <a:solidFill>
                  <a:srgbClr val="646B86"/>
                </a:solidFill>
                <a:ea typeface="Footlight MT Light"/>
                <a:cs typeface="Footlight MT Light"/>
                <a:sym typeface="Footlight MT Light"/>
              </a:rPr>
              <a:t>)</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898A"/>
                </a:solidFill>
              </a:rPr>
              <a:t>Temporal pattern of arthritis </a:t>
            </a:r>
            <a:endParaRPr lang="ar-SA" dirty="0"/>
          </a:p>
        </p:txBody>
      </p:sp>
      <p:sp>
        <p:nvSpPr>
          <p:cNvPr id="3" name="Text Placeholder 2"/>
          <p:cNvSpPr>
            <a:spLocks noGrp="1"/>
          </p:cNvSpPr>
          <p:nvPr>
            <p:ph type="body" idx="1"/>
          </p:nvPr>
        </p:nvSpPr>
        <p:spPr/>
        <p:txBody>
          <a:bodyPr/>
          <a:lstStyle/>
          <a:p>
            <a:pPr lvl="0" algn="l">
              <a:lnSpc>
                <a:spcPct val="80000"/>
              </a:lnSpc>
              <a:buSzTx/>
              <a:buNone/>
              <a:defRPr sz="1800"/>
            </a:pPr>
            <a:endParaRPr lang="en-US" sz="2800" dirty="0" smtClean="0">
              <a:ea typeface="Footlight MT Light"/>
              <a:cs typeface="Footlight MT Light"/>
              <a:sym typeface="Footlight MT Light"/>
            </a:endParaRPr>
          </a:p>
          <a:p>
            <a:pPr marL="1065837" lvl="0" indent="-1065837" algn="l">
              <a:lnSpc>
                <a:spcPct val="80000"/>
              </a:lnSpc>
              <a:buNone/>
              <a:defRPr sz="1800"/>
            </a:pPr>
            <a:r>
              <a:rPr lang="en-US" sz="2800" dirty="0" smtClean="0">
                <a:solidFill>
                  <a:schemeClr val="tx1"/>
                </a:solidFill>
                <a:ea typeface="Footlight MT Light"/>
                <a:cs typeface="Footlight MT Light"/>
                <a:sym typeface="Footlight MT Light"/>
              </a:rPr>
              <a:t>Abrupt onset </a:t>
            </a:r>
          </a:p>
          <a:p>
            <a:pPr marL="907305" lvl="2" indent="-313580" algn="l">
              <a:lnSpc>
                <a:spcPct val="80000"/>
              </a:lnSpc>
              <a:spcBef>
                <a:spcPts val="400"/>
              </a:spcBef>
              <a:buClr>
                <a:srgbClr val="8CADAE"/>
              </a:buClr>
              <a:buNone/>
              <a:defRPr sz="1800"/>
            </a:pPr>
            <a:r>
              <a:rPr lang="en-US" sz="2000" dirty="0" smtClean="0">
                <a:ea typeface="Footlight MT Light"/>
                <a:cs typeface="Footlight MT Light"/>
                <a:sym typeface="Footlight MT Light"/>
              </a:rPr>
              <a:t>symptoms develop over minutes to hours</a:t>
            </a:r>
            <a:endParaRPr lang="en-US" sz="2000" dirty="0" smtClean="0"/>
          </a:p>
          <a:p>
            <a:pPr marL="907305" lvl="2" indent="-313580" algn="l">
              <a:lnSpc>
                <a:spcPct val="80000"/>
              </a:lnSpc>
              <a:spcBef>
                <a:spcPts val="400"/>
              </a:spcBef>
              <a:buClr>
                <a:srgbClr val="8CADAE"/>
              </a:buClr>
              <a:buNone/>
              <a:defRPr sz="1800"/>
            </a:pPr>
            <a:r>
              <a:rPr lang="en-US" sz="2000" dirty="0" smtClean="0">
                <a:ea typeface="Footlight MT Light"/>
                <a:cs typeface="Footlight MT Light"/>
                <a:sym typeface="Footlight MT Light"/>
              </a:rPr>
              <a:t>occur in </a:t>
            </a:r>
            <a:r>
              <a:rPr lang="en-US" sz="2000" dirty="0" smtClean="0">
                <a:solidFill>
                  <a:srgbClr val="C00000"/>
                </a:solidFill>
                <a:ea typeface="Footlight MT Light"/>
                <a:cs typeface="Footlight MT Light"/>
                <a:sym typeface="Footlight MT Light"/>
              </a:rPr>
              <a:t>trauma</a:t>
            </a:r>
            <a:r>
              <a:rPr lang="en-US" sz="2000" dirty="0" smtClean="0">
                <a:ea typeface="Footlight MT Light"/>
                <a:cs typeface="Footlight MT Light"/>
                <a:sym typeface="Footlight MT Light"/>
              </a:rPr>
              <a:t>, </a:t>
            </a:r>
            <a:r>
              <a:rPr lang="en-US" sz="2000" dirty="0" smtClean="0">
                <a:solidFill>
                  <a:srgbClr val="C00000"/>
                </a:solidFill>
                <a:ea typeface="Footlight MT Light"/>
                <a:cs typeface="Footlight MT Light"/>
                <a:sym typeface="Footlight MT Light"/>
              </a:rPr>
              <a:t>crystalline </a:t>
            </a:r>
            <a:r>
              <a:rPr lang="en-US" sz="2000" dirty="0" err="1" smtClean="0">
                <a:solidFill>
                  <a:srgbClr val="C00000"/>
                </a:solidFill>
                <a:ea typeface="Footlight MT Light"/>
                <a:cs typeface="Footlight MT Light"/>
                <a:sym typeface="Footlight MT Light"/>
              </a:rPr>
              <a:t>synovitis</a:t>
            </a:r>
            <a:r>
              <a:rPr lang="en-US" sz="2000" dirty="0" smtClean="0">
                <a:ea typeface="Footlight MT Light"/>
                <a:cs typeface="Footlight MT Light"/>
                <a:sym typeface="Footlight MT Light"/>
              </a:rPr>
              <a:t>, or </a:t>
            </a:r>
            <a:r>
              <a:rPr lang="en-US" sz="2000" dirty="0" smtClean="0">
                <a:solidFill>
                  <a:srgbClr val="C00000"/>
                </a:solidFill>
                <a:ea typeface="Footlight MT Light"/>
                <a:cs typeface="Footlight MT Light"/>
                <a:sym typeface="Footlight MT Light"/>
              </a:rPr>
              <a:t>infection</a:t>
            </a:r>
            <a:r>
              <a:rPr lang="en-US" sz="2000" dirty="0" smtClean="0">
                <a:ea typeface="Footlight MT Light"/>
                <a:cs typeface="Footlight MT Light"/>
                <a:sym typeface="Footlight MT Light"/>
              </a:rPr>
              <a:t>. </a:t>
            </a:r>
            <a:endParaRPr lang="en-US" sz="2000" dirty="0" smtClean="0"/>
          </a:p>
          <a:p>
            <a:pPr lvl="0" algn="l">
              <a:lnSpc>
                <a:spcPct val="80000"/>
              </a:lnSpc>
              <a:buSzTx/>
              <a:buNone/>
              <a:defRPr sz="1800"/>
            </a:pPr>
            <a:endParaRPr lang="en-US" sz="2800" dirty="0" smtClean="0">
              <a:ea typeface="Footlight MT Light"/>
              <a:cs typeface="Footlight MT Light"/>
              <a:sym typeface="Footlight MT Light"/>
            </a:endParaRPr>
          </a:p>
          <a:p>
            <a:pPr marL="1065837" lvl="0" indent="-1065837" algn="l">
              <a:lnSpc>
                <a:spcPct val="80000"/>
              </a:lnSpc>
              <a:buNone/>
              <a:defRPr sz="1800"/>
            </a:pPr>
            <a:r>
              <a:rPr lang="en-US" sz="2800" dirty="0" smtClean="0">
                <a:solidFill>
                  <a:schemeClr val="tx1"/>
                </a:solidFill>
                <a:ea typeface="Footlight MT Light"/>
                <a:cs typeface="Footlight MT Light"/>
                <a:sym typeface="Footlight MT Light"/>
              </a:rPr>
              <a:t>Insidious pattern</a:t>
            </a:r>
          </a:p>
          <a:p>
            <a:pPr marL="907305" lvl="2" indent="-313580" algn="l">
              <a:lnSpc>
                <a:spcPct val="80000"/>
              </a:lnSpc>
              <a:spcBef>
                <a:spcPts val="400"/>
              </a:spcBef>
              <a:buClr>
                <a:srgbClr val="8CADAE"/>
              </a:buClr>
              <a:buNone/>
              <a:defRPr sz="1800"/>
            </a:pPr>
            <a:r>
              <a:rPr lang="en-US" sz="2000" dirty="0" smtClean="0">
                <a:ea typeface="Footlight MT Light"/>
                <a:cs typeface="Footlight MT Light"/>
                <a:sym typeface="Footlight MT Light"/>
              </a:rPr>
              <a:t>symptoms develop over weeks to months</a:t>
            </a:r>
            <a:endParaRPr lang="en-US" sz="2000" dirty="0" smtClean="0"/>
          </a:p>
          <a:p>
            <a:pPr marL="907305" lvl="2" indent="-313580" algn="l">
              <a:lnSpc>
                <a:spcPct val="80000"/>
              </a:lnSpc>
              <a:spcBef>
                <a:spcPts val="400"/>
              </a:spcBef>
              <a:buClr>
                <a:srgbClr val="8CADAE"/>
              </a:buClr>
              <a:buNone/>
              <a:defRPr sz="1800"/>
            </a:pPr>
            <a:r>
              <a:rPr lang="en-US" sz="2000" dirty="0" smtClean="0">
                <a:solidFill>
                  <a:srgbClr val="C00000"/>
                </a:solidFill>
                <a:ea typeface="Footlight MT Light"/>
                <a:cs typeface="Footlight MT Light"/>
                <a:sym typeface="Footlight MT Light"/>
              </a:rPr>
              <a:t>rheumatoid arthritis </a:t>
            </a:r>
            <a:r>
              <a:rPr lang="en-US" sz="2000" dirty="0" smtClean="0">
                <a:ea typeface="Footlight MT Light"/>
                <a:cs typeface="Footlight MT Light"/>
                <a:sym typeface="Footlight MT Light"/>
              </a:rPr>
              <a:t>(RA) and </a:t>
            </a:r>
            <a:r>
              <a:rPr lang="en-US" sz="2000" dirty="0" smtClean="0">
                <a:solidFill>
                  <a:srgbClr val="C00000"/>
                </a:solidFill>
                <a:ea typeface="Footlight MT Light"/>
                <a:cs typeface="Footlight MT Light"/>
                <a:sym typeface="Footlight MT Light"/>
              </a:rPr>
              <a:t>osteoarthritis</a:t>
            </a:r>
            <a:r>
              <a:rPr lang="en-US" sz="2000" dirty="0" smtClean="0">
                <a:ea typeface="Footlight MT Light"/>
                <a:cs typeface="Footlight MT Light"/>
                <a:sym typeface="Footlight MT Light"/>
              </a:rPr>
              <a:t>.</a:t>
            </a:r>
            <a:endParaRPr lang="en-US" sz="2000" dirty="0" smtClean="0"/>
          </a:p>
          <a:p>
            <a:pPr lvl="0" algn="l">
              <a:lnSpc>
                <a:spcPct val="80000"/>
              </a:lnSpc>
              <a:buSzTx/>
              <a:buNone/>
              <a:defRPr sz="1800"/>
            </a:pPr>
            <a:r>
              <a:rPr lang="en-US" sz="2800" dirty="0" smtClean="0">
                <a:ea typeface="Footlight MT Light"/>
                <a:cs typeface="Footlight MT Light"/>
                <a:sym typeface="Footlight MT Light"/>
              </a:rPr>
              <a:t> </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smtClean="0">
                <a:solidFill>
                  <a:schemeClr val="tx1"/>
                </a:solidFill>
                <a:ea typeface="Footlight MT Light"/>
                <a:cs typeface="Footlight MT Light"/>
                <a:sym typeface="Footlight MT Light"/>
              </a:rPr>
              <a:t/>
            </a:r>
            <a:br>
              <a:rPr lang="en-US" dirty="0" smtClean="0">
                <a:solidFill>
                  <a:schemeClr val="tx1"/>
                </a:solidFill>
                <a:ea typeface="Footlight MT Light"/>
                <a:cs typeface="Footlight MT Light"/>
                <a:sym typeface="Footlight MT Light"/>
              </a:rPr>
            </a:br>
            <a:r>
              <a:rPr lang="en-US" dirty="0" smtClean="0">
                <a:solidFill>
                  <a:schemeClr val="tx1"/>
                </a:solidFill>
                <a:ea typeface="Footlight MT Light"/>
                <a:cs typeface="Footlight MT Light"/>
                <a:sym typeface="Footlight MT Light"/>
              </a:rPr>
              <a:t/>
            </a:r>
            <a:br>
              <a:rPr lang="en-US" dirty="0" smtClean="0">
                <a:solidFill>
                  <a:schemeClr val="tx1"/>
                </a:solidFill>
                <a:ea typeface="Footlight MT Light"/>
                <a:cs typeface="Footlight MT Light"/>
                <a:sym typeface="Footlight MT Light"/>
              </a:rPr>
            </a:br>
            <a:r>
              <a:rPr lang="en-US" dirty="0" smtClean="0">
                <a:solidFill>
                  <a:schemeClr val="tx1"/>
                </a:solidFill>
                <a:ea typeface="Footlight MT Light"/>
                <a:cs typeface="Footlight MT Light"/>
                <a:sym typeface="Footlight MT Light"/>
              </a:rPr>
              <a:t>Duration of symptoms:</a:t>
            </a:r>
            <a:br>
              <a:rPr lang="en-US" dirty="0" smtClean="0">
                <a:solidFill>
                  <a:schemeClr val="tx1"/>
                </a:solidFill>
                <a:ea typeface="Footlight MT Light"/>
                <a:cs typeface="Footlight MT Light"/>
                <a:sym typeface="Footlight MT Light"/>
              </a:rPr>
            </a:br>
            <a:endParaRPr lang="ar-SA" dirty="0">
              <a:solidFill>
                <a:schemeClr val="tx1"/>
              </a:solidFill>
            </a:endParaRPr>
          </a:p>
        </p:txBody>
      </p:sp>
      <p:sp>
        <p:nvSpPr>
          <p:cNvPr id="3" name="Text Placeholder 2"/>
          <p:cNvSpPr>
            <a:spLocks noGrp="1"/>
          </p:cNvSpPr>
          <p:nvPr>
            <p:ph type="body" idx="1"/>
          </p:nvPr>
        </p:nvSpPr>
        <p:spPr>
          <a:xfrm>
            <a:off x="395536" y="1484784"/>
            <a:ext cx="8229600" cy="4525963"/>
          </a:xfrm>
        </p:spPr>
        <p:txBody>
          <a:bodyPr/>
          <a:lstStyle/>
          <a:p>
            <a:pPr marL="320040" lvl="0" indent="-320040" algn="l">
              <a:lnSpc>
                <a:spcPct val="72000"/>
              </a:lnSpc>
              <a:spcBef>
                <a:spcPts val="800"/>
              </a:spcBef>
              <a:buSzTx/>
              <a:buNone/>
              <a:defRPr sz="1800"/>
            </a:pPr>
            <a:r>
              <a:rPr lang="en-US" sz="3500" dirty="0" smtClean="0">
                <a:solidFill>
                  <a:srgbClr val="646B86"/>
                </a:solidFill>
                <a:ea typeface="Footlight MT Light"/>
                <a:cs typeface="Footlight MT Light"/>
                <a:sym typeface="Footlight MT Light"/>
              </a:rPr>
              <a:t> </a:t>
            </a:r>
          </a:p>
          <a:p>
            <a:pPr marL="907939" lvl="2" indent="-313579" algn="l">
              <a:lnSpc>
                <a:spcPct val="72000"/>
              </a:lnSpc>
              <a:spcBef>
                <a:spcPts val="400"/>
              </a:spcBef>
              <a:buClr>
                <a:srgbClr val="8CADAE"/>
              </a:buClr>
              <a:buNone/>
              <a:defRPr sz="1800"/>
            </a:pPr>
            <a:r>
              <a:rPr lang="en-US" sz="2000" dirty="0" smtClean="0">
                <a:ea typeface="Footlight MT Light"/>
                <a:cs typeface="Footlight MT Light"/>
                <a:sym typeface="Footlight MT Light"/>
              </a:rPr>
              <a:t>Acute </a:t>
            </a:r>
            <a:r>
              <a:rPr lang="en-US" sz="2000" dirty="0" smtClean="0">
                <a:solidFill>
                  <a:srgbClr val="C00000"/>
                </a:solidFill>
                <a:ea typeface="Footlight MT Light"/>
                <a:cs typeface="Footlight MT Light"/>
                <a:sym typeface="Footlight MT Light"/>
              </a:rPr>
              <a:t>&lt;6 weeks </a:t>
            </a:r>
            <a:r>
              <a:rPr lang="en-US" sz="2000" dirty="0" smtClean="0">
                <a:ea typeface="Footlight MT Light"/>
                <a:cs typeface="Footlight MT Light"/>
                <a:sym typeface="Footlight MT Light"/>
              </a:rPr>
              <a:t>in duration; </a:t>
            </a:r>
            <a:endParaRPr lang="en-US" sz="2000" dirty="0" smtClean="0"/>
          </a:p>
          <a:p>
            <a:pPr marL="907939" lvl="2" indent="-313579" algn="l">
              <a:lnSpc>
                <a:spcPct val="72000"/>
              </a:lnSpc>
              <a:spcBef>
                <a:spcPts val="400"/>
              </a:spcBef>
              <a:buClr>
                <a:srgbClr val="8CADAE"/>
              </a:buClr>
              <a:buNone/>
              <a:defRPr sz="1800"/>
            </a:pPr>
            <a:r>
              <a:rPr lang="en-US" sz="2000" dirty="0" smtClean="0">
                <a:ea typeface="Footlight MT Light"/>
                <a:cs typeface="Footlight MT Light"/>
                <a:sym typeface="Footlight MT Light"/>
              </a:rPr>
              <a:t>chronic is </a:t>
            </a:r>
            <a:r>
              <a:rPr lang="en-US" sz="2000" dirty="0" smtClean="0">
                <a:solidFill>
                  <a:srgbClr val="C00000"/>
                </a:solidFill>
                <a:ea typeface="Footlight MT Light"/>
                <a:cs typeface="Footlight MT Light"/>
                <a:sym typeface="Footlight MT Light"/>
              </a:rPr>
              <a:t>6 or more weeks </a:t>
            </a:r>
            <a:r>
              <a:rPr lang="en-US" sz="2000" dirty="0" smtClean="0">
                <a:ea typeface="Footlight MT Light"/>
                <a:cs typeface="Footlight MT Light"/>
                <a:sym typeface="Footlight MT Light"/>
              </a:rPr>
              <a:t>in duration. </a:t>
            </a:r>
            <a:endParaRPr lang="en-US" sz="2000" dirty="0" smtClean="0"/>
          </a:p>
          <a:p>
            <a:pPr marL="320040" lvl="0" indent="-320040" algn="l">
              <a:lnSpc>
                <a:spcPct val="90000"/>
              </a:lnSpc>
              <a:buSzTx/>
              <a:buNone/>
              <a:defRPr sz="1800"/>
            </a:pPr>
            <a:endParaRPr lang="en-US" sz="1800" dirty="0" smtClean="0">
              <a:solidFill>
                <a:srgbClr val="646B86"/>
              </a:solidFill>
              <a:ea typeface="Footlight MT Light"/>
              <a:cs typeface="Footlight MT Light"/>
              <a:sym typeface="Footlight MT Light"/>
            </a:endParaRPr>
          </a:p>
          <a:p>
            <a:pPr marL="3049958" lvl="0" indent="-3049958" algn="l">
              <a:lnSpc>
                <a:spcPct val="90000"/>
              </a:lnSpc>
              <a:spcBef>
                <a:spcPts val="800"/>
              </a:spcBef>
              <a:buNone/>
              <a:defRPr sz="1800"/>
            </a:pPr>
            <a:r>
              <a:rPr lang="en-US" sz="3500" dirty="0" smtClean="0">
                <a:solidFill>
                  <a:schemeClr val="tx1"/>
                </a:solidFill>
                <a:ea typeface="Footlight MT Light"/>
                <a:cs typeface="Footlight MT Light"/>
                <a:sym typeface="Footlight MT Light"/>
              </a:rPr>
              <a:t>Number of involved joints:</a:t>
            </a:r>
          </a:p>
          <a:p>
            <a:pPr marL="320040" lvl="0" indent="-320040" algn="l">
              <a:lnSpc>
                <a:spcPct val="90000"/>
              </a:lnSpc>
              <a:buSzTx/>
              <a:buNone/>
              <a:defRPr sz="1800"/>
            </a:pPr>
            <a:endParaRPr lang="en-US" sz="1800" dirty="0" smtClean="0">
              <a:solidFill>
                <a:srgbClr val="646B86"/>
              </a:solidFill>
              <a:ea typeface="Footlight MT Light"/>
              <a:cs typeface="Footlight MT Light"/>
              <a:sym typeface="Footlight MT Light"/>
            </a:endParaRPr>
          </a:p>
          <a:p>
            <a:pPr marL="1080133" lvl="0" indent="-1080133" algn="l">
              <a:lnSpc>
                <a:spcPct val="90000"/>
              </a:lnSpc>
              <a:buNone/>
              <a:defRPr sz="1800"/>
            </a:pPr>
            <a:r>
              <a:rPr lang="en-US" sz="2700" dirty="0" err="1" smtClean="0">
                <a:solidFill>
                  <a:srgbClr val="C00000"/>
                </a:solidFill>
                <a:ea typeface="Footlight MT Light"/>
                <a:cs typeface="Footlight MT Light"/>
                <a:sym typeface="Footlight MT Light"/>
              </a:rPr>
              <a:t>Mono</a:t>
            </a:r>
            <a:r>
              <a:rPr lang="en-US" sz="2700" dirty="0" err="1" smtClean="0">
                <a:ea typeface="Footlight MT Light"/>
                <a:cs typeface="Footlight MT Light"/>
                <a:sym typeface="Footlight MT Light"/>
              </a:rPr>
              <a:t>arthritis</a:t>
            </a:r>
            <a:r>
              <a:rPr lang="en-US" sz="2700" dirty="0" smtClean="0">
                <a:ea typeface="Footlight MT Light"/>
                <a:cs typeface="Footlight MT Light"/>
                <a:sym typeface="Footlight MT Light"/>
              </a:rPr>
              <a:t> - one joint. </a:t>
            </a:r>
            <a:endParaRPr lang="en-US" sz="1800" dirty="0" smtClean="0">
              <a:ea typeface="Footlight MT Light"/>
              <a:cs typeface="Footlight MT Light"/>
              <a:sym typeface="Footlight MT Light"/>
            </a:endParaRPr>
          </a:p>
          <a:p>
            <a:pPr marL="1080133" lvl="0" indent="-1080133" algn="l">
              <a:lnSpc>
                <a:spcPct val="90000"/>
              </a:lnSpc>
              <a:buNone/>
              <a:defRPr sz="1800"/>
            </a:pPr>
            <a:r>
              <a:rPr lang="en-US" sz="2700" dirty="0" err="1" smtClean="0">
                <a:solidFill>
                  <a:srgbClr val="C00000"/>
                </a:solidFill>
                <a:ea typeface="Footlight MT Light"/>
                <a:cs typeface="Footlight MT Light"/>
                <a:sym typeface="Footlight MT Light"/>
              </a:rPr>
              <a:t>Oligo</a:t>
            </a:r>
            <a:r>
              <a:rPr lang="en-US" sz="2700" dirty="0" err="1" smtClean="0">
                <a:ea typeface="Footlight MT Light"/>
                <a:cs typeface="Footlight MT Light"/>
                <a:sym typeface="Footlight MT Light"/>
              </a:rPr>
              <a:t>arthritis</a:t>
            </a:r>
            <a:r>
              <a:rPr lang="en-US" sz="2700" dirty="0" smtClean="0">
                <a:ea typeface="Footlight MT Light"/>
                <a:cs typeface="Footlight MT Light"/>
                <a:sym typeface="Footlight MT Light"/>
              </a:rPr>
              <a:t> - 2-4 joints. </a:t>
            </a:r>
            <a:endParaRPr lang="en-US" sz="1800" dirty="0" smtClean="0">
              <a:ea typeface="Footlight MT Light"/>
              <a:cs typeface="Footlight MT Light"/>
              <a:sym typeface="Footlight MT Light"/>
            </a:endParaRPr>
          </a:p>
          <a:p>
            <a:pPr marL="1080133" lvl="0" indent="-1080133" algn="l">
              <a:lnSpc>
                <a:spcPct val="90000"/>
              </a:lnSpc>
              <a:buNone/>
              <a:defRPr sz="1800"/>
            </a:pPr>
            <a:r>
              <a:rPr lang="en-US" sz="2700" dirty="0" err="1" smtClean="0">
                <a:solidFill>
                  <a:srgbClr val="C00000"/>
                </a:solidFill>
                <a:ea typeface="Footlight MT Light"/>
                <a:cs typeface="Footlight MT Light"/>
                <a:sym typeface="Footlight MT Light"/>
              </a:rPr>
              <a:t>Poly</a:t>
            </a:r>
            <a:r>
              <a:rPr lang="en-US" sz="2700" dirty="0" err="1" smtClean="0">
                <a:ea typeface="Footlight MT Light"/>
                <a:cs typeface="Footlight MT Light"/>
                <a:sym typeface="Footlight MT Light"/>
              </a:rPr>
              <a:t>arthritis</a:t>
            </a:r>
            <a:r>
              <a:rPr lang="en-US" sz="2700" dirty="0" smtClean="0">
                <a:ea typeface="Footlight MT Light"/>
                <a:cs typeface="Footlight MT Light"/>
                <a:sym typeface="Footlight MT Light"/>
              </a:rPr>
              <a:t>   -5 or more joints.</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lstStyle/>
          <a:p>
            <a:r>
              <a:rPr lang="en-US" dirty="0" smtClean="0">
                <a:solidFill>
                  <a:srgbClr val="61898A"/>
                </a:solidFill>
              </a:rPr>
              <a:t>Temporal Patterns in </a:t>
            </a:r>
            <a:r>
              <a:rPr lang="en-US" dirty="0" err="1" smtClean="0">
                <a:solidFill>
                  <a:srgbClr val="61898A"/>
                </a:solidFill>
              </a:rPr>
              <a:t>Polyarthritis</a:t>
            </a:r>
            <a:endParaRPr lang="ar-SA" dirty="0"/>
          </a:p>
        </p:txBody>
      </p:sp>
      <p:sp>
        <p:nvSpPr>
          <p:cNvPr id="3" name="Text Placeholder 2"/>
          <p:cNvSpPr>
            <a:spLocks noGrp="1"/>
          </p:cNvSpPr>
          <p:nvPr>
            <p:ph type="body" idx="1"/>
          </p:nvPr>
        </p:nvSpPr>
        <p:spPr>
          <a:xfrm>
            <a:off x="323528" y="1556792"/>
            <a:ext cx="8229600" cy="4525963"/>
          </a:xfrm>
        </p:spPr>
        <p:txBody>
          <a:bodyPr>
            <a:normAutofit lnSpcReduction="10000"/>
          </a:bodyPr>
          <a:lstStyle/>
          <a:p>
            <a:pPr marL="1065837" lvl="0" indent="-1065837" algn="l">
              <a:buNone/>
              <a:defRPr sz="1800"/>
            </a:pPr>
            <a:r>
              <a:rPr lang="en-US" sz="2800" dirty="0" smtClean="0">
                <a:solidFill>
                  <a:schemeClr val="tx1"/>
                </a:solidFill>
                <a:ea typeface="Footlight MT Light"/>
                <a:cs typeface="Footlight MT Light"/>
                <a:sym typeface="Footlight MT Light"/>
              </a:rPr>
              <a:t>Migratory pattern</a:t>
            </a: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 joints are sequentially affected where, as one joint settles, another becomes inflamed (e.g., </a:t>
            </a:r>
            <a:r>
              <a:rPr lang="en-US" sz="2000" dirty="0" smtClean="0">
                <a:solidFill>
                  <a:srgbClr val="C00000"/>
                </a:solidFill>
                <a:ea typeface="Footlight MT Light"/>
                <a:cs typeface="Footlight MT Light"/>
                <a:sym typeface="Footlight MT Light"/>
              </a:rPr>
              <a:t>acute rheumatic fever, disseminated </a:t>
            </a:r>
            <a:r>
              <a:rPr lang="en-US" sz="2000" dirty="0" err="1" smtClean="0">
                <a:solidFill>
                  <a:srgbClr val="C00000"/>
                </a:solidFill>
                <a:ea typeface="Footlight MT Light"/>
                <a:cs typeface="Footlight MT Light"/>
                <a:sym typeface="Footlight MT Light"/>
              </a:rPr>
              <a:t>gonococcal</a:t>
            </a:r>
            <a:r>
              <a:rPr lang="en-US" sz="2000" dirty="0" smtClean="0">
                <a:solidFill>
                  <a:srgbClr val="C00000"/>
                </a:solidFill>
                <a:ea typeface="Footlight MT Light"/>
                <a:cs typeface="Footlight MT Light"/>
                <a:sym typeface="Footlight MT Light"/>
              </a:rPr>
              <a:t> infection</a:t>
            </a:r>
            <a:r>
              <a:rPr lang="en-US" sz="2000" dirty="0" smtClean="0">
                <a:ea typeface="Footlight MT Light"/>
                <a:cs typeface="Footlight MT Light"/>
                <a:sym typeface="Footlight MT Light"/>
              </a:rPr>
              <a:t>).</a:t>
            </a:r>
            <a:endParaRPr lang="en-US" sz="2000" dirty="0" smtClean="0"/>
          </a:p>
          <a:p>
            <a:pPr marL="1065837" lvl="0" indent="-1065837" algn="l">
              <a:buNone/>
              <a:defRPr sz="1800"/>
            </a:pPr>
            <a:endParaRPr lang="en-US" sz="2800" dirty="0" smtClean="0">
              <a:solidFill>
                <a:srgbClr val="646B86"/>
              </a:solidFill>
              <a:ea typeface="Footlight MT Light"/>
              <a:cs typeface="Footlight MT Light"/>
              <a:sym typeface="Footlight MT Light"/>
            </a:endParaRPr>
          </a:p>
          <a:p>
            <a:pPr marL="1065837" lvl="0" indent="-1065837" algn="l">
              <a:buNone/>
              <a:defRPr sz="1800"/>
            </a:pPr>
            <a:r>
              <a:rPr lang="en-US" sz="2800" dirty="0" smtClean="0">
                <a:solidFill>
                  <a:schemeClr val="tx1"/>
                </a:solidFill>
                <a:ea typeface="Footlight MT Light"/>
                <a:cs typeface="Footlight MT Light"/>
                <a:sym typeface="Footlight MT Light"/>
              </a:rPr>
              <a:t>Additive pattern</a:t>
            </a: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subsequent joints are involved while preceding ones are still inflamed (e.g. </a:t>
            </a:r>
            <a:r>
              <a:rPr lang="en-US" sz="2000" dirty="0" smtClean="0">
                <a:solidFill>
                  <a:srgbClr val="C00000"/>
                </a:solidFill>
                <a:ea typeface="Footlight MT Light"/>
                <a:cs typeface="Footlight MT Light"/>
                <a:sym typeface="Footlight MT Light"/>
              </a:rPr>
              <a:t>RA</a:t>
            </a:r>
            <a:r>
              <a:rPr lang="en-US" sz="2000" dirty="0" smtClean="0">
                <a:ea typeface="Footlight MT Light"/>
                <a:cs typeface="Footlight MT Light"/>
                <a:sym typeface="Footlight MT Light"/>
              </a:rPr>
              <a:t> )</a:t>
            </a:r>
          </a:p>
          <a:p>
            <a:pPr marL="1065837" lvl="0" indent="-1065837" algn="l">
              <a:buNone/>
              <a:defRPr sz="1800"/>
            </a:pPr>
            <a:endParaRPr lang="en-US" sz="2800" dirty="0" smtClean="0">
              <a:solidFill>
                <a:srgbClr val="646B86"/>
              </a:solidFill>
              <a:ea typeface="Footlight MT Light"/>
              <a:cs typeface="Footlight MT Light"/>
              <a:sym typeface="Footlight MT Light"/>
            </a:endParaRPr>
          </a:p>
          <a:p>
            <a:pPr marL="1065837" lvl="0" indent="-1065837" algn="l">
              <a:buNone/>
              <a:defRPr sz="1800"/>
            </a:pPr>
            <a:r>
              <a:rPr lang="en-US" sz="2800" dirty="0" smtClean="0">
                <a:solidFill>
                  <a:schemeClr val="tx1"/>
                </a:solidFill>
                <a:ea typeface="Footlight MT Light"/>
                <a:cs typeface="Footlight MT Light"/>
                <a:sym typeface="Footlight MT Light"/>
              </a:rPr>
              <a:t>Intermittent pattern</a:t>
            </a: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the same joint is involved in different episodes of inflammation, but the joint is quiescent during intervening periods (e.g., </a:t>
            </a:r>
            <a:r>
              <a:rPr lang="en-US" sz="2000" dirty="0" smtClean="0">
                <a:solidFill>
                  <a:srgbClr val="C00000"/>
                </a:solidFill>
                <a:ea typeface="Footlight MT Light"/>
                <a:cs typeface="Footlight MT Light"/>
                <a:sym typeface="Footlight MT Light"/>
              </a:rPr>
              <a:t>gout</a:t>
            </a:r>
            <a:r>
              <a:rPr lang="en-US" sz="2000" dirty="0" smtClean="0">
                <a:ea typeface="Footlight MT Light"/>
                <a:cs typeface="Footlight MT Light"/>
                <a:sym typeface="Footlight MT Light"/>
              </a:rPr>
              <a:t>).</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Symmetry of joint involvement </a:t>
            </a:r>
            <a:endParaRPr lang="ar-SA" dirty="0"/>
          </a:p>
        </p:txBody>
      </p:sp>
      <p:sp>
        <p:nvSpPr>
          <p:cNvPr id="3" name="Text Placeholder 2"/>
          <p:cNvSpPr>
            <a:spLocks noGrp="1"/>
          </p:cNvSpPr>
          <p:nvPr>
            <p:ph type="body" idx="1"/>
          </p:nvPr>
        </p:nvSpPr>
        <p:spPr/>
        <p:txBody>
          <a:bodyPr/>
          <a:lstStyle/>
          <a:p>
            <a:pPr lvl="0" algn="l">
              <a:buSzTx/>
              <a:buNone/>
              <a:defRPr sz="1800"/>
            </a:pPr>
            <a:endParaRPr lang="en-US" dirty="0" smtClean="0">
              <a:ea typeface="Footlight MT Light"/>
              <a:cs typeface="Footlight MT Light"/>
              <a:sym typeface="Footlight MT Light"/>
            </a:endParaRPr>
          </a:p>
          <a:p>
            <a:pPr marL="921542" lvl="0" indent="-921542" algn="l">
              <a:buNone/>
              <a:defRPr sz="1800"/>
            </a:pPr>
            <a:r>
              <a:rPr lang="en-US" sz="2700" dirty="0" smtClean="0">
                <a:solidFill>
                  <a:schemeClr val="tx1"/>
                </a:solidFill>
                <a:ea typeface="Footlight MT Light"/>
                <a:cs typeface="Footlight MT Light"/>
                <a:sym typeface="Footlight MT Light"/>
              </a:rPr>
              <a:t>Symmetric arthritis</a:t>
            </a:r>
            <a:endParaRPr lang="en-US" dirty="0" smtClean="0">
              <a:solidFill>
                <a:schemeClr val="tx1"/>
              </a:solidFill>
              <a:ea typeface="Footlight MT Light"/>
              <a:cs typeface="Footlight MT Light"/>
              <a:sym typeface="Footlight MT Light"/>
            </a:endParaRP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involvement of the same joints on each side of the body. </a:t>
            </a:r>
            <a:endParaRPr lang="en-US" sz="2000" dirty="0" smtClean="0"/>
          </a:p>
          <a:p>
            <a:pPr marL="907305" lvl="2" indent="-313580" algn="l">
              <a:spcBef>
                <a:spcPts val="400"/>
              </a:spcBef>
              <a:buClr>
                <a:srgbClr val="8CADAE"/>
              </a:buClr>
              <a:buNone/>
              <a:defRPr sz="1800"/>
            </a:pPr>
            <a:r>
              <a:rPr lang="en-US" sz="2000" dirty="0" smtClean="0">
                <a:solidFill>
                  <a:srgbClr val="C00000"/>
                </a:solidFill>
                <a:ea typeface="Footlight MT Light"/>
                <a:cs typeface="Footlight MT Light"/>
                <a:sym typeface="Footlight MT Light"/>
              </a:rPr>
              <a:t>RA</a:t>
            </a:r>
            <a:r>
              <a:rPr lang="en-US" sz="2000" dirty="0" smtClean="0">
                <a:ea typeface="Footlight MT Light"/>
                <a:cs typeface="Footlight MT Light"/>
                <a:sym typeface="Footlight MT Light"/>
              </a:rPr>
              <a:t> and </a:t>
            </a:r>
            <a:r>
              <a:rPr lang="en-US" sz="2000" dirty="0" smtClean="0">
                <a:solidFill>
                  <a:srgbClr val="C00000"/>
                </a:solidFill>
                <a:ea typeface="Footlight MT Light"/>
                <a:cs typeface="Footlight MT Light"/>
                <a:sym typeface="Footlight MT Light"/>
              </a:rPr>
              <a:t>SLE</a:t>
            </a:r>
            <a:r>
              <a:rPr lang="en-US" sz="2000" dirty="0" smtClean="0">
                <a:ea typeface="Footlight MT Light"/>
                <a:cs typeface="Footlight MT Light"/>
                <a:sym typeface="Footlight MT Light"/>
              </a:rPr>
              <a:t>. </a:t>
            </a:r>
            <a:endParaRPr lang="en-US" sz="2000" dirty="0" smtClean="0"/>
          </a:p>
          <a:p>
            <a:pPr lvl="0" algn="l">
              <a:buSzTx/>
              <a:buNone/>
              <a:defRPr sz="1800"/>
            </a:pPr>
            <a:endParaRPr lang="en-US" dirty="0" smtClean="0">
              <a:ea typeface="Footlight MT Light"/>
              <a:cs typeface="Footlight MT Light"/>
              <a:sym typeface="Footlight MT Light"/>
            </a:endParaRPr>
          </a:p>
          <a:p>
            <a:pPr marL="921542" lvl="0" indent="-921542" algn="l">
              <a:buNone/>
              <a:defRPr sz="1800"/>
            </a:pPr>
            <a:r>
              <a:rPr lang="en-US" sz="2700" dirty="0" smtClean="0">
                <a:solidFill>
                  <a:schemeClr val="tx1"/>
                </a:solidFill>
                <a:ea typeface="Footlight MT Light"/>
                <a:cs typeface="Footlight MT Light"/>
                <a:sym typeface="Footlight MT Light"/>
              </a:rPr>
              <a:t>Asymmetric arthritis </a:t>
            </a:r>
            <a:endParaRPr lang="en-US" dirty="0" smtClean="0">
              <a:solidFill>
                <a:schemeClr val="tx1"/>
              </a:solidFill>
              <a:ea typeface="Footlight MT Light"/>
              <a:cs typeface="Footlight MT Light"/>
              <a:sym typeface="Footlight MT Light"/>
            </a:endParaRPr>
          </a:p>
          <a:p>
            <a:pPr marL="907305" lvl="2" indent="-313580" algn="l">
              <a:spcBef>
                <a:spcPts val="400"/>
              </a:spcBef>
              <a:buClr>
                <a:srgbClr val="8CADAE"/>
              </a:buClr>
              <a:buNone/>
              <a:defRPr sz="1800"/>
            </a:pPr>
            <a:r>
              <a:rPr lang="en-US" sz="2000" dirty="0" smtClean="0">
                <a:solidFill>
                  <a:srgbClr val="C00000"/>
                </a:solidFill>
                <a:ea typeface="Footlight MT Light"/>
                <a:cs typeface="Footlight MT Light"/>
                <a:sym typeface="Footlight MT Light"/>
              </a:rPr>
              <a:t>psoriatic arthritis</a:t>
            </a:r>
            <a:r>
              <a:rPr lang="en-US" sz="2000" dirty="0" smtClean="0">
                <a:ea typeface="Footlight MT Light"/>
                <a:cs typeface="Footlight MT Light"/>
                <a:sym typeface="Footlight MT Light"/>
              </a:rPr>
              <a:t>, </a:t>
            </a:r>
            <a:r>
              <a:rPr lang="en-US" sz="2000" dirty="0" smtClean="0">
                <a:solidFill>
                  <a:srgbClr val="C00000"/>
                </a:solidFill>
                <a:ea typeface="Footlight MT Light"/>
                <a:cs typeface="Footlight MT Light"/>
                <a:sym typeface="Footlight MT Light"/>
              </a:rPr>
              <a:t>reactive arthritis </a:t>
            </a:r>
            <a:r>
              <a:rPr lang="en-US" sz="2000" dirty="0" smtClean="0">
                <a:ea typeface="Footlight MT Light"/>
                <a:cs typeface="Footlight MT Light"/>
                <a:sym typeface="Footlight MT Light"/>
              </a:rPr>
              <a:t>(Reiter syndrome), and </a:t>
            </a:r>
            <a:r>
              <a:rPr lang="en-US" sz="2000" dirty="0" smtClean="0">
                <a:solidFill>
                  <a:srgbClr val="C00000"/>
                </a:solidFill>
                <a:ea typeface="Footlight MT Light"/>
                <a:cs typeface="Footlight MT Light"/>
                <a:sym typeface="Footlight MT Light"/>
              </a:rPr>
              <a:t>Lyme arthritis.</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898A"/>
                </a:solidFill>
              </a:rPr>
              <a:t>Distribution of affected joints </a:t>
            </a:r>
            <a:endParaRPr lang="ar-SA" dirty="0"/>
          </a:p>
        </p:txBody>
      </p:sp>
      <p:sp>
        <p:nvSpPr>
          <p:cNvPr id="3" name="Text Placeholder 2"/>
          <p:cNvSpPr>
            <a:spLocks noGrp="1"/>
          </p:cNvSpPr>
          <p:nvPr>
            <p:ph type="body" idx="1"/>
          </p:nvPr>
        </p:nvSpPr>
        <p:spPr>
          <a:xfrm>
            <a:off x="395536" y="1628800"/>
            <a:ext cx="8229600" cy="4525963"/>
          </a:xfrm>
        </p:spPr>
        <p:txBody>
          <a:bodyPr/>
          <a:lstStyle/>
          <a:p>
            <a:pPr lvl="0" algn="l">
              <a:buSzTx/>
              <a:buNone/>
              <a:defRPr sz="1800"/>
            </a:pPr>
            <a:endParaRPr lang="en-US" dirty="0" smtClean="0">
              <a:ea typeface="Footlight MT Light"/>
              <a:cs typeface="Footlight MT Light"/>
              <a:sym typeface="Footlight MT Light"/>
            </a:endParaRPr>
          </a:p>
          <a:p>
            <a:pPr marL="921542" lvl="0" indent="-921542" algn="l">
              <a:buNone/>
              <a:defRPr sz="1800"/>
            </a:pPr>
            <a:r>
              <a:rPr lang="en-US" sz="2700" dirty="0" smtClean="0">
                <a:solidFill>
                  <a:schemeClr val="tx1"/>
                </a:solidFill>
                <a:ea typeface="Footlight MT Light"/>
                <a:cs typeface="Footlight MT Light"/>
                <a:sym typeface="Footlight MT Light"/>
              </a:rPr>
              <a:t>The DIP joints of the fingers</a:t>
            </a:r>
            <a:endParaRPr lang="en-US" dirty="0" smtClean="0">
              <a:solidFill>
                <a:schemeClr val="tx1"/>
              </a:solidFill>
              <a:ea typeface="Footlight MT Light"/>
              <a:cs typeface="Footlight MT Light"/>
              <a:sym typeface="Footlight MT Light"/>
            </a:endParaRP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involved in </a:t>
            </a:r>
            <a:r>
              <a:rPr lang="en-US" sz="2000" dirty="0" smtClean="0">
                <a:solidFill>
                  <a:srgbClr val="C00000"/>
                </a:solidFill>
                <a:ea typeface="Footlight MT Light"/>
                <a:cs typeface="Footlight MT Light"/>
                <a:sym typeface="Footlight MT Light"/>
              </a:rPr>
              <a:t>psoriatic arthritis</a:t>
            </a:r>
            <a:r>
              <a:rPr lang="en-US" sz="2000" dirty="0" smtClean="0">
                <a:ea typeface="Footlight MT Light"/>
                <a:cs typeface="Footlight MT Light"/>
                <a:sym typeface="Footlight MT Light"/>
              </a:rPr>
              <a:t>, </a:t>
            </a:r>
            <a:r>
              <a:rPr lang="en-US" sz="2000" dirty="0" smtClean="0">
                <a:solidFill>
                  <a:srgbClr val="C00000"/>
                </a:solidFill>
                <a:ea typeface="Footlight MT Light"/>
                <a:cs typeface="Footlight MT Light"/>
                <a:sym typeface="Footlight MT Light"/>
              </a:rPr>
              <a:t>gout</a:t>
            </a:r>
            <a:r>
              <a:rPr lang="en-US" sz="2000" dirty="0" smtClean="0">
                <a:ea typeface="Footlight MT Light"/>
                <a:cs typeface="Footlight MT Light"/>
                <a:sym typeface="Footlight MT Light"/>
              </a:rPr>
              <a:t>, or </a:t>
            </a:r>
            <a:r>
              <a:rPr lang="en-US" sz="2000" dirty="0" smtClean="0">
                <a:solidFill>
                  <a:srgbClr val="C00000"/>
                </a:solidFill>
                <a:ea typeface="Footlight MT Light"/>
                <a:cs typeface="Footlight MT Light"/>
                <a:sym typeface="Footlight MT Light"/>
              </a:rPr>
              <a:t>osteoarthritis</a:t>
            </a:r>
            <a:r>
              <a:rPr lang="en-US" sz="2000" dirty="0" smtClean="0">
                <a:ea typeface="Footlight MT Light"/>
                <a:cs typeface="Footlight MT Light"/>
                <a:sym typeface="Footlight MT Light"/>
              </a:rPr>
              <a:t> </a:t>
            </a:r>
            <a:endParaRPr lang="en-US" sz="2000" dirty="0" smtClean="0"/>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spared in </a:t>
            </a:r>
            <a:r>
              <a:rPr lang="en-US" sz="2000" dirty="0" smtClean="0">
                <a:solidFill>
                  <a:srgbClr val="C00000"/>
                </a:solidFill>
                <a:ea typeface="Footlight MT Light"/>
                <a:cs typeface="Footlight MT Light"/>
                <a:sym typeface="Footlight MT Light"/>
              </a:rPr>
              <a:t>RA</a:t>
            </a:r>
            <a:r>
              <a:rPr lang="en-US" sz="2000" dirty="0" smtClean="0">
                <a:ea typeface="Footlight MT Light"/>
                <a:cs typeface="Footlight MT Light"/>
                <a:sym typeface="Footlight MT Light"/>
              </a:rPr>
              <a:t>.</a:t>
            </a:r>
            <a:endParaRPr lang="en-US" sz="2000" dirty="0" smtClean="0"/>
          </a:p>
          <a:p>
            <a:pPr lvl="0" algn="l">
              <a:buSzTx/>
              <a:buNone/>
              <a:defRPr sz="1800"/>
            </a:pPr>
            <a:r>
              <a:rPr lang="en-US" sz="2700" dirty="0" smtClean="0">
                <a:ea typeface="Footlight MT Light"/>
                <a:cs typeface="Footlight MT Light"/>
                <a:sym typeface="Footlight MT Light"/>
              </a:rPr>
              <a:t> </a:t>
            </a:r>
            <a:endParaRPr lang="en-US" dirty="0" smtClean="0">
              <a:ea typeface="Footlight MT Light"/>
              <a:cs typeface="Footlight MT Light"/>
              <a:sym typeface="Footlight MT Light"/>
            </a:endParaRPr>
          </a:p>
          <a:p>
            <a:pPr marL="921542" lvl="0" indent="-921542" algn="l">
              <a:buNone/>
              <a:defRPr sz="1800"/>
            </a:pPr>
            <a:r>
              <a:rPr lang="en-US" sz="2700" dirty="0" smtClean="0">
                <a:solidFill>
                  <a:schemeClr val="tx1"/>
                </a:solidFill>
                <a:ea typeface="Footlight MT Light"/>
                <a:cs typeface="Footlight MT Light"/>
                <a:sym typeface="Footlight MT Light"/>
              </a:rPr>
              <a:t>Joints of the lumbar spine </a:t>
            </a:r>
            <a:endParaRPr lang="en-US" dirty="0" smtClean="0">
              <a:solidFill>
                <a:schemeClr val="tx1"/>
              </a:solidFill>
              <a:ea typeface="Footlight MT Light"/>
              <a:cs typeface="Footlight MT Light"/>
              <a:sym typeface="Footlight MT Light"/>
            </a:endParaRP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involved in </a:t>
            </a:r>
            <a:r>
              <a:rPr lang="en-US" sz="2000" dirty="0" err="1" smtClean="0">
                <a:solidFill>
                  <a:srgbClr val="C00000"/>
                </a:solidFill>
                <a:ea typeface="Footlight MT Light"/>
                <a:cs typeface="Footlight MT Light"/>
                <a:sym typeface="Footlight MT Light"/>
              </a:rPr>
              <a:t>ankylosing</a:t>
            </a:r>
            <a:r>
              <a:rPr lang="en-US" sz="2000" dirty="0" smtClean="0">
                <a:solidFill>
                  <a:srgbClr val="C00000"/>
                </a:solidFill>
                <a:ea typeface="Footlight MT Light"/>
                <a:cs typeface="Footlight MT Light"/>
                <a:sym typeface="Footlight MT Light"/>
              </a:rPr>
              <a:t> </a:t>
            </a:r>
            <a:r>
              <a:rPr lang="en-US" sz="2000" dirty="0" err="1" smtClean="0">
                <a:solidFill>
                  <a:srgbClr val="C00000"/>
                </a:solidFill>
                <a:ea typeface="Footlight MT Light"/>
                <a:cs typeface="Footlight MT Light"/>
                <a:sym typeface="Footlight MT Light"/>
              </a:rPr>
              <a:t>spondylitis</a:t>
            </a:r>
            <a:r>
              <a:rPr lang="en-US" sz="2000" dirty="0" smtClean="0">
                <a:solidFill>
                  <a:srgbClr val="C00000"/>
                </a:solidFill>
                <a:ea typeface="Footlight MT Light"/>
                <a:cs typeface="Footlight MT Light"/>
                <a:sym typeface="Footlight MT Light"/>
              </a:rPr>
              <a:t> </a:t>
            </a:r>
            <a:endParaRPr lang="en-US" sz="2000" dirty="0" smtClean="0"/>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spared in </a:t>
            </a:r>
            <a:r>
              <a:rPr lang="en-US" sz="2000" dirty="0" smtClean="0">
                <a:solidFill>
                  <a:srgbClr val="C00000"/>
                </a:solidFill>
                <a:ea typeface="Footlight MT Light"/>
                <a:cs typeface="Footlight MT Light"/>
                <a:sym typeface="Footlight MT Light"/>
              </a:rPr>
              <a:t>RA</a:t>
            </a:r>
            <a:r>
              <a:rPr lang="en-US" sz="2000" dirty="0" smtClean="0">
                <a:ea typeface="Footlight MT Light"/>
                <a:cs typeface="Footlight MT Light"/>
                <a:sym typeface="Footlight MT Light"/>
              </a:rPr>
              <a:t>.</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898A"/>
                </a:solidFill>
              </a:rPr>
              <a:t>Extra-</a:t>
            </a:r>
            <a:r>
              <a:rPr lang="en-US" dirty="0" err="1" smtClean="0">
                <a:solidFill>
                  <a:srgbClr val="61898A"/>
                </a:solidFill>
              </a:rPr>
              <a:t>articular</a:t>
            </a:r>
            <a:r>
              <a:rPr lang="en-US" dirty="0" smtClean="0">
                <a:solidFill>
                  <a:srgbClr val="61898A"/>
                </a:solidFill>
              </a:rPr>
              <a:t> manifestations </a:t>
            </a:r>
            <a:endParaRPr lang="ar-SA" dirty="0"/>
          </a:p>
        </p:txBody>
      </p:sp>
      <p:sp>
        <p:nvSpPr>
          <p:cNvPr id="3" name="Text Placeholder 2"/>
          <p:cNvSpPr>
            <a:spLocks noGrp="1"/>
          </p:cNvSpPr>
          <p:nvPr>
            <p:ph type="body" idx="1"/>
          </p:nvPr>
        </p:nvSpPr>
        <p:spPr/>
        <p:txBody>
          <a:bodyPr/>
          <a:lstStyle/>
          <a:p>
            <a:pPr marL="320040" lvl="0" indent="-320040" algn="l">
              <a:lnSpc>
                <a:spcPct val="72000"/>
              </a:lnSpc>
              <a:spcBef>
                <a:spcPts val="500"/>
              </a:spcBef>
              <a:buSzTx/>
              <a:buNone/>
              <a:defRPr sz="1800"/>
            </a:pPr>
            <a:endParaRPr lang="en-US" sz="2800" dirty="0" smtClean="0">
              <a:ea typeface="Footlight MT Light"/>
              <a:cs typeface="Footlight MT Light"/>
              <a:sym typeface="Footlight MT Light"/>
            </a:endParaRPr>
          </a:p>
          <a:p>
            <a:pPr marL="893170" lvl="0" indent="-893170" algn="l">
              <a:lnSpc>
                <a:spcPct val="72000"/>
              </a:lnSpc>
              <a:buNone/>
              <a:defRPr sz="1800"/>
            </a:pPr>
            <a:r>
              <a:rPr lang="en-US" sz="2500" dirty="0" smtClean="0">
                <a:solidFill>
                  <a:schemeClr val="tx1"/>
                </a:solidFill>
                <a:ea typeface="Footlight MT Light"/>
                <a:cs typeface="Footlight MT Light"/>
                <a:sym typeface="Footlight MT Light"/>
              </a:rPr>
              <a:t>Constitutional symptoms</a:t>
            </a:r>
            <a:endParaRPr lang="en-US" sz="2800" dirty="0" smtClean="0">
              <a:solidFill>
                <a:schemeClr val="tx1"/>
              </a:solidFill>
              <a:ea typeface="Footlight MT Light"/>
              <a:cs typeface="Footlight MT Light"/>
              <a:sym typeface="Footlight MT Light"/>
            </a:endParaRP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underlying systemic disorder.</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include </a:t>
            </a:r>
            <a:r>
              <a:rPr lang="en-US" dirty="0" smtClean="0">
                <a:solidFill>
                  <a:srgbClr val="C00000"/>
                </a:solidFill>
                <a:ea typeface="Footlight MT Light"/>
                <a:cs typeface="Footlight MT Light"/>
                <a:sym typeface="Footlight MT Light"/>
              </a:rPr>
              <a:t>fatigue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fever</a:t>
            </a:r>
            <a:r>
              <a:rPr lang="en-US" dirty="0" smtClean="0">
                <a:ea typeface="Footlight MT Light"/>
                <a:cs typeface="Footlight MT Light"/>
                <a:sym typeface="Footlight MT Light"/>
              </a:rPr>
              <a:t>, and </a:t>
            </a:r>
            <a:r>
              <a:rPr lang="en-US" dirty="0" smtClean="0">
                <a:solidFill>
                  <a:srgbClr val="C00000"/>
                </a:solidFill>
                <a:ea typeface="Footlight MT Light"/>
                <a:cs typeface="Footlight MT Light"/>
                <a:sym typeface="Footlight MT Light"/>
              </a:rPr>
              <a:t>weight</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loss</a:t>
            </a:r>
            <a:r>
              <a:rPr lang="en-US" dirty="0" smtClean="0">
                <a:ea typeface="Footlight MT Light"/>
                <a:cs typeface="Footlight MT Light"/>
                <a:sym typeface="Footlight MT Light"/>
              </a:rPr>
              <a:t>.</a:t>
            </a:r>
          </a:p>
          <a:p>
            <a:pPr marL="320040" lvl="0" indent="-320040" algn="l">
              <a:lnSpc>
                <a:spcPct val="72000"/>
              </a:lnSpc>
              <a:buSzTx/>
              <a:buNone/>
              <a:defRPr sz="1800"/>
            </a:pPr>
            <a:r>
              <a:rPr lang="en-US" sz="2500" dirty="0" smtClean="0">
                <a:ea typeface="Footlight MT Light"/>
                <a:cs typeface="Footlight MT Light"/>
                <a:sym typeface="Footlight MT Light"/>
              </a:rPr>
              <a:t> </a:t>
            </a:r>
            <a:endParaRPr lang="en-US" sz="2400" dirty="0" smtClean="0"/>
          </a:p>
          <a:p>
            <a:pPr marL="893170" lvl="0" indent="-893170" algn="l">
              <a:lnSpc>
                <a:spcPct val="72000"/>
              </a:lnSpc>
              <a:buNone/>
              <a:defRPr sz="1800"/>
            </a:pPr>
            <a:r>
              <a:rPr lang="en-US" sz="2500" dirty="0" smtClean="0">
                <a:solidFill>
                  <a:schemeClr val="tx1"/>
                </a:solidFill>
                <a:ea typeface="Footlight MT Light"/>
                <a:cs typeface="Footlight MT Light"/>
                <a:sym typeface="Footlight MT Light"/>
              </a:rPr>
              <a:t>Skin lesions </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smtClean="0">
                <a:solidFill>
                  <a:srgbClr val="C00000"/>
                </a:solidFill>
                <a:ea typeface="Footlight MT Light"/>
                <a:cs typeface="Footlight MT Light"/>
                <a:sym typeface="Footlight MT Light"/>
              </a:rPr>
              <a:t>SLE</a:t>
            </a:r>
            <a:r>
              <a:rPr lang="en-US" dirty="0" smtClean="0">
                <a:ea typeface="Footlight MT Light"/>
                <a:cs typeface="Footlight MT Light"/>
                <a:sym typeface="Footlight MT Light"/>
              </a:rPr>
              <a:t>, </a:t>
            </a:r>
            <a:r>
              <a:rPr lang="en-US" dirty="0" err="1" smtClean="0">
                <a:solidFill>
                  <a:srgbClr val="C00000"/>
                </a:solidFill>
                <a:ea typeface="Footlight MT Light"/>
                <a:cs typeface="Footlight MT Light"/>
                <a:sym typeface="Footlight MT Light"/>
              </a:rPr>
              <a:t>dermatomyositis</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scleroderma</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Lyme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disease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psoriasis </a:t>
            </a:r>
            <a:r>
              <a:rPr lang="en-US" dirty="0" smtClean="0">
                <a:ea typeface="Footlight MT Light"/>
                <a:cs typeface="Footlight MT Light"/>
                <a:sym typeface="Footlight MT Light"/>
              </a:rPr>
              <a:t>and </a:t>
            </a:r>
            <a:r>
              <a:rPr lang="en-US" dirty="0" err="1" smtClean="0">
                <a:solidFill>
                  <a:srgbClr val="C00000"/>
                </a:solidFill>
                <a:ea typeface="Footlight MT Light"/>
                <a:cs typeface="Footlight MT Light"/>
                <a:sym typeface="Footlight MT Light"/>
              </a:rPr>
              <a:t>Henoch-Schönlein</a:t>
            </a:r>
            <a:r>
              <a:rPr lang="en-US" dirty="0" smtClean="0">
                <a:ea typeface="Footlight MT Light"/>
                <a:cs typeface="Footlight MT Light"/>
                <a:sym typeface="Footlight MT Light"/>
              </a:rPr>
              <a:t> </a:t>
            </a:r>
            <a:r>
              <a:rPr lang="en-US" dirty="0" err="1" smtClean="0">
                <a:solidFill>
                  <a:srgbClr val="C00000"/>
                </a:solidFill>
                <a:ea typeface="Footlight MT Light"/>
                <a:cs typeface="Footlight MT Light"/>
                <a:sym typeface="Footlight MT Light"/>
              </a:rPr>
              <a:t>purpura</a:t>
            </a:r>
            <a:r>
              <a:rPr lang="en-US" dirty="0" smtClean="0">
                <a:ea typeface="Footlight MT Light"/>
                <a:cs typeface="Footlight MT Light"/>
                <a:sym typeface="Footlight MT Light"/>
              </a:rPr>
              <a:t>. </a:t>
            </a:r>
          </a:p>
          <a:p>
            <a:pPr marL="320040" lvl="0" indent="-320040" algn="l">
              <a:lnSpc>
                <a:spcPct val="72000"/>
              </a:lnSpc>
              <a:spcBef>
                <a:spcPts val="500"/>
              </a:spcBef>
              <a:buSzTx/>
              <a:buNone/>
              <a:defRPr sz="1800"/>
            </a:pPr>
            <a:endParaRPr lang="en-US" sz="2800" dirty="0" smtClean="0">
              <a:ea typeface="Footlight MT Light"/>
              <a:cs typeface="Footlight MT Light"/>
              <a:sym typeface="Footlight MT Light"/>
            </a:endParaRPr>
          </a:p>
          <a:p>
            <a:pPr marL="893170" lvl="0" indent="-893170" algn="l">
              <a:lnSpc>
                <a:spcPct val="72000"/>
              </a:lnSpc>
              <a:buNone/>
              <a:defRPr sz="1800"/>
            </a:pPr>
            <a:r>
              <a:rPr lang="en-US" sz="2500" dirty="0" smtClean="0">
                <a:solidFill>
                  <a:schemeClr val="tx1"/>
                </a:solidFill>
                <a:ea typeface="Footlight MT Light"/>
                <a:cs typeface="Footlight MT Light"/>
                <a:sym typeface="Footlight MT Light"/>
              </a:rPr>
              <a:t>Ocular symptoms or signs </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err="1" smtClean="0">
                <a:ea typeface="Footlight MT Light"/>
                <a:cs typeface="Footlight MT Light"/>
                <a:sym typeface="Footlight MT Light"/>
              </a:rPr>
              <a:t>Episcleritis</a:t>
            </a:r>
            <a:r>
              <a:rPr lang="en-US" dirty="0" smtClean="0">
                <a:ea typeface="Footlight MT Light"/>
                <a:cs typeface="Footlight MT Light"/>
                <a:sym typeface="Footlight MT Light"/>
              </a:rPr>
              <a:t> and </a:t>
            </a:r>
            <a:r>
              <a:rPr lang="en-US" dirty="0" err="1" smtClean="0">
                <a:ea typeface="Footlight MT Light"/>
                <a:cs typeface="Footlight MT Light"/>
                <a:sym typeface="Footlight MT Light"/>
              </a:rPr>
              <a:t>Keratoconjunctivitis</a:t>
            </a:r>
            <a:r>
              <a:rPr lang="en-US" dirty="0" smtClean="0">
                <a:ea typeface="Footlight MT Light"/>
                <a:cs typeface="Footlight MT Light"/>
                <a:sym typeface="Footlight MT Light"/>
              </a:rPr>
              <a:t> </a:t>
            </a:r>
            <a:r>
              <a:rPr lang="en-US" dirty="0" err="1" smtClean="0">
                <a:ea typeface="Footlight MT Light"/>
                <a:cs typeface="Footlight MT Light"/>
                <a:sym typeface="Footlight MT Light"/>
              </a:rPr>
              <a:t>sicca</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RA.</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Anterior </a:t>
            </a:r>
            <a:r>
              <a:rPr lang="en-US" dirty="0" err="1" smtClean="0">
                <a:ea typeface="Footlight MT Light"/>
                <a:cs typeface="Footlight MT Light"/>
                <a:sym typeface="Footlight MT Light"/>
              </a:rPr>
              <a:t>uveitis</a:t>
            </a:r>
            <a:r>
              <a:rPr lang="en-US" dirty="0" smtClean="0">
                <a:ea typeface="Footlight MT Light"/>
                <a:cs typeface="Footlight MT Light"/>
                <a:sym typeface="Footlight MT Light"/>
              </a:rPr>
              <a:t> - </a:t>
            </a:r>
            <a:r>
              <a:rPr lang="en-US" dirty="0" err="1" smtClean="0">
                <a:solidFill>
                  <a:srgbClr val="C00000"/>
                </a:solidFill>
                <a:ea typeface="Footlight MT Light"/>
                <a:cs typeface="Footlight MT Light"/>
                <a:sym typeface="Footlight MT Light"/>
              </a:rPr>
              <a:t>ankylosing</a:t>
            </a:r>
            <a:r>
              <a:rPr lang="en-US" dirty="0" smtClean="0">
                <a:ea typeface="Footlight MT Light"/>
                <a:cs typeface="Footlight MT Light"/>
                <a:sym typeface="Footlight MT Light"/>
              </a:rPr>
              <a:t> </a:t>
            </a:r>
            <a:r>
              <a:rPr lang="en-US" dirty="0" err="1" smtClean="0">
                <a:solidFill>
                  <a:srgbClr val="C00000"/>
                </a:solidFill>
                <a:ea typeface="Footlight MT Light"/>
                <a:cs typeface="Footlight MT Light"/>
                <a:sym typeface="Footlight MT Light"/>
              </a:rPr>
              <a:t>spondylitis</a:t>
            </a:r>
            <a:r>
              <a:rPr lang="en-US" dirty="0" smtClean="0">
                <a:ea typeface="Footlight MT Light"/>
                <a:cs typeface="Footlight MT Light"/>
                <a:sym typeface="Footlight MT Light"/>
              </a:rPr>
              <a:t>, </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Conjunctivitis -</a:t>
            </a:r>
            <a:r>
              <a:rPr lang="en-US" dirty="0" smtClean="0">
                <a:solidFill>
                  <a:srgbClr val="C00000"/>
                </a:solidFill>
                <a:ea typeface="Footlight MT Light"/>
                <a:cs typeface="Footlight MT Light"/>
                <a:sym typeface="Footlight MT Light"/>
              </a:rPr>
              <a:t>reactive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arthritis</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4.jpeg" descr="C:\Users\win\Desktop\scleritis.jpg"/>
          <p:cNvPicPr/>
          <p:nvPr/>
        </p:nvPicPr>
        <p:blipFill>
          <a:blip r:embed="rId2">
            <a:extLst/>
          </a:blip>
          <a:stretch>
            <a:fillRect/>
          </a:stretch>
        </p:blipFill>
        <p:spPr>
          <a:xfrm>
            <a:off x="500034" y="1524000"/>
            <a:ext cx="3786214" cy="4048140"/>
          </a:xfrm>
          <a:prstGeom prst="rect">
            <a:avLst/>
          </a:prstGeom>
          <a:ln w="12700">
            <a:miter lim="400000"/>
          </a:ln>
        </p:spPr>
      </p:pic>
      <p:pic>
        <p:nvPicPr>
          <p:cNvPr id="264" name="image7.jpeg" descr="C:\Users\win\Desktop\AcuteBacterialConjunctivitis1.jpg"/>
          <p:cNvPicPr/>
          <p:nvPr/>
        </p:nvPicPr>
        <p:blipFill>
          <a:blip r:embed="rId3">
            <a:extLst/>
          </a:blip>
          <a:stretch>
            <a:fillRect/>
          </a:stretch>
        </p:blipFill>
        <p:spPr>
          <a:xfrm>
            <a:off x="5029200" y="1500174"/>
            <a:ext cx="3733800" cy="4138626"/>
          </a:xfrm>
          <a:prstGeom prst="rect">
            <a:avLst/>
          </a:prstGeom>
          <a:ln w="12700">
            <a:miter lim="400000"/>
          </a:ln>
        </p:spPr>
      </p:pic>
      <p:sp>
        <p:nvSpPr>
          <p:cNvPr id="265" name="Shape 265"/>
          <p:cNvSpPr/>
          <p:nvPr/>
        </p:nvSpPr>
        <p:spPr>
          <a:xfrm>
            <a:off x="1031573" y="5643578"/>
            <a:ext cx="3045060" cy="46166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Footlight MT Light"/>
                <a:ea typeface="Footlight MT Light"/>
                <a:cs typeface="Footlight MT Light"/>
                <a:sym typeface="Footlight MT Light"/>
              </a:defRPr>
            </a:lvl1pPr>
          </a:lstStyle>
          <a:p>
            <a:pPr lvl="0">
              <a:defRPr sz="1800"/>
            </a:pPr>
            <a:r>
              <a:rPr sz="2400" dirty="0" err="1">
                <a:latin typeface="+mn-lt"/>
              </a:rPr>
              <a:t>Episcleritis</a:t>
            </a:r>
            <a:r>
              <a:rPr sz="2400" dirty="0">
                <a:latin typeface="+mn-lt"/>
              </a:rPr>
              <a:t> and </a:t>
            </a:r>
            <a:r>
              <a:rPr sz="2400" dirty="0" err="1">
                <a:latin typeface="+mn-lt"/>
              </a:rPr>
              <a:t>scleritis</a:t>
            </a:r>
            <a:r>
              <a:rPr sz="2400" dirty="0">
                <a:latin typeface="+mn-lt"/>
              </a:rPr>
              <a:t> </a:t>
            </a:r>
          </a:p>
        </p:txBody>
      </p:sp>
      <p:sp>
        <p:nvSpPr>
          <p:cNvPr id="268" name="Shape 268"/>
          <p:cNvSpPr/>
          <p:nvPr/>
        </p:nvSpPr>
        <p:spPr>
          <a:xfrm>
            <a:off x="5851321" y="5791199"/>
            <a:ext cx="1852426" cy="46166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Footlight MT Light"/>
                <a:ea typeface="Footlight MT Light"/>
                <a:cs typeface="Footlight MT Light"/>
                <a:sym typeface="Footlight MT Light"/>
              </a:defRPr>
            </a:lvl1pPr>
          </a:lstStyle>
          <a:p>
            <a:pPr lvl="0">
              <a:defRPr sz="1800"/>
            </a:pPr>
            <a:r>
              <a:rPr sz="2400" dirty="0">
                <a:latin typeface="+mn-lt"/>
              </a:rPr>
              <a:t>Conjunctivitis </a:t>
            </a:r>
          </a:p>
        </p:txBody>
      </p:sp>
      <p:sp>
        <p:nvSpPr>
          <p:cNvPr id="269" name="Shape 269"/>
          <p:cNvSpPr>
            <a:spLocks noGrp="1"/>
          </p:cNvSpPr>
          <p:nvPr>
            <p:ph type="title"/>
          </p:nvPr>
        </p:nvSpPr>
        <p:spPr>
          <a:xfrm>
            <a:off x="357158" y="428604"/>
            <a:ext cx="8534400" cy="758825"/>
          </a:xfrm>
          <a:prstGeom prst="rect">
            <a:avLst/>
          </a:prstGeom>
        </p:spPr>
        <p:txBody>
          <a:bodyPr lIns="0" tIns="0" rIns="0" bIns="0">
            <a:normAutofit/>
          </a:bodyPr>
          <a:lstStyle>
            <a:lvl1pPr>
              <a:defRPr sz="4000">
                <a:solidFill>
                  <a:srgbClr val="61898A"/>
                </a:solidFill>
                <a:latin typeface="Monotype Corsiva"/>
                <a:ea typeface="Monotype Corsiva"/>
                <a:cs typeface="Monotype Corsiva"/>
                <a:sym typeface="Monotype Corsiva"/>
              </a:defRPr>
            </a:lvl1pPr>
          </a:lstStyle>
          <a:p>
            <a:pPr lvl="0">
              <a:defRPr sz="1800">
                <a:solidFill>
                  <a:srgbClr val="000000"/>
                </a:solidFill>
              </a:defRPr>
            </a:pPr>
            <a:r>
              <a:rPr sz="4000" dirty="0">
                <a:solidFill>
                  <a:schemeClr val="tx1"/>
                </a:solidFill>
                <a:latin typeface="+mn-lt"/>
              </a:rPr>
              <a:t>Ocular signs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0" end="0"/>
                                            </p:txEl>
                                          </p:spTgt>
                                        </p:tgtEl>
                                        <p:attrNameLst>
                                          <p:attrName>style.visibility</p:attrName>
                                        </p:attrNameLst>
                                      </p:cBhvr>
                                      <p:to>
                                        <p:strVal val="visible"/>
                                      </p:to>
                                    </p:set>
                                    <p:animEffect transition="in" filter="fade">
                                      <p:cBhvr>
                                        <p:cTn id="12" dur="500"/>
                                        <p:tgtEl>
                                          <p:spTgt spid="2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0" end="0"/>
                                            </p:txEl>
                                          </p:spTgt>
                                        </p:tgtEl>
                                        <p:attrNameLst>
                                          <p:attrName>style.visibility</p:attrName>
                                        </p:attrNameLst>
                                      </p:cBhvr>
                                      <p:to>
                                        <p:strVal val="visible"/>
                                      </p:to>
                                    </p:set>
                                    <p:animEffect transition="in" filter="fade">
                                      <p:cBhvr>
                                        <p:cTn id="22" dur="500"/>
                                        <p:tgtEl>
                                          <p:spTgt spid="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defTabSz="457200">
              <a:buNone/>
              <a:defRPr sz="1800"/>
            </a:pPr>
            <a:r>
              <a:rPr lang="en-US" sz="2200" b="1" dirty="0" smtClean="0">
                <a:solidFill>
                  <a:srgbClr val="FFC000"/>
                </a:solidFill>
                <a:latin typeface="Trebuchet MS"/>
                <a:ea typeface="Trebuchet MS"/>
                <a:cs typeface="Trebuchet MS"/>
                <a:sym typeface="Trebuchet MS"/>
              </a:rPr>
              <a:t>RA is characterized by which of the following patterns of joint involvement?</a:t>
            </a: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buNone/>
              <a:defRPr sz="1800"/>
            </a:pPr>
            <a:r>
              <a:rPr lang="en-US" sz="2200" b="1" dirty="0" smtClean="0">
                <a:solidFill>
                  <a:srgbClr val="FFC000"/>
                </a:solidFill>
                <a:latin typeface="Trebuchet MS"/>
                <a:ea typeface="Trebuchet MS"/>
                <a:cs typeface="Trebuchet MS"/>
                <a:sym typeface="Trebuchet MS"/>
              </a:rPr>
              <a:t> </a:t>
            </a:r>
            <a:r>
              <a:rPr lang="en-US" sz="2200" dirty="0" smtClean="0">
                <a:solidFill>
                  <a:srgbClr val="FFC000"/>
                </a:solidFill>
                <a:latin typeface="Trebuchet MS"/>
                <a:ea typeface="Trebuchet MS"/>
                <a:cs typeface="Trebuchet MS"/>
                <a:sym typeface="Trebuchet MS"/>
              </a:rPr>
              <a:t>a) Episodic </a:t>
            </a:r>
            <a:r>
              <a:rPr lang="en-US" sz="2200" dirty="0" err="1" smtClean="0">
                <a:solidFill>
                  <a:srgbClr val="FFC000"/>
                </a:solidFill>
                <a:latin typeface="Trebuchet MS"/>
                <a:ea typeface="Trebuchet MS"/>
                <a:cs typeface="Trebuchet MS"/>
                <a:sym typeface="Trebuchet MS"/>
              </a:rPr>
              <a:t>monoarthritis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b) Symmetrical </a:t>
            </a:r>
            <a:r>
              <a:rPr lang="en-US" sz="2200" dirty="0" err="1" smtClean="0">
                <a:solidFill>
                  <a:srgbClr val="FFC000"/>
                </a:solidFill>
                <a:latin typeface="Trebuchet MS"/>
                <a:ea typeface="Trebuchet MS"/>
                <a:cs typeface="Trebuchet MS"/>
                <a:sym typeface="Trebuchet MS"/>
              </a:rPr>
              <a:t>polyarthritis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c) Migratory </a:t>
            </a:r>
            <a:r>
              <a:rPr lang="en-US" sz="2200" dirty="0" err="1" smtClean="0">
                <a:solidFill>
                  <a:srgbClr val="FFC000"/>
                </a:solidFill>
                <a:latin typeface="Trebuchet MS"/>
                <a:ea typeface="Trebuchet MS"/>
                <a:cs typeface="Trebuchet MS"/>
                <a:sym typeface="Trebuchet MS"/>
              </a:rPr>
              <a:t>oligoarthritis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Spondylitis</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endParaRPr lang="ar-SA" sz="2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898A"/>
                </a:solidFill>
              </a:rPr>
              <a:t>Signs of inflammatory joint disease </a:t>
            </a:r>
            <a:endParaRPr lang="ar-SA" dirty="0"/>
          </a:p>
        </p:txBody>
      </p:sp>
      <p:sp>
        <p:nvSpPr>
          <p:cNvPr id="3" name="Text Placeholder 2"/>
          <p:cNvSpPr>
            <a:spLocks noGrp="1"/>
          </p:cNvSpPr>
          <p:nvPr>
            <p:ph type="body" idx="1"/>
          </p:nvPr>
        </p:nvSpPr>
        <p:spPr/>
        <p:txBody>
          <a:bodyPr/>
          <a:lstStyle/>
          <a:p>
            <a:pPr marL="246428" lvl="0" indent="-246428" algn="l" defTabSz="704087">
              <a:lnSpc>
                <a:spcPct val="72000"/>
              </a:lnSpc>
              <a:spcBef>
                <a:spcPts val="400"/>
              </a:spcBef>
              <a:buSzTx/>
              <a:buNone/>
              <a:defRPr sz="1800"/>
            </a:pPr>
            <a:endParaRPr lang="en-US" sz="2500" dirty="0" smtClean="0">
              <a:ea typeface="Footlight MT Light"/>
              <a:cs typeface="Footlight MT Light"/>
              <a:sym typeface="Footlight MT Light"/>
            </a:endParaRPr>
          </a:p>
          <a:p>
            <a:pPr marL="540861" lvl="0" indent="-540861" algn="l" defTabSz="704087">
              <a:lnSpc>
                <a:spcPct val="72000"/>
              </a:lnSpc>
              <a:spcBef>
                <a:spcPts val="500"/>
              </a:spcBef>
              <a:buNone/>
              <a:defRPr sz="1800"/>
            </a:pPr>
            <a:r>
              <a:rPr lang="en-US" sz="2500" dirty="0" smtClean="0">
                <a:ea typeface="Footlight MT Light"/>
                <a:cs typeface="Footlight MT Light"/>
                <a:sym typeface="Footlight MT Light"/>
              </a:rPr>
              <a:t>- Joint effusions </a:t>
            </a:r>
          </a:p>
          <a:p>
            <a:pPr marL="540861" lvl="0" indent="-540861" algn="l" defTabSz="704087">
              <a:lnSpc>
                <a:spcPct val="72000"/>
              </a:lnSpc>
              <a:spcBef>
                <a:spcPts val="500"/>
              </a:spcBef>
              <a:buNone/>
              <a:defRPr sz="1800"/>
            </a:pPr>
            <a:r>
              <a:rPr lang="en-US" sz="2500" dirty="0" smtClean="0">
                <a:ea typeface="Footlight MT Light"/>
                <a:cs typeface="Footlight MT Light"/>
                <a:sym typeface="Footlight MT Light"/>
              </a:rPr>
              <a:t>- </a:t>
            </a:r>
            <a:r>
              <a:rPr lang="en-US" sz="2500" dirty="0" err="1" smtClean="0">
                <a:ea typeface="Footlight MT Light"/>
                <a:cs typeface="Footlight MT Light"/>
                <a:sym typeface="Footlight MT Light"/>
              </a:rPr>
              <a:t>Erythema</a:t>
            </a:r>
            <a:r>
              <a:rPr lang="en-US" sz="2500" dirty="0" smtClean="0">
                <a:ea typeface="Footlight MT Light"/>
                <a:cs typeface="Footlight MT Light"/>
                <a:sym typeface="Footlight MT Light"/>
              </a:rPr>
              <a:t> and warmth</a:t>
            </a:r>
          </a:p>
          <a:p>
            <a:pPr marL="721015" lvl="0" indent="-721015" algn="l" defTabSz="704087">
              <a:spcBef>
                <a:spcPts val="700"/>
              </a:spcBef>
              <a:buNone/>
              <a:defRPr sz="1800"/>
            </a:pPr>
            <a:r>
              <a:rPr lang="en-US" sz="2500" dirty="0" smtClean="0">
                <a:ea typeface="Footlight MT Light"/>
                <a:cs typeface="Footlight MT Light"/>
                <a:sym typeface="Footlight MT Light"/>
              </a:rPr>
              <a:t>- Joint tenderness</a:t>
            </a:r>
          </a:p>
          <a:p>
            <a:pPr marL="485929" lvl="0" indent="-485929" algn="l" defTabSz="704087">
              <a:lnSpc>
                <a:spcPct val="81000"/>
              </a:lnSpc>
              <a:spcBef>
                <a:spcPts val="500"/>
              </a:spcBef>
              <a:buNone/>
              <a:defRPr sz="1800"/>
            </a:pPr>
            <a:r>
              <a:rPr lang="en-US" sz="2500" dirty="0" smtClean="0">
                <a:ea typeface="Footlight MT Light"/>
                <a:cs typeface="Footlight MT Light"/>
                <a:sym typeface="Footlight MT Light"/>
              </a:rPr>
              <a:t>- Bony overgrowth of the joints (</a:t>
            </a:r>
            <a:r>
              <a:rPr lang="en-US" sz="2500" dirty="0" err="1" smtClean="0">
                <a:ea typeface="Footlight MT Light"/>
                <a:cs typeface="Footlight MT Light"/>
                <a:sym typeface="Footlight MT Light"/>
              </a:rPr>
              <a:t>osteophytes</a:t>
            </a:r>
            <a:r>
              <a:rPr lang="en-US" sz="2500" dirty="0" smtClean="0">
                <a:ea typeface="Footlight MT Light"/>
                <a:cs typeface="Footlight MT Light"/>
                <a:sym typeface="Footlight MT Light"/>
              </a:rPr>
              <a:t>)</a:t>
            </a:r>
          </a:p>
          <a:p>
            <a:pPr marL="601672" lvl="1" indent="-320036" algn="l" defTabSz="704087">
              <a:lnSpc>
                <a:spcPct val="81000"/>
              </a:lnSpc>
              <a:spcBef>
                <a:spcPts val="400"/>
              </a:spcBef>
              <a:buClr>
                <a:srgbClr val="CCB400"/>
              </a:buClr>
              <a:buNone/>
              <a:defRPr sz="1800"/>
            </a:pPr>
            <a:endParaRPr lang="en-US" sz="2500" dirty="0" smtClean="0">
              <a:solidFill>
                <a:srgbClr val="646B86"/>
              </a:solidFill>
              <a:ea typeface="Footlight MT Light"/>
              <a:cs typeface="Footlight MT Light"/>
              <a:sym typeface="Footlight MT Light"/>
            </a:endParaRPr>
          </a:p>
          <a:p>
            <a:pPr marL="601672" lvl="1" indent="-320036" algn="l" defTabSz="704087">
              <a:lnSpc>
                <a:spcPct val="81000"/>
              </a:lnSpc>
              <a:spcBef>
                <a:spcPts val="400"/>
              </a:spcBef>
              <a:buClr>
                <a:srgbClr val="CCB400"/>
              </a:buClr>
              <a:buNone/>
              <a:defRPr sz="1800"/>
            </a:pPr>
            <a:r>
              <a:rPr lang="en-US" sz="2500" dirty="0" smtClean="0">
                <a:ea typeface="Footlight MT Light"/>
                <a:cs typeface="Footlight MT Light"/>
                <a:sym typeface="Footlight MT Light"/>
              </a:rPr>
              <a:t> At the DIP joints </a:t>
            </a:r>
            <a:r>
              <a:rPr lang="en-US" sz="2500" dirty="0" smtClean="0">
                <a:solidFill>
                  <a:srgbClr val="646B86"/>
                </a:solidFill>
                <a:ea typeface="Footlight MT Light"/>
                <a:cs typeface="Footlight MT Light"/>
                <a:sym typeface="Footlight MT Light"/>
              </a:rPr>
              <a:t>- </a:t>
            </a:r>
            <a:r>
              <a:rPr lang="en-US" sz="2500" dirty="0" err="1" smtClean="0">
                <a:solidFill>
                  <a:srgbClr val="C00000"/>
                </a:solidFill>
                <a:ea typeface="Footlight MT Light"/>
                <a:cs typeface="Footlight MT Light"/>
                <a:sym typeface="Footlight MT Light"/>
              </a:rPr>
              <a:t>Heberden</a:t>
            </a:r>
            <a:r>
              <a:rPr lang="en-US" sz="2500" dirty="0" smtClean="0">
                <a:solidFill>
                  <a:srgbClr val="C00000"/>
                </a:solidFill>
                <a:ea typeface="Footlight MT Light"/>
                <a:cs typeface="Footlight MT Light"/>
                <a:sym typeface="Footlight MT Light"/>
              </a:rPr>
              <a:t> nodes</a:t>
            </a:r>
            <a:r>
              <a:rPr lang="en-US" sz="2500" dirty="0" smtClean="0">
                <a:solidFill>
                  <a:srgbClr val="646B86"/>
                </a:solidFill>
                <a:ea typeface="Footlight MT Light"/>
                <a:cs typeface="Footlight MT Light"/>
                <a:sym typeface="Footlight MT Light"/>
              </a:rPr>
              <a:t>.</a:t>
            </a:r>
          </a:p>
          <a:p>
            <a:pPr marL="601672" lvl="1" indent="-320036" algn="l" defTabSz="704087">
              <a:lnSpc>
                <a:spcPct val="81000"/>
              </a:lnSpc>
              <a:spcBef>
                <a:spcPts val="400"/>
              </a:spcBef>
              <a:buClr>
                <a:srgbClr val="CCB400"/>
              </a:buClr>
              <a:buNone/>
              <a:defRPr sz="1800"/>
            </a:pPr>
            <a:r>
              <a:rPr lang="en-US" sz="2500" dirty="0" smtClean="0">
                <a:solidFill>
                  <a:srgbClr val="646B86"/>
                </a:solidFill>
                <a:ea typeface="Footlight MT Light"/>
                <a:cs typeface="Footlight MT Light"/>
                <a:sym typeface="Footlight MT Light"/>
              </a:rPr>
              <a:t> </a:t>
            </a:r>
            <a:r>
              <a:rPr lang="en-US" sz="2500" dirty="0" smtClean="0">
                <a:ea typeface="Footlight MT Light"/>
                <a:cs typeface="Footlight MT Light"/>
                <a:sym typeface="Footlight MT Light"/>
              </a:rPr>
              <a:t>At the PIP joints are called </a:t>
            </a:r>
            <a:r>
              <a:rPr lang="en-US" sz="2500" dirty="0" smtClean="0">
                <a:solidFill>
                  <a:srgbClr val="C00000"/>
                </a:solidFill>
                <a:ea typeface="Footlight MT Light"/>
                <a:cs typeface="Footlight MT Light"/>
                <a:sym typeface="Footlight MT Light"/>
              </a:rPr>
              <a:t>Bouchard</a:t>
            </a:r>
            <a:r>
              <a:rPr lang="en-US" sz="2500" dirty="0" smtClean="0">
                <a:solidFill>
                  <a:srgbClr val="646B86"/>
                </a:solidFill>
                <a:ea typeface="Footlight MT Light"/>
                <a:cs typeface="Footlight MT Light"/>
                <a:sym typeface="Footlight MT Light"/>
              </a:rPr>
              <a:t> </a:t>
            </a:r>
            <a:r>
              <a:rPr lang="en-US" sz="2500" dirty="0" smtClean="0">
                <a:solidFill>
                  <a:srgbClr val="C00000"/>
                </a:solidFill>
                <a:ea typeface="Footlight MT Light"/>
                <a:cs typeface="Footlight MT Light"/>
                <a:sym typeface="Footlight MT Light"/>
              </a:rPr>
              <a:t>nodes</a:t>
            </a:r>
            <a:r>
              <a:rPr lang="en-US" sz="2500" dirty="0" smtClean="0">
                <a:solidFill>
                  <a:srgbClr val="646B86"/>
                </a:solidFill>
                <a:ea typeface="Footlight MT Light"/>
                <a:cs typeface="Footlight MT Light"/>
                <a:sym typeface="Footlight MT Light"/>
              </a:rPr>
              <a:t>.</a:t>
            </a:r>
          </a:p>
          <a:p>
            <a:pPr marL="246428" lvl="0" indent="-246428" algn="l" defTabSz="704087">
              <a:lnSpc>
                <a:spcPct val="81000"/>
              </a:lnSpc>
              <a:spcBef>
                <a:spcPts val="400"/>
              </a:spcBef>
              <a:buSzTx/>
              <a:buNone/>
              <a:defRPr sz="1800"/>
            </a:pPr>
            <a:endParaRPr lang="en-US" sz="2500" dirty="0" smtClean="0">
              <a:ea typeface="Footlight MT Light"/>
              <a:cs typeface="Footlight MT Light"/>
              <a:sym typeface="Footlight MT Light"/>
            </a:endParaRPr>
          </a:p>
          <a:p>
            <a:pPr marL="485929" lvl="0" indent="-485929" algn="l" defTabSz="704087">
              <a:lnSpc>
                <a:spcPct val="81000"/>
              </a:lnSpc>
              <a:spcBef>
                <a:spcPts val="500"/>
              </a:spcBef>
              <a:buNone/>
              <a:defRPr sz="1800"/>
            </a:pPr>
            <a:r>
              <a:rPr lang="en-US" sz="2500" dirty="0" smtClean="0">
                <a:ea typeface="Footlight MT Light"/>
                <a:cs typeface="Footlight MT Light"/>
                <a:sym typeface="Footlight MT Light"/>
              </a:rPr>
              <a:t>- Limited range of motion: </a:t>
            </a:r>
          </a:p>
          <a:p>
            <a:pPr marL="485929" lvl="0" indent="-485929" algn="l" defTabSz="704087">
              <a:lnSpc>
                <a:spcPct val="81000"/>
              </a:lnSpc>
              <a:spcBef>
                <a:spcPts val="500"/>
              </a:spcBef>
              <a:buNone/>
              <a:defRPr sz="1800"/>
            </a:pPr>
            <a:r>
              <a:rPr lang="en-US" sz="2500" dirty="0" err="1" smtClean="0">
                <a:ea typeface="Footlight MT Light"/>
                <a:cs typeface="Footlight MT Light"/>
                <a:sym typeface="Footlight MT Light"/>
              </a:rPr>
              <a:t>Crepitus</a:t>
            </a:r>
            <a:r>
              <a:rPr lang="en-US" sz="2500" dirty="0" smtClean="0">
                <a:ea typeface="Footlight MT Light"/>
                <a:cs typeface="Footlight MT Light"/>
                <a:sym typeface="Footlight MT Light"/>
              </a:rPr>
              <a:t> during active or passive range of motion</a:t>
            </a:r>
          </a:p>
          <a:p>
            <a:pPr marL="584022" lvl="0" indent="-584022" algn="l" defTabSz="704087">
              <a:buNone/>
              <a:defRPr sz="1800"/>
            </a:pPr>
            <a:r>
              <a:rPr lang="en-US" sz="2500" dirty="0" smtClean="0">
                <a:ea typeface="Footlight MT Light"/>
                <a:cs typeface="Footlight MT Light"/>
                <a:sym typeface="Footlight MT Light"/>
              </a:rPr>
              <a:t>Joint deformity</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jpg"/>
          <p:cNvPicPr>
            <a:picLocks noChangeAspect="1"/>
          </p:cNvPicPr>
          <p:nvPr/>
        </p:nvPicPr>
        <p:blipFill>
          <a:blip r:embed="rId2"/>
          <a:stretch>
            <a:fillRect/>
          </a:stretch>
        </p:blipFill>
        <p:spPr>
          <a:xfrm>
            <a:off x="2857488" y="214290"/>
            <a:ext cx="6053147" cy="3190875"/>
          </a:xfrm>
          <a:prstGeom prst="rect">
            <a:avLst/>
          </a:prstGeom>
        </p:spPr>
      </p:pic>
      <p:pic>
        <p:nvPicPr>
          <p:cNvPr id="4" name="Picture 3" descr="gout.jpg"/>
          <p:cNvPicPr>
            <a:picLocks noChangeAspect="1"/>
          </p:cNvPicPr>
          <p:nvPr/>
        </p:nvPicPr>
        <p:blipFill>
          <a:blip r:embed="rId3"/>
          <a:stretch>
            <a:fillRect/>
          </a:stretch>
        </p:blipFill>
        <p:spPr>
          <a:xfrm>
            <a:off x="214281" y="3500438"/>
            <a:ext cx="6500859" cy="307181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_gout_james_gillray.jpg"/>
          <p:cNvPicPr>
            <a:picLocks noChangeAspect="1"/>
          </p:cNvPicPr>
          <p:nvPr/>
        </p:nvPicPr>
        <p:blipFill>
          <a:blip r:embed="rId2"/>
          <a:stretch>
            <a:fillRect/>
          </a:stretch>
        </p:blipFill>
        <p:spPr>
          <a:xfrm>
            <a:off x="0" y="41978"/>
            <a:ext cx="9144000" cy="67740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on Gout</a:t>
            </a:r>
            <a:endParaRPr lang="ar-SA" dirty="0"/>
          </a:p>
        </p:txBody>
      </p:sp>
      <p:sp>
        <p:nvSpPr>
          <p:cNvPr id="3" name="Content Placeholder 2"/>
          <p:cNvSpPr>
            <a:spLocks noGrp="1"/>
          </p:cNvSpPr>
          <p:nvPr>
            <p:ph idx="1"/>
          </p:nvPr>
        </p:nvSpPr>
        <p:spPr>
          <a:xfrm>
            <a:off x="400698" y="1643186"/>
            <a:ext cx="8229600" cy="4525963"/>
          </a:xfrm>
        </p:spPr>
        <p:txBody>
          <a:bodyPr>
            <a:normAutofit/>
          </a:bodyPr>
          <a:lstStyle/>
          <a:p>
            <a:pPr algn="l">
              <a:buNone/>
            </a:pPr>
            <a:r>
              <a:rPr lang="en-US" sz="2000" dirty="0" smtClean="0"/>
              <a:t>Its an Intermittent </a:t>
            </a:r>
            <a:r>
              <a:rPr lang="en-US" sz="2000" dirty="0"/>
              <a:t>attacks of acute joint pain due to deposition of </a:t>
            </a:r>
            <a:r>
              <a:rPr lang="en-US" sz="2000" dirty="0" smtClean="0"/>
              <a:t>uric</a:t>
            </a:r>
          </a:p>
          <a:p>
            <a:pPr algn="l">
              <a:buNone/>
            </a:pPr>
            <a:r>
              <a:rPr lang="en-US" sz="2000" dirty="0" smtClean="0"/>
              <a:t>acid crystals. </a:t>
            </a:r>
          </a:p>
          <a:p>
            <a:pPr algn="l">
              <a:buNone/>
            </a:pPr>
            <a:r>
              <a:rPr lang="en-US" sz="2000" dirty="0" smtClean="0"/>
              <a:t>Usually affect men (10:1), rare in premenopausal female.</a:t>
            </a:r>
          </a:p>
          <a:p>
            <a:pPr algn="l">
              <a:buNone/>
            </a:pPr>
            <a:r>
              <a:rPr lang="en-US" sz="2000" dirty="0"/>
              <a:t>Most common joint affected is 1st MTP joint </a:t>
            </a:r>
          </a:p>
          <a:p>
            <a:pPr algn="l">
              <a:buNone/>
            </a:pPr>
            <a:r>
              <a:rPr lang="en-US" sz="2000" dirty="0" smtClean="0"/>
              <a:t>Prevalence is approximately 20% in patients with a family history of gout.</a:t>
            </a:r>
          </a:p>
          <a:p>
            <a:pPr algn="l">
              <a:buNone/>
            </a:pPr>
            <a:endParaRPr lang="en-US" sz="2000" dirty="0"/>
          </a:p>
          <a:p>
            <a:pPr algn="l">
              <a:buNone/>
            </a:pPr>
            <a:endParaRPr lang="ar-SA" sz="2000" dirty="0"/>
          </a:p>
        </p:txBody>
      </p:sp>
      <p:pic>
        <p:nvPicPr>
          <p:cNvPr id="5" name="Picture 4" descr="si55551206.jpg"/>
          <p:cNvPicPr>
            <a:picLocks noChangeAspect="1"/>
          </p:cNvPicPr>
          <p:nvPr/>
        </p:nvPicPr>
        <p:blipFill>
          <a:blip r:embed="rId3"/>
          <a:stretch>
            <a:fillRect/>
          </a:stretch>
        </p:blipFill>
        <p:spPr>
          <a:xfrm>
            <a:off x="395536" y="3545772"/>
            <a:ext cx="4358858" cy="2842733"/>
          </a:xfrm>
          <a:prstGeom prst="rect">
            <a:avLst/>
          </a:prstGeom>
          <a:ln>
            <a:noFill/>
          </a:ln>
          <a:effectLst>
            <a:softEdge rad="112500"/>
          </a:effectLst>
        </p:spPr>
      </p:pic>
      <p:pic>
        <p:nvPicPr>
          <p:cNvPr id="6" name="Picture 5" descr="39048tn.jpg"/>
          <p:cNvPicPr>
            <a:picLocks noChangeAspect="1"/>
          </p:cNvPicPr>
          <p:nvPr/>
        </p:nvPicPr>
        <p:blipFill>
          <a:blip r:embed="rId4"/>
          <a:stretch>
            <a:fillRect/>
          </a:stretch>
        </p:blipFill>
        <p:spPr>
          <a:xfrm>
            <a:off x="4932040" y="3645024"/>
            <a:ext cx="3619500" cy="25241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t>Gout cont.</a:t>
            </a:r>
            <a:endParaRPr lang="ar-SA" dirty="0"/>
          </a:p>
        </p:txBody>
      </p:sp>
      <p:sp>
        <p:nvSpPr>
          <p:cNvPr id="3" name="Content Placeholder 2"/>
          <p:cNvSpPr>
            <a:spLocks noGrp="1"/>
          </p:cNvSpPr>
          <p:nvPr>
            <p:ph idx="1"/>
          </p:nvPr>
        </p:nvSpPr>
        <p:spPr>
          <a:xfrm>
            <a:off x="395536" y="1124744"/>
            <a:ext cx="8229600" cy="5126055"/>
          </a:xfrm>
        </p:spPr>
        <p:txBody>
          <a:bodyPr/>
          <a:lstStyle/>
          <a:p>
            <a:pPr algn="l">
              <a:buNone/>
            </a:pPr>
            <a:r>
              <a:rPr lang="en-US" sz="3500" u="sng" dirty="0" smtClean="0"/>
              <a:t>Causes</a:t>
            </a:r>
            <a:r>
              <a:rPr lang="en-US" u="sng" dirty="0" smtClean="0"/>
              <a:t>: </a:t>
            </a:r>
          </a:p>
          <a:p>
            <a:pPr algn="l">
              <a:buNone/>
            </a:pPr>
            <a:r>
              <a:rPr lang="en-US" sz="2500" dirty="0" err="1" smtClean="0">
                <a:solidFill>
                  <a:srgbClr val="FF0000"/>
                </a:solidFill>
                <a:effectLst>
                  <a:outerShdw blurRad="38100" dist="38100" dir="2700000" algn="tl">
                    <a:srgbClr val="000000">
                      <a:alpha val="43137"/>
                    </a:srgbClr>
                  </a:outerShdw>
                </a:effectLst>
              </a:rPr>
              <a:t>Hyperuricemia</a:t>
            </a:r>
            <a:r>
              <a:rPr lang="en-US" sz="2500" dirty="0" smtClean="0">
                <a:effectLst>
                  <a:outerShdw blurRad="38100" dist="38100" dir="2700000" algn="tl">
                    <a:srgbClr val="000000">
                      <a:alpha val="43137"/>
                    </a:srgbClr>
                  </a:outerShdw>
                </a:effectLst>
              </a:rPr>
              <a:t> </a:t>
            </a:r>
            <a:r>
              <a:rPr lang="en-US" sz="2500" dirty="0" smtClean="0"/>
              <a:t>is the most common cause and it could be because of:</a:t>
            </a:r>
          </a:p>
          <a:p>
            <a:pPr algn="l">
              <a:buNone/>
            </a:pPr>
            <a:r>
              <a:rPr lang="en-US" sz="2000" dirty="0" smtClean="0"/>
              <a:t>1. Impaired excretion (90%):</a:t>
            </a:r>
          </a:p>
          <a:p>
            <a:pPr algn="l">
              <a:buNone/>
            </a:pPr>
            <a:r>
              <a:rPr lang="en-US" sz="2000" dirty="0" smtClean="0"/>
              <a:t>renal disease, diuretics, NSAID use, and acidosis. </a:t>
            </a:r>
          </a:p>
          <a:p>
            <a:pPr algn="l">
              <a:buNone/>
            </a:pPr>
            <a:endParaRPr lang="en-US" sz="2000" dirty="0"/>
          </a:p>
          <a:p>
            <a:pPr algn="l">
              <a:buNone/>
            </a:pPr>
            <a:r>
              <a:rPr lang="en-US" sz="2000" dirty="0" smtClean="0"/>
              <a:t>2. Increase production: like chemotherapy, chronic </a:t>
            </a:r>
            <a:r>
              <a:rPr lang="en-US" sz="2000" dirty="0" err="1" smtClean="0"/>
              <a:t>hemolysis</a:t>
            </a:r>
            <a:r>
              <a:rPr lang="en-US" sz="2000" dirty="0" smtClean="0"/>
              <a:t>, and blood cancers</a:t>
            </a:r>
            <a:r>
              <a:rPr lang="en-US" sz="2500" dirty="0" smtClean="0"/>
              <a:t>. </a:t>
            </a:r>
          </a:p>
          <a:p>
            <a:pPr algn="l">
              <a:buNone/>
            </a:pPr>
            <a:endParaRPr lang="en-US" sz="2500" dirty="0"/>
          </a:p>
          <a:p>
            <a:pPr algn="l">
              <a:buNone/>
            </a:pPr>
            <a:r>
              <a:rPr lang="en-US" sz="3500" u="sng" dirty="0" smtClean="0"/>
              <a:t>Risk factors:</a:t>
            </a:r>
          </a:p>
          <a:p>
            <a:pPr algn="l">
              <a:buNone/>
            </a:pPr>
            <a:r>
              <a:rPr lang="en-US" sz="2500" dirty="0" smtClean="0"/>
              <a:t>Alcohol - Dehydration - </a:t>
            </a:r>
            <a:r>
              <a:rPr lang="en-US" sz="2500" dirty="0" err="1" smtClean="0"/>
              <a:t>Urate</a:t>
            </a:r>
            <a:r>
              <a:rPr lang="en-US" sz="2500" dirty="0" smtClean="0"/>
              <a:t> stones - Diuretics use</a:t>
            </a:r>
            <a:endParaRPr lang="ar-SA"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Types</a:t>
            </a:r>
            <a:br>
              <a:rPr lang="en-US" dirty="0" smtClean="0"/>
            </a:br>
            <a:endParaRPr lang="ar-SA" dirty="0"/>
          </a:p>
        </p:txBody>
      </p:sp>
      <p:sp>
        <p:nvSpPr>
          <p:cNvPr id="3" name="Content Placeholder 2"/>
          <p:cNvSpPr>
            <a:spLocks noGrp="1"/>
          </p:cNvSpPr>
          <p:nvPr>
            <p:ph idx="1"/>
          </p:nvPr>
        </p:nvSpPr>
        <p:spPr>
          <a:xfrm>
            <a:off x="457200" y="857232"/>
            <a:ext cx="8229600" cy="5268931"/>
          </a:xfrm>
        </p:spPr>
        <p:txBody>
          <a:bodyPr/>
          <a:lstStyle/>
          <a:p>
            <a:pPr algn="l">
              <a:buNone/>
            </a:pPr>
            <a:r>
              <a:rPr lang="en-US" dirty="0" smtClean="0"/>
              <a:t>Acute : </a:t>
            </a:r>
          </a:p>
          <a:p>
            <a:pPr>
              <a:buNone/>
            </a:pPr>
            <a:r>
              <a:rPr lang="en-US" dirty="0"/>
              <a:t> </a:t>
            </a:r>
            <a:r>
              <a:rPr lang="en-US" sz="2000" dirty="0"/>
              <a:t>common in the late course of untreated </a:t>
            </a:r>
            <a:r>
              <a:rPr lang="en-US" sz="2000" dirty="0" smtClean="0"/>
              <a:t>gout</a:t>
            </a:r>
            <a:r>
              <a:rPr lang="en-US" sz="2000" dirty="0"/>
              <a:t> </a:t>
            </a:r>
            <a:endParaRPr lang="en-US" dirty="0" smtClean="0"/>
          </a:p>
          <a:p>
            <a:pPr algn="l">
              <a:buNone/>
            </a:pPr>
            <a:r>
              <a:rPr lang="en-US" dirty="0" smtClean="0"/>
              <a:t>Chronic : </a:t>
            </a:r>
          </a:p>
          <a:p>
            <a:pPr algn="l">
              <a:buNone/>
            </a:pPr>
            <a:r>
              <a:rPr lang="en-US" sz="2000" dirty="0" smtClean="0"/>
              <a:t>- Chronic </a:t>
            </a:r>
            <a:r>
              <a:rPr lang="en-US" sz="2000" dirty="0" err="1"/>
              <a:t>tophaceous</a:t>
            </a:r>
            <a:r>
              <a:rPr lang="en-US" sz="2000" dirty="0"/>
              <a:t> gout is characterized by collections of solid </a:t>
            </a:r>
            <a:r>
              <a:rPr lang="en-US" sz="2000" dirty="0" err="1"/>
              <a:t>urate</a:t>
            </a:r>
            <a:r>
              <a:rPr lang="en-US" sz="2000" dirty="0"/>
              <a:t> accompanied by chronic inflammatory and often destructive changes in </a:t>
            </a:r>
            <a:r>
              <a:rPr lang="en-US" sz="2000" dirty="0" smtClean="0"/>
              <a:t>the </a:t>
            </a:r>
            <a:r>
              <a:rPr lang="en-US" sz="2000" dirty="0"/>
              <a:t>surrounding connective </a:t>
            </a:r>
            <a:r>
              <a:rPr lang="en-US" sz="2000" dirty="0" smtClean="0"/>
              <a:t>tissue</a:t>
            </a:r>
          </a:p>
          <a:p>
            <a:pPr algn="l">
              <a:buNone/>
            </a:pPr>
            <a:r>
              <a:rPr lang="en-US" sz="2000" dirty="0" smtClean="0"/>
              <a:t>- often </a:t>
            </a:r>
            <a:r>
              <a:rPr lang="en-US" sz="2000" dirty="0"/>
              <a:t>visible and/or </a:t>
            </a:r>
            <a:r>
              <a:rPr lang="en-US" sz="2000" dirty="0" smtClean="0"/>
              <a:t>palpable</a:t>
            </a:r>
          </a:p>
          <a:p>
            <a:pPr algn="l">
              <a:buNone/>
            </a:pPr>
            <a:r>
              <a:rPr lang="en-US" sz="2000" dirty="0" smtClean="0"/>
              <a:t>- typically </a:t>
            </a:r>
            <a:r>
              <a:rPr lang="en-US" sz="2000" dirty="0"/>
              <a:t>not painful or </a:t>
            </a:r>
            <a:r>
              <a:rPr lang="en-US" sz="2000" dirty="0" smtClean="0"/>
              <a:t>tender</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hus_of_the_knee.jpg"/>
          <p:cNvPicPr>
            <a:picLocks noChangeAspect="1"/>
          </p:cNvPicPr>
          <p:nvPr/>
        </p:nvPicPr>
        <p:blipFill>
          <a:blip r:embed="rId2"/>
          <a:stretch>
            <a:fillRect/>
          </a:stretch>
        </p:blipFill>
        <p:spPr>
          <a:xfrm>
            <a:off x="571472" y="1071546"/>
            <a:ext cx="3929090" cy="4286280"/>
          </a:xfrm>
          <a:prstGeom prst="rect">
            <a:avLst/>
          </a:prstGeom>
        </p:spPr>
      </p:pic>
      <p:sp>
        <p:nvSpPr>
          <p:cNvPr id="3" name="TextBox 2"/>
          <p:cNvSpPr txBox="1"/>
          <p:nvPr/>
        </p:nvSpPr>
        <p:spPr>
          <a:xfrm>
            <a:off x="642910" y="5643578"/>
            <a:ext cx="3571900" cy="1200329"/>
          </a:xfrm>
          <a:prstGeom prst="rect">
            <a:avLst/>
          </a:prstGeom>
          <a:noFill/>
        </p:spPr>
        <p:txBody>
          <a:bodyPr wrap="square" rtlCol="1">
            <a:spAutoFit/>
          </a:bodyPr>
          <a:lstStyle/>
          <a:p>
            <a:pPr algn="ctr"/>
            <a:r>
              <a:rPr lang="en-US" dirty="0"/>
              <a:t>Large tophus and multiple superficial </a:t>
            </a:r>
            <a:r>
              <a:rPr lang="en-US" dirty="0" err="1"/>
              <a:t>tophi</a:t>
            </a:r>
            <a:r>
              <a:rPr lang="en-US" dirty="0"/>
              <a:t> of the knee in patient with chronic uncontrolled gout.</a:t>
            </a:r>
            <a:endParaRPr lang="ar-SA" dirty="0"/>
          </a:p>
        </p:txBody>
      </p:sp>
      <p:sp>
        <p:nvSpPr>
          <p:cNvPr id="4" name="TextBox 3"/>
          <p:cNvSpPr txBox="1"/>
          <p:nvPr/>
        </p:nvSpPr>
        <p:spPr>
          <a:xfrm>
            <a:off x="928662" y="214290"/>
            <a:ext cx="2786082" cy="646331"/>
          </a:xfrm>
          <a:prstGeom prst="rect">
            <a:avLst/>
          </a:prstGeom>
          <a:noFill/>
        </p:spPr>
        <p:txBody>
          <a:bodyPr wrap="square" rtlCol="1">
            <a:spAutoFit/>
          </a:bodyPr>
          <a:lstStyle/>
          <a:p>
            <a:pPr algn="ctr"/>
            <a:r>
              <a:rPr lang="en-US" dirty="0" smtClean="0"/>
              <a:t>Chronic </a:t>
            </a:r>
            <a:endParaRPr lang="en-US" dirty="0"/>
          </a:p>
          <a:p>
            <a:pPr algn="ctr"/>
            <a:r>
              <a:rPr lang="en-US" b="1" dirty="0"/>
              <a:t>Tophus of the knee</a:t>
            </a:r>
            <a:endParaRPr lang="ar-SA" dirty="0"/>
          </a:p>
        </p:txBody>
      </p:sp>
      <p:pic>
        <p:nvPicPr>
          <p:cNvPr id="5" name="Picture 4" descr="10img10040a3a8501.jpg"/>
          <p:cNvPicPr>
            <a:picLocks noChangeAspect="1"/>
          </p:cNvPicPr>
          <p:nvPr/>
        </p:nvPicPr>
        <p:blipFill>
          <a:blip r:embed="rId3"/>
          <a:stretch>
            <a:fillRect/>
          </a:stretch>
        </p:blipFill>
        <p:spPr>
          <a:xfrm>
            <a:off x="4714876" y="1071546"/>
            <a:ext cx="4009671" cy="4286280"/>
          </a:xfrm>
          <a:prstGeom prst="rect">
            <a:avLst/>
          </a:prstGeom>
        </p:spPr>
      </p:pic>
      <p:sp>
        <p:nvSpPr>
          <p:cNvPr id="6" name="TextBox 5"/>
          <p:cNvSpPr txBox="1"/>
          <p:nvPr/>
        </p:nvSpPr>
        <p:spPr>
          <a:xfrm>
            <a:off x="5500694" y="357166"/>
            <a:ext cx="1928826" cy="369332"/>
          </a:xfrm>
          <a:prstGeom prst="rect">
            <a:avLst/>
          </a:prstGeom>
          <a:noFill/>
        </p:spPr>
        <p:txBody>
          <a:bodyPr wrap="square" rtlCol="1">
            <a:spAutoFit/>
          </a:bodyPr>
          <a:lstStyle/>
          <a:p>
            <a:pPr algn="ctr"/>
            <a:r>
              <a:rPr lang="en-US" dirty="0" smtClean="0"/>
              <a:t>Acute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lstStyle/>
          <a:p>
            <a:r>
              <a:rPr lang="en-US" dirty="0" err="1" smtClean="0"/>
              <a:t>Pathophysiology</a:t>
            </a:r>
            <a:endParaRPr lang="ar-SA" dirty="0"/>
          </a:p>
        </p:txBody>
      </p:sp>
      <p:pic>
        <p:nvPicPr>
          <p:cNvPr id="4" name="image10.png" descr="999.PNG"/>
          <p:cNvPicPr>
            <a:picLocks noGrp="1"/>
          </p:cNvPicPr>
          <p:nvPr>
            <p:ph idx="1"/>
          </p:nvPr>
        </p:nvPicPr>
        <p:blipFill>
          <a:blip r:embed="rId2">
            <a:extLst/>
          </a:blip>
          <a:stretch>
            <a:fillRect/>
          </a:stretch>
        </p:blipFill>
        <p:spPr>
          <a:xfrm>
            <a:off x="2192370" y="1600200"/>
            <a:ext cx="4759259" cy="4525963"/>
          </a:xfrm>
          <a:prstGeom prst="rect">
            <a:avLst/>
          </a:prstGeom>
          <a:ln w="12700">
            <a:miter lim="400000"/>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ar-SA" dirty="0"/>
          </a:p>
        </p:txBody>
      </p:sp>
      <p:sp>
        <p:nvSpPr>
          <p:cNvPr id="3" name="Content Placeholder 2"/>
          <p:cNvSpPr>
            <a:spLocks noGrp="1"/>
          </p:cNvSpPr>
          <p:nvPr>
            <p:ph idx="1"/>
          </p:nvPr>
        </p:nvSpPr>
        <p:spPr/>
        <p:txBody>
          <a:bodyPr/>
          <a:lstStyle/>
          <a:p>
            <a:pPr marL="1065837" lvl="0" indent="-1065837" algn="l">
              <a:lnSpc>
                <a:spcPct val="80000"/>
              </a:lnSpc>
              <a:buNone/>
              <a:defRPr sz="1800"/>
            </a:pPr>
            <a:r>
              <a:rPr lang="en-US" sz="2000" dirty="0" smtClean="0">
                <a:latin typeface="Footlight MT Light"/>
                <a:ea typeface="Footlight MT Light"/>
                <a:cs typeface="Footlight MT Light"/>
                <a:sym typeface="Footlight MT Light"/>
              </a:rPr>
              <a:t>Mostly </a:t>
            </a:r>
            <a:r>
              <a:rPr lang="en-US" sz="2000" dirty="0">
                <a:latin typeface="Footlight MT Light"/>
                <a:ea typeface="Footlight MT Light"/>
                <a:cs typeface="Footlight MT Light"/>
                <a:sym typeface="Footlight MT Light"/>
              </a:rPr>
              <a:t>involve single joint.</a:t>
            </a:r>
          </a:p>
          <a:p>
            <a:pPr marL="1065837" lvl="0" indent="-1065837" algn="l">
              <a:lnSpc>
                <a:spcPct val="80000"/>
              </a:lnSpc>
              <a:buNone/>
              <a:defRPr sz="1800"/>
            </a:pPr>
            <a:r>
              <a:rPr lang="en-US" sz="2000" dirty="0">
                <a:latin typeface="Footlight MT Light"/>
                <a:ea typeface="Footlight MT Light"/>
                <a:cs typeface="Footlight MT Light"/>
                <a:sym typeface="Footlight MT Light"/>
              </a:rPr>
              <a:t>Severe pain:</a:t>
            </a:r>
          </a:p>
          <a:p>
            <a:pPr marL="1065837" lvl="0" indent="-1065837" algn="l">
              <a:lnSpc>
                <a:spcPct val="80000"/>
              </a:lnSpc>
              <a:buNone/>
              <a:defRPr sz="1800"/>
            </a:pPr>
            <a:r>
              <a:rPr lang="en-US" sz="2000" dirty="0">
                <a:latin typeface="Footlight MT Light"/>
                <a:ea typeface="Footlight MT Light"/>
                <a:cs typeface="Footlight MT Light"/>
                <a:sym typeface="Footlight MT Light"/>
              </a:rPr>
              <a:t>Often cannot wear socks.</a:t>
            </a:r>
          </a:p>
          <a:p>
            <a:pPr marL="1065837" lvl="0" indent="-1065837" algn="l">
              <a:lnSpc>
                <a:spcPct val="80000"/>
              </a:lnSpc>
              <a:buNone/>
              <a:defRPr sz="1800"/>
            </a:pPr>
            <a:r>
              <a:rPr lang="en-US" sz="2000" dirty="0">
                <a:latin typeface="Footlight MT Light"/>
                <a:ea typeface="Footlight MT Light"/>
                <a:cs typeface="Footlight MT Light"/>
                <a:sym typeface="Footlight MT Light"/>
              </a:rPr>
              <a:t>Peak within 24 to 48 hours.</a:t>
            </a:r>
          </a:p>
          <a:p>
            <a:pPr marL="1065837" lvl="0" indent="-1065837" algn="l">
              <a:lnSpc>
                <a:spcPct val="80000"/>
              </a:lnSpc>
              <a:buNone/>
              <a:defRPr sz="1800"/>
            </a:pPr>
            <a:r>
              <a:rPr lang="en-US" sz="2000" dirty="0">
                <a:latin typeface="Footlight MT Light"/>
                <a:ea typeface="Footlight MT Light"/>
                <a:cs typeface="Footlight MT Light"/>
                <a:sym typeface="Footlight MT Light"/>
              </a:rPr>
              <a:t>Swelling.</a:t>
            </a:r>
          </a:p>
          <a:p>
            <a:pPr marL="1065837" lvl="0" indent="-1065837" algn="l">
              <a:lnSpc>
                <a:spcPct val="80000"/>
              </a:lnSpc>
              <a:buNone/>
              <a:defRPr sz="1800"/>
            </a:pPr>
            <a:r>
              <a:rPr lang="en-US" sz="2000" dirty="0" smtClean="0">
                <a:latin typeface="Footlight MT Light"/>
                <a:ea typeface="Footlight MT Light"/>
                <a:cs typeface="Footlight MT Light"/>
                <a:sym typeface="Footlight MT Light"/>
              </a:rPr>
              <a:t>Redness</a:t>
            </a:r>
            <a:r>
              <a:rPr lang="en-US" sz="2000" dirty="0">
                <a:latin typeface="Footlight MT Light"/>
                <a:ea typeface="Footlight MT Light"/>
                <a:cs typeface="Footlight MT Light"/>
                <a:sym typeface="Footlight MT Light"/>
              </a:rPr>
              <a:t>.</a:t>
            </a:r>
          </a:p>
          <a:p>
            <a:pPr algn="l">
              <a:buNone/>
            </a:pPr>
            <a:endParaRPr lang="en-US" dirty="0" smtClean="0"/>
          </a:p>
          <a:p>
            <a:pPr algn="l">
              <a:buNone/>
            </a:pPr>
            <a:endParaRPr lang="ar-SA" dirty="0" smtClean="0"/>
          </a:p>
          <a:p>
            <a:pPr algn="l">
              <a:buNone/>
            </a:pPr>
            <a:endParaRPr lang="ar-SA" dirty="0"/>
          </a:p>
        </p:txBody>
      </p:sp>
      <p:pic>
        <p:nvPicPr>
          <p:cNvPr id="4" name="image13.png"/>
          <p:cNvPicPr/>
          <p:nvPr/>
        </p:nvPicPr>
        <p:blipFill>
          <a:blip r:embed="rId2" cstate="print">
            <a:extLst/>
          </a:blip>
          <a:stretch>
            <a:fillRect/>
          </a:stretch>
        </p:blipFill>
        <p:spPr>
          <a:xfrm>
            <a:off x="5148064" y="1573322"/>
            <a:ext cx="3143272" cy="2071702"/>
          </a:xfrm>
          <a:prstGeom prst="rect">
            <a:avLst/>
          </a:prstGeom>
          <a:ln>
            <a:noFill/>
          </a:ln>
          <a:effectLst>
            <a:softEdge rad="112500"/>
          </a:effectLst>
        </p:spPr>
      </p:pic>
      <p:pic>
        <p:nvPicPr>
          <p:cNvPr id="5" name="image15.png" descr="101010.PNG"/>
          <p:cNvPicPr/>
          <p:nvPr/>
        </p:nvPicPr>
        <p:blipFill>
          <a:blip r:embed="rId3">
            <a:extLst/>
          </a:blip>
          <a:stretch>
            <a:fillRect/>
          </a:stretch>
        </p:blipFill>
        <p:spPr>
          <a:xfrm>
            <a:off x="4427984" y="4005064"/>
            <a:ext cx="4176698" cy="22669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spcBef>
                <a:spcPts val="600"/>
              </a:spcBef>
              <a:buNone/>
              <a:defRPr sz="1800"/>
            </a:pPr>
            <a:r>
              <a:rPr lang="en-US" sz="2200" b="1" dirty="0" smtClean="0">
                <a:solidFill>
                  <a:srgbClr val="FFC000"/>
                </a:solidFill>
                <a:latin typeface="Trebuchet MS"/>
                <a:ea typeface="Trebuchet MS"/>
                <a:cs typeface="Trebuchet MS"/>
                <a:sym typeface="Trebuchet MS"/>
              </a:rPr>
              <a:t>The most specific test used in diagnosis of gout:</a:t>
            </a:r>
          </a:p>
          <a:p>
            <a:pPr lvl="0">
              <a:spcBef>
                <a:spcPts val="600"/>
              </a:spcBef>
              <a:buNone/>
              <a:defRPr sz="1800"/>
            </a:pPr>
            <a:endParaRPr lang="en-US" sz="2200" b="1" dirty="0" smtClean="0">
              <a:solidFill>
                <a:srgbClr val="FFC000"/>
              </a:solidFill>
              <a:latin typeface="Trebuchet MS"/>
              <a:ea typeface="Trebuchet MS"/>
              <a:cs typeface="Trebuchet MS"/>
              <a:sym typeface="Trebuchet MS"/>
            </a:endParaRPr>
          </a:p>
          <a:p>
            <a:pPr lvl="0">
              <a:spcBef>
                <a:spcPts val="600"/>
              </a:spcBef>
              <a:defRPr sz="1800"/>
            </a:pPr>
            <a:endParaRPr lang="en-US" sz="2200" b="1" dirty="0" smtClean="0">
              <a:solidFill>
                <a:srgbClr val="FFC000"/>
              </a:solidFill>
              <a:latin typeface="Trebuchet MS"/>
              <a:ea typeface="Trebuchet MS"/>
              <a:cs typeface="Trebuchet MS"/>
              <a:sym typeface="Trebuchet MS"/>
            </a:endParaRPr>
          </a:p>
          <a:p>
            <a:pPr lvl="0">
              <a:spcBef>
                <a:spcPts val="600"/>
              </a:spcBef>
              <a:buNone/>
              <a:defRPr sz="1800"/>
            </a:pPr>
            <a:r>
              <a:rPr lang="en-US" sz="2200" b="1" dirty="0" smtClean="0">
                <a:solidFill>
                  <a:srgbClr val="FFC000"/>
                </a:solidFill>
                <a:latin typeface="Trebuchet MS"/>
                <a:ea typeface="Trebuchet MS"/>
                <a:cs typeface="Trebuchet MS"/>
                <a:sym typeface="Trebuchet MS"/>
              </a:rPr>
              <a:t>a) </a:t>
            </a:r>
            <a:r>
              <a:rPr lang="en-US" sz="2200" dirty="0" smtClean="0">
                <a:solidFill>
                  <a:srgbClr val="FFC000"/>
                </a:solidFill>
                <a:latin typeface="Trebuchet MS"/>
                <a:ea typeface="Trebuchet MS"/>
                <a:cs typeface="Trebuchet MS"/>
                <a:sym typeface="Trebuchet MS"/>
              </a:rPr>
              <a:t>MRI</a:t>
            </a:r>
          </a:p>
          <a:p>
            <a:pPr lvl="0">
              <a:spcBef>
                <a:spcPts val="600"/>
              </a:spcBef>
              <a:buNone/>
              <a:defRPr sz="1800"/>
            </a:pPr>
            <a:r>
              <a:rPr lang="en-US" sz="2200" dirty="0" smtClean="0">
                <a:solidFill>
                  <a:srgbClr val="FFC000"/>
                </a:solidFill>
                <a:latin typeface="Trebuchet MS"/>
                <a:ea typeface="Trebuchet MS"/>
                <a:cs typeface="Trebuchet MS"/>
                <a:sym typeface="Trebuchet MS"/>
              </a:rPr>
              <a:t>b) x-ray</a:t>
            </a:r>
          </a:p>
          <a:p>
            <a:pPr lvl="0">
              <a:spcBef>
                <a:spcPts val="600"/>
              </a:spcBef>
              <a:buNone/>
              <a:defRPr sz="1800"/>
            </a:pPr>
            <a:r>
              <a:rPr lang="en-US" sz="2200" dirty="0" smtClean="0">
                <a:solidFill>
                  <a:srgbClr val="FFC000"/>
                </a:solidFill>
                <a:latin typeface="Trebuchet MS"/>
                <a:ea typeface="Trebuchet MS"/>
                <a:cs typeface="Trebuchet MS"/>
                <a:sym typeface="Trebuchet MS"/>
              </a:rPr>
              <a:t>c) synovial fluid analysis</a:t>
            </a:r>
          </a:p>
          <a:p>
            <a:pPr lvl="0">
              <a:spcBef>
                <a:spcPts val="600"/>
              </a:spcBef>
              <a:buNone/>
              <a:defRPr sz="1800"/>
            </a:pPr>
            <a:r>
              <a:rPr lang="en-US" sz="2200" dirty="0" smtClean="0">
                <a:solidFill>
                  <a:srgbClr val="FFC000"/>
                </a:solidFill>
                <a:latin typeface="Trebuchet MS"/>
                <a:ea typeface="Trebuchet MS"/>
                <a:cs typeface="Trebuchet MS"/>
                <a:sym typeface="Trebuchet MS"/>
              </a:rPr>
              <a:t>d) serum uric acid</a:t>
            </a:r>
          </a:p>
          <a:p>
            <a:pPr>
              <a:buNone/>
            </a:pPr>
            <a:endParaRPr lang="ar-SA" sz="2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ar-SA" dirty="0"/>
          </a:p>
        </p:txBody>
      </p:sp>
      <p:sp>
        <p:nvSpPr>
          <p:cNvPr id="3" name="Content Placeholder 2"/>
          <p:cNvSpPr>
            <a:spLocks noGrp="1"/>
          </p:cNvSpPr>
          <p:nvPr>
            <p:ph idx="1"/>
          </p:nvPr>
        </p:nvSpPr>
        <p:spPr/>
        <p:txBody>
          <a:bodyPr/>
          <a:lstStyle/>
          <a:p>
            <a:pPr marL="575313" lvl="0" indent="-575313" algn="l">
              <a:lnSpc>
                <a:spcPct val="80000"/>
              </a:lnSpc>
              <a:spcBef>
                <a:spcPts val="500"/>
              </a:spcBef>
              <a:buNone/>
              <a:defRPr sz="1800"/>
            </a:pPr>
            <a:r>
              <a:rPr lang="en-US" dirty="0">
                <a:solidFill>
                  <a:schemeClr val="accent2"/>
                </a:solidFill>
                <a:latin typeface="Footlight MT Light"/>
                <a:ea typeface="Footlight MT Light"/>
                <a:cs typeface="Footlight MT Light"/>
                <a:sym typeface="Footlight MT Light"/>
              </a:rPr>
              <a:t>ACUTE GOUT:</a:t>
            </a:r>
          </a:p>
          <a:p>
            <a:pPr marL="575313" lvl="0" indent="-575313">
              <a:lnSpc>
                <a:spcPct val="80000"/>
              </a:lnSpc>
              <a:spcBef>
                <a:spcPts val="500"/>
              </a:spcBef>
              <a:buNone/>
              <a:defRPr sz="1800"/>
            </a:pPr>
            <a:r>
              <a:rPr lang="en-US" sz="2000" dirty="0">
                <a:latin typeface="Footlight MT Light"/>
                <a:ea typeface="Footlight MT Light"/>
                <a:cs typeface="Footlight MT Light"/>
                <a:sym typeface="Footlight MT Light"/>
              </a:rPr>
              <a:t>Fever</a:t>
            </a:r>
          </a:p>
          <a:p>
            <a:pPr marL="575313" lvl="0" indent="-575313" algn="l">
              <a:lnSpc>
                <a:spcPct val="80000"/>
              </a:lnSpc>
              <a:spcBef>
                <a:spcPts val="500"/>
              </a:spcBef>
              <a:buNone/>
              <a:defRPr sz="1800"/>
            </a:pPr>
            <a:r>
              <a:rPr lang="en-US" sz="2000" dirty="0" smtClean="0">
                <a:latin typeface="Footlight MT Light"/>
                <a:ea typeface="Footlight MT Light"/>
                <a:cs typeface="Footlight MT Light"/>
                <a:sym typeface="Footlight MT Light"/>
              </a:rPr>
              <a:t>Mostly </a:t>
            </a:r>
            <a:r>
              <a:rPr lang="en-US" sz="2000" dirty="0">
                <a:latin typeface="Footlight MT Light"/>
                <a:ea typeface="Footlight MT Light"/>
                <a:cs typeface="Footlight MT Light"/>
                <a:sym typeface="Footlight MT Light"/>
              </a:rPr>
              <a:t>involve single joint.</a:t>
            </a:r>
          </a:p>
          <a:p>
            <a:pPr marL="575313" lvl="0" indent="-575313" algn="l">
              <a:lnSpc>
                <a:spcPct val="80000"/>
              </a:lnSpc>
              <a:spcBef>
                <a:spcPts val="500"/>
              </a:spcBef>
              <a:buNone/>
              <a:defRPr sz="1800"/>
            </a:pPr>
            <a:r>
              <a:rPr lang="en-US" sz="2000" dirty="0">
                <a:latin typeface="Footlight MT Light"/>
                <a:ea typeface="Footlight MT Light"/>
                <a:cs typeface="Footlight MT Light"/>
                <a:sym typeface="Footlight MT Light"/>
              </a:rPr>
              <a:t>Most commonly the first </a:t>
            </a:r>
            <a:r>
              <a:rPr lang="en-US" sz="2000" dirty="0" err="1">
                <a:latin typeface="Footlight MT Light"/>
                <a:ea typeface="Footlight MT Light"/>
                <a:cs typeface="Footlight MT Light"/>
                <a:sym typeface="Footlight MT Light"/>
              </a:rPr>
              <a:t>metatarsophalangeal</a:t>
            </a:r>
            <a:r>
              <a:rPr lang="en-US" sz="2000" dirty="0">
                <a:latin typeface="Footlight MT Light"/>
                <a:ea typeface="Footlight MT Light"/>
                <a:cs typeface="Footlight MT Light"/>
                <a:sym typeface="Footlight MT Light"/>
              </a:rPr>
              <a:t> joint "</a:t>
            </a:r>
            <a:r>
              <a:rPr lang="en-US" sz="2000" dirty="0" err="1">
                <a:latin typeface="Footlight MT Light"/>
                <a:ea typeface="Footlight MT Light"/>
                <a:cs typeface="Footlight MT Light"/>
                <a:sym typeface="Footlight MT Light"/>
              </a:rPr>
              <a:t>podagra</a:t>
            </a:r>
            <a:r>
              <a:rPr lang="en-US" sz="2000" dirty="0">
                <a:latin typeface="Footlight MT Light"/>
                <a:ea typeface="Footlight MT Light"/>
                <a:cs typeface="Footlight MT Light"/>
                <a:sym typeface="Footlight MT Light"/>
              </a:rPr>
              <a:t>".</a:t>
            </a:r>
          </a:p>
          <a:p>
            <a:pPr marL="575313" lvl="0" indent="-575313" algn="l">
              <a:lnSpc>
                <a:spcPct val="80000"/>
              </a:lnSpc>
              <a:spcBef>
                <a:spcPts val="500"/>
              </a:spcBef>
              <a:buNone/>
              <a:defRPr sz="1800"/>
            </a:pPr>
            <a:r>
              <a:rPr lang="en-US" sz="2000" dirty="0">
                <a:latin typeface="Footlight MT Light"/>
                <a:ea typeface="Footlight MT Light"/>
                <a:cs typeface="Footlight MT Light"/>
                <a:sym typeface="Footlight MT Light"/>
              </a:rPr>
              <a:t>Severe pain.</a:t>
            </a:r>
          </a:p>
          <a:p>
            <a:pPr marL="575313" lvl="0" indent="-575313" algn="l">
              <a:lnSpc>
                <a:spcPct val="80000"/>
              </a:lnSpc>
              <a:spcBef>
                <a:spcPts val="500"/>
              </a:spcBef>
              <a:buNone/>
              <a:defRPr sz="1800"/>
            </a:pPr>
            <a:r>
              <a:rPr lang="en-US" sz="2000" dirty="0" err="1">
                <a:latin typeface="Footlight MT Light"/>
                <a:ea typeface="Footlight MT Light"/>
                <a:cs typeface="Footlight MT Light"/>
                <a:sym typeface="Footlight MT Light"/>
              </a:rPr>
              <a:t>Erythema</a:t>
            </a:r>
            <a:r>
              <a:rPr lang="en-US" sz="2000" dirty="0">
                <a:latin typeface="Footlight MT Light"/>
                <a:ea typeface="Footlight MT Light"/>
                <a:cs typeface="Footlight MT Light"/>
                <a:sym typeface="Footlight MT Light"/>
              </a:rPr>
              <a:t>.</a:t>
            </a:r>
          </a:p>
          <a:p>
            <a:pPr marL="575313" lvl="0" indent="-575313" algn="l">
              <a:lnSpc>
                <a:spcPct val="80000"/>
              </a:lnSpc>
              <a:spcBef>
                <a:spcPts val="500"/>
              </a:spcBef>
              <a:buNone/>
              <a:defRPr sz="1800"/>
            </a:pPr>
            <a:r>
              <a:rPr lang="en-US" sz="2000" dirty="0" err="1">
                <a:latin typeface="Footlight MT Light"/>
                <a:ea typeface="Footlight MT Light"/>
                <a:cs typeface="Footlight MT Light"/>
                <a:sym typeface="Footlight MT Light"/>
              </a:rPr>
              <a:t>Cellulitis</a:t>
            </a:r>
            <a:r>
              <a:rPr lang="en-US" sz="2000" dirty="0">
                <a:latin typeface="Footlight MT Light"/>
                <a:ea typeface="Footlight MT Light"/>
                <a:cs typeface="Footlight MT Light"/>
                <a:sym typeface="Footlight MT Light"/>
              </a:rPr>
              <a:t>.</a:t>
            </a:r>
          </a:p>
          <a:p>
            <a:pPr marL="575313" lvl="0" indent="-575313" algn="l">
              <a:lnSpc>
                <a:spcPct val="80000"/>
              </a:lnSpc>
              <a:spcBef>
                <a:spcPts val="500"/>
              </a:spcBef>
              <a:buNone/>
              <a:defRPr sz="1800"/>
            </a:pPr>
            <a:endParaRPr lang="en-US" sz="2000" dirty="0">
              <a:latin typeface="Footlight MT Light"/>
              <a:ea typeface="Footlight MT Light"/>
              <a:cs typeface="Footlight MT Light"/>
              <a:sym typeface="Footlight MT Light"/>
            </a:endParaRPr>
          </a:p>
          <a:p>
            <a:pPr lvl="0" algn="l">
              <a:lnSpc>
                <a:spcPct val="80000"/>
              </a:lnSpc>
              <a:buFont typeface="Wingdings"/>
              <a:buChar char="❖"/>
              <a:defRPr sz="1800"/>
            </a:pPr>
            <a:endParaRPr lang="en-US" sz="3600" dirty="0">
              <a:latin typeface="Footlight MT Light"/>
              <a:ea typeface="Footlight MT Light"/>
              <a:cs typeface="Footlight MT Light"/>
              <a:sym typeface="Footlight MT Light"/>
            </a:endParaRPr>
          </a:p>
          <a:p>
            <a:pPr marL="575313" lvl="0" indent="-575313" algn="l">
              <a:lnSpc>
                <a:spcPct val="80000"/>
              </a:lnSpc>
              <a:spcBef>
                <a:spcPts val="500"/>
              </a:spcBef>
              <a:buNone/>
              <a:defRPr sz="1800"/>
            </a:pPr>
            <a:r>
              <a:rPr lang="en-US" sz="2000" dirty="0">
                <a:solidFill>
                  <a:schemeClr val="accent2"/>
                </a:solidFill>
                <a:latin typeface="Footlight MT Light"/>
                <a:ea typeface="Footlight MT Light"/>
                <a:cs typeface="Footlight MT Light"/>
                <a:sym typeface="Footlight MT Light"/>
              </a:rPr>
              <a:t>Chronic Gout:</a:t>
            </a:r>
          </a:p>
          <a:p>
            <a:pPr marL="575313" lvl="0" indent="-575313" algn="l">
              <a:lnSpc>
                <a:spcPct val="80000"/>
              </a:lnSpc>
              <a:spcBef>
                <a:spcPts val="500"/>
              </a:spcBef>
              <a:buNone/>
              <a:defRPr sz="1800"/>
            </a:pPr>
            <a:r>
              <a:rPr lang="en-US" sz="2000" dirty="0" err="1">
                <a:latin typeface="Footlight MT Light"/>
                <a:ea typeface="Footlight MT Light"/>
                <a:cs typeface="Footlight MT Light"/>
                <a:sym typeface="Footlight MT Light"/>
              </a:rPr>
              <a:t>Tophaceous</a:t>
            </a:r>
            <a:r>
              <a:rPr lang="en-US" sz="2000" dirty="0">
                <a:latin typeface="Footlight MT Light"/>
                <a:ea typeface="Footlight MT Light"/>
                <a:cs typeface="Footlight MT Light"/>
                <a:sym typeface="Footlight MT Light"/>
              </a:rPr>
              <a:t> gout. "deposits of monosodium </a:t>
            </a:r>
            <a:r>
              <a:rPr lang="en-US" sz="2000" dirty="0" err="1">
                <a:latin typeface="Footlight MT Light"/>
                <a:ea typeface="Footlight MT Light"/>
                <a:cs typeface="Footlight MT Light"/>
                <a:sym typeface="Footlight MT Light"/>
              </a:rPr>
              <a:t>urate</a:t>
            </a:r>
            <a:r>
              <a:rPr lang="en-US" sz="2000" dirty="0">
                <a:latin typeface="Footlight MT Light"/>
                <a:ea typeface="Footlight MT Light"/>
                <a:cs typeface="Footlight MT Light"/>
                <a:sym typeface="Footlight MT Light"/>
              </a:rPr>
              <a:t> crystals in soft </a:t>
            </a:r>
            <a:r>
              <a:rPr lang="en-US" sz="2000" dirty="0" smtClean="0">
                <a:latin typeface="Footlight MT Light"/>
                <a:ea typeface="Footlight MT Light"/>
                <a:cs typeface="Footlight MT Light"/>
                <a:sym typeface="Footlight MT Light"/>
              </a:rPr>
              <a:t>tissue</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SA" dirty="0"/>
          </a:p>
        </p:txBody>
      </p:sp>
      <p:sp>
        <p:nvSpPr>
          <p:cNvPr id="3" name="Content Placeholder 2"/>
          <p:cNvSpPr>
            <a:spLocks noGrp="1"/>
          </p:cNvSpPr>
          <p:nvPr>
            <p:ph idx="1"/>
          </p:nvPr>
        </p:nvSpPr>
        <p:spPr>
          <a:xfrm>
            <a:off x="395536" y="1340768"/>
            <a:ext cx="8229600" cy="5286412"/>
          </a:xfrm>
        </p:spPr>
        <p:txBody>
          <a:bodyPr>
            <a:normAutofit lnSpcReduction="10000"/>
          </a:bodyPr>
          <a:lstStyle/>
          <a:p>
            <a:pPr marL="1818271" lvl="0" indent="-1818271" algn="l">
              <a:spcBef>
                <a:spcPts val="700"/>
              </a:spcBef>
              <a:buNone/>
              <a:defRPr sz="1800"/>
            </a:pPr>
            <a:r>
              <a:rPr lang="en-US" sz="3600" dirty="0" smtClean="0">
                <a:solidFill>
                  <a:schemeClr val="accent2">
                    <a:lumMod val="60000"/>
                    <a:lumOff val="40000"/>
                  </a:schemeClr>
                </a:solidFill>
                <a:latin typeface="Footlight MT Light"/>
                <a:ea typeface="Footlight MT Light"/>
                <a:cs typeface="Footlight MT Light"/>
                <a:sym typeface="Footlight MT Light"/>
              </a:rPr>
              <a:t>Blood</a:t>
            </a:r>
            <a:r>
              <a:rPr lang="en-US" sz="3600" dirty="0">
                <a:solidFill>
                  <a:schemeClr val="accent2">
                    <a:lumMod val="60000"/>
                    <a:lumOff val="40000"/>
                  </a:schemeClr>
                </a:solidFill>
                <a:latin typeface="Footlight MT Light"/>
                <a:ea typeface="Footlight MT Light"/>
                <a:cs typeface="Footlight MT Light"/>
                <a:sym typeface="Footlight MT Light"/>
              </a:rPr>
              <a:t>:</a:t>
            </a:r>
            <a:r>
              <a:rPr lang="en-US" sz="3600" dirty="0" smtClean="0">
                <a:solidFill>
                  <a:schemeClr val="accent2">
                    <a:lumMod val="60000"/>
                    <a:lumOff val="40000"/>
                  </a:schemeClr>
                </a:solidFill>
                <a:latin typeface="Footlight MT Light"/>
                <a:ea typeface="Footlight MT Light"/>
                <a:cs typeface="Footlight MT Light"/>
                <a:sym typeface="Footlight MT Light"/>
              </a:rPr>
              <a:t> </a:t>
            </a:r>
            <a:r>
              <a:rPr lang="en-US" sz="2200" dirty="0" smtClean="0">
                <a:latin typeface="Footlight MT Light"/>
                <a:ea typeface="Footlight MT Light"/>
                <a:cs typeface="Footlight MT Light"/>
                <a:sym typeface="Footlight MT Light"/>
              </a:rPr>
              <a:t>increase WBC, ESR and </a:t>
            </a:r>
            <a:r>
              <a:rPr lang="en-US" sz="2200" dirty="0" err="1" smtClean="0">
                <a:latin typeface="Footlight MT Light"/>
                <a:ea typeface="Footlight MT Light"/>
                <a:cs typeface="Footlight MT Light"/>
                <a:sym typeface="Footlight MT Light"/>
              </a:rPr>
              <a:t>Urate</a:t>
            </a:r>
            <a:endParaRPr lang="en-US" sz="2200" dirty="0" smtClean="0">
              <a:latin typeface="Footlight MT Light"/>
              <a:ea typeface="Footlight MT Light"/>
              <a:cs typeface="Footlight MT Light"/>
              <a:sym typeface="Footlight MT Light"/>
            </a:endParaRPr>
          </a:p>
          <a:p>
            <a:pPr marL="1818271" lvl="0" indent="-1818271" algn="l">
              <a:spcBef>
                <a:spcPts val="700"/>
              </a:spcBef>
              <a:buNone/>
              <a:defRPr sz="1800"/>
            </a:pPr>
            <a:endParaRPr lang="en-US" sz="3600" dirty="0" smtClean="0">
              <a:latin typeface="David" pitchFamily="34" charset="-79"/>
              <a:ea typeface="Footlight MT Light"/>
              <a:cs typeface="David" pitchFamily="34" charset="-79"/>
              <a:sym typeface="Footlight MT Light"/>
            </a:endParaRPr>
          </a:p>
          <a:p>
            <a:pPr marL="1818271" lvl="0" indent="-1818271" algn="l">
              <a:spcBef>
                <a:spcPts val="700"/>
              </a:spcBef>
              <a:buNone/>
              <a:defRPr sz="1800"/>
            </a:pPr>
            <a:r>
              <a:rPr lang="en-US" sz="3600" dirty="0" smtClean="0">
                <a:solidFill>
                  <a:schemeClr val="accent2">
                    <a:lumMod val="60000"/>
                    <a:lumOff val="40000"/>
                  </a:schemeClr>
                </a:solidFill>
                <a:latin typeface="David" pitchFamily="34" charset="-79"/>
                <a:ea typeface="Footlight MT Light"/>
                <a:cs typeface="David" pitchFamily="34" charset="-79"/>
                <a:sym typeface="Footlight MT Light"/>
              </a:rPr>
              <a:t>X-Ray:</a:t>
            </a:r>
            <a:r>
              <a:rPr lang="en-US" sz="2200" dirty="0" smtClean="0">
                <a:latin typeface="David" pitchFamily="34" charset="-79"/>
                <a:ea typeface="Footlight MT Light"/>
                <a:cs typeface="David" pitchFamily="34" charset="-79"/>
                <a:sym typeface="Footlight MT Light"/>
              </a:rPr>
              <a:t> Next slide</a:t>
            </a:r>
            <a:endParaRPr lang="en-US" sz="3600" dirty="0" smtClean="0">
              <a:latin typeface="David" pitchFamily="34" charset="-79"/>
              <a:ea typeface="Footlight MT Light"/>
              <a:cs typeface="David" pitchFamily="34" charset="-79"/>
              <a:sym typeface="Footlight MT Light"/>
            </a:endParaRPr>
          </a:p>
          <a:p>
            <a:pPr marL="1818271" lvl="0" indent="-1818271" algn="l">
              <a:spcBef>
                <a:spcPts val="700"/>
              </a:spcBef>
              <a:buNone/>
              <a:defRPr sz="1800"/>
            </a:pPr>
            <a:endParaRPr lang="en-US" sz="3600" dirty="0" smtClean="0">
              <a:latin typeface="Footlight MT Light"/>
              <a:ea typeface="Footlight MT Light"/>
              <a:cs typeface="Footlight MT Light"/>
              <a:sym typeface="Footlight MT Light"/>
            </a:endParaRPr>
          </a:p>
          <a:p>
            <a:pPr marL="1818271" lvl="0" indent="-1818271" algn="l">
              <a:spcBef>
                <a:spcPts val="700"/>
              </a:spcBef>
              <a:buNone/>
              <a:defRPr sz="1800"/>
            </a:pPr>
            <a:r>
              <a:rPr lang="en-US" sz="3600" u="sng" dirty="0" smtClean="0">
                <a:solidFill>
                  <a:schemeClr val="accent2">
                    <a:lumMod val="60000"/>
                    <a:lumOff val="40000"/>
                  </a:schemeClr>
                </a:solidFill>
                <a:latin typeface="Footlight MT Light"/>
                <a:ea typeface="Footlight MT Light"/>
                <a:cs typeface="Footlight MT Light"/>
                <a:sym typeface="Footlight MT Light"/>
              </a:rPr>
              <a:t>synovial </a:t>
            </a:r>
            <a:r>
              <a:rPr lang="en-US" sz="3600" u="sng" dirty="0">
                <a:solidFill>
                  <a:schemeClr val="accent2">
                    <a:lumMod val="60000"/>
                    <a:lumOff val="40000"/>
                  </a:schemeClr>
                </a:solidFill>
                <a:latin typeface="Footlight MT Light"/>
                <a:ea typeface="Footlight MT Light"/>
                <a:cs typeface="Footlight MT Light"/>
                <a:sym typeface="Footlight MT Light"/>
              </a:rPr>
              <a:t>fluid or tophus aspiration with identification of</a:t>
            </a:r>
            <a:r>
              <a:rPr lang="en-US" sz="3600" u="sng" dirty="0">
                <a:latin typeface="Footlight MT Light"/>
                <a:ea typeface="Footlight MT Light"/>
                <a:cs typeface="Footlight MT Light"/>
                <a:sym typeface="Footlight MT Light"/>
              </a:rPr>
              <a:t>: </a:t>
            </a:r>
          </a:p>
          <a:p>
            <a:pPr marL="921542" lvl="0" indent="-921542" algn="l">
              <a:buNone/>
              <a:defRPr sz="1800"/>
            </a:pPr>
            <a:endParaRPr lang="en-US" dirty="0" smtClean="0">
              <a:solidFill>
                <a:srgbClr val="646B86"/>
              </a:solidFill>
              <a:latin typeface="Footlight MT Light"/>
              <a:ea typeface="Footlight MT Light"/>
              <a:cs typeface="Footlight MT Light"/>
              <a:sym typeface="Footlight MT Light"/>
            </a:endParaRPr>
          </a:p>
          <a:p>
            <a:pPr marL="921542" lvl="0" indent="-921542" algn="l">
              <a:buNone/>
              <a:defRPr sz="1800"/>
            </a:pPr>
            <a:r>
              <a:rPr lang="en-US" sz="2000" dirty="0" smtClean="0">
                <a:solidFill>
                  <a:schemeClr val="accent2">
                    <a:lumMod val="20000"/>
                    <a:lumOff val="80000"/>
                  </a:schemeClr>
                </a:solidFill>
                <a:latin typeface="Footlight MT Light"/>
                <a:ea typeface="Footlight MT Light"/>
                <a:cs typeface="Footlight MT Light"/>
                <a:sym typeface="Footlight MT Light"/>
              </a:rPr>
              <a:t>light </a:t>
            </a:r>
            <a:r>
              <a:rPr lang="en-US" sz="2000" dirty="0">
                <a:solidFill>
                  <a:schemeClr val="accent2">
                    <a:lumMod val="20000"/>
                    <a:lumOff val="80000"/>
                  </a:schemeClr>
                </a:solidFill>
                <a:latin typeface="Footlight MT Light"/>
                <a:ea typeface="Footlight MT Light"/>
                <a:cs typeface="Footlight MT Light"/>
                <a:sym typeface="Footlight MT Light"/>
              </a:rPr>
              <a:t>microscopy </a:t>
            </a:r>
            <a:r>
              <a:rPr lang="en-US" sz="2000" dirty="0" smtClean="0">
                <a:solidFill>
                  <a:schemeClr val="tx1"/>
                </a:solidFill>
                <a:latin typeface="Footlight MT Light"/>
                <a:ea typeface="Footlight MT Light"/>
                <a:cs typeface="Footlight MT Light"/>
                <a:sym typeface="Footlight MT Light"/>
              </a:rPr>
              <a:t>: </a:t>
            </a:r>
            <a:r>
              <a:rPr lang="en-US" sz="2000" dirty="0">
                <a:solidFill>
                  <a:schemeClr val="tx1"/>
                </a:solidFill>
                <a:latin typeface="Footlight MT Light"/>
                <a:ea typeface="Footlight MT Light"/>
                <a:cs typeface="Footlight MT Light"/>
                <a:sym typeface="Footlight MT Light"/>
              </a:rPr>
              <a:t>needle shape crystal</a:t>
            </a:r>
          </a:p>
          <a:p>
            <a:pPr marL="921542" lvl="0" indent="-921542" algn="l">
              <a:buNone/>
              <a:defRPr sz="1800"/>
            </a:pPr>
            <a:endParaRPr lang="en-US" sz="2000" dirty="0" smtClean="0">
              <a:latin typeface="Footlight MT Light"/>
              <a:ea typeface="Footlight MT Light"/>
              <a:cs typeface="Footlight MT Light"/>
              <a:sym typeface="Footlight MT Light"/>
            </a:endParaRPr>
          </a:p>
          <a:p>
            <a:pPr marL="921542" lvl="0" indent="-921542" algn="l">
              <a:buNone/>
              <a:defRPr sz="1800"/>
            </a:pPr>
            <a:r>
              <a:rPr lang="en-US" sz="2000" dirty="0" smtClean="0">
                <a:solidFill>
                  <a:schemeClr val="accent2">
                    <a:lumMod val="20000"/>
                    <a:lumOff val="80000"/>
                  </a:schemeClr>
                </a:solidFill>
                <a:latin typeface="Footlight MT Light"/>
                <a:ea typeface="Footlight MT Light"/>
                <a:cs typeface="Footlight MT Light"/>
                <a:sym typeface="Footlight MT Light"/>
              </a:rPr>
              <a:t>compensated </a:t>
            </a:r>
            <a:r>
              <a:rPr lang="en-US" sz="2000" dirty="0">
                <a:solidFill>
                  <a:schemeClr val="accent2">
                    <a:lumMod val="20000"/>
                    <a:lumOff val="80000"/>
                  </a:schemeClr>
                </a:solidFill>
                <a:latin typeface="Footlight MT Light"/>
                <a:ea typeface="Footlight MT Light"/>
                <a:cs typeface="Footlight MT Light"/>
                <a:sym typeface="Footlight MT Light"/>
              </a:rPr>
              <a:t>polarized light microscopy </a:t>
            </a:r>
            <a:r>
              <a:rPr lang="en-US" sz="2000" dirty="0" smtClean="0">
                <a:solidFill>
                  <a:schemeClr val="accent2">
                    <a:lumMod val="20000"/>
                    <a:lumOff val="80000"/>
                  </a:schemeClr>
                </a:solidFill>
                <a:latin typeface="Footlight MT Light"/>
                <a:ea typeface="Footlight MT Light"/>
                <a:cs typeface="Footlight MT Light"/>
                <a:sym typeface="Footlight MT Light"/>
              </a:rPr>
              <a:t>: </a:t>
            </a:r>
            <a:r>
              <a:rPr lang="en-US" sz="2000" dirty="0" smtClean="0">
                <a:solidFill>
                  <a:schemeClr val="tx1"/>
                </a:solidFill>
                <a:latin typeface="Footlight MT Light"/>
                <a:ea typeface="Footlight MT Light"/>
                <a:cs typeface="Footlight MT Light"/>
                <a:sym typeface="Footlight MT Light"/>
              </a:rPr>
              <a:t>positive </a:t>
            </a:r>
            <a:r>
              <a:rPr lang="en-US" sz="2000" dirty="0">
                <a:solidFill>
                  <a:schemeClr val="tx1"/>
                </a:solidFill>
                <a:latin typeface="Footlight MT Light"/>
                <a:ea typeface="Footlight MT Light"/>
                <a:cs typeface="Footlight MT Light"/>
                <a:sym typeface="Footlight MT Light"/>
              </a:rPr>
              <a:t>birefringence with negative </a:t>
            </a:r>
            <a:r>
              <a:rPr lang="en-US" sz="2000" dirty="0" smtClean="0">
                <a:solidFill>
                  <a:schemeClr val="tx1"/>
                </a:solidFill>
                <a:latin typeface="Footlight MT Light"/>
                <a:ea typeface="Footlight MT Light"/>
                <a:cs typeface="Footlight MT Light"/>
                <a:sym typeface="Footlight MT Light"/>
              </a:rPr>
              <a:t>elongation</a:t>
            </a:r>
            <a:endParaRPr lang="en-US" sz="2000" dirty="0">
              <a:solidFill>
                <a:schemeClr val="tx1"/>
              </a:solidFill>
              <a:latin typeface="Footlight MT Light"/>
              <a:ea typeface="Footlight MT Light"/>
              <a:cs typeface="Footlight MT Light"/>
              <a:sym typeface="Footlight MT Light"/>
            </a:endParaRPr>
          </a:p>
          <a:p>
            <a:pPr algn="l">
              <a:buNone/>
            </a:pPr>
            <a:endParaRPr lang="en-US" dirty="0" smtClean="0"/>
          </a:p>
          <a:p>
            <a:pPr algn="l">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sym typeface="Monotype Corsiva"/>
              </a:rPr>
              <a:t>Criteria Diagnosis from American college of Rheumatology (6 in 12)</a:t>
            </a:r>
            <a:endParaRPr lang="ar-SA" sz="4000" dirty="0" smtClean="0"/>
          </a:p>
        </p:txBody>
      </p:sp>
      <p:pic>
        <p:nvPicPr>
          <p:cNvPr id="4" name="image17.png" descr="201104-02_t2.gif"/>
          <p:cNvPicPr>
            <a:picLocks noGrp="1"/>
          </p:cNvPicPr>
          <p:nvPr>
            <p:ph idx="1"/>
          </p:nvPr>
        </p:nvPicPr>
        <p:blipFill>
          <a:blip r:embed="rId2">
            <a:extLst/>
          </a:blip>
          <a:stretch>
            <a:fillRect/>
          </a:stretch>
        </p:blipFill>
        <p:spPr>
          <a:xfrm>
            <a:off x="571472" y="1571612"/>
            <a:ext cx="7858180" cy="5000659"/>
          </a:xfrm>
          <a:prstGeom prst="rect">
            <a:avLst/>
          </a:prstGeom>
          <a:ln w="12700">
            <a:miter lim="400000"/>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u="sng" dirty="0" smtClean="0">
                <a:solidFill>
                  <a:schemeClr val="tx1">
                    <a:lumMod val="65000"/>
                    <a:lumOff val="35000"/>
                  </a:schemeClr>
                </a:solidFill>
                <a:effectLst>
                  <a:outerShdw blurRad="38100" dist="38100" dir="2700000" algn="tl">
                    <a:srgbClr val="000000">
                      <a:alpha val="43137"/>
                    </a:srgbClr>
                  </a:outerShdw>
                </a:effectLst>
                <a:latin typeface="+mn-lt"/>
              </a:rPr>
              <a:t>X-ray </a:t>
            </a:r>
            <a:endParaRPr lang="ar-SA" u="sng" dirty="0">
              <a:solidFill>
                <a:schemeClr val="tx1">
                  <a:lumMod val="65000"/>
                  <a:lumOff val="35000"/>
                </a:schemeClr>
              </a:solidFill>
              <a:effectLst>
                <a:outerShdw blurRad="38100" dist="38100" dir="2700000" algn="tl">
                  <a:srgbClr val="000000">
                    <a:alpha val="43137"/>
                  </a:srgbClr>
                </a:outerShdw>
              </a:effectLst>
              <a:latin typeface="+mn-lt"/>
            </a:endParaRPr>
          </a:p>
        </p:txBody>
      </p:sp>
      <p:pic>
        <p:nvPicPr>
          <p:cNvPr id="4" name="Content Placeholder 3" descr="gout_xray_bpac.jpg"/>
          <p:cNvPicPr>
            <a:picLocks noGrp="1" noChangeAspect="1"/>
          </p:cNvPicPr>
          <p:nvPr>
            <p:ph idx="1"/>
          </p:nvPr>
        </p:nvPicPr>
        <p:blipFill>
          <a:blip r:embed="rId2"/>
          <a:stretch>
            <a:fillRect/>
          </a:stretch>
        </p:blipFill>
        <p:spPr>
          <a:xfrm>
            <a:off x="285720" y="1142984"/>
            <a:ext cx="4357718" cy="5357850"/>
          </a:xfrm>
        </p:spPr>
      </p:pic>
      <p:pic>
        <p:nvPicPr>
          <p:cNvPr id="5" name="Picture 4" descr="emedicine_photo_of_gout_xray.jpg"/>
          <p:cNvPicPr>
            <a:picLocks noChangeAspect="1"/>
          </p:cNvPicPr>
          <p:nvPr/>
        </p:nvPicPr>
        <p:blipFill>
          <a:blip r:embed="rId3"/>
          <a:stretch>
            <a:fillRect/>
          </a:stretch>
        </p:blipFill>
        <p:spPr>
          <a:xfrm rot="16200000">
            <a:off x="4321967" y="1893083"/>
            <a:ext cx="5357850" cy="385765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ar-SA" dirty="0"/>
          </a:p>
        </p:txBody>
      </p:sp>
      <p:sp>
        <p:nvSpPr>
          <p:cNvPr id="3" name="Content Placeholder 2"/>
          <p:cNvSpPr>
            <a:spLocks noGrp="1"/>
          </p:cNvSpPr>
          <p:nvPr>
            <p:ph idx="1"/>
          </p:nvPr>
        </p:nvSpPr>
        <p:spPr/>
        <p:txBody>
          <a:bodyPr/>
          <a:lstStyle/>
          <a:p>
            <a:pPr marL="0" lvl="0" indent="0" algn="l" defTabSz="457200">
              <a:spcBef>
                <a:spcPts val="0"/>
              </a:spcBef>
              <a:buSzTx/>
              <a:buNone/>
              <a:defRPr sz="1800"/>
            </a:pPr>
            <a:r>
              <a:rPr lang="en-US" sz="3000" dirty="0" smtClean="0">
                <a:latin typeface="Footlight MT Light"/>
                <a:ea typeface="Footlight MT Light"/>
                <a:cs typeface="+mj-cs"/>
                <a:sym typeface="Footlight MT Light"/>
              </a:rPr>
              <a:t>Gout </a:t>
            </a:r>
            <a:r>
              <a:rPr lang="en-US" sz="3000" dirty="0">
                <a:latin typeface="Footlight MT Light"/>
                <a:ea typeface="Footlight MT Light"/>
                <a:cs typeface="+mj-cs"/>
                <a:sym typeface="Footlight MT Light"/>
              </a:rPr>
              <a:t>is managed in the following 3 stages:</a:t>
            </a:r>
          </a:p>
          <a:p>
            <a:pPr marL="457200" lvl="0" indent="-457200" algn="l" defTabSz="457200">
              <a:spcBef>
                <a:spcPts val="0"/>
              </a:spcBef>
              <a:buSzTx/>
              <a:buNone/>
              <a:tabLst>
                <a:tab pos="139700" algn="l"/>
                <a:tab pos="457200" algn="l"/>
              </a:tabLst>
              <a:defRPr sz="1800"/>
            </a:pPr>
            <a:r>
              <a:rPr lang="en-US" dirty="0">
                <a:latin typeface="Footlight MT Light"/>
                <a:ea typeface="Footlight MT Light"/>
                <a:cs typeface="+mj-cs"/>
                <a:sym typeface="Footlight MT Light"/>
              </a:rPr>
              <a:t>	</a:t>
            </a:r>
            <a:endParaRPr lang="en-US" dirty="0" smtClean="0">
              <a:latin typeface="Footlight MT Light"/>
              <a:ea typeface="Footlight MT Light"/>
              <a:cs typeface="+mj-cs"/>
              <a:sym typeface="Footlight MT Light"/>
            </a:endParaRPr>
          </a:p>
          <a:p>
            <a:pPr marL="457200" lvl="0" indent="-457200" algn="l" defTabSz="457200">
              <a:spcBef>
                <a:spcPts val="0"/>
              </a:spcBef>
              <a:buSzTx/>
              <a:buNone/>
              <a:tabLst>
                <a:tab pos="139700" algn="l"/>
                <a:tab pos="457200" algn="l"/>
              </a:tabLst>
              <a:defRPr sz="1800"/>
            </a:pPr>
            <a:r>
              <a:rPr lang="en-US" sz="2000" dirty="0" smtClean="0">
                <a:latin typeface="Footlight MT Light"/>
                <a:ea typeface="Footlight MT Light"/>
                <a:cs typeface="+mj-cs"/>
                <a:sym typeface="Footlight MT Light"/>
              </a:rPr>
              <a:t>Treating </a:t>
            </a:r>
            <a:r>
              <a:rPr lang="en-US" sz="2000" dirty="0">
                <a:latin typeface="Footlight MT Light"/>
                <a:ea typeface="Footlight MT Light"/>
                <a:cs typeface="+mj-cs"/>
                <a:sym typeface="Footlight MT Light"/>
              </a:rPr>
              <a:t>the acute attack</a:t>
            </a:r>
          </a:p>
          <a:p>
            <a:pPr marL="457200" lvl="0" indent="-457200" algn="l" defTabSz="457200">
              <a:spcBef>
                <a:spcPts val="0"/>
              </a:spcBef>
              <a:buSzTx/>
              <a:buNone/>
              <a:tabLst>
                <a:tab pos="139700" algn="l"/>
                <a:tab pos="457200" algn="l"/>
              </a:tabLst>
              <a:defRPr sz="1800"/>
            </a:pPr>
            <a:r>
              <a:rPr lang="en-US" sz="2000" dirty="0">
                <a:latin typeface="Footlight MT Light"/>
                <a:ea typeface="Footlight MT Light"/>
                <a:cs typeface="+mj-cs"/>
                <a:sym typeface="Footlight MT Light"/>
              </a:rPr>
              <a:t>	</a:t>
            </a:r>
            <a:endParaRPr lang="en-US" sz="2000" dirty="0" smtClean="0">
              <a:latin typeface="Footlight MT Light"/>
              <a:ea typeface="Footlight MT Light"/>
              <a:cs typeface="+mj-cs"/>
              <a:sym typeface="Footlight MT Light"/>
            </a:endParaRPr>
          </a:p>
          <a:p>
            <a:pPr marL="457200" lvl="0" indent="-457200" algn="l" defTabSz="457200">
              <a:spcBef>
                <a:spcPts val="0"/>
              </a:spcBef>
              <a:buSzTx/>
              <a:buNone/>
              <a:tabLst>
                <a:tab pos="139700" algn="l"/>
                <a:tab pos="457200" algn="l"/>
              </a:tabLst>
              <a:defRPr sz="1800"/>
            </a:pPr>
            <a:r>
              <a:rPr lang="en-US" sz="2000" dirty="0" smtClean="0">
                <a:latin typeface="Footlight MT Light"/>
                <a:ea typeface="Footlight MT Light"/>
                <a:cs typeface="+mj-cs"/>
                <a:sym typeface="Footlight MT Light"/>
              </a:rPr>
              <a:t>Providing </a:t>
            </a:r>
            <a:r>
              <a:rPr lang="en-US" sz="2000" dirty="0">
                <a:latin typeface="Footlight MT Light"/>
                <a:ea typeface="Footlight MT Light"/>
                <a:cs typeface="+mj-cs"/>
                <a:sym typeface="Footlight MT Light"/>
              </a:rPr>
              <a:t>prophylaxis to prevent acute flares</a:t>
            </a:r>
          </a:p>
          <a:p>
            <a:pPr marL="457200" lvl="0" indent="-457200" algn="l" defTabSz="457200">
              <a:spcBef>
                <a:spcPts val="0"/>
              </a:spcBef>
              <a:buSzTx/>
              <a:buNone/>
              <a:tabLst>
                <a:tab pos="139700" algn="l"/>
                <a:tab pos="457200" algn="l"/>
              </a:tabLst>
              <a:defRPr sz="1800"/>
            </a:pPr>
            <a:r>
              <a:rPr lang="en-US" sz="2000" dirty="0">
                <a:latin typeface="Footlight MT Light"/>
                <a:ea typeface="Footlight MT Light"/>
                <a:cs typeface="+mj-cs"/>
                <a:sym typeface="Footlight MT Light"/>
              </a:rPr>
              <a:t>	</a:t>
            </a:r>
            <a:endParaRPr lang="en-US" sz="2000" dirty="0" smtClean="0">
              <a:latin typeface="Footlight MT Light"/>
              <a:ea typeface="Footlight MT Light"/>
              <a:cs typeface="+mj-cs"/>
              <a:sym typeface="Footlight MT Light"/>
            </a:endParaRPr>
          </a:p>
          <a:p>
            <a:pPr marL="457200" lvl="0" indent="-457200" algn="l" defTabSz="457200">
              <a:spcBef>
                <a:spcPts val="0"/>
              </a:spcBef>
              <a:buSzTx/>
              <a:buNone/>
              <a:tabLst>
                <a:tab pos="139700" algn="l"/>
                <a:tab pos="457200" algn="l"/>
              </a:tabLst>
              <a:defRPr sz="1800"/>
            </a:pPr>
            <a:r>
              <a:rPr lang="en-US" sz="2000" dirty="0" smtClean="0">
                <a:latin typeface="Footlight MT Light"/>
                <a:ea typeface="Footlight MT Light"/>
                <a:cs typeface="+mj-cs"/>
                <a:sym typeface="Footlight MT Light"/>
              </a:rPr>
              <a:t>Lowering </a:t>
            </a:r>
            <a:r>
              <a:rPr lang="en-US" sz="2000" dirty="0">
                <a:latin typeface="Footlight MT Light"/>
                <a:ea typeface="Footlight MT Light"/>
                <a:cs typeface="+mj-cs"/>
                <a:sym typeface="Footlight MT Light"/>
              </a:rPr>
              <a:t>excess stores of </a:t>
            </a:r>
            <a:r>
              <a:rPr lang="en-US" sz="2000" dirty="0" err="1">
                <a:latin typeface="Footlight MT Light"/>
                <a:ea typeface="Footlight MT Light"/>
                <a:cs typeface="+mj-cs"/>
                <a:sym typeface="Footlight MT Light"/>
              </a:rPr>
              <a:t>urate</a:t>
            </a:r>
            <a:r>
              <a:rPr lang="en-US" sz="2000" dirty="0">
                <a:latin typeface="Footlight MT Light"/>
                <a:ea typeface="Footlight MT Light"/>
                <a:cs typeface="+mj-cs"/>
                <a:sym typeface="Footlight MT Light"/>
              </a:rPr>
              <a:t> to prevent flares of gouty arthritis and to </a:t>
            </a:r>
            <a:r>
              <a:rPr lang="en-US" sz="2000" dirty="0" smtClean="0">
                <a:latin typeface="Footlight MT Light"/>
                <a:ea typeface="Footlight MT Light"/>
                <a:cs typeface="+mj-cs"/>
                <a:sym typeface="Footlight MT Light"/>
              </a:rPr>
              <a:t>prevent tissue </a:t>
            </a:r>
            <a:r>
              <a:rPr lang="en-US" sz="2000" dirty="0">
                <a:latin typeface="Footlight MT Light"/>
                <a:ea typeface="Footlight MT Light"/>
                <a:cs typeface="+mj-cs"/>
                <a:sym typeface="Footlight MT Light"/>
              </a:rPr>
              <a:t>deposition of </a:t>
            </a:r>
            <a:r>
              <a:rPr lang="en-US" sz="2000" dirty="0" err="1">
                <a:latin typeface="Footlight MT Light"/>
                <a:ea typeface="Footlight MT Light"/>
                <a:cs typeface="+mj-cs"/>
                <a:sym typeface="Footlight MT Light"/>
              </a:rPr>
              <a:t>urate</a:t>
            </a:r>
            <a:r>
              <a:rPr lang="en-US" sz="2000" dirty="0">
                <a:latin typeface="Footlight MT Light"/>
                <a:ea typeface="Footlight MT Light"/>
                <a:cs typeface="+mj-cs"/>
                <a:sym typeface="Footlight MT Light"/>
              </a:rPr>
              <a:t> crystals</a:t>
            </a:r>
          </a:p>
          <a:p>
            <a:pPr algn="l">
              <a:buNone/>
            </a:pPr>
            <a:endParaRPr lang="ar-SA" sz="20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8.png" descr="121212.PNG"/>
          <p:cNvPicPr/>
          <p:nvPr/>
        </p:nvPicPr>
        <p:blipFill>
          <a:blip r:embed="rId2">
            <a:extLst/>
          </a:blip>
          <a:stretch>
            <a:fillRect/>
          </a:stretch>
        </p:blipFill>
        <p:spPr>
          <a:xfrm>
            <a:off x="228600" y="228600"/>
            <a:ext cx="8686800" cy="6400800"/>
          </a:xfrm>
          <a:prstGeom prst="rect">
            <a:avLst/>
          </a:prstGeom>
          <a:ln w="12700">
            <a:miter lim="400000"/>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marL="921542" lvl="0" indent="-921542" algn="l">
              <a:buNone/>
              <a:defRPr sz="1800"/>
            </a:pPr>
            <a:r>
              <a:rPr lang="en-US" sz="3000" dirty="0" smtClean="0">
                <a:ea typeface="Footlight MT Light"/>
                <a:cs typeface="+mj-cs"/>
                <a:sym typeface="Footlight MT Light"/>
              </a:rPr>
              <a:t>Follow </a:t>
            </a:r>
            <a:r>
              <a:rPr lang="en-US" sz="3000" dirty="0">
                <a:ea typeface="Footlight MT Light"/>
                <a:cs typeface="+mj-cs"/>
                <a:sym typeface="Footlight MT Light"/>
              </a:rPr>
              <a:t>up the person 4–6 weeks after an acute attack of gout has resolved, and:</a:t>
            </a:r>
          </a:p>
          <a:p>
            <a:pPr lvl="0" algn="l">
              <a:buSzTx/>
              <a:buNone/>
              <a:defRPr sz="1800"/>
            </a:pPr>
            <a:endParaRPr lang="en-US" dirty="0">
              <a:ea typeface="Footlight MT Light"/>
              <a:cs typeface="+mj-cs"/>
              <a:sym typeface="Footlight MT Light"/>
            </a:endParaRPr>
          </a:p>
          <a:p>
            <a:pPr marL="406209" lvl="0" indent="-406209" algn="l">
              <a:spcBef>
                <a:spcPts val="500"/>
              </a:spcBef>
              <a:buNone/>
              <a:defRPr sz="1800"/>
            </a:pPr>
            <a:r>
              <a:rPr lang="en-US" sz="2000" dirty="0" smtClean="0">
                <a:ea typeface="Footlight MT Light"/>
                <a:cs typeface="+mj-cs"/>
                <a:sym typeface="Footlight MT Light"/>
              </a:rPr>
              <a:t>- Check </a:t>
            </a:r>
            <a:r>
              <a:rPr lang="en-US" sz="2000" dirty="0">
                <a:ea typeface="Footlight MT Light"/>
                <a:cs typeface="+mj-cs"/>
                <a:sym typeface="Footlight MT Light"/>
              </a:rPr>
              <a:t>the serum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uric acid </a:t>
            </a:r>
            <a:r>
              <a:rPr lang="en-US" sz="2000" dirty="0">
                <a:ea typeface="Footlight MT Light"/>
                <a:cs typeface="+mj-cs"/>
                <a:sym typeface="Footlight MT Light"/>
              </a:rPr>
              <a:t>level.</a:t>
            </a:r>
          </a:p>
          <a:p>
            <a:pPr marL="406209" lvl="0" indent="-406209">
              <a:spcBef>
                <a:spcPts val="500"/>
              </a:spcBef>
              <a:buNone/>
              <a:defRPr sz="1800"/>
            </a:pPr>
            <a:r>
              <a:rPr lang="en-US" sz="2000" dirty="0" smtClean="0">
                <a:ea typeface="Footlight MT Light"/>
                <a:cs typeface="+mj-cs"/>
                <a:sym typeface="Footlight MT Light"/>
              </a:rPr>
              <a:t>- Measure </a:t>
            </a:r>
            <a:r>
              <a:rPr lang="en-US" sz="2000" dirty="0">
                <a:ea typeface="Footlight MT Light"/>
                <a:cs typeface="+mj-cs"/>
                <a:sym typeface="Footlight MT Light"/>
              </a:rPr>
              <a:t>their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blood pressure </a:t>
            </a:r>
            <a:r>
              <a:rPr lang="en-US" sz="2000" dirty="0">
                <a:ea typeface="Footlight MT Light"/>
                <a:cs typeface="+mj-cs"/>
                <a:sym typeface="Footlight MT Light"/>
              </a:rPr>
              <a:t>and take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blood for fasting glucose</a:t>
            </a:r>
            <a:r>
              <a:rPr lang="en-US" sz="2000" dirty="0">
                <a:ea typeface="Footlight MT Light"/>
                <a:cs typeface="+mj-cs"/>
                <a:sym typeface="Footlight MT Light"/>
              </a:rPr>
              <a:t>,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renal </a:t>
            </a:r>
            <a:r>
              <a:rPr lang="en-US" sz="2000" dirty="0">
                <a:ea typeface="Footlight MT Light"/>
                <a:sym typeface="Footlight MT Light"/>
              </a:rPr>
              <a:t>and </a:t>
            </a:r>
            <a:r>
              <a:rPr lang="en-US" sz="2000" u="sng" dirty="0" smtClean="0">
                <a:solidFill>
                  <a:srgbClr val="FF0000"/>
                </a:solidFill>
                <a:effectLst>
                  <a:outerShdw blurRad="38100" dist="38100" dir="2700000" algn="tl">
                    <a:srgbClr val="000000">
                      <a:alpha val="43137"/>
                    </a:srgbClr>
                  </a:outerShdw>
                </a:effectLst>
                <a:ea typeface="Footlight MT Light"/>
                <a:cs typeface="+mj-cs"/>
                <a:sym typeface="Footlight MT Light"/>
              </a:rPr>
              <a:t>function</a:t>
            </a:r>
            <a:r>
              <a:rPr lang="en-US" sz="2000" dirty="0" smtClean="0">
                <a:ea typeface="Footlight MT Light"/>
                <a:cs typeface="+mj-cs"/>
                <a:sym typeface="Footlight MT Light"/>
              </a:rPr>
              <a:t>.</a:t>
            </a:r>
            <a:endParaRPr lang="en-US" sz="2000" dirty="0">
              <a:ea typeface="Footlight MT Light"/>
              <a:cs typeface="+mj-cs"/>
              <a:sym typeface="Footlight MT Light"/>
            </a:endParaRPr>
          </a:p>
          <a:p>
            <a:pPr marL="406209" lvl="0" indent="-406209" algn="l">
              <a:spcBef>
                <a:spcPts val="500"/>
              </a:spcBef>
              <a:buNone/>
              <a:defRPr sz="1800"/>
            </a:pPr>
            <a:endParaRPr lang="en-US" sz="2000" dirty="0" smtClean="0">
              <a:ea typeface="Footlight MT Light"/>
              <a:cs typeface="+mj-cs"/>
              <a:sym typeface="Footlight MT Light"/>
            </a:endParaRPr>
          </a:p>
          <a:p>
            <a:pPr marL="406209" lvl="0" indent="-406209" algn="l">
              <a:spcBef>
                <a:spcPts val="500"/>
              </a:spcBef>
              <a:buNone/>
              <a:defRPr sz="1800"/>
            </a:pPr>
            <a:r>
              <a:rPr lang="en-US" sz="2000" dirty="0" smtClean="0">
                <a:ea typeface="Footlight MT Light"/>
                <a:cs typeface="+mj-cs"/>
                <a:sym typeface="Footlight MT Light"/>
              </a:rPr>
              <a:t>Consider </a:t>
            </a:r>
            <a:r>
              <a:rPr lang="en-US" sz="2000" dirty="0">
                <a:ea typeface="Footlight MT Light"/>
                <a:cs typeface="+mj-cs"/>
                <a:sym typeface="Footlight MT Light"/>
              </a:rPr>
              <a:t>the need to start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prophylactic medication </a:t>
            </a:r>
            <a:r>
              <a:rPr lang="en-US" sz="2000" dirty="0">
                <a:ea typeface="Footlight MT Light"/>
                <a:cs typeface="+mj-cs"/>
                <a:sym typeface="Footlight MT Light"/>
              </a:rPr>
              <a:t>if the person is having two or more attacks of gout in a year. </a:t>
            </a:r>
          </a:p>
          <a:p>
            <a:pPr algn="l">
              <a:buNone/>
            </a:pPr>
            <a:endParaRPr lang="ar-SA"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heumatoid Arthritis</a:t>
            </a:r>
            <a:endParaRPr lang="ar-SA" dirty="0"/>
          </a:p>
        </p:txBody>
      </p:sp>
      <p:pic>
        <p:nvPicPr>
          <p:cNvPr id="4" name="Content Placeholder 3" descr="rheumatoid-arthritis-hands.jpg"/>
          <p:cNvPicPr>
            <a:picLocks noGrp="1" noChangeAspect="1"/>
          </p:cNvPicPr>
          <p:nvPr>
            <p:ph idx="1"/>
          </p:nvPr>
        </p:nvPicPr>
        <p:blipFill>
          <a:blip r:embed="rId2"/>
          <a:stretch>
            <a:fillRect/>
          </a:stretch>
        </p:blipFill>
        <p:spPr>
          <a:xfrm>
            <a:off x="642910" y="1556792"/>
            <a:ext cx="7786742" cy="507209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Rheumatoid Arthritis</a:t>
            </a:r>
            <a:endParaRPr lang="ar-SA" dirty="0"/>
          </a:p>
        </p:txBody>
      </p:sp>
      <p:sp>
        <p:nvSpPr>
          <p:cNvPr id="3" name="Content Placeholder 2"/>
          <p:cNvSpPr>
            <a:spLocks noGrp="1"/>
          </p:cNvSpPr>
          <p:nvPr>
            <p:ph idx="1"/>
          </p:nvPr>
        </p:nvSpPr>
        <p:spPr>
          <a:xfrm>
            <a:off x="395536" y="1628800"/>
            <a:ext cx="8229600" cy="4525963"/>
          </a:xfrm>
        </p:spPr>
        <p:txBody>
          <a:bodyPr>
            <a:normAutofit lnSpcReduction="10000"/>
          </a:bodyPr>
          <a:lstStyle/>
          <a:p>
            <a:pPr lvl="0" algn="l">
              <a:buNone/>
            </a:pPr>
            <a:r>
              <a:rPr lang="en-US" sz="2200" dirty="0" smtClean="0"/>
              <a:t>It is a chronic systemic disease primarily of the joints, usually </a:t>
            </a:r>
            <a:r>
              <a:rPr lang="en-US" sz="2200" u="sng" dirty="0" err="1" smtClean="0"/>
              <a:t>polyarticular</a:t>
            </a:r>
            <a:r>
              <a:rPr lang="en-US" sz="2200" dirty="0" smtClean="0"/>
              <a:t>, marked by inflammatory changes in the synovial membranes and </a:t>
            </a:r>
            <a:r>
              <a:rPr lang="en-US" sz="2200" dirty="0" err="1" smtClean="0"/>
              <a:t>articular</a:t>
            </a:r>
            <a:r>
              <a:rPr lang="en-US" sz="2200" dirty="0" smtClean="0"/>
              <a:t> structures and by atrophy and rarefaction of the bones. In late stages, deformity and </a:t>
            </a:r>
            <a:r>
              <a:rPr lang="en-US" sz="2200" dirty="0" err="1" smtClean="0"/>
              <a:t>ankylosis</a:t>
            </a:r>
            <a:r>
              <a:rPr lang="en-US" sz="2200" dirty="0" smtClean="0"/>
              <a:t> develop</a:t>
            </a:r>
          </a:p>
          <a:p>
            <a:pPr algn="l">
              <a:buNone/>
            </a:pPr>
            <a:endParaRPr lang="en-US" sz="2400" dirty="0" smtClean="0"/>
          </a:p>
          <a:p>
            <a:pPr algn="l">
              <a:buNone/>
            </a:pPr>
            <a:r>
              <a:rPr lang="en-US" sz="2200" dirty="0" smtClean="0"/>
              <a:t>- annual incidence of rheumatoid arthritis (RA) has been reported to be around 40 per 100,000.</a:t>
            </a:r>
          </a:p>
          <a:p>
            <a:pPr algn="l">
              <a:buNone/>
            </a:pPr>
            <a:endParaRPr lang="en-US" sz="2200" dirty="0" smtClean="0"/>
          </a:p>
          <a:p>
            <a:pPr algn="l">
              <a:buNone/>
            </a:pPr>
            <a:r>
              <a:rPr lang="en-US" sz="2300" dirty="0" smtClean="0">
                <a:latin typeface="Arial"/>
                <a:ea typeface="Arial"/>
                <a:cs typeface="Arial"/>
                <a:sym typeface="Arial"/>
              </a:rPr>
              <a:t>Women are affected two to three times more often than men female: male ration </a:t>
            </a:r>
            <a:r>
              <a:rPr lang="en-US" sz="2300" b="1" dirty="0" smtClean="0">
                <a:solidFill>
                  <a:srgbClr val="FF0000"/>
                </a:solidFill>
                <a:latin typeface="Arial"/>
                <a:ea typeface="Arial"/>
                <a:cs typeface="Arial"/>
                <a:sym typeface="Arial"/>
              </a:rPr>
              <a:t>3:1  </a:t>
            </a:r>
          </a:p>
          <a:p>
            <a:pPr algn="l">
              <a:buNone/>
            </a:pPr>
            <a:endParaRPr lang="en-US" sz="2200" dirty="0" smtClean="0"/>
          </a:p>
          <a:p>
            <a:pPr algn="l">
              <a:buNone/>
            </a:pPr>
            <a:r>
              <a:rPr lang="en-US" sz="2200" dirty="0"/>
              <a:t>Can present at any age—most common in middle age</a:t>
            </a:r>
            <a:endParaRPr lang="ar-SA"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3.jpeg"/>
          <p:cNvPicPr/>
          <p:nvPr/>
        </p:nvPicPr>
        <p:blipFill>
          <a:blip r:embed="rId2">
            <a:extLst/>
          </a:blip>
          <a:stretch>
            <a:fillRect/>
          </a:stretch>
        </p:blipFill>
        <p:spPr>
          <a:xfrm>
            <a:off x="15333" y="58125"/>
            <a:ext cx="9121807" cy="6858001"/>
          </a:xfrm>
          <a:prstGeom prst="rect">
            <a:avLst/>
          </a:prstGeom>
          <a:ln w="12700">
            <a:miter lim="400000"/>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The most common offending organism in septic arthritis in adults </a:t>
            </a:r>
            <a:r>
              <a:rPr lang="en-US" sz="2200" dirty="0" smtClean="0">
                <a:solidFill>
                  <a:srgbClr val="FFC000"/>
                </a:solidFill>
                <a:latin typeface="Trebuchet MS"/>
                <a:ea typeface="Trebuchet MS"/>
                <a:cs typeface="Trebuchet MS"/>
                <a:sym typeface="Trebuchet MS"/>
              </a:rPr>
              <a:t>is:</a:t>
            </a: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a) </a:t>
            </a:r>
            <a:r>
              <a:rPr lang="en-US" sz="2200" dirty="0" smtClean="0">
                <a:solidFill>
                  <a:srgbClr val="FFC000"/>
                </a:solidFill>
                <a:ea typeface="Calibri"/>
                <a:cs typeface="Calibri"/>
                <a:sym typeface="Calibri"/>
              </a:rPr>
              <a:t>S. </a:t>
            </a:r>
            <a:r>
              <a:rPr lang="en-US" sz="2200" dirty="0" err="1" smtClean="0">
                <a:solidFill>
                  <a:srgbClr val="FFC000"/>
                </a:solidFill>
                <a:ea typeface="Calibri"/>
                <a:cs typeface="Calibri"/>
                <a:sym typeface="Calibri"/>
              </a:rPr>
              <a:t>aureus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b) Streptococcus </a:t>
            </a:r>
            <a:r>
              <a:rPr lang="en-US" sz="2200" dirty="0" err="1" smtClean="0">
                <a:solidFill>
                  <a:srgbClr val="FFC000"/>
                </a:solidFill>
                <a:ea typeface="Calibri"/>
                <a:cs typeface="Calibri"/>
                <a:sym typeface="Calibri"/>
              </a:rPr>
              <a:t>pyogenes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c) S. </a:t>
            </a:r>
            <a:r>
              <a:rPr lang="en-US" sz="2200" dirty="0" err="1" smtClean="0">
                <a:solidFill>
                  <a:srgbClr val="FFC000"/>
                </a:solidFill>
                <a:ea typeface="Calibri"/>
                <a:cs typeface="Calibri"/>
                <a:sym typeface="Calibri"/>
              </a:rPr>
              <a:t>pneumoniae</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d) H. </a:t>
            </a:r>
            <a:r>
              <a:rPr lang="en-US" sz="2200" dirty="0" err="1" smtClean="0">
                <a:solidFill>
                  <a:srgbClr val="FFC000"/>
                </a:solidFill>
                <a:ea typeface="Calibri"/>
                <a:cs typeface="Calibri"/>
                <a:sym typeface="Calibri"/>
              </a:rPr>
              <a:t>influenzae</a:t>
            </a:r>
            <a:endParaRPr lang="en-US" sz="2200" dirty="0" smtClean="0">
              <a:solidFill>
                <a:srgbClr val="FFC000"/>
              </a:solidFill>
              <a:ea typeface="Calibri"/>
              <a:cs typeface="Calibri"/>
              <a:sym typeface="Calibri"/>
            </a:endParaRPr>
          </a:p>
          <a:p>
            <a:pPr>
              <a:buNone/>
            </a:pPr>
            <a:endParaRPr lang="ar-SA" sz="2200" dirty="0" smtClean="0">
              <a:solidFill>
                <a:srgbClr val="FFC000"/>
              </a:solidFill>
            </a:endParaRPr>
          </a:p>
          <a:p>
            <a:pPr>
              <a:buNone/>
            </a:pPr>
            <a:endParaRPr lang="ar-SA" sz="2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86478"/>
          </a:xfrm>
        </p:spPr>
        <p:txBody>
          <a:bodyPr>
            <a:normAutofit lnSpcReduction="10000"/>
          </a:bodyPr>
          <a:lstStyle/>
          <a:p>
            <a:pPr algn="l">
              <a:buNone/>
            </a:pPr>
            <a:endParaRPr lang="en-US" altLang="en-US" dirty="0" smtClean="0">
              <a:latin typeface="+mj-lt"/>
            </a:endParaRPr>
          </a:p>
          <a:p>
            <a:pPr algn="l">
              <a:buNone/>
            </a:pPr>
            <a:r>
              <a:rPr lang="en-US" altLang="en-US" sz="2500" dirty="0" smtClean="0">
                <a:latin typeface="+mj-lt"/>
              </a:rPr>
              <a:t>Autoimmune disorder - Unknown etiology</a:t>
            </a:r>
          </a:p>
          <a:p>
            <a:pPr algn="l">
              <a:buNone/>
            </a:pPr>
            <a:endParaRPr lang="en-US" altLang="en-US" sz="2500" dirty="0" smtClean="0">
              <a:latin typeface="+mj-lt"/>
            </a:endParaRPr>
          </a:p>
          <a:p>
            <a:pPr>
              <a:buNone/>
            </a:pPr>
            <a:r>
              <a:rPr lang="fr-FR" sz="2200" dirty="0" err="1" smtClean="0"/>
              <a:t>Genetics</a:t>
            </a:r>
            <a:r>
              <a:rPr lang="fr-FR" sz="2200" dirty="0" smtClean="0"/>
              <a:t> – </a:t>
            </a:r>
            <a:r>
              <a:rPr lang="fr-FR" sz="2200" dirty="0" err="1" smtClean="0"/>
              <a:t>Environmental</a:t>
            </a:r>
            <a:r>
              <a:rPr lang="fr-FR" sz="2200" dirty="0" smtClean="0"/>
              <a:t> – Possible </a:t>
            </a:r>
            <a:r>
              <a:rPr lang="fr-FR" sz="2200" dirty="0" err="1" smtClean="0"/>
              <a:t>infectious</a:t>
            </a:r>
            <a:r>
              <a:rPr lang="fr-FR" sz="2200" dirty="0" smtClean="0"/>
              <a:t> component</a:t>
            </a:r>
            <a:endParaRPr lang="en-US" altLang="en-US" sz="2200" dirty="0" smtClean="0">
              <a:latin typeface="+mj-lt"/>
            </a:endParaRPr>
          </a:p>
          <a:p>
            <a:pPr algn="l">
              <a:buNone/>
            </a:pPr>
            <a:endParaRPr lang="en-US" altLang="en-US" dirty="0" smtClean="0">
              <a:latin typeface="+mj-lt"/>
            </a:endParaRPr>
          </a:p>
          <a:p>
            <a:pPr lvl="0" algn="l">
              <a:buNone/>
            </a:pPr>
            <a:r>
              <a:rPr lang="en-US" sz="2600" dirty="0">
                <a:latin typeface="+mj-lt"/>
                <a:ea typeface="Footlight MT Light"/>
                <a:cs typeface="Footlight MT Light"/>
                <a:sym typeface="Footlight MT Light"/>
              </a:rPr>
              <a:t>Characterized by:</a:t>
            </a:r>
          </a:p>
          <a:p>
            <a:pPr marL="1080133" lvl="0" indent="-1080133" algn="l">
              <a:buNone/>
              <a:defRPr sz="1800"/>
            </a:pPr>
            <a:endParaRPr lang="en-US" sz="2000" dirty="0" smtClean="0">
              <a:solidFill>
                <a:srgbClr val="646B86"/>
              </a:solidFill>
              <a:latin typeface="+mj-lt"/>
              <a:ea typeface="Footlight MT Light"/>
              <a:cs typeface="Footlight MT Light"/>
              <a:sym typeface="Footlight MT Light"/>
            </a:endParaRPr>
          </a:p>
          <a:p>
            <a:pPr marL="1080133" lvl="0" indent="-1080133" algn="l">
              <a:buNone/>
              <a:defRPr sz="1800"/>
            </a:pPr>
            <a:r>
              <a:rPr lang="en-US" sz="2000" dirty="0" smtClean="0">
                <a:solidFill>
                  <a:schemeClr val="tx1">
                    <a:lumMod val="65000"/>
                    <a:lumOff val="35000"/>
                  </a:schemeClr>
                </a:solidFill>
                <a:latin typeface="+mj-lt"/>
                <a:ea typeface="Footlight MT Light"/>
                <a:cs typeface="Footlight MT Light"/>
                <a:sym typeface="Footlight MT Light"/>
              </a:rPr>
              <a:t>synovial </a:t>
            </a:r>
            <a:r>
              <a:rPr lang="en-US" sz="2000" dirty="0">
                <a:solidFill>
                  <a:schemeClr val="tx1">
                    <a:lumMod val="65000"/>
                    <a:lumOff val="35000"/>
                  </a:schemeClr>
                </a:solidFill>
                <a:latin typeface="+mj-lt"/>
                <a:ea typeface="Footlight MT Light"/>
                <a:cs typeface="Footlight MT Light"/>
                <a:sym typeface="Footlight MT Light"/>
              </a:rPr>
              <a:t>inflammation and hyperplasia</a:t>
            </a:r>
            <a:r>
              <a:rPr lang="en-US" sz="2000" dirty="0">
                <a:solidFill>
                  <a:srgbClr val="646B86"/>
                </a:solidFill>
                <a:latin typeface="+mj-lt"/>
                <a:ea typeface="Footlight MT Light"/>
                <a:cs typeface="Footlight MT Light"/>
                <a:sym typeface="Footlight MT Light"/>
              </a:rPr>
              <a:t> </a:t>
            </a:r>
            <a:r>
              <a:rPr lang="en-US" sz="2000" dirty="0">
                <a:solidFill>
                  <a:schemeClr val="tx1"/>
                </a:solidFill>
                <a:latin typeface="+mj-lt"/>
                <a:ea typeface="Footlight MT Light"/>
                <a:cs typeface="Footlight MT Light"/>
                <a:sym typeface="Footlight MT Light"/>
              </a:rPr>
              <a:t>(“</a:t>
            </a:r>
            <a:r>
              <a:rPr lang="en-US" sz="2000" dirty="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swelling</a:t>
            </a:r>
            <a:r>
              <a:rPr lang="en-US" sz="2000" dirty="0" smtClean="0">
                <a:solidFill>
                  <a:schemeClr val="tx1"/>
                </a:solidFill>
                <a:latin typeface="+mj-lt"/>
                <a:ea typeface="Footlight MT Light"/>
                <a:cs typeface="Footlight MT Light"/>
                <a:sym typeface="Footlight MT Light"/>
              </a:rPr>
              <a:t>”)</a:t>
            </a:r>
            <a:r>
              <a:rPr lang="en-US" sz="2000" dirty="0" smtClean="0">
                <a:solidFill>
                  <a:srgbClr val="646B86"/>
                </a:solidFill>
                <a:latin typeface="+mj-lt"/>
                <a:ea typeface="Footlight MT Light"/>
                <a:cs typeface="Footlight MT Light"/>
                <a:sym typeface="Footlight MT Light"/>
              </a:rPr>
              <a:t> </a:t>
            </a:r>
            <a:endParaRPr lang="en-US" sz="2000" dirty="0">
              <a:solidFill>
                <a:srgbClr val="646B86"/>
              </a:solidFill>
              <a:latin typeface="+mj-lt"/>
              <a:ea typeface="Footlight MT Light"/>
              <a:cs typeface="Footlight MT Light"/>
              <a:sym typeface="Footlight MT Light"/>
            </a:endParaRPr>
          </a:p>
          <a:p>
            <a:pPr marL="1080133" lvl="0" indent="-1080133" algn="l">
              <a:buNone/>
              <a:defRPr sz="1800"/>
            </a:pPr>
            <a:r>
              <a:rPr lang="en-US" sz="2000" dirty="0">
                <a:solidFill>
                  <a:schemeClr val="tx1">
                    <a:lumMod val="65000"/>
                    <a:lumOff val="35000"/>
                  </a:schemeClr>
                </a:solidFill>
                <a:latin typeface="+mj-lt"/>
                <a:ea typeface="Footlight MT Light"/>
                <a:cs typeface="Footlight MT Light"/>
                <a:sym typeface="Footlight MT Light"/>
              </a:rPr>
              <a:t>autoantibody production </a:t>
            </a:r>
            <a:r>
              <a:rPr lang="en-US" sz="2000" dirty="0">
                <a:solidFill>
                  <a:schemeClr val="tx1"/>
                </a:solidFill>
                <a:latin typeface="+mj-lt"/>
                <a:ea typeface="Footlight MT Light"/>
                <a:cs typeface="Footlight MT Light"/>
                <a:sym typeface="Footlight MT Light"/>
              </a:rPr>
              <a:t>(</a:t>
            </a:r>
            <a:r>
              <a:rPr lang="en-US" sz="2000" dirty="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rheumatoid factor and Anti-cyclic </a:t>
            </a:r>
            <a:r>
              <a:rPr lang="en-US" sz="2000" dirty="0" err="1">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citrullinated</a:t>
            </a:r>
            <a:r>
              <a:rPr lang="en-US" sz="2000" dirty="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 peptide</a:t>
            </a:r>
            <a:r>
              <a:rPr lang="en-US" sz="2000" dirty="0">
                <a:solidFill>
                  <a:srgbClr val="646B86"/>
                </a:solidFill>
                <a:effectLst>
                  <a:outerShdw blurRad="38100" dist="38100" dir="2700000" algn="tl">
                    <a:srgbClr val="000000">
                      <a:alpha val="43137"/>
                    </a:srgbClr>
                  </a:outerShdw>
                </a:effectLst>
                <a:latin typeface="+mj-lt"/>
                <a:ea typeface="Footlight MT Light"/>
                <a:cs typeface="Footlight MT Light"/>
                <a:sym typeface="Footlight MT Light"/>
              </a:rPr>
              <a:t> </a:t>
            </a:r>
            <a:r>
              <a:rPr lang="en-US" sz="2000" dirty="0">
                <a:solidFill>
                  <a:schemeClr val="tx1"/>
                </a:solidFill>
                <a:latin typeface="+mj-lt"/>
                <a:ea typeface="Footlight MT Light"/>
                <a:cs typeface="Footlight MT Light"/>
                <a:sym typeface="Footlight MT Light"/>
              </a:rPr>
              <a:t>[ACCP</a:t>
            </a:r>
            <a:r>
              <a:rPr lang="en-US" sz="2000" dirty="0" smtClean="0">
                <a:solidFill>
                  <a:schemeClr val="tx1"/>
                </a:solidFill>
                <a:latin typeface="+mj-lt"/>
                <a:ea typeface="Footlight MT Light"/>
                <a:cs typeface="Footlight MT Light"/>
                <a:sym typeface="Footlight MT Light"/>
              </a:rPr>
              <a:t>])</a:t>
            </a:r>
          </a:p>
          <a:p>
            <a:pPr marL="1080133" lvl="0" indent="-1080133" algn="l">
              <a:buNone/>
              <a:defRPr sz="1800"/>
            </a:pPr>
            <a:r>
              <a:rPr lang="en-US" sz="2000" dirty="0" smtClean="0">
                <a:solidFill>
                  <a:schemeClr val="tx1">
                    <a:lumMod val="65000"/>
                    <a:lumOff val="35000"/>
                  </a:schemeClr>
                </a:solidFill>
                <a:latin typeface="+mj-lt"/>
                <a:ea typeface="Footlight MT Light"/>
                <a:cs typeface="Footlight MT Light"/>
                <a:sym typeface="Footlight MT Light"/>
              </a:rPr>
              <a:t>cartilage and bone destruction</a:t>
            </a:r>
            <a:r>
              <a:rPr lang="en-US" sz="2000" dirty="0" smtClean="0">
                <a:solidFill>
                  <a:schemeClr val="tx1"/>
                </a:solidFill>
                <a:latin typeface="+mj-lt"/>
                <a:ea typeface="Footlight MT Light"/>
                <a:cs typeface="Footlight MT Light"/>
                <a:sym typeface="Footlight MT Light"/>
              </a:rPr>
              <a:t> (“</a:t>
            </a:r>
            <a:r>
              <a:rPr lang="en-US" sz="2000" dirty="0" smtClean="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deformity</a:t>
            </a:r>
            <a:r>
              <a:rPr lang="en-US" sz="2000" dirty="0" smtClean="0">
                <a:solidFill>
                  <a:schemeClr val="tx1"/>
                </a:solidFill>
                <a:latin typeface="+mj-lt"/>
                <a:ea typeface="Footlight MT Light"/>
                <a:cs typeface="Footlight MT Light"/>
                <a:sym typeface="Footlight MT Light"/>
              </a:rPr>
              <a:t>”) </a:t>
            </a:r>
          </a:p>
          <a:p>
            <a:pPr marL="2131185" lvl="0" indent="-2131185" algn="l">
              <a:spcBef>
                <a:spcPts val="700"/>
              </a:spcBef>
              <a:buNone/>
              <a:defRPr sz="1800"/>
            </a:pPr>
            <a:endParaRPr lang="en-US" sz="3600" dirty="0" smtClean="0">
              <a:latin typeface="+mj-lt"/>
              <a:ea typeface="Footlight MT Light"/>
              <a:cs typeface="Footlight MT Light"/>
              <a:sym typeface="Footlight MT Light"/>
            </a:endParaRPr>
          </a:p>
          <a:p>
            <a:pPr marL="2131185" lvl="0" indent="-2131185" algn="l">
              <a:spcBef>
                <a:spcPts val="700"/>
              </a:spcBef>
              <a:buNone/>
              <a:defRPr sz="1800"/>
            </a:pPr>
            <a:r>
              <a:rPr lang="en-US" sz="2600" dirty="0" smtClean="0">
                <a:latin typeface="+mj-lt"/>
                <a:ea typeface="Footlight MT Light"/>
                <a:cs typeface="Footlight MT Light"/>
                <a:sym typeface="Footlight MT Light"/>
              </a:rPr>
              <a:t>Systemic </a:t>
            </a:r>
            <a:r>
              <a:rPr lang="en-US" sz="2600" dirty="0">
                <a:latin typeface="+mj-lt"/>
                <a:ea typeface="Footlight MT Light"/>
                <a:cs typeface="Footlight MT Light"/>
                <a:sym typeface="Footlight MT Light"/>
              </a:rPr>
              <a:t>features, including :</a:t>
            </a:r>
          </a:p>
          <a:p>
            <a:pPr marL="1080133" lvl="0" indent="-1080133" algn="l">
              <a:buNone/>
              <a:defRPr sz="1800"/>
            </a:pPr>
            <a:r>
              <a:rPr lang="en-US" sz="2000" dirty="0">
                <a:solidFill>
                  <a:schemeClr val="tx1"/>
                </a:solidFill>
                <a:latin typeface="+mj-lt"/>
                <a:ea typeface="Footlight MT Light"/>
                <a:cs typeface="Footlight MT Light"/>
                <a:sym typeface="Footlight MT Light"/>
              </a:rPr>
              <a:t>cardiovascular, pulmonary, psychological, and skeletal disorders. </a:t>
            </a:r>
          </a:p>
          <a:p>
            <a:pPr algn="l">
              <a:buNone/>
            </a:pPr>
            <a:endParaRPr lang="en-US" altLang="en-US"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jpg"/>
          <p:cNvPicPr>
            <a:picLocks noChangeAspect="1"/>
          </p:cNvPicPr>
          <p:nvPr/>
        </p:nvPicPr>
        <p:blipFill>
          <a:blip r:embed="rId3"/>
          <a:stretch>
            <a:fillRect/>
          </a:stretch>
        </p:blipFill>
        <p:spPr>
          <a:xfrm>
            <a:off x="142844" y="214290"/>
            <a:ext cx="8786874" cy="664371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png" descr="C:\Users\win\Desktop\55555.PNG"/>
          <p:cNvPicPr/>
          <p:nvPr/>
        </p:nvPicPr>
        <p:blipFill>
          <a:blip r:embed="rId2">
            <a:extLst/>
          </a:blip>
          <a:stretch>
            <a:fillRect/>
          </a:stretch>
        </p:blipFill>
        <p:spPr>
          <a:xfrm>
            <a:off x="214282" y="304800"/>
            <a:ext cx="8548718" cy="6338910"/>
          </a:xfrm>
          <a:prstGeom prst="rect">
            <a:avLst/>
          </a:prstGeom>
          <a:ln w="12700">
            <a:miter lim="400000"/>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en-US" b="1" u="sng" dirty="0" smtClean="0"/>
              <a:t>Extra-</a:t>
            </a:r>
            <a:r>
              <a:rPr lang="en-US" b="1" u="sng" dirty="0" err="1" smtClean="0"/>
              <a:t>articular</a:t>
            </a:r>
            <a:r>
              <a:rPr lang="en-US" b="1" u="sng" dirty="0" smtClean="0"/>
              <a:t> </a:t>
            </a:r>
            <a:r>
              <a:rPr lang="en-US" b="1" u="sng" dirty="0" err="1" smtClean="0"/>
              <a:t>Manifistation</a:t>
            </a:r>
            <a:endParaRPr lang="ar-SA" u="sng" dirty="0"/>
          </a:p>
        </p:txBody>
      </p:sp>
      <p:pic>
        <p:nvPicPr>
          <p:cNvPr id="4" name="image8.png" descr="8888.PNG"/>
          <p:cNvPicPr>
            <a:picLocks noGrp="1"/>
          </p:cNvPicPr>
          <p:nvPr>
            <p:ph idx="1"/>
          </p:nvPr>
        </p:nvPicPr>
        <p:blipFill>
          <a:blip r:embed="rId2">
            <a:extLst/>
          </a:blip>
          <a:stretch>
            <a:fillRect/>
          </a:stretch>
        </p:blipFill>
        <p:spPr>
          <a:xfrm>
            <a:off x="428596" y="1428736"/>
            <a:ext cx="8358246" cy="5143536"/>
          </a:xfrm>
          <a:prstGeom prst="rect">
            <a:avLst/>
          </a:prstGeom>
          <a:ln w="12700">
            <a:miter lim="400000"/>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C-21"/>
          <p:cNvPicPr>
            <a:picLocks noChangeAspect="1" noChangeArrowheads="1"/>
          </p:cNvPicPr>
          <p:nvPr/>
        </p:nvPicPr>
        <p:blipFill>
          <a:blip r:embed="rId2"/>
          <a:srcRect/>
          <a:stretch>
            <a:fillRect/>
          </a:stretch>
        </p:blipFill>
        <p:spPr bwMode="auto">
          <a:xfrm>
            <a:off x="214282" y="1071546"/>
            <a:ext cx="4357718" cy="5572164"/>
          </a:xfrm>
          <a:prstGeom prst="rect">
            <a:avLst/>
          </a:prstGeom>
          <a:noFill/>
          <a:ln w="9525">
            <a:noFill/>
            <a:miter lim="800000"/>
            <a:headEnd/>
            <a:tailEnd/>
          </a:ln>
        </p:spPr>
      </p:pic>
      <p:pic>
        <p:nvPicPr>
          <p:cNvPr id="3" name="Picture 4" descr="5-C-19"/>
          <p:cNvPicPr>
            <a:picLocks noChangeAspect="1" noChangeArrowheads="1"/>
          </p:cNvPicPr>
          <p:nvPr/>
        </p:nvPicPr>
        <p:blipFill>
          <a:blip r:embed="rId3"/>
          <a:srcRect/>
          <a:stretch>
            <a:fillRect/>
          </a:stretch>
        </p:blipFill>
        <p:spPr bwMode="auto">
          <a:xfrm>
            <a:off x="4599096" y="1142984"/>
            <a:ext cx="4402060" cy="5429288"/>
          </a:xfrm>
          <a:prstGeom prst="rect">
            <a:avLst/>
          </a:prstGeom>
          <a:noFill/>
          <a:ln w="9525">
            <a:noFill/>
            <a:miter lim="800000"/>
            <a:headEnd/>
            <a:tailEnd/>
          </a:ln>
        </p:spPr>
      </p:pic>
      <p:sp>
        <p:nvSpPr>
          <p:cNvPr id="4" name="TextBox 3"/>
          <p:cNvSpPr txBox="1"/>
          <p:nvPr/>
        </p:nvSpPr>
        <p:spPr>
          <a:xfrm>
            <a:off x="642910" y="285728"/>
            <a:ext cx="2786082" cy="430887"/>
          </a:xfrm>
          <a:prstGeom prst="rect">
            <a:avLst/>
          </a:prstGeom>
          <a:noFill/>
        </p:spPr>
        <p:txBody>
          <a:bodyPr wrap="square" rtlCol="1">
            <a:spAutoFit/>
          </a:bodyPr>
          <a:lstStyle/>
          <a:p>
            <a:pPr algn="ctr"/>
            <a:r>
              <a:rPr lang="en-US" sz="2200" u="sng" dirty="0" smtClean="0">
                <a:effectLst>
                  <a:outerShdw blurRad="38100" dist="38100" dir="2700000" algn="tl">
                    <a:srgbClr val="000000">
                      <a:alpha val="43137"/>
                    </a:srgbClr>
                  </a:outerShdw>
                </a:effectLst>
              </a:rPr>
              <a:t>Small vessels </a:t>
            </a:r>
            <a:r>
              <a:rPr lang="en-US" sz="2200" u="sng" dirty="0" err="1" smtClean="0">
                <a:effectLst>
                  <a:outerShdw blurRad="38100" dist="38100" dir="2700000" algn="tl">
                    <a:srgbClr val="000000">
                      <a:alpha val="43137"/>
                    </a:srgbClr>
                  </a:outerShdw>
                </a:effectLst>
              </a:rPr>
              <a:t>Vasculitis</a:t>
            </a:r>
            <a:endParaRPr lang="ar-SA" sz="2200" u="sng" dirty="0">
              <a:effectLst>
                <a:outerShdw blurRad="38100" dist="38100" dir="2700000" algn="tl">
                  <a:srgbClr val="000000">
                    <a:alpha val="43137"/>
                  </a:srgbClr>
                </a:outerShdw>
              </a:effectLst>
            </a:endParaRPr>
          </a:p>
        </p:txBody>
      </p:sp>
      <p:sp>
        <p:nvSpPr>
          <p:cNvPr id="6" name="TextBox 5"/>
          <p:cNvSpPr txBox="1"/>
          <p:nvPr/>
        </p:nvSpPr>
        <p:spPr>
          <a:xfrm>
            <a:off x="5500694" y="357166"/>
            <a:ext cx="2857520" cy="430887"/>
          </a:xfrm>
          <a:prstGeom prst="rect">
            <a:avLst/>
          </a:prstGeom>
          <a:noFill/>
        </p:spPr>
        <p:txBody>
          <a:bodyPr wrap="square" rtlCol="1">
            <a:spAutoFit/>
          </a:bodyPr>
          <a:lstStyle/>
          <a:p>
            <a:pPr algn="ctr"/>
            <a:r>
              <a:rPr lang="en-US" sz="2200" u="sng" dirty="0" smtClean="0">
                <a:effectLst>
                  <a:outerShdw blurRad="38100" dist="38100" dir="2700000" algn="tl">
                    <a:srgbClr val="000000">
                      <a:alpha val="43137"/>
                    </a:srgbClr>
                  </a:outerShdw>
                </a:effectLst>
              </a:rPr>
              <a:t>Subcutaneous nodule</a:t>
            </a:r>
            <a:endParaRPr lang="ar-SA" sz="22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C-14"/>
          <p:cNvPicPr>
            <a:picLocks noChangeAspect="1" noChangeArrowheads="1"/>
          </p:cNvPicPr>
          <p:nvPr/>
        </p:nvPicPr>
        <p:blipFill>
          <a:blip r:embed="rId2"/>
          <a:srcRect/>
          <a:stretch>
            <a:fillRect/>
          </a:stretch>
        </p:blipFill>
        <p:spPr bwMode="auto">
          <a:xfrm>
            <a:off x="214282" y="1390632"/>
            <a:ext cx="4357717" cy="5467368"/>
          </a:xfrm>
          <a:prstGeom prst="rect">
            <a:avLst/>
          </a:prstGeom>
          <a:noFill/>
          <a:ln w="9525">
            <a:noFill/>
            <a:miter lim="800000"/>
            <a:headEnd/>
            <a:tailEnd/>
          </a:ln>
        </p:spPr>
      </p:pic>
      <p:pic>
        <p:nvPicPr>
          <p:cNvPr id="3" name="Picture 4" descr="5-C-15"/>
          <p:cNvPicPr>
            <a:picLocks noChangeAspect="1" noChangeArrowheads="1"/>
          </p:cNvPicPr>
          <p:nvPr/>
        </p:nvPicPr>
        <p:blipFill>
          <a:blip r:embed="rId3"/>
          <a:srcRect/>
          <a:stretch>
            <a:fillRect/>
          </a:stretch>
        </p:blipFill>
        <p:spPr bwMode="auto">
          <a:xfrm>
            <a:off x="4729162" y="1428736"/>
            <a:ext cx="4414838" cy="5429264"/>
          </a:xfrm>
          <a:prstGeom prst="rect">
            <a:avLst/>
          </a:prstGeom>
          <a:noFill/>
          <a:ln w="9525">
            <a:noFill/>
            <a:miter lim="800000"/>
            <a:headEnd/>
            <a:tailEnd/>
          </a:ln>
        </p:spPr>
      </p:pic>
      <p:sp>
        <p:nvSpPr>
          <p:cNvPr id="4" name="TextBox 3"/>
          <p:cNvSpPr txBox="1"/>
          <p:nvPr/>
        </p:nvSpPr>
        <p:spPr>
          <a:xfrm>
            <a:off x="5286380" y="357166"/>
            <a:ext cx="3143272" cy="430887"/>
          </a:xfrm>
          <a:prstGeom prst="rect">
            <a:avLst/>
          </a:prstGeom>
          <a:noFill/>
        </p:spPr>
        <p:txBody>
          <a:bodyPr wrap="square" rtlCol="1">
            <a:spAutoFit/>
          </a:bodyPr>
          <a:lstStyle/>
          <a:p>
            <a:pPr algn="ctr"/>
            <a:r>
              <a:rPr lang="en-US" sz="2200" u="sng" dirty="0" err="1" smtClean="0">
                <a:effectLst>
                  <a:outerShdw blurRad="38100" dist="38100" dir="2700000" algn="tl">
                    <a:srgbClr val="000000">
                      <a:alpha val="43137"/>
                    </a:srgbClr>
                  </a:outerShdw>
                </a:effectLst>
              </a:rPr>
              <a:t>Episcleritis</a:t>
            </a:r>
            <a:r>
              <a:rPr lang="en-US" sz="2200" u="sng" dirty="0" smtClean="0">
                <a:effectLst>
                  <a:outerShdw blurRad="38100" dist="38100" dir="2700000" algn="tl">
                    <a:srgbClr val="000000">
                      <a:alpha val="43137"/>
                    </a:srgbClr>
                  </a:outerShdw>
                </a:effectLst>
              </a:rPr>
              <a:t> + </a:t>
            </a:r>
            <a:r>
              <a:rPr lang="en-US" sz="2200" u="sng" dirty="0" err="1" smtClean="0">
                <a:effectLst>
                  <a:outerShdw blurRad="38100" dist="38100" dir="2700000" algn="tl">
                    <a:srgbClr val="000000">
                      <a:alpha val="43137"/>
                    </a:srgbClr>
                  </a:outerShdw>
                </a:effectLst>
              </a:rPr>
              <a:t>scleritis</a:t>
            </a:r>
            <a:endParaRPr lang="ar-SA" sz="2200" u="sng" dirty="0">
              <a:effectLst>
                <a:outerShdw blurRad="38100" dist="38100" dir="2700000" algn="tl">
                  <a:srgbClr val="000000">
                    <a:alpha val="43137"/>
                  </a:srgbClr>
                </a:outerShdw>
              </a:effectLst>
            </a:endParaRPr>
          </a:p>
        </p:txBody>
      </p:sp>
      <p:sp>
        <p:nvSpPr>
          <p:cNvPr id="5" name="TextBox 4"/>
          <p:cNvSpPr txBox="1"/>
          <p:nvPr/>
        </p:nvSpPr>
        <p:spPr>
          <a:xfrm>
            <a:off x="214282" y="214290"/>
            <a:ext cx="3643338" cy="769441"/>
          </a:xfrm>
          <a:prstGeom prst="rect">
            <a:avLst/>
          </a:prstGeom>
          <a:noFill/>
        </p:spPr>
        <p:txBody>
          <a:bodyPr wrap="square" rtlCol="1">
            <a:spAutoFit/>
          </a:bodyPr>
          <a:lstStyle/>
          <a:p>
            <a:pPr algn="ctr"/>
            <a:r>
              <a:rPr lang="en-US" sz="2200" u="sng" dirty="0" err="1" smtClean="0">
                <a:effectLst>
                  <a:outerShdw blurRad="38100" dist="38100" dir="2700000" algn="tl">
                    <a:srgbClr val="000000">
                      <a:alpha val="43137"/>
                    </a:srgbClr>
                  </a:outerShdw>
                </a:effectLst>
              </a:rPr>
              <a:t>Episcleritis</a:t>
            </a:r>
            <a:r>
              <a:rPr lang="en-US" sz="2200" u="sng" dirty="0" smtClean="0">
                <a:effectLst>
                  <a:outerShdw blurRad="38100" dist="38100" dir="2700000" algn="tl">
                    <a:srgbClr val="000000">
                      <a:alpha val="43137"/>
                    </a:srgbClr>
                  </a:outerShdw>
                </a:effectLst>
              </a:rPr>
              <a:t> (blood vessels congestion)</a:t>
            </a:r>
            <a:endParaRPr lang="ar-SA" sz="22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l"/>
            <a:r>
              <a:rPr lang="en-US" sz="3500" dirty="0" smtClean="0">
                <a:solidFill>
                  <a:srgbClr val="C00000"/>
                </a:solidFill>
              </a:rPr>
              <a:t>History</a:t>
            </a:r>
            <a:endParaRPr lang="ar-SA" sz="3500" dirty="0">
              <a:solidFill>
                <a:srgbClr val="C00000"/>
              </a:solidFill>
            </a:endParaRPr>
          </a:p>
        </p:txBody>
      </p:sp>
      <p:sp>
        <p:nvSpPr>
          <p:cNvPr id="3" name="Content Placeholder 2"/>
          <p:cNvSpPr>
            <a:spLocks noGrp="1"/>
          </p:cNvSpPr>
          <p:nvPr>
            <p:ph idx="1"/>
          </p:nvPr>
        </p:nvSpPr>
        <p:spPr>
          <a:xfrm>
            <a:off x="457200" y="928670"/>
            <a:ext cx="8229600" cy="5643602"/>
          </a:xfrm>
        </p:spPr>
        <p:txBody>
          <a:bodyPr>
            <a:noAutofit/>
          </a:bodyPr>
          <a:lstStyle/>
          <a:p>
            <a:pPr algn="l">
              <a:buNone/>
            </a:pPr>
            <a:r>
              <a:rPr lang="en-US" sz="1900" dirty="0" smtClean="0"/>
              <a:t>1. </a:t>
            </a:r>
            <a:r>
              <a:rPr lang="en-US" sz="2000" b="1" dirty="0" smtClean="0"/>
              <a:t>Duration of the complaint:</a:t>
            </a:r>
            <a:r>
              <a:rPr lang="en-US" sz="1900" b="1" dirty="0" smtClean="0"/>
              <a:t> </a:t>
            </a:r>
            <a:r>
              <a:rPr lang="en-US" sz="1700" dirty="0" smtClean="0"/>
              <a:t>Acute (less than 6 weeks) OR chronic (6 weeks or more) </a:t>
            </a:r>
          </a:p>
          <a:p>
            <a:pPr algn="l">
              <a:buNone/>
            </a:pPr>
            <a:endParaRPr lang="en-US" sz="1700" dirty="0"/>
          </a:p>
          <a:p>
            <a:pPr algn="l">
              <a:buNone/>
            </a:pPr>
            <a:r>
              <a:rPr lang="en-US" sz="1900" dirty="0" smtClean="0"/>
              <a:t>2. </a:t>
            </a:r>
            <a:r>
              <a:rPr lang="en-US" sz="2000" b="1" dirty="0" smtClean="0"/>
              <a:t>Number of joints involved</a:t>
            </a:r>
            <a:r>
              <a:rPr lang="en-US" sz="1900" dirty="0" smtClean="0"/>
              <a:t>:</a:t>
            </a:r>
            <a:r>
              <a:rPr lang="en-US" sz="1700" dirty="0" smtClean="0"/>
              <a:t> rheumatoid arthritis patients have a </a:t>
            </a:r>
            <a:r>
              <a:rPr lang="en-US" sz="2000" u="sng" dirty="0" err="1" smtClean="0"/>
              <a:t>polyarticular</a:t>
            </a:r>
            <a:r>
              <a:rPr lang="en-US" sz="2000" u="sng" dirty="0" smtClean="0"/>
              <a:t> joint involvement. </a:t>
            </a:r>
          </a:p>
          <a:p>
            <a:pPr algn="l">
              <a:buNone/>
            </a:pPr>
            <a:endParaRPr lang="en-US" sz="1700" dirty="0"/>
          </a:p>
          <a:p>
            <a:pPr algn="l">
              <a:buNone/>
            </a:pPr>
            <a:r>
              <a:rPr lang="en-US" sz="2000" dirty="0" smtClean="0"/>
              <a:t>3</a:t>
            </a:r>
            <a:r>
              <a:rPr lang="en-US" sz="2000" b="1" dirty="0" smtClean="0"/>
              <a:t>. Distribution of Joints Involved</a:t>
            </a:r>
            <a:r>
              <a:rPr lang="en-US" sz="1700" dirty="0" smtClean="0"/>
              <a:t>: RA has a </a:t>
            </a:r>
            <a:r>
              <a:rPr lang="en-US" sz="2000" b="1" u="sng" dirty="0" smtClean="0"/>
              <a:t>symmetrical joint involvement</a:t>
            </a:r>
            <a:r>
              <a:rPr lang="en-US" sz="1700" b="1" dirty="0" smtClean="0"/>
              <a:t>. </a:t>
            </a:r>
          </a:p>
          <a:p>
            <a:pPr algn="l">
              <a:buNone/>
            </a:pPr>
            <a:endParaRPr lang="en-US" sz="1700" dirty="0"/>
          </a:p>
          <a:p>
            <a:pPr algn="l">
              <a:buNone/>
            </a:pPr>
            <a:r>
              <a:rPr lang="en-US" sz="2000" b="1" dirty="0" smtClean="0"/>
              <a:t>4. Pattern of involvement:</a:t>
            </a:r>
            <a:r>
              <a:rPr lang="en-US" sz="1700" dirty="0" smtClean="0"/>
              <a:t> Inflammation persists in involved joints as new ones become affected (Additive). </a:t>
            </a:r>
          </a:p>
          <a:p>
            <a:pPr algn="l">
              <a:buNone/>
            </a:pPr>
            <a:endParaRPr lang="en-US" sz="1700" dirty="0"/>
          </a:p>
          <a:p>
            <a:pPr algn="l">
              <a:buNone/>
            </a:pPr>
            <a:r>
              <a:rPr lang="en-US" sz="2000" b="1" dirty="0" smtClean="0"/>
              <a:t>5. Duration of morning stiffness:</a:t>
            </a:r>
            <a:r>
              <a:rPr lang="en-US" sz="1700" dirty="0" smtClean="0"/>
              <a:t> Usually </a:t>
            </a:r>
            <a:r>
              <a:rPr lang="en-US" sz="1800" u="sng" dirty="0" smtClean="0">
                <a:solidFill>
                  <a:srgbClr val="FF0000"/>
                </a:solidFill>
              </a:rPr>
              <a:t>morning stiffness </a:t>
            </a:r>
            <a:r>
              <a:rPr lang="en-US" sz="1700" dirty="0" smtClean="0"/>
              <a:t>last for more than 30 minutes (it can reach one hour). </a:t>
            </a:r>
          </a:p>
          <a:p>
            <a:pPr algn="l">
              <a:buNone/>
            </a:pPr>
            <a:endParaRPr lang="en-US" sz="1700" dirty="0"/>
          </a:p>
          <a:p>
            <a:pPr algn="l">
              <a:buNone/>
            </a:pPr>
            <a:r>
              <a:rPr lang="en-US" sz="2000" b="1" dirty="0" smtClean="0"/>
              <a:t>6. Aggravating and relieving factors: </a:t>
            </a:r>
            <a:r>
              <a:rPr lang="en-US" sz="1700" dirty="0" smtClean="0"/>
              <a:t>Pain worse after a period of inactivity and relieved by movement. </a:t>
            </a:r>
          </a:p>
          <a:p>
            <a:pPr algn="l">
              <a:buNone/>
            </a:pPr>
            <a:endParaRPr lang="en-US" sz="1700" dirty="0"/>
          </a:p>
          <a:p>
            <a:pPr algn="l">
              <a:buNone/>
            </a:pPr>
            <a:r>
              <a:rPr lang="en-US" sz="1700" dirty="0" smtClean="0"/>
              <a:t>7. History of </a:t>
            </a:r>
            <a:r>
              <a:rPr lang="en-US" sz="2000" b="1" dirty="0" smtClean="0"/>
              <a:t>joint swelling </a:t>
            </a:r>
            <a:r>
              <a:rPr lang="en-US" sz="1700" dirty="0" smtClean="0"/>
              <a:t>, </a:t>
            </a:r>
            <a:r>
              <a:rPr lang="en-US" sz="2000" b="1" dirty="0" smtClean="0"/>
              <a:t>Extra-</a:t>
            </a:r>
            <a:r>
              <a:rPr lang="en-US" sz="2000" b="1" dirty="0" err="1" smtClean="0"/>
              <a:t>articular</a:t>
            </a:r>
            <a:r>
              <a:rPr lang="en-US" sz="2000" b="1" dirty="0" smtClean="0"/>
              <a:t> </a:t>
            </a:r>
            <a:r>
              <a:rPr lang="en-US" sz="1700" dirty="0" smtClean="0"/>
              <a:t>complaints</a:t>
            </a:r>
            <a:r>
              <a:rPr lang="en-US" sz="2000" b="1" dirty="0" smtClean="0"/>
              <a:t> Family history</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1143000"/>
          </a:xfrm>
        </p:spPr>
        <p:txBody>
          <a:bodyPr/>
          <a:lstStyle/>
          <a:p>
            <a:r>
              <a:rPr lang="en-US" dirty="0" smtClean="0"/>
              <a:t>Physical Examination </a:t>
            </a:r>
            <a:endParaRPr lang="ar-SA" dirty="0"/>
          </a:p>
        </p:txBody>
      </p:sp>
      <p:sp>
        <p:nvSpPr>
          <p:cNvPr id="3" name="Content Placeholder 2"/>
          <p:cNvSpPr>
            <a:spLocks noGrp="1"/>
          </p:cNvSpPr>
          <p:nvPr>
            <p:ph idx="1"/>
          </p:nvPr>
        </p:nvSpPr>
        <p:spPr>
          <a:xfrm>
            <a:off x="323528" y="1340768"/>
            <a:ext cx="8424936" cy="4896544"/>
          </a:xfrm>
        </p:spPr>
        <p:txBody>
          <a:bodyPr>
            <a:noAutofit/>
          </a:bodyPr>
          <a:lstStyle/>
          <a:p>
            <a:pPr marL="456985" indent="-456985" algn="l">
              <a:spcBef>
                <a:spcPts val="500"/>
              </a:spcBef>
              <a:buNone/>
              <a:defRPr sz="1800"/>
            </a:pPr>
            <a:r>
              <a:rPr lang="en-US" sz="2000" dirty="0" smtClean="0">
                <a:solidFill>
                  <a:srgbClr val="FF0000"/>
                </a:solidFill>
                <a:latin typeface="Footlight MT Light"/>
                <a:ea typeface="Footlight MT Light"/>
                <a:cs typeface="Footlight MT Light"/>
                <a:sym typeface="Footlight MT Light"/>
              </a:rPr>
              <a:t>During the </a:t>
            </a:r>
            <a:r>
              <a:rPr lang="en-US" sz="2000" dirty="0">
                <a:solidFill>
                  <a:srgbClr val="FF0000"/>
                </a:solidFill>
                <a:latin typeface="Footlight MT Light"/>
                <a:ea typeface="Footlight MT Light"/>
                <a:cs typeface="Footlight MT Light"/>
                <a:sym typeface="Footlight MT Light"/>
              </a:rPr>
              <a:t>physical examination, it is important to assess the following:</a:t>
            </a:r>
            <a:endParaRPr lang="en-US" sz="2000" dirty="0">
              <a:solidFill>
                <a:srgbClr val="FF0000"/>
              </a:solidFill>
            </a:endParaRPr>
          </a:p>
          <a:p>
            <a:pPr marL="456985" lvl="0" indent="-456985" algn="l">
              <a:spcBef>
                <a:spcPts val="500"/>
              </a:spcBef>
              <a:buNone/>
              <a:defRPr sz="1800"/>
            </a:pPr>
            <a:endParaRPr lang="en-US" sz="2000" dirty="0" smtClean="0">
              <a:latin typeface="Footlight MT Light"/>
              <a:ea typeface="Footlight MT Light"/>
              <a:cs typeface="Footlight MT Light"/>
              <a:sym typeface="Footlight MT Light"/>
            </a:endParaRPr>
          </a:p>
          <a:p>
            <a:pPr marL="456985" lvl="0" indent="-456985" algn="l">
              <a:spcBef>
                <a:spcPts val="500"/>
              </a:spcBef>
              <a:buNone/>
              <a:defRPr sz="1800"/>
            </a:pPr>
            <a:r>
              <a:rPr lang="en-US" sz="2000" b="1" dirty="0" smtClean="0">
                <a:latin typeface="Footlight MT Light"/>
                <a:ea typeface="Footlight MT Light"/>
                <a:cs typeface="Footlight MT Light"/>
                <a:sym typeface="Footlight MT Light"/>
              </a:rPr>
              <a:t>Stiffness</a:t>
            </a:r>
            <a:r>
              <a:rPr lang="en-US" sz="2000" dirty="0" smtClean="0">
                <a:latin typeface="Footlight MT Light"/>
                <a:ea typeface="Footlight MT Light"/>
                <a:cs typeface="Footlight MT Light"/>
                <a:sym typeface="Footlight MT Light"/>
              </a:rPr>
              <a:t> </a:t>
            </a:r>
            <a:r>
              <a:rPr lang="en-US" sz="2000" dirty="0">
                <a:latin typeface="Footlight MT Light"/>
                <a:ea typeface="Footlight MT Light"/>
                <a:cs typeface="Footlight MT Light"/>
                <a:sym typeface="Footlight MT Light"/>
              </a:rPr>
              <a:t>(</a:t>
            </a:r>
            <a:r>
              <a:rPr lang="en-US" sz="2000" dirty="0">
                <a:solidFill>
                  <a:schemeClr val="accent2">
                    <a:lumMod val="40000"/>
                    <a:lumOff val="60000"/>
                  </a:schemeClr>
                </a:solidFill>
                <a:latin typeface="Footlight MT Light"/>
                <a:ea typeface="Footlight MT Light"/>
                <a:cs typeface="Footlight MT Light"/>
                <a:sym typeface="Footlight MT Light"/>
              </a:rPr>
              <a:t>may improve with heat and active exercise, but they do not prevent the return of stiffness</a:t>
            </a:r>
            <a:r>
              <a:rPr lang="en-US" sz="2000" dirty="0"/>
              <a:t>).</a:t>
            </a:r>
            <a:endParaRPr lang="en-US" sz="2000" dirty="0">
              <a:latin typeface="Footlight MT Light"/>
              <a:ea typeface="Footlight MT Light"/>
              <a:cs typeface="Footlight MT Light"/>
              <a:sym typeface="Footlight MT Light"/>
            </a:endParaRPr>
          </a:p>
          <a:p>
            <a:pPr marL="456985" lvl="0" indent="-456985" algn="l">
              <a:spcBef>
                <a:spcPts val="500"/>
              </a:spcBef>
              <a:buNone/>
              <a:defRPr sz="1800"/>
            </a:pPr>
            <a:r>
              <a:rPr lang="en-US" sz="2000" b="1" dirty="0">
                <a:latin typeface="Footlight MT Light"/>
                <a:ea typeface="Footlight MT Light"/>
                <a:cs typeface="Footlight MT Light"/>
                <a:sym typeface="Footlight MT Light"/>
              </a:rPr>
              <a:t>Tenderness</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Pain on motion</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Swelling</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Deformities</a:t>
            </a:r>
            <a:r>
              <a:rPr lang="en-US" sz="2000" dirty="0">
                <a:latin typeface="Footlight MT Light"/>
                <a:ea typeface="Footlight MT Light"/>
                <a:cs typeface="Footlight MT Light"/>
                <a:sym typeface="Footlight MT Light"/>
              </a:rPr>
              <a:t> (</a:t>
            </a:r>
            <a:r>
              <a:rPr lang="en-US" sz="2000" dirty="0" err="1">
                <a:solidFill>
                  <a:schemeClr val="accent2">
                    <a:lumMod val="40000"/>
                    <a:lumOff val="60000"/>
                  </a:schemeClr>
                </a:solidFill>
                <a:latin typeface="Footlight MT Light"/>
                <a:ea typeface="Footlight MT Light"/>
                <a:cs typeface="Footlight MT Light"/>
                <a:sym typeface="Footlight MT Light"/>
              </a:rPr>
              <a:t>ulnar</a:t>
            </a:r>
            <a:r>
              <a:rPr lang="en-US" sz="2000" dirty="0">
                <a:solidFill>
                  <a:schemeClr val="accent2">
                    <a:lumMod val="40000"/>
                    <a:lumOff val="60000"/>
                  </a:schemeClr>
                </a:solidFill>
                <a:latin typeface="Footlight MT Light"/>
                <a:ea typeface="Footlight MT Light"/>
                <a:cs typeface="Footlight MT Light"/>
                <a:sym typeface="Footlight MT Light"/>
              </a:rPr>
              <a:t> deviation, boutonniere and swan-neck </a:t>
            </a:r>
            <a:r>
              <a:rPr lang="en-US" sz="2000" dirty="0" smtClean="0">
                <a:solidFill>
                  <a:schemeClr val="accent2">
                    <a:lumMod val="40000"/>
                    <a:lumOff val="60000"/>
                  </a:schemeClr>
                </a:solidFill>
                <a:latin typeface="Footlight MT Light"/>
                <a:ea typeface="Footlight MT Light"/>
                <a:cs typeface="Footlight MT Light"/>
                <a:sym typeface="Footlight MT Light"/>
              </a:rPr>
              <a:t>deformities, hammer </a:t>
            </a:r>
            <a:r>
              <a:rPr lang="en-US" sz="2000" dirty="0">
                <a:solidFill>
                  <a:schemeClr val="accent2">
                    <a:lumMod val="40000"/>
                    <a:lumOff val="60000"/>
                  </a:schemeClr>
                </a:solidFill>
                <a:latin typeface="Footlight MT Light"/>
                <a:ea typeface="Footlight MT Light"/>
                <a:cs typeface="Footlight MT Light"/>
                <a:sym typeface="Footlight MT Light"/>
              </a:rPr>
              <a:t>toes, and joint </a:t>
            </a:r>
            <a:r>
              <a:rPr lang="en-US" sz="2000" dirty="0" err="1">
                <a:solidFill>
                  <a:schemeClr val="accent2">
                    <a:lumMod val="40000"/>
                    <a:lumOff val="60000"/>
                  </a:schemeClr>
                </a:solidFill>
                <a:latin typeface="Footlight MT Light"/>
                <a:ea typeface="Footlight MT Light"/>
                <a:cs typeface="Footlight MT Light"/>
                <a:sym typeface="Footlight MT Light"/>
              </a:rPr>
              <a:t>ankylosis</a:t>
            </a:r>
            <a:r>
              <a:rPr lang="en-US" sz="2000" dirty="0"/>
              <a:t>)</a:t>
            </a:r>
            <a:endParaRPr lang="en-US" sz="2000" dirty="0">
              <a:latin typeface="Footlight MT Light"/>
              <a:ea typeface="Footlight MT Light"/>
              <a:cs typeface="Footlight MT Light"/>
              <a:sym typeface="Footlight MT Light"/>
            </a:endParaRPr>
          </a:p>
          <a:p>
            <a:pPr marL="456985" lvl="0" indent="-456985" algn="l">
              <a:spcBef>
                <a:spcPts val="500"/>
              </a:spcBef>
              <a:buNone/>
              <a:defRPr sz="1800"/>
            </a:pPr>
            <a:r>
              <a:rPr lang="en-US" sz="2000" b="1" dirty="0">
                <a:latin typeface="Footlight MT Light"/>
                <a:ea typeface="Footlight MT Light"/>
                <a:cs typeface="Footlight MT Light"/>
                <a:sym typeface="Footlight MT Light"/>
              </a:rPr>
              <a:t>Limitation of motion</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Extra-</a:t>
            </a:r>
            <a:r>
              <a:rPr lang="en-US" sz="2000" b="1" dirty="0" err="1">
                <a:latin typeface="Footlight MT Light"/>
                <a:ea typeface="Footlight MT Light"/>
                <a:cs typeface="Footlight MT Light"/>
                <a:sym typeface="Footlight MT Light"/>
              </a:rPr>
              <a:t>articular</a:t>
            </a:r>
            <a:r>
              <a:rPr lang="en-US" sz="2000" b="1" dirty="0">
                <a:latin typeface="Footlight MT Light"/>
                <a:ea typeface="Footlight MT Light"/>
                <a:cs typeface="Footlight MT Light"/>
                <a:sym typeface="Footlight MT Light"/>
              </a:rPr>
              <a:t> manifestations</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Rheumatoid nodules</a:t>
            </a:r>
            <a:r>
              <a:rPr lang="en-US" sz="2000" dirty="0">
                <a:latin typeface="Footlight MT Light"/>
                <a:ea typeface="Footlight MT Light"/>
                <a:cs typeface="Footlight MT Light"/>
                <a:sym typeface="Footlight MT Light"/>
              </a:rPr>
              <a:t> (</a:t>
            </a:r>
            <a:r>
              <a:rPr lang="en-US" sz="2000" dirty="0">
                <a:solidFill>
                  <a:schemeClr val="accent2">
                    <a:lumMod val="40000"/>
                    <a:lumOff val="60000"/>
                  </a:schemeClr>
                </a:solidFill>
                <a:latin typeface="Footlight MT Light"/>
                <a:ea typeface="Footlight MT Light"/>
                <a:cs typeface="Footlight MT Light"/>
                <a:sym typeface="Footlight MT Light"/>
              </a:rPr>
              <a:t>occur in approximately </a:t>
            </a:r>
            <a:r>
              <a:rPr lang="en-US" sz="2000" dirty="0">
                <a:solidFill>
                  <a:srgbClr val="FF0000"/>
                </a:solidFill>
                <a:latin typeface="Footlight MT Light"/>
                <a:ea typeface="Footlight MT Light"/>
                <a:cs typeface="Footlight MT Light"/>
                <a:sym typeface="Footlight MT Light"/>
              </a:rPr>
              <a:t>25%</a:t>
            </a:r>
            <a:r>
              <a:rPr lang="en-US" sz="2000" dirty="0">
                <a:solidFill>
                  <a:srgbClr val="002060"/>
                </a:solidFill>
                <a:latin typeface="Footlight MT Light"/>
                <a:ea typeface="Footlight MT Light"/>
                <a:cs typeface="Footlight MT Light"/>
                <a:sym typeface="Footlight MT Light"/>
              </a:rPr>
              <a:t> </a:t>
            </a:r>
            <a:r>
              <a:rPr lang="en-US" sz="2000" dirty="0">
                <a:solidFill>
                  <a:schemeClr val="accent2">
                    <a:lumMod val="40000"/>
                    <a:lumOff val="60000"/>
                  </a:schemeClr>
                </a:solidFill>
                <a:latin typeface="Footlight MT Light"/>
                <a:ea typeface="Footlight MT Light"/>
                <a:cs typeface="Footlight MT Light"/>
                <a:sym typeface="Footlight MT Light"/>
              </a:rPr>
              <a:t>of patients with RA and most commonly found on extensor surfaces</a:t>
            </a:r>
            <a:r>
              <a:rPr lang="en-US" sz="2000" dirty="0">
                <a:solidFill>
                  <a:srgbClr val="002060"/>
                </a:solidFill>
                <a:latin typeface="Footlight MT Light"/>
                <a:ea typeface="Footlight MT Light"/>
                <a:cs typeface="Footlight MT Light"/>
                <a:sym typeface="Footlight MT Light"/>
              </a:rPr>
              <a:t> </a:t>
            </a:r>
            <a:r>
              <a:rPr lang="en-US" sz="2000" dirty="0">
                <a:latin typeface="Footlight MT Light"/>
                <a:ea typeface="Footlight MT Light"/>
                <a:cs typeface="Footlight MT Light"/>
                <a:sym typeface="Footlight MT Light"/>
              </a:rPr>
              <a:t>[</a:t>
            </a:r>
            <a:r>
              <a:rPr lang="en-US" sz="2000" dirty="0">
                <a:solidFill>
                  <a:schemeClr val="accent2">
                    <a:lumMod val="40000"/>
                    <a:lumOff val="60000"/>
                  </a:schemeClr>
                </a:solidFill>
                <a:latin typeface="Footlight MT Light"/>
                <a:ea typeface="Footlight MT Light"/>
                <a:cs typeface="Footlight MT Light"/>
                <a:sym typeface="Footlight MT Light"/>
              </a:rPr>
              <a:t>proximal ulna</a:t>
            </a:r>
            <a:r>
              <a:rPr lang="en-US" sz="2000" dirty="0">
                <a:latin typeface="Footlight MT Light"/>
                <a:ea typeface="Footlight MT Light"/>
                <a:cs typeface="Footlight MT Light"/>
                <a:sym typeface="Footlight MT Light"/>
              </a:rPr>
              <a:t>])</a:t>
            </a:r>
          </a:p>
          <a:p>
            <a:pPr algn="l">
              <a:buNone/>
            </a:pP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6.jpeg" descr="C:\Users\win\Desktop\hand_finger_joint_symptoms01b.jpg"/>
          <p:cNvPicPr/>
          <p:nvPr/>
        </p:nvPicPr>
        <p:blipFill>
          <a:blip r:embed="rId3">
            <a:extLst/>
          </a:blip>
          <a:stretch>
            <a:fillRect/>
          </a:stretch>
        </p:blipFill>
        <p:spPr>
          <a:xfrm>
            <a:off x="304800" y="228600"/>
            <a:ext cx="3352800" cy="2286000"/>
          </a:xfrm>
          <a:prstGeom prst="rect">
            <a:avLst/>
          </a:prstGeom>
          <a:ln w="12700">
            <a:miter lim="400000"/>
          </a:ln>
        </p:spPr>
      </p:pic>
      <p:pic>
        <p:nvPicPr>
          <p:cNvPr id="3" name="image17.jpeg" descr="C:\Users\win\Desktop\hand_finger_joint_symptoms01a.jpg"/>
          <p:cNvPicPr/>
          <p:nvPr/>
        </p:nvPicPr>
        <p:blipFill>
          <a:blip r:embed="rId4">
            <a:extLst/>
          </a:blip>
          <a:stretch>
            <a:fillRect/>
          </a:stretch>
        </p:blipFill>
        <p:spPr>
          <a:xfrm>
            <a:off x="5334000" y="228600"/>
            <a:ext cx="3503613" cy="2198691"/>
          </a:xfrm>
          <a:prstGeom prst="rect">
            <a:avLst/>
          </a:prstGeom>
          <a:ln w="12700">
            <a:miter lim="400000"/>
          </a:ln>
        </p:spPr>
      </p:pic>
      <p:pic>
        <p:nvPicPr>
          <p:cNvPr id="5" name="image18.jpeg" descr="C:\Users\win\Desktop\hwkb17_030.jpg"/>
          <p:cNvPicPr/>
          <p:nvPr/>
        </p:nvPicPr>
        <p:blipFill>
          <a:blip r:embed="rId5">
            <a:extLst/>
          </a:blip>
          <a:stretch>
            <a:fillRect/>
          </a:stretch>
        </p:blipFill>
        <p:spPr>
          <a:xfrm>
            <a:off x="228600" y="4724400"/>
            <a:ext cx="3732213" cy="1600200"/>
          </a:xfrm>
          <a:prstGeom prst="rect">
            <a:avLst/>
          </a:prstGeom>
          <a:ln w="12700">
            <a:miter lim="400000"/>
          </a:ln>
        </p:spPr>
      </p:pic>
      <p:pic>
        <p:nvPicPr>
          <p:cNvPr id="6" name="image15.jpeg" descr="md_99-05-0020.tif.jpg"/>
          <p:cNvPicPr/>
          <p:nvPr/>
        </p:nvPicPr>
        <p:blipFill>
          <a:blip r:embed="rId6">
            <a:extLst/>
          </a:blip>
          <a:stretch>
            <a:fillRect/>
          </a:stretch>
        </p:blipFill>
        <p:spPr>
          <a:xfrm>
            <a:off x="4953000" y="4724400"/>
            <a:ext cx="3960813" cy="1600200"/>
          </a:xfrm>
          <a:prstGeom prst="rect">
            <a:avLst/>
          </a:prstGeom>
          <a:ln w="12700">
            <a:miter lim="4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SA" dirty="0"/>
          </a:p>
        </p:txBody>
      </p:sp>
      <p:pic>
        <p:nvPicPr>
          <p:cNvPr id="4" name="image14.jpeg"/>
          <p:cNvPicPr>
            <a:picLocks noGrp="1"/>
          </p:cNvPicPr>
          <p:nvPr>
            <p:ph idx="1"/>
          </p:nvPr>
        </p:nvPicPr>
        <p:blipFill>
          <a:blip r:embed="rId3">
            <a:extLst/>
          </a:blip>
          <a:stretch>
            <a:fillRect/>
          </a:stretch>
        </p:blipFill>
        <p:spPr>
          <a:xfrm>
            <a:off x="571472" y="1615280"/>
            <a:ext cx="8001056" cy="4814115"/>
          </a:xfrm>
          <a:prstGeom prst="rect">
            <a:avLst/>
          </a:prstGeom>
          <a:ln w="12700">
            <a:miter lim="400000"/>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Which one of the following is a characteristic x-ray finding  in case of osteoarthritis ?</a:t>
            </a:r>
          </a:p>
          <a:p>
            <a:pPr lvl="0">
              <a:defRPr sz="1800"/>
            </a:pPr>
            <a:endParaRPr lang="en-US" sz="2200" b="1" dirty="0" smtClean="0">
              <a:solidFill>
                <a:srgbClr val="FFC000"/>
              </a:solidFill>
              <a:latin typeface="Trebuchet MS"/>
              <a:ea typeface="Trebuchet MS"/>
              <a:cs typeface="Trebuchet MS"/>
              <a:sym typeface="Trebuchet MS"/>
            </a:endParaRPr>
          </a:p>
          <a:p>
            <a:pPr lvl="0">
              <a:defRPr sz="1800"/>
            </a:pPr>
            <a:endParaRPr lang="en-US" sz="2200" b="1" dirty="0" smtClean="0">
              <a:solidFill>
                <a:srgbClr val="FFC000"/>
              </a:solidFill>
              <a:latin typeface="Trebuchet MS"/>
              <a:ea typeface="Trebuchet MS"/>
              <a:cs typeface="Trebuchet MS"/>
              <a:sym typeface="Trebuchet MS"/>
            </a:endParaRPr>
          </a:p>
          <a:p>
            <a:pPr lvl="0">
              <a:buNone/>
              <a:defRPr sz="1800"/>
            </a:pPr>
            <a:r>
              <a:rPr lang="en-US" sz="2200" b="1" dirty="0" smtClean="0">
                <a:solidFill>
                  <a:srgbClr val="FFC000"/>
                </a:solidFill>
                <a:latin typeface="Trebuchet MS"/>
                <a:ea typeface="Trebuchet MS"/>
                <a:cs typeface="Trebuchet MS"/>
                <a:sym typeface="Trebuchet MS"/>
              </a:rPr>
              <a:t> a) </a:t>
            </a:r>
            <a:r>
              <a:rPr lang="en-US" sz="2200" dirty="0" err="1" smtClean="0">
                <a:solidFill>
                  <a:srgbClr val="FFC000"/>
                </a:solidFill>
                <a:latin typeface="Trebuchet MS"/>
                <a:ea typeface="Trebuchet MS"/>
                <a:cs typeface="Trebuchet MS"/>
                <a:sym typeface="Trebuchet MS"/>
              </a:rPr>
              <a:t>chondrocalcinosis</a:t>
            </a: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 b) </a:t>
            </a:r>
            <a:r>
              <a:rPr lang="en-US" sz="2200" dirty="0" err="1" smtClean="0">
                <a:solidFill>
                  <a:srgbClr val="FFC000"/>
                </a:solidFill>
                <a:latin typeface="Trebuchet MS"/>
                <a:ea typeface="Trebuchet MS"/>
                <a:cs typeface="Trebuchet MS"/>
                <a:sym typeface="Trebuchet MS"/>
              </a:rPr>
              <a:t>osteopenia</a:t>
            </a:r>
            <a:r>
              <a:rPr lang="en-US" sz="2200" dirty="0" smtClean="0">
                <a:solidFill>
                  <a:srgbClr val="FFC000"/>
                </a:solidFill>
                <a:latin typeface="Trebuchet MS"/>
                <a:ea typeface="Trebuchet MS"/>
                <a:cs typeface="Trebuchet MS"/>
                <a:sym typeface="Trebuchet MS"/>
              </a:rPr>
              <a:t> </a:t>
            </a:r>
          </a:p>
          <a:p>
            <a:pPr lvl="0">
              <a:buNone/>
              <a:defRPr sz="1800"/>
            </a:pPr>
            <a:r>
              <a:rPr lang="en-US" sz="2200" dirty="0" smtClean="0">
                <a:solidFill>
                  <a:srgbClr val="FFC000"/>
                </a:solidFill>
                <a:latin typeface="Trebuchet MS"/>
                <a:ea typeface="Trebuchet MS"/>
                <a:cs typeface="Trebuchet MS"/>
                <a:sym typeface="Trebuchet MS"/>
              </a:rPr>
              <a:t> c) Narrowing of joint space</a:t>
            </a:r>
          </a:p>
          <a:p>
            <a:pPr lvl="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sequestra</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pPr>
              <a:buNone/>
            </a:pPr>
            <a:endParaRPr lang="ar-SA" sz="2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285728"/>
            <a:ext cx="3786214" cy="707886"/>
          </a:xfrm>
          <a:prstGeom prst="rect">
            <a:avLst/>
          </a:prstGeom>
          <a:noFill/>
        </p:spPr>
        <p:txBody>
          <a:bodyPr wrap="square" rtlCol="1">
            <a:spAutoFit/>
          </a:bodyPr>
          <a:lstStyle/>
          <a:p>
            <a:pPr algn="ctr"/>
            <a:r>
              <a:rPr lang="en-US" sz="4000" dirty="0" smtClean="0">
                <a:effectLst>
                  <a:outerShdw blurRad="38100" dist="38100" dir="2700000" algn="tl">
                    <a:srgbClr val="000000">
                      <a:alpha val="43137"/>
                    </a:srgbClr>
                  </a:outerShdw>
                </a:effectLst>
              </a:rPr>
              <a:t>X-Ray</a:t>
            </a:r>
            <a:endParaRPr lang="ar-SA" sz="4000" dirty="0">
              <a:effectLst>
                <a:outerShdw blurRad="38100" dist="38100" dir="2700000" algn="tl">
                  <a:srgbClr val="000000">
                    <a:alpha val="43137"/>
                  </a:srgbClr>
                </a:outerShdw>
              </a:effectLst>
            </a:endParaRPr>
          </a:p>
        </p:txBody>
      </p:sp>
      <p:pic>
        <p:nvPicPr>
          <p:cNvPr id="4" name="image19.jpeg"/>
          <p:cNvPicPr/>
          <p:nvPr/>
        </p:nvPicPr>
        <p:blipFill>
          <a:blip r:embed="rId2">
            <a:extLst/>
          </a:blip>
          <a:stretch>
            <a:fillRect/>
          </a:stretch>
        </p:blipFill>
        <p:spPr>
          <a:xfrm>
            <a:off x="121865" y="369574"/>
            <a:ext cx="8900270" cy="5804527"/>
          </a:xfrm>
          <a:prstGeom prst="rect">
            <a:avLst/>
          </a:prstGeom>
          <a:ln w="12700">
            <a:miter lim="400000"/>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l"/>
            <a:r>
              <a:rPr lang="en-US" sz="3500" dirty="0" smtClean="0"/>
              <a:t>Cont</a:t>
            </a:r>
            <a:r>
              <a:rPr lang="en-US" dirty="0" smtClean="0"/>
              <a:t>.</a:t>
            </a:r>
            <a:endParaRPr lang="ar-SA" dirty="0"/>
          </a:p>
        </p:txBody>
      </p:sp>
      <p:sp>
        <p:nvSpPr>
          <p:cNvPr id="3" name="Content Placeholder 2"/>
          <p:cNvSpPr>
            <a:spLocks noGrp="1"/>
          </p:cNvSpPr>
          <p:nvPr>
            <p:ph idx="1"/>
          </p:nvPr>
        </p:nvSpPr>
        <p:spPr>
          <a:xfrm>
            <a:off x="457200" y="1000108"/>
            <a:ext cx="8229600" cy="5572164"/>
          </a:xfrm>
        </p:spPr>
        <p:txBody>
          <a:bodyPr>
            <a:normAutofit/>
          </a:bodyPr>
          <a:lstStyle/>
          <a:p>
            <a:pPr algn="l">
              <a:buNone/>
            </a:pPr>
            <a:r>
              <a:rPr lang="en-US" sz="2000" dirty="0" smtClean="0"/>
              <a:t>RA is a clinical diagnosis; no laboratory test is diagnostic </a:t>
            </a:r>
          </a:p>
          <a:p>
            <a:pPr algn="l">
              <a:buNone/>
            </a:pPr>
            <a:r>
              <a:rPr lang="en-US" sz="2000" b="1" dirty="0" smtClean="0"/>
              <a:t>1. Rheumatoid factor: </a:t>
            </a:r>
          </a:p>
          <a:p>
            <a:pPr algn="l">
              <a:buNone/>
            </a:pPr>
            <a:r>
              <a:rPr lang="en-US" sz="2000" dirty="0" smtClean="0"/>
              <a:t>a. Auto antibodies to the </a:t>
            </a:r>
            <a:r>
              <a:rPr lang="en-US" sz="2000" dirty="0" err="1" smtClean="0"/>
              <a:t>Fc</a:t>
            </a:r>
            <a:r>
              <a:rPr lang="en-US" sz="2000" dirty="0" smtClean="0"/>
              <a:t> portion of </a:t>
            </a:r>
            <a:r>
              <a:rPr lang="en-US" sz="2000" dirty="0" err="1" smtClean="0"/>
              <a:t>IgG</a:t>
            </a:r>
            <a:endParaRPr lang="en-US" sz="2000" dirty="0"/>
          </a:p>
          <a:p>
            <a:pPr algn="l">
              <a:buNone/>
            </a:pPr>
            <a:r>
              <a:rPr lang="en-US" sz="2000" dirty="0" smtClean="0"/>
              <a:t>b. Support a diagnosis of Rheumatoid Arthritis but not diagnostic.</a:t>
            </a:r>
          </a:p>
          <a:p>
            <a:pPr algn="l">
              <a:buNone/>
            </a:pPr>
            <a:r>
              <a:rPr lang="en-US" sz="2000" dirty="0" smtClean="0"/>
              <a:t> c. seen in about 75% to 80% of patients with RA.</a:t>
            </a:r>
          </a:p>
          <a:p>
            <a:pPr algn="l">
              <a:buNone/>
            </a:pPr>
            <a:r>
              <a:rPr lang="en-US" sz="2000" dirty="0" smtClean="0"/>
              <a:t> d. associated with a poor prognosis. </a:t>
            </a:r>
          </a:p>
          <a:p>
            <a:pPr algn="l">
              <a:buNone/>
            </a:pPr>
            <a:r>
              <a:rPr lang="en-US" sz="2000" dirty="0" smtClean="0"/>
              <a:t>e. seen in conditions other than RA like </a:t>
            </a:r>
            <a:r>
              <a:rPr lang="en-US" sz="2000" u="sng" dirty="0" smtClean="0"/>
              <a:t>hepatitis C,</a:t>
            </a:r>
            <a:r>
              <a:rPr lang="en-US" sz="2000" dirty="0" smtClean="0"/>
              <a:t> </a:t>
            </a:r>
            <a:r>
              <a:rPr lang="en-US" sz="2000" u="sng" dirty="0" err="1" smtClean="0"/>
              <a:t>sarcoidosis</a:t>
            </a:r>
            <a:r>
              <a:rPr lang="en-US" sz="2000" dirty="0" smtClean="0"/>
              <a:t>, </a:t>
            </a:r>
            <a:r>
              <a:rPr lang="en-US" sz="2000" u="sng" dirty="0" smtClean="0"/>
              <a:t>pulmonary</a:t>
            </a:r>
            <a:r>
              <a:rPr lang="en-US" sz="2000" dirty="0" smtClean="0"/>
              <a:t> </a:t>
            </a:r>
            <a:r>
              <a:rPr lang="en-US" sz="2000" u="sng" dirty="0" smtClean="0"/>
              <a:t>fibrosis</a:t>
            </a:r>
            <a:r>
              <a:rPr lang="en-US" sz="2000" dirty="0" smtClean="0"/>
              <a:t>, and many others. </a:t>
            </a:r>
          </a:p>
          <a:p>
            <a:pPr algn="l">
              <a:buNone/>
            </a:pPr>
            <a:endParaRPr lang="en-US" sz="2000" dirty="0"/>
          </a:p>
          <a:p>
            <a:pPr algn="l">
              <a:buNone/>
            </a:pPr>
            <a:r>
              <a:rPr lang="en-US" sz="2000" b="1" dirty="0" smtClean="0"/>
              <a:t>2. Anti-</a:t>
            </a:r>
            <a:r>
              <a:rPr lang="en-US" sz="2000" b="1" dirty="0" err="1" smtClean="0"/>
              <a:t>citrullinated</a:t>
            </a:r>
            <a:r>
              <a:rPr lang="en-US" sz="2000" b="1" dirty="0" smtClean="0"/>
              <a:t> protein antibodies (ACPA): </a:t>
            </a:r>
          </a:p>
          <a:p>
            <a:pPr marL="457200" indent="-457200" algn="l">
              <a:buNone/>
            </a:pPr>
            <a:r>
              <a:rPr lang="en-US" sz="2000" dirty="0" smtClean="0"/>
              <a:t>a. These are auto antibodies directed against an individual’s own proteins, can be detected by </a:t>
            </a:r>
            <a:r>
              <a:rPr lang="en-US" sz="2000" dirty="0" smtClean="0">
                <a:effectLst>
                  <a:outerShdw blurRad="38100" dist="38100" dir="2700000" algn="tl">
                    <a:srgbClr val="000000">
                      <a:alpha val="43137"/>
                    </a:srgbClr>
                  </a:outerShdw>
                </a:effectLst>
              </a:rPr>
              <a:t>ELISA</a:t>
            </a:r>
            <a:r>
              <a:rPr lang="en-US" sz="2000" dirty="0" smtClean="0"/>
              <a:t>. </a:t>
            </a:r>
          </a:p>
          <a:p>
            <a:pPr marL="457200" indent="-457200" algn="l">
              <a:buNone/>
            </a:pPr>
            <a:r>
              <a:rPr lang="en-US" sz="2000" dirty="0" smtClean="0"/>
              <a:t>b. Accuracy (Anti-CCP Assay) </a:t>
            </a:r>
            <a:r>
              <a:rPr lang="en-US" sz="2000" dirty="0" smtClean="0">
                <a:solidFill>
                  <a:srgbClr val="FF0000"/>
                </a:solidFill>
                <a:effectLst>
                  <a:outerShdw blurRad="38100" dist="38100" dir="2700000" algn="tl">
                    <a:srgbClr val="000000">
                      <a:alpha val="43137"/>
                    </a:srgbClr>
                  </a:outerShdw>
                </a:effectLst>
              </a:rPr>
              <a:t>Specificity 79% .. Sensitivity 96-98%</a:t>
            </a:r>
            <a:r>
              <a:rPr lang="en-US" sz="2000" dirty="0" smtClean="0">
                <a:solidFill>
                  <a:srgbClr val="FF0000"/>
                </a:solidFill>
              </a:rPr>
              <a:t>.</a:t>
            </a:r>
          </a:p>
          <a:p>
            <a:pPr marL="457200" indent="-457200" algn="l">
              <a:buNone/>
            </a:pPr>
            <a:r>
              <a:rPr lang="en-US" sz="2000" dirty="0" smtClean="0"/>
              <a:t>c. Diagnosis </a:t>
            </a:r>
            <a:r>
              <a:rPr lang="en-US" sz="2000" u="sng" dirty="0" smtClean="0"/>
              <a:t>more accurate when combined with RF</a:t>
            </a:r>
            <a:r>
              <a:rPr lang="en-US" sz="2000" dirty="0" smtClean="0"/>
              <a:t>.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US" sz="4000" dirty="0" smtClean="0"/>
              <a:t>Management :</a:t>
            </a:r>
            <a:endParaRPr lang="ar-SA" sz="4000" dirty="0"/>
          </a:p>
        </p:txBody>
      </p:sp>
      <p:sp>
        <p:nvSpPr>
          <p:cNvPr id="3" name="Content Placeholder 2"/>
          <p:cNvSpPr>
            <a:spLocks noGrp="1"/>
          </p:cNvSpPr>
          <p:nvPr>
            <p:ph idx="1"/>
          </p:nvPr>
        </p:nvSpPr>
        <p:spPr>
          <a:xfrm>
            <a:off x="457200" y="1000108"/>
            <a:ext cx="8229600" cy="5857892"/>
          </a:xfrm>
        </p:spPr>
        <p:txBody>
          <a:bodyPr>
            <a:noAutofit/>
          </a:bodyPr>
          <a:lstStyle/>
          <a:p>
            <a:pPr algn="l">
              <a:buNone/>
            </a:pPr>
            <a:r>
              <a:rPr lang="en-US" sz="2200" dirty="0" smtClean="0"/>
              <a:t>- Confirm your diagnosis of RA form (history, Physical exams, and investigations). </a:t>
            </a:r>
          </a:p>
          <a:p>
            <a:pPr algn="l">
              <a:buNone/>
            </a:pPr>
            <a:r>
              <a:rPr lang="en-US" sz="2200" dirty="0" smtClean="0"/>
              <a:t>- As soon as the diagnosis of RA is confirmed combined care should be started: </a:t>
            </a:r>
          </a:p>
          <a:p>
            <a:pPr algn="l">
              <a:buNone/>
            </a:pPr>
            <a:endParaRPr lang="en-US" sz="2200" dirty="0"/>
          </a:p>
          <a:p>
            <a:pPr algn="l">
              <a:buNone/>
            </a:pPr>
            <a:r>
              <a:rPr lang="en-US" sz="2200" b="1" dirty="0" smtClean="0"/>
              <a:t>a. Start DMARD(s): </a:t>
            </a:r>
            <a:r>
              <a:rPr lang="en-US" sz="2400" u="sng" dirty="0" err="1" smtClean="0">
                <a:solidFill>
                  <a:srgbClr val="C00000"/>
                </a:solidFill>
                <a:effectLst>
                  <a:outerShdw blurRad="38100" dist="38100" dir="2700000" algn="tl">
                    <a:srgbClr val="000000">
                      <a:alpha val="43137"/>
                    </a:srgbClr>
                  </a:outerShdw>
                </a:effectLst>
              </a:rPr>
              <a:t>Methotrexate</a:t>
            </a:r>
            <a:r>
              <a:rPr lang="en-US" sz="2400" dirty="0">
                <a:effectLst>
                  <a:outerShdw blurRad="38100" dist="38100" dir="2700000" algn="tl">
                    <a:srgbClr val="000000">
                      <a:alpha val="43137"/>
                    </a:srgbClr>
                  </a:outerShdw>
                </a:effectLst>
              </a:rPr>
              <a:t> </a:t>
            </a:r>
            <a:r>
              <a:rPr lang="en-US" sz="2200" dirty="0" smtClean="0"/>
              <a:t>within 3 months Control symptoms and delay progression of the disease </a:t>
            </a:r>
          </a:p>
          <a:p>
            <a:pPr algn="l">
              <a:buNone/>
            </a:pPr>
            <a:r>
              <a:rPr lang="en-US" sz="2200" b="1" dirty="0" smtClean="0"/>
              <a:t>b. Consider NSAIDs </a:t>
            </a:r>
            <a:r>
              <a:rPr lang="en-US" sz="2200" dirty="0" smtClean="0"/>
              <a:t>(if mild&gt;&gt; To relieve pain and inflammation)</a:t>
            </a:r>
          </a:p>
          <a:p>
            <a:pPr algn="l">
              <a:buNone/>
            </a:pPr>
            <a:r>
              <a:rPr lang="en-US" sz="2200" b="1" dirty="0"/>
              <a:t>c</a:t>
            </a:r>
            <a:r>
              <a:rPr lang="en-US" sz="2200" b="1" dirty="0" smtClean="0"/>
              <a:t>. Consider Local / Low-dose Steroid</a:t>
            </a:r>
          </a:p>
          <a:p>
            <a:pPr algn="l">
              <a:buNone/>
            </a:pPr>
            <a:r>
              <a:rPr lang="en-US" sz="2200" dirty="0" smtClean="0"/>
              <a:t>d. Patient Education</a:t>
            </a:r>
          </a:p>
          <a:p>
            <a:pPr algn="l">
              <a:buNone/>
            </a:pPr>
            <a:r>
              <a:rPr lang="en-US" sz="2200" b="1" dirty="0" err="1"/>
              <a:t>e</a:t>
            </a:r>
            <a:r>
              <a:rPr lang="en-US" sz="2200" b="1" dirty="0" err="1" smtClean="0"/>
              <a:t>.Physical</a:t>
            </a:r>
            <a:r>
              <a:rPr lang="en-US" sz="2200" dirty="0" smtClean="0"/>
              <a:t> / Occupational </a:t>
            </a:r>
            <a:r>
              <a:rPr lang="en-US" sz="2200" b="1" dirty="0" smtClean="0"/>
              <a:t>Therapy</a:t>
            </a:r>
            <a:r>
              <a:rPr lang="en-US" sz="2200" dirty="0" smtClean="0"/>
              <a:t>. </a:t>
            </a:r>
          </a:p>
          <a:p>
            <a:pPr algn="l">
              <a:buNone/>
            </a:pPr>
            <a:r>
              <a:rPr lang="en-US" sz="2200" dirty="0"/>
              <a:t>f</a:t>
            </a:r>
            <a:r>
              <a:rPr lang="en-US" sz="2200" dirty="0" smtClean="0"/>
              <a:t>. Referral to rheumatology clinic.</a:t>
            </a:r>
          </a:p>
          <a:p>
            <a:pPr algn="l">
              <a:buNone/>
            </a:pPr>
            <a:endParaRPr lang="en-US" sz="2200" dirty="0"/>
          </a:p>
          <a:p>
            <a:pPr algn="l">
              <a:buNone/>
            </a:pPr>
            <a:r>
              <a:rPr lang="en-US" sz="2200" b="1" dirty="0" smtClean="0"/>
              <a:t>* Follow-UP</a:t>
            </a:r>
            <a:endParaRPr lang="ar-SA"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png" descr="131313.PNG"/>
          <p:cNvPicPr/>
          <p:nvPr/>
        </p:nvPicPr>
        <p:blipFill>
          <a:blip r:embed="rId2">
            <a:extLst/>
          </a:blip>
          <a:stretch>
            <a:fillRect/>
          </a:stretch>
        </p:blipFill>
        <p:spPr>
          <a:xfrm>
            <a:off x="304800" y="142852"/>
            <a:ext cx="8610600" cy="6096000"/>
          </a:xfrm>
          <a:prstGeom prst="rect">
            <a:avLst/>
          </a:prstGeom>
          <a:ln w="12700">
            <a:miter lim="400000"/>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Degenerative Arthritis: Osteoarthritis (OA)</a:t>
            </a:r>
            <a:endParaRPr lang="ar-SA" dirty="0"/>
          </a:p>
        </p:txBody>
      </p:sp>
      <p:sp>
        <p:nvSpPr>
          <p:cNvPr id="3" name="Subtitle 2"/>
          <p:cNvSpPr>
            <a:spLocks noGrp="1"/>
          </p:cNvSpPr>
          <p:nvPr>
            <p:ph idx="1"/>
          </p:nvPr>
        </p:nvSpPr>
        <p:spPr/>
        <p:txBody>
          <a:bodyPr>
            <a:normAutofit fontScale="92500" lnSpcReduction="20000"/>
          </a:bodyPr>
          <a:lstStyle/>
          <a:p>
            <a:pPr marL="0" indent="0" algn="l" rtl="0">
              <a:buNone/>
            </a:pPr>
            <a:endParaRPr lang="en-US" b="1" dirty="0" smtClean="0">
              <a:solidFill>
                <a:srgbClr val="002060"/>
              </a:solidFill>
            </a:endParaRPr>
          </a:p>
          <a:p>
            <a:pPr marL="0" indent="0" algn="l" rtl="0">
              <a:buNone/>
            </a:pPr>
            <a:r>
              <a:rPr lang="en-US" b="1" dirty="0" smtClean="0">
                <a:solidFill>
                  <a:schemeClr val="tx1"/>
                </a:solidFill>
              </a:rPr>
              <a:t>Definition:-</a:t>
            </a:r>
            <a:endParaRPr lang="en-US" dirty="0">
              <a:solidFill>
                <a:schemeClr val="tx1"/>
              </a:solidFill>
            </a:endParaRPr>
          </a:p>
          <a:p>
            <a:pPr marL="0" indent="0" algn="l" rtl="0">
              <a:buNone/>
            </a:pPr>
            <a:r>
              <a:rPr lang="en-US" dirty="0">
                <a:solidFill>
                  <a:schemeClr val="accent2">
                    <a:lumMod val="20000"/>
                    <a:lumOff val="80000"/>
                  </a:schemeClr>
                </a:solidFill>
              </a:rPr>
              <a:t>• progressive deterioration of cartilage and bone due to failed repair of joint damage caused </a:t>
            </a:r>
            <a:r>
              <a:rPr lang="en-US" dirty="0" smtClean="0">
                <a:solidFill>
                  <a:schemeClr val="accent2">
                    <a:lumMod val="20000"/>
                    <a:lumOff val="80000"/>
                  </a:schemeClr>
                </a:solidFill>
              </a:rPr>
              <a:t>by stresses </a:t>
            </a:r>
            <a:r>
              <a:rPr lang="en-US" dirty="0">
                <a:solidFill>
                  <a:schemeClr val="accent2">
                    <a:lumMod val="20000"/>
                    <a:lumOff val="80000"/>
                  </a:schemeClr>
                </a:solidFill>
              </a:rPr>
              <a:t>on the </a:t>
            </a:r>
            <a:r>
              <a:rPr lang="en-US" dirty="0" smtClean="0">
                <a:solidFill>
                  <a:schemeClr val="accent2">
                    <a:lumMod val="20000"/>
                    <a:lumOff val="80000"/>
                  </a:schemeClr>
                </a:solidFill>
              </a:rPr>
              <a:t>joint.</a:t>
            </a:r>
          </a:p>
          <a:p>
            <a:pPr marL="0" indent="0" algn="l">
              <a:buNone/>
            </a:pPr>
            <a:endParaRPr lang="en-US" dirty="0" smtClean="0">
              <a:solidFill>
                <a:schemeClr val="accent2">
                  <a:lumMod val="20000"/>
                  <a:lumOff val="80000"/>
                </a:schemeClr>
              </a:solidFill>
            </a:endParaRPr>
          </a:p>
          <a:p>
            <a:pPr marL="0" indent="0" algn="l" rtl="0">
              <a:buNone/>
            </a:pPr>
            <a:r>
              <a:rPr lang="en-US" b="1" dirty="0">
                <a:solidFill>
                  <a:schemeClr val="tx1"/>
                </a:solidFill>
              </a:rPr>
              <a:t>Risk </a:t>
            </a:r>
            <a:r>
              <a:rPr lang="en-US" b="1" dirty="0" smtClean="0">
                <a:solidFill>
                  <a:schemeClr val="tx1"/>
                </a:solidFill>
              </a:rPr>
              <a:t>Factors:-</a:t>
            </a:r>
            <a:endParaRPr lang="en-US" dirty="0">
              <a:solidFill>
                <a:schemeClr val="tx1"/>
              </a:solidFill>
            </a:endParaRPr>
          </a:p>
          <a:p>
            <a:pPr marL="0" indent="0" algn="l">
              <a:buNone/>
            </a:pPr>
            <a:r>
              <a:rPr lang="en-US" dirty="0">
                <a:solidFill>
                  <a:schemeClr val="accent2">
                    <a:lumMod val="20000"/>
                    <a:lumOff val="80000"/>
                  </a:schemeClr>
                </a:solidFill>
              </a:rPr>
              <a:t>• genetic predisposition, advanced age, obesity </a:t>
            </a:r>
            <a:r>
              <a:rPr lang="en-US" dirty="0" smtClean="0">
                <a:solidFill>
                  <a:schemeClr val="accent2">
                    <a:lumMod val="20000"/>
                    <a:lumOff val="80000"/>
                  </a:schemeClr>
                </a:solidFill>
              </a:rPr>
              <a:t>(</a:t>
            </a:r>
            <a:r>
              <a:rPr lang="en-US" dirty="0">
                <a:solidFill>
                  <a:schemeClr val="accent2">
                    <a:lumMod val="20000"/>
                    <a:lumOff val="80000"/>
                  </a:schemeClr>
                </a:solidFill>
              </a:rPr>
              <a:t>for knee OA), female, </a:t>
            </a:r>
            <a:r>
              <a:rPr lang="en-US" dirty="0" smtClean="0">
                <a:solidFill>
                  <a:schemeClr val="accent2">
                    <a:lumMod val="20000"/>
                    <a:lumOff val="80000"/>
                  </a:schemeClr>
                </a:solidFill>
              </a:rPr>
              <a:t>trauma.</a:t>
            </a:r>
          </a:p>
          <a:p>
            <a:pPr marL="0" indent="0" algn="l">
              <a:buNone/>
            </a:pPr>
            <a:endParaRPr lang="en-US" dirty="0" smtClean="0">
              <a:solidFill>
                <a:schemeClr val="accent2">
                  <a:lumMod val="20000"/>
                  <a:lumOff val="80000"/>
                </a:schemeClr>
              </a:solidFill>
            </a:endParaRPr>
          </a:p>
          <a:p>
            <a:pPr marL="0" indent="0" algn="l">
              <a:buNone/>
            </a:pPr>
            <a:r>
              <a:rPr lang="en-US" b="1" dirty="0">
                <a:solidFill>
                  <a:schemeClr val="tx1"/>
                </a:solidFill>
              </a:rPr>
              <a:t>Signs and </a:t>
            </a:r>
            <a:r>
              <a:rPr lang="en-US" b="1" dirty="0" smtClean="0">
                <a:solidFill>
                  <a:schemeClr val="tx1"/>
                </a:solidFill>
              </a:rPr>
              <a:t>Symptoms:-</a:t>
            </a:r>
            <a:endParaRPr lang="en-US" dirty="0">
              <a:solidFill>
                <a:schemeClr val="tx1"/>
              </a:solidFill>
            </a:endParaRPr>
          </a:p>
          <a:p>
            <a:pPr marL="0" indent="0" algn="l">
              <a:buNone/>
            </a:pPr>
            <a:r>
              <a:rPr lang="en-US" dirty="0">
                <a:solidFill>
                  <a:schemeClr val="accent2">
                    <a:lumMod val="20000"/>
                    <a:lumOff val="80000"/>
                  </a:schemeClr>
                </a:solidFill>
              </a:rPr>
              <a:t>localized to affected joints (not a systemic </a:t>
            </a:r>
            <a:r>
              <a:rPr lang="en-US" dirty="0" smtClean="0">
                <a:solidFill>
                  <a:schemeClr val="accent2">
                    <a:lumMod val="20000"/>
                    <a:lumOff val="80000"/>
                  </a:schemeClr>
                </a:solidFill>
              </a:rPr>
              <a:t>disease).</a:t>
            </a:r>
            <a:r>
              <a:rPr lang="ar-SA" dirty="0" smtClean="0">
                <a:solidFill>
                  <a:schemeClr val="accent2">
                    <a:lumMod val="20000"/>
                    <a:lumOff val="80000"/>
                  </a:schemeClr>
                </a:solidFill>
              </a:rPr>
              <a:t>-</a:t>
            </a:r>
            <a:endParaRPr lang="en-US" dirty="0">
              <a:solidFill>
                <a:schemeClr val="accent2">
                  <a:lumMod val="20000"/>
                  <a:lumOff val="80000"/>
                </a:schemeClr>
              </a:solidFill>
            </a:endParaRPr>
          </a:p>
          <a:p>
            <a:pPr marL="0" indent="0" algn="l">
              <a:buNone/>
            </a:pPr>
            <a:r>
              <a:rPr lang="en-US" dirty="0">
                <a:solidFill>
                  <a:schemeClr val="accent2">
                    <a:lumMod val="20000"/>
                    <a:lumOff val="80000"/>
                  </a:schemeClr>
                </a:solidFill>
              </a:rPr>
              <a:t>-pain is often insidious, gradually progressive, with intermittent flares and </a:t>
            </a:r>
            <a:r>
              <a:rPr lang="en-US" dirty="0" smtClean="0">
                <a:solidFill>
                  <a:schemeClr val="accent2">
                    <a:lumMod val="20000"/>
                    <a:lumOff val="80000"/>
                  </a:schemeClr>
                </a:solidFill>
              </a:rPr>
              <a:t>remissions.</a:t>
            </a:r>
            <a:endParaRPr lang="en-US" dirty="0">
              <a:solidFill>
                <a:schemeClr val="accent2">
                  <a:lumMod val="20000"/>
                  <a:lumOff val="80000"/>
                </a:schemeClr>
              </a:solidFill>
            </a:endParaRPr>
          </a:p>
          <a:p>
            <a:pPr algn="l"/>
            <a:endParaRPr lang="ar-SA" dirty="0">
              <a:solidFill>
                <a:srgbClr val="002060"/>
              </a:solidFill>
            </a:endParaRPr>
          </a:p>
        </p:txBody>
      </p:sp>
    </p:spTree>
    <p:extLst>
      <p:ext uri="{BB962C8B-B14F-4D97-AF65-F5344CB8AC3E}">
        <p14:creationId xmlns:p14="http://schemas.microsoft.com/office/powerpoint/2010/main" val="26977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23728" y="620688"/>
            <a:ext cx="4320480" cy="5472608"/>
          </a:xfrm>
          <a:prstGeom prst="rect">
            <a:avLst/>
          </a:prstGeom>
          <a:noFill/>
          <a:ln>
            <a:noFill/>
          </a:ln>
        </p:spPr>
      </p:pic>
    </p:spTree>
    <p:extLst>
      <p:ext uri="{BB962C8B-B14F-4D97-AF65-F5344CB8AC3E}">
        <p14:creationId xmlns:p14="http://schemas.microsoft.com/office/powerpoint/2010/main" val="33676288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84976" cy="6336704"/>
          </a:xfrm>
        </p:spPr>
        <p:txBody>
          <a:bodyPr>
            <a:normAutofit fontScale="92500" lnSpcReduction="10000"/>
          </a:bodyPr>
          <a:lstStyle/>
          <a:p>
            <a:pPr marL="0" indent="0" algn="l" rtl="0">
              <a:buNone/>
            </a:pPr>
            <a:r>
              <a:rPr lang="en-US" b="1" dirty="0">
                <a:solidFill>
                  <a:schemeClr val="tx1"/>
                </a:solidFill>
              </a:rPr>
              <a:t>Classification (based on etiology</a:t>
            </a:r>
            <a:r>
              <a:rPr lang="en-US" b="1" dirty="0" smtClean="0">
                <a:solidFill>
                  <a:schemeClr val="tx1"/>
                </a:solidFill>
              </a:rPr>
              <a:t>)</a:t>
            </a:r>
            <a:endParaRPr lang="en-US" dirty="0">
              <a:solidFill>
                <a:schemeClr val="tx1"/>
              </a:solidFill>
            </a:endParaRPr>
          </a:p>
          <a:p>
            <a:pPr marL="0" indent="0" algn="l" rtl="0">
              <a:buNone/>
            </a:pPr>
            <a:r>
              <a:rPr lang="en-US" sz="2800" dirty="0" smtClean="0">
                <a:solidFill>
                  <a:schemeClr val="tx1"/>
                </a:solidFill>
              </a:rPr>
              <a:t>1. primary </a:t>
            </a:r>
            <a:r>
              <a:rPr lang="en-US" sz="2800" dirty="0">
                <a:solidFill>
                  <a:schemeClr val="tx1"/>
                </a:solidFill>
              </a:rPr>
              <a:t>(idiopathic</a:t>
            </a:r>
            <a:r>
              <a:rPr lang="en-US" sz="2800" dirty="0" smtClean="0">
                <a:solidFill>
                  <a:schemeClr val="tx1"/>
                </a:solidFill>
              </a:rPr>
              <a:t>):-</a:t>
            </a:r>
            <a:endParaRPr lang="en-US" sz="2800" dirty="0">
              <a:solidFill>
                <a:schemeClr val="tx1"/>
              </a:solidFill>
            </a:endParaRPr>
          </a:p>
          <a:p>
            <a:pPr marL="0" indent="0" algn="l" rtl="0">
              <a:buNone/>
            </a:pPr>
            <a:r>
              <a:rPr lang="en-US" dirty="0" smtClean="0">
                <a:solidFill>
                  <a:schemeClr val="accent2">
                    <a:lumMod val="20000"/>
                    <a:lumOff val="80000"/>
                  </a:schemeClr>
                </a:solidFill>
              </a:rPr>
              <a:t>most </a:t>
            </a:r>
            <a:r>
              <a:rPr lang="en-US" dirty="0">
                <a:solidFill>
                  <a:schemeClr val="accent2">
                    <a:lumMod val="20000"/>
                    <a:lumOff val="80000"/>
                  </a:schemeClr>
                </a:solidFill>
              </a:rPr>
              <a:t>common, unknown </a:t>
            </a:r>
            <a:r>
              <a:rPr lang="en-US" dirty="0" smtClean="0">
                <a:solidFill>
                  <a:schemeClr val="accent2">
                    <a:lumMod val="20000"/>
                    <a:lumOff val="80000"/>
                  </a:schemeClr>
                </a:solidFill>
              </a:rPr>
              <a:t>etiology.</a:t>
            </a:r>
          </a:p>
          <a:p>
            <a:pPr marL="0" indent="0" algn="l" rtl="0">
              <a:buNone/>
            </a:pPr>
            <a:endParaRPr lang="en-US" dirty="0">
              <a:solidFill>
                <a:schemeClr val="accent2">
                  <a:lumMod val="20000"/>
                  <a:lumOff val="80000"/>
                </a:schemeClr>
              </a:solidFill>
            </a:endParaRPr>
          </a:p>
          <a:p>
            <a:pPr marL="0" indent="0" algn="l" rtl="0">
              <a:buNone/>
            </a:pPr>
            <a:r>
              <a:rPr lang="en-US" dirty="0" smtClean="0">
                <a:solidFill>
                  <a:schemeClr val="tx1"/>
                </a:solidFill>
              </a:rPr>
              <a:t>2. </a:t>
            </a:r>
            <a:r>
              <a:rPr lang="en-US" sz="3000" dirty="0" smtClean="0">
                <a:solidFill>
                  <a:schemeClr val="tx1"/>
                </a:solidFill>
              </a:rPr>
              <a:t>secondary</a:t>
            </a:r>
            <a:endParaRPr lang="en-US" dirty="0">
              <a:solidFill>
                <a:schemeClr val="tx1"/>
              </a:solidFill>
            </a:endParaRPr>
          </a:p>
          <a:p>
            <a:r>
              <a:rPr lang="en-US" dirty="0" smtClean="0">
                <a:solidFill>
                  <a:schemeClr val="accent2">
                    <a:lumMod val="20000"/>
                    <a:lumOff val="80000"/>
                  </a:schemeClr>
                </a:solidFill>
              </a:rPr>
              <a:t>post-traumatic </a:t>
            </a:r>
            <a:r>
              <a:rPr lang="en-US" dirty="0">
                <a:solidFill>
                  <a:schemeClr val="accent2">
                    <a:lumMod val="20000"/>
                    <a:lumOff val="80000"/>
                  </a:schemeClr>
                </a:solidFill>
              </a:rPr>
              <a:t>or mechanical</a:t>
            </a:r>
          </a:p>
          <a:p>
            <a:r>
              <a:rPr lang="en-US" dirty="0" smtClean="0">
                <a:solidFill>
                  <a:schemeClr val="accent2">
                    <a:lumMod val="20000"/>
                    <a:lumOff val="80000"/>
                  </a:schemeClr>
                </a:solidFill>
              </a:rPr>
              <a:t>post-inflammatory </a:t>
            </a:r>
            <a:r>
              <a:rPr lang="en-US" dirty="0">
                <a:solidFill>
                  <a:schemeClr val="accent2">
                    <a:lumMod val="20000"/>
                    <a:lumOff val="80000"/>
                  </a:schemeClr>
                </a:solidFill>
              </a:rPr>
              <a:t>(e.g. </a:t>
            </a:r>
            <a:r>
              <a:rPr lang="en-US" dirty="0">
                <a:solidFill>
                  <a:schemeClr val="accent2">
                    <a:lumMod val="60000"/>
                    <a:lumOff val="40000"/>
                  </a:schemeClr>
                </a:solidFill>
              </a:rPr>
              <a:t>RA</a:t>
            </a:r>
            <a:r>
              <a:rPr lang="en-US" dirty="0">
                <a:solidFill>
                  <a:schemeClr val="accent2">
                    <a:lumMod val="20000"/>
                    <a:lumOff val="80000"/>
                  </a:schemeClr>
                </a:solidFill>
              </a:rPr>
              <a:t>) or post-infectious</a:t>
            </a:r>
          </a:p>
          <a:p>
            <a:r>
              <a:rPr lang="en-US" dirty="0" smtClean="0">
                <a:solidFill>
                  <a:schemeClr val="accent2">
                    <a:lumMod val="20000"/>
                    <a:lumOff val="80000"/>
                  </a:schemeClr>
                </a:solidFill>
              </a:rPr>
              <a:t>heritable </a:t>
            </a:r>
            <a:r>
              <a:rPr lang="en-US" dirty="0">
                <a:solidFill>
                  <a:schemeClr val="accent2">
                    <a:lumMod val="20000"/>
                    <a:lumOff val="80000"/>
                  </a:schemeClr>
                </a:solidFill>
              </a:rPr>
              <a:t>skeletal disorders (e.g. </a:t>
            </a:r>
            <a:r>
              <a:rPr lang="en-US" dirty="0">
                <a:solidFill>
                  <a:schemeClr val="accent2">
                    <a:lumMod val="60000"/>
                    <a:lumOff val="40000"/>
                  </a:schemeClr>
                </a:solidFill>
              </a:rPr>
              <a:t>scoliosis</a:t>
            </a:r>
            <a:r>
              <a:rPr lang="en-US" dirty="0">
                <a:solidFill>
                  <a:schemeClr val="accent2">
                    <a:lumMod val="20000"/>
                    <a:lumOff val="80000"/>
                  </a:schemeClr>
                </a:solidFill>
              </a:rPr>
              <a:t>)</a:t>
            </a:r>
          </a:p>
          <a:p>
            <a:r>
              <a:rPr lang="en-US" dirty="0" smtClean="0">
                <a:solidFill>
                  <a:schemeClr val="accent2">
                    <a:lumMod val="20000"/>
                    <a:lumOff val="80000"/>
                  </a:schemeClr>
                </a:solidFill>
              </a:rPr>
              <a:t>endocrine </a:t>
            </a:r>
            <a:r>
              <a:rPr lang="en-US" dirty="0">
                <a:solidFill>
                  <a:schemeClr val="accent2">
                    <a:lumMod val="20000"/>
                    <a:lumOff val="80000"/>
                  </a:schemeClr>
                </a:solidFill>
              </a:rPr>
              <a:t>disorders (e.g. </a:t>
            </a:r>
            <a:r>
              <a:rPr lang="en-US" dirty="0">
                <a:solidFill>
                  <a:schemeClr val="accent2">
                    <a:lumMod val="60000"/>
                    <a:lumOff val="40000"/>
                  </a:schemeClr>
                </a:solidFill>
              </a:rPr>
              <a:t>acromegaly</a:t>
            </a:r>
            <a:r>
              <a:rPr lang="en-US" dirty="0">
                <a:solidFill>
                  <a:schemeClr val="accent2">
                    <a:lumMod val="20000"/>
                    <a:lumOff val="80000"/>
                  </a:schemeClr>
                </a:solidFill>
              </a:rPr>
              <a:t>, </a:t>
            </a:r>
            <a:r>
              <a:rPr lang="en-US" dirty="0">
                <a:solidFill>
                  <a:schemeClr val="accent2">
                    <a:lumMod val="60000"/>
                    <a:lumOff val="40000"/>
                  </a:schemeClr>
                </a:solidFill>
              </a:rPr>
              <a:t>hyperparathyroidism</a:t>
            </a:r>
            <a:r>
              <a:rPr lang="en-US" dirty="0">
                <a:solidFill>
                  <a:schemeClr val="accent2">
                    <a:lumMod val="20000"/>
                    <a:lumOff val="80000"/>
                  </a:schemeClr>
                </a:solidFill>
              </a:rPr>
              <a:t>, </a:t>
            </a:r>
            <a:r>
              <a:rPr lang="en-US" dirty="0">
                <a:solidFill>
                  <a:schemeClr val="accent2">
                    <a:lumMod val="60000"/>
                    <a:lumOff val="40000"/>
                  </a:schemeClr>
                </a:solidFill>
              </a:rPr>
              <a:t>hypothyroidism</a:t>
            </a:r>
            <a:r>
              <a:rPr lang="en-US" dirty="0">
                <a:solidFill>
                  <a:schemeClr val="accent2">
                    <a:lumMod val="20000"/>
                    <a:lumOff val="80000"/>
                  </a:schemeClr>
                </a:solidFill>
              </a:rPr>
              <a:t>)</a:t>
            </a:r>
          </a:p>
          <a:p>
            <a:r>
              <a:rPr lang="en-US" dirty="0" smtClean="0">
                <a:solidFill>
                  <a:schemeClr val="accent2">
                    <a:lumMod val="20000"/>
                    <a:lumOff val="80000"/>
                  </a:schemeClr>
                </a:solidFill>
              </a:rPr>
              <a:t>metabolic </a:t>
            </a:r>
            <a:r>
              <a:rPr lang="en-US" dirty="0">
                <a:solidFill>
                  <a:schemeClr val="accent2">
                    <a:lumMod val="20000"/>
                    <a:lumOff val="80000"/>
                  </a:schemeClr>
                </a:solidFill>
              </a:rPr>
              <a:t>disorders (e.g. </a:t>
            </a:r>
            <a:r>
              <a:rPr lang="en-US" dirty="0">
                <a:solidFill>
                  <a:schemeClr val="accent2">
                    <a:lumMod val="60000"/>
                    <a:lumOff val="40000"/>
                  </a:schemeClr>
                </a:solidFill>
              </a:rPr>
              <a:t>gout</a:t>
            </a:r>
            <a:r>
              <a:rPr lang="en-US" dirty="0">
                <a:solidFill>
                  <a:schemeClr val="accent2">
                    <a:lumMod val="20000"/>
                    <a:lumOff val="80000"/>
                  </a:schemeClr>
                </a:solidFill>
              </a:rPr>
              <a:t>, </a:t>
            </a:r>
            <a:r>
              <a:rPr lang="en-US" dirty="0" err="1">
                <a:solidFill>
                  <a:schemeClr val="accent2">
                    <a:lumMod val="60000"/>
                    <a:lumOff val="40000"/>
                  </a:schemeClr>
                </a:solidFill>
              </a:rPr>
              <a:t>pseudogout</a:t>
            </a:r>
            <a:r>
              <a:rPr lang="en-US" dirty="0">
                <a:solidFill>
                  <a:schemeClr val="accent2">
                    <a:lumMod val="20000"/>
                    <a:lumOff val="80000"/>
                  </a:schemeClr>
                </a:solidFill>
              </a:rPr>
              <a:t>, </a:t>
            </a:r>
            <a:r>
              <a:rPr lang="en-US" dirty="0">
                <a:solidFill>
                  <a:schemeClr val="accent2">
                    <a:lumMod val="60000"/>
                    <a:lumOff val="40000"/>
                  </a:schemeClr>
                </a:solidFill>
              </a:rPr>
              <a:t>hemochromatosis</a:t>
            </a:r>
            <a:r>
              <a:rPr lang="en-US" dirty="0">
                <a:solidFill>
                  <a:schemeClr val="accent2">
                    <a:lumMod val="20000"/>
                    <a:lumOff val="80000"/>
                  </a:schemeClr>
                </a:solidFill>
              </a:rPr>
              <a:t>, </a:t>
            </a:r>
            <a:r>
              <a:rPr lang="en-US" dirty="0">
                <a:solidFill>
                  <a:schemeClr val="accent2">
                    <a:lumMod val="60000"/>
                    <a:lumOff val="40000"/>
                  </a:schemeClr>
                </a:solidFill>
              </a:rPr>
              <a:t>Wilson’s</a:t>
            </a:r>
            <a:r>
              <a:rPr lang="en-US" dirty="0">
                <a:solidFill>
                  <a:schemeClr val="accent2">
                    <a:lumMod val="20000"/>
                    <a:lumOff val="80000"/>
                  </a:schemeClr>
                </a:solidFill>
              </a:rPr>
              <a:t> </a:t>
            </a:r>
            <a:r>
              <a:rPr lang="en-US" dirty="0">
                <a:solidFill>
                  <a:schemeClr val="accent2">
                    <a:lumMod val="60000"/>
                    <a:lumOff val="40000"/>
                  </a:schemeClr>
                </a:solidFill>
              </a:rPr>
              <a:t>disease</a:t>
            </a:r>
            <a:r>
              <a:rPr lang="en-US" dirty="0">
                <a:solidFill>
                  <a:schemeClr val="accent2">
                    <a:lumMod val="20000"/>
                    <a:lumOff val="80000"/>
                  </a:schemeClr>
                </a:solidFill>
              </a:rPr>
              <a:t>, </a:t>
            </a:r>
            <a:r>
              <a:rPr lang="en-US" dirty="0" err="1">
                <a:solidFill>
                  <a:schemeClr val="accent2">
                    <a:lumMod val="60000"/>
                    <a:lumOff val="40000"/>
                  </a:schemeClr>
                </a:solidFill>
              </a:rPr>
              <a:t>ochronosis</a:t>
            </a:r>
            <a:r>
              <a:rPr lang="en-US" dirty="0">
                <a:solidFill>
                  <a:schemeClr val="accent2">
                    <a:lumMod val="20000"/>
                    <a:lumOff val="80000"/>
                  </a:schemeClr>
                </a:solidFill>
              </a:rPr>
              <a:t>)</a:t>
            </a:r>
          </a:p>
          <a:p>
            <a:r>
              <a:rPr lang="en-US" dirty="0" smtClean="0">
                <a:solidFill>
                  <a:schemeClr val="accent2">
                    <a:lumMod val="20000"/>
                    <a:lumOff val="80000"/>
                  </a:schemeClr>
                </a:solidFill>
              </a:rPr>
              <a:t>neuropathic </a:t>
            </a:r>
            <a:r>
              <a:rPr lang="en-US" dirty="0">
                <a:solidFill>
                  <a:schemeClr val="accent2">
                    <a:lumMod val="20000"/>
                    <a:lumOff val="80000"/>
                  </a:schemeClr>
                </a:solidFill>
              </a:rPr>
              <a:t>(e.g. </a:t>
            </a:r>
            <a:r>
              <a:rPr lang="en-US" dirty="0">
                <a:solidFill>
                  <a:schemeClr val="accent2">
                    <a:lumMod val="60000"/>
                    <a:lumOff val="40000"/>
                  </a:schemeClr>
                </a:solidFill>
              </a:rPr>
              <a:t>Charcot</a:t>
            </a:r>
            <a:r>
              <a:rPr lang="en-US" dirty="0">
                <a:solidFill>
                  <a:schemeClr val="accent2">
                    <a:lumMod val="20000"/>
                    <a:lumOff val="80000"/>
                  </a:schemeClr>
                </a:solidFill>
              </a:rPr>
              <a:t> </a:t>
            </a:r>
            <a:r>
              <a:rPr lang="en-US" dirty="0">
                <a:solidFill>
                  <a:schemeClr val="accent2">
                    <a:lumMod val="60000"/>
                    <a:lumOff val="40000"/>
                  </a:schemeClr>
                </a:solidFill>
              </a:rPr>
              <a:t>joints</a:t>
            </a:r>
            <a:r>
              <a:rPr lang="en-US" dirty="0">
                <a:solidFill>
                  <a:schemeClr val="accent2">
                    <a:lumMod val="20000"/>
                    <a:lumOff val="80000"/>
                  </a:schemeClr>
                </a:solidFill>
              </a:rPr>
              <a:t>)</a:t>
            </a:r>
          </a:p>
          <a:p>
            <a:r>
              <a:rPr lang="en-US" dirty="0" smtClean="0">
                <a:solidFill>
                  <a:schemeClr val="accent2">
                    <a:lumMod val="20000"/>
                    <a:lumOff val="80000"/>
                  </a:schemeClr>
                </a:solidFill>
              </a:rPr>
              <a:t>atypical </a:t>
            </a:r>
            <a:r>
              <a:rPr lang="en-US" dirty="0">
                <a:solidFill>
                  <a:schemeClr val="accent2">
                    <a:lumMod val="20000"/>
                    <a:lumOff val="80000"/>
                  </a:schemeClr>
                </a:solidFill>
              </a:rPr>
              <a:t>joint trauma due to peripheral neuropathy (e.g. </a:t>
            </a:r>
            <a:r>
              <a:rPr lang="en-US" dirty="0">
                <a:solidFill>
                  <a:schemeClr val="accent2">
                    <a:lumMod val="60000"/>
                    <a:lumOff val="40000"/>
                  </a:schemeClr>
                </a:solidFill>
              </a:rPr>
              <a:t>diabetes</a:t>
            </a:r>
            <a:r>
              <a:rPr lang="en-US" dirty="0">
                <a:solidFill>
                  <a:schemeClr val="accent2">
                    <a:lumMod val="20000"/>
                    <a:lumOff val="80000"/>
                  </a:schemeClr>
                </a:solidFill>
              </a:rPr>
              <a:t>, </a:t>
            </a:r>
            <a:r>
              <a:rPr lang="en-US" dirty="0">
                <a:solidFill>
                  <a:schemeClr val="accent2">
                    <a:lumMod val="60000"/>
                    <a:lumOff val="40000"/>
                  </a:schemeClr>
                </a:solidFill>
              </a:rPr>
              <a:t>syphilis</a:t>
            </a:r>
            <a:r>
              <a:rPr lang="en-US" dirty="0">
                <a:solidFill>
                  <a:schemeClr val="accent2">
                    <a:lumMod val="20000"/>
                    <a:lumOff val="80000"/>
                  </a:schemeClr>
                </a:solidFill>
              </a:rPr>
              <a:t>)</a:t>
            </a:r>
          </a:p>
          <a:p>
            <a:r>
              <a:rPr lang="en-US" dirty="0" smtClean="0">
                <a:solidFill>
                  <a:schemeClr val="accent2">
                    <a:lumMod val="20000"/>
                    <a:lumOff val="80000"/>
                  </a:schemeClr>
                </a:solidFill>
              </a:rPr>
              <a:t>avascular </a:t>
            </a:r>
            <a:r>
              <a:rPr lang="en-US" dirty="0">
                <a:solidFill>
                  <a:schemeClr val="accent2">
                    <a:lumMod val="20000"/>
                    <a:lumOff val="80000"/>
                  </a:schemeClr>
                </a:solidFill>
              </a:rPr>
              <a:t>necrosis</a:t>
            </a:r>
          </a:p>
          <a:p>
            <a:r>
              <a:rPr lang="en-US" dirty="0" smtClean="0">
                <a:solidFill>
                  <a:schemeClr val="accent2">
                    <a:lumMod val="20000"/>
                    <a:lumOff val="80000"/>
                  </a:schemeClr>
                </a:solidFill>
              </a:rPr>
              <a:t>other </a:t>
            </a:r>
            <a:r>
              <a:rPr lang="en-US" dirty="0">
                <a:solidFill>
                  <a:schemeClr val="accent2">
                    <a:lumMod val="20000"/>
                    <a:lumOff val="80000"/>
                  </a:schemeClr>
                </a:solidFill>
              </a:rPr>
              <a:t>(e.g. </a:t>
            </a:r>
            <a:r>
              <a:rPr lang="en-US" dirty="0">
                <a:solidFill>
                  <a:schemeClr val="accent2">
                    <a:lumMod val="60000"/>
                    <a:lumOff val="40000"/>
                  </a:schemeClr>
                </a:solidFill>
              </a:rPr>
              <a:t>congenital malformation</a:t>
            </a:r>
            <a:r>
              <a:rPr lang="en-US" dirty="0">
                <a:solidFill>
                  <a:schemeClr val="accent2">
                    <a:lumMod val="20000"/>
                    <a:lumOff val="80000"/>
                  </a:schemeClr>
                </a:solidFill>
              </a:rPr>
              <a:t>)</a:t>
            </a:r>
            <a:endParaRPr lang="ar-SA" dirty="0">
              <a:solidFill>
                <a:schemeClr val="accent2">
                  <a:lumMod val="20000"/>
                  <a:lumOff val="80000"/>
                </a:schemeClr>
              </a:solidFill>
            </a:endParaRPr>
          </a:p>
        </p:txBody>
      </p:sp>
    </p:spTree>
    <p:extLst>
      <p:ext uri="{BB962C8B-B14F-4D97-AF65-F5344CB8AC3E}">
        <p14:creationId xmlns:p14="http://schemas.microsoft.com/office/powerpoint/2010/main" val="158934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6264696"/>
          </a:xfrm>
        </p:spPr>
        <p:txBody>
          <a:bodyPr>
            <a:normAutofit/>
          </a:bodyPr>
          <a:lstStyle/>
          <a:p>
            <a:pPr marL="0" indent="0" algn="l" rtl="0">
              <a:buNone/>
            </a:pPr>
            <a:r>
              <a:rPr lang="en-US" b="1" dirty="0" smtClean="0">
                <a:solidFill>
                  <a:schemeClr val="tx1"/>
                </a:solidFill>
              </a:rPr>
              <a:t>Pathophysiology:-</a:t>
            </a:r>
          </a:p>
          <a:p>
            <a:pPr marL="0" indent="0" algn="l" rtl="0">
              <a:buNone/>
            </a:pPr>
            <a:endParaRPr lang="en-US" dirty="0">
              <a:solidFill>
                <a:schemeClr val="tx1"/>
              </a:solidFill>
            </a:endParaRPr>
          </a:p>
          <a:p>
            <a:pPr marL="0" indent="0" algn="l" rtl="0">
              <a:buNone/>
            </a:pPr>
            <a:r>
              <a:rPr lang="en-US" dirty="0" smtClean="0">
                <a:solidFill>
                  <a:schemeClr val="accent2">
                    <a:lumMod val="20000"/>
                    <a:lumOff val="80000"/>
                  </a:schemeClr>
                </a:solidFill>
              </a:rPr>
              <a:t>deterioration </a:t>
            </a:r>
            <a:r>
              <a:rPr lang="en-US" dirty="0">
                <a:solidFill>
                  <a:schemeClr val="accent2">
                    <a:lumMod val="20000"/>
                    <a:lumOff val="80000"/>
                  </a:schemeClr>
                </a:solidFill>
              </a:rPr>
              <a:t>of articular cartilage due to local biomechanical factors and release of </a:t>
            </a:r>
            <a:r>
              <a:rPr lang="en-US" dirty="0" err="1">
                <a:solidFill>
                  <a:schemeClr val="accent2">
                    <a:lumMod val="20000"/>
                    <a:lumOff val="80000"/>
                  </a:schemeClr>
                </a:solidFill>
              </a:rPr>
              <a:t>proteolytic</a:t>
            </a:r>
            <a:endParaRPr lang="en-US" dirty="0">
              <a:solidFill>
                <a:schemeClr val="accent2">
                  <a:lumMod val="20000"/>
                  <a:lumOff val="80000"/>
                </a:schemeClr>
              </a:solidFill>
            </a:endParaRPr>
          </a:p>
          <a:p>
            <a:pPr marL="0" indent="0" algn="l" rtl="0">
              <a:buNone/>
            </a:pPr>
            <a:r>
              <a:rPr lang="en-US" dirty="0">
                <a:solidFill>
                  <a:schemeClr val="accent2">
                    <a:lumMod val="20000"/>
                    <a:lumOff val="80000"/>
                  </a:schemeClr>
                </a:solidFill>
              </a:rPr>
              <a:t>and </a:t>
            </a:r>
            <a:r>
              <a:rPr lang="en-US" dirty="0" err="1">
                <a:solidFill>
                  <a:schemeClr val="accent2">
                    <a:lumMod val="20000"/>
                    <a:lumOff val="80000"/>
                  </a:schemeClr>
                </a:solidFill>
              </a:rPr>
              <a:t>collagenolytic</a:t>
            </a:r>
            <a:r>
              <a:rPr lang="en-US" dirty="0">
                <a:solidFill>
                  <a:schemeClr val="accent2">
                    <a:lumMod val="20000"/>
                    <a:lumOff val="80000"/>
                  </a:schemeClr>
                </a:solidFill>
              </a:rPr>
              <a:t> enzymes</a:t>
            </a:r>
          </a:p>
          <a:p>
            <a:pPr marL="0" indent="0" algn="l" rtl="0">
              <a:buNone/>
            </a:pPr>
            <a:r>
              <a:rPr lang="en-US" dirty="0">
                <a:solidFill>
                  <a:schemeClr val="accent2">
                    <a:lumMod val="20000"/>
                    <a:lumOff val="80000"/>
                  </a:schemeClr>
                </a:solidFill>
              </a:rPr>
              <a:t>OA develops when cartilage catabolism &gt; synthesis</a:t>
            </a:r>
          </a:p>
          <a:p>
            <a:pPr marL="0" indent="0" algn="l" rtl="0">
              <a:buNone/>
            </a:pPr>
            <a:r>
              <a:rPr lang="en-US" dirty="0">
                <a:solidFill>
                  <a:schemeClr val="accent2">
                    <a:lumMod val="20000"/>
                    <a:lumOff val="80000"/>
                  </a:schemeClr>
                </a:solidFill>
              </a:rPr>
              <a:t>loss of proteoglycans and water exposes underlying bone</a:t>
            </a:r>
          </a:p>
          <a:p>
            <a:pPr marL="0" indent="0" algn="l" rtl="0">
              <a:buNone/>
            </a:pPr>
            <a:r>
              <a:rPr lang="en-US" dirty="0">
                <a:solidFill>
                  <a:schemeClr val="accent2">
                    <a:lumMod val="20000"/>
                    <a:lumOff val="80000"/>
                  </a:schemeClr>
                </a:solidFill>
              </a:rPr>
              <a:t>abnormal local bone metabolism further damages joint</a:t>
            </a:r>
          </a:p>
          <a:p>
            <a:pPr marL="0" indent="0" algn="l" rtl="0">
              <a:buNone/>
            </a:pPr>
            <a:r>
              <a:rPr lang="en-US" dirty="0">
                <a:solidFill>
                  <a:schemeClr val="accent2">
                    <a:lumMod val="20000"/>
                    <a:lumOff val="80000"/>
                  </a:schemeClr>
                </a:solidFill>
              </a:rPr>
              <a:t>altered joint function and </a:t>
            </a:r>
            <a:r>
              <a:rPr lang="en-US" dirty="0" smtClean="0">
                <a:solidFill>
                  <a:schemeClr val="accent2">
                    <a:lumMod val="20000"/>
                    <a:lumOff val="80000"/>
                  </a:schemeClr>
                </a:solidFill>
              </a:rPr>
              <a:t>damage</a:t>
            </a:r>
          </a:p>
          <a:p>
            <a:pPr marL="0" indent="0" algn="l" rtl="0">
              <a:buNone/>
            </a:pPr>
            <a:r>
              <a:rPr lang="en-US" dirty="0" err="1">
                <a:solidFill>
                  <a:schemeClr val="accent2">
                    <a:lumMod val="20000"/>
                    <a:lumOff val="80000"/>
                  </a:schemeClr>
                </a:solidFill>
              </a:rPr>
              <a:t>synovitis</a:t>
            </a:r>
            <a:r>
              <a:rPr lang="en-US" dirty="0">
                <a:solidFill>
                  <a:schemeClr val="accent2">
                    <a:lumMod val="20000"/>
                    <a:lumOff val="80000"/>
                  </a:schemeClr>
                </a:solidFill>
              </a:rPr>
              <a:t> is secondary to cartilage damage; therefore, may see small effusions in OA</a:t>
            </a:r>
          </a:p>
          <a:p>
            <a:pPr algn="l" rtl="0"/>
            <a:endParaRPr lang="ar-SA" dirty="0">
              <a:solidFill>
                <a:srgbClr val="002060"/>
              </a:solidFill>
            </a:endParaRPr>
          </a:p>
        </p:txBody>
      </p:sp>
    </p:spTree>
    <p:extLst>
      <p:ext uri="{BB962C8B-B14F-4D97-AF65-F5344CB8AC3E}">
        <p14:creationId xmlns:p14="http://schemas.microsoft.com/office/powerpoint/2010/main" val="10777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eg"/>
          <p:cNvPicPr>
            <a:picLocks noGrp="1"/>
          </p:cNvPicPr>
          <p:nvPr>
            <p:ph idx="1"/>
          </p:nvPr>
        </p:nvPicPr>
        <p:blipFill>
          <a:blip r:embed="rId2">
            <a:extLst/>
          </a:blip>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32854752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2214554"/>
            <a:ext cx="8143932" cy="2492990"/>
          </a:xfrm>
          <a:prstGeom prst="rect">
            <a:avLst/>
          </a:prstGeom>
          <a:noFill/>
        </p:spPr>
        <p:txBody>
          <a:bodyPr wrap="square" rtlCol="1">
            <a:spAutoFit/>
          </a:bodyPr>
          <a:lstStyle/>
          <a:p>
            <a:pPr algn="l"/>
            <a:r>
              <a:rPr lang="en-US" sz="2200" b="1" dirty="0" smtClean="0">
                <a:solidFill>
                  <a:srgbClr val="FFC000"/>
                </a:solidFill>
                <a:effectLst>
                  <a:outerShdw blurRad="38100" dist="38100" dir="2700000" algn="tl">
                    <a:srgbClr val="000000">
                      <a:alpha val="43137"/>
                    </a:srgbClr>
                  </a:outerShdw>
                </a:effectLst>
                <a:latin typeface="Trebuchet MS"/>
                <a:ea typeface="Trebuchet MS"/>
                <a:cs typeface="Trebuchet MS"/>
                <a:sym typeface="Trebuchet MS"/>
              </a:rPr>
              <a:t>x-ray finding :</a:t>
            </a:r>
          </a:p>
          <a:p>
            <a:pPr lvl="0" algn="l"/>
            <a:endParaRPr lang="en-US" sz="2200" dirty="0" smtClean="0">
              <a:solidFill>
                <a:srgbClr val="FFC000"/>
              </a:solidFill>
              <a:effectLst>
                <a:outerShdw blurRad="38100" dist="38100" dir="2700000" algn="tl">
                  <a:srgbClr val="000000">
                    <a:alpha val="43137"/>
                  </a:srgbClr>
                </a:outerShdw>
              </a:effectLst>
            </a:endParaRPr>
          </a:p>
          <a:p>
            <a:pPr lvl="0" algn="l"/>
            <a:r>
              <a:rPr lang="en-US" sz="2200" dirty="0" smtClean="0">
                <a:solidFill>
                  <a:srgbClr val="FFC000"/>
                </a:solidFill>
                <a:effectLst>
                  <a:outerShdw blurRad="38100" dist="38100" dir="2700000" algn="tl">
                    <a:srgbClr val="000000">
                      <a:alpha val="43137"/>
                    </a:srgbClr>
                  </a:outerShdw>
                </a:effectLst>
              </a:rPr>
              <a:t>1/  joint space narrowing</a:t>
            </a:r>
          </a:p>
          <a:p>
            <a:pPr lvl="0" algn="l"/>
            <a:r>
              <a:rPr lang="en-US" sz="2200" dirty="0" smtClean="0">
                <a:solidFill>
                  <a:srgbClr val="FFC000"/>
                </a:solidFill>
                <a:effectLst>
                  <a:outerShdw blurRad="38100" dist="38100" dir="2700000" algn="tl">
                    <a:srgbClr val="000000">
                      <a:alpha val="43137"/>
                    </a:srgbClr>
                  </a:outerShdw>
                </a:effectLst>
              </a:rPr>
              <a:t>2/  </a:t>
            </a:r>
            <a:r>
              <a:rPr lang="en-US" sz="2200" dirty="0" err="1" smtClean="0">
                <a:solidFill>
                  <a:srgbClr val="FFC000"/>
                </a:solidFill>
                <a:effectLst>
                  <a:outerShdw blurRad="38100" dist="38100" dir="2700000" algn="tl">
                    <a:srgbClr val="000000">
                      <a:alpha val="43137"/>
                    </a:srgbClr>
                  </a:outerShdw>
                </a:effectLst>
              </a:rPr>
              <a:t>osteophytes</a:t>
            </a:r>
            <a:r>
              <a:rPr lang="en-US" sz="2200" dirty="0" smtClean="0">
                <a:solidFill>
                  <a:srgbClr val="FFC000"/>
                </a:solidFill>
                <a:effectLst>
                  <a:outerShdw blurRad="38100" dist="38100" dir="2700000" algn="tl">
                    <a:srgbClr val="000000">
                      <a:alpha val="43137"/>
                    </a:srgbClr>
                  </a:outerShdw>
                </a:effectLst>
              </a:rPr>
              <a:t> </a:t>
            </a:r>
            <a:r>
              <a:rPr lang="en-US" sz="2400" dirty="0" smtClean="0">
                <a:solidFill>
                  <a:srgbClr val="FFC000"/>
                </a:solidFill>
                <a:effectLst>
                  <a:outerShdw blurRad="38100" dist="38100" dir="2700000" algn="tl">
                    <a:srgbClr val="000000">
                      <a:alpha val="43137"/>
                    </a:srgbClr>
                  </a:outerShdw>
                </a:effectLst>
              </a:rPr>
              <a:t>formation</a:t>
            </a:r>
            <a:endParaRPr lang="en-US" sz="2200" dirty="0" smtClean="0">
              <a:solidFill>
                <a:srgbClr val="FFC000"/>
              </a:solidFill>
              <a:effectLst>
                <a:outerShdw blurRad="38100" dist="38100" dir="2700000" algn="tl">
                  <a:srgbClr val="000000">
                    <a:alpha val="43137"/>
                  </a:srgbClr>
                </a:outerShdw>
              </a:effectLst>
            </a:endParaRPr>
          </a:p>
          <a:p>
            <a:pPr lvl="0" algn="l"/>
            <a:r>
              <a:rPr lang="en-US" sz="2200" dirty="0" smtClean="0">
                <a:solidFill>
                  <a:srgbClr val="FFC000"/>
                </a:solidFill>
                <a:effectLst>
                  <a:outerShdw blurRad="38100" dist="38100" dir="2700000" algn="tl">
                    <a:srgbClr val="000000">
                      <a:alpha val="43137"/>
                    </a:srgbClr>
                  </a:outerShdw>
                </a:effectLst>
              </a:rPr>
              <a:t>3/  joint destruction</a:t>
            </a:r>
          </a:p>
          <a:p>
            <a:pPr lvl="0" algn="l"/>
            <a:r>
              <a:rPr lang="en-US" sz="2200" dirty="0" smtClean="0">
                <a:solidFill>
                  <a:srgbClr val="FFC000"/>
                </a:solidFill>
                <a:effectLst>
                  <a:outerShdw blurRad="38100" dist="38100" dir="2700000" algn="tl">
                    <a:srgbClr val="000000">
                      <a:alpha val="43137"/>
                    </a:srgbClr>
                  </a:outerShdw>
                </a:effectLst>
              </a:rPr>
              <a:t>4/  </a:t>
            </a:r>
            <a:r>
              <a:rPr lang="en-US" sz="2200" dirty="0" err="1" smtClean="0">
                <a:solidFill>
                  <a:srgbClr val="FFC000"/>
                </a:solidFill>
                <a:effectLst>
                  <a:outerShdw blurRad="38100" dist="38100" dir="2700000" algn="tl">
                    <a:srgbClr val="000000">
                      <a:alpha val="43137"/>
                    </a:srgbClr>
                  </a:outerShdw>
                </a:effectLst>
              </a:rPr>
              <a:t>carpometacarpal</a:t>
            </a:r>
            <a:r>
              <a:rPr lang="en-US" sz="2200" dirty="0" smtClean="0">
                <a:solidFill>
                  <a:srgbClr val="FFC000"/>
                </a:solidFill>
                <a:effectLst>
                  <a:outerShdw blurRad="38100" dist="38100" dir="2700000" algn="tl">
                    <a:srgbClr val="000000">
                      <a:alpha val="43137"/>
                    </a:srgbClr>
                  </a:outerShdw>
                </a:effectLst>
              </a:rPr>
              <a:t> joint </a:t>
            </a:r>
          </a:p>
          <a:p>
            <a:pPr algn="l"/>
            <a:endParaRPr lang="ar-SA" sz="2200" dirty="0">
              <a:solidFill>
                <a:srgbClr val="FFC000"/>
              </a:solidFill>
              <a:effectLst>
                <a:outerShdw blurRad="38100" dist="38100" dir="2700000" algn="tl">
                  <a:srgbClr val="000000">
                    <a:alpha val="43137"/>
                  </a:srgbClr>
                </a:outerShdw>
              </a:effectLst>
            </a:endParaRPr>
          </a:p>
        </p:txBody>
      </p:sp>
      <p:pic>
        <p:nvPicPr>
          <p:cNvPr id="6" name="image20.png"/>
          <p:cNvPicPr/>
          <p:nvPr/>
        </p:nvPicPr>
        <p:blipFill>
          <a:blip r:embed="rId2">
            <a:extLst/>
          </a:blip>
          <a:stretch>
            <a:fillRect/>
          </a:stretch>
        </p:blipFill>
        <p:spPr>
          <a:xfrm>
            <a:off x="3929058" y="285728"/>
            <a:ext cx="5000660" cy="6357982"/>
          </a:xfrm>
          <a:prstGeom prst="rect">
            <a:avLst/>
          </a:prstGeom>
          <a:ln w="12700">
            <a:miter lim="400000"/>
          </a:ln>
        </p:spPr>
      </p:pic>
    </p:spTree>
    <p:extLst>
      <p:ext uri="{BB962C8B-B14F-4D97-AF65-F5344CB8AC3E}">
        <p14:creationId xmlns:p14="http://schemas.microsoft.com/office/powerpoint/2010/main" val="130444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ase</a:t>
            </a:r>
            <a:endParaRPr lang="en-US" dirty="0"/>
          </a:p>
        </p:txBody>
      </p:sp>
      <p:sp>
        <p:nvSpPr>
          <p:cNvPr id="3" name="Content Placeholder 2"/>
          <p:cNvSpPr>
            <a:spLocks noGrp="1"/>
          </p:cNvSpPr>
          <p:nvPr>
            <p:ph idx="1"/>
          </p:nvPr>
        </p:nvSpPr>
        <p:spPr/>
        <p:txBody>
          <a:bodyPr/>
          <a:lstStyle/>
          <a:p>
            <a:r>
              <a:rPr lang="en-US" dirty="0" err="1" smtClean="0"/>
              <a:t>Lesail</a:t>
            </a:r>
            <a:r>
              <a:rPr lang="en-US" dirty="0" smtClean="0"/>
              <a:t> a 39 </a:t>
            </a:r>
            <a:r>
              <a:rPr lang="en-US" dirty="0" err="1" smtClean="0"/>
              <a:t>yo</a:t>
            </a:r>
            <a:r>
              <a:rPr lang="en-US" dirty="0" smtClean="0"/>
              <a:t> female, a </a:t>
            </a:r>
            <a:r>
              <a:rPr lang="en-US" dirty="0" err="1" smtClean="0"/>
              <a:t>filipina</a:t>
            </a:r>
            <a:r>
              <a:rPr lang="en-US" dirty="0" smtClean="0"/>
              <a:t> housemaid gradually developed painful wrists over 3 months; she consulted the doctor only when the pain and early morning stiffness stopped her from work.</a:t>
            </a:r>
            <a:endParaRPr lang="en-US" dirty="0"/>
          </a:p>
          <a:p>
            <a:endParaRPr lang="en-US" dirty="0" smtClean="0"/>
          </a:p>
          <a:p>
            <a:r>
              <a:rPr lang="en-US" dirty="0" smtClean="0"/>
              <a:t>Medical history:-</a:t>
            </a:r>
          </a:p>
          <a:p>
            <a:pPr marL="0" indent="0">
              <a:buNone/>
            </a:pPr>
            <a:r>
              <a:rPr lang="en-US" dirty="0"/>
              <a:t> </a:t>
            </a:r>
            <a:r>
              <a:rPr lang="en-US" dirty="0" smtClean="0"/>
              <a:t>   </a:t>
            </a:r>
            <a:r>
              <a:rPr lang="en-US" dirty="0" err="1" smtClean="0"/>
              <a:t>Lesail’s</a:t>
            </a:r>
            <a:r>
              <a:rPr lang="en-US" dirty="0" smtClean="0"/>
              <a:t> medical</a:t>
            </a:r>
            <a:r>
              <a:rPr lang="en-US" dirty="0"/>
              <a:t> </a:t>
            </a:r>
            <a:r>
              <a:rPr lang="en-US" dirty="0" smtClean="0"/>
              <a:t>history is unremarkable. Her current medications are iron ,Vitamin D and calcium supplement. </a:t>
            </a: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604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Septic Arthritis</a:t>
            </a:r>
            <a:r>
              <a:rPr lang="en-US" dirty="0"/>
              <a:t/>
            </a:r>
            <a:br>
              <a:rPr lang="en-US" dirty="0"/>
            </a:br>
            <a:endParaRPr lang="ar-SA" dirty="0"/>
          </a:p>
        </p:txBody>
      </p:sp>
      <p:sp>
        <p:nvSpPr>
          <p:cNvPr id="3" name="Content Placeholder 2"/>
          <p:cNvSpPr>
            <a:spLocks noGrp="1"/>
          </p:cNvSpPr>
          <p:nvPr>
            <p:ph idx="1"/>
          </p:nvPr>
        </p:nvSpPr>
        <p:spPr>
          <a:xfrm>
            <a:off x="251520" y="836712"/>
            <a:ext cx="8640960" cy="5832648"/>
          </a:xfrm>
        </p:spPr>
        <p:txBody>
          <a:bodyPr>
            <a:normAutofit/>
          </a:bodyPr>
          <a:lstStyle/>
          <a:p>
            <a:pPr marL="0" indent="0" algn="l" rtl="0">
              <a:buNone/>
            </a:pPr>
            <a:r>
              <a:rPr lang="en-US" dirty="0">
                <a:solidFill>
                  <a:schemeClr val="accent2">
                    <a:lumMod val="20000"/>
                    <a:lumOff val="80000"/>
                  </a:schemeClr>
                </a:solidFill>
              </a:rPr>
              <a:t>Septic arthritis is an infection, usually bacterial, in the joint cavity</a:t>
            </a:r>
            <a:r>
              <a:rPr lang="ar-SA" dirty="0">
                <a:solidFill>
                  <a:schemeClr val="accent2">
                    <a:lumMod val="20000"/>
                    <a:lumOff val="80000"/>
                  </a:schemeClr>
                </a:solidFill>
              </a:rPr>
              <a:t>. </a:t>
            </a:r>
            <a:r>
              <a:rPr lang="en-US" dirty="0">
                <a:solidFill>
                  <a:schemeClr val="accent2">
                    <a:lumMod val="20000"/>
                    <a:lumOff val="80000"/>
                  </a:schemeClr>
                </a:solidFill>
              </a:rPr>
              <a:t>Since septic arthritis can lead to rapid joint destruction, immediate accurate diagnosis is essential The joint cavity is normally sterile with synovial fluid and cellular matter including a few white blood cells The majority of patients with bacterial septic arthritis will present with acute </a:t>
            </a:r>
            <a:r>
              <a:rPr lang="en-US" dirty="0" err="1" smtClean="0">
                <a:solidFill>
                  <a:schemeClr val="accent2">
                    <a:lumMod val="20000"/>
                    <a:lumOff val="80000"/>
                  </a:schemeClr>
                </a:solidFill>
              </a:rPr>
              <a:t>monoarthritis</a:t>
            </a:r>
            <a:r>
              <a:rPr lang="en-US" dirty="0" smtClean="0">
                <a:solidFill>
                  <a:schemeClr val="accent2">
                    <a:lumMod val="20000"/>
                    <a:lumOff val="80000"/>
                  </a:schemeClr>
                </a:solidFill>
              </a:rPr>
              <a:t>.</a:t>
            </a:r>
          </a:p>
          <a:p>
            <a:pPr marL="0" indent="0" algn="l" rtl="0">
              <a:buNone/>
            </a:pPr>
            <a:endParaRPr lang="en-US" dirty="0">
              <a:solidFill>
                <a:schemeClr val="accent2">
                  <a:lumMod val="20000"/>
                  <a:lumOff val="80000"/>
                </a:schemeClr>
              </a:solidFill>
            </a:endParaRPr>
          </a:p>
          <a:p>
            <a:pPr marL="0" indent="0" algn="l" rtl="0">
              <a:buNone/>
            </a:pPr>
            <a:r>
              <a:rPr lang="en-US" dirty="0">
                <a:solidFill>
                  <a:schemeClr val="accent2">
                    <a:lumMod val="20000"/>
                    <a:lumOff val="80000"/>
                  </a:schemeClr>
                </a:solidFill>
              </a:rPr>
              <a:t>The incidence of septic arthritis has been estimated at 2 to 10 cases per 100,000 in the general population and as high as 30 to 70 cases per 100,000 in patients with rheumatoid arthritis. The most common mode of spread  </a:t>
            </a:r>
            <a:r>
              <a:rPr lang="en-US" dirty="0" err="1">
                <a:solidFill>
                  <a:schemeClr val="accent2">
                    <a:lumMod val="20000"/>
                    <a:lumOff val="80000"/>
                  </a:schemeClr>
                </a:solidFill>
              </a:rPr>
              <a:t>hematogenous</a:t>
            </a:r>
            <a:r>
              <a:rPr lang="en-US" dirty="0">
                <a:solidFill>
                  <a:schemeClr val="accent2">
                    <a:lumMod val="20000"/>
                    <a:lumOff val="80000"/>
                  </a:schemeClr>
                </a:solidFill>
              </a:rPr>
              <a:t>, with predisposing factors including intravenous drug use presence of indwelling states. </a:t>
            </a:r>
            <a:endParaRPr lang="ar-SA" dirty="0">
              <a:solidFill>
                <a:schemeClr val="accent2">
                  <a:lumMod val="20000"/>
                  <a:lumOff val="80000"/>
                </a:schemeClr>
              </a:solidFill>
            </a:endParaRPr>
          </a:p>
        </p:txBody>
      </p:sp>
    </p:spTree>
    <p:extLst>
      <p:ext uri="{BB962C8B-B14F-4D97-AF65-F5344CB8AC3E}">
        <p14:creationId xmlns:p14="http://schemas.microsoft.com/office/powerpoint/2010/main" val="140920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jpeg" descr="child_hip_septic_causes01.jpg"/>
          <p:cNvPicPr>
            <a:picLocks noGrp="1"/>
          </p:cNvPicPr>
          <p:nvPr>
            <p:ph idx="1"/>
          </p:nvPr>
        </p:nvPicPr>
        <p:blipFill>
          <a:blip r:embed="rId2">
            <a:extLst/>
          </a:blip>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27485773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6624736"/>
          </a:xfrm>
        </p:spPr>
        <p:txBody>
          <a:bodyPr>
            <a:normAutofit/>
          </a:bodyPr>
          <a:lstStyle/>
          <a:p>
            <a:r>
              <a:rPr lang="en-US" dirty="0" smtClean="0">
                <a:solidFill>
                  <a:schemeClr val="accent2">
                    <a:lumMod val="20000"/>
                    <a:lumOff val="80000"/>
                  </a:schemeClr>
                </a:solidFill>
              </a:rPr>
              <a:t>Neisseria gonorrhea </a:t>
            </a:r>
            <a:r>
              <a:rPr lang="en-US" dirty="0">
                <a:solidFill>
                  <a:schemeClr val="accent2">
                    <a:lumMod val="20000"/>
                    <a:lumOff val="80000"/>
                  </a:schemeClr>
                </a:solidFill>
              </a:rPr>
              <a:t>remains the most common pathogen (</a:t>
            </a:r>
            <a:r>
              <a:rPr lang="en-US" dirty="0">
                <a:solidFill>
                  <a:srgbClr val="FF0000"/>
                </a:solidFill>
              </a:rPr>
              <a:t>75% of cases</a:t>
            </a:r>
            <a:r>
              <a:rPr lang="en-US" dirty="0">
                <a:solidFill>
                  <a:schemeClr val="accent2">
                    <a:lumMod val="20000"/>
                    <a:lumOff val="80000"/>
                  </a:schemeClr>
                </a:solidFill>
              </a:rPr>
              <a:t>) among younger sexually active </a:t>
            </a:r>
            <a:r>
              <a:rPr lang="en-US" dirty="0" smtClean="0">
                <a:solidFill>
                  <a:schemeClr val="accent2">
                    <a:lumMod val="20000"/>
                    <a:lumOff val="80000"/>
                  </a:schemeClr>
                </a:solidFill>
              </a:rPr>
              <a:t>individuals, </a:t>
            </a:r>
            <a:r>
              <a:rPr lang="en-US" u="sng" dirty="0" smtClean="0">
                <a:solidFill>
                  <a:schemeClr val="accent2">
                    <a:lumMod val="20000"/>
                    <a:lumOff val="80000"/>
                  </a:schemeClr>
                </a:solidFill>
              </a:rPr>
              <a:t>Staphylococcus </a:t>
            </a:r>
            <a:r>
              <a:rPr lang="en-US" u="sng" dirty="0" err="1" smtClean="0">
                <a:solidFill>
                  <a:schemeClr val="accent2">
                    <a:lumMod val="20000"/>
                    <a:lumOff val="80000"/>
                  </a:schemeClr>
                </a:solidFill>
              </a:rPr>
              <a:t>aureus</a:t>
            </a:r>
            <a:r>
              <a:rPr lang="en-US" dirty="0" smtClean="0">
                <a:solidFill>
                  <a:schemeClr val="accent2">
                    <a:lumMod val="20000"/>
                    <a:lumOff val="80000"/>
                  </a:schemeClr>
                </a:solidFill>
              </a:rPr>
              <a:t> </a:t>
            </a:r>
            <a:r>
              <a:rPr lang="en-US" dirty="0">
                <a:solidFill>
                  <a:schemeClr val="accent2">
                    <a:lumMod val="20000"/>
                    <a:lumOff val="80000"/>
                  </a:schemeClr>
                </a:solidFill>
              </a:rPr>
              <a:t>infection is the cause of the vast majority of cases of acute bacterial arthritis in adults and in children older than 2 </a:t>
            </a:r>
            <a:r>
              <a:rPr lang="en-US" dirty="0" smtClean="0">
                <a:solidFill>
                  <a:schemeClr val="accent2">
                    <a:lumMod val="20000"/>
                    <a:lumOff val="80000"/>
                  </a:schemeClr>
                </a:solidFill>
              </a:rPr>
              <a:t>years.</a:t>
            </a:r>
          </a:p>
          <a:p>
            <a:pPr marL="0" indent="0">
              <a:buNone/>
            </a:pPr>
            <a:endParaRPr lang="en-US" dirty="0" smtClean="0">
              <a:solidFill>
                <a:schemeClr val="accent2">
                  <a:lumMod val="20000"/>
                  <a:lumOff val="80000"/>
                </a:schemeClr>
              </a:solidFill>
            </a:endParaRPr>
          </a:p>
          <a:p>
            <a:r>
              <a:rPr lang="en-US" dirty="0">
                <a:solidFill>
                  <a:schemeClr val="accent2">
                    <a:lumMod val="20000"/>
                    <a:lumOff val="80000"/>
                  </a:schemeClr>
                </a:solidFill>
              </a:rPr>
              <a:t>Pay attention to the following symptoms</a:t>
            </a:r>
            <a:r>
              <a:rPr lang="ar-SA" dirty="0" smtClean="0">
                <a:solidFill>
                  <a:schemeClr val="accent2">
                    <a:lumMod val="20000"/>
                    <a:lumOff val="80000"/>
                  </a:schemeClr>
                </a:solidFill>
              </a:rPr>
              <a:t>:</a:t>
            </a:r>
          </a:p>
          <a:p>
            <a:pPr marL="0" indent="0">
              <a:buNone/>
            </a:pPr>
            <a:r>
              <a:rPr lang="en-US" dirty="0" smtClean="0">
                <a:solidFill>
                  <a:schemeClr val="accent2">
                    <a:lumMod val="20000"/>
                    <a:lumOff val="80000"/>
                  </a:schemeClr>
                </a:solidFill>
              </a:rPr>
              <a:t>  -</a:t>
            </a:r>
            <a:r>
              <a:rPr lang="en-US" dirty="0">
                <a:solidFill>
                  <a:schemeClr val="accent2">
                    <a:lumMod val="20000"/>
                    <a:lumOff val="80000"/>
                  </a:schemeClr>
                </a:solidFill>
              </a:rPr>
              <a:t>Acuteness of onset of the joint </a:t>
            </a:r>
            <a:r>
              <a:rPr lang="en-US" dirty="0" smtClean="0">
                <a:solidFill>
                  <a:schemeClr val="accent2">
                    <a:lumMod val="20000"/>
                    <a:lumOff val="80000"/>
                  </a:schemeClr>
                </a:solidFill>
              </a:rPr>
              <a:t>pain.</a:t>
            </a:r>
          </a:p>
          <a:p>
            <a:pPr marL="0" indent="0">
              <a:buNone/>
            </a:pPr>
            <a:r>
              <a:rPr lang="en-US" dirty="0">
                <a:solidFill>
                  <a:schemeClr val="accent2">
                    <a:lumMod val="20000"/>
                    <a:lumOff val="80000"/>
                  </a:schemeClr>
                </a:solidFill>
              </a:rPr>
              <a:t> </a:t>
            </a:r>
            <a:r>
              <a:rPr lang="en-US" dirty="0" smtClean="0">
                <a:solidFill>
                  <a:schemeClr val="accent2">
                    <a:lumMod val="20000"/>
                    <a:lumOff val="80000"/>
                  </a:schemeClr>
                </a:solidFill>
              </a:rPr>
              <a:t> -Previous </a:t>
            </a:r>
            <a:r>
              <a:rPr lang="en-US" dirty="0">
                <a:solidFill>
                  <a:schemeClr val="accent2">
                    <a:lumMod val="20000"/>
                    <a:lumOff val="80000"/>
                  </a:schemeClr>
                </a:solidFill>
              </a:rPr>
              <a:t>history of joint disease or </a:t>
            </a:r>
            <a:r>
              <a:rPr lang="en-US" dirty="0" smtClean="0">
                <a:solidFill>
                  <a:schemeClr val="accent2">
                    <a:lumMod val="20000"/>
                    <a:lumOff val="80000"/>
                  </a:schemeClr>
                </a:solidFill>
              </a:rPr>
              <a:t>trauma.</a:t>
            </a:r>
          </a:p>
          <a:p>
            <a:pPr marL="0" indent="0">
              <a:buNone/>
            </a:pPr>
            <a:r>
              <a:rPr lang="en-US" dirty="0">
                <a:solidFill>
                  <a:schemeClr val="accent2">
                    <a:lumMod val="20000"/>
                    <a:lumOff val="80000"/>
                  </a:schemeClr>
                </a:solidFill>
              </a:rPr>
              <a:t> </a:t>
            </a:r>
            <a:r>
              <a:rPr lang="en-US" dirty="0" smtClean="0">
                <a:solidFill>
                  <a:schemeClr val="accent2">
                    <a:lumMod val="20000"/>
                    <a:lumOff val="80000"/>
                  </a:schemeClr>
                </a:solidFill>
              </a:rPr>
              <a:t> -The </a:t>
            </a:r>
            <a:r>
              <a:rPr lang="en-US" dirty="0">
                <a:solidFill>
                  <a:schemeClr val="accent2">
                    <a:lumMod val="20000"/>
                    <a:lumOff val="80000"/>
                  </a:schemeClr>
                </a:solidFill>
              </a:rPr>
              <a:t>presence of extra-articular </a:t>
            </a:r>
            <a:r>
              <a:rPr lang="en-US" dirty="0" smtClean="0">
                <a:solidFill>
                  <a:schemeClr val="accent2">
                    <a:lumMod val="20000"/>
                    <a:lumOff val="80000"/>
                  </a:schemeClr>
                </a:solidFill>
              </a:rPr>
              <a:t>symptoms.</a:t>
            </a:r>
            <a:endParaRPr lang="en-US" dirty="0">
              <a:solidFill>
                <a:schemeClr val="accent2">
                  <a:lumMod val="20000"/>
                  <a:lumOff val="80000"/>
                </a:schemeClr>
              </a:solidFill>
            </a:endParaRPr>
          </a:p>
          <a:p>
            <a:pPr marL="0" indent="0">
              <a:buNone/>
            </a:pPr>
            <a:endParaRPr lang="en-US" dirty="0" smtClean="0">
              <a:solidFill>
                <a:schemeClr val="accent2">
                  <a:lumMod val="20000"/>
                  <a:lumOff val="80000"/>
                </a:schemeClr>
              </a:solidFill>
            </a:endParaRPr>
          </a:p>
          <a:p>
            <a:pPr marL="0" indent="0">
              <a:buNone/>
            </a:pPr>
            <a:endParaRPr lang="en-US" dirty="0">
              <a:solidFill>
                <a:schemeClr val="accent2">
                  <a:lumMod val="20000"/>
                  <a:lumOff val="80000"/>
                </a:schemeClr>
              </a:solidFill>
            </a:endParaRPr>
          </a:p>
          <a:p>
            <a:endParaRPr lang="ar-SA" dirty="0" smtClean="0">
              <a:solidFill>
                <a:schemeClr val="accent2">
                  <a:lumMod val="20000"/>
                  <a:lumOff val="80000"/>
                </a:schemeClr>
              </a:solidFill>
            </a:endParaRPr>
          </a:p>
          <a:p>
            <a:endParaRPr lang="en-US" dirty="0">
              <a:solidFill>
                <a:schemeClr val="accent2">
                  <a:lumMod val="20000"/>
                  <a:lumOff val="80000"/>
                </a:schemeClr>
              </a:solidFill>
            </a:endParaRPr>
          </a:p>
          <a:p>
            <a:pPr marL="0" indent="0" algn="l" rtl="0">
              <a:buNone/>
            </a:pPr>
            <a:endParaRPr lang="en-US" dirty="0">
              <a:solidFill>
                <a:schemeClr val="accent2">
                  <a:lumMod val="20000"/>
                  <a:lumOff val="80000"/>
                </a:schemeClr>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013176"/>
            <a:ext cx="3600400" cy="1512168"/>
          </a:xfrm>
          <a:prstGeom prst="rect">
            <a:avLst/>
          </a:prstGeom>
          <a:noFill/>
          <a:ln>
            <a:noFill/>
          </a:ln>
        </p:spPr>
      </p:pic>
    </p:spTree>
    <p:extLst>
      <p:ext uri="{BB962C8B-B14F-4D97-AF65-F5344CB8AC3E}">
        <p14:creationId xmlns:p14="http://schemas.microsoft.com/office/powerpoint/2010/main" val="34075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229225"/>
            <a:ext cx="9144000" cy="1628775"/>
          </a:xfrm>
        </p:spPr>
        <p:txBody>
          <a:bodyPr/>
          <a:lstStyle/>
          <a:p>
            <a:pPr algn="l" rtl="0"/>
            <a:r>
              <a:rPr lang="en-US" dirty="0">
                <a:solidFill>
                  <a:schemeClr val="accent2">
                    <a:lumMod val="40000"/>
                    <a:lumOff val="60000"/>
                  </a:schemeClr>
                </a:solidFill>
              </a:rPr>
              <a:t>The most commonly </a:t>
            </a:r>
            <a:r>
              <a:rPr lang="en-US" dirty="0" smtClean="0">
                <a:solidFill>
                  <a:schemeClr val="accent2">
                    <a:lumMod val="40000"/>
                    <a:lumOff val="60000"/>
                  </a:schemeClr>
                </a:solidFill>
              </a:rPr>
              <a:t>involved </a:t>
            </a:r>
            <a:r>
              <a:rPr lang="en-US" dirty="0">
                <a:solidFill>
                  <a:schemeClr val="accent2">
                    <a:lumMod val="40000"/>
                    <a:lumOff val="60000"/>
                  </a:schemeClr>
                </a:solidFill>
              </a:rPr>
              <a:t>joint in septic arthritis is the knee (</a:t>
            </a:r>
            <a:r>
              <a:rPr lang="en-US" dirty="0">
                <a:solidFill>
                  <a:schemeClr val="accent2">
                    <a:lumMod val="60000"/>
                    <a:lumOff val="40000"/>
                  </a:schemeClr>
                </a:solidFill>
              </a:rPr>
              <a:t>50% of </a:t>
            </a:r>
            <a:r>
              <a:rPr lang="en-US" dirty="0" smtClean="0">
                <a:solidFill>
                  <a:schemeClr val="accent2">
                    <a:lumMod val="60000"/>
                    <a:lumOff val="40000"/>
                  </a:schemeClr>
                </a:solidFill>
              </a:rPr>
              <a:t>cases)</a:t>
            </a:r>
            <a:endParaRPr lang="ar-SA" dirty="0">
              <a:solidFill>
                <a:schemeClr val="accent2">
                  <a:lumMod val="60000"/>
                  <a:lumOff val="40000"/>
                </a:schemeClr>
              </a:solidFill>
            </a:endParaRPr>
          </a:p>
        </p:txBody>
      </p:sp>
      <p:pic>
        <p:nvPicPr>
          <p:cNvPr id="4" name="image10.jpeg"/>
          <p:cNvPicPr/>
          <p:nvPr/>
        </p:nvPicPr>
        <p:blipFill>
          <a:blip r:embed="rId2">
            <a:extLst/>
          </a:blip>
          <a:stretch>
            <a:fillRect/>
          </a:stretch>
        </p:blipFill>
        <p:spPr>
          <a:xfrm>
            <a:off x="899592" y="332656"/>
            <a:ext cx="6912768" cy="4797152"/>
          </a:xfrm>
          <a:prstGeom prst="rect">
            <a:avLst/>
          </a:prstGeom>
          <a:ln w="12700">
            <a:miter lim="400000"/>
          </a:ln>
        </p:spPr>
      </p:pic>
    </p:spTree>
    <p:extLst>
      <p:ext uri="{BB962C8B-B14F-4D97-AF65-F5344CB8AC3E}">
        <p14:creationId xmlns:p14="http://schemas.microsoft.com/office/powerpoint/2010/main" val="40486134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9432"/>
            <a:ext cx="9144000" cy="6858000"/>
          </a:xfrm>
        </p:spPr>
        <p:txBody>
          <a:bodyPr>
            <a:normAutofit/>
          </a:bodyPr>
          <a:lstStyle/>
          <a:p>
            <a:pPr algn="l" rtl="0"/>
            <a:r>
              <a:rPr lang="en-US" dirty="0">
                <a:solidFill>
                  <a:schemeClr val="accent2">
                    <a:lumMod val="20000"/>
                    <a:lumOff val="80000"/>
                  </a:schemeClr>
                </a:solidFill>
              </a:rPr>
              <a:t>A classic presentation for septic arthritis is a febrile patient who has rigors, an increased leukocyte count, and elevated sedimentation rate. However, none of these is highly sensitive or specific for septic arthritis. In one </a:t>
            </a:r>
            <a:r>
              <a:rPr lang="en-US" dirty="0" smtClean="0">
                <a:solidFill>
                  <a:schemeClr val="accent2">
                    <a:lumMod val="20000"/>
                    <a:lumOff val="80000"/>
                  </a:schemeClr>
                </a:solidFill>
              </a:rPr>
              <a:t>series:,</a:t>
            </a:r>
          </a:p>
          <a:p>
            <a:pPr algn="l" rtl="0"/>
            <a:r>
              <a:rPr lang="en-US" dirty="0" smtClean="0">
                <a:solidFill>
                  <a:schemeClr val="accent2">
                    <a:lumMod val="60000"/>
                    <a:lumOff val="40000"/>
                  </a:schemeClr>
                </a:solidFill>
              </a:rPr>
              <a:t>40</a:t>
            </a:r>
            <a:r>
              <a:rPr lang="en-US" dirty="0">
                <a:solidFill>
                  <a:schemeClr val="accent2">
                    <a:lumMod val="60000"/>
                    <a:lumOff val="40000"/>
                  </a:schemeClr>
                </a:solidFill>
              </a:rPr>
              <a:t>%</a:t>
            </a:r>
            <a:r>
              <a:rPr lang="en-US" dirty="0">
                <a:solidFill>
                  <a:schemeClr val="accent2">
                    <a:lumMod val="20000"/>
                    <a:lumOff val="80000"/>
                  </a:schemeClr>
                </a:solidFill>
              </a:rPr>
              <a:t> to </a:t>
            </a:r>
            <a:r>
              <a:rPr lang="en-US" dirty="0">
                <a:solidFill>
                  <a:srgbClr val="FFFF00"/>
                </a:solidFill>
              </a:rPr>
              <a:t>60% </a:t>
            </a:r>
            <a:r>
              <a:rPr lang="en-US" dirty="0">
                <a:solidFill>
                  <a:schemeClr val="accent2">
                    <a:lumMod val="20000"/>
                    <a:lumOff val="80000"/>
                  </a:schemeClr>
                </a:solidFill>
              </a:rPr>
              <a:t>of patients with septic arthritis were </a:t>
            </a:r>
            <a:r>
              <a:rPr lang="en-US" dirty="0" smtClean="0">
                <a:solidFill>
                  <a:schemeClr val="accent2">
                    <a:lumMod val="20000"/>
                    <a:lumOff val="80000"/>
                  </a:schemeClr>
                </a:solidFill>
              </a:rPr>
              <a:t>febrile.</a:t>
            </a:r>
          </a:p>
          <a:p>
            <a:pPr algn="l" rtl="0"/>
            <a:r>
              <a:rPr lang="en-US" dirty="0" smtClean="0">
                <a:solidFill>
                  <a:schemeClr val="accent2">
                    <a:lumMod val="60000"/>
                    <a:lumOff val="40000"/>
                  </a:schemeClr>
                </a:solidFill>
              </a:rPr>
              <a:t>25</a:t>
            </a:r>
            <a:r>
              <a:rPr lang="en-US" dirty="0">
                <a:solidFill>
                  <a:schemeClr val="accent2">
                    <a:lumMod val="60000"/>
                    <a:lumOff val="40000"/>
                  </a:schemeClr>
                </a:solidFill>
              </a:rPr>
              <a:t>%</a:t>
            </a:r>
            <a:r>
              <a:rPr lang="en-US" dirty="0">
                <a:solidFill>
                  <a:schemeClr val="accent2">
                    <a:lumMod val="20000"/>
                    <a:lumOff val="80000"/>
                  </a:schemeClr>
                </a:solidFill>
              </a:rPr>
              <a:t> to </a:t>
            </a:r>
            <a:r>
              <a:rPr lang="en-US" dirty="0">
                <a:solidFill>
                  <a:schemeClr val="accent2">
                    <a:lumMod val="60000"/>
                    <a:lumOff val="40000"/>
                  </a:schemeClr>
                </a:solidFill>
              </a:rPr>
              <a:t>60%</a:t>
            </a:r>
            <a:r>
              <a:rPr lang="en-US" dirty="0">
                <a:solidFill>
                  <a:schemeClr val="accent2">
                    <a:lumMod val="20000"/>
                    <a:lumOff val="80000"/>
                  </a:schemeClr>
                </a:solidFill>
              </a:rPr>
              <a:t> had an elevated leukocyte </a:t>
            </a:r>
            <a:r>
              <a:rPr lang="en-US" dirty="0" smtClean="0">
                <a:solidFill>
                  <a:schemeClr val="accent2">
                    <a:lumMod val="20000"/>
                    <a:lumOff val="80000"/>
                  </a:schemeClr>
                </a:solidFill>
              </a:rPr>
              <a:t>count.</a:t>
            </a:r>
          </a:p>
          <a:p>
            <a:pPr algn="l" rtl="0"/>
            <a:r>
              <a:rPr lang="en-US" dirty="0" smtClean="0">
                <a:solidFill>
                  <a:schemeClr val="accent2">
                    <a:lumMod val="20000"/>
                    <a:lumOff val="80000"/>
                  </a:schemeClr>
                </a:solidFill>
              </a:rPr>
              <a:t> </a:t>
            </a:r>
            <a:r>
              <a:rPr lang="en-US" dirty="0">
                <a:solidFill>
                  <a:schemeClr val="accent2">
                    <a:lumMod val="20000"/>
                    <a:lumOff val="80000"/>
                  </a:schemeClr>
                </a:solidFill>
              </a:rPr>
              <a:t>and </a:t>
            </a:r>
            <a:r>
              <a:rPr lang="en-US" dirty="0" smtClean="0">
                <a:solidFill>
                  <a:schemeClr val="accent2">
                    <a:lumMod val="60000"/>
                    <a:lumOff val="40000"/>
                  </a:schemeClr>
                </a:solidFill>
              </a:rPr>
              <a:t>60</a:t>
            </a:r>
            <a:r>
              <a:rPr lang="en-US" dirty="0">
                <a:solidFill>
                  <a:schemeClr val="accent2">
                    <a:lumMod val="60000"/>
                    <a:lumOff val="40000"/>
                  </a:schemeClr>
                </a:solidFill>
              </a:rPr>
              <a:t>%</a:t>
            </a:r>
            <a:r>
              <a:rPr lang="en-US" dirty="0">
                <a:solidFill>
                  <a:schemeClr val="accent2">
                    <a:lumMod val="20000"/>
                    <a:lumOff val="80000"/>
                  </a:schemeClr>
                </a:solidFill>
              </a:rPr>
              <a:t> to </a:t>
            </a:r>
            <a:r>
              <a:rPr lang="en-US" dirty="0">
                <a:solidFill>
                  <a:schemeClr val="accent2">
                    <a:lumMod val="60000"/>
                    <a:lumOff val="40000"/>
                  </a:schemeClr>
                </a:solidFill>
              </a:rPr>
              <a:t>80%</a:t>
            </a:r>
            <a:r>
              <a:rPr lang="en-US" dirty="0">
                <a:solidFill>
                  <a:schemeClr val="accent2">
                    <a:lumMod val="20000"/>
                    <a:lumOff val="80000"/>
                  </a:schemeClr>
                </a:solidFill>
              </a:rPr>
              <a:t> had a sedimentation rate greater than </a:t>
            </a:r>
            <a:r>
              <a:rPr lang="en-US" dirty="0">
                <a:solidFill>
                  <a:schemeClr val="accent2">
                    <a:lumMod val="60000"/>
                    <a:lumOff val="40000"/>
                  </a:schemeClr>
                </a:solidFill>
              </a:rPr>
              <a:t>50 mm/hr</a:t>
            </a:r>
            <a:r>
              <a:rPr lang="en-US" dirty="0">
                <a:solidFill>
                  <a:schemeClr val="accent2">
                    <a:lumMod val="20000"/>
                    <a:lumOff val="80000"/>
                  </a:schemeClr>
                </a:solidFill>
              </a:rPr>
              <a:t>. </a:t>
            </a:r>
            <a:r>
              <a:rPr lang="ar-SA" dirty="0" smtClean="0">
                <a:solidFill>
                  <a:schemeClr val="accent2">
                    <a:lumMod val="20000"/>
                    <a:lumOff val="80000"/>
                  </a:schemeClr>
                </a:solidFill>
              </a:rPr>
              <a:t> </a:t>
            </a:r>
            <a:endParaRPr lang="en-US" dirty="0" smtClean="0">
              <a:solidFill>
                <a:schemeClr val="accent2">
                  <a:lumMod val="20000"/>
                  <a:lumOff val="80000"/>
                </a:schemeClr>
              </a:solidFill>
            </a:endParaRPr>
          </a:p>
          <a:p>
            <a:pPr algn="l" rtl="0"/>
            <a:r>
              <a:rPr lang="en-US" dirty="0" smtClean="0">
                <a:solidFill>
                  <a:schemeClr val="accent2">
                    <a:lumMod val="20000"/>
                    <a:lumOff val="80000"/>
                  </a:schemeClr>
                </a:solidFill>
              </a:rPr>
              <a:t>Signs </a:t>
            </a:r>
            <a:r>
              <a:rPr lang="en-US" dirty="0">
                <a:solidFill>
                  <a:schemeClr val="accent2">
                    <a:lumMod val="20000"/>
                    <a:lumOff val="80000"/>
                  </a:schemeClr>
                </a:solidFill>
              </a:rPr>
              <a:t>and symptoms of infection may be muted in elderly, those who are </a:t>
            </a:r>
            <a:r>
              <a:rPr lang="en-US" dirty="0" err="1">
                <a:solidFill>
                  <a:schemeClr val="accent2">
                    <a:lumMod val="20000"/>
                    <a:lumOff val="80000"/>
                  </a:schemeClr>
                </a:solidFill>
              </a:rPr>
              <a:t>immunocompromised</a:t>
            </a:r>
            <a:r>
              <a:rPr lang="en-US" dirty="0">
                <a:solidFill>
                  <a:schemeClr val="accent2">
                    <a:lumMod val="20000"/>
                    <a:lumOff val="80000"/>
                  </a:schemeClr>
                </a:solidFill>
              </a:rPr>
              <a:t> (</a:t>
            </a:r>
            <a:r>
              <a:rPr lang="en-US" dirty="0">
                <a:solidFill>
                  <a:schemeClr val="accent2">
                    <a:lumMod val="60000"/>
                    <a:lumOff val="40000"/>
                  </a:schemeClr>
                </a:solidFill>
              </a:rPr>
              <a:t>especially those with rheumatoid arthritis</a:t>
            </a:r>
            <a:r>
              <a:rPr lang="en-US" dirty="0">
                <a:solidFill>
                  <a:schemeClr val="accent2">
                    <a:lumMod val="20000"/>
                    <a:lumOff val="80000"/>
                  </a:schemeClr>
                </a:solidFill>
              </a:rPr>
              <a:t>) and who </a:t>
            </a:r>
            <a:r>
              <a:rPr lang="en-US" dirty="0">
                <a:solidFill>
                  <a:schemeClr val="accent2">
                    <a:lumMod val="60000"/>
                    <a:lumOff val="40000"/>
                  </a:schemeClr>
                </a:solidFill>
              </a:rPr>
              <a:t>abuse intravenous </a:t>
            </a:r>
            <a:r>
              <a:rPr lang="en-US" dirty="0" smtClean="0">
                <a:solidFill>
                  <a:schemeClr val="accent2">
                    <a:lumMod val="60000"/>
                    <a:lumOff val="40000"/>
                  </a:schemeClr>
                </a:solidFill>
              </a:rPr>
              <a:t>drugs.</a:t>
            </a:r>
            <a:endParaRPr lang="en-US" dirty="0">
              <a:solidFill>
                <a:schemeClr val="accent2">
                  <a:lumMod val="60000"/>
                  <a:lumOff val="40000"/>
                </a:schemeClr>
              </a:solidFill>
            </a:endParaRPr>
          </a:p>
          <a:p>
            <a:pPr algn="l" rtl="0"/>
            <a:endParaRPr lang="ar-SA" dirty="0">
              <a:solidFill>
                <a:schemeClr val="accent2">
                  <a:lumMod val="20000"/>
                  <a:lumOff val="80000"/>
                </a:schemeClr>
              </a:solidFill>
            </a:endParaRPr>
          </a:p>
        </p:txBody>
      </p:sp>
    </p:spTree>
    <p:extLst>
      <p:ext uri="{BB962C8B-B14F-4D97-AF65-F5344CB8AC3E}">
        <p14:creationId xmlns:p14="http://schemas.microsoft.com/office/powerpoint/2010/main" val="95188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53752"/>
            <a:ext cx="8229600" cy="1143000"/>
          </a:xfrm>
        </p:spPr>
        <p:txBody>
          <a:bodyPr>
            <a:normAutofit fontScale="90000"/>
          </a:bodyPr>
          <a:lstStyle/>
          <a:p>
            <a:r>
              <a:rPr lang="en-US" dirty="0"/>
              <a:t>Investigations of SA</a:t>
            </a:r>
            <a:r>
              <a:rPr lang="ar-SA" dirty="0"/>
              <a:t> </a:t>
            </a:r>
            <a:r>
              <a:rPr lang="en-US" dirty="0"/>
              <a:t/>
            </a:r>
            <a:br>
              <a:rPr lang="en-US" dirty="0"/>
            </a:br>
            <a:endParaRPr lang="ar-SA" dirty="0"/>
          </a:p>
        </p:txBody>
      </p:sp>
      <p:sp>
        <p:nvSpPr>
          <p:cNvPr id="3" name="Content Placeholder 2"/>
          <p:cNvSpPr>
            <a:spLocks noGrp="1"/>
          </p:cNvSpPr>
          <p:nvPr>
            <p:ph idx="1"/>
          </p:nvPr>
        </p:nvSpPr>
        <p:spPr>
          <a:xfrm>
            <a:off x="288032" y="792088"/>
            <a:ext cx="8855968" cy="6021288"/>
          </a:xfrm>
        </p:spPr>
        <p:txBody>
          <a:bodyPr>
            <a:normAutofit fontScale="77500" lnSpcReduction="20000"/>
          </a:bodyPr>
          <a:lstStyle/>
          <a:p>
            <a:pPr marL="0" indent="0" algn="l" rtl="0">
              <a:buNone/>
            </a:pPr>
            <a:r>
              <a:rPr lang="en-US" b="1" dirty="0" smtClean="0">
                <a:solidFill>
                  <a:schemeClr val="accent2">
                    <a:lumMod val="60000"/>
                    <a:lumOff val="40000"/>
                  </a:schemeClr>
                </a:solidFill>
              </a:rPr>
              <a:t> </a:t>
            </a:r>
            <a:r>
              <a:rPr lang="en-US" sz="3000" b="1" dirty="0">
                <a:solidFill>
                  <a:schemeClr val="accent2">
                    <a:lumMod val="60000"/>
                    <a:lumOff val="40000"/>
                  </a:schemeClr>
                </a:solidFill>
              </a:rPr>
              <a:t>Joint Fluid Analysis and Culture:</a:t>
            </a:r>
          </a:p>
          <a:p>
            <a:pPr marL="0" indent="0" algn="l" rtl="0">
              <a:buNone/>
            </a:pPr>
            <a:r>
              <a:rPr lang="en-US" sz="2400" dirty="0">
                <a:solidFill>
                  <a:schemeClr val="accent2">
                    <a:lumMod val="20000"/>
                    <a:lumOff val="80000"/>
                  </a:schemeClr>
                </a:solidFill>
              </a:rPr>
              <a:t>Normal synovial fluid is clear and colorless</a:t>
            </a:r>
          </a:p>
          <a:p>
            <a:pPr marL="0" indent="0" algn="l" rtl="0">
              <a:buNone/>
            </a:pPr>
            <a:r>
              <a:rPr lang="en-US" sz="2400" dirty="0" smtClean="0">
                <a:solidFill>
                  <a:schemeClr val="accent2">
                    <a:lumMod val="20000"/>
                    <a:lumOff val="80000"/>
                  </a:schemeClr>
                </a:solidFill>
              </a:rPr>
              <a:t>- Culture </a:t>
            </a:r>
            <a:r>
              <a:rPr lang="en-US" sz="2400" dirty="0">
                <a:solidFill>
                  <a:schemeClr val="accent2">
                    <a:lumMod val="20000"/>
                    <a:lumOff val="80000"/>
                  </a:schemeClr>
                </a:solidFill>
              </a:rPr>
              <a:t>results in patients with </a:t>
            </a:r>
            <a:r>
              <a:rPr lang="en-US" sz="2400" dirty="0" smtClean="0">
                <a:solidFill>
                  <a:schemeClr val="accent2">
                    <a:lumMod val="20000"/>
                    <a:lumOff val="80000"/>
                  </a:schemeClr>
                </a:solidFill>
              </a:rPr>
              <a:t>non </a:t>
            </a:r>
            <a:r>
              <a:rPr lang="en-US" sz="2400" dirty="0" err="1" smtClean="0">
                <a:solidFill>
                  <a:schemeClr val="accent2">
                    <a:lumMod val="20000"/>
                    <a:lumOff val="80000"/>
                  </a:schemeClr>
                </a:solidFill>
              </a:rPr>
              <a:t>gonococcal</a:t>
            </a:r>
            <a:r>
              <a:rPr lang="en-US" sz="2400" dirty="0" smtClean="0">
                <a:solidFill>
                  <a:schemeClr val="accent2">
                    <a:lumMod val="20000"/>
                    <a:lumOff val="80000"/>
                  </a:schemeClr>
                </a:solidFill>
              </a:rPr>
              <a:t> </a:t>
            </a:r>
            <a:r>
              <a:rPr lang="en-US" sz="2400" dirty="0">
                <a:solidFill>
                  <a:schemeClr val="accent2">
                    <a:lumMod val="20000"/>
                    <a:lumOff val="80000"/>
                  </a:schemeClr>
                </a:solidFill>
              </a:rPr>
              <a:t>septic arthritis are almost always positive. </a:t>
            </a:r>
            <a:r>
              <a:rPr lang="en-US" sz="2400" dirty="0" smtClean="0">
                <a:solidFill>
                  <a:schemeClr val="accent2">
                    <a:lumMod val="20000"/>
                    <a:lumOff val="80000"/>
                  </a:schemeClr>
                </a:solidFill>
              </a:rPr>
              <a:t>- Cultures </a:t>
            </a:r>
            <a:r>
              <a:rPr lang="en-US" sz="2400" dirty="0">
                <a:solidFill>
                  <a:schemeClr val="accent2">
                    <a:lumMod val="20000"/>
                    <a:lumOff val="80000"/>
                  </a:schemeClr>
                </a:solidFill>
              </a:rPr>
              <a:t>of the joint fluid in </a:t>
            </a:r>
            <a:r>
              <a:rPr lang="en-US" sz="2400" dirty="0" err="1">
                <a:solidFill>
                  <a:schemeClr val="accent2">
                    <a:lumMod val="20000"/>
                    <a:lumOff val="80000"/>
                  </a:schemeClr>
                </a:solidFill>
              </a:rPr>
              <a:t>gonococcal</a:t>
            </a:r>
            <a:r>
              <a:rPr lang="en-US" sz="2400" dirty="0">
                <a:solidFill>
                  <a:schemeClr val="accent2">
                    <a:lumMod val="20000"/>
                    <a:lumOff val="80000"/>
                  </a:schemeClr>
                </a:solidFill>
              </a:rPr>
              <a:t> infections yield positive results in only about 25-50% of </a:t>
            </a:r>
            <a:r>
              <a:rPr lang="en-US" sz="2400" dirty="0" smtClean="0">
                <a:solidFill>
                  <a:schemeClr val="accent2">
                    <a:lumMod val="20000"/>
                    <a:lumOff val="80000"/>
                  </a:schemeClr>
                </a:solidFill>
              </a:rPr>
              <a:t>cases.</a:t>
            </a:r>
          </a:p>
          <a:p>
            <a:pPr marL="0" indent="0" algn="l" rtl="0">
              <a:buNone/>
            </a:pPr>
            <a:endParaRPr lang="en-US" sz="2400" dirty="0" smtClean="0">
              <a:solidFill>
                <a:schemeClr val="accent2">
                  <a:lumMod val="20000"/>
                  <a:lumOff val="80000"/>
                </a:schemeClr>
              </a:solidFill>
            </a:endParaRPr>
          </a:p>
          <a:p>
            <a:pPr marL="0" indent="0">
              <a:buNone/>
            </a:pPr>
            <a:r>
              <a:rPr lang="en-US" sz="3000" b="1" dirty="0" smtClean="0">
                <a:solidFill>
                  <a:schemeClr val="accent2">
                    <a:lumMod val="20000"/>
                    <a:lumOff val="80000"/>
                  </a:schemeClr>
                </a:solidFill>
              </a:rPr>
              <a:t> </a:t>
            </a:r>
            <a:r>
              <a:rPr lang="en-US" sz="3100" b="1" dirty="0">
                <a:solidFill>
                  <a:schemeClr val="accent2">
                    <a:lumMod val="60000"/>
                    <a:lumOff val="40000"/>
                  </a:schemeClr>
                </a:solidFill>
              </a:rPr>
              <a:t>Blood Cultures: </a:t>
            </a:r>
          </a:p>
          <a:p>
            <a:pPr marL="0" indent="0" algn="l" rtl="0">
              <a:buNone/>
            </a:pPr>
            <a:r>
              <a:rPr lang="en-US" sz="2400" dirty="0" smtClean="0">
                <a:solidFill>
                  <a:schemeClr val="accent2">
                    <a:lumMod val="20000"/>
                    <a:lumOff val="80000"/>
                  </a:schemeClr>
                </a:solidFill>
              </a:rPr>
              <a:t>By </a:t>
            </a:r>
            <a:r>
              <a:rPr lang="en-US" sz="2400" dirty="0">
                <a:solidFill>
                  <a:schemeClr val="accent2">
                    <a:lumMod val="20000"/>
                    <a:lumOff val="80000"/>
                  </a:schemeClr>
                </a:solidFill>
              </a:rPr>
              <a:t>Obtaining at least 2 sets of blood cultures to rule out a </a:t>
            </a:r>
            <a:r>
              <a:rPr lang="en-US" sz="2400" dirty="0" err="1">
                <a:solidFill>
                  <a:schemeClr val="accent2">
                    <a:lumMod val="20000"/>
                    <a:lumOff val="80000"/>
                  </a:schemeClr>
                </a:solidFill>
              </a:rPr>
              <a:t>bacteremic</a:t>
            </a:r>
            <a:r>
              <a:rPr lang="en-US" sz="2400" dirty="0">
                <a:solidFill>
                  <a:schemeClr val="accent2">
                    <a:lumMod val="20000"/>
                    <a:lumOff val="80000"/>
                  </a:schemeClr>
                </a:solidFill>
              </a:rPr>
              <a:t> origin of the septic </a:t>
            </a:r>
            <a:r>
              <a:rPr lang="en-US" sz="2400" dirty="0" smtClean="0">
                <a:solidFill>
                  <a:schemeClr val="accent2">
                    <a:lumMod val="20000"/>
                    <a:lumOff val="80000"/>
                  </a:schemeClr>
                </a:solidFill>
              </a:rPr>
              <a:t>joint.</a:t>
            </a:r>
          </a:p>
          <a:p>
            <a:pPr marL="0" indent="0" algn="l" rtl="0">
              <a:buNone/>
            </a:pPr>
            <a:endParaRPr lang="en-US" sz="2400" dirty="0" smtClean="0">
              <a:solidFill>
                <a:schemeClr val="accent2">
                  <a:lumMod val="20000"/>
                  <a:lumOff val="80000"/>
                </a:schemeClr>
              </a:solidFill>
            </a:endParaRPr>
          </a:p>
          <a:p>
            <a:pPr marL="0" indent="0" algn="l" rtl="0">
              <a:buNone/>
            </a:pPr>
            <a:r>
              <a:rPr lang="en-US" sz="3500" b="1" dirty="0" smtClean="0">
                <a:solidFill>
                  <a:schemeClr val="accent2">
                    <a:lumMod val="20000"/>
                    <a:lumOff val="80000"/>
                  </a:schemeClr>
                </a:solidFill>
              </a:rPr>
              <a:t> </a:t>
            </a:r>
            <a:r>
              <a:rPr lang="en-US" sz="3100" b="1" dirty="0">
                <a:solidFill>
                  <a:schemeClr val="accent2">
                    <a:lumMod val="60000"/>
                    <a:lumOff val="40000"/>
                  </a:schemeClr>
                </a:solidFill>
              </a:rPr>
              <a:t>Polymerase chain reaction:</a:t>
            </a:r>
            <a:r>
              <a:rPr lang="en-US" sz="3500" b="1" dirty="0" smtClean="0">
                <a:solidFill>
                  <a:schemeClr val="accent2">
                    <a:lumMod val="20000"/>
                    <a:lumOff val="80000"/>
                  </a:schemeClr>
                </a:solidFill>
              </a:rPr>
              <a:t> </a:t>
            </a:r>
          </a:p>
          <a:p>
            <a:pPr marL="0" indent="0" algn="l" rtl="0">
              <a:buNone/>
            </a:pPr>
            <a:r>
              <a:rPr lang="en-US" sz="2400" dirty="0" smtClean="0">
                <a:solidFill>
                  <a:schemeClr val="accent2">
                    <a:lumMod val="20000"/>
                    <a:lumOff val="80000"/>
                  </a:schemeClr>
                </a:solidFill>
              </a:rPr>
              <a:t>For </a:t>
            </a:r>
            <a:r>
              <a:rPr lang="en-US" sz="2400" dirty="0">
                <a:solidFill>
                  <a:schemeClr val="accent2">
                    <a:lumMod val="20000"/>
                    <a:lumOff val="80000"/>
                  </a:schemeClr>
                </a:solidFill>
              </a:rPr>
              <a:t>detection of bacterial DNA in joint fluid and synovial </a:t>
            </a:r>
            <a:r>
              <a:rPr lang="en-US" sz="2400" dirty="0" smtClean="0">
                <a:solidFill>
                  <a:schemeClr val="accent2">
                    <a:lumMod val="20000"/>
                    <a:lumOff val="80000"/>
                  </a:schemeClr>
                </a:solidFill>
              </a:rPr>
              <a:t>tissue.</a:t>
            </a:r>
          </a:p>
          <a:p>
            <a:pPr marL="0" indent="0" algn="l" rtl="0">
              <a:buNone/>
            </a:pPr>
            <a:endParaRPr lang="en-US" sz="2400" dirty="0">
              <a:solidFill>
                <a:schemeClr val="accent2">
                  <a:lumMod val="20000"/>
                  <a:lumOff val="80000"/>
                </a:schemeClr>
              </a:solidFill>
            </a:endParaRPr>
          </a:p>
          <a:p>
            <a:pPr marL="0" indent="0" algn="l" rtl="0">
              <a:buNone/>
            </a:pPr>
            <a:r>
              <a:rPr lang="en-US" sz="3500" b="1" dirty="0" smtClean="0">
                <a:solidFill>
                  <a:schemeClr val="accent2">
                    <a:lumMod val="20000"/>
                    <a:lumOff val="80000"/>
                  </a:schemeClr>
                </a:solidFill>
              </a:rPr>
              <a:t> </a:t>
            </a:r>
            <a:r>
              <a:rPr lang="en-US" sz="3100" b="1" dirty="0">
                <a:solidFill>
                  <a:schemeClr val="accent2">
                    <a:lumMod val="60000"/>
                    <a:lumOff val="40000"/>
                  </a:schemeClr>
                </a:solidFill>
              </a:rPr>
              <a:t>Radiography and Ultrasonography: </a:t>
            </a:r>
          </a:p>
          <a:p>
            <a:pPr marL="0" indent="0" algn="l" rtl="0">
              <a:buNone/>
            </a:pPr>
            <a:r>
              <a:rPr lang="ar-SA" sz="2400" dirty="0">
                <a:solidFill>
                  <a:schemeClr val="accent2">
                    <a:lumMod val="20000"/>
                    <a:lumOff val="80000"/>
                  </a:schemeClr>
                </a:solidFill>
              </a:rPr>
              <a:t> </a:t>
            </a:r>
            <a:r>
              <a:rPr lang="en-US" sz="2400" dirty="0" smtClean="0">
                <a:solidFill>
                  <a:schemeClr val="accent2">
                    <a:lumMod val="20000"/>
                    <a:lumOff val="80000"/>
                  </a:schemeClr>
                </a:solidFill>
              </a:rPr>
              <a:t> </a:t>
            </a:r>
            <a:r>
              <a:rPr lang="en-US" sz="2400" dirty="0">
                <a:solidFill>
                  <a:schemeClr val="accent2">
                    <a:lumMod val="20000"/>
                    <a:lumOff val="80000"/>
                  </a:schemeClr>
                </a:solidFill>
              </a:rPr>
              <a:t>it is most useful in ruling out underlying osteomyelitis caused by the joint infection </a:t>
            </a:r>
            <a:r>
              <a:rPr lang="en-US" sz="2400" dirty="0" smtClean="0">
                <a:solidFill>
                  <a:schemeClr val="accent2">
                    <a:lumMod val="20000"/>
                    <a:lumOff val="80000"/>
                  </a:schemeClr>
                </a:solidFill>
              </a:rPr>
              <a:t>itself</a:t>
            </a:r>
            <a:r>
              <a:rPr lang="ar-SA" sz="2400" dirty="0">
                <a:solidFill>
                  <a:schemeClr val="accent2">
                    <a:lumMod val="20000"/>
                    <a:lumOff val="80000"/>
                  </a:schemeClr>
                </a:solidFill>
              </a:rPr>
              <a:t> </a:t>
            </a:r>
            <a:r>
              <a:rPr lang="en-US" sz="2400" dirty="0" smtClean="0">
                <a:solidFill>
                  <a:schemeClr val="accent2">
                    <a:lumMod val="20000"/>
                    <a:lumOff val="80000"/>
                  </a:schemeClr>
                </a:solidFill>
              </a:rPr>
              <a:t>Ultrasonography </a:t>
            </a:r>
            <a:r>
              <a:rPr lang="en-US" sz="2400" dirty="0">
                <a:solidFill>
                  <a:schemeClr val="accent2">
                    <a:lumMod val="20000"/>
                    <a:lumOff val="80000"/>
                  </a:schemeClr>
                </a:solidFill>
              </a:rPr>
              <a:t>may be used to diagnose effusions in chronically distorted </a:t>
            </a:r>
            <a:r>
              <a:rPr lang="en-US" sz="2400" dirty="0" smtClean="0">
                <a:solidFill>
                  <a:schemeClr val="accent2">
                    <a:lumMod val="20000"/>
                    <a:lumOff val="80000"/>
                  </a:schemeClr>
                </a:solidFill>
              </a:rPr>
              <a:t>joints.</a:t>
            </a:r>
          </a:p>
          <a:p>
            <a:pPr marL="0" indent="0" algn="l" rtl="0">
              <a:buNone/>
            </a:pPr>
            <a:endParaRPr lang="en-US" sz="2400" dirty="0" smtClean="0">
              <a:solidFill>
                <a:schemeClr val="accent2">
                  <a:lumMod val="20000"/>
                  <a:lumOff val="80000"/>
                </a:schemeClr>
              </a:solidFill>
            </a:endParaRPr>
          </a:p>
          <a:p>
            <a:pPr marL="0" indent="0" algn="l" rtl="0">
              <a:buNone/>
            </a:pPr>
            <a:r>
              <a:rPr lang="en-US" sz="3600" b="1" dirty="0" smtClean="0">
                <a:solidFill>
                  <a:schemeClr val="accent2">
                    <a:lumMod val="20000"/>
                    <a:lumOff val="80000"/>
                  </a:schemeClr>
                </a:solidFill>
              </a:rPr>
              <a:t> </a:t>
            </a:r>
            <a:r>
              <a:rPr lang="en-US" sz="3100" b="1" dirty="0">
                <a:solidFill>
                  <a:schemeClr val="accent2">
                    <a:lumMod val="60000"/>
                    <a:lumOff val="40000"/>
                  </a:schemeClr>
                </a:solidFill>
              </a:rPr>
              <a:t>MRI and CT </a:t>
            </a:r>
            <a:r>
              <a:rPr lang="en-US" sz="3100" b="1" dirty="0" smtClean="0">
                <a:solidFill>
                  <a:schemeClr val="accent2">
                    <a:lumMod val="60000"/>
                    <a:lumOff val="40000"/>
                  </a:schemeClr>
                </a:solidFill>
              </a:rPr>
              <a:t>scanning:</a:t>
            </a:r>
            <a:endParaRPr lang="en-US" sz="3100" b="1" dirty="0">
              <a:solidFill>
                <a:schemeClr val="accent2">
                  <a:lumMod val="60000"/>
                  <a:lumOff val="40000"/>
                </a:schemeClr>
              </a:solidFill>
            </a:endParaRPr>
          </a:p>
          <a:p>
            <a:pPr marL="0" lvl="0" indent="0" algn="l" rtl="0">
              <a:buNone/>
            </a:pPr>
            <a:r>
              <a:rPr lang="en-US" sz="2400" dirty="0">
                <a:solidFill>
                  <a:schemeClr val="accent2">
                    <a:lumMod val="20000"/>
                    <a:lumOff val="80000"/>
                  </a:schemeClr>
                </a:solidFill>
              </a:rPr>
              <a:t>More sensitive for distinguishing osteomyelitis</a:t>
            </a:r>
            <a:r>
              <a:rPr lang="ar-SA" sz="2400" dirty="0">
                <a:solidFill>
                  <a:schemeClr val="accent2">
                    <a:lumMod val="20000"/>
                    <a:lumOff val="80000"/>
                  </a:schemeClr>
                </a:solidFill>
              </a:rPr>
              <a:t>, </a:t>
            </a:r>
            <a:r>
              <a:rPr lang="en-US" sz="2400" dirty="0" err="1">
                <a:solidFill>
                  <a:schemeClr val="accent2">
                    <a:lumMod val="20000"/>
                    <a:lumOff val="80000"/>
                  </a:schemeClr>
                </a:solidFill>
              </a:rPr>
              <a:t>periarticular</a:t>
            </a:r>
            <a:r>
              <a:rPr lang="en-US" sz="2400" dirty="0">
                <a:solidFill>
                  <a:schemeClr val="accent2">
                    <a:lumMod val="20000"/>
                    <a:lumOff val="80000"/>
                  </a:schemeClr>
                </a:solidFill>
              </a:rPr>
              <a:t> </a:t>
            </a:r>
            <a:r>
              <a:rPr lang="en-US" sz="2400" dirty="0" smtClean="0">
                <a:solidFill>
                  <a:schemeClr val="accent2">
                    <a:lumMod val="20000"/>
                    <a:lumOff val="80000"/>
                  </a:schemeClr>
                </a:solidFill>
              </a:rPr>
              <a:t>abscesses and </a:t>
            </a:r>
            <a:r>
              <a:rPr lang="en-US" sz="2400" dirty="0">
                <a:solidFill>
                  <a:schemeClr val="accent2">
                    <a:lumMod val="20000"/>
                    <a:lumOff val="80000"/>
                  </a:schemeClr>
                </a:solidFill>
              </a:rPr>
              <a:t>joint </a:t>
            </a:r>
            <a:r>
              <a:rPr lang="en-US" sz="2400" dirty="0" smtClean="0">
                <a:solidFill>
                  <a:schemeClr val="accent2">
                    <a:lumMod val="20000"/>
                    <a:lumOff val="80000"/>
                  </a:schemeClr>
                </a:solidFill>
              </a:rPr>
              <a:t>effusions.</a:t>
            </a:r>
            <a:endParaRPr lang="en-US" sz="2400" dirty="0">
              <a:solidFill>
                <a:schemeClr val="accent2">
                  <a:lumMod val="20000"/>
                  <a:lumOff val="80000"/>
                </a:schemeClr>
              </a:solidFill>
            </a:endParaRPr>
          </a:p>
          <a:p>
            <a:pPr marL="0" indent="0" algn="l" rtl="0">
              <a:buNone/>
            </a:pPr>
            <a:endParaRPr lang="en-US" sz="2400" dirty="0">
              <a:solidFill>
                <a:srgbClr val="002060"/>
              </a:solidFill>
            </a:endParaRPr>
          </a:p>
          <a:p>
            <a:pPr marL="0" indent="0" algn="l" rtl="0">
              <a:buNone/>
            </a:pPr>
            <a:endParaRPr lang="ar-SA" dirty="0">
              <a:solidFill>
                <a:srgbClr val="002060"/>
              </a:solidFill>
            </a:endParaRPr>
          </a:p>
        </p:txBody>
      </p:sp>
    </p:spTree>
    <p:extLst>
      <p:ext uri="{BB962C8B-B14F-4D97-AF65-F5344CB8AC3E}">
        <p14:creationId xmlns:p14="http://schemas.microsoft.com/office/powerpoint/2010/main" val="33743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Synovial Fluid Analysis</a:t>
            </a:r>
            <a:r>
              <a:rPr lang="en-US" dirty="0"/>
              <a:t/>
            </a:r>
            <a:br>
              <a:rPr lang="en-US" dirty="0"/>
            </a:br>
            <a:endParaRPr lang="ar-SA"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086345" y="1600200"/>
            <a:ext cx="6971309" cy="4525963"/>
          </a:xfrm>
          <a:prstGeom prst="rect">
            <a:avLst/>
          </a:prstGeom>
          <a:noFill/>
          <a:ln>
            <a:noFill/>
          </a:ln>
        </p:spPr>
      </p:pic>
    </p:spTree>
    <p:extLst>
      <p:ext uri="{BB962C8B-B14F-4D97-AF65-F5344CB8AC3E}">
        <p14:creationId xmlns:p14="http://schemas.microsoft.com/office/powerpoint/2010/main" val="13660820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fontScale="90000"/>
          </a:bodyPr>
          <a:lstStyle/>
          <a:p>
            <a:r>
              <a:rPr lang="en-US" b="1" dirty="0"/>
              <a:t>Treatment and </a:t>
            </a:r>
            <a:r>
              <a:rPr lang="en-US" b="1" dirty="0" smtClean="0"/>
              <a:t>Management of septic arthritis </a:t>
            </a:r>
            <a:r>
              <a:rPr lang="en-US" dirty="0"/>
              <a:t/>
            </a:r>
            <a:br>
              <a:rPr lang="en-US" dirty="0"/>
            </a:br>
            <a:endParaRPr lang="ar-SA" dirty="0"/>
          </a:p>
        </p:txBody>
      </p:sp>
      <p:sp>
        <p:nvSpPr>
          <p:cNvPr id="3" name="Content Placeholder 2"/>
          <p:cNvSpPr>
            <a:spLocks noGrp="1"/>
          </p:cNvSpPr>
          <p:nvPr>
            <p:ph idx="1"/>
          </p:nvPr>
        </p:nvSpPr>
        <p:spPr>
          <a:xfrm>
            <a:off x="323528" y="1052736"/>
            <a:ext cx="8229600" cy="5904656"/>
          </a:xfrm>
        </p:spPr>
        <p:txBody>
          <a:bodyPr>
            <a:normAutofit/>
          </a:bodyPr>
          <a:lstStyle/>
          <a:p>
            <a:pPr marL="0" indent="0" algn="l" rtl="0">
              <a:buNone/>
            </a:pPr>
            <a:r>
              <a:rPr lang="en-US" dirty="0">
                <a:solidFill>
                  <a:schemeClr val="accent2">
                    <a:lumMod val="20000"/>
                    <a:lumOff val="80000"/>
                  </a:schemeClr>
                </a:solidFill>
              </a:rPr>
              <a:t>Medical management of infective arthritis focuses on adequate and timely drainage of the infected synovial fluid, administration of appropriate antimicrobial therapy, and immobilization of the joint to control pain</a:t>
            </a:r>
          </a:p>
          <a:p>
            <a:pPr marL="0" indent="0" algn="l" rtl="0">
              <a:buNone/>
            </a:pPr>
            <a:r>
              <a:rPr lang="en-US" sz="2800" dirty="0" smtClean="0">
                <a:solidFill>
                  <a:schemeClr val="accent2">
                    <a:lumMod val="60000"/>
                    <a:lumOff val="40000"/>
                  </a:schemeClr>
                </a:solidFill>
              </a:rPr>
              <a:t>    </a:t>
            </a:r>
            <a:r>
              <a:rPr lang="en-US" sz="2800" b="1" dirty="0" smtClean="0">
                <a:solidFill>
                  <a:schemeClr val="accent2">
                    <a:lumMod val="60000"/>
                    <a:lumOff val="40000"/>
                  </a:schemeClr>
                </a:solidFill>
              </a:rPr>
              <a:t>Antibiotic Therapy: </a:t>
            </a:r>
            <a:endParaRPr lang="en-US" sz="2800" b="1" dirty="0">
              <a:solidFill>
                <a:schemeClr val="accent2">
                  <a:lumMod val="60000"/>
                  <a:lumOff val="40000"/>
                </a:schemeClr>
              </a:solidFill>
            </a:endParaRPr>
          </a:p>
          <a:p>
            <a:pPr marL="0" indent="0" algn="l" rtl="0">
              <a:buNone/>
            </a:pPr>
            <a:r>
              <a:rPr lang="en-US" dirty="0" smtClean="0">
                <a:solidFill>
                  <a:schemeClr val="accent2">
                    <a:lumMod val="20000"/>
                    <a:lumOff val="80000"/>
                  </a:schemeClr>
                </a:solidFill>
              </a:rPr>
              <a:t>In </a:t>
            </a:r>
            <a:r>
              <a:rPr lang="en-US" dirty="0">
                <a:solidFill>
                  <a:schemeClr val="accent2">
                    <a:lumMod val="20000"/>
                    <a:lumOff val="80000"/>
                  </a:schemeClr>
                </a:solidFill>
              </a:rPr>
              <a:t>native joint infections, antibiotics usually need to be administered </a:t>
            </a:r>
            <a:r>
              <a:rPr lang="en-US" dirty="0" err="1">
                <a:solidFill>
                  <a:schemeClr val="accent2">
                    <a:lumMod val="20000"/>
                    <a:lumOff val="80000"/>
                  </a:schemeClr>
                </a:solidFill>
              </a:rPr>
              <a:t>parenterally</a:t>
            </a:r>
            <a:r>
              <a:rPr lang="en-US" dirty="0">
                <a:solidFill>
                  <a:schemeClr val="accent2">
                    <a:lumMod val="20000"/>
                    <a:lumOff val="80000"/>
                  </a:schemeClr>
                </a:solidFill>
              </a:rPr>
              <a:t> for at least 2 weeks. However, each case must be evaluated </a:t>
            </a:r>
            <a:r>
              <a:rPr lang="en-US" dirty="0" smtClean="0">
                <a:solidFill>
                  <a:schemeClr val="accent2">
                    <a:lumMod val="20000"/>
                    <a:lumOff val="80000"/>
                  </a:schemeClr>
                </a:solidFill>
              </a:rPr>
              <a:t>independently.</a:t>
            </a:r>
            <a:endParaRPr lang="ar-SA" dirty="0">
              <a:solidFill>
                <a:srgbClr val="002060"/>
              </a:solidFill>
            </a:endParaRPr>
          </a:p>
        </p:txBody>
      </p:sp>
    </p:spTree>
    <p:extLst>
      <p:ext uri="{BB962C8B-B14F-4D97-AF65-F5344CB8AC3E}">
        <p14:creationId xmlns:p14="http://schemas.microsoft.com/office/powerpoint/2010/main" val="23398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36" y="548680"/>
            <a:ext cx="9144000" cy="6858000"/>
          </a:xfrm>
        </p:spPr>
        <p:txBody>
          <a:bodyPr/>
          <a:lstStyle/>
          <a:p>
            <a:pPr algn="l" rtl="0"/>
            <a:r>
              <a:rPr lang="en-US" b="1" dirty="0">
                <a:solidFill>
                  <a:schemeClr val="tx1"/>
                </a:solidFill>
              </a:rPr>
              <a:t>Synovial Fluid Drainage </a:t>
            </a:r>
            <a:endParaRPr lang="en-US" dirty="0">
              <a:solidFill>
                <a:schemeClr val="tx1"/>
              </a:solidFill>
            </a:endParaRPr>
          </a:p>
          <a:p>
            <a:pPr marL="0" indent="0" algn="l" rtl="0">
              <a:buNone/>
            </a:pPr>
            <a:r>
              <a:rPr lang="en-US" dirty="0">
                <a:solidFill>
                  <a:schemeClr val="accent2">
                    <a:lumMod val="20000"/>
                    <a:lumOff val="80000"/>
                  </a:schemeClr>
                </a:solidFill>
              </a:rPr>
              <a:t>Aspirating the joint 2-3 times a day may be necessary during the first few </a:t>
            </a:r>
            <a:r>
              <a:rPr lang="en-US" dirty="0" smtClean="0">
                <a:solidFill>
                  <a:schemeClr val="accent2">
                    <a:lumMod val="20000"/>
                    <a:lumOff val="80000"/>
                  </a:schemeClr>
                </a:solidFill>
              </a:rPr>
              <a:t>days</a:t>
            </a:r>
          </a:p>
          <a:p>
            <a:pPr marL="0" indent="0" algn="l" rtl="0">
              <a:buNone/>
            </a:pPr>
            <a:r>
              <a:rPr lang="en-US" sz="2800" dirty="0">
                <a:solidFill>
                  <a:schemeClr val="accent2">
                    <a:lumMod val="20000"/>
                    <a:lumOff val="80000"/>
                  </a:schemeClr>
                </a:solidFill>
              </a:rPr>
              <a:t>https://www.youtube.com/watch?v=y_Jxr_MoBzE</a:t>
            </a:r>
          </a:p>
          <a:p>
            <a:pPr marL="0" indent="0" algn="l" rtl="0">
              <a:buNone/>
            </a:pPr>
            <a:endParaRPr lang="ar-SA" dirty="0">
              <a:solidFill>
                <a:srgbClr val="002060"/>
              </a:solidFill>
            </a:endParaRPr>
          </a:p>
        </p:txBody>
      </p:sp>
      <p:pic>
        <p:nvPicPr>
          <p:cNvPr id="4" name="image11.jpeg" descr="C:\Users\win\Desktop\9245.jpg"/>
          <p:cNvPicPr/>
          <p:nvPr/>
        </p:nvPicPr>
        <p:blipFill>
          <a:blip r:embed="rId2">
            <a:extLst/>
          </a:blip>
          <a:stretch>
            <a:fillRect/>
          </a:stretch>
        </p:blipFill>
        <p:spPr>
          <a:xfrm>
            <a:off x="1403648" y="2852936"/>
            <a:ext cx="5831632" cy="3685406"/>
          </a:xfrm>
          <a:prstGeom prst="rect">
            <a:avLst/>
          </a:prstGeom>
          <a:ln w="12700">
            <a:miter lim="400000"/>
          </a:ln>
        </p:spPr>
      </p:pic>
    </p:spTree>
    <p:extLst>
      <p:ext uri="{BB962C8B-B14F-4D97-AF65-F5344CB8AC3E}">
        <p14:creationId xmlns:p14="http://schemas.microsoft.com/office/powerpoint/2010/main" val="41408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819472"/>
            <a:ext cx="9144000" cy="6858000"/>
          </a:xfrm>
        </p:spPr>
        <p:txBody>
          <a:bodyPr/>
          <a:lstStyle/>
          <a:p>
            <a:pPr algn="l" rtl="0"/>
            <a:r>
              <a:rPr lang="en-US" b="1" dirty="0">
                <a:solidFill>
                  <a:schemeClr val="tx1"/>
                </a:solidFill>
              </a:rPr>
              <a:t>Joint Immobilization and Physical Therapy </a:t>
            </a:r>
            <a:endParaRPr lang="en-US" dirty="0">
              <a:solidFill>
                <a:schemeClr val="tx1"/>
              </a:solidFill>
            </a:endParaRPr>
          </a:p>
          <a:p>
            <a:pPr algn="l" rtl="0">
              <a:buFontTx/>
              <a:buChar char="-"/>
            </a:pPr>
            <a:r>
              <a:rPr lang="en-US" dirty="0" smtClean="0">
                <a:solidFill>
                  <a:schemeClr val="accent2">
                    <a:lumMod val="20000"/>
                    <a:lumOff val="80000"/>
                  </a:schemeClr>
                </a:solidFill>
              </a:rPr>
              <a:t>Usually</a:t>
            </a:r>
            <a:r>
              <a:rPr lang="en-US" dirty="0">
                <a:solidFill>
                  <a:schemeClr val="accent2">
                    <a:lumMod val="20000"/>
                    <a:lumOff val="80000"/>
                  </a:schemeClr>
                </a:solidFill>
              </a:rPr>
              <a:t>, immobilization of the infected joint to control pain is not necessary after the first few </a:t>
            </a:r>
            <a:r>
              <a:rPr lang="en-US" dirty="0" smtClean="0">
                <a:solidFill>
                  <a:schemeClr val="accent2">
                    <a:lumMod val="20000"/>
                    <a:lumOff val="80000"/>
                  </a:schemeClr>
                </a:solidFill>
              </a:rPr>
              <a:t>days. </a:t>
            </a:r>
          </a:p>
          <a:p>
            <a:pPr algn="l" rtl="0">
              <a:buFontTx/>
              <a:buChar char="-"/>
            </a:pPr>
            <a:endParaRPr lang="en-US" dirty="0">
              <a:solidFill>
                <a:schemeClr val="accent2">
                  <a:lumMod val="20000"/>
                  <a:lumOff val="80000"/>
                </a:schemeClr>
              </a:solidFill>
            </a:endParaRPr>
          </a:p>
          <a:p>
            <a:pPr algn="l" rtl="0">
              <a:buFontTx/>
              <a:buChar char="-"/>
            </a:pPr>
            <a:r>
              <a:rPr lang="en-US" dirty="0" smtClean="0">
                <a:solidFill>
                  <a:schemeClr val="accent2">
                    <a:lumMod val="20000"/>
                    <a:lumOff val="80000"/>
                  </a:schemeClr>
                </a:solidFill>
              </a:rPr>
              <a:t>Initial </a:t>
            </a:r>
            <a:r>
              <a:rPr lang="en-US" dirty="0">
                <a:solidFill>
                  <a:schemeClr val="accent2">
                    <a:lumMod val="20000"/>
                    <a:lumOff val="80000"/>
                  </a:schemeClr>
                </a:solidFill>
              </a:rPr>
              <a:t>physical therapy consists of maintaining the joint in its functional position and providing passive range-of-motion </a:t>
            </a:r>
            <a:r>
              <a:rPr lang="en-US" dirty="0" smtClean="0">
                <a:solidFill>
                  <a:schemeClr val="accent2">
                    <a:lumMod val="20000"/>
                    <a:lumOff val="80000"/>
                  </a:schemeClr>
                </a:solidFill>
              </a:rPr>
              <a:t>exercises. </a:t>
            </a:r>
          </a:p>
          <a:p>
            <a:pPr algn="l" rtl="0">
              <a:buFontTx/>
              <a:buChar char="-"/>
            </a:pPr>
            <a:endParaRPr lang="en-US" dirty="0">
              <a:solidFill>
                <a:schemeClr val="accent2">
                  <a:lumMod val="20000"/>
                  <a:lumOff val="80000"/>
                </a:schemeClr>
              </a:solidFill>
            </a:endParaRPr>
          </a:p>
          <a:p>
            <a:pPr marL="0" indent="0" algn="l" rtl="0">
              <a:buNone/>
            </a:pPr>
            <a:r>
              <a:rPr lang="en-US" dirty="0" smtClean="0">
                <a:solidFill>
                  <a:schemeClr val="accent2">
                    <a:lumMod val="20000"/>
                    <a:lumOff val="80000"/>
                  </a:schemeClr>
                </a:solidFill>
              </a:rPr>
              <a:t>- The </a:t>
            </a:r>
            <a:r>
              <a:rPr lang="en-US" dirty="0">
                <a:solidFill>
                  <a:schemeClr val="accent2">
                    <a:lumMod val="20000"/>
                    <a:lumOff val="80000"/>
                  </a:schemeClr>
                </a:solidFill>
              </a:rPr>
              <a:t>joint should bear no weight until the clinical signs and symptoms of </a:t>
            </a:r>
            <a:r>
              <a:rPr lang="en-US" dirty="0" err="1">
                <a:solidFill>
                  <a:schemeClr val="accent2">
                    <a:lumMod val="20000"/>
                    <a:lumOff val="80000"/>
                  </a:schemeClr>
                </a:solidFill>
              </a:rPr>
              <a:t>synovitis</a:t>
            </a:r>
            <a:r>
              <a:rPr lang="en-US" dirty="0">
                <a:solidFill>
                  <a:schemeClr val="accent2">
                    <a:lumMod val="20000"/>
                    <a:lumOff val="80000"/>
                  </a:schemeClr>
                </a:solidFill>
              </a:rPr>
              <a:t> have </a:t>
            </a:r>
            <a:r>
              <a:rPr lang="en-US" dirty="0" smtClean="0">
                <a:solidFill>
                  <a:schemeClr val="accent2">
                    <a:lumMod val="20000"/>
                    <a:lumOff val="80000"/>
                  </a:schemeClr>
                </a:solidFill>
              </a:rPr>
              <a:t>resolved.</a:t>
            </a:r>
            <a:endParaRPr lang="en-US" dirty="0">
              <a:solidFill>
                <a:schemeClr val="accent2">
                  <a:lumMod val="20000"/>
                  <a:lumOff val="80000"/>
                </a:schemeClr>
              </a:solidFill>
            </a:endParaRPr>
          </a:p>
          <a:p>
            <a:pPr marL="0" indent="0" algn="l" rtl="0">
              <a:buNone/>
            </a:pPr>
            <a:endParaRPr lang="ar-SA" dirty="0">
              <a:solidFill>
                <a:srgbClr val="002060"/>
              </a:solidFill>
            </a:endParaRPr>
          </a:p>
        </p:txBody>
      </p:sp>
    </p:spTree>
    <p:extLst>
      <p:ext uri="{BB962C8B-B14F-4D97-AF65-F5344CB8AC3E}">
        <p14:creationId xmlns:p14="http://schemas.microsoft.com/office/powerpoint/2010/main" val="3494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endParaRPr lang="en-US" dirty="0"/>
          </a:p>
        </p:txBody>
      </p:sp>
      <p:sp>
        <p:nvSpPr>
          <p:cNvPr id="3" name="Content Placeholder 2"/>
          <p:cNvSpPr>
            <a:spLocks noGrp="1"/>
          </p:cNvSpPr>
          <p:nvPr>
            <p:ph idx="1"/>
          </p:nvPr>
        </p:nvSpPr>
        <p:spPr/>
        <p:txBody>
          <a:bodyPr/>
          <a:lstStyle/>
          <a:p>
            <a:r>
              <a:rPr lang="en-US" dirty="0" smtClean="0"/>
              <a:t>Physical examination:-</a:t>
            </a:r>
          </a:p>
          <a:p>
            <a:pPr marL="0" indent="0">
              <a:buNone/>
            </a:pPr>
            <a:r>
              <a:rPr lang="en-US" sz="2000" dirty="0" smtClean="0"/>
              <a:t>On examination, both wrists and the </a:t>
            </a:r>
            <a:r>
              <a:rPr lang="en-US" sz="2000" dirty="0" err="1" smtClean="0"/>
              <a:t>metacarpophalangeal</a:t>
            </a:r>
            <a:r>
              <a:rPr lang="en-US" sz="2000" dirty="0" smtClean="0"/>
              <a:t> joints of both hands were swollen and tender but not deformed. There were no nodules or </a:t>
            </a:r>
            <a:r>
              <a:rPr lang="en-US" sz="2000" dirty="0" err="1" smtClean="0"/>
              <a:t>vasculitic</a:t>
            </a:r>
            <a:r>
              <a:rPr lang="en-US" sz="2000" dirty="0" smtClean="0"/>
              <a:t> lesions</a:t>
            </a:r>
          </a:p>
          <a:p>
            <a:pPr marL="0" indent="0">
              <a:buNone/>
            </a:pPr>
            <a:endParaRPr lang="en-US" sz="2000" dirty="0"/>
          </a:p>
          <a:p>
            <a:pPr marL="0" indent="0">
              <a:buNone/>
            </a:pPr>
            <a:r>
              <a:rPr lang="en-US" sz="2000" dirty="0" smtClean="0"/>
              <a:t>Investigation:-</a:t>
            </a:r>
          </a:p>
          <a:p>
            <a:pPr marL="0" indent="0">
              <a:buNone/>
            </a:pPr>
            <a:r>
              <a:rPr lang="en-US" sz="2000" dirty="0" smtClean="0"/>
              <a:t>On investigation, she was found to have a raised C-reactive protein (CRP) level (27mg/l) (NR &lt;10) but a normal </a:t>
            </a:r>
            <a:r>
              <a:rPr lang="en-US" sz="2000" dirty="0" err="1" smtClean="0"/>
              <a:t>haemoglobin</a:t>
            </a:r>
            <a:r>
              <a:rPr lang="en-US" sz="2000" dirty="0" smtClean="0"/>
              <a:t> and white-cell count. A latex test for rheumatoid factor was negative and antinuclear antibodies were not detected.</a:t>
            </a:r>
          </a:p>
          <a:p>
            <a:pPr marL="0" indent="0">
              <a:buNone/>
            </a:pPr>
            <a:endParaRPr lang="en-US" sz="2000" dirty="0" smtClean="0"/>
          </a:p>
          <a:p>
            <a:pPr marL="0" indent="0">
              <a:buNone/>
            </a:pPr>
            <a:endParaRPr lang="en-US" sz="2000" dirty="0" smtClean="0"/>
          </a:p>
          <a:p>
            <a:endParaRPr lang="en-US" dirty="0"/>
          </a:p>
        </p:txBody>
      </p:sp>
    </p:spTree>
    <p:extLst>
      <p:ext uri="{BB962C8B-B14F-4D97-AF65-F5344CB8AC3E}">
        <p14:creationId xmlns:p14="http://schemas.microsoft.com/office/powerpoint/2010/main" val="29448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solidFill>
                  <a:srgbClr val="FF0000"/>
                </a:solidFill>
              </a:rPr>
              <a:t>Red Flags </a:t>
            </a:r>
            <a:r>
              <a:rPr lang="en-US" dirty="0" smtClean="0"/>
              <a:t>in patient with Arthritis</a:t>
            </a:r>
            <a:endParaRPr lang="en-US" dirty="0"/>
          </a:p>
        </p:txBody>
      </p:sp>
      <p:sp>
        <p:nvSpPr>
          <p:cNvPr id="5" name="عنصر نائب للمحتوى 4"/>
          <p:cNvSpPr>
            <a:spLocks noGrp="1"/>
          </p:cNvSpPr>
          <p:nvPr>
            <p:ph type="body" idx="1"/>
          </p:nvPr>
        </p:nvSpPr>
        <p:spPr/>
        <p:txBody>
          <a:bodyPr/>
          <a:lstStyle/>
          <a:p>
            <a:pPr algn="l">
              <a:buNone/>
            </a:pPr>
            <a:r>
              <a:rPr lang="en-US" sz="2800" dirty="0">
                <a:solidFill>
                  <a:schemeClr val="accent2">
                    <a:lumMod val="40000"/>
                    <a:lumOff val="60000"/>
                  </a:schemeClr>
                </a:solidFill>
              </a:rPr>
              <a:t>1: Bumps</a:t>
            </a:r>
            <a:r>
              <a:rPr lang="en-US" dirty="0" smtClean="0"/>
              <a:t/>
            </a:r>
            <a:br>
              <a:rPr lang="en-US" dirty="0" smtClean="0"/>
            </a:br>
            <a:r>
              <a:rPr lang="en-US" dirty="0" smtClean="0"/>
              <a:t/>
            </a:r>
            <a:br>
              <a:rPr lang="en-US" dirty="0" smtClean="0"/>
            </a:br>
            <a:r>
              <a:rPr lang="en-US" dirty="0"/>
              <a:t>Arthritis sufferers commonly have small lumps on their finger joints. These are actually bone protrusions or bone spurs that tend to result in swelling of the finger joints. Though these are especially common in women, they also tend to run in families, and may not produce any pain.</a:t>
            </a:r>
          </a:p>
        </p:txBody>
      </p:sp>
    </p:spTree>
    <p:extLst>
      <p:ext uri="{BB962C8B-B14F-4D97-AF65-F5344CB8AC3E}">
        <p14:creationId xmlns:p14="http://schemas.microsoft.com/office/powerpoint/2010/main" val="2721545760"/>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p:txBody>
          <a:bodyPr>
            <a:normAutofit/>
          </a:bodyPr>
          <a:lstStyle/>
          <a:p>
            <a:pPr algn="l">
              <a:buNone/>
            </a:pPr>
            <a:r>
              <a:rPr lang="en-US" sz="2800" dirty="0">
                <a:solidFill>
                  <a:schemeClr val="accent2">
                    <a:lumMod val="40000"/>
                    <a:lumOff val="60000"/>
                  </a:schemeClr>
                </a:solidFill>
              </a:rPr>
              <a:t>2: Pain Causing Lack of Sleep</a:t>
            </a:r>
            <a:r>
              <a:rPr lang="en-US" dirty="0" smtClean="0"/>
              <a:t/>
            </a:r>
            <a:br>
              <a:rPr lang="en-US" dirty="0" smtClean="0"/>
            </a:br>
            <a:r>
              <a:rPr lang="en-US" dirty="0" smtClean="0"/>
              <a:t/>
            </a:r>
            <a:br>
              <a:rPr lang="en-US" dirty="0" smtClean="0"/>
            </a:br>
            <a:r>
              <a:rPr lang="en-US" dirty="0"/>
              <a:t>While normal aches and pains are common as we get older, persistent pain in the joints that interferes with regular sleep patterns is a warning sign of arthritis. Osteoarthritis pain comes because the cartilage in your joints wears away and can cause your bones to grind against one another. This persistent pain can lead you to lose considerable sleep.</a:t>
            </a:r>
          </a:p>
        </p:txBody>
      </p:sp>
    </p:spTree>
    <p:extLst>
      <p:ext uri="{BB962C8B-B14F-4D97-AF65-F5344CB8AC3E}">
        <p14:creationId xmlns:p14="http://schemas.microsoft.com/office/powerpoint/2010/main" val="420209741"/>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a:xfrm>
            <a:off x="457200" y="1268760"/>
            <a:ext cx="8229600" cy="4525963"/>
          </a:xfrm>
        </p:spPr>
        <p:txBody>
          <a:bodyPr>
            <a:normAutofit/>
          </a:bodyPr>
          <a:lstStyle/>
          <a:p>
            <a:pPr algn="l">
              <a:buNone/>
            </a:pPr>
            <a:r>
              <a:rPr lang="en-US" sz="2800" dirty="0">
                <a:solidFill>
                  <a:schemeClr val="accent2">
                    <a:lumMod val="40000"/>
                    <a:lumOff val="60000"/>
                  </a:schemeClr>
                </a:solidFill>
              </a:rPr>
              <a:t>3: Achy Hands</a:t>
            </a:r>
            <a:r>
              <a:rPr lang="en-US" dirty="0" smtClean="0"/>
              <a:t/>
            </a:r>
            <a:br>
              <a:rPr lang="en-US" dirty="0" smtClean="0"/>
            </a:br>
            <a:r>
              <a:rPr lang="en-US" dirty="0" smtClean="0"/>
              <a:t/>
            </a:r>
            <a:br>
              <a:rPr lang="en-US" dirty="0" smtClean="0"/>
            </a:br>
            <a:r>
              <a:rPr lang="en-US" dirty="0"/>
              <a:t>If you begin experiencing a loss of fine motor skills, such as an inability </a:t>
            </a:r>
            <a:r>
              <a:rPr lang="en-US" dirty="0" smtClean="0"/>
              <a:t>to use </a:t>
            </a:r>
            <a:r>
              <a:rPr lang="en-US" dirty="0"/>
              <a:t>a fork and knife, this may be a sign of arthritis. Pain in the knuckles and the finger joints, or at the base of the thumb, is very common in osteoarthritis sufferers</a:t>
            </a:r>
            <a:r>
              <a:rPr lang="en-US" dirty="0" smtClean="0"/>
              <a:t>.</a:t>
            </a:r>
          </a:p>
          <a:p>
            <a:pPr algn="l"/>
            <a:endParaRPr lang="en-US" dirty="0"/>
          </a:p>
          <a:p>
            <a:pPr algn="l"/>
            <a:endParaRPr lang="en-US" dirty="0" smtClean="0"/>
          </a:p>
        </p:txBody>
      </p:sp>
    </p:spTree>
    <p:extLst>
      <p:ext uri="{BB962C8B-B14F-4D97-AF65-F5344CB8AC3E}">
        <p14:creationId xmlns:p14="http://schemas.microsoft.com/office/powerpoint/2010/main" val="1926321882"/>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a:xfrm>
            <a:off x="251520" y="476672"/>
            <a:ext cx="8286750" cy="5745163"/>
          </a:xfrm>
        </p:spPr>
        <p:txBody>
          <a:bodyPr>
            <a:normAutofit fontScale="92500" lnSpcReduction="20000"/>
          </a:bodyPr>
          <a:lstStyle/>
          <a:p>
            <a:pPr algn="l" fontAlgn="base">
              <a:buNone/>
            </a:pPr>
            <a:r>
              <a:rPr lang="en-US" sz="2600" dirty="0">
                <a:solidFill>
                  <a:srgbClr val="FF0000"/>
                </a:solidFill>
              </a:rPr>
              <a:t>Referral criteria</a:t>
            </a:r>
          </a:p>
          <a:p>
            <a:pPr algn="l" fontAlgn="base">
              <a:buNone/>
            </a:pPr>
            <a:r>
              <a:rPr lang="en-US" dirty="0"/>
              <a:t>Patients with suspected inflammatory arthritis should be referred urgently if symptoms have been present for more than six weeks and any of the following apply</a:t>
            </a:r>
            <a:r>
              <a:rPr lang="en-US" dirty="0" smtClean="0"/>
              <a:t>:</a:t>
            </a:r>
          </a:p>
          <a:p>
            <a:pPr algn="l" fontAlgn="base">
              <a:buNone/>
            </a:pPr>
            <a:endParaRPr lang="en-US" dirty="0"/>
          </a:p>
          <a:p>
            <a:pPr algn="l" fontAlgn="base">
              <a:buNone/>
            </a:pPr>
            <a:r>
              <a:rPr lang="en-US" dirty="0">
                <a:solidFill>
                  <a:schemeClr val="accent2">
                    <a:lumMod val="40000"/>
                    <a:lumOff val="60000"/>
                  </a:schemeClr>
                </a:solidFill>
              </a:rPr>
              <a:t>swelling</a:t>
            </a:r>
            <a:r>
              <a:rPr lang="en-US" dirty="0"/>
              <a:t> is present in two or more joints</a:t>
            </a:r>
          </a:p>
          <a:p>
            <a:pPr algn="l" fontAlgn="base">
              <a:buNone/>
            </a:pPr>
            <a:r>
              <a:rPr lang="en-US" dirty="0"/>
              <a:t>the small joints of the hands or feet are affected</a:t>
            </a:r>
          </a:p>
          <a:p>
            <a:pPr algn="l" fontAlgn="base">
              <a:buNone/>
            </a:pPr>
            <a:r>
              <a:rPr lang="en-US" dirty="0"/>
              <a:t>there is a positive MCPJ or MTPJ squeeze test (pain produced by gentle pressure across the </a:t>
            </a:r>
            <a:r>
              <a:rPr lang="en-US" dirty="0" err="1"/>
              <a:t>metacarpophalangeal</a:t>
            </a:r>
            <a:r>
              <a:rPr lang="en-US" dirty="0"/>
              <a:t> or metatarsophalangeal joints).</a:t>
            </a:r>
          </a:p>
          <a:p>
            <a:pPr algn="l" fontAlgn="base">
              <a:buNone/>
            </a:pPr>
            <a:r>
              <a:rPr lang="en-US" dirty="0"/>
              <a:t>Other features which should raise suspicion of inflammatory </a:t>
            </a:r>
            <a:r>
              <a:rPr lang="en-US" dirty="0" smtClean="0"/>
              <a:t>arthritis include</a:t>
            </a:r>
            <a:r>
              <a:rPr lang="en-US" dirty="0"/>
              <a:t>:</a:t>
            </a:r>
          </a:p>
          <a:p>
            <a:pPr algn="l" fontAlgn="base">
              <a:buNone/>
            </a:pPr>
            <a:r>
              <a:rPr lang="en-US" dirty="0">
                <a:solidFill>
                  <a:schemeClr val="accent2">
                    <a:lumMod val="40000"/>
                    <a:lumOff val="60000"/>
                  </a:schemeClr>
                </a:solidFill>
              </a:rPr>
              <a:t>early morning joint stiffness </a:t>
            </a:r>
            <a:r>
              <a:rPr lang="en-US" dirty="0"/>
              <a:t>for more than 30 minutes</a:t>
            </a:r>
          </a:p>
          <a:p>
            <a:pPr algn="l" fontAlgn="base">
              <a:buNone/>
            </a:pPr>
            <a:r>
              <a:rPr lang="en-US" dirty="0">
                <a:solidFill>
                  <a:schemeClr val="accent2">
                    <a:lumMod val="40000"/>
                    <a:lumOff val="60000"/>
                  </a:schemeClr>
                </a:solidFill>
              </a:rPr>
              <a:t>joint stiffness </a:t>
            </a:r>
            <a:r>
              <a:rPr lang="en-US" dirty="0"/>
              <a:t>following periods of immobility</a:t>
            </a:r>
          </a:p>
          <a:p>
            <a:pPr algn="l" fontAlgn="base">
              <a:buNone/>
            </a:pPr>
            <a:r>
              <a:rPr lang="en-US" dirty="0">
                <a:solidFill>
                  <a:schemeClr val="accent2">
                    <a:lumMod val="40000"/>
                    <a:lumOff val="60000"/>
                  </a:schemeClr>
                </a:solidFill>
              </a:rPr>
              <a:t>constitutional upset</a:t>
            </a:r>
            <a:r>
              <a:rPr lang="en-US" dirty="0"/>
              <a:t>, such as loss of appetite, weight loss, fatigue</a:t>
            </a:r>
          </a:p>
          <a:p>
            <a:pPr algn="l" fontAlgn="base">
              <a:buNone/>
            </a:pPr>
            <a:r>
              <a:rPr lang="en-US" dirty="0"/>
              <a:t>the presence of other conditions associated with inflammatory arthritis such as psoriasis, </a:t>
            </a:r>
            <a:r>
              <a:rPr lang="en-US" dirty="0" err="1"/>
              <a:t>iritis</a:t>
            </a:r>
            <a:r>
              <a:rPr lang="en-US" dirty="0"/>
              <a:t> or uveitis, inflammatory bowel disease.</a:t>
            </a:r>
          </a:p>
          <a:p>
            <a:pPr algn="l"/>
            <a:endParaRPr lang="en-US" dirty="0"/>
          </a:p>
        </p:txBody>
      </p:sp>
    </p:spTree>
    <p:extLst>
      <p:ext uri="{BB962C8B-B14F-4D97-AF65-F5344CB8AC3E}">
        <p14:creationId xmlns:p14="http://schemas.microsoft.com/office/powerpoint/2010/main" val="4246844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ar-SA" dirty="0"/>
          </a:p>
        </p:txBody>
      </p:sp>
      <p:sp>
        <p:nvSpPr>
          <p:cNvPr id="3" name="Content Placeholder 2"/>
          <p:cNvSpPr>
            <a:spLocks noGrp="1"/>
          </p:cNvSpPr>
          <p:nvPr>
            <p:ph idx="1"/>
          </p:nvPr>
        </p:nvSpPr>
        <p:spPr/>
        <p:txBody>
          <a:bodyPr>
            <a:noAutofit/>
          </a:bodyPr>
          <a:lstStyle/>
          <a:p>
            <a:pPr>
              <a:buNone/>
            </a:pPr>
            <a:r>
              <a:rPr lang="en-US" dirty="0" smtClean="0"/>
              <a:t>Arthritis is a major cause of lost work time and serious disability for many people.</a:t>
            </a:r>
          </a:p>
          <a:p>
            <a:pPr rtl="1">
              <a:buNone/>
            </a:pPr>
            <a:endParaRPr lang="en-US" dirty="0"/>
          </a:p>
          <a:p>
            <a:pPr rtl="1">
              <a:buNone/>
            </a:pPr>
            <a:r>
              <a:rPr lang="en-US" dirty="0" smtClean="0"/>
              <a:t>Temporal pattern of arthritis could be Abrupt (develop over minutes to hours),or Insidious (develop over weeks to months)</a:t>
            </a:r>
          </a:p>
          <a:p>
            <a:pPr rtl="1">
              <a:buNone/>
            </a:pPr>
            <a:r>
              <a:rPr lang="en-US" dirty="0" smtClean="0"/>
              <a:t> </a:t>
            </a:r>
          </a:p>
          <a:p>
            <a:pPr rtl="1">
              <a:buNone/>
            </a:pPr>
            <a:r>
              <a:rPr lang="en-US" dirty="0" smtClean="0"/>
              <a:t>Rheumatoid Arthritis is a chronic systemic disease that can be presented with Extra-</a:t>
            </a:r>
            <a:r>
              <a:rPr lang="en-US" dirty="0" err="1" smtClean="0"/>
              <a:t>articular</a:t>
            </a:r>
            <a:r>
              <a:rPr lang="en-US" dirty="0" smtClean="0"/>
              <a:t> Manifestation</a:t>
            </a:r>
          </a:p>
          <a:p>
            <a:pPr>
              <a:buNone/>
            </a:pPr>
            <a:r>
              <a:rPr lang="en-US" dirty="0" smtClean="0"/>
              <a:t> </a:t>
            </a:r>
          </a:p>
          <a:p>
            <a:pPr>
              <a:buNone/>
            </a:pPr>
            <a:r>
              <a:rPr lang="en-US" dirty="0" smtClean="0"/>
              <a:t>ACR(American college of rheumatology) has a special criteria for diagnosing RA</a:t>
            </a:r>
          </a:p>
          <a:p>
            <a:pPr>
              <a:buNone/>
            </a:pPr>
            <a:endParaRPr lang="en-US" dirty="0" smtClean="0"/>
          </a:p>
          <a:p>
            <a:pPr>
              <a:buNone/>
            </a:pPr>
            <a:endParaRPr lang="en-US" dirty="0" smtClean="0"/>
          </a:p>
          <a:p>
            <a:pPr>
              <a:buNone/>
            </a:pPr>
            <a:endParaRPr lang="ar-SA" dirty="0" smtClean="0"/>
          </a:p>
          <a:p>
            <a:pPr>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defTabSz="457200">
              <a:buNone/>
              <a:defRPr sz="1800"/>
            </a:pPr>
            <a:r>
              <a:rPr lang="en-US" sz="2200" b="1" dirty="0" smtClean="0">
                <a:solidFill>
                  <a:srgbClr val="FFC000"/>
                </a:solidFill>
                <a:latin typeface="Trebuchet MS"/>
                <a:ea typeface="Trebuchet MS"/>
                <a:cs typeface="Trebuchet MS"/>
                <a:sym typeface="Trebuchet MS"/>
              </a:rPr>
              <a:t>RA is characterized by which of the following patterns of joint involvement?</a:t>
            </a: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buNone/>
              <a:defRPr sz="1800"/>
            </a:pPr>
            <a:r>
              <a:rPr lang="en-US" sz="2200" b="1" dirty="0" smtClean="0">
                <a:solidFill>
                  <a:srgbClr val="FFC000"/>
                </a:solidFill>
                <a:latin typeface="Trebuchet MS"/>
                <a:ea typeface="Trebuchet MS"/>
                <a:cs typeface="Trebuchet MS"/>
                <a:sym typeface="Trebuchet MS"/>
              </a:rPr>
              <a:t> </a:t>
            </a:r>
            <a:r>
              <a:rPr lang="en-US" sz="2200" dirty="0" smtClean="0">
                <a:solidFill>
                  <a:srgbClr val="FFC000"/>
                </a:solidFill>
                <a:latin typeface="Trebuchet MS"/>
                <a:ea typeface="Trebuchet MS"/>
                <a:cs typeface="Trebuchet MS"/>
                <a:sym typeface="Trebuchet MS"/>
              </a:rPr>
              <a:t>a) Episodic </a:t>
            </a:r>
            <a:r>
              <a:rPr lang="en-US" sz="2200" dirty="0" err="1" smtClean="0">
                <a:solidFill>
                  <a:srgbClr val="FFC000"/>
                </a:solidFill>
                <a:latin typeface="Trebuchet MS"/>
                <a:ea typeface="Trebuchet MS"/>
                <a:cs typeface="Trebuchet MS"/>
                <a:sym typeface="Trebuchet MS"/>
              </a:rPr>
              <a:t>monoarthritis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b) Symmetrical </a:t>
            </a:r>
            <a:r>
              <a:rPr lang="en-US" sz="2200" dirty="0" err="1" smtClean="0">
                <a:solidFill>
                  <a:srgbClr val="FFC000"/>
                </a:solidFill>
                <a:latin typeface="Trebuchet MS"/>
                <a:ea typeface="Trebuchet MS"/>
                <a:cs typeface="Trebuchet MS"/>
                <a:sym typeface="Trebuchet MS"/>
              </a:rPr>
              <a:t>polyarthritis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c) Migratory </a:t>
            </a:r>
            <a:r>
              <a:rPr lang="en-US" sz="2200" dirty="0" err="1" smtClean="0">
                <a:solidFill>
                  <a:srgbClr val="FFC000"/>
                </a:solidFill>
                <a:latin typeface="Trebuchet MS"/>
                <a:ea typeface="Trebuchet MS"/>
                <a:cs typeface="Trebuchet MS"/>
                <a:sym typeface="Trebuchet MS"/>
              </a:rPr>
              <a:t>oligoarthritis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Spondylitis</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spcBef>
                <a:spcPts val="600"/>
              </a:spcBef>
              <a:buNone/>
              <a:defRPr sz="1800"/>
            </a:pPr>
            <a:r>
              <a:rPr lang="en-US" sz="2200" b="1" dirty="0" smtClean="0">
                <a:solidFill>
                  <a:srgbClr val="FFC000"/>
                </a:solidFill>
                <a:latin typeface="Trebuchet MS"/>
                <a:ea typeface="Trebuchet MS"/>
                <a:cs typeface="Trebuchet MS"/>
                <a:sym typeface="Trebuchet MS"/>
              </a:rPr>
              <a:t>The most specific test used in diagnosis of gout:</a:t>
            </a:r>
          </a:p>
          <a:p>
            <a:pPr lvl="0">
              <a:spcBef>
                <a:spcPts val="600"/>
              </a:spcBef>
              <a:buNone/>
              <a:defRPr sz="1800"/>
            </a:pPr>
            <a:endParaRPr lang="en-US" sz="2200" b="1" dirty="0" smtClean="0">
              <a:solidFill>
                <a:srgbClr val="FFC000"/>
              </a:solidFill>
              <a:latin typeface="Trebuchet MS"/>
              <a:ea typeface="Trebuchet MS"/>
              <a:cs typeface="Trebuchet MS"/>
              <a:sym typeface="Trebuchet MS"/>
            </a:endParaRPr>
          </a:p>
          <a:p>
            <a:pPr lvl="0">
              <a:spcBef>
                <a:spcPts val="600"/>
              </a:spcBef>
              <a:defRPr sz="1800"/>
            </a:pPr>
            <a:endParaRPr lang="en-US" sz="2200" b="1" dirty="0" smtClean="0">
              <a:solidFill>
                <a:srgbClr val="FFC000"/>
              </a:solidFill>
              <a:latin typeface="Trebuchet MS"/>
              <a:ea typeface="Trebuchet MS"/>
              <a:cs typeface="Trebuchet MS"/>
              <a:sym typeface="Trebuchet MS"/>
            </a:endParaRPr>
          </a:p>
          <a:p>
            <a:pPr lvl="0">
              <a:spcBef>
                <a:spcPts val="600"/>
              </a:spcBef>
              <a:buNone/>
              <a:defRPr sz="1800"/>
            </a:pPr>
            <a:r>
              <a:rPr lang="en-US" sz="2200" b="1" dirty="0" smtClean="0">
                <a:solidFill>
                  <a:srgbClr val="FFC000"/>
                </a:solidFill>
                <a:latin typeface="Trebuchet MS"/>
                <a:ea typeface="Trebuchet MS"/>
                <a:cs typeface="Trebuchet MS"/>
                <a:sym typeface="Trebuchet MS"/>
              </a:rPr>
              <a:t>a) </a:t>
            </a:r>
            <a:r>
              <a:rPr lang="en-US" sz="2200" dirty="0" smtClean="0">
                <a:solidFill>
                  <a:srgbClr val="FFC000"/>
                </a:solidFill>
                <a:latin typeface="Trebuchet MS"/>
                <a:ea typeface="Trebuchet MS"/>
                <a:cs typeface="Trebuchet MS"/>
                <a:sym typeface="Trebuchet MS"/>
              </a:rPr>
              <a:t>MRI</a:t>
            </a:r>
          </a:p>
          <a:p>
            <a:pPr lvl="0">
              <a:spcBef>
                <a:spcPts val="600"/>
              </a:spcBef>
              <a:buNone/>
              <a:defRPr sz="1800"/>
            </a:pPr>
            <a:r>
              <a:rPr lang="en-US" sz="2200" dirty="0" smtClean="0">
                <a:solidFill>
                  <a:srgbClr val="FFC000"/>
                </a:solidFill>
                <a:latin typeface="Trebuchet MS"/>
                <a:ea typeface="Trebuchet MS"/>
                <a:cs typeface="Trebuchet MS"/>
                <a:sym typeface="Trebuchet MS"/>
              </a:rPr>
              <a:t>b) x-ray</a:t>
            </a:r>
          </a:p>
          <a:p>
            <a:pPr lvl="0">
              <a:spcBef>
                <a:spcPts val="600"/>
              </a:spcBef>
              <a:buNone/>
              <a:defRPr sz="1800"/>
            </a:pPr>
            <a:r>
              <a:rPr lang="en-US" sz="2200" dirty="0" smtClean="0">
                <a:solidFill>
                  <a:srgbClr val="FFC000"/>
                </a:solidFill>
                <a:latin typeface="Trebuchet MS"/>
                <a:ea typeface="Trebuchet MS"/>
                <a:cs typeface="Trebuchet MS"/>
                <a:sym typeface="Trebuchet MS"/>
              </a:rPr>
              <a:t>c) synovial fluid analysis</a:t>
            </a:r>
          </a:p>
          <a:p>
            <a:pPr lvl="0">
              <a:spcBef>
                <a:spcPts val="600"/>
              </a:spcBef>
              <a:buNone/>
              <a:defRPr sz="1800"/>
            </a:pPr>
            <a:r>
              <a:rPr lang="en-US" sz="2200" dirty="0" smtClean="0">
                <a:solidFill>
                  <a:srgbClr val="FFC000"/>
                </a:solidFill>
                <a:latin typeface="Trebuchet MS"/>
                <a:ea typeface="Trebuchet MS"/>
                <a:cs typeface="Trebuchet MS"/>
                <a:sym typeface="Trebuchet MS"/>
              </a:rPr>
              <a:t>d) serum uric acid</a:t>
            </a:r>
          </a:p>
          <a:p>
            <a:pPr>
              <a:buNone/>
            </a:pPr>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The most common offending organism in septic arthritis in adults </a:t>
            </a:r>
            <a:r>
              <a:rPr lang="en-US" sz="2200" dirty="0" smtClean="0">
                <a:solidFill>
                  <a:srgbClr val="FFC000"/>
                </a:solidFill>
                <a:latin typeface="Trebuchet MS"/>
                <a:ea typeface="Trebuchet MS"/>
                <a:cs typeface="Trebuchet MS"/>
                <a:sym typeface="Trebuchet MS"/>
              </a:rPr>
              <a:t>is:</a:t>
            </a: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a) </a:t>
            </a:r>
            <a:r>
              <a:rPr lang="en-US" sz="2200" dirty="0" smtClean="0">
                <a:solidFill>
                  <a:srgbClr val="FFC000"/>
                </a:solidFill>
                <a:ea typeface="Calibri"/>
                <a:cs typeface="Calibri"/>
                <a:sym typeface="Calibri"/>
              </a:rPr>
              <a:t>S. </a:t>
            </a:r>
            <a:r>
              <a:rPr lang="en-US" sz="2200" dirty="0" err="1" smtClean="0">
                <a:solidFill>
                  <a:srgbClr val="FFC000"/>
                </a:solidFill>
                <a:ea typeface="Calibri"/>
                <a:cs typeface="Calibri"/>
                <a:sym typeface="Calibri"/>
              </a:rPr>
              <a:t>aureus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b) Streptococcus </a:t>
            </a:r>
            <a:r>
              <a:rPr lang="en-US" sz="2200" dirty="0" err="1" smtClean="0">
                <a:solidFill>
                  <a:srgbClr val="FFC000"/>
                </a:solidFill>
                <a:ea typeface="Calibri"/>
                <a:cs typeface="Calibri"/>
                <a:sym typeface="Calibri"/>
              </a:rPr>
              <a:t>pyogenes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c) S. </a:t>
            </a:r>
            <a:r>
              <a:rPr lang="en-US" sz="2200" dirty="0" err="1" smtClean="0">
                <a:solidFill>
                  <a:srgbClr val="FFC000"/>
                </a:solidFill>
                <a:ea typeface="Calibri"/>
                <a:cs typeface="Calibri"/>
                <a:sym typeface="Calibri"/>
              </a:rPr>
              <a:t>pneumoniae</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d) H. </a:t>
            </a:r>
            <a:r>
              <a:rPr lang="en-US" sz="2200" dirty="0" err="1" smtClean="0">
                <a:solidFill>
                  <a:srgbClr val="FFC000"/>
                </a:solidFill>
                <a:ea typeface="Calibri"/>
                <a:cs typeface="Calibri"/>
                <a:sym typeface="Calibri"/>
              </a:rPr>
              <a:t>influenzae</a:t>
            </a:r>
            <a:endParaRPr lang="en-US" sz="2200" dirty="0" smtClean="0">
              <a:solidFill>
                <a:srgbClr val="FFC000"/>
              </a:solidFill>
              <a:ea typeface="Calibri"/>
              <a:cs typeface="Calibri"/>
              <a:sym typeface="Calibri"/>
            </a:endParaRPr>
          </a:p>
          <a:p>
            <a:pPr>
              <a:buNone/>
            </a:pPr>
            <a:endParaRPr lang="ar-SA" sz="2200" dirty="0" smtClean="0">
              <a:solidFill>
                <a:srgbClr val="FFC000"/>
              </a:solidFill>
            </a:endParaRPr>
          </a:p>
          <a:p>
            <a:pPr>
              <a:buNone/>
            </a:pPr>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Which one of the following is a characteristic x-ray finding  in case of osteoarthritis ?</a:t>
            </a:r>
          </a:p>
          <a:p>
            <a:pPr lvl="0">
              <a:defRPr sz="1800"/>
            </a:pPr>
            <a:endParaRPr lang="en-US" sz="2200" b="1" dirty="0" smtClean="0">
              <a:solidFill>
                <a:srgbClr val="FFC000"/>
              </a:solidFill>
              <a:latin typeface="Trebuchet MS"/>
              <a:ea typeface="Trebuchet MS"/>
              <a:cs typeface="Trebuchet MS"/>
              <a:sym typeface="Trebuchet MS"/>
            </a:endParaRPr>
          </a:p>
          <a:p>
            <a:pPr lvl="0">
              <a:defRPr sz="1800"/>
            </a:pPr>
            <a:endParaRPr lang="en-US" sz="2200" b="1" dirty="0" smtClean="0">
              <a:solidFill>
                <a:srgbClr val="FFC000"/>
              </a:solidFill>
              <a:latin typeface="Trebuchet MS"/>
              <a:ea typeface="Trebuchet MS"/>
              <a:cs typeface="Trebuchet MS"/>
              <a:sym typeface="Trebuchet MS"/>
            </a:endParaRPr>
          </a:p>
          <a:p>
            <a:pPr lvl="0">
              <a:buNone/>
              <a:defRPr sz="1800"/>
            </a:pPr>
            <a:r>
              <a:rPr lang="en-US" sz="2200" b="1" dirty="0" smtClean="0">
                <a:solidFill>
                  <a:srgbClr val="FFC000"/>
                </a:solidFill>
                <a:latin typeface="Trebuchet MS"/>
                <a:ea typeface="Trebuchet MS"/>
                <a:cs typeface="Trebuchet MS"/>
                <a:sym typeface="Trebuchet MS"/>
              </a:rPr>
              <a:t> a) </a:t>
            </a:r>
            <a:r>
              <a:rPr lang="en-US" sz="2200" dirty="0" err="1" smtClean="0">
                <a:solidFill>
                  <a:srgbClr val="FFC000"/>
                </a:solidFill>
                <a:latin typeface="Trebuchet MS"/>
                <a:ea typeface="Trebuchet MS"/>
                <a:cs typeface="Trebuchet MS"/>
                <a:sym typeface="Trebuchet MS"/>
              </a:rPr>
              <a:t>chondrocalcinosis</a:t>
            </a: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 b) </a:t>
            </a:r>
            <a:r>
              <a:rPr lang="en-US" sz="2200" dirty="0" err="1" smtClean="0">
                <a:solidFill>
                  <a:srgbClr val="FFC000"/>
                </a:solidFill>
                <a:latin typeface="Trebuchet MS"/>
                <a:ea typeface="Trebuchet MS"/>
                <a:cs typeface="Trebuchet MS"/>
                <a:sym typeface="Trebuchet MS"/>
              </a:rPr>
              <a:t>osteopenia</a:t>
            </a:r>
            <a:r>
              <a:rPr lang="en-US" sz="2200" dirty="0" smtClean="0">
                <a:solidFill>
                  <a:srgbClr val="FFC000"/>
                </a:solidFill>
                <a:latin typeface="Trebuchet MS"/>
                <a:ea typeface="Trebuchet MS"/>
                <a:cs typeface="Trebuchet MS"/>
                <a:sym typeface="Trebuchet MS"/>
              </a:rPr>
              <a:t> </a:t>
            </a:r>
          </a:p>
          <a:p>
            <a:pPr lvl="0">
              <a:buNone/>
              <a:defRPr sz="1800"/>
            </a:pPr>
            <a:r>
              <a:rPr lang="en-US" sz="2200" dirty="0" smtClean="0">
                <a:solidFill>
                  <a:srgbClr val="FFC000"/>
                </a:solidFill>
                <a:latin typeface="Trebuchet MS"/>
                <a:ea typeface="Trebuchet MS"/>
                <a:cs typeface="Trebuchet MS"/>
                <a:sym typeface="Trebuchet MS"/>
              </a:rPr>
              <a:t> c) Narrowing of joint space</a:t>
            </a:r>
          </a:p>
          <a:p>
            <a:pPr lvl="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sequestra</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pPr>
              <a:buNone/>
            </a:pPr>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Refrences</a:t>
            </a:r>
            <a:r>
              <a:rPr lang="en-US" dirty="0" smtClean="0"/>
              <a:t> </a:t>
            </a:r>
            <a:endParaRPr lang="ar-SA" dirty="0"/>
          </a:p>
        </p:txBody>
      </p:sp>
      <p:sp>
        <p:nvSpPr>
          <p:cNvPr id="3" name="Content Placeholder 2"/>
          <p:cNvSpPr>
            <a:spLocks noGrp="1"/>
          </p:cNvSpPr>
          <p:nvPr>
            <p:ph idx="1"/>
          </p:nvPr>
        </p:nvSpPr>
        <p:spPr/>
        <p:txBody>
          <a:bodyPr>
            <a:normAutofit/>
          </a:bodyPr>
          <a:lstStyle/>
          <a:p>
            <a:pPr marL="166171" lvl="0" indent="-166171" defTabSz="841247">
              <a:spcBef>
                <a:spcPts val="300"/>
              </a:spcBef>
              <a:buFont typeface="Footlight MT Light"/>
              <a:buAutoNum type="arabicPeriod"/>
              <a:defRPr sz="1800"/>
            </a:pPr>
            <a:r>
              <a:rPr lang="en-US" sz="1600" dirty="0" smtClean="0"/>
              <a:t>1-</a:t>
            </a:r>
            <a:r>
              <a:rPr lang="en-US" sz="1600" dirty="0" smtClean="0">
                <a:latin typeface="Footlight MT Light"/>
                <a:ea typeface="Footlight MT Light"/>
                <a:cs typeface="Footlight MT Light"/>
                <a:sym typeface="Footlight MT Light"/>
              </a:rPr>
              <a:t>Prevalence of Doctor-Diagnosed Arthritis and Arthritis-Attributable Activity Limitation United States .</a:t>
            </a:r>
          </a:p>
          <a:p>
            <a:pPr marL="166171" lvl="0" indent="-166171" defTabSz="420623">
              <a:spcBef>
                <a:spcPts val="0"/>
              </a:spcBef>
              <a:buFont typeface="Footlight MT Light"/>
              <a:buAutoNum type="arabicPeriod"/>
              <a:defRPr sz="1800"/>
            </a:pPr>
            <a:r>
              <a:rPr lang="en-US" sz="1600" dirty="0" smtClean="0">
                <a:latin typeface="Footlight MT Light"/>
                <a:ea typeface="Footlight MT Light"/>
                <a:cs typeface="Footlight MT Light"/>
                <a:sym typeface="Footlight MT Light"/>
              </a:rPr>
              <a:t>  National and State Estimates of Childhood Arthritis and Other Rheumatic Conditions.</a:t>
            </a:r>
          </a:p>
          <a:p>
            <a:pPr algn="l">
              <a:buNone/>
            </a:pPr>
            <a:r>
              <a:rPr lang="en-US" sz="1600" dirty="0" smtClean="0"/>
              <a:t>3- </a:t>
            </a:r>
            <a:r>
              <a:rPr lang="en-US" sz="1600" dirty="0" err="1" smtClean="0"/>
              <a:t>Clarson</a:t>
            </a:r>
            <a:r>
              <a:rPr lang="en-US" sz="1600" dirty="0" smtClean="0"/>
              <a:t> </a:t>
            </a:r>
            <a:r>
              <a:rPr lang="en-US" sz="1600" dirty="0"/>
              <a:t>LE, Hider SL, Belcher J, </a:t>
            </a:r>
            <a:r>
              <a:rPr lang="en-US" sz="1600" dirty="0" err="1"/>
              <a:t>Heneghan</a:t>
            </a:r>
            <a:r>
              <a:rPr lang="en-US" sz="1600" dirty="0"/>
              <a:t> C, </a:t>
            </a:r>
            <a:r>
              <a:rPr lang="en-US" sz="1600" dirty="0" err="1"/>
              <a:t>Roddy</a:t>
            </a:r>
            <a:r>
              <a:rPr lang="en-US" sz="1600" dirty="0"/>
              <a:t> E, </a:t>
            </a:r>
            <a:r>
              <a:rPr lang="en-US" sz="1600" dirty="0" err="1"/>
              <a:t>Mallen</a:t>
            </a:r>
            <a:r>
              <a:rPr lang="en-US" sz="1600" dirty="0"/>
              <a:t> CD. Increased risk of vascular disease associated with gout: a retrospective, matched cohort study in the UK Clinical </a:t>
            </a:r>
            <a:r>
              <a:rPr lang="en-US" sz="1600" dirty="0" smtClean="0"/>
              <a:t>Practice </a:t>
            </a:r>
            <a:r>
              <a:rPr lang="en-US" sz="1600" dirty="0"/>
              <a:t>Research </a:t>
            </a:r>
            <a:r>
              <a:rPr lang="en-US" sz="1600" dirty="0" err="1"/>
              <a:t>Datalink.</a:t>
            </a:r>
            <a:r>
              <a:rPr lang="en-US" sz="1600" i="1" dirty="0" err="1"/>
              <a:t>Ann</a:t>
            </a:r>
            <a:r>
              <a:rPr lang="en-US" sz="1600" i="1" dirty="0"/>
              <a:t> Rheum Dis</a:t>
            </a:r>
            <a:r>
              <a:rPr lang="en-US" sz="1600" dirty="0"/>
              <a:t>. 2014 Aug 27</a:t>
            </a:r>
            <a:r>
              <a:rPr lang="en-US" sz="1600" dirty="0" smtClean="0"/>
              <a:t>.</a:t>
            </a:r>
          </a:p>
          <a:p>
            <a:pPr algn="l">
              <a:buNone/>
            </a:pPr>
            <a:r>
              <a:rPr lang="en-US" sz="1600" dirty="0" smtClean="0"/>
              <a:t>4- </a:t>
            </a:r>
            <a:r>
              <a:rPr lang="en-US" sz="1600" dirty="0" err="1"/>
              <a:t>Dalbeth</a:t>
            </a:r>
            <a:r>
              <a:rPr lang="en-US" sz="1600" dirty="0"/>
              <a:t> N, </a:t>
            </a:r>
            <a:r>
              <a:rPr lang="en-US" sz="1600" dirty="0" err="1"/>
              <a:t>Kalluru</a:t>
            </a:r>
            <a:r>
              <a:rPr lang="en-US" sz="1600" dirty="0"/>
              <a:t> R, </a:t>
            </a:r>
            <a:r>
              <a:rPr lang="en-US" sz="1600" dirty="0" err="1"/>
              <a:t>Aati</a:t>
            </a:r>
            <a:r>
              <a:rPr lang="en-US" sz="1600" dirty="0"/>
              <a:t> O, et al. Tendon involvement in the feet of patients with gout: a </a:t>
            </a:r>
            <a:r>
              <a:rPr lang="en-US" sz="1600" dirty="0" smtClean="0"/>
              <a:t>dual-energy </a:t>
            </a:r>
            <a:r>
              <a:rPr lang="en-US" sz="1600" dirty="0"/>
              <a:t>CT study. Ann Rheum </a:t>
            </a:r>
            <a:r>
              <a:rPr lang="en-US" sz="1600" dirty="0" err="1"/>
              <a:t>Dis</a:t>
            </a:r>
            <a:r>
              <a:rPr lang="en-US" sz="1600" dirty="0"/>
              <a:t> 2013; </a:t>
            </a:r>
            <a:r>
              <a:rPr lang="en-US" sz="1600" dirty="0" smtClean="0"/>
              <a:t>72:1545.</a:t>
            </a:r>
          </a:p>
          <a:p>
            <a:pPr algn="l">
              <a:buNone/>
            </a:pPr>
            <a:r>
              <a:rPr lang="en-US" sz="1600" dirty="0" smtClean="0"/>
              <a:t>5- </a:t>
            </a:r>
            <a:r>
              <a:rPr lang="en-US" sz="1600" dirty="0"/>
              <a:t>Singh JA, Reddy SG, </a:t>
            </a:r>
            <a:r>
              <a:rPr lang="en-US" sz="1600" dirty="0" err="1"/>
              <a:t>Kundukulam</a:t>
            </a:r>
            <a:r>
              <a:rPr lang="en-US" sz="1600" dirty="0"/>
              <a:t> J. Risk factors for gout and prevention: a systematic review of the literature. </a:t>
            </a:r>
            <a:r>
              <a:rPr lang="en-US" sz="1600" i="1" dirty="0" err="1"/>
              <a:t>Curr</a:t>
            </a:r>
            <a:r>
              <a:rPr lang="en-US" sz="1600" i="1" dirty="0"/>
              <a:t> </a:t>
            </a:r>
            <a:r>
              <a:rPr lang="en-US" sz="1600" i="1" dirty="0" err="1"/>
              <a:t>Opin</a:t>
            </a:r>
            <a:r>
              <a:rPr lang="en-US" sz="1600" i="1" dirty="0"/>
              <a:t> </a:t>
            </a:r>
            <a:r>
              <a:rPr lang="en-US" sz="1600" i="1" dirty="0" err="1"/>
              <a:t>Rheumatol</a:t>
            </a:r>
            <a:r>
              <a:rPr lang="en-US" sz="1600" dirty="0"/>
              <a:t>. 2011 Mar. 23(2):192-202. </a:t>
            </a:r>
            <a:r>
              <a:rPr lang="en-US" sz="1600" dirty="0">
                <a:hlinkClick r:id="rId2"/>
              </a:rPr>
              <a:t>[Medline</a:t>
            </a:r>
            <a:r>
              <a:rPr lang="en-US" sz="1600" dirty="0" smtClean="0">
                <a:hlinkClick r:id="rId2"/>
              </a:rPr>
              <a:t>]</a:t>
            </a:r>
            <a:r>
              <a:rPr lang="en-US" sz="1600" dirty="0" smtClean="0"/>
              <a:t>.</a:t>
            </a:r>
          </a:p>
          <a:p>
            <a:pPr algn="l">
              <a:buNone/>
            </a:pPr>
            <a:r>
              <a:rPr lang="en-US" sz="1600" dirty="0" smtClean="0"/>
              <a:t>6-McAdams-Demarco </a:t>
            </a:r>
            <a:r>
              <a:rPr lang="en-US" sz="1600" dirty="0"/>
              <a:t>MA, Maynard JW, </a:t>
            </a:r>
            <a:r>
              <a:rPr lang="en-US" sz="1600" dirty="0" err="1"/>
              <a:t>Coresh</a:t>
            </a:r>
            <a:r>
              <a:rPr lang="en-US" sz="1600" dirty="0"/>
              <a:t> J, Baer AN. Anemia and the onset of gout in a population-based cohort of adults: Atherosclerosis Risk in Communities study. </a:t>
            </a:r>
            <a:r>
              <a:rPr lang="en-US" sz="1600" i="1" dirty="0"/>
              <a:t>Arthritis Res </a:t>
            </a:r>
            <a:r>
              <a:rPr lang="en-US" sz="1600" i="1" dirty="0" err="1"/>
              <a:t>Ther</a:t>
            </a:r>
            <a:r>
              <a:rPr lang="en-US" sz="1600" dirty="0"/>
              <a:t>. 2012 Aug 20. 14(4):R193. </a:t>
            </a:r>
            <a:r>
              <a:rPr lang="en-US" sz="1600" dirty="0">
                <a:hlinkClick r:id="rId3"/>
              </a:rPr>
              <a:t>[Medline]</a:t>
            </a:r>
            <a:r>
              <a:rPr lang="en-US" sz="1600" dirty="0"/>
              <a:t>.</a:t>
            </a:r>
            <a:r>
              <a:rPr lang="en-US" sz="1600" dirty="0" smtClean="0"/>
              <a:t/>
            </a:r>
            <a:br>
              <a:rPr lang="en-US" sz="1600" dirty="0" smtClean="0"/>
            </a:br>
            <a:r>
              <a:rPr lang="en-US" sz="1600" dirty="0" smtClean="0"/>
              <a:t>5. oxford </a:t>
            </a:r>
            <a:r>
              <a:rPr lang="en-US" sz="1600" dirty="0"/>
              <a:t>handbook of general </a:t>
            </a:r>
            <a:r>
              <a:rPr lang="en-US" sz="1600" dirty="0" err="1"/>
              <a:t>oractice</a:t>
            </a:r>
            <a:r>
              <a:rPr lang="en-US" sz="1600" dirty="0"/>
              <a:t>, 4</a:t>
            </a:r>
            <a:r>
              <a:rPr lang="en-US" sz="1600" baseline="30000" dirty="0"/>
              <a:t>th</a:t>
            </a:r>
            <a:r>
              <a:rPr lang="en-US" sz="1600" dirty="0"/>
              <a:t> ed.</a:t>
            </a:r>
          </a:p>
          <a:p>
            <a:pPr algn="l">
              <a:buNone/>
            </a:pPr>
            <a:endParaRPr lang="ar-SA"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normAutofit lnSpcReduction="10000"/>
          </a:bodyPr>
          <a:lstStyle/>
          <a:p>
            <a:r>
              <a:rPr lang="en-US" dirty="0" smtClean="0"/>
              <a:t>Six months after initial presentation, she developed two subcutaneous nodules on the left elbow; these were small, painless, firm and immobile but not tender. A test for rheumatoid factor was now positive (</a:t>
            </a:r>
            <a:r>
              <a:rPr lang="en-US" dirty="0" err="1" smtClean="0"/>
              <a:t>titre</a:t>
            </a:r>
            <a:r>
              <a:rPr lang="en-US" dirty="0" smtClean="0"/>
              <a:t> 1/64). X-rays of the hands showed bony erosions in the metacarpal heads. She still had a raised CRP (43mg/l) but normal serum complement (C3 and C4) levels and, she had a biopsy, </a:t>
            </a:r>
            <a:r>
              <a:rPr lang="en-US" dirty="0" err="1" smtClean="0"/>
              <a:t>pannus</a:t>
            </a:r>
            <a:r>
              <a:rPr lang="en-US" dirty="0" smtClean="0"/>
              <a:t> would have been demonstrable histologically.</a:t>
            </a:r>
          </a:p>
          <a:p>
            <a:r>
              <a:rPr lang="en-US" dirty="0" smtClean="0"/>
              <a:t>This woman now had definite X-ray evidence of </a:t>
            </a:r>
            <a:r>
              <a:rPr lang="en-US" i="1" dirty="0" smtClean="0"/>
              <a:t>rheumatoid arthritis</a:t>
            </a:r>
            <a:r>
              <a:rPr lang="en-US" dirty="0" smtClean="0"/>
              <a:t> and, in view of the continuing </a:t>
            </a:r>
            <a:r>
              <a:rPr lang="en-US" dirty="0" err="1" smtClean="0"/>
              <a:t>arthropathy</a:t>
            </a:r>
            <a:r>
              <a:rPr lang="en-US" dirty="0" smtClean="0"/>
              <a:t>, her treatment was changed to weekly low-dose methotrexate. This has controlled the arthritis for several years and no further erosions have developed.</a:t>
            </a:r>
          </a:p>
          <a:p>
            <a:endParaRPr lang="en-US" dirty="0"/>
          </a:p>
        </p:txBody>
      </p:sp>
    </p:spTree>
    <p:extLst>
      <p:ext uri="{BB962C8B-B14F-4D97-AF65-F5344CB8AC3E}">
        <p14:creationId xmlns:p14="http://schemas.microsoft.com/office/powerpoint/2010/main" val="9378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86058"/>
            <a:ext cx="8229600" cy="1143000"/>
          </a:xfrm>
        </p:spPr>
        <p:txBody>
          <a:bodyPr>
            <a:normAutofit/>
          </a:bodyPr>
          <a:lstStyle/>
          <a:p>
            <a:pPr algn="ctr"/>
            <a:r>
              <a:rPr lang="en-US" sz="5000" dirty="0" smtClean="0">
                <a:solidFill>
                  <a:srgbClr val="FFC000"/>
                </a:solidFill>
              </a:rPr>
              <a:t>Thank You..</a:t>
            </a:r>
            <a:endParaRPr lang="ar-SA" sz="5000" dirty="0">
              <a:solidFill>
                <a:srgbClr val="FFC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2464</TotalTime>
  <Words>3246</Words>
  <Application>Microsoft Office PowerPoint</Application>
  <PresentationFormat>On-screen Show (4:3)</PresentationFormat>
  <Paragraphs>570</Paragraphs>
  <Slides>90</Slides>
  <Notes>15</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Thatch</vt:lpstr>
      <vt:lpstr>Approach to patient with Arthritis</vt:lpstr>
      <vt:lpstr>Objectives</vt:lpstr>
      <vt:lpstr>MCQ</vt:lpstr>
      <vt:lpstr>MCQ</vt:lpstr>
      <vt:lpstr>MCQ</vt:lpstr>
      <vt:lpstr>MCQ</vt:lpstr>
      <vt:lpstr>Case</vt:lpstr>
      <vt:lpstr>Case </vt:lpstr>
      <vt:lpstr>Case</vt:lpstr>
      <vt:lpstr>Terminology </vt:lpstr>
      <vt:lpstr>Overview</vt:lpstr>
      <vt:lpstr>Causes</vt:lpstr>
      <vt:lpstr>PowerPoint Presentation</vt:lpstr>
      <vt:lpstr>Diagnostic Approach to Musculoskeletal Pain</vt:lpstr>
      <vt:lpstr>Important aspects in History</vt:lpstr>
      <vt:lpstr>Important aspects in History</vt:lpstr>
      <vt:lpstr> Importance of Physical Examination</vt:lpstr>
      <vt:lpstr>Symptoms</vt:lpstr>
      <vt:lpstr>Con.</vt:lpstr>
      <vt:lpstr>Con.</vt:lpstr>
      <vt:lpstr>Con.</vt:lpstr>
      <vt:lpstr>Con.</vt:lpstr>
      <vt:lpstr>Temporal pattern of arthritis </vt:lpstr>
      <vt:lpstr>  Duration of symptoms: </vt:lpstr>
      <vt:lpstr>Temporal Patterns in Polyarthritis</vt:lpstr>
      <vt:lpstr>Symmetry of joint involvement </vt:lpstr>
      <vt:lpstr>Distribution of affected joints </vt:lpstr>
      <vt:lpstr>Extra-articular manifestations </vt:lpstr>
      <vt:lpstr>Ocular signs </vt:lpstr>
      <vt:lpstr>Signs of inflammatory joint disease </vt:lpstr>
      <vt:lpstr>PowerPoint Presentation</vt:lpstr>
      <vt:lpstr>PowerPoint Presentation</vt:lpstr>
      <vt:lpstr>PowerPoint Presentation</vt:lpstr>
      <vt:lpstr>Highlight on Gout</vt:lpstr>
      <vt:lpstr>Gout cont.</vt:lpstr>
      <vt:lpstr> Types </vt:lpstr>
      <vt:lpstr>PowerPoint Presentation</vt:lpstr>
      <vt:lpstr>Pathophysiology</vt:lpstr>
      <vt:lpstr>History</vt:lpstr>
      <vt:lpstr>Examination</vt:lpstr>
      <vt:lpstr>Diagnosis</vt:lpstr>
      <vt:lpstr> Criteria Diagnosis from American college of Rheumatology (6 in 12)</vt:lpstr>
      <vt:lpstr>X-ray </vt:lpstr>
      <vt:lpstr>Management</vt:lpstr>
      <vt:lpstr>PowerPoint Presentation</vt:lpstr>
      <vt:lpstr>PowerPoint Presentation</vt:lpstr>
      <vt:lpstr>Rheumatoid Arthritis</vt:lpstr>
      <vt:lpstr>Rheumatoid Arthritis</vt:lpstr>
      <vt:lpstr>PowerPoint Presentation</vt:lpstr>
      <vt:lpstr>PowerPoint Presentation</vt:lpstr>
      <vt:lpstr>PowerPoint Presentation</vt:lpstr>
      <vt:lpstr>PowerPoint Presentation</vt:lpstr>
      <vt:lpstr>Extra-articular Manifistation</vt:lpstr>
      <vt:lpstr>PowerPoint Presentation</vt:lpstr>
      <vt:lpstr>PowerPoint Presentation</vt:lpstr>
      <vt:lpstr>History</vt:lpstr>
      <vt:lpstr>Physical Examination </vt:lpstr>
      <vt:lpstr>PowerPoint Presentation</vt:lpstr>
      <vt:lpstr>Diagnosis</vt:lpstr>
      <vt:lpstr>PowerPoint Presentation</vt:lpstr>
      <vt:lpstr>Cont.</vt:lpstr>
      <vt:lpstr>Management :</vt:lpstr>
      <vt:lpstr>PowerPoint Presentation</vt:lpstr>
      <vt:lpstr>Degenerative Arthritis: Osteoarthritis (OA)</vt:lpstr>
      <vt:lpstr>PowerPoint Presentation</vt:lpstr>
      <vt:lpstr>PowerPoint Presentation</vt:lpstr>
      <vt:lpstr>PowerPoint Presentation</vt:lpstr>
      <vt:lpstr>PowerPoint Presentation</vt:lpstr>
      <vt:lpstr>PowerPoint Presentation</vt:lpstr>
      <vt:lpstr>Septic Arthritis </vt:lpstr>
      <vt:lpstr>PowerPoint Presentation</vt:lpstr>
      <vt:lpstr>PowerPoint Presentation</vt:lpstr>
      <vt:lpstr>PowerPoint Presentation</vt:lpstr>
      <vt:lpstr>PowerPoint Presentation</vt:lpstr>
      <vt:lpstr>Investigations of SA  </vt:lpstr>
      <vt:lpstr>Synovial Fluid Analysis </vt:lpstr>
      <vt:lpstr>Treatment and Management of septic arthritis  </vt:lpstr>
      <vt:lpstr>PowerPoint Presentation</vt:lpstr>
      <vt:lpstr>PowerPoint Presentation</vt:lpstr>
      <vt:lpstr>Red Flags in patient with Arthritis</vt:lpstr>
      <vt:lpstr>PowerPoint Presentation</vt:lpstr>
      <vt:lpstr>PowerPoint Presentation</vt:lpstr>
      <vt:lpstr>PowerPoint Presentation</vt:lpstr>
      <vt:lpstr>Conclusion</vt:lpstr>
      <vt:lpstr>MCQ</vt:lpstr>
      <vt:lpstr>MCQ</vt:lpstr>
      <vt:lpstr>MCQ</vt:lpstr>
      <vt:lpstr>MCQ</vt:lpstr>
      <vt:lpstr>Refrences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patient with Arthiritis</dc:title>
  <dc:creator>Toshiba</dc:creator>
  <cp:lastModifiedBy>3422</cp:lastModifiedBy>
  <cp:revision>136</cp:revision>
  <dcterms:created xsi:type="dcterms:W3CDTF">2015-08-28T05:21:31Z</dcterms:created>
  <dcterms:modified xsi:type="dcterms:W3CDTF">2015-09-02T11:44:19Z</dcterms:modified>
</cp:coreProperties>
</file>