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5"/>
  </p:notesMasterIdLst>
  <p:sldIdLst>
    <p:sldId id="256" r:id="rId2"/>
    <p:sldId id="338" r:id="rId3"/>
    <p:sldId id="257" r:id="rId4"/>
    <p:sldId id="356" r:id="rId5"/>
    <p:sldId id="357" r:id="rId6"/>
    <p:sldId id="358" r:id="rId7"/>
    <p:sldId id="359" r:id="rId8"/>
    <p:sldId id="373" r:id="rId9"/>
    <p:sldId id="350" r:id="rId10"/>
    <p:sldId id="351" r:id="rId11"/>
    <p:sldId id="352" r:id="rId12"/>
    <p:sldId id="353" r:id="rId13"/>
    <p:sldId id="354" r:id="rId14"/>
    <p:sldId id="355" r:id="rId15"/>
    <p:sldId id="372" r:id="rId16"/>
    <p:sldId id="264" r:id="rId17"/>
    <p:sldId id="265" r:id="rId18"/>
    <p:sldId id="260" r:id="rId19"/>
    <p:sldId id="364" r:id="rId20"/>
    <p:sldId id="365" r:id="rId21"/>
    <p:sldId id="266" r:id="rId22"/>
    <p:sldId id="267" r:id="rId23"/>
    <p:sldId id="268" r:id="rId24"/>
    <p:sldId id="348" r:id="rId25"/>
    <p:sldId id="328" r:id="rId26"/>
    <p:sldId id="287" r:id="rId27"/>
    <p:sldId id="366" r:id="rId28"/>
    <p:sldId id="283" r:id="rId29"/>
    <p:sldId id="297" r:id="rId30"/>
    <p:sldId id="326" r:id="rId31"/>
    <p:sldId id="290" r:id="rId32"/>
    <p:sldId id="327" r:id="rId33"/>
    <p:sldId id="367" r:id="rId34"/>
    <p:sldId id="278" r:id="rId35"/>
    <p:sldId id="281" r:id="rId36"/>
    <p:sldId id="280" r:id="rId37"/>
    <p:sldId id="368" r:id="rId38"/>
    <p:sldId id="325" r:id="rId39"/>
    <p:sldId id="288" r:id="rId40"/>
    <p:sldId id="289" r:id="rId41"/>
    <p:sldId id="279" r:id="rId42"/>
    <p:sldId id="420" r:id="rId43"/>
    <p:sldId id="421" r:id="rId44"/>
    <p:sldId id="422" r:id="rId45"/>
    <p:sldId id="423" r:id="rId46"/>
    <p:sldId id="424" r:id="rId47"/>
    <p:sldId id="425" r:id="rId48"/>
    <p:sldId id="426" r:id="rId49"/>
    <p:sldId id="427" r:id="rId50"/>
    <p:sldId id="428" r:id="rId51"/>
    <p:sldId id="432" r:id="rId52"/>
    <p:sldId id="433" r:id="rId53"/>
    <p:sldId id="429" r:id="rId54"/>
    <p:sldId id="434" r:id="rId55"/>
    <p:sldId id="435" r:id="rId56"/>
    <p:sldId id="436" r:id="rId57"/>
    <p:sldId id="437" r:id="rId58"/>
    <p:sldId id="438" r:id="rId59"/>
    <p:sldId id="439" r:id="rId60"/>
    <p:sldId id="440" r:id="rId61"/>
    <p:sldId id="441" r:id="rId62"/>
    <p:sldId id="442" r:id="rId63"/>
    <p:sldId id="430" r:id="rId64"/>
    <p:sldId id="443" r:id="rId65"/>
    <p:sldId id="444" r:id="rId66"/>
    <p:sldId id="445" r:id="rId67"/>
    <p:sldId id="446" r:id="rId68"/>
    <p:sldId id="447" r:id="rId69"/>
    <p:sldId id="448" r:id="rId70"/>
    <p:sldId id="449" r:id="rId71"/>
    <p:sldId id="450" r:id="rId72"/>
    <p:sldId id="451" r:id="rId73"/>
    <p:sldId id="452" r:id="rId74"/>
    <p:sldId id="453" r:id="rId75"/>
    <p:sldId id="454" r:id="rId76"/>
    <p:sldId id="455" r:id="rId77"/>
    <p:sldId id="456" r:id="rId78"/>
    <p:sldId id="457" r:id="rId79"/>
    <p:sldId id="409" r:id="rId80"/>
    <p:sldId id="410" r:id="rId81"/>
    <p:sldId id="411" r:id="rId82"/>
    <p:sldId id="412" r:id="rId83"/>
    <p:sldId id="413" r:id="rId84"/>
    <p:sldId id="414" r:id="rId85"/>
    <p:sldId id="415" r:id="rId86"/>
    <p:sldId id="416" r:id="rId87"/>
    <p:sldId id="374" r:id="rId88"/>
    <p:sldId id="417" r:id="rId89"/>
    <p:sldId id="380" r:id="rId90"/>
    <p:sldId id="382" r:id="rId91"/>
    <p:sldId id="418" r:id="rId92"/>
    <p:sldId id="386" r:id="rId93"/>
    <p:sldId id="387" r:id="rId94"/>
    <p:sldId id="388" r:id="rId95"/>
    <p:sldId id="389" r:id="rId96"/>
    <p:sldId id="390" r:id="rId97"/>
    <p:sldId id="391" r:id="rId98"/>
    <p:sldId id="392" r:id="rId99"/>
    <p:sldId id="393" r:id="rId100"/>
    <p:sldId id="394" r:id="rId101"/>
    <p:sldId id="395" r:id="rId102"/>
    <p:sldId id="396" r:id="rId103"/>
    <p:sldId id="397" r:id="rId104"/>
    <p:sldId id="398" r:id="rId105"/>
    <p:sldId id="419" r:id="rId106"/>
    <p:sldId id="400" r:id="rId107"/>
    <p:sldId id="401" r:id="rId108"/>
    <p:sldId id="402" r:id="rId109"/>
    <p:sldId id="403" r:id="rId110"/>
    <p:sldId id="404" r:id="rId111"/>
    <p:sldId id="405" r:id="rId112"/>
    <p:sldId id="406" r:id="rId113"/>
    <p:sldId id="407"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mad Aljutaili" initials="HA" lastIdx="1" clrIdx="0">
    <p:extLst>
      <p:ext uri="{19B8F6BF-5375-455C-9EA6-DF929625EA0E}">
        <p15:presenceInfo xmlns:p15="http://schemas.microsoft.com/office/powerpoint/2012/main" userId="5cce5827fa0a8ce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7518"/>
    <a:srgbClr val="CC0000"/>
    <a:srgbClr val="CC99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p:restoredTop sz="92280" autoAdjust="0"/>
  </p:normalViewPr>
  <p:slideViewPr>
    <p:cSldViewPr>
      <p:cViewPr varScale="1">
        <p:scale>
          <a:sx n="69" d="100"/>
          <a:sy n="69" d="100"/>
        </p:scale>
        <p:origin x="1506" y="60"/>
      </p:cViewPr>
      <p:guideLst>
        <p:guide orient="horz" pos="2160"/>
        <p:guide pos="2880"/>
      </p:guideLst>
    </p:cSldViewPr>
  </p:slideViewPr>
  <p:outlineViewPr>
    <p:cViewPr>
      <p:scale>
        <a:sx n="33" d="100"/>
        <a:sy n="33" d="100"/>
      </p:scale>
      <p:origin x="0" y="-1710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01T19:14:06.496" idx="1">
    <p:pos x="10" y="10"/>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3983E-299D-43CC-A894-E89676F3E900}" type="datetimeFigureOut">
              <a:rPr lang="en-US" smtClean="0"/>
              <a:t>2015-09-02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96AF3E-1EBF-48CB-A8A3-B0E0CE8AF45B}" type="slidenum">
              <a:rPr lang="en-US" smtClean="0"/>
              <a:t>‹#›</a:t>
            </a:fld>
            <a:endParaRPr lang="en-US"/>
          </a:p>
        </p:txBody>
      </p:sp>
    </p:spTree>
    <p:extLst>
      <p:ext uri="{BB962C8B-B14F-4D97-AF65-F5344CB8AC3E}">
        <p14:creationId xmlns:p14="http://schemas.microsoft.com/office/powerpoint/2010/main" val="214935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23</a:t>
            </a:fld>
            <a:endParaRPr lang="en-US"/>
          </a:p>
        </p:txBody>
      </p:sp>
    </p:spTree>
    <p:extLst>
      <p:ext uri="{BB962C8B-B14F-4D97-AF65-F5344CB8AC3E}">
        <p14:creationId xmlns:p14="http://schemas.microsoft.com/office/powerpoint/2010/main" val="181581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Proctitis</a:t>
            </a:r>
            <a:r>
              <a:rPr lang="en-US" dirty="0" smtClean="0"/>
              <a:t> =</a:t>
            </a:r>
            <a:r>
              <a:rPr lang="en-US" sz="1000" kern="1200" dirty="0" smtClean="0">
                <a:solidFill>
                  <a:schemeClr val="tx1"/>
                </a:solidFill>
                <a:latin typeface="+mn-lt"/>
                <a:ea typeface="+mn-ea"/>
                <a:cs typeface="+mn-cs"/>
              </a:rPr>
              <a:t>inflammation of the rectum and anus</a:t>
            </a:r>
          </a:p>
          <a:p>
            <a:r>
              <a:rPr lang="en-US" dirty="0" smtClean="0"/>
              <a:t> </a:t>
            </a:r>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26</a:t>
            </a:fld>
            <a:endParaRPr lang="en-US"/>
          </a:p>
        </p:txBody>
      </p:sp>
    </p:spTree>
    <p:extLst>
      <p:ext uri="{BB962C8B-B14F-4D97-AF65-F5344CB8AC3E}">
        <p14:creationId xmlns:p14="http://schemas.microsoft.com/office/powerpoint/2010/main" val="635767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MSM = </a:t>
            </a:r>
            <a:r>
              <a:rPr lang="en-US" sz="1200" kern="1200" dirty="0" smtClean="0">
                <a:solidFill>
                  <a:schemeClr val="tx1"/>
                </a:solidFill>
                <a:latin typeface="+mn-lt"/>
                <a:ea typeface="+mn-ea"/>
                <a:cs typeface="+mn-cs"/>
              </a:rPr>
              <a:t>men who have sex with men</a:t>
            </a:r>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35</a:t>
            </a:fld>
            <a:endParaRPr lang="en-US"/>
          </a:p>
        </p:txBody>
      </p:sp>
    </p:spTree>
    <p:extLst>
      <p:ext uri="{BB962C8B-B14F-4D97-AF65-F5344CB8AC3E}">
        <p14:creationId xmlns:p14="http://schemas.microsoft.com/office/powerpoint/2010/main" val="38487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disseminated GC = </a:t>
            </a:r>
            <a:r>
              <a:rPr lang="en-US" sz="1200" dirty="0" err="1" smtClean="0"/>
              <a:t>Gonococcal</a:t>
            </a:r>
            <a:r>
              <a:rPr lang="en-US" sz="1200" dirty="0" smtClean="0"/>
              <a:t> infection</a:t>
            </a:r>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36</a:t>
            </a:fld>
            <a:endParaRPr lang="en-US"/>
          </a:p>
        </p:txBody>
      </p:sp>
    </p:spTree>
    <p:extLst>
      <p:ext uri="{BB962C8B-B14F-4D97-AF65-F5344CB8AC3E}">
        <p14:creationId xmlns:p14="http://schemas.microsoft.com/office/powerpoint/2010/main" val="40253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57</a:t>
            </a:fld>
            <a:endParaRPr lang="en-US"/>
          </a:p>
        </p:txBody>
      </p:sp>
    </p:spTree>
    <p:extLst>
      <p:ext uri="{BB962C8B-B14F-4D97-AF65-F5344CB8AC3E}">
        <p14:creationId xmlns:p14="http://schemas.microsoft.com/office/powerpoint/2010/main" val="1458635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79</a:t>
            </a:fld>
            <a:endParaRPr lang="en-US"/>
          </a:p>
        </p:txBody>
      </p:sp>
    </p:spTree>
    <p:extLst>
      <p:ext uri="{BB962C8B-B14F-4D97-AF65-F5344CB8AC3E}">
        <p14:creationId xmlns:p14="http://schemas.microsoft.com/office/powerpoint/2010/main" val="4242315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Sexual behavior : </a:t>
            </a:r>
          </a:p>
          <a:p>
            <a:pPr algn="l" rtl="0"/>
            <a:r>
              <a:rPr lang="en-US" dirty="0" smtClean="0"/>
              <a:t>Abstinence.</a:t>
            </a:r>
          </a:p>
          <a:p>
            <a:pPr algn="l" rtl="0"/>
            <a:r>
              <a:rPr lang="en-US" dirty="0" smtClean="0"/>
              <a:t>Mutual monogamy.</a:t>
            </a:r>
          </a:p>
          <a:p>
            <a:pPr algn="l" rtl="0"/>
            <a:r>
              <a:rPr lang="en-US" dirty="0" smtClean="0"/>
              <a:t>Consistent use of latex condom.</a:t>
            </a:r>
          </a:p>
          <a:p>
            <a:pPr marL="0" indent="0" algn="l" rtl="0">
              <a:buNone/>
            </a:pPr>
            <a:r>
              <a:rPr lang="en-US" dirty="0" smtClean="0"/>
              <a:t>Using condoms are highly effective in reducing STIs transmission, but they do not guarantee 100% prevention. (e.g. Herpes, HPV)</a:t>
            </a:r>
          </a:p>
          <a:p>
            <a:pPr algn="l" rtl="0"/>
            <a:r>
              <a:rPr lang="en-US" dirty="0" smtClean="0"/>
              <a:t>Reduce number of sex partners.</a:t>
            </a:r>
          </a:p>
          <a:p>
            <a:pPr algn="l" rtl="0"/>
            <a:endParaRPr lang="en-US" dirty="0" smtClean="0"/>
          </a:p>
          <a:p>
            <a:pPr algn="l" rtl="0"/>
            <a:r>
              <a:rPr lang="en-US" dirty="0" smtClean="0"/>
              <a:t>Vaccination: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Vaccines are a recommended way to prevent hepatitis B, and HPV</a:t>
            </a:r>
          </a:p>
          <a:p>
            <a:pPr algn="l" rtl="0"/>
            <a:r>
              <a:rPr lang="en-US" dirty="0" smtClean="0"/>
              <a:t> </a:t>
            </a:r>
          </a:p>
          <a:p>
            <a:pPr algn="l" rtl="0"/>
            <a:r>
              <a:rPr lang="en-US" dirty="0" smtClean="0"/>
              <a:t>Screening</a:t>
            </a:r>
            <a:r>
              <a:rPr lang="en-US" baseline="0" dirty="0" smtClean="0"/>
              <a:t> :</a:t>
            </a:r>
          </a:p>
          <a:p>
            <a:pPr algn="l" rtl="0"/>
            <a:r>
              <a:rPr lang="en-US" dirty="0" smtClean="0"/>
              <a:t>First identify population</a:t>
            </a:r>
            <a:r>
              <a:rPr lang="en-US" baseline="0" dirty="0" smtClean="0"/>
              <a:t> at risk : </a:t>
            </a:r>
            <a:r>
              <a:rPr lang="en-US" dirty="0" smtClean="0"/>
              <a:t>Young age (15-35)</a:t>
            </a:r>
          </a:p>
          <a:p>
            <a:pPr algn="l" rtl="0"/>
            <a:r>
              <a:rPr lang="en-US" dirty="0" smtClean="0"/>
              <a:t>Recent travel history</a:t>
            </a:r>
          </a:p>
          <a:p>
            <a:pPr algn="l" rtl="0"/>
            <a:r>
              <a:rPr lang="en-US" dirty="0" smtClean="0"/>
              <a:t>Sexual practices:</a:t>
            </a:r>
          </a:p>
          <a:p>
            <a:pPr lvl="1" algn="l" rtl="0"/>
            <a:r>
              <a:rPr lang="en-US" dirty="0" smtClean="0"/>
              <a:t>New partner</a:t>
            </a:r>
          </a:p>
          <a:p>
            <a:pPr lvl="1" algn="l" rtl="0"/>
            <a:r>
              <a:rPr lang="en-US" dirty="0" smtClean="0"/>
              <a:t>Multiple partners</a:t>
            </a:r>
          </a:p>
          <a:p>
            <a:pPr lvl="1" algn="l" rtl="0"/>
            <a:r>
              <a:rPr lang="en-US" dirty="0" smtClean="0"/>
              <a:t>Partner with multiple partners</a:t>
            </a:r>
          </a:p>
          <a:p>
            <a:pPr algn="l" rtl="0"/>
            <a:r>
              <a:rPr lang="en-US" dirty="0" smtClean="0"/>
              <a:t>Symptoms</a:t>
            </a:r>
            <a:r>
              <a:rPr lang="en-US" baseline="0" dirty="0" smtClean="0"/>
              <a:t> need to check :</a:t>
            </a:r>
            <a:endParaRPr lang="en-US" dirty="0" smtClean="0"/>
          </a:p>
          <a:p>
            <a:pPr lvl="1" algn="l" rtl="0"/>
            <a:r>
              <a:rPr lang="en-US" dirty="0" smtClean="0"/>
              <a:t>Sores or bumps anywhere on the body</a:t>
            </a:r>
          </a:p>
          <a:p>
            <a:pPr lvl="1" algn="l" rtl="0"/>
            <a:r>
              <a:rPr lang="en-US" dirty="0" smtClean="0"/>
              <a:t>Recurrent genital sores</a:t>
            </a:r>
          </a:p>
          <a:p>
            <a:pPr lvl="1" algn="l" rtl="0"/>
            <a:r>
              <a:rPr lang="en-US" dirty="0" smtClean="0"/>
              <a:t>Generalized skin rash</a:t>
            </a:r>
          </a:p>
          <a:p>
            <a:pPr lvl="1" algn="l" rtl="0"/>
            <a:r>
              <a:rPr lang="en-US" dirty="0" smtClean="0"/>
              <a:t>Pain during intercourse</a:t>
            </a:r>
          </a:p>
          <a:p>
            <a:pPr lvl="1" algn="l" rtl="0"/>
            <a:r>
              <a:rPr lang="en-US" dirty="0" smtClean="0"/>
              <a:t>Scrotal pain, redness and swelling</a:t>
            </a:r>
          </a:p>
          <a:p>
            <a:pPr lvl="1" algn="l" rtl="0"/>
            <a:r>
              <a:rPr lang="en-US" dirty="0" smtClean="0"/>
              <a:t>Pelvic pain</a:t>
            </a:r>
          </a:p>
          <a:p>
            <a:pPr marL="0" indent="0" algn="l" rtl="0">
              <a:buNone/>
            </a:pPr>
            <a:endParaRPr lang="en-US" dirty="0" smtClean="0"/>
          </a:p>
        </p:txBody>
      </p:sp>
      <p:sp>
        <p:nvSpPr>
          <p:cNvPr id="4" name="Slide Number Placeholder 3"/>
          <p:cNvSpPr>
            <a:spLocks noGrp="1"/>
          </p:cNvSpPr>
          <p:nvPr>
            <p:ph type="sldNum" sz="quarter" idx="10"/>
          </p:nvPr>
        </p:nvSpPr>
        <p:spPr/>
        <p:txBody>
          <a:bodyPr/>
          <a:lstStyle/>
          <a:p>
            <a:fld id="{D796AF3E-1EBF-48CB-A8A3-B0E0CE8AF45B}" type="slidenum">
              <a:rPr lang="en-US" smtClean="0"/>
              <a:t>87</a:t>
            </a:fld>
            <a:endParaRPr lang="en-US"/>
          </a:p>
        </p:txBody>
      </p:sp>
    </p:spTree>
    <p:extLst>
      <p:ext uri="{BB962C8B-B14F-4D97-AF65-F5344CB8AC3E}">
        <p14:creationId xmlns:p14="http://schemas.microsoft.com/office/powerpoint/2010/main" val="270437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EIA Enzyme </a:t>
            </a:r>
            <a:r>
              <a:rPr lang="en-US" dirty="0" err="1" smtClean="0"/>
              <a:t>ImmunoAssay</a:t>
            </a:r>
            <a:r>
              <a:rPr lang="en-US" dirty="0" smtClean="0"/>
              <a:t> , The </a:t>
            </a:r>
            <a:r>
              <a:rPr lang="en-US" dirty="0" err="1" smtClean="0"/>
              <a:t>Treponema</a:t>
            </a:r>
            <a:r>
              <a:rPr lang="en-US" dirty="0" smtClean="0"/>
              <a:t> pallidum particle agglutination assay (also called </a:t>
            </a:r>
            <a:r>
              <a:rPr lang="en-US" b="1" dirty="0" smtClean="0"/>
              <a:t>TPPA test</a:t>
            </a:r>
            <a:r>
              <a:rPr lang="en-US" dirty="0" smtClean="0"/>
              <a:t>) </a:t>
            </a:r>
            <a:endParaRPr lang="en-US" dirty="0"/>
          </a:p>
        </p:txBody>
      </p:sp>
      <p:sp>
        <p:nvSpPr>
          <p:cNvPr id="4" name="Slide Number Placeholder 3"/>
          <p:cNvSpPr>
            <a:spLocks noGrp="1"/>
          </p:cNvSpPr>
          <p:nvPr>
            <p:ph type="sldNum" sz="quarter" idx="10"/>
          </p:nvPr>
        </p:nvSpPr>
        <p:spPr/>
        <p:txBody>
          <a:bodyPr/>
          <a:lstStyle/>
          <a:p>
            <a:fld id="{D796AF3E-1EBF-48CB-A8A3-B0E0CE8AF45B}" type="slidenum">
              <a:rPr lang="en-US" smtClean="0"/>
              <a:t>90</a:t>
            </a:fld>
            <a:endParaRPr lang="en-US"/>
          </a:p>
        </p:txBody>
      </p:sp>
    </p:spTree>
    <p:extLst>
      <p:ext uri="{BB962C8B-B14F-4D97-AF65-F5344CB8AC3E}">
        <p14:creationId xmlns:p14="http://schemas.microsoft.com/office/powerpoint/2010/main" val="2748592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C4B4BD11-6FB2-4F8D-8346-011C8DF99348}"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776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A7E33-9294-4FA3-A344-C1BD99A2F267}" type="datetimeFigureOut">
              <a:rPr lang="en-US" smtClean="0"/>
              <a:t>2015-09-02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D11-6FB2-4F8D-8346-011C8DF99348}" type="slidenum">
              <a:rPr lang="en-US" smtClean="0"/>
              <a:t>‹#›</a:t>
            </a:fld>
            <a:endParaRPr lang="en-US"/>
          </a:p>
        </p:txBody>
      </p:sp>
    </p:spTree>
    <p:extLst>
      <p:ext uri="{BB962C8B-B14F-4D97-AF65-F5344CB8AC3E}">
        <p14:creationId xmlns:p14="http://schemas.microsoft.com/office/powerpoint/2010/main" val="1337448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381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363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spTree>
    <p:extLst>
      <p:ext uri="{BB962C8B-B14F-4D97-AF65-F5344CB8AC3E}">
        <p14:creationId xmlns:p14="http://schemas.microsoft.com/office/powerpoint/2010/main" val="21769021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1202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3795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39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6466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spTree>
    <p:extLst>
      <p:ext uri="{BB962C8B-B14F-4D97-AF65-F5344CB8AC3E}">
        <p14:creationId xmlns:p14="http://schemas.microsoft.com/office/powerpoint/2010/main" val="419172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4A7E33-9294-4FA3-A344-C1BD99A2F267}" type="datetimeFigureOut">
              <a:rPr lang="en-US" smtClean="0"/>
              <a:t>2015-09-02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4BD11-6FB2-4F8D-8346-011C8DF99348}"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805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4A7E33-9294-4FA3-A344-C1BD99A2F267}" type="datetimeFigureOut">
              <a:rPr lang="en-US" smtClean="0"/>
              <a:t>2015-09-02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D11-6FB2-4F8D-8346-011C8DF99348}" type="slidenum">
              <a:rPr lang="en-US" smtClean="0"/>
              <a:t>‹#›</a:t>
            </a:fld>
            <a:endParaRPr lang="en-US"/>
          </a:p>
        </p:txBody>
      </p:sp>
    </p:spTree>
    <p:extLst>
      <p:ext uri="{BB962C8B-B14F-4D97-AF65-F5344CB8AC3E}">
        <p14:creationId xmlns:p14="http://schemas.microsoft.com/office/powerpoint/2010/main" val="1836688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44A7E33-9294-4FA3-A344-C1BD99A2F267}" type="datetimeFigureOut">
              <a:rPr lang="en-US" smtClean="0"/>
              <a:t>2015-09-02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4BD11-6FB2-4F8D-8346-011C8DF99348}"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86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44A7E33-9294-4FA3-A344-C1BD99A2F267}" type="datetimeFigureOut">
              <a:rPr lang="en-US" smtClean="0"/>
              <a:t>2015-09-02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4BD11-6FB2-4F8D-8346-011C8DF99348}"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757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A7E33-9294-4FA3-A344-C1BD99A2F267}" type="datetimeFigureOut">
              <a:rPr lang="en-US" smtClean="0"/>
              <a:t>2015-09-02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4BD11-6FB2-4F8D-8346-011C8DF99348}" type="slidenum">
              <a:rPr lang="en-US" smtClean="0"/>
              <a:t>‹#›</a:t>
            </a:fld>
            <a:endParaRPr lang="en-US"/>
          </a:p>
        </p:txBody>
      </p:sp>
    </p:spTree>
    <p:extLst>
      <p:ext uri="{BB962C8B-B14F-4D97-AF65-F5344CB8AC3E}">
        <p14:creationId xmlns:p14="http://schemas.microsoft.com/office/powerpoint/2010/main" val="4160338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A7E33-9294-4FA3-A344-C1BD99A2F267}" type="datetimeFigureOut">
              <a:rPr lang="en-US" smtClean="0"/>
              <a:t>2015-09-02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D11-6FB2-4F8D-8346-011C8DF99348}"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947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4A7E33-9294-4FA3-A344-C1BD99A2F267}" type="datetimeFigureOut">
              <a:rPr lang="en-US" smtClean="0"/>
              <a:t>2015-09-02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4BD11-6FB2-4F8D-8346-011C8DF99348}" type="slidenum">
              <a:rPr lang="en-US" smtClean="0"/>
              <a:t>‹#›</a:t>
            </a:fld>
            <a:endParaRPr lang="en-US"/>
          </a:p>
        </p:txBody>
      </p:sp>
    </p:spTree>
    <p:extLst>
      <p:ext uri="{BB962C8B-B14F-4D97-AF65-F5344CB8AC3E}">
        <p14:creationId xmlns:p14="http://schemas.microsoft.com/office/powerpoint/2010/main" val="2684872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44A7E33-9294-4FA3-A344-C1BD99A2F267}" type="datetimeFigureOut">
              <a:rPr lang="en-US" smtClean="0"/>
              <a:t>2015-09-02</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4B4BD11-6FB2-4F8D-8346-011C8DF99348}" type="slidenum">
              <a:rPr lang="en-US" smtClean="0"/>
              <a:t>‹#›</a:t>
            </a:fld>
            <a:endParaRPr lang="en-US"/>
          </a:p>
        </p:txBody>
      </p:sp>
    </p:spTree>
    <p:extLst>
      <p:ext uri="{BB962C8B-B14F-4D97-AF65-F5344CB8AC3E}">
        <p14:creationId xmlns:p14="http://schemas.microsoft.com/office/powerpoint/2010/main" val="123805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1"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www.avert.org/std-pictures.htm" TargetMode="External"/><Relationship Id="rId2" Type="http://schemas.openxmlformats.org/officeDocument/2006/relationships/hyperlink" Target="http://www.bashh.org/documents/3352.pdf" TargetMode="External"/><Relationship Id="rId1" Type="http://schemas.openxmlformats.org/officeDocument/2006/relationships/slideLayout" Target="../slideLayouts/slideLayout2.xml"/><Relationship Id="rId5" Type="http://schemas.openxmlformats.org/officeDocument/2006/relationships/hyperlink" Target="http://www.webmd.com/hiv-aids/human-immunodeficiency-virus-hiv-test" TargetMode="External"/><Relationship Id="rId4" Type="http://schemas.openxmlformats.org/officeDocument/2006/relationships/hyperlink" Target="http://www.ncbi.nlm.nih.gov/pubmed/6893897"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aidsmap.com/Pregnancy/page/1730911/"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dirty="0" smtClean="0"/>
              <a:t>Sexually Transmitted disease </a:t>
            </a:r>
            <a:endParaRPr lang="en-US" dirty="0"/>
          </a:p>
        </p:txBody>
      </p:sp>
      <p:sp>
        <p:nvSpPr>
          <p:cNvPr id="3" name="Subtitle 2"/>
          <p:cNvSpPr>
            <a:spLocks noGrp="1"/>
          </p:cNvSpPr>
          <p:nvPr>
            <p:ph type="subTitle" idx="1"/>
          </p:nvPr>
        </p:nvSpPr>
        <p:spPr>
          <a:xfrm>
            <a:off x="1143000" y="6019800"/>
            <a:ext cx="7887269" cy="685800"/>
          </a:xfrm>
        </p:spPr>
        <p:txBody>
          <a:bodyPr>
            <a:noAutofit/>
          </a:bodyPr>
          <a:lstStyle/>
          <a:p>
            <a:pPr algn="l"/>
            <a:r>
              <a:rPr lang="en-US" sz="2400" dirty="0"/>
              <a:t>Done by : Nasser </a:t>
            </a:r>
            <a:r>
              <a:rPr lang="en-US" sz="2400" dirty="0" err="1"/>
              <a:t>alhowaish</a:t>
            </a:r>
            <a:r>
              <a:rPr lang="en-US" sz="2400" dirty="0"/>
              <a:t>, Saud </a:t>
            </a:r>
            <a:r>
              <a:rPr lang="en-US" sz="2400" dirty="0" err="1" smtClean="0"/>
              <a:t>alsaloum</a:t>
            </a:r>
            <a:r>
              <a:rPr lang="en-US" sz="2400" dirty="0" smtClean="0"/>
              <a:t> ,</a:t>
            </a:r>
            <a:r>
              <a:rPr lang="en-US" sz="2400" dirty="0"/>
              <a:t> </a:t>
            </a:r>
            <a:r>
              <a:rPr lang="en-US" sz="2400" dirty="0" smtClean="0"/>
              <a:t>Hamad Aljutaili .</a:t>
            </a:r>
            <a:endParaRPr lang="en-US" sz="2400" dirty="0"/>
          </a:p>
        </p:txBody>
      </p:sp>
    </p:spTree>
    <p:extLst>
      <p:ext uri="{BB962C8B-B14F-4D97-AF65-F5344CB8AC3E}">
        <p14:creationId xmlns:p14="http://schemas.microsoft.com/office/powerpoint/2010/main" val="100679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Taking Sexual </a:t>
            </a:r>
            <a:r>
              <a:rPr lang="en-US" dirty="0"/>
              <a:t>H</a:t>
            </a:r>
            <a:r>
              <a:rPr lang="en-US" dirty="0" smtClean="0"/>
              <a:t>istory </a:t>
            </a:r>
            <a:endParaRPr lang="en-US" dirty="0"/>
          </a:p>
        </p:txBody>
      </p:sp>
      <p:sp>
        <p:nvSpPr>
          <p:cNvPr id="3" name="Content Placeholder 2"/>
          <p:cNvSpPr>
            <a:spLocks noGrp="1"/>
          </p:cNvSpPr>
          <p:nvPr>
            <p:ph idx="1"/>
          </p:nvPr>
        </p:nvSpPr>
        <p:spPr/>
        <p:txBody>
          <a:bodyPr>
            <a:normAutofit fontScale="47500" lnSpcReduction="20000"/>
          </a:bodyPr>
          <a:lstStyle/>
          <a:p>
            <a:pPr algn="l" rtl="0"/>
            <a:r>
              <a:rPr lang="en-US" sz="3300" dirty="0" smtClean="0"/>
              <a:t>Open with reassuring statement to put patient at ease, reassuring that everything is confidential. </a:t>
            </a:r>
          </a:p>
          <a:p>
            <a:pPr algn="l" rtl="0"/>
            <a:r>
              <a:rPr lang="en-US" sz="3300" dirty="0" smtClean="0"/>
              <a:t>Play the helper rule, not the judge rule.</a:t>
            </a:r>
          </a:p>
          <a:p>
            <a:pPr algn="l" rtl="0"/>
            <a:r>
              <a:rPr lang="en-US" sz="3300" dirty="0" smtClean="0"/>
              <a:t>Reassure the patient that they don’t have to answer questions that they don’t want to answer.</a:t>
            </a:r>
          </a:p>
          <a:p>
            <a:pPr algn="l" rtl="0"/>
            <a:r>
              <a:rPr lang="en-US" sz="3300" dirty="0" smtClean="0"/>
              <a:t>History must cover the </a:t>
            </a:r>
            <a:r>
              <a:rPr lang="en-US" sz="3300" dirty="0" smtClean="0">
                <a:solidFill>
                  <a:srgbClr val="FF0000"/>
                </a:solidFill>
              </a:rPr>
              <a:t>5Ps</a:t>
            </a:r>
            <a:r>
              <a:rPr lang="en-US" sz="3300" dirty="0" smtClean="0"/>
              <a:t>:</a:t>
            </a:r>
          </a:p>
          <a:p>
            <a:pPr lvl="1" algn="l" rtl="0"/>
            <a:r>
              <a:rPr lang="en-US" sz="3300" dirty="0" smtClean="0">
                <a:solidFill>
                  <a:srgbClr val="FF0000"/>
                </a:solidFill>
              </a:rPr>
              <a:t>P</a:t>
            </a:r>
            <a:r>
              <a:rPr lang="en-US" sz="3300" dirty="0" smtClean="0"/>
              <a:t>ast STIs</a:t>
            </a:r>
          </a:p>
          <a:p>
            <a:pPr lvl="1" algn="l" rtl="0"/>
            <a:r>
              <a:rPr lang="en-US" sz="3300" dirty="0" smtClean="0"/>
              <a:t>Sexual </a:t>
            </a:r>
            <a:r>
              <a:rPr lang="en-US" sz="3300" dirty="0" smtClean="0">
                <a:solidFill>
                  <a:srgbClr val="FF0000"/>
                </a:solidFill>
              </a:rPr>
              <a:t>P</a:t>
            </a:r>
            <a:r>
              <a:rPr lang="en-US" sz="3300" dirty="0" smtClean="0"/>
              <a:t>artners(men, women, or </a:t>
            </a:r>
            <a:r>
              <a:rPr lang="en-US" sz="3300" dirty="0" err="1" smtClean="0"/>
              <a:t>both+number</a:t>
            </a:r>
            <a:r>
              <a:rPr lang="en-US" sz="3300" dirty="0" smtClean="0"/>
              <a:t>)</a:t>
            </a:r>
          </a:p>
          <a:p>
            <a:pPr lvl="1" algn="l" rtl="0"/>
            <a:r>
              <a:rPr lang="en-US" sz="3300" dirty="0" smtClean="0"/>
              <a:t>Sexual </a:t>
            </a:r>
            <a:r>
              <a:rPr lang="en-US" sz="3300" dirty="0" smtClean="0">
                <a:solidFill>
                  <a:srgbClr val="FF0000"/>
                </a:solidFill>
              </a:rPr>
              <a:t>P</a:t>
            </a:r>
            <a:r>
              <a:rPr lang="en-US" sz="3300" dirty="0" smtClean="0"/>
              <a:t>ractices(vaginal, anal, oral)</a:t>
            </a:r>
          </a:p>
          <a:p>
            <a:pPr lvl="1" algn="l" rtl="0"/>
            <a:r>
              <a:rPr lang="en-US" sz="3300" dirty="0" smtClean="0">
                <a:solidFill>
                  <a:srgbClr val="FF0000"/>
                </a:solidFill>
              </a:rPr>
              <a:t>P</a:t>
            </a:r>
            <a:r>
              <a:rPr lang="en-US" sz="3300" dirty="0" smtClean="0"/>
              <a:t>revention of STIs and HIV.</a:t>
            </a:r>
          </a:p>
          <a:p>
            <a:pPr lvl="1" algn="l" rtl="0"/>
            <a:r>
              <a:rPr lang="en-US" sz="3300" dirty="0" smtClean="0">
                <a:solidFill>
                  <a:srgbClr val="FF0000"/>
                </a:solidFill>
              </a:rPr>
              <a:t>P</a:t>
            </a:r>
            <a:r>
              <a:rPr lang="en-US" sz="3300" dirty="0" smtClean="0"/>
              <a:t>regnancy history and plans</a:t>
            </a:r>
          </a:p>
          <a:p>
            <a:pPr algn="l" rtl="0"/>
            <a:endParaRPr lang="en-US" sz="2800" dirty="0"/>
          </a:p>
        </p:txBody>
      </p:sp>
    </p:spTree>
    <p:extLst>
      <p:ext uri="{BB962C8B-B14F-4D97-AF65-F5344CB8AC3E}">
        <p14:creationId xmlns:p14="http://schemas.microsoft.com/office/powerpoint/2010/main" val="2266400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Example</a:t>
            </a:r>
            <a:endParaRPr lang="en-US" dirty="0"/>
          </a:p>
        </p:txBody>
      </p:sp>
      <p:sp>
        <p:nvSpPr>
          <p:cNvPr id="3" name="Content Placeholder 2"/>
          <p:cNvSpPr>
            <a:spLocks noGrp="1"/>
          </p:cNvSpPr>
          <p:nvPr>
            <p:ph sz="half" idx="2"/>
          </p:nvPr>
        </p:nvSpPr>
        <p:spPr/>
        <p:txBody>
          <a:bodyPr/>
          <a:lstStyle/>
          <a:p>
            <a:endParaRPr lang="en-US" dirty="0"/>
          </a:p>
        </p:txBody>
      </p:sp>
      <p:pic>
        <p:nvPicPr>
          <p:cNvPr id="7" name="Content Placeholder 3" descr="0705ConCCSch.jpg"/>
          <p:cNvPicPr>
            <a:picLocks noChangeAspect="1"/>
          </p:cNvPicPr>
          <p:nvPr/>
        </p:nvPicPr>
        <p:blipFill>
          <a:blip r:embed="rId2" cstate="print"/>
          <a:stretch>
            <a:fillRect/>
          </a:stretch>
        </p:blipFill>
        <p:spPr>
          <a:xfrm>
            <a:off x="609600" y="2362200"/>
            <a:ext cx="40386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Placeholder 6" descr="genital-herpes-5.jpg"/>
          <p:cNvPicPr>
            <a:picLocks noChangeAspect="1"/>
          </p:cNvPicPr>
          <p:nvPr/>
        </p:nvPicPr>
        <p:blipFill>
          <a:blip r:embed="rId3" cstate="print"/>
          <a:srcRect t="2927" b="2927"/>
          <a:stretch>
            <a:fillRect/>
          </a:stretch>
        </p:blipFill>
        <p:spPr>
          <a:xfrm>
            <a:off x="5029200" y="2393576"/>
            <a:ext cx="3654131"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8712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rtl="0"/>
            <a:r>
              <a:rPr lang="en-US" dirty="0" smtClean="0"/>
              <a:t>Case 3</a:t>
            </a:r>
            <a:endParaRPr lang="en-US" dirty="0"/>
          </a:p>
        </p:txBody>
      </p:sp>
      <p:sp>
        <p:nvSpPr>
          <p:cNvPr id="8" name="Content Placeholder 7"/>
          <p:cNvSpPr>
            <a:spLocks noGrp="1"/>
          </p:cNvSpPr>
          <p:nvPr>
            <p:ph idx="1"/>
          </p:nvPr>
        </p:nvSpPr>
        <p:spPr/>
        <p:txBody>
          <a:bodyPr>
            <a:normAutofit/>
          </a:bodyPr>
          <a:lstStyle/>
          <a:p>
            <a:pPr algn="l" rtl="0"/>
            <a:r>
              <a:rPr lang="en-US" sz="2000" dirty="0" smtClean="0"/>
              <a:t>Ali </a:t>
            </a:r>
            <a:r>
              <a:rPr lang="en-US" sz="2000" dirty="0"/>
              <a:t>is </a:t>
            </a:r>
            <a:r>
              <a:rPr lang="en-US" sz="2000" dirty="0" smtClean="0"/>
              <a:t>29-year-old </a:t>
            </a:r>
            <a:r>
              <a:rPr lang="en-US" sz="2000" dirty="0"/>
              <a:t>male who presents to his doctor reporting a </a:t>
            </a:r>
            <a:r>
              <a:rPr lang="en-US" sz="2000" dirty="0" smtClean="0"/>
              <a:t>pain while urinating and urethral </a:t>
            </a:r>
            <a:r>
              <a:rPr lang="en-US" sz="2000" dirty="0"/>
              <a:t>discharge </a:t>
            </a:r>
            <a:r>
              <a:rPr lang="en-US" sz="2000" dirty="0" smtClean="0"/>
              <a:t>and for </a:t>
            </a:r>
            <a:r>
              <a:rPr lang="en-US" sz="2000" dirty="0"/>
              <a:t>three </a:t>
            </a:r>
            <a:r>
              <a:rPr lang="en-US" sz="2000" dirty="0" smtClean="0"/>
              <a:t>days .</a:t>
            </a:r>
          </a:p>
          <a:p>
            <a:pPr algn="l" rtl="0"/>
            <a:r>
              <a:rPr lang="en-US" sz="2000" dirty="0" smtClean="0"/>
              <a:t>He describes the pain as burning sensation and the discharge as purulent discharge .</a:t>
            </a:r>
          </a:p>
          <a:p>
            <a:pPr algn="l" rtl="0"/>
            <a:r>
              <a:rPr lang="en-US" sz="2000" dirty="0" smtClean="0"/>
              <a:t>His last sexual contact was 5 days ago .</a:t>
            </a:r>
          </a:p>
        </p:txBody>
      </p:sp>
    </p:spTree>
    <p:extLst>
      <p:ext uri="{BB962C8B-B14F-4D97-AF65-F5344CB8AC3E}">
        <p14:creationId xmlns:p14="http://schemas.microsoft.com/office/powerpoint/2010/main" val="20015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Differential diagnosis</a:t>
            </a:r>
          </a:p>
        </p:txBody>
      </p:sp>
      <p:sp>
        <p:nvSpPr>
          <p:cNvPr id="3" name="Content Placeholder 2"/>
          <p:cNvSpPr>
            <a:spLocks noGrp="1"/>
          </p:cNvSpPr>
          <p:nvPr>
            <p:ph idx="1"/>
          </p:nvPr>
        </p:nvSpPr>
        <p:spPr/>
        <p:txBody>
          <a:bodyPr/>
          <a:lstStyle/>
          <a:p>
            <a:pPr algn="l" rtl="0"/>
            <a:r>
              <a:rPr lang="en-US" dirty="0"/>
              <a:t>Infectious </a:t>
            </a:r>
          </a:p>
          <a:p>
            <a:pPr lvl="1" algn="l" rtl="0"/>
            <a:r>
              <a:rPr lang="en-US" dirty="0"/>
              <a:t>Chlamydia </a:t>
            </a:r>
            <a:r>
              <a:rPr lang="en-US" dirty="0" smtClean="0"/>
              <a:t>trachomatis</a:t>
            </a:r>
          </a:p>
          <a:p>
            <a:pPr lvl="1" algn="l" rtl="0"/>
            <a:r>
              <a:rPr lang="en-US" dirty="0" smtClean="0"/>
              <a:t>N</a:t>
            </a:r>
            <a:r>
              <a:rPr lang="en-US" dirty="0"/>
              <a:t>. gonorrhea </a:t>
            </a:r>
            <a:endParaRPr lang="en-US" dirty="0" smtClean="0"/>
          </a:p>
          <a:p>
            <a:pPr algn="l" rtl="0"/>
            <a:r>
              <a:rPr lang="en-US" dirty="0"/>
              <a:t>Non-infectious</a:t>
            </a:r>
          </a:p>
          <a:p>
            <a:pPr lvl="1" algn="l" rtl="0"/>
            <a:r>
              <a:rPr lang="en-US" dirty="0"/>
              <a:t>Chemical irritation</a:t>
            </a:r>
          </a:p>
          <a:p>
            <a:pPr algn="l" rtl="0"/>
            <a:endParaRPr lang="en-US" dirty="0" smtClean="0"/>
          </a:p>
        </p:txBody>
      </p:sp>
    </p:spTree>
    <p:extLst>
      <p:ext uri="{BB962C8B-B14F-4D97-AF65-F5344CB8AC3E}">
        <p14:creationId xmlns:p14="http://schemas.microsoft.com/office/powerpoint/2010/main" val="231588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Examination &amp; investigation</a:t>
            </a:r>
          </a:p>
        </p:txBody>
      </p:sp>
      <p:sp>
        <p:nvSpPr>
          <p:cNvPr id="3" name="Content Placeholder 2"/>
          <p:cNvSpPr>
            <a:spLocks noGrp="1"/>
          </p:cNvSpPr>
          <p:nvPr>
            <p:ph idx="1"/>
          </p:nvPr>
        </p:nvSpPr>
        <p:spPr>
          <a:xfrm>
            <a:off x="1176865" y="2490135"/>
            <a:ext cx="6798736" cy="3758265"/>
          </a:xfrm>
        </p:spPr>
        <p:txBody>
          <a:bodyPr>
            <a:normAutofit lnSpcReduction="10000"/>
          </a:bodyPr>
          <a:lstStyle/>
          <a:p>
            <a:pPr algn="l" rtl="0"/>
            <a:r>
              <a:rPr lang="en-US" dirty="0"/>
              <a:t>Examination</a:t>
            </a:r>
            <a:endParaRPr lang="en-US" dirty="0" smtClean="0"/>
          </a:p>
          <a:p>
            <a:pPr lvl="1" algn="l" rtl="0"/>
            <a:r>
              <a:rPr lang="en-US" dirty="0" smtClean="0"/>
              <a:t>On genital </a:t>
            </a:r>
            <a:r>
              <a:rPr lang="en-US" dirty="0"/>
              <a:t>e</a:t>
            </a:r>
            <a:r>
              <a:rPr lang="en-US" dirty="0" smtClean="0"/>
              <a:t>xamination there is reddened </a:t>
            </a:r>
            <a:r>
              <a:rPr lang="en-US" dirty="0"/>
              <a:t>urethral meatus, with a purulent discharge. No </a:t>
            </a:r>
            <a:r>
              <a:rPr lang="en-US" dirty="0" smtClean="0"/>
              <a:t>lesions or ulcers . </a:t>
            </a:r>
          </a:p>
          <a:p>
            <a:pPr lvl="1" algn="l" rtl="0"/>
            <a:r>
              <a:rPr lang="en-US" dirty="0" smtClean="0"/>
              <a:t>There is no pelvic or abdominal pain </a:t>
            </a:r>
          </a:p>
          <a:p>
            <a:pPr algn="l" rtl="0"/>
            <a:r>
              <a:rPr lang="en-US" dirty="0" smtClean="0"/>
              <a:t>Investigation</a:t>
            </a:r>
          </a:p>
          <a:p>
            <a:pPr marL="742950" lvl="2" algn="l" rtl="0"/>
            <a:r>
              <a:rPr lang="en-US" sz="2000" dirty="0"/>
              <a:t>Nucleic acid amplification test (NAAT) </a:t>
            </a:r>
            <a:r>
              <a:rPr lang="en-US" sz="2000" dirty="0" smtClean="0"/>
              <a:t> was negative</a:t>
            </a:r>
          </a:p>
          <a:p>
            <a:pPr marL="742950" lvl="2" algn="l" rtl="0"/>
            <a:r>
              <a:rPr lang="en-US" dirty="0"/>
              <a:t>Gram stain shows WBCs containing intracellular Gram-negative diplococci</a:t>
            </a:r>
            <a:r>
              <a:rPr lang="en-US" dirty="0" smtClean="0"/>
              <a:t>.</a:t>
            </a:r>
          </a:p>
          <a:p>
            <a:pPr marL="742950" lvl="2" algn="l" rtl="0"/>
            <a:r>
              <a:rPr lang="en-US" dirty="0" smtClean="0"/>
              <a:t>Urethral culture shows growth of oxidase positive gram negative diplococci .</a:t>
            </a:r>
          </a:p>
          <a:p>
            <a:pPr marL="457200" lvl="2" indent="0" algn="l" rtl="0">
              <a:buNone/>
            </a:pPr>
            <a:endParaRPr lang="en-US" dirty="0"/>
          </a:p>
          <a:p>
            <a:pPr marL="457200" lvl="2" indent="0" algn="l" rtl="0">
              <a:buNone/>
            </a:pPr>
            <a:endParaRPr lang="en-US" dirty="0" smtClean="0"/>
          </a:p>
          <a:p>
            <a:pPr algn="l" rtl="0"/>
            <a:endParaRPr lang="en-US" dirty="0"/>
          </a:p>
        </p:txBody>
      </p:sp>
    </p:spTree>
    <p:extLst>
      <p:ext uri="{BB962C8B-B14F-4D97-AF65-F5344CB8AC3E}">
        <p14:creationId xmlns:p14="http://schemas.microsoft.com/office/powerpoint/2010/main" val="855665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Diagnosis &amp; treatment</a:t>
            </a:r>
          </a:p>
        </p:txBody>
      </p:sp>
      <p:sp>
        <p:nvSpPr>
          <p:cNvPr id="3" name="Content Placeholder 2"/>
          <p:cNvSpPr>
            <a:spLocks noGrp="1"/>
          </p:cNvSpPr>
          <p:nvPr>
            <p:ph idx="1"/>
          </p:nvPr>
        </p:nvSpPr>
        <p:spPr/>
        <p:txBody>
          <a:bodyPr>
            <a:normAutofit/>
          </a:bodyPr>
          <a:lstStyle/>
          <a:p>
            <a:pPr algn="l" rtl="0"/>
            <a:r>
              <a:rPr lang="en-US" dirty="0"/>
              <a:t>Diagnosis</a:t>
            </a:r>
          </a:p>
          <a:p>
            <a:pPr lvl="1" algn="l" rtl="0"/>
            <a:r>
              <a:rPr lang="en-US" dirty="0"/>
              <a:t>A diagnosis </a:t>
            </a:r>
            <a:r>
              <a:rPr lang="en-US" dirty="0" smtClean="0"/>
              <a:t>of Urethritis cause by </a:t>
            </a:r>
            <a:r>
              <a:rPr lang="en-US" dirty="0"/>
              <a:t>N. </a:t>
            </a:r>
            <a:r>
              <a:rPr lang="en-US" dirty="0" smtClean="0"/>
              <a:t>gonorrhea was </a:t>
            </a:r>
            <a:r>
              <a:rPr lang="en-US" dirty="0"/>
              <a:t>reached based on history, examination, and </a:t>
            </a:r>
            <a:r>
              <a:rPr lang="en-US" dirty="0" smtClean="0"/>
              <a:t>lab </a:t>
            </a:r>
            <a:r>
              <a:rPr lang="en-US" dirty="0"/>
              <a:t>results.</a:t>
            </a:r>
          </a:p>
          <a:p>
            <a:pPr algn="l" rtl="0"/>
            <a:r>
              <a:rPr lang="en-US" dirty="0"/>
              <a:t>Treatment </a:t>
            </a:r>
          </a:p>
          <a:p>
            <a:pPr lvl="1" algn="l" rtl="0"/>
            <a:r>
              <a:rPr lang="en-US" sz="2300" dirty="0"/>
              <a:t>Ceftriaxone: one dose </a:t>
            </a:r>
            <a:r>
              <a:rPr lang="en-US" sz="2300" dirty="0" smtClean="0"/>
              <a:t>IM</a:t>
            </a:r>
            <a:endParaRPr lang="en-US" sz="2300" dirty="0"/>
          </a:p>
          <a:p>
            <a:pPr lvl="1" algn="l" rtl="0"/>
            <a:r>
              <a:rPr lang="en-US" sz="2600" dirty="0"/>
              <a:t>Azithromycin or Doxycycline </a:t>
            </a:r>
            <a:r>
              <a:rPr lang="en-US" sz="2600" dirty="0" smtClean="0"/>
              <a:t>may added cover </a:t>
            </a:r>
            <a:r>
              <a:rPr lang="en-US" sz="2600" dirty="0"/>
              <a:t>Chlamydia</a:t>
            </a:r>
          </a:p>
          <a:p>
            <a:pPr algn="l" rtl="0"/>
            <a:endParaRPr lang="en-US" dirty="0"/>
          </a:p>
        </p:txBody>
      </p:sp>
    </p:spTree>
    <p:extLst>
      <p:ext uri="{BB962C8B-B14F-4D97-AF65-F5344CB8AC3E}">
        <p14:creationId xmlns:p14="http://schemas.microsoft.com/office/powerpoint/2010/main" val="61230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4400" dirty="0" smtClean="0"/>
              <a:t>Questions</a:t>
            </a:r>
            <a:endParaRPr lang="en-US" sz="4400" dirty="0"/>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3512809636"/>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1  </a:t>
            </a:r>
            <a:endParaRPr lang="en-US" dirty="0"/>
          </a:p>
        </p:txBody>
      </p:sp>
      <p:sp>
        <p:nvSpPr>
          <p:cNvPr id="3" name="Content Placeholder 2"/>
          <p:cNvSpPr>
            <a:spLocks noGrp="1"/>
          </p:cNvSpPr>
          <p:nvPr>
            <p:ph idx="1"/>
          </p:nvPr>
        </p:nvSpPr>
        <p:spPr/>
        <p:txBody>
          <a:bodyPr/>
          <a:lstStyle/>
          <a:p>
            <a:pPr algn="l" rtl="0"/>
            <a:r>
              <a:rPr lang="en-US" dirty="0" smtClean="0"/>
              <a:t>Most common STIs in KSA ?</a:t>
            </a:r>
          </a:p>
          <a:p>
            <a:pPr algn="l" rtl="0"/>
            <a:endParaRPr lang="en-US" dirty="0" smtClean="0"/>
          </a:p>
          <a:p>
            <a:pPr marL="880110" lvl="1" indent="-514350" algn="l" rtl="0">
              <a:buFont typeface="+mj-lt"/>
              <a:buAutoNum type="alphaUcPeriod"/>
            </a:pPr>
            <a:r>
              <a:rPr lang="en-US" dirty="0" smtClean="0"/>
              <a:t>HIV</a:t>
            </a:r>
          </a:p>
          <a:p>
            <a:pPr marL="880110" lvl="1" indent="-514350" algn="l" rtl="0">
              <a:buFont typeface="+mj-lt"/>
              <a:buAutoNum type="alphaUcPeriod"/>
            </a:pPr>
            <a:r>
              <a:rPr lang="en-US" dirty="0" smtClean="0">
                <a:solidFill>
                  <a:schemeClr val="tx1"/>
                </a:solidFill>
              </a:rPr>
              <a:t>Chlamydia</a:t>
            </a:r>
          </a:p>
          <a:p>
            <a:pPr marL="880110" lvl="1" indent="-514350" algn="l" rtl="0">
              <a:buFont typeface="+mj-lt"/>
              <a:buAutoNum type="alphaUcPeriod"/>
            </a:pPr>
            <a:r>
              <a:rPr lang="en-US" dirty="0" smtClean="0"/>
              <a:t>Gonorrhea</a:t>
            </a:r>
          </a:p>
          <a:p>
            <a:pPr marL="880110" lvl="1" indent="-514350" algn="l" rtl="0">
              <a:buFont typeface="+mj-lt"/>
              <a:buAutoNum type="alphaUcPeriod"/>
            </a:pPr>
            <a:r>
              <a:rPr lang="en-US" dirty="0" smtClean="0"/>
              <a:t>Syphilis</a:t>
            </a:r>
            <a:endParaRPr lang="en-US" dirty="0"/>
          </a:p>
        </p:txBody>
      </p:sp>
    </p:spTree>
    <p:extLst>
      <p:ext uri="{BB962C8B-B14F-4D97-AF65-F5344CB8AC3E}">
        <p14:creationId xmlns:p14="http://schemas.microsoft.com/office/powerpoint/2010/main" val="314261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C00000"/>
                                      </p:to>
                                    </p:animClr>
                                    <p:animClr clrSpc="rgb" dir="cw">
                                      <p:cBhvr>
                                        <p:cTn id="7" dur="500" fill="hold"/>
                                        <p:tgtEl>
                                          <p:spTgt spid="3">
                                            <p:txEl>
                                              <p:pRg st="3" end="3"/>
                                            </p:txEl>
                                          </p:spTgt>
                                        </p:tgtEl>
                                        <p:attrNameLst>
                                          <p:attrName>fillcolor</p:attrName>
                                        </p:attrNameLst>
                                      </p:cBhvr>
                                      <p:to>
                                        <a:srgbClr val="C0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a:t>
            </a:r>
            <a:r>
              <a:rPr lang="en-US" dirty="0"/>
              <a:t>2</a:t>
            </a:r>
            <a:r>
              <a:rPr lang="en-US" dirty="0" smtClean="0"/>
              <a:t> </a:t>
            </a:r>
            <a:endParaRPr lang="en-US" dirty="0"/>
          </a:p>
        </p:txBody>
      </p:sp>
      <p:sp>
        <p:nvSpPr>
          <p:cNvPr id="3" name="Content Placeholder 2"/>
          <p:cNvSpPr>
            <a:spLocks noGrp="1"/>
          </p:cNvSpPr>
          <p:nvPr>
            <p:ph idx="1"/>
          </p:nvPr>
        </p:nvSpPr>
        <p:spPr/>
        <p:txBody>
          <a:bodyPr/>
          <a:lstStyle/>
          <a:p>
            <a:pPr algn="l" rtl="0"/>
            <a:r>
              <a:rPr lang="en-US" dirty="0"/>
              <a:t>A patient went 3 days ago to one of the gulf countries. He complains of urethral discharge. What you expect: </a:t>
            </a:r>
          </a:p>
          <a:p>
            <a:pPr marL="880110" lvl="1" indent="-514350" algn="l" rtl="0">
              <a:buFont typeface="+mj-lt"/>
              <a:buAutoNum type="alphaUcPeriod"/>
            </a:pPr>
            <a:r>
              <a:rPr lang="en-US" dirty="0"/>
              <a:t>HIV</a:t>
            </a:r>
          </a:p>
          <a:p>
            <a:pPr marL="880110" lvl="1" indent="-514350" algn="l" rtl="0">
              <a:buFont typeface="+mj-lt"/>
              <a:buAutoNum type="alphaUcPeriod"/>
            </a:pPr>
            <a:r>
              <a:rPr lang="en-US" dirty="0"/>
              <a:t>Chlamydia</a:t>
            </a:r>
          </a:p>
          <a:p>
            <a:pPr marL="880110" lvl="1" indent="-514350" algn="l" rtl="0">
              <a:buFont typeface="+mj-lt"/>
              <a:buAutoNum type="alphaUcPeriod"/>
            </a:pPr>
            <a:r>
              <a:rPr lang="en-US" dirty="0"/>
              <a:t>Gonorrhea</a:t>
            </a:r>
          </a:p>
          <a:p>
            <a:pPr marL="880110" lvl="1" indent="-514350" algn="l" rtl="0">
              <a:buFont typeface="+mj-lt"/>
              <a:buAutoNum type="alphaUcPeriod"/>
            </a:pPr>
            <a:r>
              <a:rPr lang="en-US" dirty="0"/>
              <a:t>Syphilis</a:t>
            </a:r>
          </a:p>
          <a:p>
            <a:pPr algn="l" rtl="0"/>
            <a:endParaRPr lang="en-US" dirty="0"/>
          </a:p>
          <a:p>
            <a:pPr algn="l" rtl="0"/>
            <a:endParaRPr lang="en-US" dirty="0"/>
          </a:p>
          <a:p>
            <a:pPr algn="l" rtl="0"/>
            <a:endParaRPr lang="en-US" dirty="0"/>
          </a:p>
        </p:txBody>
      </p:sp>
    </p:spTree>
    <p:extLst>
      <p:ext uri="{BB962C8B-B14F-4D97-AF65-F5344CB8AC3E}">
        <p14:creationId xmlns:p14="http://schemas.microsoft.com/office/powerpoint/2010/main" val="145095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C00000"/>
                                      </p:to>
                                    </p:animClr>
                                    <p:animClr clrSpc="rgb" dir="cw">
                                      <p:cBhvr>
                                        <p:cTn id="7" dur="500" fill="hold"/>
                                        <p:tgtEl>
                                          <p:spTgt spid="3">
                                            <p:txEl>
                                              <p:pRg st="3" end="3"/>
                                            </p:txEl>
                                          </p:spTgt>
                                        </p:tgtEl>
                                        <p:attrNameLst>
                                          <p:attrName>fillcolor</p:attrName>
                                        </p:attrNameLst>
                                      </p:cBhvr>
                                      <p:to>
                                        <a:srgbClr val="C0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3  </a:t>
            </a:r>
            <a:endParaRPr lang="en-US" dirty="0"/>
          </a:p>
        </p:txBody>
      </p:sp>
      <p:sp>
        <p:nvSpPr>
          <p:cNvPr id="3" name="Content Placeholder 2"/>
          <p:cNvSpPr>
            <a:spLocks noGrp="1"/>
          </p:cNvSpPr>
          <p:nvPr>
            <p:ph idx="1"/>
          </p:nvPr>
        </p:nvSpPr>
        <p:spPr/>
        <p:txBody>
          <a:bodyPr/>
          <a:lstStyle/>
          <a:p>
            <a:pPr algn="l" rtl="0"/>
            <a:r>
              <a:rPr lang="en-US" dirty="0"/>
              <a:t>Patient comes to you complaining of urinary frequency. When you examined him, you found Frothy yellowish vaginal discharge and strawberry cervix: </a:t>
            </a:r>
          </a:p>
          <a:p>
            <a:pPr marL="880110" lvl="1" indent="-514350" algn="l" rtl="0">
              <a:buFont typeface="+mj-lt"/>
              <a:buAutoNum type="alphaUcPeriod"/>
            </a:pPr>
            <a:r>
              <a:rPr lang="en-US" dirty="0"/>
              <a:t>HIV</a:t>
            </a:r>
          </a:p>
          <a:p>
            <a:pPr marL="880110" lvl="1" indent="-514350" algn="l" rtl="0">
              <a:buFont typeface="+mj-lt"/>
              <a:buAutoNum type="alphaUcPeriod"/>
            </a:pPr>
            <a:r>
              <a:rPr lang="en-US" dirty="0" err="1"/>
              <a:t>Trichomoniasis</a:t>
            </a:r>
            <a:endParaRPr lang="en-US" dirty="0"/>
          </a:p>
          <a:p>
            <a:pPr marL="880110" lvl="1" indent="-514350" algn="l" rtl="0">
              <a:buFont typeface="+mj-lt"/>
              <a:buAutoNum type="alphaUcPeriod"/>
            </a:pPr>
            <a:r>
              <a:rPr lang="en-US" dirty="0"/>
              <a:t>Gonorrhea</a:t>
            </a:r>
          </a:p>
          <a:p>
            <a:pPr marL="880110" lvl="1" indent="-514350" algn="l" rtl="0">
              <a:buFont typeface="+mj-lt"/>
              <a:buAutoNum type="alphaUcPeriod"/>
            </a:pPr>
            <a:r>
              <a:rPr lang="en-US" dirty="0"/>
              <a:t>Syphilis</a:t>
            </a:r>
          </a:p>
          <a:p>
            <a:pPr algn="l" rtl="0"/>
            <a:endParaRPr lang="en-US" dirty="0"/>
          </a:p>
          <a:p>
            <a:pPr algn="l" rtl="0"/>
            <a:endParaRPr lang="en-US" dirty="0"/>
          </a:p>
        </p:txBody>
      </p:sp>
    </p:spTree>
    <p:extLst>
      <p:ext uri="{BB962C8B-B14F-4D97-AF65-F5344CB8AC3E}">
        <p14:creationId xmlns:p14="http://schemas.microsoft.com/office/powerpoint/2010/main" val="2305076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C00000"/>
                                      </p:to>
                                    </p:animClr>
                                    <p:animClr clrSpc="rgb" dir="cw">
                                      <p:cBhvr>
                                        <p:cTn id="7" dur="500" fill="hold"/>
                                        <p:tgtEl>
                                          <p:spTgt spid="3">
                                            <p:txEl>
                                              <p:pRg st="2" end="2"/>
                                            </p:txEl>
                                          </p:spTgt>
                                        </p:tgtEl>
                                        <p:attrNameLst>
                                          <p:attrName>fillcolor</p:attrName>
                                        </p:attrNameLst>
                                      </p:cBhvr>
                                      <p:to>
                                        <a:srgbClr val="C0000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4  </a:t>
            </a:r>
            <a:endParaRPr lang="en-US" dirty="0"/>
          </a:p>
        </p:txBody>
      </p:sp>
      <p:sp>
        <p:nvSpPr>
          <p:cNvPr id="3" name="Content Placeholder 2"/>
          <p:cNvSpPr>
            <a:spLocks noGrp="1"/>
          </p:cNvSpPr>
          <p:nvPr>
            <p:ph idx="1"/>
          </p:nvPr>
        </p:nvSpPr>
        <p:spPr/>
        <p:txBody>
          <a:bodyPr/>
          <a:lstStyle/>
          <a:p>
            <a:pPr algn="l" rtl="0"/>
            <a:r>
              <a:rPr lang="en-US" dirty="0"/>
              <a:t>Which of the following is required to diagnose a patient with AIDS?</a:t>
            </a:r>
          </a:p>
          <a:p>
            <a:pPr algn="l" rtl="0"/>
            <a:endParaRPr lang="en-US" dirty="0"/>
          </a:p>
          <a:p>
            <a:pPr marL="880110" lvl="1" indent="-514350" algn="l" rtl="0">
              <a:buFont typeface="+mj-lt"/>
              <a:buAutoNum type="alphaUcPeriod"/>
            </a:pPr>
            <a:r>
              <a:rPr lang="en-US" dirty="0"/>
              <a:t>A CD4 count of less than 200 cells/mm3 </a:t>
            </a:r>
          </a:p>
          <a:p>
            <a:pPr marL="880110" lvl="1" indent="-514350" algn="l" rtl="0">
              <a:buFont typeface="+mj-lt"/>
              <a:buAutoNum type="alphaUcPeriod"/>
            </a:pPr>
            <a:r>
              <a:rPr lang="en-US" dirty="0"/>
              <a:t>A CD4 count of less than 1000 cells/mm3 </a:t>
            </a:r>
          </a:p>
          <a:p>
            <a:pPr marL="880110" lvl="1" indent="-514350" algn="l" rtl="0">
              <a:buFont typeface="+mj-lt"/>
              <a:buAutoNum type="alphaUcPeriod"/>
            </a:pPr>
            <a:r>
              <a:rPr lang="en-US" dirty="0"/>
              <a:t>A CD4 count of less than 2000 cells/mm3 </a:t>
            </a:r>
          </a:p>
          <a:p>
            <a:pPr marL="880110" lvl="1" indent="-514350" algn="l" rtl="0">
              <a:buFont typeface="+mj-lt"/>
              <a:buAutoNum type="alphaUcPeriod"/>
            </a:pPr>
            <a:r>
              <a:rPr lang="en-US" dirty="0"/>
              <a:t>A CD4 count of less than 100 cells/mm3 </a:t>
            </a:r>
          </a:p>
          <a:p>
            <a:pPr lvl="1" algn="l" rtl="0"/>
            <a:endParaRPr lang="en-US" dirty="0"/>
          </a:p>
          <a:p>
            <a:pPr lvl="1" algn="l" rtl="0"/>
            <a:endParaRPr lang="en-US" dirty="0"/>
          </a:p>
          <a:p>
            <a:pPr algn="l" rtl="0"/>
            <a:endParaRPr lang="en-US" dirty="0"/>
          </a:p>
        </p:txBody>
      </p:sp>
    </p:spTree>
    <p:extLst>
      <p:ext uri="{BB962C8B-B14F-4D97-AF65-F5344CB8AC3E}">
        <p14:creationId xmlns:p14="http://schemas.microsoft.com/office/powerpoint/2010/main" val="3270018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2" end="2"/>
                                            </p:txEl>
                                          </p:spTgt>
                                        </p:tgtEl>
                                        <p:attrNameLst>
                                          <p:attrName>style.color</p:attrName>
                                        </p:attrNameLst>
                                      </p:cBhvr>
                                      <p:to>
                                        <a:srgbClr val="C00000"/>
                                      </p:to>
                                    </p:animClr>
                                    <p:animClr clrSpc="rgb" dir="cw">
                                      <p:cBhvr>
                                        <p:cTn id="7" dur="500" fill="hold"/>
                                        <p:tgtEl>
                                          <p:spTgt spid="3">
                                            <p:txEl>
                                              <p:pRg st="2" end="2"/>
                                            </p:txEl>
                                          </p:spTgt>
                                        </p:tgtEl>
                                        <p:attrNameLst>
                                          <p:attrName>fillcolor</p:attrName>
                                        </p:attrNameLst>
                                      </p:cBhvr>
                                      <p:to>
                                        <a:srgbClr val="C00000"/>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Method of Taking </a:t>
            </a:r>
            <a:r>
              <a:rPr lang="en-US" dirty="0"/>
              <a:t>H</a:t>
            </a:r>
            <a:r>
              <a:rPr lang="en-US" dirty="0" smtClean="0"/>
              <a:t>istory</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Use open ended questions.</a:t>
            </a:r>
          </a:p>
          <a:p>
            <a:pPr algn="l" rtl="0"/>
            <a:r>
              <a:rPr lang="en-US" dirty="0" smtClean="0"/>
              <a:t>Relieve pressure off patients.</a:t>
            </a:r>
          </a:p>
          <a:p>
            <a:pPr algn="l" rtl="0"/>
            <a:r>
              <a:rPr lang="en-US" dirty="0" smtClean="0"/>
              <a:t>Avoid medical jargon.</a:t>
            </a:r>
          </a:p>
          <a:p>
            <a:pPr algn="l" rtl="0"/>
            <a:r>
              <a:rPr lang="en-US" dirty="0" smtClean="0"/>
              <a:t>Encourage patients.</a:t>
            </a:r>
          </a:p>
          <a:p>
            <a:pPr algn="l" rtl="0"/>
            <a:r>
              <a:rPr lang="en-US" dirty="0" smtClean="0"/>
              <a:t>Don’t make assumptions: e.g. if he is married that doesn’t mean he doesn’t have extramarital sex. </a:t>
            </a:r>
          </a:p>
          <a:p>
            <a:pPr algn="l" rtl="0"/>
            <a:r>
              <a:rPr lang="en-US" dirty="0" smtClean="0"/>
              <a:t>Specific sexual practices: ask about anal, oral, or vaginal sex.</a:t>
            </a:r>
          </a:p>
          <a:p>
            <a:pPr algn="l" rtl="0"/>
            <a:r>
              <a:rPr lang="en-US" dirty="0" smtClean="0"/>
              <a:t>Condom use is NOT a yes/no question. (It’s  a must)</a:t>
            </a:r>
          </a:p>
          <a:p>
            <a:pPr algn="l" rtl="0"/>
            <a:endParaRPr lang="en-US" dirty="0"/>
          </a:p>
        </p:txBody>
      </p:sp>
    </p:spTree>
    <p:extLst>
      <p:ext uri="{BB962C8B-B14F-4D97-AF65-F5344CB8AC3E}">
        <p14:creationId xmlns:p14="http://schemas.microsoft.com/office/powerpoint/2010/main" val="413339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5  </a:t>
            </a:r>
            <a:endParaRPr lang="en-US" dirty="0"/>
          </a:p>
        </p:txBody>
      </p:sp>
      <p:sp>
        <p:nvSpPr>
          <p:cNvPr id="3" name="Content Placeholder 2"/>
          <p:cNvSpPr>
            <a:spLocks noGrp="1"/>
          </p:cNvSpPr>
          <p:nvPr>
            <p:ph idx="1"/>
          </p:nvPr>
        </p:nvSpPr>
        <p:spPr/>
        <p:txBody>
          <a:bodyPr/>
          <a:lstStyle/>
          <a:p>
            <a:pPr algn="l" rtl="0"/>
            <a:r>
              <a:rPr lang="en-US" dirty="0"/>
              <a:t>Which of the following HPV types is known to </a:t>
            </a:r>
            <a:r>
              <a:rPr lang="en-US" dirty="0" err="1"/>
              <a:t>caue</a:t>
            </a:r>
            <a:r>
              <a:rPr lang="en-US" dirty="0"/>
              <a:t> cervical cancer</a:t>
            </a:r>
            <a:r>
              <a:rPr lang="en-US" dirty="0" smtClean="0"/>
              <a:t>?</a:t>
            </a:r>
            <a:endParaRPr lang="en-US" dirty="0"/>
          </a:p>
          <a:p>
            <a:pPr marL="880110" lvl="1" indent="-514350" algn="l" rtl="0">
              <a:buFont typeface="+mj-lt"/>
              <a:buAutoNum type="alphaUcPeriod"/>
            </a:pPr>
            <a:r>
              <a:rPr lang="en-US" dirty="0"/>
              <a:t>HPV 6</a:t>
            </a:r>
          </a:p>
          <a:p>
            <a:pPr marL="880110" lvl="1" indent="-514350" algn="l" rtl="0">
              <a:buFont typeface="+mj-lt"/>
              <a:buAutoNum type="alphaUcPeriod"/>
            </a:pPr>
            <a:r>
              <a:rPr lang="en-US" dirty="0"/>
              <a:t>HPV 11</a:t>
            </a:r>
          </a:p>
          <a:p>
            <a:pPr marL="880110" lvl="1" indent="-514350" algn="l" rtl="0">
              <a:buFont typeface="+mj-lt"/>
              <a:buAutoNum type="alphaUcPeriod"/>
            </a:pPr>
            <a:r>
              <a:rPr lang="en-US" dirty="0"/>
              <a:t>HPV 16</a:t>
            </a:r>
          </a:p>
          <a:p>
            <a:pPr marL="880110" lvl="1" indent="-514350" algn="l" rtl="0">
              <a:buFont typeface="+mj-lt"/>
              <a:buAutoNum type="alphaUcPeriod"/>
            </a:pPr>
            <a:r>
              <a:rPr lang="en-US" dirty="0"/>
              <a:t>HPV 33</a:t>
            </a:r>
          </a:p>
          <a:p>
            <a:pPr algn="l" rtl="0"/>
            <a:endParaRPr lang="en-US" dirty="0"/>
          </a:p>
        </p:txBody>
      </p:sp>
    </p:spTree>
    <p:extLst>
      <p:ext uri="{BB962C8B-B14F-4D97-AF65-F5344CB8AC3E}">
        <p14:creationId xmlns:p14="http://schemas.microsoft.com/office/powerpoint/2010/main" val="2275221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3" end="3"/>
                                            </p:txEl>
                                          </p:spTgt>
                                        </p:tgtEl>
                                        <p:attrNameLst>
                                          <p:attrName>style.color</p:attrName>
                                        </p:attrNameLst>
                                      </p:cBhvr>
                                      <p:to>
                                        <a:srgbClr val="C00000"/>
                                      </p:to>
                                    </p:animClr>
                                    <p:animClr clrSpc="rgb" dir="cw">
                                      <p:cBhvr>
                                        <p:cTn id="7" dur="500" fill="hold"/>
                                        <p:tgtEl>
                                          <p:spTgt spid="3">
                                            <p:txEl>
                                              <p:pRg st="3" end="3"/>
                                            </p:txEl>
                                          </p:spTgt>
                                        </p:tgtEl>
                                        <p:attrNameLst>
                                          <p:attrName>fillcolor</p:attrName>
                                        </p:attrNameLst>
                                      </p:cBhvr>
                                      <p:to>
                                        <a:srgbClr val="C00000"/>
                                      </p:to>
                                    </p:animClr>
                                    <p:set>
                                      <p:cBhvr>
                                        <p:cTn id="8" dur="500" fill="hold"/>
                                        <p:tgtEl>
                                          <p:spTgt spid="3">
                                            <p:txEl>
                                              <p:pRg st="3" end="3"/>
                                            </p:txEl>
                                          </p:spTgt>
                                        </p:tgtEl>
                                        <p:attrNameLst>
                                          <p:attrName>fill.type</p:attrName>
                                        </p:attrNameLst>
                                      </p:cBhvr>
                                      <p:to>
                                        <p:strVal val="solid"/>
                                      </p:to>
                                    </p:set>
                                    <p:set>
                                      <p:cBhvr>
                                        <p:cTn id="9"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Take home massage</a:t>
            </a:r>
            <a:endParaRPr lang="en-US" dirty="0"/>
          </a:p>
        </p:txBody>
      </p:sp>
      <p:sp>
        <p:nvSpPr>
          <p:cNvPr id="3" name="Content Placeholder 2"/>
          <p:cNvSpPr>
            <a:spLocks noGrp="1"/>
          </p:cNvSpPr>
          <p:nvPr>
            <p:ph idx="1"/>
          </p:nvPr>
        </p:nvSpPr>
        <p:spPr>
          <a:xfrm>
            <a:off x="914400" y="2490135"/>
            <a:ext cx="7061201" cy="3444997"/>
          </a:xfrm>
        </p:spPr>
        <p:txBody>
          <a:bodyPr/>
          <a:lstStyle/>
          <a:p>
            <a:pPr algn="l" rtl="0"/>
            <a:r>
              <a:rPr lang="en-US" dirty="0" smtClean="0"/>
              <a:t>The physician must Maintain </a:t>
            </a:r>
            <a:r>
              <a:rPr lang="en-US" dirty="0"/>
              <a:t>non </a:t>
            </a:r>
            <a:r>
              <a:rPr lang="en-US" dirty="0" smtClean="0"/>
              <a:t>judgmental attitude. </a:t>
            </a:r>
            <a:endParaRPr lang="en-US" dirty="0" smtClean="0">
              <a:solidFill>
                <a:schemeClr val="tx1"/>
              </a:solidFill>
            </a:endParaRPr>
          </a:p>
          <a:p>
            <a:pPr algn="l" rtl="0"/>
            <a:r>
              <a:rPr lang="en-US" dirty="0" smtClean="0">
                <a:solidFill>
                  <a:schemeClr val="tx1"/>
                </a:solidFill>
              </a:rPr>
              <a:t>Chlamydia is the </a:t>
            </a:r>
            <a:r>
              <a:rPr lang="en-US" dirty="0">
                <a:solidFill>
                  <a:schemeClr val="tx1"/>
                </a:solidFill>
              </a:rPr>
              <a:t>most common STI in </a:t>
            </a:r>
            <a:r>
              <a:rPr lang="en-US" dirty="0" smtClean="0">
                <a:solidFill>
                  <a:schemeClr val="tx1"/>
                </a:solidFill>
              </a:rPr>
              <a:t>KSA , it is asymptomatic disease, and has IP of 1-3 weeks.</a:t>
            </a:r>
            <a:endParaRPr lang="en-US" dirty="0">
              <a:solidFill>
                <a:schemeClr val="tx1"/>
              </a:solidFill>
            </a:endParaRPr>
          </a:p>
          <a:p>
            <a:pPr algn="l" rtl="0"/>
            <a:r>
              <a:rPr lang="en-US" dirty="0"/>
              <a:t> </a:t>
            </a:r>
            <a:r>
              <a:rPr lang="en-US" dirty="0" err="1" smtClean="0">
                <a:solidFill>
                  <a:schemeClr val="tx1"/>
                </a:solidFill>
              </a:rPr>
              <a:t>Trichomoniasis</a:t>
            </a:r>
            <a:r>
              <a:rPr lang="en-US" dirty="0" smtClean="0">
                <a:solidFill>
                  <a:schemeClr val="tx1"/>
                </a:solidFill>
              </a:rPr>
              <a:t> </a:t>
            </a:r>
            <a:r>
              <a:rPr lang="en-US" dirty="0" smtClean="0"/>
              <a:t>has </a:t>
            </a:r>
            <a:r>
              <a:rPr lang="en-US" dirty="0">
                <a:solidFill>
                  <a:schemeClr val="tx1"/>
                </a:solidFill>
              </a:rPr>
              <a:t>frothy yellowish vaginal discharge </a:t>
            </a:r>
            <a:r>
              <a:rPr lang="en-US" dirty="0" smtClean="0">
                <a:solidFill>
                  <a:schemeClr val="tx1"/>
                </a:solidFill>
              </a:rPr>
              <a:t> and causes Strawberry cervix.</a:t>
            </a:r>
          </a:p>
          <a:p>
            <a:pPr algn="l" rtl="0"/>
            <a:r>
              <a:rPr lang="en-US" dirty="0" smtClean="0"/>
              <a:t>Gonorrhea has shorter IP than chlamydia and characterized by dysuria and discharge.</a:t>
            </a:r>
            <a:endParaRPr lang="en-US" dirty="0">
              <a:solidFill>
                <a:schemeClr val="tx1"/>
              </a:solidFill>
            </a:endParaRPr>
          </a:p>
        </p:txBody>
      </p:sp>
    </p:spTree>
    <p:extLst>
      <p:ext uri="{BB962C8B-B14F-4D97-AF65-F5344CB8AC3E}">
        <p14:creationId xmlns:p14="http://schemas.microsoft.com/office/powerpoint/2010/main" val="39137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References  </a:t>
            </a:r>
            <a:endParaRPr lang="en-US" dirty="0"/>
          </a:p>
        </p:txBody>
      </p:sp>
      <p:sp>
        <p:nvSpPr>
          <p:cNvPr id="3" name="Content Placeholder 2"/>
          <p:cNvSpPr>
            <a:spLocks noGrp="1"/>
          </p:cNvSpPr>
          <p:nvPr>
            <p:ph idx="1"/>
          </p:nvPr>
        </p:nvSpPr>
        <p:spPr>
          <a:xfrm>
            <a:off x="990600" y="2362200"/>
            <a:ext cx="7315200" cy="3733799"/>
          </a:xfrm>
        </p:spPr>
        <p:txBody>
          <a:bodyPr>
            <a:normAutofit fontScale="62500" lnSpcReduction="20000"/>
          </a:bodyPr>
          <a:lstStyle/>
          <a:p>
            <a:pPr algn="l" rtl="0"/>
            <a:r>
              <a:rPr lang="nl-NL" sz="2400" dirty="0"/>
              <a:t>Chlamydia trachomatis UK Testing Guidelines </a:t>
            </a:r>
            <a:r>
              <a:rPr lang="en-US" sz="2400" dirty="0" smtClean="0">
                <a:hlinkClick r:id="rId2"/>
              </a:rPr>
              <a:t>http</a:t>
            </a:r>
            <a:r>
              <a:rPr lang="en-US" sz="2400" dirty="0">
                <a:hlinkClick r:id="rId2"/>
              </a:rPr>
              <a:t>://</a:t>
            </a:r>
            <a:r>
              <a:rPr lang="en-US" sz="2400" dirty="0" smtClean="0">
                <a:hlinkClick r:id="rId2"/>
              </a:rPr>
              <a:t>www.bashh.org/documents/3352.pdf</a:t>
            </a:r>
            <a:endParaRPr lang="en-US" sz="2400" dirty="0" smtClean="0"/>
          </a:p>
          <a:p>
            <a:pPr algn="l" rtl="0"/>
            <a:r>
              <a:rPr lang="en-US" sz="2400" dirty="0" smtClean="0"/>
              <a:t>Kumar </a:t>
            </a:r>
            <a:r>
              <a:rPr lang="en-US" sz="2400" dirty="0"/>
              <a:t>and Clark's Clinical Medicine (8th </a:t>
            </a:r>
            <a:r>
              <a:rPr lang="en-US" sz="2400" dirty="0" smtClean="0"/>
              <a:t>Ed)</a:t>
            </a:r>
          </a:p>
          <a:p>
            <a:pPr algn="l" rtl="0"/>
            <a:r>
              <a:rPr lang="en-US" sz="2400" dirty="0"/>
              <a:t>CDC website</a:t>
            </a:r>
          </a:p>
          <a:p>
            <a:pPr algn="l" rtl="0"/>
            <a:r>
              <a:rPr lang="en-US" sz="2400" dirty="0"/>
              <a:t>AVERT.org</a:t>
            </a:r>
          </a:p>
          <a:p>
            <a:pPr algn="l" rtl="0"/>
            <a:r>
              <a:rPr lang="en-US" sz="2400" dirty="0" err="1"/>
              <a:t>Madani</a:t>
            </a:r>
            <a:r>
              <a:rPr lang="en-US" sz="2400" dirty="0"/>
              <a:t>, T. A. (2006). Sexually transmitted infections in Saudi Arabia. </a:t>
            </a:r>
            <a:r>
              <a:rPr lang="en-US" sz="2400" i="1" dirty="0"/>
              <a:t>BMC Infectious Diseases</a:t>
            </a:r>
            <a:r>
              <a:rPr lang="en-US" sz="2400" dirty="0"/>
              <a:t> </a:t>
            </a:r>
            <a:r>
              <a:rPr lang="en-US" sz="2400" dirty="0" smtClean="0"/>
              <a:t>.</a:t>
            </a:r>
          </a:p>
          <a:p>
            <a:pPr algn="l" rtl="0"/>
            <a:r>
              <a:rPr lang="en-US" sz="2400" dirty="0"/>
              <a:t>World Health Organization </a:t>
            </a:r>
            <a:endParaRPr lang="en-US" sz="2400" dirty="0" smtClean="0"/>
          </a:p>
          <a:p>
            <a:pPr algn="l" rtl="0"/>
            <a:r>
              <a:rPr lang="en-US" sz="2400" dirty="0"/>
              <a:t>AVERT. (2011). </a:t>
            </a:r>
            <a:r>
              <a:rPr lang="en-US" sz="2400" i="1" dirty="0"/>
              <a:t>STD Pictures</a:t>
            </a:r>
            <a:r>
              <a:rPr lang="en-US" sz="2400" dirty="0"/>
              <a:t>. Retrieved 2012, from AVERT: </a:t>
            </a:r>
            <a:r>
              <a:rPr lang="en-US" sz="2400" dirty="0">
                <a:hlinkClick r:id="rId3"/>
              </a:rPr>
              <a:t>http://www.avert.org/std-pictures.htm</a:t>
            </a:r>
            <a:r>
              <a:rPr lang="en-US" sz="2400" dirty="0"/>
              <a:t> </a:t>
            </a:r>
          </a:p>
          <a:p>
            <a:pPr algn="l" rtl="0"/>
            <a:r>
              <a:rPr lang="en-US" dirty="0">
                <a:hlinkClick r:id="rId4"/>
              </a:rPr>
              <a:t>http://</a:t>
            </a:r>
            <a:r>
              <a:rPr lang="en-US" dirty="0" smtClean="0">
                <a:hlinkClick r:id="rId4"/>
              </a:rPr>
              <a:t>www.ncbi.nlm.nih.gov/pubmed/6893897</a:t>
            </a:r>
            <a:endParaRPr lang="en-US" dirty="0" smtClean="0"/>
          </a:p>
          <a:p>
            <a:pPr algn="l" rtl="0"/>
            <a:r>
              <a:rPr lang="en-US" dirty="0"/>
              <a:t>American Academy of Family </a:t>
            </a:r>
            <a:r>
              <a:rPr lang="en-US" dirty="0" smtClean="0"/>
              <a:t>Physicians</a:t>
            </a:r>
          </a:p>
          <a:p>
            <a:pPr algn="l" rtl="0"/>
            <a:r>
              <a:rPr lang="en-US" dirty="0">
                <a:hlinkClick r:id="rId5"/>
              </a:rPr>
              <a:t>http://www.webmd.com/hiv-aids/human-immunodeficiency-virus-hiv-test</a:t>
            </a:r>
            <a:endParaRPr lang="en-US" dirty="0"/>
          </a:p>
          <a:p>
            <a:pPr algn="l" rtl="0"/>
            <a:r>
              <a:rPr lang="en-US" dirty="0"/>
              <a:t>http://www.aidsmap.com/Mother-to-baby-transmission/page/1044918/</a:t>
            </a:r>
          </a:p>
          <a:p>
            <a:pPr algn="l" rtl="0"/>
            <a:endParaRPr lang="en-US" sz="2400" dirty="0"/>
          </a:p>
          <a:p>
            <a:pPr algn="l" rtl="0"/>
            <a:endParaRPr lang="en-US" sz="2400" dirty="0"/>
          </a:p>
          <a:p>
            <a:pPr algn="l" rtl="0"/>
            <a:endParaRPr lang="en-US" dirty="0" smtClean="0"/>
          </a:p>
          <a:p>
            <a:pPr algn="l" rtl="0"/>
            <a:endParaRPr lang="en-US" dirty="0" smtClean="0"/>
          </a:p>
        </p:txBody>
      </p:sp>
    </p:spTree>
    <p:extLst>
      <p:ext uri="{BB962C8B-B14F-4D97-AF65-F5344CB8AC3E}">
        <p14:creationId xmlns:p14="http://schemas.microsoft.com/office/powerpoint/2010/main" val="407574094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rtl="0"/>
            <a:r>
              <a:rPr lang="en-US" dirty="0" smtClean="0"/>
              <a:t>Thank you</a:t>
            </a:r>
            <a:endParaRPr lang="ar-SA" dirty="0"/>
          </a:p>
        </p:txBody>
      </p:sp>
      <p:sp>
        <p:nvSpPr>
          <p:cNvPr id="3" name="Content Placeholder 2"/>
          <p:cNvSpPr>
            <a:spLocks noGrp="1"/>
          </p:cNvSpPr>
          <p:nvPr>
            <p:ph type="subTitle" idx="1"/>
          </p:nvPr>
        </p:nvSpPr>
        <p:spPr/>
        <p:txBody>
          <a:bodyPr>
            <a:normAutofit/>
          </a:bodyPr>
          <a:lstStyle/>
          <a:p>
            <a:pPr algn="ctr" rtl="0"/>
            <a:r>
              <a:rPr lang="en-US" sz="4400" dirty="0" smtClean="0"/>
              <a:t>Any questions ?</a:t>
            </a:r>
            <a:endParaRPr lang="ar-SA" sz="4400" dirty="0"/>
          </a:p>
        </p:txBody>
      </p:sp>
    </p:spTree>
    <p:extLst>
      <p:ext uri="{BB962C8B-B14F-4D97-AF65-F5344CB8AC3E}">
        <p14:creationId xmlns:p14="http://schemas.microsoft.com/office/powerpoint/2010/main" val="28830572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Physicians Attitude </a:t>
            </a:r>
            <a:endParaRPr lang="en-US" dirty="0"/>
          </a:p>
        </p:txBody>
      </p:sp>
      <p:sp>
        <p:nvSpPr>
          <p:cNvPr id="3" name="Content Placeholder 2"/>
          <p:cNvSpPr>
            <a:spLocks noGrp="1"/>
          </p:cNvSpPr>
          <p:nvPr>
            <p:ph idx="1"/>
          </p:nvPr>
        </p:nvSpPr>
        <p:spPr/>
        <p:txBody>
          <a:bodyPr/>
          <a:lstStyle/>
          <a:p>
            <a:pPr algn="l" rtl="0"/>
            <a:r>
              <a:rPr lang="en-US" dirty="0" smtClean="0"/>
              <a:t>Maintain non judgmental attitude.</a:t>
            </a:r>
          </a:p>
          <a:p>
            <a:pPr algn="l" rtl="0"/>
            <a:r>
              <a:rPr lang="en-US" dirty="0" smtClean="0"/>
              <a:t>Avoid value laden language “You should..”..</a:t>
            </a:r>
            <a:r>
              <a:rPr lang="en-US" dirty="0" err="1" smtClean="0"/>
              <a:t>etc</a:t>
            </a:r>
            <a:endParaRPr lang="en-US" dirty="0" smtClean="0"/>
          </a:p>
          <a:p>
            <a:pPr algn="l" rtl="0"/>
            <a:r>
              <a:rPr lang="en-US" dirty="0" smtClean="0"/>
              <a:t>Nonjudgmental ≠ Condoning the behavior</a:t>
            </a:r>
          </a:p>
          <a:p>
            <a:pPr algn="l" rtl="0"/>
            <a:endParaRPr lang="en-US" dirty="0"/>
          </a:p>
          <a:p>
            <a:pPr marL="0" indent="0" algn="l" rtl="0">
              <a:buNone/>
            </a:pPr>
            <a:r>
              <a:rPr lang="en-US" dirty="0" smtClean="0">
                <a:solidFill>
                  <a:srgbClr val="FF0000"/>
                </a:solidFill>
              </a:rPr>
              <a:t># Patient is coming for medical consultation NOT for religious guidance</a:t>
            </a:r>
            <a:endParaRPr lang="en-US" dirty="0">
              <a:solidFill>
                <a:srgbClr val="FF0000"/>
              </a:solidFill>
            </a:endParaRPr>
          </a:p>
        </p:txBody>
      </p:sp>
    </p:spTree>
    <p:extLst>
      <p:ext uri="{BB962C8B-B14F-4D97-AF65-F5344CB8AC3E}">
        <p14:creationId xmlns:p14="http://schemas.microsoft.com/office/powerpoint/2010/main" val="97202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Examination 1  </a:t>
            </a:r>
            <a:endParaRPr lang="en-US" dirty="0"/>
          </a:p>
        </p:txBody>
      </p:sp>
      <p:sp>
        <p:nvSpPr>
          <p:cNvPr id="3" name="Content Placeholder 2"/>
          <p:cNvSpPr>
            <a:spLocks noGrp="1"/>
          </p:cNvSpPr>
          <p:nvPr>
            <p:ph idx="1"/>
          </p:nvPr>
        </p:nvSpPr>
        <p:spPr/>
        <p:txBody>
          <a:bodyPr>
            <a:normAutofit fontScale="62500" lnSpcReduction="20000"/>
          </a:bodyPr>
          <a:lstStyle/>
          <a:p>
            <a:pPr algn="l" rtl="0"/>
            <a:r>
              <a:rPr lang="en-GB" sz="3200" dirty="0"/>
              <a:t>General examination must include the mouth, throat, skin and lymph nodes in all patients</a:t>
            </a:r>
          </a:p>
          <a:p>
            <a:pPr algn="l" rtl="0"/>
            <a:endParaRPr lang="en-GB" sz="3200" dirty="0"/>
          </a:p>
          <a:p>
            <a:pPr algn="l" rtl="0"/>
            <a:r>
              <a:rPr lang="en-GB" sz="3200" dirty="0"/>
              <a:t>The inguinal, genital and perianal areas should be examined with a </a:t>
            </a:r>
            <a:r>
              <a:rPr lang="en-GB" sz="3200" dirty="0">
                <a:solidFill>
                  <a:srgbClr val="FF0000"/>
                </a:solidFill>
              </a:rPr>
              <a:t>good light source</a:t>
            </a:r>
            <a:r>
              <a:rPr lang="en-GB" sz="3200" dirty="0"/>
              <a:t>. </a:t>
            </a:r>
          </a:p>
          <a:p>
            <a:pPr algn="l" rtl="0"/>
            <a:endParaRPr lang="en-GB" sz="3200" dirty="0"/>
          </a:p>
          <a:p>
            <a:pPr algn="l" rtl="0"/>
            <a:r>
              <a:rPr lang="en-GB" sz="3200" dirty="0"/>
              <a:t>The groins should be palpated for </a:t>
            </a:r>
            <a:r>
              <a:rPr lang="en-GB" sz="3200" b="1" dirty="0" smtClean="0"/>
              <a:t>lymphadenopathy, lymph node tenderness</a:t>
            </a:r>
            <a:r>
              <a:rPr lang="en-GB" sz="3200" dirty="0" smtClean="0"/>
              <a:t> </a:t>
            </a:r>
            <a:r>
              <a:rPr lang="en-GB" sz="3200" dirty="0"/>
              <a:t>and </a:t>
            </a:r>
            <a:r>
              <a:rPr lang="en-GB" sz="3200" b="1" dirty="0"/>
              <a:t>hernias</a:t>
            </a:r>
            <a:r>
              <a:rPr lang="en-GB" sz="3200" dirty="0"/>
              <a:t>. </a:t>
            </a:r>
            <a:endParaRPr lang="en-GB" sz="3200" dirty="0" smtClean="0"/>
          </a:p>
          <a:p>
            <a:pPr marL="0" indent="0" algn="l" rtl="0">
              <a:buNone/>
            </a:pPr>
            <a:endParaRPr lang="en-GB" sz="3200" dirty="0" smtClean="0"/>
          </a:p>
          <a:p>
            <a:pPr algn="l" rtl="0"/>
            <a:r>
              <a:rPr lang="en-GB" sz="3200" dirty="0" smtClean="0"/>
              <a:t>The </a:t>
            </a:r>
            <a:r>
              <a:rPr lang="en-GB" sz="3200" dirty="0"/>
              <a:t>pubic hair must be examined </a:t>
            </a:r>
            <a:r>
              <a:rPr lang="en-GB" sz="3200" dirty="0" smtClean="0"/>
              <a:t>for lice </a:t>
            </a:r>
            <a:endParaRPr lang="en-US" dirty="0"/>
          </a:p>
        </p:txBody>
      </p:sp>
    </p:spTree>
    <p:extLst>
      <p:ext uri="{BB962C8B-B14F-4D97-AF65-F5344CB8AC3E}">
        <p14:creationId xmlns:p14="http://schemas.microsoft.com/office/powerpoint/2010/main" val="674853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 2</a:t>
            </a:r>
            <a:endParaRPr lang="en-US" dirty="0"/>
          </a:p>
        </p:txBody>
      </p:sp>
      <p:sp>
        <p:nvSpPr>
          <p:cNvPr id="3" name="Content Placeholder 2"/>
          <p:cNvSpPr>
            <a:spLocks noGrp="1"/>
          </p:cNvSpPr>
          <p:nvPr>
            <p:ph idx="1"/>
          </p:nvPr>
        </p:nvSpPr>
        <p:spPr/>
        <p:txBody>
          <a:bodyPr>
            <a:normAutofit fontScale="70000" lnSpcReduction="20000"/>
          </a:bodyPr>
          <a:lstStyle/>
          <a:p>
            <a:pPr algn="l" rtl="0"/>
            <a:r>
              <a:rPr lang="en-GB" sz="3200" dirty="0"/>
              <a:t>The external genitalia must be examined for signs of erythema, fissures, ulcers, chancres, pigmented or </a:t>
            </a:r>
            <a:r>
              <a:rPr lang="en-GB" sz="3200" dirty="0" err="1"/>
              <a:t>hypopigmented</a:t>
            </a:r>
            <a:r>
              <a:rPr lang="en-GB" sz="3200" dirty="0"/>
              <a:t> areas and warts.</a:t>
            </a:r>
          </a:p>
          <a:p>
            <a:pPr algn="l" rtl="0"/>
            <a:endParaRPr lang="en-GB" sz="3200" dirty="0"/>
          </a:p>
          <a:p>
            <a:pPr algn="l" rtl="0"/>
            <a:r>
              <a:rPr lang="en-GB" sz="3200" dirty="0" smtClean="0"/>
              <a:t>Where the </a:t>
            </a:r>
            <a:r>
              <a:rPr lang="en-GB" sz="3200" dirty="0"/>
              <a:t>urethral meatus is located and the presence of discharge noted</a:t>
            </a:r>
          </a:p>
          <a:p>
            <a:pPr algn="l" rtl="0"/>
            <a:endParaRPr lang="en-GB" sz="3200" dirty="0"/>
          </a:p>
          <a:p>
            <a:pPr algn="l" rtl="0"/>
            <a:r>
              <a:rPr lang="en-GB" sz="3200" dirty="0"/>
              <a:t>The cervix should be inspected for ulceration, discharge, bleeding and </a:t>
            </a:r>
            <a:r>
              <a:rPr lang="en-GB" sz="3200" dirty="0" err="1"/>
              <a:t>ectopy</a:t>
            </a:r>
            <a:r>
              <a:rPr lang="en-GB" sz="3200" dirty="0"/>
              <a:t> and the walls of the vagina for warts.</a:t>
            </a:r>
          </a:p>
          <a:p>
            <a:pPr algn="l" rtl="0"/>
            <a:endParaRPr lang="en-US" sz="3200" dirty="0"/>
          </a:p>
          <a:p>
            <a:pPr algn="l" rtl="0"/>
            <a:endParaRPr lang="en-US" dirty="0"/>
          </a:p>
        </p:txBody>
      </p:sp>
    </p:spTree>
    <p:extLst>
      <p:ext uri="{BB962C8B-B14F-4D97-AF65-F5344CB8AC3E}">
        <p14:creationId xmlns:p14="http://schemas.microsoft.com/office/powerpoint/2010/main" val="276044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609600"/>
            <a:ext cx="7772400" cy="5638800"/>
          </a:xfrm>
          <a:prstGeom prst="rect">
            <a:avLst/>
          </a:prstGeom>
        </p:spPr>
        <p:txBody>
          <a:bodyPr>
            <a:no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l">
              <a:buNone/>
            </a:pPr>
            <a:endParaRPr lang="en-US" sz="2000" b="1" dirty="0" smtClean="0"/>
          </a:p>
          <a:p>
            <a:pPr marL="0" indent="0" algn="l">
              <a:buNone/>
            </a:pPr>
            <a:r>
              <a:rPr lang="en-US" sz="2000" b="1" dirty="0" smtClean="0"/>
              <a:t>At the end of the session the student should be able to:</a:t>
            </a:r>
          </a:p>
          <a:p>
            <a:pPr marL="0" indent="0" algn="l">
              <a:buNone/>
            </a:pPr>
            <a:endParaRPr lang="en-US" sz="2000" b="1" dirty="0"/>
          </a:p>
          <a:p>
            <a:pPr marL="0" indent="0" algn="l">
              <a:lnSpc>
                <a:spcPct val="150000"/>
              </a:lnSpc>
              <a:buNone/>
            </a:pPr>
            <a:r>
              <a:rPr lang="en-US" sz="1200" b="1" dirty="0" smtClean="0"/>
              <a:t>1- Brief discussion about taking history and examination for sexual transmitted infections</a:t>
            </a:r>
          </a:p>
          <a:p>
            <a:pPr marL="0" indent="0" algn="l">
              <a:lnSpc>
                <a:spcPct val="150000"/>
              </a:lnSpc>
              <a:buNone/>
            </a:pPr>
            <a:r>
              <a:rPr lang="en-US" sz="1200" b="1" dirty="0" smtClean="0"/>
              <a:t>2- List common sexual transmitted infections.</a:t>
            </a:r>
          </a:p>
          <a:p>
            <a:pPr marL="0" indent="0" algn="l">
              <a:lnSpc>
                <a:spcPct val="150000"/>
              </a:lnSpc>
              <a:buNone/>
            </a:pPr>
            <a:r>
              <a:rPr lang="en-US" sz="1200" b="1" dirty="0" smtClean="0"/>
              <a:t>3- Discus the differential diagnosis of:</a:t>
            </a:r>
          </a:p>
          <a:p>
            <a:pPr marL="0" indent="0" algn="l">
              <a:lnSpc>
                <a:spcPct val="150000"/>
              </a:lnSpc>
              <a:buNone/>
            </a:pPr>
            <a:r>
              <a:rPr lang="en-US" sz="1200" b="1" dirty="0" smtClean="0"/>
              <a:t>Vaginal and urethral discharge.</a:t>
            </a:r>
          </a:p>
          <a:p>
            <a:pPr marL="0" indent="0" algn="l">
              <a:lnSpc>
                <a:spcPct val="150000"/>
              </a:lnSpc>
              <a:buNone/>
            </a:pPr>
            <a:r>
              <a:rPr lang="en-US" sz="1200" b="1" dirty="0" smtClean="0"/>
              <a:t>Ulcerative and non-ulcerative genitalia.</a:t>
            </a:r>
          </a:p>
          <a:p>
            <a:pPr marL="0" indent="0" algn="l">
              <a:lnSpc>
                <a:spcPct val="150000"/>
              </a:lnSpc>
              <a:buNone/>
            </a:pPr>
            <a:r>
              <a:rPr lang="en-US" sz="1200" b="1" dirty="0" smtClean="0"/>
              <a:t>Pelvic pain and dysuria.</a:t>
            </a:r>
          </a:p>
          <a:p>
            <a:pPr marL="0" indent="0" algn="l">
              <a:lnSpc>
                <a:spcPct val="150000"/>
              </a:lnSpc>
              <a:buNone/>
            </a:pPr>
            <a:r>
              <a:rPr lang="en-US" sz="1200" b="1" dirty="0" smtClean="0"/>
              <a:t>4- List the possible sexual transmitted infections among heterosexual and homosexual person.</a:t>
            </a:r>
          </a:p>
          <a:p>
            <a:pPr marL="0" indent="0" algn="l">
              <a:lnSpc>
                <a:spcPct val="150000"/>
              </a:lnSpc>
              <a:buNone/>
            </a:pPr>
            <a:r>
              <a:rPr lang="en-US" sz="1200" b="1" dirty="0" smtClean="0"/>
              <a:t>5- Discus the investigation, diagnosis and management of sexual transmitted infections.</a:t>
            </a:r>
          </a:p>
          <a:p>
            <a:pPr marL="0" indent="0" algn="l">
              <a:lnSpc>
                <a:spcPct val="150000"/>
              </a:lnSpc>
              <a:buNone/>
            </a:pPr>
            <a:r>
              <a:rPr lang="en-US" sz="1200" b="1" dirty="0" smtClean="0"/>
              <a:t>6- Discus the methods of prevention.</a:t>
            </a:r>
          </a:p>
          <a:p>
            <a:pPr marL="0" indent="0" algn="l">
              <a:lnSpc>
                <a:spcPct val="150000"/>
              </a:lnSpc>
              <a:buNone/>
            </a:pPr>
            <a:r>
              <a:rPr lang="en-US" sz="1200" b="1" dirty="0" smtClean="0"/>
              <a:t>7- Discus the complications of sexual transmitted disease.</a:t>
            </a:r>
          </a:p>
          <a:p>
            <a:pPr marL="0" indent="0" algn="l">
              <a:lnSpc>
                <a:spcPct val="150000"/>
              </a:lnSpc>
              <a:buNone/>
            </a:pPr>
            <a:r>
              <a:rPr lang="en-US" sz="1200" b="1" dirty="0" smtClean="0"/>
              <a:t>8- Dermatological pictures of different sexual transmitted infection. </a:t>
            </a:r>
          </a:p>
          <a:p>
            <a:pPr algn="l" rtl="0"/>
            <a:endParaRPr lang="en-US" sz="1200" dirty="0"/>
          </a:p>
        </p:txBody>
      </p:sp>
    </p:spTree>
    <p:extLst>
      <p:ext uri="{BB962C8B-B14F-4D97-AF65-F5344CB8AC3E}">
        <p14:creationId xmlns:p14="http://schemas.microsoft.com/office/powerpoint/2010/main" val="187710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fade">
                                      <p:cBhvr>
                                        <p:cTn id="48" dur="500"/>
                                        <p:tgtEl>
                                          <p:spTgt spid="2">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fade">
                                      <p:cBhvr>
                                        <p:cTn id="53" dur="500"/>
                                        <p:tgtEl>
                                          <p:spTgt spid="2">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2">
                                            <p:txEl>
                                              <p:pRg st="4" end="4"/>
                                            </p:txEl>
                                          </p:spTgt>
                                        </p:tgtEl>
                                        <p:attrNameLst>
                                          <p:attrName>style.color</p:attrName>
                                        </p:attrNameLst>
                                      </p:cBhvr>
                                      <p:to>
                                        <a:srgbClr val="CC0000"/>
                                      </p:to>
                                    </p:animClr>
                                    <p:animClr clrSpc="rgb" dir="cw">
                                      <p:cBhvr>
                                        <p:cTn id="58" dur="500" fill="hold"/>
                                        <p:tgtEl>
                                          <p:spTgt spid="2">
                                            <p:txEl>
                                              <p:pRg st="4" end="4"/>
                                            </p:txEl>
                                          </p:spTgt>
                                        </p:tgtEl>
                                        <p:attrNameLst>
                                          <p:attrName>fillcolor</p:attrName>
                                        </p:attrNameLst>
                                      </p:cBhvr>
                                      <p:to>
                                        <a:srgbClr val="CC0000"/>
                                      </p:to>
                                    </p:animClr>
                                    <p:set>
                                      <p:cBhvr>
                                        <p:cTn id="59" dur="500" fill="hold"/>
                                        <p:tgtEl>
                                          <p:spTgt spid="2">
                                            <p:txEl>
                                              <p:pRg st="4" end="4"/>
                                            </p:txEl>
                                          </p:spTgt>
                                        </p:tgtEl>
                                        <p:attrNameLst>
                                          <p:attrName>fill.type</p:attrName>
                                        </p:attrNameLst>
                                      </p:cBhvr>
                                      <p:to>
                                        <p:strVal val="solid"/>
                                      </p:to>
                                    </p:set>
                                    <p:set>
                                      <p:cBhvr>
                                        <p:cTn id="60" dur="500" fill="hold"/>
                                        <p:tgtEl>
                                          <p:spTgt spid="2">
                                            <p:txEl>
                                              <p:pRg st="4" end="4"/>
                                            </p:txEl>
                                          </p:spTgt>
                                        </p:tgtEl>
                                        <p:attrNameLst>
                                          <p:attrName>fill.on</p:attrName>
                                        </p:attrNameLst>
                                      </p:cBhvr>
                                      <p:to>
                                        <p:strVal val="true"/>
                                      </p:to>
                                    </p:set>
                                  </p:childTnLst>
                                </p:cTn>
                              </p:par>
                              <p:par>
                                <p:cTn id="61" presetID="19" presetClass="emph" presetSubtype="0" fill="hold" nodeType="withEffect">
                                  <p:stCondLst>
                                    <p:cond delay="0"/>
                                  </p:stCondLst>
                                  <p:childTnLst>
                                    <p:animClr clrSpc="rgb" dir="cw">
                                      <p:cBhvr override="childStyle">
                                        <p:cTn id="62" dur="500" fill="hold"/>
                                        <p:tgtEl>
                                          <p:spTgt spid="2">
                                            <p:txEl>
                                              <p:pRg st="10" end="10"/>
                                            </p:txEl>
                                          </p:spTgt>
                                        </p:tgtEl>
                                        <p:attrNameLst>
                                          <p:attrName>style.color</p:attrName>
                                        </p:attrNameLst>
                                      </p:cBhvr>
                                      <p:to>
                                        <a:srgbClr val="CC0000"/>
                                      </p:to>
                                    </p:animClr>
                                    <p:animClr clrSpc="rgb" dir="cw">
                                      <p:cBhvr>
                                        <p:cTn id="63" dur="500" fill="hold"/>
                                        <p:tgtEl>
                                          <p:spTgt spid="2">
                                            <p:txEl>
                                              <p:pRg st="10" end="10"/>
                                            </p:txEl>
                                          </p:spTgt>
                                        </p:tgtEl>
                                        <p:attrNameLst>
                                          <p:attrName>fillcolor</p:attrName>
                                        </p:attrNameLst>
                                      </p:cBhvr>
                                      <p:to>
                                        <a:srgbClr val="CC0000"/>
                                      </p:to>
                                    </p:animClr>
                                    <p:set>
                                      <p:cBhvr>
                                        <p:cTn id="64" dur="500" fill="hold"/>
                                        <p:tgtEl>
                                          <p:spTgt spid="2">
                                            <p:txEl>
                                              <p:pRg st="10" end="10"/>
                                            </p:txEl>
                                          </p:spTgt>
                                        </p:tgtEl>
                                        <p:attrNameLst>
                                          <p:attrName>fill.type</p:attrName>
                                        </p:attrNameLst>
                                      </p:cBhvr>
                                      <p:to>
                                        <p:strVal val="solid"/>
                                      </p:to>
                                    </p:set>
                                    <p:set>
                                      <p:cBhvr>
                                        <p:cTn id="65" dur="500" fill="hold"/>
                                        <p:tgtEl>
                                          <p:spTgt spid="2">
                                            <p:txEl>
                                              <p:pRg st="10" end="10"/>
                                            </p:txEl>
                                          </p:spTgt>
                                        </p:tgtEl>
                                        <p:attrNameLst>
                                          <p:attrName>fill.on</p:attrName>
                                        </p:attrNameLst>
                                      </p:cBhvr>
                                      <p:to>
                                        <p:strVal val="true"/>
                                      </p:to>
                                    </p:set>
                                  </p:childTnLst>
                                </p:cTn>
                              </p:par>
                              <p:par>
                                <p:cTn id="66" presetID="19" presetClass="emph" presetSubtype="0" fill="hold" nodeType="withEffect">
                                  <p:stCondLst>
                                    <p:cond delay="0"/>
                                  </p:stCondLst>
                                  <p:childTnLst>
                                    <p:animClr clrSpc="rgb" dir="cw">
                                      <p:cBhvr override="childStyle">
                                        <p:cTn id="67" dur="500" fill="hold"/>
                                        <p:tgtEl>
                                          <p:spTgt spid="2">
                                            <p:txEl>
                                              <p:pRg st="12" end="12"/>
                                            </p:txEl>
                                          </p:spTgt>
                                        </p:tgtEl>
                                        <p:attrNameLst>
                                          <p:attrName>style.color</p:attrName>
                                        </p:attrNameLst>
                                      </p:cBhvr>
                                      <p:to>
                                        <a:srgbClr val="CC0000"/>
                                      </p:to>
                                    </p:animClr>
                                    <p:animClr clrSpc="rgb" dir="cw">
                                      <p:cBhvr>
                                        <p:cTn id="68" dur="500" fill="hold"/>
                                        <p:tgtEl>
                                          <p:spTgt spid="2">
                                            <p:txEl>
                                              <p:pRg st="12" end="12"/>
                                            </p:txEl>
                                          </p:spTgt>
                                        </p:tgtEl>
                                        <p:attrNameLst>
                                          <p:attrName>fillcolor</p:attrName>
                                        </p:attrNameLst>
                                      </p:cBhvr>
                                      <p:to>
                                        <a:srgbClr val="CC0000"/>
                                      </p:to>
                                    </p:animClr>
                                    <p:set>
                                      <p:cBhvr>
                                        <p:cTn id="69" dur="500" fill="hold"/>
                                        <p:tgtEl>
                                          <p:spTgt spid="2">
                                            <p:txEl>
                                              <p:pRg st="12" end="12"/>
                                            </p:txEl>
                                          </p:spTgt>
                                        </p:tgtEl>
                                        <p:attrNameLst>
                                          <p:attrName>fill.type</p:attrName>
                                        </p:attrNameLst>
                                      </p:cBhvr>
                                      <p:to>
                                        <p:strVal val="solid"/>
                                      </p:to>
                                    </p:set>
                                    <p:set>
                                      <p:cBhvr>
                                        <p:cTn id="70" dur="500" fill="hold"/>
                                        <p:tgtEl>
                                          <p:spTgt spid="2">
                                            <p:txEl>
                                              <p:pRg st="12" end="12"/>
                                            </p:txEl>
                                          </p:spTgt>
                                        </p:tgtEl>
                                        <p:attrNameLst>
                                          <p:attrName>fill.on</p:attrName>
                                        </p:attrNameLst>
                                      </p:cBhvr>
                                      <p:to>
                                        <p:strVal val="true"/>
                                      </p:to>
                                    </p:set>
                                  </p:childTnLst>
                                </p:cTn>
                              </p:par>
                              <p:par>
                                <p:cTn id="71" presetID="19" presetClass="emph" presetSubtype="0" fill="hold" nodeType="withEffect">
                                  <p:stCondLst>
                                    <p:cond delay="0"/>
                                  </p:stCondLst>
                                  <p:childTnLst>
                                    <p:animClr clrSpc="rgb" dir="cw">
                                      <p:cBhvr override="childStyle">
                                        <p:cTn id="72" dur="500" fill="hold"/>
                                        <p:tgtEl>
                                          <p:spTgt spid="2">
                                            <p:txEl>
                                              <p:pRg st="13" end="13"/>
                                            </p:txEl>
                                          </p:spTgt>
                                        </p:tgtEl>
                                        <p:attrNameLst>
                                          <p:attrName>style.color</p:attrName>
                                        </p:attrNameLst>
                                      </p:cBhvr>
                                      <p:to>
                                        <a:srgbClr val="CC0000"/>
                                      </p:to>
                                    </p:animClr>
                                    <p:animClr clrSpc="rgb" dir="cw">
                                      <p:cBhvr>
                                        <p:cTn id="73" dur="500" fill="hold"/>
                                        <p:tgtEl>
                                          <p:spTgt spid="2">
                                            <p:txEl>
                                              <p:pRg st="13" end="13"/>
                                            </p:txEl>
                                          </p:spTgt>
                                        </p:tgtEl>
                                        <p:attrNameLst>
                                          <p:attrName>fillcolor</p:attrName>
                                        </p:attrNameLst>
                                      </p:cBhvr>
                                      <p:to>
                                        <a:srgbClr val="CC0000"/>
                                      </p:to>
                                    </p:animClr>
                                    <p:set>
                                      <p:cBhvr>
                                        <p:cTn id="74" dur="500" fill="hold"/>
                                        <p:tgtEl>
                                          <p:spTgt spid="2">
                                            <p:txEl>
                                              <p:pRg st="13" end="13"/>
                                            </p:txEl>
                                          </p:spTgt>
                                        </p:tgtEl>
                                        <p:attrNameLst>
                                          <p:attrName>fill.type</p:attrName>
                                        </p:attrNameLst>
                                      </p:cBhvr>
                                      <p:to>
                                        <p:strVal val="solid"/>
                                      </p:to>
                                    </p:set>
                                    <p:set>
                                      <p:cBhvr>
                                        <p:cTn id="75" dur="500" fill="hold"/>
                                        <p:tgtEl>
                                          <p:spTgt spid="2">
                                            <p:txEl>
                                              <p:pRg st="13" end="1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M</a:t>
            </a:r>
            <a:r>
              <a:rPr lang="en-US" dirty="0" smtClean="0"/>
              <a:t>ost </a:t>
            </a:r>
            <a:r>
              <a:rPr lang="en-US" dirty="0"/>
              <a:t>C</a:t>
            </a:r>
            <a:r>
              <a:rPr lang="en-US" dirty="0" smtClean="0"/>
              <a:t>ommon Sexual Infections</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sz="2800" dirty="0" smtClean="0"/>
              <a:t>Bacterial infections :</a:t>
            </a:r>
          </a:p>
          <a:p>
            <a:pPr marL="914400" lvl="1" indent="-457200" algn="l" rtl="0">
              <a:buFont typeface="+mj-lt"/>
              <a:buAutoNum type="arabicPeriod"/>
            </a:pPr>
            <a:r>
              <a:rPr lang="en-US" sz="2500" dirty="0" smtClean="0"/>
              <a:t>Chlamydia </a:t>
            </a:r>
            <a:r>
              <a:rPr lang="en-US" sz="2500" dirty="0"/>
              <a:t>trachomatis (causes </a:t>
            </a:r>
            <a:r>
              <a:rPr lang="en-US" sz="2500" dirty="0">
                <a:solidFill>
                  <a:srgbClr val="FF0000"/>
                </a:solidFill>
              </a:rPr>
              <a:t>chlamydial </a:t>
            </a:r>
            <a:r>
              <a:rPr lang="en-US" sz="2500" dirty="0" smtClean="0">
                <a:solidFill>
                  <a:srgbClr val="FF0000"/>
                </a:solidFill>
              </a:rPr>
              <a:t>infections</a:t>
            </a:r>
            <a:r>
              <a:rPr lang="en-US" sz="2500" dirty="0" smtClean="0"/>
              <a:t>)</a:t>
            </a:r>
            <a:endParaRPr lang="en-US" sz="2500" dirty="0"/>
          </a:p>
          <a:p>
            <a:pPr marL="914400" lvl="1" indent="-457200" algn="l" rtl="0">
              <a:buFont typeface="+mj-lt"/>
              <a:buAutoNum type="arabicPeriod"/>
            </a:pPr>
            <a:r>
              <a:rPr lang="en-US" sz="2500" dirty="0" smtClean="0"/>
              <a:t>Neisseria </a:t>
            </a:r>
            <a:r>
              <a:rPr lang="en-US" sz="2500" dirty="0" err="1" smtClean="0"/>
              <a:t>gonorrhoeae</a:t>
            </a:r>
            <a:r>
              <a:rPr lang="en-US" sz="2500" dirty="0" smtClean="0"/>
              <a:t> (causes </a:t>
            </a:r>
            <a:r>
              <a:rPr lang="en-US" sz="2500" dirty="0" err="1" smtClean="0">
                <a:solidFill>
                  <a:srgbClr val="FF0000"/>
                </a:solidFill>
              </a:rPr>
              <a:t>gonorrhoea</a:t>
            </a:r>
            <a:r>
              <a:rPr lang="en-US" sz="2500" dirty="0" smtClean="0">
                <a:solidFill>
                  <a:srgbClr val="FF0000"/>
                </a:solidFill>
              </a:rPr>
              <a:t> </a:t>
            </a:r>
            <a:r>
              <a:rPr lang="en-US" sz="2500" dirty="0" smtClean="0"/>
              <a:t>or gonococcal infection)</a:t>
            </a:r>
          </a:p>
          <a:p>
            <a:pPr marL="914400" lvl="1" indent="-457200" algn="l" rtl="0">
              <a:buFont typeface="+mj-lt"/>
              <a:buAutoNum type="arabicPeriod"/>
            </a:pPr>
            <a:r>
              <a:rPr lang="en-US" sz="2500" dirty="0" err="1" smtClean="0"/>
              <a:t>Treponema</a:t>
            </a:r>
            <a:r>
              <a:rPr lang="en-US" sz="2500" dirty="0" smtClean="0"/>
              <a:t> pallidum (causes </a:t>
            </a:r>
            <a:r>
              <a:rPr lang="en-US" sz="2500" dirty="0" smtClean="0">
                <a:solidFill>
                  <a:srgbClr val="FF0000"/>
                </a:solidFill>
              </a:rPr>
              <a:t>syphilis</a:t>
            </a:r>
            <a:r>
              <a:rPr lang="en-US" sz="2500" dirty="0" smtClean="0"/>
              <a:t>)</a:t>
            </a:r>
          </a:p>
          <a:p>
            <a:pPr marL="914400" lvl="1" indent="-457200" algn="l" rtl="0">
              <a:buFont typeface="+mj-lt"/>
              <a:buAutoNum type="arabicPeriod"/>
            </a:pPr>
            <a:r>
              <a:rPr lang="en-US" sz="2500" dirty="0" smtClean="0"/>
              <a:t>Haemophilus </a:t>
            </a:r>
            <a:r>
              <a:rPr lang="en-US" sz="2500" dirty="0" err="1" smtClean="0"/>
              <a:t>ducreyi</a:t>
            </a:r>
            <a:r>
              <a:rPr lang="en-US" sz="2500" dirty="0" smtClean="0"/>
              <a:t> (causes </a:t>
            </a:r>
            <a:r>
              <a:rPr lang="en-US" sz="2500" dirty="0" err="1" smtClean="0">
                <a:solidFill>
                  <a:srgbClr val="FF0000"/>
                </a:solidFill>
              </a:rPr>
              <a:t>chancroid</a:t>
            </a:r>
            <a:r>
              <a:rPr lang="en-US" sz="2500" dirty="0" smtClean="0"/>
              <a:t>)</a:t>
            </a:r>
          </a:p>
          <a:p>
            <a:pPr marL="914400" lvl="1" indent="-457200" algn="l" rtl="0">
              <a:buFont typeface="+mj-lt"/>
              <a:buAutoNum type="arabicPeriod"/>
            </a:pPr>
            <a:r>
              <a:rPr lang="en-US" sz="2500" dirty="0" err="1"/>
              <a:t>Klebsiella</a:t>
            </a:r>
            <a:r>
              <a:rPr lang="en-US" sz="2500" dirty="0"/>
              <a:t> </a:t>
            </a:r>
            <a:r>
              <a:rPr lang="en-US" sz="2500" dirty="0" err="1"/>
              <a:t>granulomatis</a:t>
            </a:r>
            <a:r>
              <a:rPr lang="en-US" sz="2500" dirty="0"/>
              <a:t> (causes granuloma </a:t>
            </a:r>
            <a:r>
              <a:rPr lang="en-US" sz="2500" dirty="0" err="1"/>
              <a:t>inguinale</a:t>
            </a:r>
            <a:r>
              <a:rPr lang="en-US" sz="2500" dirty="0"/>
              <a:t> or </a:t>
            </a:r>
            <a:r>
              <a:rPr lang="en-US" sz="2500" dirty="0" err="1"/>
              <a:t>donovanosis</a:t>
            </a:r>
            <a:r>
              <a:rPr lang="en-US" sz="2500" dirty="0"/>
              <a:t>).</a:t>
            </a:r>
          </a:p>
          <a:p>
            <a:pPr marL="457200" lvl="1" indent="0" algn="l" rtl="0">
              <a:buNone/>
            </a:pPr>
            <a:endParaRPr lang="en-US" sz="2500" dirty="0" smtClean="0"/>
          </a:p>
          <a:p>
            <a:pPr marL="0" indent="0" algn="l" rtl="0">
              <a:buNone/>
            </a:pPr>
            <a:endParaRPr lang="en-US" sz="2500" dirty="0"/>
          </a:p>
        </p:txBody>
      </p:sp>
    </p:spTree>
    <p:extLst>
      <p:ext uri="{BB962C8B-B14F-4D97-AF65-F5344CB8AC3E}">
        <p14:creationId xmlns:p14="http://schemas.microsoft.com/office/powerpoint/2010/main" val="150714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981200"/>
            <a:ext cx="6798736" cy="3444997"/>
          </a:xfrm>
        </p:spPr>
        <p:txBody>
          <a:bodyPr>
            <a:noAutofit/>
          </a:bodyPr>
          <a:lstStyle/>
          <a:p>
            <a:pPr algn="l" rtl="0"/>
            <a:r>
              <a:rPr lang="en-US" sz="2000" b="1" dirty="0" smtClean="0"/>
              <a:t>Viral infections:</a:t>
            </a:r>
            <a:endParaRPr lang="en-US" sz="2000" b="1" dirty="0"/>
          </a:p>
          <a:p>
            <a:pPr marL="800100" lvl="1" indent="-342900" algn="l" rtl="0">
              <a:buFont typeface="+mj-lt"/>
              <a:buAutoNum type="arabicPeriod"/>
            </a:pPr>
            <a:r>
              <a:rPr lang="en-US" dirty="0" smtClean="0"/>
              <a:t>Human </a:t>
            </a:r>
            <a:r>
              <a:rPr lang="en-US" dirty="0"/>
              <a:t>papillomavirus (causes </a:t>
            </a:r>
            <a:r>
              <a:rPr lang="en-US" dirty="0">
                <a:solidFill>
                  <a:srgbClr val="FF0000"/>
                </a:solidFill>
              </a:rPr>
              <a:t>genital warts </a:t>
            </a:r>
            <a:r>
              <a:rPr lang="en-US" dirty="0"/>
              <a:t>and certain subtypes lead to cervical cancer in </a:t>
            </a:r>
            <a:r>
              <a:rPr lang="en-US" dirty="0" smtClean="0"/>
              <a:t>women)</a:t>
            </a:r>
          </a:p>
          <a:p>
            <a:pPr marL="800100" lvl="1" indent="-342900" algn="l" rtl="0">
              <a:buFont typeface="+mj-lt"/>
              <a:buAutoNum type="arabicPeriod"/>
            </a:pPr>
            <a:r>
              <a:rPr lang="en-US" dirty="0" smtClean="0"/>
              <a:t>Herpes </a:t>
            </a:r>
            <a:r>
              <a:rPr lang="en-US" dirty="0"/>
              <a:t>simplex </a:t>
            </a:r>
            <a:r>
              <a:rPr lang="en-US" dirty="0" smtClean="0"/>
              <a:t>virus type </a:t>
            </a:r>
            <a:r>
              <a:rPr lang="en-US" dirty="0"/>
              <a:t>1 and type 2 (causes </a:t>
            </a:r>
            <a:r>
              <a:rPr lang="en-US" dirty="0">
                <a:solidFill>
                  <a:srgbClr val="FF0000"/>
                </a:solidFill>
              </a:rPr>
              <a:t>genital </a:t>
            </a:r>
            <a:r>
              <a:rPr lang="en-US" dirty="0" smtClean="0">
                <a:solidFill>
                  <a:srgbClr val="FF0000"/>
                </a:solidFill>
              </a:rPr>
              <a:t>herpes</a:t>
            </a:r>
            <a:r>
              <a:rPr lang="en-US" dirty="0" smtClean="0"/>
              <a:t>)</a:t>
            </a:r>
            <a:endParaRPr lang="en-US" dirty="0"/>
          </a:p>
          <a:p>
            <a:pPr marL="800100" lvl="1" indent="-342900" algn="l" rtl="0">
              <a:buFont typeface="+mj-lt"/>
              <a:buAutoNum type="arabicPeriod"/>
            </a:pPr>
            <a:r>
              <a:rPr lang="en-US" dirty="0" smtClean="0"/>
              <a:t>Human </a:t>
            </a:r>
            <a:r>
              <a:rPr lang="en-US" dirty="0"/>
              <a:t>I</a:t>
            </a:r>
            <a:r>
              <a:rPr lang="en-US" dirty="0" smtClean="0"/>
              <a:t>mmunodeficiency </a:t>
            </a:r>
            <a:r>
              <a:rPr lang="en-US" dirty="0"/>
              <a:t>V</a:t>
            </a:r>
            <a:r>
              <a:rPr lang="en-US" dirty="0" smtClean="0"/>
              <a:t>irus (causes </a:t>
            </a:r>
            <a:r>
              <a:rPr lang="en-US" dirty="0" smtClean="0">
                <a:solidFill>
                  <a:srgbClr val="FF0000"/>
                </a:solidFill>
              </a:rPr>
              <a:t>HIV infection</a:t>
            </a:r>
            <a:r>
              <a:rPr lang="en-US" dirty="0" smtClean="0"/>
              <a:t>)</a:t>
            </a:r>
          </a:p>
          <a:p>
            <a:pPr marL="800100" lvl="1" indent="-342900" algn="l" rtl="0">
              <a:buFont typeface="+mj-lt"/>
              <a:buAutoNum type="arabicPeriod"/>
            </a:pPr>
            <a:r>
              <a:rPr lang="en-US" dirty="0"/>
              <a:t>Hepatitis B virus (causes hepatitis and chronic cases may lead to cancer of the liver</a:t>
            </a:r>
            <a:r>
              <a:rPr lang="en-US" dirty="0" smtClean="0"/>
              <a:t>)</a:t>
            </a:r>
          </a:p>
          <a:p>
            <a:pPr algn="l" rtl="0"/>
            <a:r>
              <a:rPr lang="en-US" sz="2000" b="1" dirty="0" smtClean="0"/>
              <a:t>Parasitic infections:</a:t>
            </a:r>
            <a:endParaRPr lang="en-US" sz="2000" b="1" dirty="0"/>
          </a:p>
          <a:p>
            <a:pPr lvl="1" algn="l" rtl="0"/>
            <a:r>
              <a:rPr lang="en-US" dirty="0" err="1" smtClean="0"/>
              <a:t>Trichomonas</a:t>
            </a:r>
            <a:r>
              <a:rPr lang="en-US" dirty="0" smtClean="0"/>
              <a:t> </a:t>
            </a:r>
            <a:r>
              <a:rPr lang="en-US" dirty="0" err="1" smtClean="0"/>
              <a:t>vaginalis</a:t>
            </a:r>
            <a:r>
              <a:rPr lang="en-US" dirty="0" smtClean="0"/>
              <a:t> (causes </a:t>
            </a:r>
            <a:r>
              <a:rPr lang="en-US" dirty="0" err="1" smtClean="0">
                <a:solidFill>
                  <a:srgbClr val="FF0000"/>
                </a:solidFill>
              </a:rPr>
              <a:t>trichomoniasis</a:t>
            </a:r>
            <a:r>
              <a:rPr lang="en-US" dirty="0" smtClean="0"/>
              <a:t>)</a:t>
            </a:r>
          </a:p>
          <a:p>
            <a:pPr algn="l" rtl="0"/>
            <a:endParaRPr lang="en-US" sz="1800" dirty="0"/>
          </a:p>
        </p:txBody>
      </p:sp>
      <p:sp>
        <p:nvSpPr>
          <p:cNvPr id="4" name="Title 1"/>
          <p:cNvSpPr>
            <a:spLocks noGrp="1"/>
          </p:cNvSpPr>
          <p:nvPr>
            <p:ph type="title"/>
          </p:nvPr>
        </p:nvSpPr>
        <p:spPr>
          <a:xfrm>
            <a:off x="1295400" y="677333"/>
            <a:ext cx="6798734" cy="1303867"/>
          </a:xfrm>
        </p:spPr>
        <p:txBody>
          <a:bodyPr>
            <a:normAutofit/>
          </a:bodyPr>
          <a:lstStyle/>
          <a:p>
            <a:pPr rtl="0"/>
            <a:r>
              <a:rPr lang="en-US" dirty="0"/>
              <a:t>M</a:t>
            </a:r>
            <a:r>
              <a:rPr lang="en-US" dirty="0" smtClean="0"/>
              <a:t>ost </a:t>
            </a:r>
            <a:r>
              <a:rPr lang="en-US" dirty="0"/>
              <a:t>C</a:t>
            </a:r>
            <a:r>
              <a:rPr lang="en-US" dirty="0" smtClean="0"/>
              <a:t>ommon Sexual Infections</a:t>
            </a:r>
            <a:endParaRPr lang="en-US" dirty="0"/>
          </a:p>
        </p:txBody>
      </p:sp>
    </p:spTree>
    <p:extLst>
      <p:ext uri="{BB962C8B-B14F-4D97-AF65-F5344CB8AC3E}">
        <p14:creationId xmlns:p14="http://schemas.microsoft.com/office/powerpoint/2010/main" val="76815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Definition of STIs</a:t>
            </a:r>
            <a:endParaRPr lang="en-US" dirty="0"/>
          </a:p>
        </p:txBody>
      </p:sp>
      <p:sp>
        <p:nvSpPr>
          <p:cNvPr id="3" name="Content Placeholder 2"/>
          <p:cNvSpPr>
            <a:spLocks noGrp="1"/>
          </p:cNvSpPr>
          <p:nvPr>
            <p:ph idx="1"/>
          </p:nvPr>
        </p:nvSpPr>
        <p:spPr/>
        <p:txBody>
          <a:bodyPr/>
          <a:lstStyle/>
          <a:p>
            <a:pPr algn="l" rtl="0"/>
            <a:r>
              <a:rPr lang="en-US" dirty="0" smtClean="0"/>
              <a:t>“Sexually transmitted infections (STIs) are infections that are spread primarily through person-to-person sexual contact. There are more than </a:t>
            </a:r>
            <a:r>
              <a:rPr lang="en-US" dirty="0" smtClean="0">
                <a:solidFill>
                  <a:srgbClr val="FF0000"/>
                </a:solidFill>
              </a:rPr>
              <a:t>30</a:t>
            </a:r>
            <a:r>
              <a:rPr lang="en-US" dirty="0" smtClean="0"/>
              <a:t> different sexually transmissible bacteria, viruses and parasites.” </a:t>
            </a:r>
          </a:p>
          <a:p>
            <a:pPr marL="0" indent="0" algn="l" rtl="0">
              <a:buNone/>
            </a:pPr>
            <a:endParaRPr lang="en-US" b="1" dirty="0" smtClean="0"/>
          </a:p>
          <a:p>
            <a:pPr marL="0" indent="0" algn="l" rtl="0">
              <a:buNone/>
            </a:pPr>
            <a:r>
              <a:rPr lang="en-US" b="1" dirty="0"/>
              <a:t>	</a:t>
            </a:r>
            <a:r>
              <a:rPr lang="en-US" b="1" dirty="0" smtClean="0"/>
              <a:t>World Health Organization</a:t>
            </a:r>
          </a:p>
          <a:p>
            <a:pPr algn="l" rtl="0"/>
            <a:endParaRPr lang="en-US" dirty="0"/>
          </a:p>
        </p:txBody>
      </p:sp>
    </p:spTree>
    <p:extLst>
      <p:ext uri="{BB962C8B-B14F-4D97-AF65-F5344CB8AC3E}">
        <p14:creationId xmlns:p14="http://schemas.microsoft.com/office/powerpoint/2010/main" val="59007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Common STIs</a:t>
            </a:r>
            <a:endParaRPr lang="en-US" dirty="0"/>
          </a:p>
        </p:txBody>
      </p:sp>
    </p:spTree>
    <p:extLst>
      <p:ext uri="{BB962C8B-B14F-4D97-AF65-F5344CB8AC3E}">
        <p14:creationId xmlns:p14="http://schemas.microsoft.com/office/powerpoint/2010/main" val="83833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n-US" dirty="0" smtClean="0"/>
              <a:t>Questions</a:t>
            </a:r>
            <a:endParaRPr lang="en-US"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3401370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Trachomatis</a:t>
            </a:r>
          </a:p>
        </p:txBody>
      </p:sp>
      <p:sp>
        <p:nvSpPr>
          <p:cNvPr id="3" name="Text Placeholder 2"/>
          <p:cNvSpPr>
            <a:spLocks noGrp="1"/>
          </p:cNvSpPr>
          <p:nvPr>
            <p:ph type="body" idx="1"/>
          </p:nvPr>
        </p:nvSpPr>
        <p:spPr/>
        <p:txBody>
          <a:bodyPr/>
          <a:lstStyle/>
          <a:p>
            <a:r>
              <a:rPr lang="en-US" dirty="0" smtClean="0"/>
              <a:t>Bacterial Infection </a:t>
            </a:r>
            <a:endParaRPr lang="en-US" dirty="0"/>
          </a:p>
        </p:txBody>
      </p:sp>
    </p:spTree>
    <p:extLst>
      <p:ext uri="{BB962C8B-B14F-4D97-AF65-F5344CB8AC3E}">
        <p14:creationId xmlns:p14="http://schemas.microsoft.com/office/powerpoint/2010/main" val="19549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Chlamydia Trachomatis</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sz="2800" dirty="0" smtClean="0"/>
              <a:t>It is the most common </a:t>
            </a:r>
            <a:r>
              <a:rPr lang="en-US" sz="2800" dirty="0" smtClean="0">
                <a:solidFill>
                  <a:srgbClr val="FF0000"/>
                </a:solidFill>
              </a:rPr>
              <a:t>bacterial</a:t>
            </a:r>
            <a:r>
              <a:rPr lang="en-US" sz="2800" dirty="0" smtClean="0"/>
              <a:t> STI in the world.</a:t>
            </a:r>
          </a:p>
          <a:p>
            <a:pPr algn="l" rtl="0"/>
            <a:r>
              <a:rPr lang="en-US" sz="2800" dirty="0" smtClean="0">
                <a:solidFill>
                  <a:srgbClr val="FF0000"/>
                </a:solidFill>
              </a:rPr>
              <a:t>It is the most common STI in KSA</a:t>
            </a:r>
          </a:p>
          <a:p>
            <a:pPr algn="l" rtl="0"/>
            <a:r>
              <a:rPr lang="en-US" sz="2800" dirty="0" smtClean="0"/>
              <a:t>Etiology:</a:t>
            </a:r>
          </a:p>
          <a:p>
            <a:pPr lvl="1" algn="l" rtl="0"/>
            <a:r>
              <a:rPr lang="en-US" sz="2500" dirty="0" smtClean="0"/>
              <a:t>It is caused by the bacterium Chlamydia trachomatis.</a:t>
            </a:r>
            <a:endParaRPr lang="en-US" sz="2500" dirty="0"/>
          </a:p>
          <a:p>
            <a:pPr lvl="1" algn="l" rtl="0"/>
            <a:r>
              <a:rPr lang="en-US" sz="2500" dirty="0" smtClean="0"/>
              <a:t>It has an incubation period of 1–3 weeks.</a:t>
            </a:r>
          </a:p>
          <a:p>
            <a:pPr algn="l" rtl="0"/>
            <a:r>
              <a:rPr lang="en-US" sz="2800" dirty="0" smtClean="0"/>
              <a:t>Mode of transmission</a:t>
            </a:r>
            <a:r>
              <a:rPr lang="en-US" sz="2500" dirty="0" smtClean="0"/>
              <a:t>:</a:t>
            </a:r>
          </a:p>
          <a:p>
            <a:pPr lvl="1" algn="l" rtl="0"/>
            <a:r>
              <a:rPr lang="en-US" sz="2500" dirty="0" smtClean="0"/>
              <a:t>Sexual contact</a:t>
            </a:r>
          </a:p>
          <a:p>
            <a:pPr algn="l" rtl="0"/>
            <a:r>
              <a:rPr lang="en-US" sz="2800" dirty="0" smtClean="0"/>
              <a:t>It is mostly </a:t>
            </a:r>
            <a:r>
              <a:rPr lang="en-US" sz="2800" dirty="0" smtClean="0">
                <a:solidFill>
                  <a:srgbClr val="FF0000"/>
                </a:solidFill>
              </a:rPr>
              <a:t>asymptomatic</a:t>
            </a:r>
            <a:r>
              <a:rPr lang="en-US" sz="2800" dirty="0" smtClean="0"/>
              <a:t> ( 70% of women, 50% of men)</a:t>
            </a:r>
          </a:p>
          <a:p>
            <a:pPr algn="l" rtl="0"/>
            <a:endParaRPr lang="en-US" sz="2500" dirty="0"/>
          </a:p>
        </p:txBody>
      </p:sp>
    </p:spTree>
    <p:extLst>
      <p:ext uri="{BB962C8B-B14F-4D97-AF65-F5344CB8AC3E}">
        <p14:creationId xmlns:p14="http://schemas.microsoft.com/office/powerpoint/2010/main" val="204614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Clinical </a:t>
            </a:r>
            <a:r>
              <a:rPr lang="en-US" dirty="0"/>
              <a:t>P</a:t>
            </a:r>
            <a:r>
              <a:rPr lang="en-US" dirty="0" smtClean="0"/>
              <a:t>resentation of Chlamydial Infection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0099695"/>
              </p:ext>
            </p:extLst>
          </p:nvPr>
        </p:nvGraphicFramePr>
        <p:xfrm>
          <a:off x="1871133" y="2362200"/>
          <a:ext cx="5410200" cy="3962399"/>
        </p:xfrm>
        <a:graphic>
          <a:graphicData uri="http://schemas.openxmlformats.org/drawingml/2006/table">
            <a:tbl>
              <a:tblPr firstRow="1" bandRow="1">
                <a:tableStyleId>{5C22544A-7EE6-4342-B048-85BDC9FD1C3A}</a:tableStyleId>
              </a:tblPr>
              <a:tblGrid>
                <a:gridCol w="2705100"/>
                <a:gridCol w="2705100"/>
              </a:tblGrid>
              <a:tr h="9276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Males </a:t>
                      </a:r>
                    </a:p>
                    <a:p>
                      <a:pPr marL="0" marR="0" indent="0" algn="ctr" defTabSz="457200" rtl="0" eaLnBrk="1" fontAlgn="auto" latinLnBrk="0" hangingPunct="1">
                        <a:lnSpc>
                          <a:spcPct val="100000"/>
                        </a:lnSpc>
                        <a:spcBef>
                          <a:spcPts val="0"/>
                        </a:spcBef>
                        <a:spcAft>
                          <a:spcPts val="0"/>
                        </a:spcAft>
                        <a:buClrTx/>
                        <a:buSzTx/>
                        <a:buFontTx/>
                        <a:buNone/>
                        <a:tabLst/>
                        <a:defRPr/>
                      </a:pPr>
                      <a:r>
                        <a:rPr lang="en-US" sz="1800" baseline="0" dirty="0" smtClean="0"/>
                        <a:t>(asymptotic in 50%)</a:t>
                      </a:r>
                      <a:endParaRPr lang="en-US" sz="1800" dirty="0" smtClean="0"/>
                    </a:p>
                    <a:p>
                      <a:pPr algn="ctr" rtl="0"/>
                      <a:endParaRPr lang="en-US" sz="1800" dirty="0"/>
                    </a:p>
                  </a:txBody>
                  <a:tcPr marL="75547" marR="75547"/>
                </a:tc>
                <a:tc>
                  <a:txBody>
                    <a:bodyPr/>
                    <a:lstStyle/>
                    <a:p>
                      <a:pPr algn="ctr" rtl="0"/>
                      <a:r>
                        <a:rPr lang="en-US" sz="1800" dirty="0" smtClean="0"/>
                        <a:t>Female</a:t>
                      </a:r>
                      <a:r>
                        <a:rPr lang="en-US" sz="1800" baseline="0" dirty="0" smtClean="0"/>
                        <a:t> </a:t>
                      </a:r>
                    </a:p>
                    <a:p>
                      <a:pPr algn="ctr" rtl="0"/>
                      <a:r>
                        <a:rPr lang="en-US" sz="1800" baseline="0" dirty="0" smtClean="0"/>
                        <a:t>(asymptotic in 70%)</a:t>
                      </a:r>
                      <a:endParaRPr lang="en-US" sz="1800" dirty="0"/>
                    </a:p>
                  </a:txBody>
                  <a:tcPr marL="75547" marR="75547"/>
                </a:tc>
              </a:tr>
              <a:tr h="340128">
                <a:tc gridSpan="2">
                  <a:txBody>
                    <a:bodyPr/>
                    <a:lstStyle/>
                    <a:p>
                      <a:pPr algn="ctr" rtl="0"/>
                      <a:r>
                        <a:rPr lang="en-US" sz="1600" dirty="0" smtClean="0"/>
                        <a:t>Painful urination</a:t>
                      </a:r>
                      <a:endParaRPr lang="en-US" sz="1600" dirty="0"/>
                    </a:p>
                  </a:txBody>
                  <a:tcPr marL="75547" marR="75547"/>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p>
                  </a:txBody>
                  <a:tcPr marL="90593" marR="90593"/>
                </a:tc>
              </a:tr>
              <a:tr h="340128">
                <a:tc gridSpan="2">
                  <a:txBody>
                    <a:bodyPr/>
                    <a:lstStyle/>
                    <a:p>
                      <a:pPr algn="ctr" rtl="0"/>
                      <a:r>
                        <a:rPr lang="en-US" sz="1600" dirty="0" smtClean="0"/>
                        <a:t>Burning  Sensation on</a:t>
                      </a:r>
                      <a:r>
                        <a:rPr lang="en-US" sz="1600" baseline="0" dirty="0" smtClean="0"/>
                        <a:t> the genitalia </a:t>
                      </a:r>
                      <a:endParaRPr lang="en-US" sz="1600" dirty="0"/>
                    </a:p>
                  </a:txBody>
                  <a:tcPr marL="75547" marR="75547"/>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500" dirty="0" smtClean="0"/>
                    </a:p>
                  </a:txBody>
                  <a:tcPr marL="90593" marR="90593"/>
                </a:tc>
              </a:tr>
              <a:tr h="736044">
                <a:tc>
                  <a:txBody>
                    <a:bodyPr/>
                    <a:lstStyle/>
                    <a:p>
                      <a:pPr algn="ctr" rtl="0"/>
                      <a:r>
                        <a:rPr lang="en-US" sz="1600" dirty="0" smtClean="0"/>
                        <a:t>Cloudy or clear discharge from the penis</a:t>
                      </a:r>
                      <a:endParaRPr lang="en-US" sz="1600" dirty="0"/>
                    </a:p>
                  </a:txBody>
                  <a:tcPr marL="75547" marR="75547"/>
                </a:tc>
                <a:tc>
                  <a:txBody>
                    <a:bodyPr/>
                    <a:lstStyle/>
                    <a:p>
                      <a:pPr algn="ctr" rtl="0"/>
                      <a:r>
                        <a:rPr lang="en-US" sz="1600" baseline="0" dirty="0" smtClean="0"/>
                        <a:t> Abnormal v</a:t>
                      </a:r>
                      <a:r>
                        <a:rPr lang="en-US" sz="1600" dirty="0" smtClean="0"/>
                        <a:t>aginal</a:t>
                      </a:r>
                      <a:r>
                        <a:rPr lang="en-US" sz="1600" baseline="0" dirty="0" smtClean="0"/>
                        <a:t> discharge</a:t>
                      </a:r>
                      <a:endParaRPr lang="en-US" sz="1600" dirty="0" smtClean="0"/>
                    </a:p>
                  </a:txBody>
                  <a:tcPr marL="75547" marR="75547"/>
                </a:tc>
              </a:tr>
              <a:tr h="587493">
                <a:tc>
                  <a:txBody>
                    <a:bodyPr/>
                    <a:lstStyle/>
                    <a:p>
                      <a:pPr algn="ctr" rtl="0"/>
                      <a:r>
                        <a:rPr lang="en-US" sz="1600" dirty="0" smtClean="0"/>
                        <a:t>Painful and  swollen testicles</a:t>
                      </a:r>
                      <a:r>
                        <a:rPr lang="en-US" sz="1600" baseline="0" dirty="0" smtClean="0"/>
                        <a:t> </a:t>
                      </a:r>
                      <a:endParaRPr lang="en-US" sz="1600" dirty="0"/>
                    </a:p>
                  </a:txBody>
                  <a:tcPr marL="75547" marR="75547"/>
                </a:tc>
                <a:tc>
                  <a:txBody>
                    <a:bodyPr/>
                    <a:lstStyle/>
                    <a:p>
                      <a:pPr algn="ctr" rtl="0"/>
                      <a:r>
                        <a:rPr lang="en-US" sz="1600" dirty="0" smtClean="0"/>
                        <a:t>Pain during intercourse</a:t>
                      </a:r>
                    </a:p>
                  </a:txBody>
                  <a:tcPr marL="75547" marR="75547"/>
                </a:tc>
              </a:tr>
              <a:tr h="517986">
                <a:tc>
                  <a:txBody>
                    <a:bodyPr/>
                    <a:lstStyle/>
                    <a:p>
                      <a:pPr algn="ctr" rtl="0"/>
                      <a:endParaRPr lang="en-US" sz="1600" dirty="0"/>
                    </a:p>
                  </a:txBody>
                  <a:tcPr marL="75547" marR="75547"/>
                </a:tc>
                <a:tc>
                  <a:txBody>
                    <a:bodyPr/>
                    <a:lstStyle/>
                    <a:p>
                      <a:pPr algn="ctr" rtl="0"/>
                      <a:r>
                        <a:rPr lang="en-US" sz="1600" dirty="0" smtClean="0"/>
                        <a:t>Abdominal pain with fever</a:t>
                      </a:r>
                      <a:endParaRPr lang="en-US" sz="1600" dirty="0"/>
                    </a:p>
                  </a:txBody>
                  <a:tcPr marL="75547" marR="75547"/>
                </a:tc>
              </a:tr>
              <a:tr h="512999">
                <a:tc>
                  <a:txBody>
                    <a:bodyPr/>
                    <a:lstStyle/>
                    <a:p>
                      <a:pPr algn="ctr" rtl="0"/>
                      <a:endParaRPr lang="en-US" sz="1600" dirty="0"/>
                    </a:p>
                  </a:txBody>
                  <a:tcPr marL="75547" marR="75547"/>
                </a:tc>
                <a:tc>
                  <a:txBody>
                    <a:bodyPr/>
                    <a:lstStyle/>
                    <a:p>
                      <a:pPr algn="ctr" rtl="0"/>
                      <a:r>
                        <a:rPr lang="en-US" sz="1600" dirty="0" smtClean="0"/>
                        <a:t>Intermenstrual</a:t>
                      </a:r>
                      <a:r>
                        <a:rPr lang="en-US" sz="1600" baseline="0" dirty="0" smtClean="0"/>
                        <a:t> bleeding</a:t>
                      </a:r>
                      <a:endParaRPr lang="en-US" sz="1600" dirty="0"/>
                    </a:p>
                  </a:txBody>
                  <a:tcPr marL="75547" marR="75547"/>
                </a:tc>
              </a:tr>
            </a:tbl>
          </a:graphicData>
        </a:graphic>
      </p:graphicFrame>
    </p:spTree>
    <p:extLst>
      <p:ext uri="{BB962C8B-B14F-4D97-AF65-F5344CB8AC3E}">
        <p14:creationId xmlns:p14="http://schemas.microsoft.com/office/powerpoint/2010/main" val="38800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Diagnosis</a:t>
            </a:r>
            <a:endParaRPr lang="en-US" dirty="0"/>
          </a:p>
        </p:txBody>
      </p:sp>
      <p:sp>
        <p:nvSpPr>
          <p:cNvPr id="3" name="Content Placeholder 2"/>
          <p:cNvSpPr>
            <a:spLocks noGrp="1"/>
          </p:cNvSpPr>
          <p:nvPr>
            <p:ph idx="1"/>
          </p:nvPr>
        </p:nvSpPr>
        <p:spPr/>
        <p:txBody>
          <a:bodyPr>
            <a:noAutofit/>
          </a:bodyPr>
          <a:lstStyle/>
          <a:p>
            <a:pPr algn="l" rtl="0"/>
            <a:r>
              <a:rPr lang="en-US" dirty="0" smtClean="0"/>
              <a:t>Diagnosis: Using the following methods after a </a:t>
            </a:r>
            <a:r>
              <a:rPr lang="en-US" u="sng" dirty="0" smtClean="0"/>
              <a:t>urine sample</a:t>
            </a:r>
            <a:r>
              <a:rPr lang="en-US" dirty="0" smtClean="0"/>
              <a:t> (specimen of choice) or </a:t>
            </a:r>
            <a:r>
              <a:rPr lang="en-US" u="sng" dirty="0" smtClean="0"/>
              <a:t>swab</a:t>
            </a:r>
            <a:r>
              <a:rPr lang="en-US" dirty="0" smtClean="0"/>
              <a:t> is obtained:</a:t>
            </a:r>
          </a:p>
          <a:p>
            <a:pPr lvl="1" algn="l" rtl="0"/>
            <a:r>
              <a:rPr lang="en-US" sz="2400" dirty="0" smtClean="0"/>
              <a:t>Nucleic acid amplification test (NAAT) </a:t>
            </a:r>
          </a:p>
          <a:p>
            <a:pPr lvl="1" algn="l" rtl="0"/>
            <a:r>
              <a:rPr lang="en-US" sz="2400" dirty="0" smtClean="0"/>
              <a:t>Direct fluorescent </a:t>
            </a:r>
            <a:r>
              <a:rPr lang="en-US" sz="2400" dirty="0"/>
              <a:t>antibody </a:t>
            </a:r>
            <a:r>
              <a:rPr lang="en-US" sz="2400" dirty="0" smtClean="0"/>
              <a:t>test</a:t>
            </a:r>
          </a:p>
          <a:p>
            <a:pPr lvl="1" algn="l" rtl="0"/>
            <a:r>
              <a:rPr lang="en-US" sz="2400" dirty="0"/>
              <a:t>Enzyme immunoassays (EIAs) </a:t>
            </a:r>
          </a:p>
          <a:p>
            <a:pPr lvl="1" algn="l" rtl="0"/>
            <a:endParaRPr lang="en-US" sz="2500" dirty="0" smtClean="0"/>
          </a:p>
          <a:p>
            <a:pPr marL="0" indent="0" algn="l" rtl="0">
              <a:buNone/>
            </a:pPr>
            <a:endParaRPr lang="en-US" sz="2500" dirty="0" smtClean="0"/>
          </a:p>
        </p:txBody>
      </p:sp>
    </p:spTree>
    <p:extLst>
      <p:ext uri="{BB962C8B-B14F-4D97-AF65-F5344CB8AC3E}">
        <p14:creationId xmlns:p14="http://schemas.microsoft.com/office/powerpoint/2010/main" val="184520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p>
        </p:txBody>
      </p:sp>
      <p:sp>
        <p:nvSpPr>
          <p:cNvPr id="3" name="Content Placeholder 2"/>
          <p:cNvSpPr>
            <a:spLocks noGrp="1"/>
          </p:cNvSpPr>
          <p:nvPr>
            <p:ph idx="1"/>
          </p:nvPr>
        </p:nvSpPr>
        <p:spPr/>
        <p:txBody>
          <a:bodyPr/>
          <a:lstStyle/>
          <a:p>
            <a:pPr algn="l" rtl="0"/>
            <a:endParaRPr lang="en-US" sz="2800" dirty="0" smtClean="0"/>
          </a:p>
          <a:p>
            <a:pPr lvl="1" algn="l" rtl="0"/>
            <a:r>
              <a:rPr lang="en-US" sz="2500" dirty="0" err="1" smtClean="0"/>
              <a:t>Tetracyclines</a:t>
            </a:r>
            <a:r>
              <a:rPr lang="en-US" sz="2500" dirty="0" smtClean="0"/>
              <a:t> </a:t>
            </a:r>
            <a:r>
              <a:rPr lang="en-US" sz="2500" dirty="0"/>
              <a:t>or Macrolides antibiotics such as </a:t>
            </a:r>
            <a:r>
              <a:rPr lang="en-US" sz="2500" u="sng" dirty="0">
                <a:solidFill>
                  <a:srgbClr val="FF0000"/>
                </a:solidFill>
              </a:rPr>
              <a:t>Azithromycin</a:t>
            </a:r>
            <a:r>
              <a:rPr lang="en-US" sz="2500" dirty="0">
                <a:solidFill>
                  <a:srgbClr val="FF0000"/>
                </a:solidFill>
              </a:rPr>
              <a:t> </a:t>
            </a:r>
            <a:r>
              <a:rPr lang="en-US" sz="2500" dirty="0"/>
              <a:t>or </a:t>
            </a:r>
            <a:r>
              <a:rPr lang="en-US" sz="2500" u="sng" dirty="0" smtClean="0">
                <a:solidFill>
                  <a:srgbClr val="FF0000"/>
                </a:solidFill>
              </a:rPr>
              <a:t>Doxycycline</a:t>
            </a:r>
            <a:endParaRPr lang="en-US" sz="2500" u="sng" dirty="0"/>
          </a:p>
          <a:p>
            <a:pPr lvl="1" algn="l" rtl="0"/>
            <a:r>
              <a:rPr lang="en-US" sz="2500" b="1" dirty="0"/>
              <a:t>In </a:t>
            </a:r>
            <a:r>
              <a:rPr lang="en-US" sz="2500" b="1" dirty="0">
                <a:solidFill>
                  <a:schemeClr val="tx1"/>
                </a:solidFill>
              </a:rPr>
              <a:t>pregnancy</a:t>
            </a:r>
            <a:r>
              <a:rPr lang="en-US" sz="2500" b="1" dirty="0"/>
              <a:t>, </a:t>
            </a:r>
            <a:r>
              <a:rPr lang="en-US" sz="2500" u="sng" dirty="0">
                <a:solidFill>
                  <a:srgbClr val="FF0000"/>
                </a:solidFill>
              </a:rPr>
              <a:t>Erythromycin</a:t>
            </a:r>
            <a:r>
              <a:rPr lang="en-US" sz="2500" dirty="0">
                <a:solidFill>
                  <a:srgbClr val="FF0000"/>
                </a:solidFill>
              </a:rPr>
              <a:t> </a:t>
            </a:r>
            <a:r>
              <a:rPr lang="en-US" sz="2500" dirty="0"/>
              <a:t>is the drug of choice.</a:t>
            </a:r>
            <a:endParaRPr lang="en-US" sz="2500" u="sng" dirty="0"/>
          </a:p>
          <a:p>
            <a:endParaRPr lang="en-US" dirty="0"/>
          </a:p>
        </p:txBody>
      </p:sp>
    </p:spTree>
    <p:extLst>
      <p:ext uri="{BB962C8B-B14F-4D97-AF65-F5344CB8AC3E}">
        <p14:creationId xmlns:p14="http://schemas.microsoft.com/office/powerpoint/2010/main" val="75272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Complications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Women</a:t>
            </a:r>
          </a:p>
          <a:p>
            <a:pPr lvl="1" algn="l" rtl="0"/>
            <a:r>
              <a:rPr lang="en-US" dirty="0" smtClean="0"/>
              <a:t>Pelvic inflammatory disease (PID)</a:t>
            </a:r>
          </a:p>
          <a:p>
            <a:pPr lvl="1" algn="l" rtl="0"/>
            <a:r>
              <a:rPr lang="en-US" dirty="0" smtClean="0"/>
              <a:t>Cervicitis</a:t>
            </a:r>
          </a:p>
          <a:p>
            <a:pPr lvl="1" algn="l" rtl="0"/>
            <a:r>
              <a:rPr lang="en-US" dirty="0" err="1" smtClean="0"/>
              <a:t>Salpingitis</a:t>
            </a:r>
            <a:r>
              <a:rPr lang="en-US" dirty="0" smtClean="0"/>
              <a:t> (causing ectopic pregnancy)</a:t>
            </a:r>
          </a:p>
          <a:p>
            <a:pPr lvl="1" algn="l" rtl="0"/>
            <a:endParaRPr lang="en-US" dirty="0"/>
          </a:p>
          <a:p>
            <a:pPr algn="l" rtl="0"/>
            <a:r>
              <a:rPr lang="en-US" dirty="0" smtClean="0"/>
              <a:t>Men</a:t>
            </a:r>
          </a:p>
          <a:p>
            <a:pPr lvl="1" algn="l" rtl="0"/>
            <a:r>
              <a:rPr lang="en-US" dirty="0" smtClean="0"/>
              <a:t>Urethritis</a:t>
            </a:r>
          </a:p>
          <a:p>
            <a:pPr lvl="1" algn="l" rtl="0"/>
            <a:r>
              <a:rPr lang="en-US" dirty="0" smtClean="0"/>
              <a:t>Epididymitis</a:t>
            </a:r>
          </a:p>
          <a:p>
            <a:pPr lvl="1" algn="l" rtl="0"/>
            <a:r>
              <a:rPr lang="en-US" dirty="0" smtClean="0"/>
              <a:t>Reactive arthritis</a:t>
            </a:r>
          </a:p>
        </p:txBody>
      </p:sp>
    </p:spTree>
    <p:extLst>
      <p:ext uri="{BB962C8B-B14F-4D97-AF65-F5344CB8AC3E}">
        <p14:creationId xmlns:p14="http://schemas.microsoft.com/office/powerpoint/2010/main" val="292661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990600" y="1826741"/>
            <a:ext cx="3338512" cy="2829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4686300" y="1828800"/>
            <a:ext cx="3336925" cy="2898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5800" y="4876800"/>
            <a:ext cx="8001000" cy="369332"/>
          </a:xfrm>
          <a:prstGeom prst="rect">
            <a:avLst/>
          </a:prstGeom>
          <a:noFill/>
        </p:spPr>
        <p:txBody>
          <a:bodyPr wrap="square" rtlCol="0">
            <a:spAutoFit/>
          </a:bodyPr>
          <a:lstStyle/>
          <a:p>
            <a:r>
              <a:rPr lang="en-US" dirty="0" smtClean="0">
                <a:ea typeface="+mj-ea"/>
                <a:cs typeface="+mj-cs"/>
              </a:rPr>
              <a:t>    </a:t>
            </a:r>
            <a:r>
              <a:rPr lang="en-US" dirty="0" err="1" smtClean="0">
                <a:ea typeface="+mj-ea"/>
                <a:cs typeface="+mj-cs"/>
              </a:rPr>
              <a:t>Mucopurulent</a:t>
            </a:r>
            <a:r>
              <a:rPr lang="en-US" dirty="0" smtClean="0">
                <a:ea typeface="+mj-ea"/>
                <a:cs typeface="+mj-cs"/>
              </a:rPr>
              <a:t> </a:t>
            </a:r>
            <a:r>
              <a:rPr lang="en-US" dirty="0">
                <a:ea typeface="+mj-ea"/>
                <a:cs typeface="+mj-cs"/>
              </a:rPr>
              <a:t>discharge in Cervix</a:t>
            </a:r>
            <a:r>
              <a:rPr lang="en-US" dirty="0" smtClean="0"/>
              <a:t>		        </a:t>
            </a:r>
            <a:r>
              <a:rPr lang="en-US" dirty="0" err="1" smtClean="0">
                <a:ea typeface="+mj-ea"/>
                <a:cs typeface="+mj-cs"/>
              </a:rPr>
              <a:t>Proctitis</a:t>
            </a:r>
            <a:r>
              <a:rPr lang="en-US" dirty="0" smtClean="0">
                <a:ea typeface="+mj-ea"/>
                <a:cs typeface="+mj-cs"/>
              </a:rPr>
              <a:t> </a:t>
            </a:r>
          </a:p>
        </p:txBody>
      </p:sp>
    </p:spTree>
    <p:extLst>
      <p:ext uri="{BB962C8B-B14F-4D97-AF65-F5344CB8AC3E}">
        <p14:creationId xmlns:p14="http://schemas.microsoft.com/office/powerpoint/2010/main" val="88253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Trichomoniasis</a:t>
            </a:r>
            <a:endParaRPr lang="en-US" dirty="0"/>
          </a:p>
        </p:txBody>
      </p:sp>
      <p:sp>
        <p:nvSpPr>
          <p:cNvPr id="3" name="Text Placeholder 2"/>
          <p:cNvSpPr>
            <a:spLocks noGrp="1"/>
          </p:cNvSpPr>
          <p:nvPr>
            <p:ph type="body" idx="1"/>
          </p:nvPr>
        </p:nvSpPr>
        <p:spPr/>
        <p:txBody>
          <a:bodyPr/>
          <a:lstStyle/>
          <a:p>
            <a:r>
              <a:rPr lang="en-US" dirty="0" smtClean="0"/>
              <a:t>Parasitic Infection</a:t>
            </a:r>
            <a:endParaRPr lang="en-US" dirty="0"/>
          </a:p>
        </p:txBody>
      </p:sp>
    </p:spTree>
    <p:extLst>
      <p:ext uri="{BB962C8B-B14F-4D97-AF65-F5344CB8AC3E}">
        <p14:creationId xmlns:p14="http://schemas.microsoft.com/office/powerpoint/2010/main" val="150953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err="1" smtClean="0"/>
              <a:t>Trichomoniasis</a:t>
            </a:r>
            <a:endParaRPr lang="en-US" dirty="0"/>
          </a:p>
        </p:txBody>
      </p:sp>
      <p:sp>
        <p:nvSpPr>
          <p:cNvPr id="3" name="Content Placeholder 2"/>
          <p:cNvSpPr>
            <a:spLocks noGrp="1"/>
          </p:cNvSpPr>
          <p:nvPr>
            <p:ph sz="half" idx="1"/>
          </p:nvPr>
        </p:nvSpPr>
        <p:spPr>
          <a:xfrm>
            <a:off x="685800" y="1828800"/>
            <a:ext cx="7924800" cy="4297363"/>
          </a:xfrm>
        </p:spPr>
        <p:txBody>
          <a:bodyPr>
            <a:normAutofit/>
          </a:bodyPr>
          <a:lstStyle/>
          <a:p>
            <a:pPr algn="l" rtl="0"/>
            <a:r>
              <a:rPr lang="en-US" sz="2800" dirty="0" smtClean="0"/>
              <a:t>Etiology:</a:t>
            </a:r>
          </a:p>
          <a:p>
            <a:pPr lvl="1" algn="l" rtl="0"/>
            <a:r>
              <a:rPr lang="en-US" sz="2500" i="1" dirty="0" err="1"/>
              <a:t>Trichomonas</a:t>
            </a:r>
            <a:r>
              <a:rPr lang="en-US" sz="2500" i="1" dirty="0"/>
              <a:t> </a:t>
            </a:r>
            <a:r>
              <a:rPr lang="en-US" sz="2500" i="1" dirty="0" err="1"/>
              <a:t>Vaginalis</a:t>
            </a:r>
            <a:r>
              <a:rPr lang="en-US" sz="2500" i="1" dirty="0"/>
              <a:t> </a:t>
            </a:r>
            <a:r>
              <a:rPr lang="en-US" sz="2500" dirty="0"/>
              <a:t>(Flagellated </a:t>
            </a:r>
            <a:r>
              <a:rPr lang="en-US" sz="2500" dirty="0" smtClean="0"/>
              <a:t>protozoa), it can attach to the squamous </a:t>
            </a:r>
            <a:r>
              <a:rPr lang="en-US" sz="2500" dirty="0"/>
              <a:t>epithelium infecting the vagina and urethra. </a:t>
            </a:r>
            <a:endParaRPr lang="en-US" sz="2500" dirty="0" smtClean="0"/>
          </a:p>
          <a:p>
            <a:pPr algn="l" rtl="0"/>
            <a:endParaRPr lang="en-US" sz="2800" dirty="0" smtClean="0"/>
          </a:p>
          <a:p>
            <a:pPr algn="l" rtl="0"/>
            <a:r>
              <a:rPr lang="en-US" sz="2800" dirty="0" smtClean="0"/>
              <a:t>Mode of transmission:</a:t>
            </a:r>
          </a:p>
          <a:p>
            <a:pPr lvl="1" algn="l" rtl="0"/>
            <a:r>
              <a:rPr lang="en-US" sz="2500" dirty="0" smtClean="0"/>
              <a:t>Sexual contact.</a:t>
            </a:r>
          </a:p>
          <a:p>
            <a:pPr lvl="1" algn="l" rtl="0"/>
            <a:r>
              <a:rPr lang="en-US" sz="2500" dirty="0" err="1" smtClean="0"/>
              <a:t>Perinatally</a:t>
            </a:r>
            <a:r>
              <a:rPr lang="en-US" sz="2500" dirty="0" smtClean="0"/>
              <a:t>, from mother to child.</a:t>
            </a:r>
          </a:p>
        </p:txBody>
      </p:sp>
    </p:spTree>
    <p:extLst>
      <p:ext uri="{BB962C8B-B14F-4D97-AF65-F5344CB8AC3E}">
        <p14:creationId xmlns:p14="http://schemas.microsoft.com/office/powerpoint/2010/main" val="3556211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Signs and symptoms</a:t>
            </a:r>
            <a:endParaRPr lang="en-US" dirty="0"/>
          </a:p>
        </p:txBody>
      </p:sp>
      <p:sp>
        <p:nvSpPr>
          <p:cNvPr id="3" name="Content Placeholder 2"/>
          <p:cNvSpPr>
            <a:spLocks noGrp="1"/>
          </p:cNvSpPr>
          <p:nvPr>
            <p:ph sz="half" idx="1"/>
          </p:nvPr>
        </p:nvSpPr>
        <p:spPr>
          <a:xfrm>
            <a:off x="609600" y="1905000"/>
            <a:ext cx="7772400" cy="4114800"/>
          </a:xfrm>
        </p:spPr>
        <p:txBody>
          <a:bodyPr>
            <a:normAutofit fontScale="92500"/>
          </a:bodyPr>
          <a:lstStyle/>
          <a:p>
            <a:pPr algn="l" rtl="0"/>
            <a:r>
              <a:rPr lang="en-US" dirty="0" smtClean="0"/>
              <a:t>Men:</a:t>
            </a:r>
          </a:p>
          <a:p>
            <a:pPr lvl="1" algn="l" rtl="0"/>
            <a:r>
              <a:rPr lang="en-US" dirty="0"/>
              <a:t> usually present as the </a:t>
            </a:r>
            <a:r>
              <a:rPr lang="en-US" dirty="0" err="1"/>
              <a:t>asymptomtic</a:t>
            </a:r>
            <a:r>
              <a:rPr lang="en-US" dirty="0"/>
              <a:t> sexual partners of infected women.</a:t>
            </a:r>
          </a:p>
          <a:p>
            <a:pPr lvl="1" algn="l" rtl="0"/>
            <a:r>
              <a:rPr lang="en-US" dirty="0"/>
              <a:t>They may complain of urethral discharge, irritation or urinary frequency.</a:t>
            </a:r>
          </a:p>
          <a:p>
            <a:pPr algn="l" rtl="0"/>
            <a:r>
              <a:rPr lang="en-US" dirty="0" smtClean="0"/>
              <a:t>Women:</a:t>
            </a:r>
          </a:p>
          <a:p>
            <a:pPr lvl="1" algn="l" rtl="0"/>
            <a:r>
              <a:rPr lang="en-US" dirty="0" smtClean="0"/>
              <a:t>The major complaint are vaginal discharge </a:t>
            </a:r>
          </a:p>
          <a:p>
            <a:pPr lvl="1" algn="l" rtl="0"/>
            <a:r>
              <a:rPr lang="en-US" dirty="0" smtClean="0"/>
              <a:t>Local irritation.</a:t>
            </a:r>
          </a:p>
          <a:p>
            <a:pPr lvl="1" algn="l" rtl="0"/>
            <a:r>
              <a:rPr lang="en-US" dirty="0"/>
              <a:t>Examination often reveals a </a:t>
            </a:r>
            <a:r>
              <a:rPr lang="en-US" dirty="0">
                <a:solidFill>
                  <a:srgbClr val="FF0000"/>
                </a:solidFill>
              </a:rPr>
              <a:t>frothy yellowish vaginal </a:t>
            </a:r>
            <a:r>
              <a:rPr lang="en-US" dirty="0" smtClean="0">
                <a:solidFill>
                  <a:srgbClr val="FF0000"/>
                </a:solidFill>
              </a:rPr>
              <a:t>discharge </a:t>
            </a:r>
            <a:r>
              <a:rPr lang="en-US" dirty="0" smtClean="0"/>
              <a:t>and </a:t>
            </a:r>
            <a:r>
              <a:rPr lang="en-US" dirty="0"/>
              <a:t>erythematous vaginal walls. </a:t>
            </a:r>
            <a:endParaRPr lang="en-US" dirty="0" smtClean="0"/>
          </a:p>
          <a:p>
            <a:pPr lvl="1" algn="l" rtl="0"/>
            <a:r>
              <a:rPr lang="en-US" dirty="0" smtClean="0"/>
              <a:t>The </a:t>
            </a:r>
            <a:r>
              <a:rPr lang="en-US" dirty="0"/>
              <a:t>cervix may </a:t>
            </a:r>
            <a:r>
              <a:rPr lang="en-US" dirty="0" smtClean="0"/>
              <a:t>have multiple </a:t>
            </a:r>
            <a:r>
              <a:rPr lang="en-US" dirty="0"/>
              <a:t>small </a:t>
            </a:r>
            <a:r>
              <a:rPr lang="en-US" dirty="0" smtClean="0"/>
              <a:t>hemorrhagic </a:t>
            </a:r>
            <a:r>
              <a:rPr lang="en-US" dirty="0"/>
              <a:t>areas which lead to the </a:t>
            </a:r>
            <a:r>
              <a:rPr lang="en-US" dirty="0" smtClean="0"/>
              <a:t>description </a:t>
            </a:r>
            <a:r>
              <a:rPr lang="en-US" dirty="0" smtClean="0">
                <a:solidFill>
                  <a:srgbClr val="FF0000"/>
                </a:solidFill>
              </a:rPr>
              <a:t>‘strawberry </a:t>
            </a:r>
            <a:r>
              <a:rPr lang="en-US" dirty="0">
                <a:solidFill>
                  <a:srgbClr val="FF0000"/>
                </a:solidFill>
              </a:rPr>
              <a:t>cervix</a:t>
            </a:r>
            <a:r>
              <a:rPr lang="en-US" dirty="0" smtClean="0">
                <a:solidFill>
                  <a:srgbClr val="FF0000"/>
                </a:solidFill>
              </a:rPr>
              <a:t>’.</a:t>
            </a:r>
            <a:endParaRPr lang="en-US" dirty="0">
              <a:solidFill>
                <a:srgbClr val="FF0000"/>
              </a:solidFill>
            </a:endParaRPr>
          </a:p>
          <a:p>
            <a:pPr algn="l" rtl="0"/>
            <a:endParaRPr lang="en-US" dirty="0" smtClean="0"/>
          </a:p>
          <a:p>
            <a:pPr algn="l" rtl="0"/>
            <a:endParaRPr lang="en-US" dirty="0"/>
          </a:p>
          <a:p>
            <a:pPr algn="l" rtl="0"/>
            <a:endParaRPr lang="en-US" dirty="0" smtClean="0"/>
          </a:p>
          <a:p>
            <a:pPr marL="365760" lvl="1" indent="0" algn="l" rtl="0">
              <a:buNone/>
            </a:pPr>
            <a:endParaRPr lang="en-US" dirty="0" smtClean="0"/>
          </a:p>
          <a:p>
            <a:pPr algn="l" rtl="0"/>
            <a:endParaRPr lang="en-US" dirty="0"/>
          </a:p>
        </p:txBody>
      </p:sp>
    </p:spTree>
    <p:extLst>
      <p:ext uri="{BB962C8B-B14F-4D97-AF65-F5344CB8AC3E}">
        <p14:creationId xmlns:p14="http://schemas.microsoft.com/office/powerpoint/2010/main" val="1602296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1  </a:t>
            </a:r>
            <a:endParaRPr lang="en-US" dirty="0"/>
          </a:p>
        </p:txBody>
      </p:sp>
      <p:sp>
        <p:nvSpPr>
          <p:cNvPr id="3" name="Content Placeholder 2"/>
          <p:cNvSpPr>
            <a:spLocks noGrp="1"/>
          </p:cNvSpPr>
          <p:nvPr>
            <p:ph idx="1"/>
          </p:nvPr>
        </p:nvSpPr>
        <p:spPr/>
        <p:txBody>
          <a:bodyPr/>
          <a:lstStyle/>
          <a:p>
            <a:pPr algn="l" rtl="0"/>
            <a:r>
              <a:rPr lang="en-US" dirty="0" smtClean="0"/>
              <a:t>Most common STIs in KSA ?</a:t>
            </a:r>
          </a:p>
          <a:p>
            <a:pPr algn="l" rtl="0"/>
            <a:endParaRPr lang="en-US" dirty="0" smtClean="0"/>
          </a:p>
          <a:p>
            <a:pPr marL="880110" lvl="1" indent="-514350" algn="l" rtl="0">
              <a:buFont typeface="+mj-lt"/>
              <a:buAutoNum type="alphaUcPeriod"/>
            </a:pPr>
            <a:r>
              <a:rPr lang="en-US" dirty="0" smtClean="0"/>
              <a:t>HIV</a:t>
            </a:r>
          </a:p>
          <a:p>
            <a:pPr marL="880110" lvl="1" indent="-514350" algn="l" rtl="0">
              <a:buFont typeface="+mj-lt"/>
              <a:buAutoNum type="alphaUcPeriod"/>
            </a:pPr>
            <a:r>
              <a:rPr lang="en-US" dirty="0" smtClean="0"/>
              <a:t>Chlamydia</a:t>
            </a:r>
          </a:p>
          <a:p>
            <a:pPr marL="880110" lvl="1" indent="-514350" algn="l" rtl="0">
              <a:buFont typeface="+mj-lt"/>
              <a:buAutoNum type="alphaUcPeriod"/>
            </a:pPr>
            <a:r>
              <a:rPr lang="en-US" dirty="0" smtClean="0"/>
              <a:t>Gonorrhea</a:t>
            </a:r>
          </a:p>
          <a:p>
            <a:pPr marL="880110" lvl="1" indent="-514350" algn="l" rtl="0">
              <a:buFont typeface="+mj-lt"/>
              <a:buAutoNum type="alphaUcPeriod"/>
            </a:pPr>
            <a:r>
              <a:rPr lang="en-US" dirty="0" smtClean="0"/>
              <a:t>Syphilis</a:t>
            </a:r>
            <a:endParaRPr lang="en-US" dirty="0"/>
          </a:p>
        </p:txBody>
      </p:sp>
    </p:spTree>
    <p:extLst>
      <p:ext uri="{BB962C8B-B14F-4D97-AF65-F5344CB8AC3E}">
        <p14:creationId xmlns:p14="http://schemas.microsoft.com/office/powerpoint/2010/main" val="117519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00200" y="838200"/>
            <a:ext cx="5257800" cy="3863294"/>
          </a:xfrm>
        </p:spPr>
      </p:pic>
      <p:sp>
        <p:nvSpPr>
          <p:cNvPr id="4" name="Content Placeholder 3"/>
          <p:cNvSpPr>
            <a:spLocks noGrp="1"/>
          </p:cNvSpPr>
          <p:nvPr>
            <p:ph sz="half" idx="2"/>
          </p:nvPr>
        </p:nvSpPr>
        <p:spPr>
          <a:xfrm>
            <a:off x="2133600" y="4876800"/>
            <a:ext cx="3886200" cy="751367"/>
          </a:xfrm>
        </p:spPr>
        <p:txBody>
          <a:bodyPr>
            <a:normAutofit/>
          </a:bodyPr>
          <a:lstStyle/>
          <a:p>
            <a:pPr marL="0" indent="0" algn="l" rtl="0">
              <a:buNone/>
            </a:pPr>
            <a:r>
              <a:rPr lang="en-US" dirty="0" smtClean="0"/>
              <a:t>            Strawberry cervix</a:t>
            </a:r>
            <a:endParaRPr lang="en-US" dirty="0"/>
          </a:p>
        </p:txBody>
      </p:sp>
    </p:spTree>
    <p:extLst>
      <p:ext uri="{BB962C8B-B14F-4D97-AF65-F5344CB8AC3E}">
        <p14:creationId xmlns:p14="http://schemas.microsoft.com/office/powerpoint/2010/main" val="4242504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Diagnosis and Treatment</a:t>
            </a:r>
            <a:endParaRPr lang="en-US" dirty="0"/>
          </a:p>
        </p:txBody>
      </p:sp>
      <p:sp>
        <p:nvSpPr>
          <p:cNvPr id="3" name="Content Placeholder 2"/>
          <p:cNvSpPr>
            <a:spLocks noGrp="1"/>
          </p:cNvSpPr>
          <p:nvPr>
            <p:ph sz="half" idx="1"/>
          </p:nvPr>
        </p:nvSpPr>
        <p:spPr>
          <a:xfrm>
            <a:off x="762000" y="2438400"/>
            <a:ext cx="8153400" cy="4572000"/>
          </a:xfrm>
        </p:spPr>
        <p:txBody>
          <a:bodyPr/>
          <a:lstStyle/>
          <a:p>
            <a:pPr algn="l" rtl="0"/>
            <a:r>
              <a:rPr lang="en-US" dirty="0" smtClean="0"/>
              <a:t>Diagnosis:</a:t>
            </a:r>
          </a:p>
          <a:p>
            <a:pPr lvl="1" algn="l" rtl="0"/>
            <a:r>
              <a:rPr lang="en-US" dirty="0"/>
              <a:t>D</a:t>
            </a:r>
            <a:r>
              <a:rPr lang="en-US" dirty="0" smtClean="0"/>
              <a:t>ark-ground microscopy.</a:t>
            </a:r>
          </a:p>
          <a:p>
            <a:pPr lvl="2" algn="l" rtl="0"/>
            <a:r>
              <a:rPr lang="en-US" dirty="0" smtClean="0"/>
              <a:t>Positive in 40-80% of women.</a:t>
            </a:r>
          </a:p>
          <a:p>
            <a:pPr lvl="2" algn="l" rtl="0"/>
            <a:r>
              <a:rPr lang="en-US" dirty="0" smtClean="0"/>
              <a:t>Positive in 30% of men.</a:t>
            </a:r>
          </a:p>
          <a:p>
            <a:pPr lvl="1" algn="l" rtl="0"/>
            <a:r>
              <a:rPr lang="en-US" dirty="0" smtClean="0"/>
              <a:t>Culture techniques </a:t>
            </a:r>
            <a:r>
              <a:rPr lang="en-US" dirty="0"/>
              <a:t>are good and confirm the </a:t>
            </a:r>
            <a:r>
              <a:rPr lang="en-US" dirty="0" smtClean="0"/>
              <a:t>diagnosis.</a:t>
            </a:r>
          </a:p>
          <a:p>
            <a:pPr algn="l" rtl="0"/>
            <a:r>
              <a:rPr lang="en-US" dirty="0" smtClean="0"/>
              <a:t>Treatment:</a:t>
            </a:r>
          </a:p>
          <a:p>
            <a:pPr lvl="1" algn="l" rtl="0"/>
            <a:r>
              <a:rPr lang="en-US" dirty="0" smtClean="0">
                <a:solidFill>
                  <a:srgbClr val="FF0000"/>
                </a:solidFill>
              </a:rPr>
              <a:t>Metronidazole</a:t>
            </a:r>
            <a:r>
              <a:rPr lang="en-US" dirty="0" smtClean="0"/>
              <a:t> is the treatment of choice.</a:t>
            </a:r>
          </a:p>
          <a:p>
            <a:pPr marL="365760" lvl="1" indent="0" algn="l" rtl="0">
              <a:buNone/>
            </a:pPr>
            <a:endParaRPr lang="en-US" dirty="0" smtClean="0"/>
          </a:p>
        </p:txBody>
      </p:sp>
    </p:spTree>
    <p:extLst>
      <p:ext uri="{BB962C8B-B14F-4D97-AF65-F5344CB8AC3E}">
        <p14:creationId xmlns:p14="http://schemas.microsoft.com/office/powerpoint/2010/main" val="397904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990600"/>
            <a:ext cx="6798734" cy="1303867"/>
          </a:xfrm>
        </p:spPr>
        <p:txBody>
          <a:bodyPr/>
          <a:lstStyle/>
          <a:p>
            <a:pPr rtl="0"/>
            <a:r>
              <a:rPr lang="en-US" dirty="0" smtClean="0"/>
              <a:t>Complications</a:t>
            </a:r>
            <a:endParaRPr lang="en-US" dirty="0"/>
          </a:p>
        </p:txBody>
      </p:sp>
      <p:sp>
        <p:nvSpPr>
          <p:cNvPr id="3" name="Content Placeholder 2"/>
          <p:cNvSpPr>
            <a:spLocks noGrp="1"/>
          </p:cNvSpPr>
          <p:nvPr>
            <p:ph sz="half" idx="1"/>
          </p:nvPr>
        </p:nvSpPr>
        <p:spPr>
          <a:xfrm>
            <a:off x="762000" y="2438400"/>
            <a:ext cx="7848600" cy="4572000"/>
          </a:xfrm>
        </p:spPr>
        <p:txBody>
          <a:bodyPr/>
          <a:lstStyle/>
          <a:p>
            <a:pPr algn="l" rtl="0"/>
            <a:r>
              <a:rPr lang="en-US" dirty="0" smtClean="0"/>
              <a:t>Genital inflammation, making it easier to get infected with other STIs</a:t>
            </a:r>
          </a:p>
          <a:p>
            <a:pPr algn="l" rtl="0"/>
            <a:r>
              <a:rPr lang="en-US" dirty="0" smtClean="0"/>
              <a:t>During pregnancy</a:t>
            </a:r>
          </a:p>
          <a:p>
            <a:pPr lvl="1" algn="l" rtl="0"/>
            <a:r>
              <a:rPr lang="en-US" dirty="0" smtClean="0"/>
              <a:t>Preterm delivery</a:t>
            </a:r>
          </a:p>
          <a:p>
            <a:pPr lvl="1" algn="l" rtl="0"/>
            <a:r>
              <a:rPr lang="en-US" dirty="0" smtClean="0"/>
              <a:t>Low birth weight</a:t>
            </a:r>
            <a:endParaRPr lang="en-US" dirty="0"/>
          </a:p>
        </p:txBody>
      </p:sp>
    </p:spTree>
    <p:extLst>
      <p:ext uri="{BB962C8B-B14F-4D97-AF65-F5344CB8AC3E}">
        <p14:creationId xmlns:p14="http://schemas.microsoft.com/office/powerpoint/2010/main" val="526952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Gonorrhea</a:t>
            </a:r>
          </a:p>
        </p:txBody>
      </p:sp>
      <p:sp>
        <p:nvSpPr>
          <p:cNvPr id="3" name="Text Placeholder 2"/>
          <p:cNvSpPr>
            <a:spLocks noGrp="1"/>
          </p:cNvSpPr>
          <p:nvPr>
            <p:ph type="body" idx="1"/>
          </p:nvPr>
        </p:nvSpPr>
        <p:spPr/>
        <p:txBody>
          <a:bodyPr/>
          <a:lstStyle/>
          <a:p>
            <a:r>
              <a:rPr lang="en-US" dirty="0" smtClean="0"/>
              <a:t>Bacterial Infection</a:t>
            </a:r>
            <a:endParaRPr lang="en-US" dirty="0"/>
          </a:p>
        </p:txBody>
      </p:sp>
    </p:spTree>
    <p:extLst>
      <p:ext uri="{BB962C8B-B14F-4D97-AF65-F5344CB8AC3E}">
        <p14:creationId xmlns:p14="http://schemas.microsoft.com/office/powerpoint/2010/main" val="200588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Gonorrhea</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sz="2800" dirty="0" smtClean="0"/>
              <a:t>Etiology: </a:t>
            </a:r>
          </a:p>
          <a:p>
            <a:pPr lvl="1" algn="l" rtl="0"/>
            <a:r>
              <a:rPr lang="en-US" sz="2500" dirty="0" smtClean="0"/>
              <a:t>Neisseria </a:t>
            </a:r>
            <a:r>
              <a:rPr lang="en-US" sz="2500" dirty="0"/>
              <a:t>gonorrhea </a:t>
            </a:r>
            <a:r>
              <a:rPr lang="en-US" sz="2500" dirty="0" smtClean="0"/>
              <a:t>(Gram -</a:t>
            </a:r>
            <a:r>
              <a:rPr lang="en-US" sz="2500" dirty="0" err="1" smtClean="0"/>
              <a:t>ve</a:t>
            </a:r>
            <a:r>
              <a:rPr lang="en-US" sz="2500" dirty="0" smtClean="0"/>
              <a:t> intracellular diplococcus) infecting the epithelium particularly </a:t>
            </a:r>
            <a:r>
              <a:rPr lang="en-US" sz="2500" dirty="0"/>
              <a:t>of the urogenital </a:t>
            </a:r>
            <a:r>
              <a:rPr lang="en-US" sz="2500" dirty="0" smtClean="0"/>
              <a:t>tract</a:t>
            </a:r>
            <a:r>
              <a:rPr lang="en-US" sz="2500" dirty="0"/>
              <a:t>, rectum, pharynx </a:t>
            </a:r>
            <a:r>
              <a:rPr lang="en-US" sz="2500" dirty="0" smtClean="0"/>
              <a:t>and conjunctivae.</a:t>
            </a:r>
          </a:p>
          <a:p>
            <a:pPr lvl="1" algn="l" rtl="0"/>
            <a:r>
              <a:rPr lang="en-US" sz="2500" dirty="0" smtClean="0"/>
              <a:t>Incubation period is 2-14 days.</a:t>
            </a:r>
          </a:p>
          <a:p>
            <a:pPr marL="0" indent="0" algn="l" rtl="0">
              <a:buNone/>
            </a:pPr>
            <a:r>
              <a:rPr lang="en-US" sz="2500" dirty="0"/>
              <a:t>	</a:t>
            </a:r>
            <a:endParaRPr lang="en-US" sz="2500" dirty="0" smtClean="0"/>
          </a:p>
          <a:p>
            <a:pPr algn="l" rtl="0"/>
            <a:r>
              <a:rPr lang="en-US" sz="2800" dirty="0" smtClean="0"/>
              <a:t>Modes of transmission:</a:t>
            </a:r>
          </a:p>
          <a:p>
            <a:pPr lvl="1" algn="l" rtl="0"/>
            <a:r>
              <a:rPr lang="en-US" sz="2500" dirty="0" smtClean="0"/>
              <a:t>Sexual contact (most symptoms present between 2-5 days) </a:t>
            </a:r>
          </a:p>
          <a:p>
            <a:pPr lvl="1" algn="l" rtl="0"/>
            <a:r>
              <a:rPr lang="en-US" sz="2500" dirty="0" smtClean="0"/>
              <a:t>Mother to child transmission </a:t>
            </a:r>
          </a:p>
          <a:p>
            <a:pPr lvl="1" algn="l" rtl="0"/>
            <a:endParaRPr lang="en-US" sz="2200" dirty="0" smtClean="0"/>
          </a:p>
          <a:p>
            <a:pPr marL="0" indent="0" algn="l" rtl="0">
              <a:buNone/>
            </a:pPr>
            <a:endParaRPr lang="en-US" sz="2500" dirty="0"/>
          </a:p>
        </p:txBody>
      </p:sp>
    </p:spTree>
    <p:extLst>
      <p:ext uri="{BB962C8B-B14F-4D97-AF65-F5344CB8AC3E}">
        <p14:creationId xmlns:p14="http://schemas.microsoft.com/office/powerpoint/2010/main" val="31243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Gonorrhea Presentation</a:t>
            </a:r>
          </a:p>
        </p:txBody>
      </p:sp>
      <p:graphicFrame>
        <p:nvGraphicFramePr>
          <p:cNvPr id="4" name="Table 3"/>
          <p:cNvGraphicFramePr>
            <a:graphicFrameLocks noGrp="1"/>
          </p:cNvGraphicFramePr>
          <p:nvPr>
            <p:extLst>
              <p:ext uri="{D42A27DB-BD31-4B8C-83A1-F6EECF244321}">
                <p14:modId xmlns:p14="http://schemas.microsoft.com/office/powerpoint/2010/main" val="83635165"/>
              </p:ext>
            </p:extLst>
          </p:nvPr>
        </p:nvGraphicFramePr>
        <p:xfrm>
          <a:off x="461433" y="2133600"/>
          <a:ext cx="8229599" cy="4135418"/>
        </p:xfrm>
        <a:graphic>
          <a:graphicData uri="http://schemas.openxmlformats.org/drawingml/2006/table">
            <a:tbl>
              <a:tblPr firstRow="1" bandRow="1">
                <a:tableStyleId>{5C22544A-7EE6-4342-B048-85BDC9FD1C3A}</a:tableStyleId>
              </a:tblPr>
              <a:tblGrid>
                <a:gridCol w="1905000"/>
                <a:gridCol w="2895599"/>
                <a:gridCol w="3429000"/>
              </a:tblGrid>
              <a:tr h="439271">
                <a:tc>
                  <a:txBody>
                    <a:bodyPr/>
                    <a:lstStyle/>
                    <a:p>
                      <a:pPr algn="l" rtl="0"/>
                      <a:endParaRPr lang="en-US" sz="2400" dirty="0"/>
                    </a:p>
                  </a:txBody>
                  <a:tcPr/>
                </a:tc>
                <a:tc>
                  <a:txBody>
                    <a:bodyPr/>
                    <a:lstStyle/>
                    <a:p>
                      <a:pPr algn="ctr" rtl="0"/>
                      <a:r>
                        <a:rPr lang="en-US" sz="2400" dirty="0" smtClean="0"/>
                        <a:t>Men </a:t>
                      </a:r>
                      <a:endParaRPr lang="en-US" sz="2400" dirty="0"/>
                    </a:p>
                  </a:txBody>
                  <a:tcPr/>
                </a:tc>
                <a:tc>
                  <a:txBody>
                    <a:bodyPr/>
                    <a:lstStyle/>
                    <a:p>
                      <a:pPr algn="ctr" rtl="0"/>
                      <a:r>
                        <a:rPr lang="en-US" sz="2400" dirty="0" smtClean="0"/>
                        <a:t>Women </a:t>
                      </a:r>
                      <a:endParaRPr lang="en-US" sz="2400" dirty="0"/>
                    </a:p>
                  </a:txBody>
                  <a:tcPr/>
                </a:tc>
              </a:tr>
              <a:tr h="439271">
                <a:tc>
                  <a:txBody>
                    <a:bodyPr/>
                    <a:lstStyle/>
                    <a:p>
                      <a:pPr algn="ctr" rtl="0"/>
                      <a:r>
                        <a:rPr lang="en-US" sz="2400" dirty="0" smtClean="0"/>
                        <a:t>Asymptomatic</a:t>
                      </a:r>
                      <a:endParaRPr lang="en-US" sz="2400" dirty="0"/>
                    </a:p>
                  </a:txBody>
                  <a:tcPr/>
                </a:tc>
                <a:tc>
                  <a:txBody>
                    <a:bodyPr/>
                    <a:lstStyle/>
                    <a:p>
                      <a:pPr algn="ctr" rtl="0"/>
                      <a:r>
                        <a:rPr lang="en-US" sz="2400" dirty="0" smtClean="0"/>
                        <a:t>10%</a:t>
                      </a:r>
                      <a:endParaRPr lang="en-US" sz="2400" dirty="0"/>
                    </a:p>
                  </a:txBody>
                  <a:tcPr/>
                </a:tc>
                <a:tc>
                  <a:txBody>
                    <a:bodyPr/>
                    <a:lstStyle/>
                    <a:p>
                      <a:pPr algn="ctr" rtl="0"/>
                      <a:r>
                        <a:rPr lang="en-US" sz="2400" dirty="0" smtClean="0"/>
                        <a:t>50%</a:t>
                      </a:r>
                      <a:endParaRPr lang="en-US" sz="2400" dirty="0"/>
                    </a:p>
                  </a:txBody>
                  <a:tcPr/>
                </a:tc>
              </a:tr>
              <a:tr h="2855258">
                <a:tc>
                  <a:txBody>
                    <a:bodyPr/>
                    <a:lstStyle/>
                    <a:p>
                      <a:pPr algn="ctr" rtl="0"/>
                      <a:r>
                        <a:rPr lang="en-US" sz="2400" dirty="0" smtClean="0"/>
                        <a:t>Signs</a:t>
                      </a:r>
                      <a:r>
                        <a:rPr lang="en-US" sz="2400" baseline="0" dirty="0" smtClean="0"/>
                        <a:t> and symptoms </a:t>
                      </a:r>
                      <a:endParaRPr lang="en-US" sz="2400" dirty="0"/>
                    </a:p>
                  </a:txBody>
                  <a:tcPr/>
                </a:tc>
                <a:tc>
                  <a:txBody>
                    <a:bodyPr/>
                    <a:lstStyle/>
                    <a:p>
                      <a:pPr marL="285750" lvl="0" indent="-285750" algn="l" rtl="0">
                        <a:buFont typeface="Arial" panose="020B0604020202020204" pitchFamily="34" charset="0"/>
                        <a:buChar char="•"/>
                      </a:pPr>
                      <a:r>
                        <a:rPr lang="en-US" sz="2400" dirty="0" smtClean="0"/>
                        <a:t>Dysuria</a:t>
                      </a:r>
                    </a:p>
                    <a:p>
                      <a:pPr marL="285750" indent="-285750" algn="l" rtl="0">
                        <a:buFont typeface="Arial" panose="020B0604020202020204" pitchFamily="34" charset="0"/>
                        <a:buChar char="•"/>
                      </a:pPr>
                      <a:r>
                        <a:rPr lang="en-US" sz="2400" baseline="0" dirty="0" smtClean="0"/>
                        <a:t>Urethral discharge  </a:t>
                      </a:r>
                    </a:p>
                    <a:p>
                      <a:pPr marL="285750" indent="-285750" algn="l" rtl="0">
                        <a:buFont typeface="Arial" panose="020B0604020202020204" pitchFamily="34" charset="0"/>
                        <a:buChar char="•"/>
                      </a:pPr>
                      <a:r>
                        <a:rPr lang="en-US" sz="2400" baseline="0" dirty="0" smtClean="0"/>
                        <a:t>In MSM rectal infection may produce </a:t>
                      </a:r>
                      <a:r>
                        <a:rPr lang="en-US" sz="2400" baseline="0" dirty="0" err="1" smtClean="0"/>
                        <a:t>proctitis</a:t>
                      </a:r>
                      <a:r>
                        <a:rPr lang="en-US" sz="2400" baseline="0" dirty="0" smtClean="0"/>
                        <a:t>.</a:t>
                      </a:r>
                    </a:p>
                  </a:txBody>
                  <a:tcPr/>
                </a:tc>
                <a:tc>
                  <a:txBody>
                    <a:bodyPr/>
                    <a:lstStyle/>
                    <a:p>
                      <a:pPr marL="285750" indent="-285750" algn="l" rtl="0">
                        <a:buFont typeface="Arial" panose="020B0604020202020204" pitchFamily="34" charset="0"/>
                        <a:buChar char="•"/>
                      </a:pPr>
                      <a:r>
                        <a:rPr lang="en-US" sz="2400" dirty="0" smtClean="0"/>
                        <a:t>Dysuria</a:t>
                      </a:r>
                      <a:r>
                        <a:rPr lang="en-US" sz="2400" baseline="0" dirty="0" smtClean="0"/>
                        <a:t> </a:t>
                      </a:r>
                    </a:p>
                    <a:p>
                      <a:pPr marL="285750" indent="-285750" algn="l" rtl="0">
                        <a:buFont typeface="Arial" panose="020B0604020202020204" pitchFamily="34" charset="0"/>
                        <a:buChar char="•"/>
                      </a:pPr>
                      <a:r>
                        <a:rPr lang="en-US" sz="2400" baseline="0" dirty="0" smtClean="0"/>
                        <a:t>Pelvic pain</a:t>
                      </a:r>
                    </a:p>
                    <a:p>
                      <a:pPr marL="285750" indent="-285750" algn="l" rtl="0">
                        <a:buFont typeface="Arial" panose="020B0604020202020204" pitchFamily="34" charset="0"/>
                        <a:buChar char="•"/>
                      </a:pPr>
                      <a:r>
                        <a:rPr kumimoji="0" lang="en-US" sz="2400" b="0" i="0" u="none" strike="noStrike" kern="1200" baseline="0" dirty="0" smtClean="0">
                          <a:solidFill>
                            <a:schemeClr val="dk1"/>
                          </a:solidFill>
                          <a:latin typeface="+mn-lt"/>
                          <a:ea typeface="+mn-ea"/>
                          <a:cs typeface="+mn-cs"/>
                        </a:rPr>
                        <a:t>vaginal discharge </a:t>
                      </a:r>
                      <a:endParaRPr lang="en-US" sz="2400" baseline="0" dirty="0" smtClean="0"/>
                    </a:p>
                    <a:p>
                      <a:pPr marL="285750" indent="-285750" algn="l" rtl="0">
                        <a:buFont typeface="Arial" panose="020B0604020202020204" pitchFamily="34" charset="0"/>
                        <a:buChar char="•"/>
                      </a:pPr>
                      <a:r>
                        <a:rPr lang="en-US" sz="2400" baseline="0" dirty="0" smtClean="0"/>
                        <a:t>Intermenstrual bleeding </a:t>
                      </a:r>
                      <a:endParaRPr lang="en-US" sz="2400" dirty="0"/>
                    </a:p>
                    <a:p>
                      <a:pPr marL="285750" indent="-285750" algn="l" rtl="0">
                        <a:buFont typeface="Arial" panose="020B0604020202020204" pitchFamily="34" charset="0"/>
                        <a:buChar char="•"/>
                      </a:pPr>
                      <a:r>
                        <a:rPr lang="en-US" sz="2400" dirty="0" smtClean="0"/>
                        <a:t>Conjunctival</a:t>
                      </a:r>
                      <a:r>
                        <a:rPr lang="en-US" sz="2400" baseline="0" dirty="0" smtClean="0"/>
                        <a:t> infection: seen in neonates born to infected mothers.</a:t>
                      </a:r>
                    </a:p>
                  </a:txBody>
                  <a:tcPr/>
                </a:tc>
              </a:tr>
            </a:tbl>
          </a:graphicData>
        </a:graphic>
      </p:graphicFrame>
    </p:spTree>
    <p:extLst>
      <p:ext uri="{BB962C8B-B14F-4D97-AF65-F5344CB8AC3E}">
        <p14:creationId xmlns:p14="http://schemas.microsoft.com/office/powerpoint/2010/main" val="402760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Diagnosis </a:t>
            </a:r>
            <a:r>
              <a:rPr lang="en-US" dirty="0"/>
              <a:t>of Gonorrhea </a:t>
            </a:r>
          </a:p>
        </p:txBody>
      </p:sp>
      <p:sp>
        <p:nvSpPr>
          <p:cNvPr id="3" name="Content Placeholder 2"/>
          <p:cNvSpPr>
            <a:spLocks noGrp="1"/>
          </p:cNvSpPr>
          <p:nvPr>
            <p:ph idx="1"/>
          </p:nvPr>
        </p:nvSpPr>
        <p:spPr/>
        <p:txBody>
          <a:bodyPr>
            <a:normAutofit/>
          </a:bodyPr>
          <a:lstStyle/>
          <a:p>
            <a:pPr lvl="1" algn="l" rtl="0"/>
            <a:endParaRPr lang="en-US" sz="2300" dirty="0" smtClean="0"/>
          </a:p>
          <a:p>
            <a:pPr lvl="1" algn="l" rtl="0"/>
            <a:r>
              <a:rPr lang="en-US" sz="2300" dirty="0" smtClean="0"/>
              <a:t>Gram </a:t>
            </a:r>
            <a:r>
              <a:rPr lang="en-US" sz="2300" dirty="0"/>
              <a:t>stain of discharge (intracellular </a:t>
            </a:r>
            <a:r>
              <a:rPr lang="en-US" sz="2300" dirty="0" smtClean="0"/>
              <a:t>pathogen)</a:t>
            </a:r>
          </a:p>
          <a:p>
            <a:pPr lvl="1" algn="l" rtl="0"/>
            <a:r>
              <a:rPr lang="en-US" sz="2600" dirty="0" smtClean="0"/>
              <a:t>Culture </a:t>
            </a:r>
            <a:r>
              <a:rPr lang="en-US" sz="2600" dirty="0"/>
              <a:t>and treat </a:t>
            </a:r>
            <a:r>
              <a:rPr lang="en-US" sz="2600" dirty="0" smtClean="0"/>
              <a:t>empirically</a:t>
            </a:r>
          </a:p>
          <a:p>
            <a:pPr lvl="1" algn="l" rtl="0"/>
            <a:r>
              <a:rPr lang="en-US" sz="2600" dirty="0" smtClean="0"/>
              <a:t>Blood </a:t>
            </a:r>
            <a:r>
              <a:rPr lang="en-US" sz="2600" dirty="0"/>
              <a:t>culture and </a:t>
            </a:r>
            <a:r>
              <a:rPr lang="en-US" sz="2600" dirty="0" smtClean="0"/>
              <a:t>synovial fluid </a:t>
            </a:r>
            <a:r>
              <a:rPr lang="en-US" sz="2600" dirty="0"/>
              <a:t>investigations should be performed in cases </a:t>
            </a:r>
            <a:r>
              <a:rPr lang="en-US" sz="2600" dirty="0" smtClean="0"/>
              <a:t>of disseminated GC</a:t>
            </a:r>
            <a:endParaRPr lang="en-US" sz="2600" dirty="0"/>
          </a:p>
          <a:p>
            <a:pPr marL="0" indent="0" algn="l" rtl="0">
              <a:buNone/>
            </a:pPr>
            <a:endParaRPr lang="en-US" dirty="0"/>
          </a:p>
        </p:txBody>
      </p:sp>
    </p:spTree>
    <p:extLst>
      <p:ext uri="{BB962C8B-B14F-4D97-AF65-F5344CB8AC3E}">
        <p14:creationId xmlns:p14="http://schemas.microsoft.com/office/powerpoint/2010/main" val="362748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 of </a:t>
            </a:r>
            <a:r>
              <a:rPr lang="en-US" dirty="0"/>
              <a:t>Gonorrhea </a:t>
            </a:r>
          </a:p>
        </p:txBody>
      </p:sp>
      <p:sp>
        <p:nvSpPr>
          <p:cNvPr id="3" name="Content Placeholder 2"/>
          <p:cNvSpPr>
            <a:spLocks noGrp="1"/>
          </p:cNvSpPr>
          <p:nvPr>
            <p:ph idx="1"/>
          </p:nvPr>
        </p:nvSpPr>
        <p:spPr/>
        <p:txBody>
          <a:bodyPr/>
          <a:lstStyle/>
          <a:p>
            <a:pPr marL="0" indent="0" algn="l" rtl="0">
              <a:buNone/>
            </a:pPr>
            <a:endParaRPr lang="en-US" dirty="0"/>
          </a:p>
          <a:p>
            <a:pPr lvl="1" algn="l" rtl="0"/>
            <a:r>
              <a:rPr lang="en-US" sz="2300" dirty="0"/>
              <a:t>Ceftriaxone: one dose IM (also effective against syphilis)</a:t>
            </a:r>
          </a:p>
          <a:p>
            <a:pPr lvl="1" algn="l" rtl="0"/>
            <a:r>
              <a:rPr lang="en-US" sz="2600" dirty="0"/>
              <a:t>Azithromycin or Doxycycline to cover Chlamydia</a:t>
            </a:r>
          </a:p>
          <a:p>
            <a:endParaRPr lang="en-US" dirty="0"/>
          </a:p>
        </p:txBody>
      </p:sp>
    </p:spTree>
    <p:extLst>
      <p:ext uri="{BB962C8B-B14F-4D97-AF65-F5344CB8AC3E}">
        <p14:creationId xmlns:p14="http://schemas.microsoft.com/office/powerpoint/2010/main" val="18703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Complications of Gonorrhea </a:t>
            </a:r>
          </a:p>
        </p:txBody>
      </p:sp>
      <p:sp>
        <p:nvSpPr>
          <p:cNvPr id="3" name="Content Placeholder 2"/>
          <p:cNvSpPr>
            <a:spLocks noGrp="1"/>
          </p:cNvSpPr>
          <p:nvPr>
            <p:ph idx="1"/>
          </p:nvPr>
        </p:nvSpPr>
        <p:spPr/>
        <p:txBody>
          <a:bodyPr>
            <a:normAutofit fontScale="92500" lnSpcReduction="20000"/>
          </a:bodyPr>
          <a:lstStyle/>
          <a:p>
            <a:pPr algn="l" rtl="0"/>
            <a:r>
              <a:rPr lang="en-US" dirty="0" smtClean="0"/>
              <a:t>Women</a:t>
            </a:r>
          </a:p>
          <a:p>
            <a:pPr lvl="1" algn="l" rtl="0"/>
            <a:r>
              <a:rPr lang="en-US" dirty="0" smtClean="0"/>
              <a:t>Bartholin’s abscess</a:t>
            </a:r>
          </a:p>
          <a:p>
            <a:pPr lvl="1" algn="l" rtl="0"/>
            <a:r>
              <a:rPr lang="en-US" dirty="0" smtClean="0"/>
              <a:t>Pelvic inflammatory disease</a:t>
            </a:r>
          </a:p>
          <a:p>
            <a:pPr lvl="1" algn="l" rtl="0"/>
            <a:r>
              <a:rPr lang="en-US" dirty="0" smtClean="0"/>
              <a:t>Infertility</a:t>
            </a:r>
          </a:p>
          <a:p>
            <a:pPr lvl="1" algn="l" rtl="0"/>
            <a:r>
              <a:rPr lang="en-US" dirty="0" err="1" smtClean="0"/>
              <a:t>Perihepatitis</a:t>
            </a:r>
            <a:r>
              <a:rPr lang="en-US" dirty="0" smtClean="0"/>
              <a:t> (rare)</a:t>
            </a:r>
          </a:p>
          <a:p>
            <a:pPr lvl="1" algn="l" rtl="0"/>
            <a:endParaRPr lang="en-US" dirty="0"/>
          </a:p>
          <a:p>
            <a:pPr algn="l" rtl="0"/>
            <a:r>
              <a:rPr lang="en-US" dirty="0" smtClean="0"/>
              <a:t>Men </a:t>
            </a:r>
          </a:p>
          <a:p>
            <a:pPr lvl="1" algn="l" rtl="0"/>
            <a:r>
              <a:rPr lang="en-US" dirty="0" smtClean="0"/>
              <a:t>Epididymitis</a:t>
            </a:r>
          </a:p>
          <a:p>
            <a:pPr lvl="1" algn="l" rtl="0"/>
            <a:r>
              <a:rPr lang="en-US" dirty="0" smtClean="0"/>
              <a:t>Prostatitis</a:t>
            </a:r>
          </a:p>
          <a:p>
            <a:pPr marL="0" indent="0" algn="l" rtl="0">
              <a:buNone/>
            </a:pPr>
            <a:endParaRPr lang="en-US" dirty="0" smtClean="0"/>
          </a:p>
          <a:p>
            <a:pPr lvl="1" algn="l" rtl="0"/>
            <a:endParaRPr lang="en-US" dirty="0" smtClean="0"/>
          </a:p>
        </p:txBody>
      </p:sp>
    </p:spTree>
    <p:extLst>
      <p:ext uri="{BB962C8B-B14F-4D97-AF65-F5344CB8AC3E}">
        <p14:creationId xmlns:p14="http://schemas.microsoft.com/office/powerpoint/2010/main" val="211384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3">
                                            <p:txEl>
                                              <p:pRg st="2" end="2"/>
                                            </p:txEl>
                                          </p:spTgt>
                                        </p:tgtEl>
                                      </p:cBhvr>
                                    </p:animEffect>
                                    <p:animScale>
                                      <p:cBhvr>
                                        <p:cTn id="32" dur="250" autoRev="1" fill="hold"/>
                                        <p:tgtEl>
                                          <p:spTgt spid="3">
                                            <p:txEl>
                                              <p:pRg st="2" end="2"/>
                                            </p:txEl>
                                          </p:spTgt>
                                        </p:tgtEl>
                                      </p:cBhvr>
                                      <p:by x="105000" y="105000"/>
                                    </p:animScale>
                                  </p:childTnLst>
                                </p:cTn>
                              </p:par>
                              <p:par>
                                <p:cTn id="33" presetID="26" presetClass="emph" presetSubtype="0" fill="hold" nodeType="withEffect">
                                  <p:stCondLst>
                                    <p:cond delay="0"/>
                                  </p:stCondLst>
                                  <p:childTnLst>
                                    <p:animEffect transition="out" filter="fade">
                                      <p:cBhvr>
                                        <p:cTn id="34" dur="500" tmFilter="0, 0; .2, .5; .8, .5; 1, 0"/>
                                        <p:tgtEl>
                                          <p:spTgt spid="3">
                                            <p:txEl>
                                              <p:pRg st="3" end="3"/>
                                            </p:txEl>
                                          </p:spTgt>
                                        </p:tgtEl>
                                      </p:cBhvr>
                                    </p:animEffect>
                                    <p:animScale>
                                      <p:cBhvr>
                                        <p:cTn id="35" dur="250" autoRev="1" fill="hold"/>
                                        <p:tgtEl>
                                          <p:spTgt spid="3">
                                            <p:txEl>
                                              <p:pRg st="3" end="3"/>
                                            </p:txEl>
                                          </p:spTgt>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dissolve">
                                      <p:cBhvr>
                                        <p:cTn id="45" dur="500"/>
                                        <p:tgtEl>
                                          <p:spTgt spid="3">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dissolve">
                                      <p:cBhvr>
                                        <p:cTn id="5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saleh\Desktop\PHIL_4065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4876800" cy="3962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476500" y="5105400"/>
            <a:ext cx="3429000" cy="923330"/>
          </a:xfrm>
          <a:prstGeom prst="rect">
            <a:avLst/>
          </a:prstGeom>
          <a:noFill/>
        </p:spPr>
        <p:txBody>
          <a:bodyPr wrap="square" rtlCol="0">
            <a:spAutoFit/>
          </a:bodyPr>
          <a:lstStyle/>
          <a:p>
            <a:r>
              <a:rPr lang="en-US" dirty="0"/>
              <a:t>purulent penile discharge due to gonorrhea with an overlying penile </a:t>
            </a:r>
            <a:r>
              <a:rPr lang="en-US" dirty="0" err="1"/>
              <a:t>pyodermal</a:t>
            </a:r>
            <a:r>
              <a:rPr lang="en-US" dirty="0"/>
              <a:t> lesion.</a:t>
            </a:r>
          </a:p>
        </p:txBody>
      </p:sp>
    </p:spTree>
    <p:extLst>
      <p:ext uri="{BB962C8B-B14F-4D97-AF65-F5344CB8AC3E}">
        <p14:creationId xmlns:p14="http://schemas.microsoft.com/office/powerpoint/2010/main" val="267117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2</a:t>
            </a:r>
            <a:endParaRPr lang="en-US" dirty="0"/>
          </a:p>
        </p:txBody>
      </p:sp>
      <p:sp>
        <p:nvSpPr>
          <p:cNvPr id="3" name="Content Placeholder 2"/>
          <p:cNvSpPr>
            <a:spLocks noGrp="1"/>
          </p:cNvSpPr>
          <p:nvPr>
            <p:ph idx="1"/>
          </p:nvPr>
        </p:nvSpPr>
        <p:spPr/>
        <p:txBody>
          <a:bodyPr/>
          <a:lstStyle/>
          <a:p>
            <a:pPr algn="l" rtl="0"/>
            <a:r>
              <a:rPr lang="en-US" dirty="0" smtClean="0"/>
              <a:t>A patient went 3 days ago to one of the gulf countries. He complains of </a:t>
            </a:r>
            <a:r>
              <a:rPr lang="en-US" dirty="0"/>
              <a:t>u</a:t>
            </a:r>
            <a:r>
              <a:rPr lang="en-US" dirty="0" smtClean="0"/>
              <a:t>rethral discharge. What you expect: </a:t>
            </a:r>
          </a:p>
          <a:p>
            <a:pPr marL="880110" lvl="1" indent="-514350" algn="l" rtl="0">
              <a:buFont typeface="+mj-lt"/>
              <a:buAutoNum type="alphaUcPeriod"/>
            </a:pPr>
            <a:r>
              <a:rPr lang="en-US" dirty="0"/>
              <a:t>HIV</a:t>
            </a:r>
          </a:p>
          <a:p>
            <a:pPr marL="880110" lvl="1" indent="-514350" algn="l" rtl="0">
              <a:buFont typeface="+mj-lt"/>
              <a:buAutoNum type="alphaUcPeriod"/>
            </a:pPr>
            <a:r>
              <a:rPr lang="en-US" dirty="0"/>
              <a:t>Chlamydia</a:t>
            </a:r>
          </a:p>
          <a:p>
            <a:pPr marL="880110" lvl="1" indent="-514350" algn="l" rtl="0">
              <a:buFont typeface="+mj-lt"/>
              <a:buAutoNum type="alphaUcPeriod"/>
            </a:pPr>
            <a:r>
              <a:rPr lang="en-US" dirty="0"/>
              <a:t>Gonorrhea</a:t>
            </a:r>
          </a:p>
          <a:p>
            <a:pPr marL="880110" lvl="1" indent="-514350" algn="l" rtl="0">
              <a:buFont typeface="+mj-lt"/>
              <a:buAutoNum type="alphaUcPeriod"/>
            </a:pPr>
            <a:r>
              <a:rPr lang="en-US" dirty="0"/>
              <a:t>Syphilis</a:t>
            </a:r>
          </a:p>
          <a:p>
            <a:pPr algn="l" rtl="0"/>
            <a:endParaRPr lang="en-US" dirty="0" smtClean="0"/>
          </a:p>
          <a:p>
            <a:pPr algn="l" rtl="0"/>
            <a:endParaRPr lang="en-US" dirty="0"/>
          </a:p>
        </p:txBody>
      </p:sp>
    </p:spTree>
    <p:extLst>
      <p:ext uri="{BB962C8B-B14F-4D97-AF65-F5344CB8AC3E}">
        <p14:creationId xmlns:p14="http://schemas.microsoft.com/office/powerpoint/2010/main" val="626654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C</a:t>
            </a:r>
            <a:r>
              <a:rPr lang="en-US" dirty="0" smtClean="0"/>
              <a:t>onjunctival gonorrhea</a:t>
            </a:r>
            <a:endParaRPr lang="en-US" dirty="0"/>
          </a:p>
        </p:txBody>
      </p:sp>
      <p:pic>
        <p:nvPicPr>
          <p:cNvPr id="3" name="Picture 2"/>
          <p:cNvPicPr>
            <a:picLocks noChangeAspect="1"/>
          </p:cNvPicPr>
          <p:nvPr/>
        </p:nvPicPr>
        <p:blipFill>
          <a:blip r:embed="rId2"/>
          <a:stretch>
            <a:fillRect/>
          </a:stretch>
        </p:blipFill>
        <p:spPr>
          <a:xfrm>
            <a:off x="1910291" y="2743200"/>
            <a:ext cx="5331884" cy="3200400"/>
          </a:xfrm>
          <a:prstGeom prst="rect">
            <a:avLst/>
          </a:prstGeom>
        </p:spPr>
      </p:pic>
    </p:spTree>
    <p:extLst>
      <p:ext uri="{BB962C8B-B14F-4D97-AF65-F5344CB8AC3E}">
        <p14:creationId xmlns:p14="http://schemas.microsoft.com/office/powerpoint/2010/main" val="2376941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Disseminated gonococcal infection</a:t>
            </a:r>
            <a:endParaRPr lang="en-US" dirty="0"/>
          </a:p>
        </p:txBody>
      </p:sp>
      <p:sp>
        <p:nvSpPr>
          <p:cNvPr id="3" name="Content Placeholder 2"/>
          <p:cNvSpPr>
            <a:spLocks noGrp="1"/>
          </p:cNvSpPr>
          <p:nvPr>
            <p:ph idx="1"/>
          </p:nvPr>
        </p:nvSpPr>
        <p:spPr>
          <a:xfrm>
            <a:off x="685800" y="5429249"/>
            <a:ext cx="8153400" cy="694459"/>
          </a:xfrm>
        </p:spPr>
        <p:txBody>
          <a:bodyPr>
            <a:normAutofit fontScale="92500" lnSpcReduction="20000"/>
          </a:bodyPr>
          <a:lstStyle/>
          <a:p>
            <a:pPr marL="0" indent="0" algn="l" rtl="0">
              <a:buNone/>
            </a:pPr>
            <a:r>
              <a:rPr lang="en-US" dirty="0" smtClean="0"/>
              <a:t>Arthritis caused by disseminated gonococcal gonorrhea (More common in women)</a:t>
            </a:r>
            <a:endParaRPr lang="en-US" dirty="0"/>
          </a:p>
        </p:txBody>
      </p:sp>
      <p:pic>
        <p:nvPicPr>
          <p:cNvPr id="1027" name="Picture 3" descr="C:\Users\saleh\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890" y="1905000"/>
            <a:ext cx="5942685" cy="335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2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Primary Syphilis</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The first stage present with chancre (a firm, painless, non-itchy skin ulceration) form at the site of infection about 2-3 weeks after you are first infected. </a:t>
            </a:r>
          </a:p>
          <a:p>
            <a:pPr algn="l" rtl="0"/>
            <a:r>
              <a:rPr lang="en-US" dirty="0" smtClean="0"/>
              <a:t>Patient may not notice the sores or any symptoms, particularly if the sores are inside the rectum or cervix. </a:t>
            </a:r>
          </a:p>
          <a:p>
            <a:pPr algn="l" rtl="0"/>
            <a:r>
              <a:rPr lang="en-US" dirty="0" smtClean="0"/>
              <a:t>The sores disappear in about 4-6 weeks, even without treatment. The bacteria become dormant (inactive) in the system at this stage.</a:t>
            </a:r>
          </a:p>
          <a:p>
            <a:pPr algn="l" rtl="0"/>
            <a:endParaRPr lang="en-US" dirty="0" smtClean="0"/>
          </a:p>
          <a:p>
            <a:pPr algn="l" rtl="0"/>
            <a:endParaRPr lang="en-US" dirty="0"/>
          </a:p>
        </p:txBody>
      </p:sp>
    </p:spTree>
    <p:extLst>
      <p:ext uri="{BB962C8B-B14F-4D97-AF65-F5344CB8AC3E}">
        <p14:creationId xmlns:p14="http://schemas.microsoft.com/office/powerpoint/2010/main" val="397120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Primary syphilis </a:t>
            </a:r>
            <a:endParaRPr lang="en-US" dirty="0"/>
          </a:p>
        </p:txBody>
      </p:sp>
      <p:pic>
        <p:nvPicPr>
          <p:cNvPr id="5122" name="Picture 2" descr="C:\Users\saleh\Desktop\1200px-Chancres_on_the_penile_shaft_due_to_a_primary_syphilitic_infection_caused_by_Treponema_pallidum_6803_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533" y="2362200"/>
            <a:ext cx="5867400" cy="3776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6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Secondary Syphilis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sz="2700" dirty="0" smtClean="0"/>
              <a:t>Occurs about 2-8 weeks after the first sores form. </a:t>
            </a:r>
          </a:p>
          <a:p>
            <a:pPr algn="l" rtl="0"/>
            <a:r>
              <a:rPr lang="en-US" sz="2700" dirty="0" smtClean="0"/>
              <a:t>About 33% of those who do not have their primary syphilis treated will develop this second stage. </a:t>
            </a:r>
          </a:p>
          <a:p>
            <a:pPr algn="l" rtl="0"/>
            <a:r>
              <a:rPr lang="en-US" sz="2700" dirty="0" smtClean="0"/>
              <a:t>These symptoms (diffuse rash which frequently involves the palms of the hands and soles of the feet) will often also go away without treatment and again, the bacteria become dormant (inactive) in your system.</a:t>
            </a:r>
          </a:p>
        </p:txBody>
      </p:sp>
    </p:spTree>
    <p:extLst>
      <p:ext uri="{BB962C8B-B14F-4D97-AF65-F5344CB8AC3E}">
        <p14:creationId xmlns:p14="http://schemas.microsoft.com/office/powerpoint/2010/main" val="238904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Secondary syphilis </a:t>
            </a:r>
            <a:endParaRPr lang="en-US" dirty="0"/>
          </a:p>
        </p:txBody>
      </p:sp>
      <p:pic>
        <p:nvPicPr>
          <p:cNvPr id="6146" name="Picture 2" descr="C:\Users\saleh\Desktop\1200px-Secondary_Syphilis_on_palms_CDC_6809_lores.rs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5216" y="2514600"/>
            <a:ext cx="5262033" cy="3593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62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Latent syphilis</a:t>
            </a:r>
            <a:endParaRPr lang="en-US" dirty="0"/>
          </a:p>
        </p:txBody>
      </p:sp>
      <p:sp>
        <p:nvSpPr>
          <p:cNvPr id="3" name="Content Placeholder 2"/>
          <p:cNvSpPr>
            <a:spLocks noGrp="1"/>
          </p:cNvSpPr>
          <p:nvPr>
            <p:ph idx="1"/>
          </p:nvPr>
        </p:nvSpPr>
        <p:spPr>
          <a:xfrm>
            <a:off x="1176865" y="2490135"/>
            <a:ext cx="6798736" cy="3682065"/>
          </a:xfrm>
        </p:spPr>
        <p:txBody>
          <a:bodyPr>
            <a:normAutofit fontScale="77500" lnSpcReduction="20000"/>
          </a:bodyPr>
          <a:lstStyle/>
          <a:p>
            <a:pPr algn="l" rtl="0"/>
            <a:r>
              <a:rPr lang="en-US" dirty="0"/>
              <a:t>Latent syphilis is defined as having serologic proof of infection without symptoms of </a:t>
            </a:r>
            <a:r>
              <a:rPr lang="en-US" dirty="0" smtClean="0"/>
              <a:t>disease</a:t>
            </a:r>
          </a:p>
          <a:p>
            <a:pPr algn="l" rtl="0"/>
            <a:r>
              <a:rPr lang="en-US" dirty="0" smtClean="0"/>
              <a:t>It can be:</a:t>
            </a:r>
          </a:p>
          <a:p>
            <a:pPr lvl="1" algn="l" rtl="0"/>
            <a:r>
              <a:rPr lang="en-US" sz="2600" dirty="0" smtClean="0"/>
              <a:t>Early: </a:t>
            </a:r>
          </a:p>
          <a:p>
            <a:pPr lvl="2" algn="l" rtl="0"/>
            <a:r>
              <a:rPr lang="en-US" sz="2300" dirty="0" smtClean="0"/>
              <a:t>less </a:t>
            </a:r>
            <a:r>
              <a:rPr lang="en-US" sz="2300" dirty="0"/>
              <a:t>than </a:t>
            </a:r>
            <a:r>
              <a:rPr lang="en-US" sz="2300" dirty="0" smtClean="0"/>
              <a:t>2</a:t>
            </a:r>
            <a:r>
              <a:rPr lang="en-US" sz="2300" dirty="0"/>
              <a:t> </a:t>
            </a:r>
            <a:r>
              <a:rPr lang="en-US" sz="2300" dirty="0" smtClean="0"/>
              <a:t>years </a:t>
            </a:r>
            <a:r>
              <a:rPr lang="en-US" sz="2300" dirty="0"/>
              <a:t>after secondary </a:t>
            </a:r>
            <a:r>
              <a:rPr lang="en-US" sz="2300" dirty="0" smtClean="0"/>
              <a:t>syphilis.</a:t>
            </a:r>
          </a:p>
          <a:p>
            <a:pPr lvl="2" algn="l" rtl="0"/>
            <a:r>
              <a:rPr lang="en-US" sz="2300" dirty="0" smtClean="0"/>
              <a:t>Early latent syphilis may have a relapse of symptoms.</a:t>
            </a:r>
          </a:p>
          <a:p>
            <a:pPr lvl="1" algn="l" rtl="0"/>
            <a:r>
              <a:rPr lang="en-US" sz="2600" dirty="0" smtClean="0"/>
              <a:t>Late: </a:t>
            </a:r>
          </a:p>
          <a:p>
            <a:pPr lvl="2" algn="l" rtl="0"/>
            <a:r>
              <a:rPr lang="en-US" sz="2300" dirty="0" smtClean="0"/>
              <a:t>more </a:t>
            </a:r>
            <a:r>
              <a:rPr lang="en-US" sz="2300" dirty="0"/>
              <a:t>than </a:t>
            </a:r>
            <a:r>
              <a:rPr lang="en-US" sz="2300" dirty="0" smtClean="0"/>
              <a:t>2</a:t>
            </a:r>
            <a:r>
              <a:rPr lang="en-US" sz="2300" dirty="0"/>
              <a:t> </a:t>
            </a:r>
            <a:r>
              <a:rPr lang="en-US" sz="2300" dirty="0" smtClean="0"/>
              <a:t>years </a:t>
            </a:r>
            <a:r>
              <a:rPr lang="en-US" sz="2300" dirty="0"/>
              <a:t>after secondary </a:t>
            </a:r>
            <a:r>
              <a:rPr lang="en-US" sz="2300" dirty="0" smtClean="0"/>
              <a:t>syphilis.</a:t>
            </a:r>
          </a:p>
          <a:p>
            <a:pPr lvl="2" algn="l" rtl="0"/>
            <a:r>
              <a:rPr lang="en-US" sz="2300" dirty="0" smtClean="0"/>
              <a:t>Late </a:t>
            </a:r>
            <a:r>
              <a:rPr lang="en-US" sz="2300" dirty="0"/>
              <a:t>latent syphilis is </a:t>
            </a:r>
            <a:r>
              <a:rPr lang="en-US" sz="2300" dirty="0" smtClean="0"/>
              <a:t>asymptomatic.</a:t>
            </a:r>
          </a:p>
          <a:p>
            <a:pPr lvl="2" algn="l" rtl="0"/>
            <a:r>
              <a:rPr lang="en-US" sz="2300" dirty="0"/>
              <a:t>not as contagious as early latent syphilis</a:t>
            </a:r>
            <a:r>
              <a:rPr lang="en-US" dirty="0"/>
              <a:t>.</a:t>
            </a:r>
          </a:p>
        </p:txBody>
      </p:sp>
    </p:spTree>
    <p:extLst>
      <p:ext uri="{BB962C8B-B14F-4D97-AF65-F5344CB8AC3E}">
        <p14:creationId xmlns:p14="http://schemas.microsoft.com/office/powerpoint/2010/main" val="3116972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Tertiary Syphilis</a:t>
            </a:r>
            <a:endParaRPr lang="en-US" dirty="0"/>
          </a:p>
        </p:txBody>
      </p:sp>
      <p:sp>
        <p:nvSpPr>
          <p:cNvPr id="3" name="Content Placeholder 2"/>
          <p:cNvSpPr>
            <a:spLocks noGrp="1"/>
          </p:cNvSpPr>
          <p:nvPr>
            <p:ph idx="1"/>
          </p:nvPr>
        </p:nvSpPr>
        <p:spPr/>
        <p:txBody>
          <a:bodyPr>
            <a:normAutofit fontScale="85000" lnSpcReduction="10000"/>
          </a:bodyPr>
          <a:lstStyle/>
          <a:p>
            <a:pPr algn="l" rtl="0"/>
            <a:r>
              <a:rPr lang="en-US" sz="2700" dirty="0" smtClean="0"/>
              <a:t>Final stage of syphilis. </a:t>
            </a:r>
          </a:p>
          <a:p>
            <a:pPr algn="l" rtl="0"/>
            <a:r>
              <a:rPr lang="en-US" sz="2700" dirty="0" smtClean="0"/>
              <a:t>The infection generally involves the skin and bones but can also spreads to the brain, nervous system, heart. </a:t>
            </a:r>
          </a:p>
          <a:p>
            <a:pPr algn="l" rtl="0"/>
            <a:r>
              <a:rPr lang="en-US" sz="2700" dirty="0" smtClean="0"/>
              <a:t>The dormant bacteria may be detectable either by seeing the damage they cause to a part of the body, or through a blood test for syphilis.</a:t>
            </a:r>
          </a:p>
          <a:p>
            <a:pPr algn="l" rtl="0"/>
            <a:r>
              <a:rPr lang="en-US" sz="2700" dirty="0" smtClean="0"/>
              <a:t>Appearance of </a:t>
            </a:r>
            <a:r>
              <a:rPr lang="en-US" sz="2700" i="1" dirty="0" err="1" smtClean="0"/>
              <a:t>Gumma</a:t>
            </a:r>
            <a:r>
              <a:rPr lang="en-US" sz="2700" i="1" dirty="0" smtClean="0"/>
              <a:t> </a:t>
            </a:r>
            <a:r>
              <a:rPr lang="en-US" sz="2700" dirty="0" smtClean="0"/>
              <a:t>(</a:t>
            </a:r>
            <a:r>
              <a:rPr lang="en-US" sz="2700" dirty="0" err="1" smtClean="0"/>
              <a:t>charactaristic</a:t>
            </a:r>
            <a:r>
              <a:rPr lang="en-US" sz="2700" dirty="0" smtClean="0"/>
              <a:t> granulomatous lesions) commonly found on skull and legs.</a:t>
            </a:r>
            <a:endParaRPr lang="en-US" sz="2700" i="1" dirty="0" smtClean="0"/>
          </a:p>
        </p:txBody>
      </p:sp>
    </p:spTree>
    <p:extLst>
      <p:ext uri="{BB962C8B-B14F-4D97-AF65-F5344CB8AC3E}">
        <p14:creationId xmlns:p14="http://schemas.microsoft.com/office/powerpoint/2010/main" val="27980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Tertiary Syphilis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50736" y="2490788"/>
            <a:ext cx="5250465" cy="3444875"/>
          </a:xfrm>
        </p:spPr>
      </p:pic>
    </p:spTree>
    <p:extLst>
      <p:ext uri="{BB962C8B-B14F-4D97-AF65-F5344CB8AC3E}">
        <p14:creationId xmlns:p14="http://schemas.microsoft.com/office/powerpoint/2010/main" val="737407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Treatment of syphilis</a:t>
            </a:r>
            <a:endParaRPr lang="en-US" dirty="0"/>
          </a:p>
        </p:txBody>
      </p:sp>
      <p:sp>
        <p:nvSpPr>
          <p:cNvPr id="3" name="Content Placeholder 2"/>
          <p:cNvSpPr>
            <a:spLocks noGrp="1"/>
          </p:cNvSpPr>
          <p:nvPr>
            <p:ph idx="1"/>
          </p:nvPr>
        </p:nvSpPr>
        <p:spPr/>
        <p:txBody>
          <a:bodyPr/>
          <a:lstStyle/>
          <a:p>
            <a:pPr algn="l" rtl="0"/>
            <a:r>
              <a:rPr lang="en-US" dirty="0" smtClean="0"/>
              <a:t>Antibiotics: effective early</a:t>
            </a:r>
          </a:p>
          <a:p>
            <a:pPr algn="l" rtl="0"/>
            <a:r>
              <a:rPr lang="en-US" dirty="0" err="1" smtClean="0"/>
              <a:t>Benzathine</a:t>
            </a:r>
            <a:r>
              <a:rPr lang="en-US" dirty="0" smtClean="0"/>
              <a:t> penicillin (1 dose, IM), if allergic: doxycycline (2 weeks)</a:t>
            </a:r>
          </a:p>
          <a:p>
            <a:pPr algn="l" rtl="0"/>
            <a:r>
              <a:rPr lang="en-US" dirty="0" smtClean="0"/>
              <a:t>If latent/tertiary: </a:t>
            </a:r>
            <a:r>
              <a:rPr lang="en-US" dirty="0" err="1" smtClean="0"/>
              <a:t>Benzathine</a:t>
            </a:r>
            <a:r>
              <a:rPr lang="en-US" dirty="0" smtClean="0"/>
              <a:t> penicillin (3 doses, IM)</a:t>
            </a:r>
          </a:p>
          <a:p>
            <a:pPr algn="l" rtl="0"/>
            <a:endParaRPr lang="en-US" dirty="0" smtClean="0"/>
          </a:p>
          <a:p>
            <a:pPr algn="l" rtl="0"/>
            <a:endParaRPr lang="en-US" dirty="0"/>
          </a:p>
        </p:txBody>
      </p:sp>
    </p:spTree>
    <p:extLst>
      <p:ext uri="{BB962C8B-B14F-4D97-AF65-F5344CB8AC3E}">
        <p14:creationId xmlns:p14="http://schemas.microsoft.com/office/powerpoint/2010/main" val="68463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3</a:t>
            </a:r>
            <a:endParaRPr lang="en-US" dirty="0"/>
          </a:p>
        </p:txBody>
      </p:sp>
      <p:sp>
        <p:nvSpPr>
          <p:cNvPr id="3" name="Content Placeholder 2"/>
          <p:cNvSpPr>
            <a:spLocks noGrp="1"/>
          </p:cNvSpPr>
          <p:nvPr>
            <p:ph idx="1"/>
          </p:nvPr>
        </p:nvSpPr>
        <p:spPr/>
        <p:txBody>
          <a:bodyPr/>
          <a:lstStyle/>
          <a:p>
            <a:pPr algn="l" rtl="0"/>
            <a:r>
              <a:rPr lang="en-US" dirty="0" smtClean="0"/>
              <a:t>Patient comes to you complaining of urinary frequency. When you examined him, you found Frothy </a:t>
            </a:r>
            <a:r>
              <a:rPr lang="en-US" dirty="0"/>
              <a:t>yellowish vaginal </a:t>
            </a:r>
            <a:r>
              <a:rPr lang="en-US" dirty="0" smtClean="0"/>
              <a:t>discharge and strawberry cervix: </a:t>
            </a:r>
          </a:p>
          <a:p>
            <a:pPr marL="880110" lvl="1" indent="-514350" algn="l" rtl="0">
              <a:buFont typeface="+mj-lt"/>
              <a:buAutoNum type="alphaUcPeriod"/>
            </a:pPr>
            <a:r>
              <a:rPr lang="en-US" dirty="0"/>
              <a:t>HIV</a:t>
            </a:r>
          </a:p>
          <a:p>
            <a:pPr marL="880110" lvl="1" indent="-514350" algn="l" rtl="0">
              <a:buFont typeface="+mj-lt"/>
              <a:buAutoNum type="alphaUcPeriod"/>
            </a:pPr>
            <a:r>
              <a:rPr lang="en-US" dirty="0" err="1"/>
              <a:t>Trichomoniasis</a:t>
            </a:r>
            <a:endParaRPr lang="en-US" dirty="0"/>
          </a:p>
          <a:p>
            <a:pPr marL="880110" lvl="1" indent="-514350" algn="l" rtl="0">
              <a:buFont typeface="+mj-lt"/>
              <a:buAutoNum type="alphaUcPeriod"/>
            </a:pPr>
            <a:r>
              <a:rPr lang="en-US" dirty="0"/>
              <a:t>Gonorrhea</a:t>
            </a:r>
          </a:p>
          <a:p>
            <a:pPr marL="880110" lvl="1" indent="-514350" algn="l" rtl="0">
              <a:buFont typeface="+mj-lt"/>
              <a:buAutoNum type="alphaUcPeriod"/>
            </a:pPr>
            <a:r>
              <a:rPr lang="en-US" dirty="0"/>
              <a:t>Syphilis</a:t>
            </a:r>
          </a:p>
          <a:p>
            <a:pPr algn="l" rtl="0"/>
            <a:endParaRPr lang="en-US" dirty="0"/>
          </a:p>
        </p:txBody>
      </p:sp>
    </p:spTree>
    <p:extLst>
      <p:ext uri="{BB962C8B-B14F-4D97-AF65-F5344CB8AC3E}">
        <p14:creationId xmlns:p14="http://schemas.microsoft.com/office/powerpoint/2010/main" val="102738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HIV</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dirty="0" smtClean="0"/>
              <a:t>Etiology:</a:t>
            </a:r>
          </a:p>
          <a:p>
            <a:pPr lvl="1" algn="l" rtl="0"/>
            <a:r>
              <a:rPr lang="en-US" sz="2500" dirty="0"/>
              <a:t>Retrovirus, either HIV-1 or HIV-2 </a:t>
            </a:r>
          </a:p>
          <a:p>
            <a:pPr lvl="1" algn="l" rtl="0"/>
            <a:r>
              <a:rPr lang="en-US" sz="2500" dirty="0"/>
              <a:t>HIV-2 is almost entirely confined to West </a:t>
            </a:r>
            <a:r>
              <a:rPr lang="en-US" sz="2500" dirty="0" smtClean="0"/>
              <a:t>Africa</a:t>
            </a:r>
          </a:p>
          <a:p>
            <a:pPr algn="l" rtl="0"/>
            <a:r>
              <a:rPr lang="en-US" dirty="0" smtClean="0"/>
              <a:t>Modes of Transmission:</a:t>
            </a:r>
          </a:p>
          <a:p>
            <a:pPr lvl="1" algn="l" rtl="0"/>
            <a:r>
              <a:rPr lang="en-US" sz="2500" dirty="0" smtClean="0"/>
              <a:t>Sexual intercourse (Vaginal or Anal)</a:t>
            </a:r>
          </a:p>
          <a:p>
            <a:pPr lvl="1" algn="l" rtl="0"/>
            <a:r>
              <a:rPr lang="en-US" sz="2500" dirty="0"/>
              <a:t>Mother-to-child (</a:t>
            </a:r>
            <a:r>
              <a:rPr lang="en-US" sz="2500" dirty="0" err="1"/>
              <a:t>transplacental</a:t>
            </a:r>
            <a:r>
              <a:rPr lang="en-US" sz="2500" dirty="0"/>
              <a:t>, perinatal, breastfeeding</a:t>
            </a:r>
            <a:r>
              <a:rPr lang="en-US" sz="2500" dirty="0" smtClean="0"/>
              <a:t>).</a:t>
            </a:r>
          </a:p>
          <a:p>
            <a:pPr lvl="1" algn="l" rtl="0"/>
            <a:r>
              <a:rPr lang="en-US" sz="2500" dirty="0" smtClean="0"/>
              <a:t>Contaminated blood, blood products and organ transplantation</a:t>
            </a:r>
          </a:p>
          <a:p>
            <a:pPr lvl="1" algn="l" rtl="0"/>
            <a:r>
              <a:rPr lang="en-US" sz="2500" dirty="0" smtClean="0"/>
              <a:t>Contaminated needles</a:t>
            </a:r>
            <a:endParaRPr lang="en-US" sz="2500" dirty="0"/>
          </a:p>
        </p:txBody>
      </p:sp>
    </p:spTree>
    <p:extLst>
      <p:ext uri="{BB962C8B-B14F-4D97-AF65-F5344CB8AC3E}">
        <p14:creationId xmlns:p14="http://schemas.microsoft.com/office/powerpoint/2010/main" val="31907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33400"/>
            <a:ext cx="6798734" cy="1303867"/>
          </a:xfrm>
        </p:spPr>
        <p:txBody>
          <a:bodyPr>
            <a:normAutofit fontScale="90000"/>
          </a:bodyPr>
          <a:lstStyle/>
          <a:p>
            <a:pPr rtl="0"/>
            <a:r>
              <a:rPr lang="en-US" sz="3600" dirty="0"/>
              <a:t>Estimated Per-Act Probability of Acquiring HIV from an Infected </a:t>
            </a:r>
            <a:r>
              <a:rPr lang="en-US" sz="3600" dirty="0" smtClean="0"/>
              <a:t>Source</a:t>
            </a:r>
            <a:r>
              <a:rPr lang="en-US" dirty="0"/>
              <a:t/>
            </a:r>
            <a:br>
              <a:rPr lang="en-US" dirty="0"/>
            </a:b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77639868"/>
              </p:ext>
            </p:extLst>
          </p:nvPr>
        </p:nvGraphicFramePr>
        <p:xfrm>
          <a:off x="1828800" y="1447800"/>
          <a:ext cx="5638800" cy="5345880"/>
        </p:xfrm>
        <a:graphic>
          <a:graphicData uri="http://schemas.openxmlformats.org/drawingml/2006/table">
            <a:tbl>
              <a:tblPr/>
              <a:tblGrid>
                <a:gridCol w="2819400"/>
                <a:gridCol w="2819400"/>
              </a:tblGrid>
              <a:tr h="534268">
                <a:tc>
                  <a:txBody>
                    <a:bodyPr/>
                    <a:lstStyle/>
                    <a:p>
                      <a:pPr algn="ctr" rtl="0"/>
                      <a:r>
                        <a:rPr lang="en-US" dirty="0">
                          <a:solidFill>
                            <a:srgbClr val="000000"/>
                          </a:solidFill>
                          <a:effectLst/>
                        </a:rPr>
                        <a:t>Type of Exposure</a:t>
                      </a:r>
                    </a:p>
                  </a:txBody>
                  <a:tcPr marL="23813" marR="23813" marT="23813" marB="238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1D5B0"/>
                    </a:solidFill>
                  </a:tcPr>
                </a:tc>
                <a:tc>
                  <a:txBody>
                    <a:bodyPr/>
                    <a:lstStyle/>
                    <a:p>
                      <a:pPr algn="ctr" rtl="0"/>
                      <a:r>
                        <a:rPr lang="en-US">
                          <a:solidFill>
                            <a:srgbClr val="000000"/>
                          </a:solidFill>
                          <a:effectLst/>
                        </a:rPr>
                        <a:t>Risk per 10,000</a:t>
                      </a:r>
                      <a:br>
                        <a:rPr lang="en-US">
                          <a:solidFill>
                            <a:srgbClr val="000000"/>
                          </a:solidFill>
                          <a:effectLst/>
                        </a:rPr>
                      </a:br>
                      <a:r>
                        <a:rPr lang="en-US">
                          <a:solidFill>
                            <a:srgbClr val="000000"/>
                          </a:solidFill>
                          <a:effectLst/>
                        </a:rPr>
                        <a:t>Exposures</a:t>
                      </a:r>
                    </a:p>
                  </a:txBody>
                  <a:tcPr marL="23813" marR="23813" marT="23813" marB="238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1D5B0"/>
                    </a:solidFill>
                  </a:tcPr>
                </a:tc>
              </a:tr>
              <a:tr h="288471">
                <a:tc gridSpan="2">
                  <a:txBody>
                    <a:bodyPr/>
                    <a:lstStyle/>
                    <a:p>
                      <a:pPr algn="ctr" rtl="0"/>
                      <a:r>
                        <a:rPr lang="en-US">
                          <a:solidFill>
                            <a:srgbClr val="000000"/>
                          </a:solidFill>
                          <a:effectLst/>
                        </a:rPr>
                        <a:t>Parenteral</a:t>
                      </a:r>
                      <a:r>
                        <a:rPr lang="en-US" baseline="30000">
                          <a:solidFill>
                            <a:srgbClr val="000000"/>
                          </a:solidFill>
                          <a:effectLst/>
                        </a:rPr>
                        <a:t>3</a:t>
                      </a:r>
                      <a:endParaRPr lang="en-US">
                        <a:solidFill>
                          <a:srgbClr val="000000"/>
                        </a:solidFill>
                        <a:effectLst/>
                      </a:endParaRPr>
                    </a:p>
                  </a:txBody>
                  <a:tcPr marL="23813" marR="23813" marT="23813" marB="238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hMerge="1">
                  <a:txBody>
                    <a:bodyPr/>
                    <a:lstStyle/>
                    <a:p>
                      <a:pPr rtl="1"/>
                      <a:endParaRPr lang="ar-SA"/>
                    </a:p>
                  </a:txBody>
                  <a:tcPr/>
                </a:tc>
              </a:tr>
              <a:tr h="288471">
                <a:tc>
                  <a:txBody>
                    <a:bodyPr/>
                    <a:lstStyle/>
                    <a:p>
                      <a:pPr algn="ctr" rtl="0" fontAlgn="t"/>
                      <a:r>
                        <a:rPr lang="en-US">
                          <a:effectLst/>
                        </a:rPr>
                        <a:t>Blood Transfusion</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a:effectLst/>
                        </a:rPr>
                        <a:t>9,250</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34268">
                <a:tc>
                  <a:txBody>
                    <a:bodyPr/>
                    <a:lstStyle/>
                    <a:p>
                      <a:pPr algn="ctr" rtl="0" fontAlgn="t"/>
                      <a:r>
                        <a:rPr lang="en-US">
                          <a:effectLst/>
                        </a:rPr>
                        <a:t>Needle-sharing during injection drug use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dirty="0">
                          <a:effectLst/>
                        </a:rPr>
                        <a:t>63</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50362">
                <a:tc>
                  <a:txBody>
                    <a:bodyPr/>
                    <a:lstStyle/>
                    <a:p>
                      <a:pPr algn="ctr" rtl="0" fontAlgn="t"/>
                      <a:r>
                        <a:rPr lang="en-US" dirty="0">
                          <a:effectLst/>
                        </a:rPr>
                        <a:t>Percutaneous (needle-stick)</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dirty="0">
                          <a:effectLst/>
                        </a:rPr>
                        <a:t>23</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8471">
                <a:tc gridSpan="2">
                  <a:txBody>
                    <a:bodyPr/>
                    <a:lstStyle/>
                    <a:p>
                      <a:pPr algn="ctr" rtl="0"/>
                      <a:r>
                        <a:rPr lang="en-US">
                          <a:solidFill>
                            <a:srgbClr val="000000"/>
                          </a:solidFill>
                          <a:effectLst/>
                        </a:rPr>
                        <a:t>Sexual</a:t>
                      </a:r>
                      <a:r>
                        <a:rPr lang="en-US" baseline="30000">
                          <a:solidFill>
                            <a:srgbClr val="000000"/>
                          </a:solidFill>
                          <a:effectLst/>
                        </a:rPr>
                        <a:t>3</a:t>
                      </a:r>
                      <a:endParaRPr lang="en-US">
                        <a:solidFill>
                          <a:srgbClr val="000000"/>
                        </a:solidFill>
                        <a:effectLst/>
                      </a:endParaRPr>
                    </a:p>
                  </a:txBody>
                  <a:tcPr marL="23813" marR="23813" marT="23813" marB="238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hMerge="1">
                  <a:txBody>
                    <a:bodyPr/>
                    <a:lstStyle/>
                    <a:p>
                      <a:pPr rtl="1"/>
                      <a:endParaRPr lang="ar-SA"/>
                    </a:p>
                  </a:txBody>
                  <a:tcPr/>
                </a:tc>
              </a:tr>
              <a:tr h="450362">
                <a:tc>
                  <a:txBody>
                    <a:bodyPr/>
                    <a:lstStyle/>
                    <a:p>
                      <a:pPr algn="ctr" rtl="0" fontAlgn="t"/>
                      <a:r>
                        <a:rPr lang="en-US">
                          <a:effectLst/>
                        </a:rPr>
                        <a:t>Receptive anal intercourse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dirty="0">
                          <a:effectLst/>
                        </a:rPr>
                        <a:t>138</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8471">
                <a:tc>
                  <a:txBody>
                    <a:bodyPr/>
                    <a:lstStyle/>
                    <a:p>
                      <a:pPr algn="ctr" rtl="0" fontAlgn="t"/>
                      <a:r>
                        <a:rPr lang="en-US">
                          <a:effectLst/>
                        </a:rPr>
                        <a:t>Insertive anal intercourse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a:effectLst/>
                        </a:rPr>
                        <a:t>11</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34268">
                <a:tc>
                  <a:txBody>
                    <a:bodyPr/>
                    <a:lstStyle/>
                    <a:p>
                      <a:pPr algn="ctr" rtl="0" fontAlgn="t"/>
                      <a:r>
                        <a:rPr lang="en-US">
                          <a:effectLst/>
                        </a:rPr>
                        <a:t>Receptive penile-vaginal intercourse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a:effectLst/>
                        </a:rPr>
                        <a:t>8</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534268">
                <a:tc>
                  <a:txBody>
                    <a:bodyPr/>
                    <a:lstStyle/>
                    <a:p>
                      <a:pPr algn="ctr" rtl="0" fontAlgn="t"/>
                      <a:r>
                        <a:rPr lang="en-US">
                          <a:effectLst/>
                        </a:rPr>
                        <a:t>Insertive penile-vaginal intercourse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ar-SA">
                          <a:effectLst/>
                        </a:rPr>
                        <a:t>4</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450362">
                <a:tc>
                  <a:txBody>
                    <a:bodyPr/>
                    <a:lstStyle/>
                    <a:p>
                      <a:pPr algn="ctr" rtl="0" fontAlgn="t"/>
                      <a:r>
                        <a:rPr lang="en-US">
                          <a:effectLst/>
                        </a:rPr>
                        <a:t>Receptive oral intercourse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a:effectLst/>
                        </a:rPr>
                        <a:t>low</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288471">
                <a:tc>
                  <a:txBody>
                    <a:bodyPr/>
                    <a:lstStyle/>
                    <a:p>
                      <a:pPr algn="ctr" rtl="0" fontAlgn="t"/>
                      <a:r>
                        <a:rPr lang="en-US">
                          <a:effectLst/>
                        </a:rPr>
                        <a:t>Insertive oral intercourse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dirty="0">
                          <a:effectLst/>
                        </a:rPr>
                        <a:t>low</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0472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Estimated Per-Act Probability of Acquiring HIV from an Infected Source</a:t>
            </a:r>
            <a:br>
              <a:rPr lang="en-US" dirty="0"/>
            </a:br>
            <a:endParaRPr lang="ar-S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0204017"/>
              </p:ext>
            </p:extLst>
          </p:nvPr>
        </p:nvGraphicFramePr>
        <p:xfrm>
          <a:off x="1176338" y="3271200"/>
          <a:ext cx="6799262" cy="2329504"/>
        </p:xfrm>
        <a:graphic>
          <a:graphicData uri="http://schemas.openxmlformats.org/drawingml/2006/table">
            <a:tbl>
              <a:tblPr/>
              <a:tblGrid>
                <a:gridCol w="3399631"/>
                <a:gridCol w="3399631"/>
              </a:tblGrid>
              <a:tr h="767400">
                <a:tc gridSpan="2">
                  <a:txBody>
                    <a:bodyPr/>
                    <a:lstStyle/>
                    <a:p>
                      <a:pPr algn="ctr" rtl="0"/>
                      <a:r>
                        <a:rPr lang="en-US" dirty="0">
                          <a:solidFill>
                            <a:srgbClr val="000000"/>
                          </a:solidFill>
                          <a:effectLst/>
                        </a:rPr>
                        <a:t>Other</a:t>
                      </a:r>
                      <a:r>
                        <a:rPr lang="en-US" b="1" dirty="0">
                          <a:solidFill>
                            <a:srgbClr val="000000"/>
                          </a:solidFill>
                          <a:effectLst/>
                        </a:rPr>
                        <a:t>^</a:t>
                      </a:r>
                      <a:endParaRPr lang="en-US" dirty="0">
                        <a:solidFill>
                          <a:srgbClr val="000000"/>
                        </a:solidFill>
                        <a:effectLst/>
                      </a:endParaRPr>
                    </a:p>
                  </a:txBody>
                  <a:tcPr marL="23813" marR="23813" marT="23813" marB="23813"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CCCCCC"/>
                    </a:solidFill>
                  </a:tcPr>
                </a:tc>
                <a:tc hMerge="1">
                  <a:txBody>
                    <a:bodyPr/>
                    <a:lstStyle/>
                    <a:p>
                      <a:pPr rtl="1"/>
                      <a:endParaRPr lang="ar-SA"/>
                    </a:p>
                  </a:txBody>
                  <a:tcPr/>
                </a:tc>
              </a:tr>
              <a:tr h="0">
                <a:tc>
                  <a:txBody>
                    <a:bodyPr/>
                    <a:lstStyle/>
                    <a:p>
                      <a:pPr algn="ctr" rtl="0" fontAlgn="t"/>
                      <a:r>
                        <a:rPr lang="en-US">
                          <a:effectLst/>
                        </a:rPr>
                        <a:t>Biting</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a:effectLst/>
                        </a:rPr>
                        <a:t>negligible</a:t>
                      </a:r>
                      <a:r>
                        <a:rPr lang="en-US" baseline="30000">
                          <a:effectLst/>
                        </a:rPr>
                        <a:t>4</a:t>
                      </a:r>
                      <a:endParaRPr lang="en-US">
                        <a:effectLst/>
                      </a:endParaRP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algn="ctr" rtl="0" fontAlgn="t"/>
                      <a:r>
                        <a:rPr lang="en-US" dirty="0">
                          <a:effectLst/>
                        </a:rPr>
                        <a:t>Spitting</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a:effectLst/>
                        </a:rPr>
                        <a:t>negligible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algn="ctr" rtl="0" fontAlgn="t"/>
                      <a:r>
                        <a:rPr lang="en-US" dirty="0">
                          <a:effectLst/>
                        </a:rPr>
                        <a:t>Throwing body fluids (including semen or saliva)</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a:effectLst/>
                        </a:rPr>
                        <a:t>negligible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algn="ctr" rtl="0" fontAlgn="t"/>
                      <a:r>
                        <a:rPr lang="en-US">
                          <a:effectLst/>
                        </a:rPr>
                        <a:t>Sharing sex toys</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algn="ctr" rtl="0" fontAlgn="t"/>
                      <a:r>
                        <a:rPr lang="en-US" dirty="0">
                          <a:effectLst/>
                        </a:rPr>
                        <a:t>negligible</a:t>
                      </a:r>
                    </a:p>
                  </a:txBody>
                  <a:tcPr marL="23813" marR="23813" marT="23813" marB="23813">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35166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a:t>Transmission of </a:t>
            </a:r>
            <a:r>
              <a:rPr lang="en-US" dirty="0" smtClean="0"/>
              <a:t>HIV from mother to child </a:t>
            </a:r>
            <a:endParaRPr lang="ar-SA" dirty="0"/>
          </a:p>
        </p:txBody>
      </p:sp>
      <p:sp>
        <p:nvSpPr>
          <p:cNvPr id="3" name="Content Placeholder 2"/>
          <p:cNvSpPr>
            <a:spLocks noGrp="1"/>
          </p:cNvSpPr>
          <p:nvPr>
            <p:ph idx="1"/>
          </p:nvPr>
        </p:nvSpPr>
        <p:spPr/>
        <p:txBody>
          <a:bodyPr/>
          <a:lstStyle/>
          <a:p>
            <a:pPr algn="l" rtl="0"/>
            <a:r>
              <a:rPr lang="en-US" dirty="0"/>
              <a:t>In the absence of any interventions transmission rates range from 15-45%. This rate can be reduced to levels below 5% with effective interventions</a:t>
            </a:r>
            <a:r>
              <a:rPr lang="en-US" dirty="0" smtClean="0"/>
              <a:t>.</a:t>
            </a:r>
          </a:p>
          <a:p>
            <a:pPr algn="l"/>
            <a:endParaRPr lang="ar-SA" dirty="0"/>
          </a:p>
        </p:txBody>
      </p:sp>
    </p:spTree>
    <p:extLst>
      <p:ext uri="{BB962C8B-B14F-4D97-AF65-F5344CB8AC3E}">
        <p14:creationId xmlns:p14="http://schemas.microsoft.com/office/powerpoint/2010/main" val="2775419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Risk factors and stages of HIV infection</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a:t>Risk factors:</a:t>
            </a:r>
          </a:p>
          <a:p>
            <a:pPr lvl="1" algn="l" rtl="0"/>
            <a:r>
              <a:rPr lang="en-US" dirty="0"/>
              <a:t>STIs (due to open </a:t>
            </a:r>
            <a:r>
              <a:rPr lang="en-US" dirty="0" smtClean="0"/>
              <a:t>sores)</a:t>
            </a:r>
          </a:p>
          <a:p>
            <a:pPr lvl="1" algn="l" rtl="0"/>
            <a:r>
              <a:rPr lang="en-US" dirty="0" smtClean="0"/>
              <a:t>Unprotected </a:t>
            </a:r>
            <a:r>
              <a:rPr lang="en-US" dirty="0"/>
              <a:t>sex</a:t>
            </a:r>
          </a:p>
          <a:p>
            <a:pPr lvl="1" algn="l" rtl="0"/>
            <a:r>
              <a:rPr lang="en-US" dirty="0"/>
              <a:t>Multiple sexual partners</a:t>
            </a:r>
          </a:p>
          <a:p>
            <a:pPr lvl="1" algn="l" rtl="0"/>
            <a:r>
              <a:rPr lang="en-US" dirty="0" smtClean="0"/>
              <a:t>Uncircumcised </a:t>
            </a:r>
            <a:r>
              <a:rPr lang="en-US" dirty="0"/>
              <a:t>males</a:t>
            </a:r>
          </a:p>
          <a:p>
            <a:pPr algn="l" rtl="0"/>
            <a:r>
              <a:rPr lang="en-US" dirty="0"/>
              <a:t>Stages of HIV infection</a:t>
            </a:r>
          </a:p>
          <a:p>
            <a:pPr lvl="1" algn="l" rtl="0"/>
            <a:r>
              <a:rPr lang="en-US" dirty="0"/>
              <a:t>Acute HIV infection </a:t>
            </a:r>
          </a:p>
          <a:p>
            <a:pPr lvl="1" algn="l" rtl="0"/>
            <a:r>
              <a:rPr lang="en-US" dirty="0"/>
              <a:t>Chronic HIV infection</a:t>
            </a:r>
          </a:p>
          <a:p>
            <a:pPr lvl="1" algn="l" rtl="0"/>
            <a:r>
              <a:rPr lang="en-US" dirty="0"/>
              <a:t>AIDS</a:t>
            </a:r>
          </a:p>
          <a:p>
            <a:pPr algn="l" rtl="0"/>
            <a:endParaRPr lang="en-US" dirty="0"/>
          </a:p>
        </p:txBody>
      </p:sp>
    </p:spTree>
    <p:extLst>
      <p:ext uri="{BB962C8B-B14F-4D97-AF65-F5344CB8AC3E}">
        <p14:creationId xmlns:p14="http://schemas.microsoft.com/office/powerpoint/2010/main" val="315583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Acute HIV infection</a:t>
            </a:r>
            <a:endParaRPr lang="en-US" dirty="0"/>
          </a:p>
        </p:txBody>
      </p:sp>
      <p:sp>
        <p:nvSpPr>
          <p:cNvPr id="3" name="Content Placeholder 2"/>
          <p:cNvSpPr>
            <a:spLocks noGrp="1"/>
          </p:cNvSpPr>
          <p:nvPr>
            <p:ph idx="1"/>
          </p:nvPr>
        </p:nvSpPr>
        <p:spPr/>
        <p:txBody>
          <a:bodyPr>
            <a:normAutofit fontScale="92500"/>
          </a:bodyPr>
          <a:lstStyle/>
          <a:p>
            <a:pPr algn="l" rtl="0"/>
            <a:r>
              <a:rPr lang="en-US" dirty="0"/>
              <a:t>Acute HIV infection generally develops within </a:t>
            </a:r>
            <a:r>
              <a:rPr lang="en-US" dirty="0">
                <a:solidFill>
                  <a:srgbClr val="FF0000"/>
                </a:solidFill>
              </a:rPr>
              <a:t>2</a:t>
            </a:r>
            <a:r>
              <a:rPr lang="en-US" dirty="0"/>
              <a:t> to </a:t>
            </a:r>
            <a:r>
              <a:rPr lang="en-US" dirty="0">
                <a:solidFill>
                  <a:srgbClr val="FF0000"/>
                </a:solidFill>
              </a:rPr>
              <a:t>4</a:t>
            </a:r>
            <a:r>
              <a:rPr lang="en-US" dirty="0"/>
              <a:t> weeks after a person is infected with </a:t>
            </a:r>
            <a:r>
              <a:rPr lang="en-US" dirty="0" smtClean="0"/>
              <a:t>HIV.</a:t>
            </a:r>
          </a:p>
          <a:p>
            <a:pPr algn="l" rtl="0"/>
            <a:r>
              <a:rPr lang="en-US" dirty="0" smtClean="0"/>
              <a:t>During </a:t>
            </a:r>
            <a:r>
              <a:rPr lang="en-US" dirty="0"/>
              <a:t>acute </a:t>
            </a:r>
            <a:r>
              <a:rPr lang="en-US" dirty="0" smtClean="0"/>
              <a:t>stage, </a:t>
            </a:r>
            <a:r>
              <a:rPr lang="en-US" dirty="0"/>
              <a:t>many people have flu-like </a:t>
            </a:r>
            <a:r>
              <a:rPr lang="en-US" dirty="0" smtClean="0"/>
              <a:t>symptoms.</a:t>
            </a:r>
          </a:p>
          <a:p>
            <a:pPr algn="l" rtl="0"/>
            <a:r>
              <a:rPr lang="en-US" dirty="0" smtClean="0"/>
              <a:t>In the acute stage, HIV </a:t>
            </a:r>
            <a:r>
              <a:rPr lang="en-US" dirty="0"/>
              <a:t>multiplies rapidly and spreads throughout the body. The virus attacks and destroys the infection-fighting </a:t>
            </a:r>
            <a:r>
              <a:rPr lang="en-US" dirty="0">
                <a:solidFill>
                  <a:srgbClr val="FF0000"/>
                </a:solidFill>
              </a:rPr>
              <a:t>CD4</a:t>
            </a:r>
            <a:r>
              <a:rPr lang="en-US" dirty="0"/>
              <a:t> cells of the immune system. </a:t>
            </a:r>
            <a:endParaRPr lang="en-US" dirty="0" smtClean="0"/>
          </a:p>
          <a:p>
            <a:pPr algn="l" rtl="0"/>
            <a:r>
              <a:rPr lang="en-US" dirty="0"/>
              <a:t>HIV can be transmitted during any stage of infection, but the risk is greatest during acute HIV infection</a:t>
            </a:r>
          </a:p>
          <a:p>
            <a:pPr algn="l" rtl="0"/>
            <a:endParaRPr lang="en-US" dirty="0"/>
          </a:p>
          <a:p>
            <a:pPr algn="l" rtl="0"/>
            <a:endParaRPr lang="en-US" dirty="0"/>
          </a:p>
        </p:txBody>
      </p:sp>
    </p:spTree>
    <p:extLst>
      <p:ext uri="{BB962C8B-B14F-4D97-AF65-F5344CB8AC3E}">
        <p14:creationId xmlns:p14="http://schemas.microsoft.com/office/powerpoint/2010/main" val="407230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Chronic HIV infection</a:t>
            </a:r>
            <a:endParaRPr lang="en-US" dirty="0"/>
          </a:p>
        </p:txBody>
      </p:sp>
      <p:sp>
        <p:nvSpPr>
          <p:cNvPr id="3" name="Content Placeholder 2"/>
          <p:cNvSpPr>
            <a:spLocks noGrp="1"/>
          </p:cNvSpPr>
          <p:nvPr>
            <p:ph idx="1"/>
          </p:nvPr>
        </p:nvSpPr>
        <p:spPr/>
        <p:txBody>
          <a:bodyPr/>
          <a:lstStyle/>
          <a:p>
            <a:pPr algn="l" rtl="0"/>
            <a:r>
              <a:rPr lang="en-US" dirty="0"/>
              <a:t>HIV continues to multiply in the body but at very low </a:t>
            </a:r>
            <a:r>
              <a:rPr lang="en-US" dirty="0" smtClean="0"/>
              <a:t>rate.</a:t>
            </a:r>
          </a:p>
          <a:p>
            <a:pPr algn="l" rtl="0"/>
            <a:r>
              <a:rPr lang="en-US" dirty="0" smtClean="0"/>
              <a:t>People </a:t>
            </a:r>
            <a:r>
              <a:rPr lang="en-US" dirty="0"/>
              <a:t>with chronic HIV infection may not have any HIV-related symptoms, but they can still spread HIV to others</a:t>
            </a:r>
            <a:r>
              <a:rPr lang="en-US" dirty="0" smtClean="0"/>
              <a:t>.</a:t>
            </a:r>
          </a:p>
          <a:p>
            <a:pPr algn="l" rtl="0"/>
            <a:r>
              <a:rPr lang="en-US" dirty="0"/>
              <a:t>Without </a:t>
            </a:r>
            <a:r>
              <a:rPr lang="en-US" dirty="0" smtClean="0"/>
              <a:t>treatment, </a:t>
            </a:r>
            <a:r>
              <a:rPr lang="en-US" dirty="0"/>
              <a:t>chronic HIV infection usually advances to AIDS in 10 to 12 years.</a:t>
            </a:r>
          </a:p>
          <a:p>
            <a:pPr algn="l" rtl="0"/>
            <a:endParaRPr lang="en-US" dirty="0"/>
          </a:p>
        </p:txBody>
      </p:sp>
    </p:spTree>
    <p:extLst>
      <p:ext uri="{BB962C8B-B14F-4D97-AF65-F5344CB8AC3E}">
        <p14:creationId xmlns:p14="http://schemas.microsoft.com/office/powerpoint/2010/main" val="302188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AIDS</a:t>
            </a:r>
            <a:endParaRPr lang="en-US" dirty="0"/>
          </a:p>
        </p:txBody>
      </p:sp>
      <p:sp>
        <p:nvSpPr>
          <p:cNvPr id="3" name="Content Placeholder 2"/>
          <p:cNvSpPr>
            <a:spLocks noGrp="1"/>
          </p:cNvSpPr>
          <p:nvPr>
            <p:ph idx="1"/>
          </p:nvPr>
        </p:nvSpPr>
        <p:spPr/>
        <p:txBody>
          <a:bodyPr/>
          <a:lstStyle/>
          <a:p>
            <a:pPr algn="l" rtl="0"/>
            <a:r>
              <a:rPr lang="en-US" dirty="0"/>
              <a:t>AIDS is diagnosed when a person with HIV has a CD4 count of less than </a:t>
            </a:r>
            <a:r>
              <a:rPr lang="en-US" dirty="0">
                <a:solidFill>
                  <a:srgbClr val="FF0000"/>
                </a:solidFill>
              </a:rPr>
              <a:t>200 cells/mm3 </a:t>
            </a:r>
            <a:r>
              <a:rPr lang="en-US" dirty="0"/>
              <a:t>and/or one or more opportunistic </a:t>
            </a:r>
            <a:r>
              <a:rPr lang="en-US" dirty="0" smtClean="0"/>
              <a:t>infections.</a:t>
            </a:r>
          </a:p>
          <a:p>
            <a:pPr algn="l" rtl="0"/>
            <a:r>
              <a:rPr lang="en-US" dirty="0"/>
              <a:t>Without treatment, people with AIDS typically survive about 3 </a:t>
            </a:r>
            <a:r>
              <a:rPr lang="en-US" dirty="0" smtClean="0"/>
              <a:t>years.</a:t>
            </a:r>
            <a:endParaRPr lang="en-US" dirty="0"/>
          </a:p>
          <a:p>
            <a:pPr algn="l" rtl="0"/>
            <a:r>
              <a:rPr lang="en-US" sz="2800" dirty="0"/>
              <a:t>Mortality in HIV patients is mostly due to infections, cancers, or wasting.</a:t>
            </a:r>
            <a:endParaRPr lang="en-US" dirty="0"/>
          </a:p>
          <a:p>
            <a:pPr algn="l" rtl="0"/>
            <a:endParaRPr lang="en-US" dirty="0"/>
          </a:p>
          <a:p>
            <a:pPr algn="l" rtl="0"/>
            <a:endParaRPr lang="en-US" dirty="0"/>
          </a:p>
          <a:p>
            <a:pPr algn="l" rtl="0"/>
            <a:endParaRPr lang="en-US" dirty="0"/>
          </a:p>
        </p:txBody>
      </p:sp>
    </p:spTree>
    <p:extLst>
      <p:ext uri="{BB962C8B-B14F-4D97-AF65-F5344CB8AC3E}">
        <p14:creationId xmlns:p14="http://schemas.microsoft.com/office/powerpoint/2010/main" val="384856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Diagnosis of HIV </a:t>
            </a:r>
            <a:endParaRPr lang="en-US" dirty="0"/>
          </a:p>
        </p:txBody>
      </p:sp>
      <p:sp>
        <p:nvSpPr>
          <p:cNvPr id="3" name="Content Placeholder 2"/>
          <p:cNvSpPr>
            <a:spLocks noGrp="1"/>
          </p:cNvSpPr>
          <p:nvPr>
            <p:ph idx="1"/>
          </p:nvPr>
        </p:nvSpPr>
        <p:spPr/>
        <p:txBody>
          <a:bodyPr>
            <a:normAutofit/>
          </a:bodyPr>
          <a:lstStyle/>
          <a:p>
            <a:pPr algn="l" rtl="0"/>
            <a:r>
              <a:rPr lang="en-US" dirty="0"/>
              <a:t>ELISA</a:t>
            </a:r>
          </a:p>
          <a:p>
            <a:pPr lvl="1" algn="l" rtl="0"/>
            <a:r>
              <a:rPr lang="en-US" dirty="0"/>
              <a:t>Screening </a:t>
            </a:r>
          </a:p>
          <a:p>
            <a:pPr lvl="1" algn="l" rtl="0"/>
            <a:r>
              <a:rPr lang="en-US" dirty="0"/>
              <a:t>High </a:t>
            </a:r>
            <a:r>
              <a:rPr lang="en-US" dirty="0" smtClean="0"/>
              <a:t>sensitivity</a:t>
            </a:r>
          </a:p>
          <a:p>
            <a:pPr algn="l" rtl="0"/>
            <a:r>
              <a:rPr lang="en-US" dirty="0" smtClean="0"/>
              <a:t>PCR</a:t>
            </a:r>
            <a:endParaRPr lang="en-US" dirty="0"/>
          </a:p>
          <a:p>
            <a:pPr lvl="1" algn="l" rtl="0"/>
            <a:r>
              <a:rPr lang="en-US" dirty="0"/>
              <a:t>Measure the viral </a:t>
            </a:r>
            <a:r>
              <a:rPr lang="en-US" dirty="0" smtClean="0"/>
              <a:t>load</a:t>
            </a:r>
          </a:p>
          <a:p>
            <a:pPr algn="l" rtl="0"/>
            <a:r>
              <a:rPr lang="en-US" dirty="0" smtClean="0"/>
              <a:t>Western </a:t>
            </a:r>
            <a:r>
              <a:rPr lang="en-US" dirty="0"/>
              <a:t>Blot</a:t>
            </a:r>
          </a:p>
          <a:p>
            <a:pPr lvl="1" algn="l" rtl="0"/>
            <a:r>
              <a:rPr lang="en-US" dirty="0" smtClean="0"/>
              <a:t>Confirmatory test</a:t>
            </a:r>
          </a:p>
          <a:p>
            <a:pPr lvl="1" algn="l" rtl="0"/>
            <a:endParaRPr lang="en-US" dirty="0" smtClean="0"/>
          </a:p>
          <a:p>
            <a:pPr lvl="1" algn="l" rtl="0"/>
            <a:endParaRPr lang="en-US" dirty="0"/>
          </a:p>
          <a:p>
            <a:pPr algn="l" rtl="0"/>
            <a:endParaRPr lang="en-US" dirty="0"/>
          </a:p>
        </p:txBody>
      </p:sp>
    </p:spTree>
    <p:extLst>
      <p:ext uri="{BB962C8B-B14F-4D97-AF65-F5344CB8AC3E}">
        <p14:creationId xmlns:p14="http://schemas.microsoft.com/office/powerpoint/2010/main" val="284720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to use ELISA</a:t>
            </a:r>
            <a:endParaRPr lang="ar-SA" dirty="0"/>
          </a:p>
        </p:txBody>
      </p:sp>
      <p:sp>
        <p:nvSpPr>
          <p:cNvPr id="3" name="Content Placeholder 2"/>
          <p:cNvSpPr>
            <a:spLocks noGrp="1"/>
          </p:cNvSpPr>
          <p:nvPr>
            <p:ph idx="1"/>
          </p:nvPr>
        </p:nvSpPr>
        <p:spPr/>
        <p:txBody>
          <a:bodyPr/>
          <a:lstStyle/>
          <a:p>
            <a:pPr algn="l" rtl="0"/>
            <a:r>
              <a:rPr lang="en-US" dirty="0" smtClean="0"/>
              <a:t>This test is the initial test to detect infection with HIV </a:t>
            </a:r>
          </a:p>
          <a:p>
            <a:pPr marL="285750" lvl="1" algn="l" rtl="0"/>
            <a:r>
              <a:rPr lang="en-US" sz="2400" dirty="0"/>
              <a:t>2 weeks after infection and lasted 3-5 </a:t>
            </a:r>
            <a:r>
              <a:rPr lang="en-US" sz="2400" dirty="0" smtClean="0"/>
              <a:t>months</a:t>
            </a:r>
            <a:endParaRPr lang="en-US" dirty="0" smtClean="0"/>
          </a:p>
          <a:p>
            <a:pPr algn="l" rtl="0"/>
            <a:r>
              <a:rPr lang="en-US" dirty="0" smtClean="0"/>
              <a:t>If </a:t>
            </a:r>
            <a:r>
              <a:rPr lang="en-US" dirty="0"/>
              <a:t>antibodies to HIV are present (positive</a:t>
            </a:r>
            <a:r>
              <a:rPr lang="en-US" dirty="0" smtClean="0"/>
              <a:t>), if not (negative) </a:t>
            </a:r>
            <a:r>
              <a:rPr lang="en-US" dirty="0"/>
              <a:t>the test is usually repeated to confirm the diagnosis. </a:t>
            </a:r>
            <a:endParaRPr lang="ar-SA" dirty="0"/>
          </a:p>
        </p:txBody>
      </p:sp>
    </p:spTree>
    <p:extLst>
      <p:ext uri="{BB962C8B-B14F-4D97-AF65-F5344CB8AC3E}">
        <p14:creationId xmlns:p14="http://schemas.microsoft.com/office/powerpoint/2010/main" val="125534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4</a:t>
            </a:r>
            <a:endParaRPr lang="en-US" dirty="0"/>
          </a:p>
        </p:txBody>
      </p:sp>
      <p:sp>
        <p:nvSpPr>
          <p:cNvPr id="3" name="Content Placeholder 2"/>
          <p:cNvSpPr>
            <a:spLocks noGrp="1"/>
          </p:cNvSpPr>
          <p:nvPr>
            <p:ph idx="1"/>
          </p:nvPr>
        </p:nvSpPr>
        <p:spPr/>
        <p:txBody>
          <a:bodyPr/>
          <a:lstStyle/>
          <a:p>
            <a:pPr algn="l" rtl="0"/>
            <a:r>
              <a:rPr lang="en-US" dirty="0"/>
              <a:t>Which of the following is required to diagnose a patient with AIDS?</a:t>
            </a:r>
          </a:p>
          <a:p>
            <a:pPr algn="l" rtl="0"/>
            <a:endParaRPr lang="en-US" dirty="0"/>
          </a:p>
          <a:p>
            <a:pPr marL="880110" lvl="1" indent="-514350" algn="l" rtl="0">
              <a:buFont typeface="+mj-lt"/>
              <a:buAutoNum type="alphaUcPeriod"/>
            </a:pPr>
            <a:r>
              <a:rPr lang="en-US" dirty="0"/>
              <a:t>A CD4 count of less than 200 cells/mm3 </a:t>
            </a:r>
          </a:p>
          <a:p>
            <a:pPr marL="880110" lvl="1" indent="-514350" algn="l" rtl="0">
              <a:buFont typeface="+mj-lt"/>
              <a:buAutoNum type="alphaUcPeriod"/>
            </a:pPr>
            <a:r>
              <a:rPr lang="en-US" dirty="0"/>
              <a:t>A CD4 count of less than 1000 cells/mm3 </a:t>
            </a:r>
          </a:p>
          <a:p>
            <a:pPr marL="880110" lvl="1" indent="-514350" algn="l" rtl="0">
              <a:buFont typeface="+mj-lt"/>
              <a:buAutoNum type="alphaUcPeriod"/>
            </a:pPr>
            <a:r>
              <a:rPr lang="en-US" dirty="0"/>
              <a:t>A CD4 count of less than 2000 cells/mm3 </a:t>
            </a:r>
          </a:p>
          <a:p>
            <a:pPr marL="880110" lvl="1" indent="-514350" algn="l" rtl="0">
              <a:buFont typeface="+mj-lt"/>
              <a:buAutoNum type="alphaUcPeriod"/>
            </a:pPr>
            <a:r>
              <a:rPr lang="en-US" dirty="0"/>
              <a:t>A CD4 count of less than 100 cells/mm3 </a:t>
            </a:r>
          </a:p>
          <a:p>
            <a:pPr lvl="1" algn="l" rtl="0"/>
            <a:endParaRPr lang="en-US" dirty="0"/>
          </a:p>
          <a:p>
            <a:pPr lvl="1" algn="l" rtl="0"/>
            <a:endParaRPr lang="en-US" dirty="0"/>
          </a:p>
          <a:p>
            <a:pPr algn="l" rtl="0"/>
            <a:endParaRPr lang="en-US" dirty="0"/>
          </a:p>
        </p:txBody>
      </p:sp>
    </p:spTree>
    <p:extLst>
      <p:ext uri="{BB962C8B-B14F-4D97-AF65-F5344CB8AC3E}">
        <p14:creationId xmlns:p14="http://schemas.microsoft.com/office/powerpoint/2010/main" val="28218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When to use Western blot</a:t>
            </a:r>
            <a:endParaRPr lang="ar-SA" dirty="0"/>
          </a:p>
        </p:txBody>
      </p:sp>
      <p:sp>
        <p:nvSpPr>
          <p:cNvPr id="3" name="Content Placeholder 2"/>
          <p:cNvSpPr>
            <a:spLocks noGrp="1"/>
          </p:cNvSpPr>
          <p:nvPr>
            <p:ph idx="1"/>
          </p:nvPr>
        </p:nvSpPr>
        <p:spPr/>
        <p:txBody>
          <a:bodyPr/>
          <a:lstStyle/>
          <a:p>
            <a:pPr algn="l" rtl="0"/>
            <a:r>
              <a:rPr lang="en-US" dirty="0" smtClean="0"/>
              <a:t>it </a:t>
            </a:r>
            <a:r>
              <a:rPr lang="en-US" dirty="0"/>
              <a:t>is done to confirm the results of two positive ELISA tests.</a:t>
            </a:r>
          </a:p>
          <a:p>
            <a:endParaRPr lang="ar-SA" dirty="0"/>
          </a:p>
        </p:txBody>
      </p:sp>
    </p:spTree>
    <p:extLst>
      <p:ext uri="{BB962C8B-B14F-4D97-AF65-F5344CB8AC3E}">
        <p14:creationId xmlns:p14="http://schemas.microsoft.com/office/powerpoint/2010/main" val="280649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GB" dirty="0" smtClean="0"/>
              <a:t>When to use PCR</a:t>
            </a:r>
            <a:endParaRPr lang="ar-SA" dirty="0"/>
          </a:p>
        </p:txBody>
      </p:sp>
      <p:sp>
        <p:nvSpPr>
          <p:cNvPr id="3" name="Content Placeholder 2"/>
          <p:cNvSpPr>
            <a:spLocks noGrp="1"/>
          </p:cNvSpPr>
          <p:nvPr>
            <p:ph idx="1"/>
          </p:nvPr>
        </p:nvSpPr>
        <p:spPr/>
        <p:txBody>
          <a:bodyPr>
            <a:normAutofit/>
          </a:bodyPr>
          <a:lstStyle/>
          <a:p>
            <a:pPr algn="l" rtl="0"/>
            <a:r>
              <a:rPr lang="en-US" dirty="0" smtClean="0"/>
              <a:t>This </a:t>
            </a:r>
            <a:r>
              <a:rPr lang="en-US" dirty="0"/>
              <a:t>test may be done in the days or weeks after exposure to the </a:t>
            </a:r>
            <a:r>
              <a:rPr lang="en-US" dirty="0" smtClean="0"/>
              <a:t>virus, before development of the antibodies .</a:t>
            </a:r>
          </a:p>
        </p:txBody>
      </p:sp>
    </p:spTree>
    <p:extLst>
      <p:ext uri="{BB962C8B-B14F-4D97-AF65-F5344CB8AC3E}">
        <p14:creationId xmlns:p14="http://schemas.microsoft.com/office/powerpoint/2010/main" val="3672670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Treatment of HIV </a:t>
            </a:r>
            <a:endParaRPr lang="en-US" dirty="0"/>
          </a:p>
        </p:txBody>
      </p:sp>
      <p:sp>
        <p:nvSpPr>
          <p:cNvPr id="3" name="Content Placeholder 2"/>
          <p:cNvSpPr>
            <a:spLocks noGrp="1"/>
          </p:cNvSpPr>
          <p:nvPr>
            <p:ph idx="1"/>
          </p:nvPr>
        </p:nvSpPr>
        <p:spPr>
          <a:xfrm>
            <a:off x="499533" y="2362200"/>
            <a:ext cx="8153400" cy="3200400"/>
          </a:xfrm>
        </p:spPr>
        <p:txBody>
          <a:bodyPr>
            <a:noAutofit/>
          </a:bodyPr>
          <a:lstStyle/>
          <a:p>
            <a:pPr marL="0" indent="0" algn="l" rtl="0">
              <a:buNone/>
            </a:pPr>
            <a:r>
              <a:rPr lang="en-US" sz="2400" b="1" dirty="0">
                <a:cs typeface="Tahoma" pitchFamily="34" charset="0"/>
              </a:rPr>
              <a:t>Antiviral Therapy</a:t>
            </a:r>
          </a:p>
          <a:p>
            <a:pPr algn="l" rtl="0"/>
            <a:r>
              <a:rPr lang="en-GB" sz="2400" i="1" dirty="0"/>
              <a:t>Triple therapy HAART: </a:t>
            </a:r>
            <a:endParaRPr lang="en-GB" sz="2400" i="1" dirty="0" smtClean="0"/>
          </a:p>
          <a:p>
            <a:pPr lvl="1" algn="l" rtl="0"/>
            <a:r>
              <a:rPr lang="en-GB" sz="2400" dirty="0" smtClean="0"/>
              <a:t>2 </a:t>
            </a:r>
            <a:r>
              <a:rPr lang="en-GB" sz="2400" dirty="0"/>
              <a:t>nucleoside reverse transcriptase </a:t>
            </a:r>
            <a:r>
              <a:rPr lang="en-GB" sz="2400" dirty="0" smtClean="0"/>
              <a:t>inhibitors</a:t>
            </a:r>
          </a:p>
          <a:p>
            <a:pPr lvl="2" algn="l" rtl="0"/>
            <a:r>
              <a:rPr lang="en-GB" sz="2400" dirty="0" err="1"/>
              <a:t>Zidovudine</a:t>
            </a:r>
            <a:r>
              <a:rPr lang="en-GB" sz="2400" dirty="0"/>
              <a:t>, </a:t>
            </a:r>
            <a:r>
              <a:rPr lang="en-GB" sz="2400" dirty="0" err="1" smtClean="0"/>
              <a:t>Nevirapine</a:t>
            </a:r>
            <a:endParaRPr lang="en-GB" sz="2400" dirty="0" smtClean="0"/>
          </a:p>
          <a:p>
            <a:pPr lvl="1" algn="l" rtl="0"/>
            <a:r>
              <a:rPr lang="en-GB" sz="2400" dirty="0" smtClean="0"/>
              <a:t>Protease inhibitor</a:t>
            </a:r>
          </a:p>
          <a:p>
            <a:pPr lvl="2" algn="l" rtl="0"/>
            <a:r>
              <a:rPr lang="en-US" sz="2400" dirty="0" err="1" smtClean="0"/>
              <a:t>Saquinavir</a:t>
            </a:r>
            <a:r>
              <a:rPr lang="en-US" sz="2400" dirty="0" smtClean="0"/>
              <a:t>, </a:t>
            </a:r>
            <a:r>
              <a:rPr lang="en-US" sz="2400" dirty="0" err="1" smtClean="0"/>
              <a:t>Indiniavir</a:t>
            </a:r>
            <a:endParaRPr lang="en-GB" sz="2400" i="1" dirty="0" smtClean="0"/>
          </a:p>
          <a:p>
            <a:pPr algn="l" rtl="0"/>
            <a:endParaRPr lang="en-US" sz="2400" dirty="0"/>
          </a:p>
        </p:txBody>
      </p:sp>
      <p:sp>
        <p:nvSpPr>
          <p:cNvPr id="4" name="Rectangle 3"/>
          <p:cNvSpPr/>
          <p:nvPr/>
        </p:nvSpPr>
        <p:spPr>
          <a:xfrm>
            <a:off x="4572000" y="4419600"/>
            <a:ext cx="4572000" cy="1569660"/>
          </a:xfrm>
          <a:prstGeom prst="rect">
            <a:avLst/>
          </a:prstGeom>
        </p:spPr>
        <p:txBody>
          <a:bodyPr>
            <a:spAutoFit/>
          </a:bodyPr>
          <a:lstStyle/>
          <a:p>
            <a:pPr marL="342900" indent="-342900">
              <a:buClr>
                <a:schemeClr val="accent1"/>
              </a:buClr>
              <a:buFont typeface="Arial" panose="020B0604020202020204" pitchFamily="34" charset="0"/>
              <a:buChar char="•"/>
            </a:pPr>
            <a:r>
              <a:rPr lang="en-GB" sz="2400" i="1" dirty="0"/>
              <a:t>Opportunistic infection prophylaxis</a:t>
            </a:r>
          </a:p>
          <a:p>
            <a:pPr marL="800100" lvl="1" indent="-342900">
              <a:buClr>
                <a:schemeClr val="accent1"/>
              </a:buClr>
              <a:buFont typeface="Arial" panose="020B0604020202020204" pitchFamily="34" charset="0"/>
              <a:buChar char="•"/>
            </a:pPr>
            <a:r>
              <a:rPr lang="en-GB" sz="2400" dirty="0"/>
              <a:t>TB</a:t>
            </a:r>
          </a:p>
          <a:p>
            <a:pPr marL="800100" lvl="1" indent="-342900">
              <a:buClr>
                <a:schemeClr val="accent1"/>
              </a:buClr>
              <a:buFont typeface="Arial" panose="020B0604020202020204" pitchFamily="34" charset="0"/>
              <a:buChar char="•"/>
            </a:pPr>
            <a:r>
              <a:rPr lang="en-GB" sz="2400" dirty="0"/>
              <a:t>PCP</a:t>
            </a:r>
          </a:p>
          <a:p>
            <a:pPr marL="800100" lvl="1" indent="-342900">
              <a:buClr>
                <a:schemeClr val="accent1"/>
              </a:buClr>
              <a:buFont typeface="Arial" panose="020B0604020202020204" pitchFamily="34" charset="0"/>
              <a:buChar char="•"/>
            </a:pPr>
            <a:r>
              <a:rPr lang="en-GB" sz="2400" dirty="0"/>
              <a:t>Toxoplasmosis </a:t>
            </a:r>
            <a:endParaRPr lang="x-none" sz="2400" dirty="0"/>
          </a:p>
        </p:txBody>
      </p:sp>
    </p:spTree>
    <p:extLst>
      <p:ext uri="{BB962C8B-B14F-4D97-AF65-F5344CB8AC3E}">
        <p14:creationId xmlns:p14="http://schemas.microsoft.com/office/powerpoint/2010/main" val="81427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xEl>
                                              <p:pRg st="0" end="0"/>
                                            </p:txEl>
                                          </p:spTgt>
                                        </p:tgtEl>
                                        <p:attrNameLst>
                                          <p:attrName>style.visibility</p:attrName>
                                        </p:attrNameLst>
                                      </p:cBhvr>
                                      <p:to>
                                        <p:strVal val="visible"/>
                                      </p:to>
                                    </p:set>
                                    <p:animEffect transition="in" filter="fade">
                                      <p:cBhvr>
                                        <p:cTn id="34" dur="500"/>
                                        <p:tgtEl>
                                          <p:spTgt spid="4">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4">
                                            <p:txEl>
                                              <p:pRg st="1" end="1"/>
                                            </p:txEl>
                                          </p:spTgt>
                                        </p:tgtEl>
                                        <p:attrNameLst>
                                          <p:attrName>style.visibility</p:attrName>
                                        </p:attrNameLst>
                                      </p:cBhvr>
                                      <p:to>
                                        <p:strVal val="visible"/>
                                      </p:to>
                                    </p:set>
                                    <p:animEffect transition="in" filter="fade">
                                      <p:cBhvr>
                                        <p:cTn id="37" dur="500"/>
                                        <p:tgtEl>
                                          <p:spTgt spid="4">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fade">
                                      <p:cBhvr>
                                        <p:cTn id="40" dur="500"/>
                                        <p:tgtEl>
                                          <p:spTgt spid="4">
                                            <p:txEl>
                                              <p:pRg st="2" end="2"/>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animEffect transition="in" filter="fade">
                                      <p:cBhvr>
                                        <p:cTn id="4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b="1" dirty="0"/>
              <a:t>Treatments to prevent mother-to-baby transmission</a:t>
            </a:r>
            <a:br>
              <a:rPr lang="en-US" b="1" dirty="0"/>
            </a:br>
            <a:endParaRPr lang="ar-SA" dirty="0"/>
          </a:p>
        </p:txBody>
      </p:sp>
      <p:sp>
        <p:nvSpPr>
          <p:cNvPr id="3" name="Content Placeholder 2"/>
          <p:cNvSpPr>
            <a:spLocks noGrp="1"/>
          </p:cNvSpPr>
          <p:nvPr>
            <p:ph idx="1"/>
          </p:nvPr>
        </p:nvSpPr>
        <p:spPr/>
        <p:txBody>
          <a:bodyPr>
            <a:normAutofit/>
          </a:bodyPr>
          <a:lstStyle/>
          <a:p>
            <a:pPr algn="l" rtl="0"/>
            <a:r>
              <a:rPr lang="en-US" dirty="0" smtClean="0"/>
              <a:t>UK </a:t>
            </a:r>
            <a:r>
              <a:rPr lang="en-US" dirty="0"/>
              <a:t>guidelines recommend that you start taking </a:t>
            </a:r>
            <a:r>
              <a:rPr lang="en-US" dirty="0">
                <a:hlinkClick r:id="rId2"/>
              </a:rPr>
              <a:t>AZT</a:t>
            </a:r>
            <a:r>
              <a:rPr lang="en-US" dirty="0"/>
              <a:t> (zidovudine) in the final three months (third trimester) of your pregnancy</a:t>
            </a:r>
            <a:r>
              <a:rPr lang="en-US" dirty="0" smtClean="0"/>
              <a:t>.</a:t>
            </a:r>
          </a:p>
          <a:p>
            <a:pPr algn="l" rtl="0"/>
            <a:r>
              <a:rPr lang="en-US" dirty="0" smtClean="0"/>
              <a:t> </a:t>
            </a:r>
            <a:r>
              <a:rPr lang="en-US" dirty="0"/>
              <a:t>You will also need to take an intravenous injection of AZT during delivery and have a </a:t>
            </a:r>
            <a:r>
              <a:rPr lang="en-US" dirty="0" smtClean="0"/>
              <a:t>caesarean .</a:t>
            </a:r>
            <a:endParaRPr lang="ar-SA" dirty="0"/>
          </a:p>
        </p:txBody>
      </p:sp>
    </p:spTree>
    <p:extLst>
      <p:ext uri="{BB962C8B-B14F-4D97-AF65-F5344CB8AC3E}">
        <p14:creationId xmlns:p14="http://schemas.microsoft.com/office/powerpoint/2010/main" val="2526295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Genital Warts</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Etiology:</a:t>
            </a:r>
          </a:p>
          <a:p>
            <a:pPr lvl="1" algn="l" rtl="0"/>
            <a:r>
              <a:rPr lang="en-US" dirty="0" smtClean="0"/>
              <a:t>Over </a:t>
            </a:r>
            <a:r>
              <a:rPr lang="en-US" dirty="0"/>
              <a:t>90% are caused by HPV types 6 and 11.</a:t>
            </a:r>
          </a:p>
          <a:p>
            <a:pPr lvl="1" algn="l" rtl="0"/>
            <a:r>
              <a:rPr lang="en-US" dirty="0"/>
              <a:t>HPV types 16 and 18 are known to cause cancer</a:t>
            </a:r>
          </a:p>
          <a:p>
            <a:pPr lvl="1" algn="l" rtl="0"/>
            <a:r>
              <a:rPr lang="en-US" dirty="0"/>
              <a:t> </a:t>
            </a:r>
            <a:r>
              <a:rPr lang="en-US" dirty="0" smtClean="0"/>
              <a:t>In </a:t>
            </a:r>
            <a:r>
              <a:rPr lang="en-US" dirty="0"/>
              <a:t>females, warts occur around mostly in the vagina, anus, and cervix. In males, genital warts are less common but might present on the tip of the penis</a:t>
            </a:r>
          </a:p>
          <a:p>
            <a:pPr algn="l" rtl="0"/>
            <a:r>
              <a:rPr lang="en-US" dirty="0" smtClean="0"/>
              <a:t>Mode of transmission:</a:t>
            </a:r>
          </a:p>
          <a:p>
            <a:pPr lvl="1" algn="l" rtl="0"/>
            <a:r>
              <a:rPr lang="en-US" dirty="0"/>
              <a:t>S</a:t>
            </a:r>
            <a:r>
              <a:rPr lang="en-US" dirty="0" smtClean="0"/>
              <a:t>exual contact</a:t>
            </a:r>
          </a:p>
          <a:p>
            <a:pPr lvl="1" algn="l" rtl="0"/>
            <a:r>
              <a:rPr lang="en-US" dirty="0"/>
              <a:t>D</a:t>
            </a:r>
            <a:r>
              <a:rPr lang="en-US" dirty="0" smtClean="0"/>
              <a:t>irect </a:t>
            </a:r>
            <a:r>
              <a:rPr lang="en-US" dirty="0"/>
              <a:t>skin contact </a:t>
            </a:r>
          </a:p>
          <a:p>
            <a:pPr lvl="1" algn="l" rtl="0"/>
            <a:endParaRPr lang="en-US" dirty="0" smtClean="0"/>
          </a:p>
        </p:txBody>
      </p:sp>
    </p:spTree>
    <p:extLst>
      <p:ext uri="{BB962C8B-B14F-4D97-AF65-F5344CB8AC3E}">
        <p14:creationId xmlns:p14="http://schemas.microsoft.com/office/powerpoint/2010/main" val="24042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Signs, </a:t>
            </a:r>
            <a:r>
              <a:rPr lang="en-US" dirty="0"/>
              <a:t>S</a:t>
            </a:r>
            <a:r>
              <a:rPr lang="en-US" dirty="0" smtClean="0"/>
              <a:t>ymptoms and Complications of genital warts</a:t>
            </a:r>
            <a:endParaRPr lang="en-US" dirty="0"/>
          </a:p>
        </p:txBody>
      </p:sp>
      <p:sp>
        <p:nvSpPr>
          <p:cNvPr id="3" name="Content Placeholder 2"/>
          <p:cNvSpPr>
            <a:spLocks noGrp="1"/>
          </p:cNvSpPr>
          <p:nvPr>
            <p:ph idx="1"/>
          </p:nvPr>
        </p:nvSpPr>
        <p:spPr/>
        <p:txBody>
          <a:bodyPr>
            <a:normAutofit lnSpcReduction="10000"/>
          </a:bodyPr>
          <a:lstStyle/>
          <a:p>
            <a:pPr algn="l" rtl="0"/>
            <a:r>
              <a:rPr lang="en-US" dirty="0" smtClean="0"/>
              <a:t>Signs and symptoms:</a:t>
            </a:r>
          </a:p>
          <a:p>
            <a:pPr lvl="1" algn="l" rtl="0"/>
            <a:r>
              <a:rPr lang="en-US" dirty="0" smtClean="0"/>
              <a:t>Genital </a:t>
            </a:r>
            <a:r>
              <a:rPr lang="en-US" dirty="0"/>
              <a:t>warts present as soft, moist, pink/flesh-colored </a:t>
            </a:r>
            <a:r>
              <a:rPr lang="en-US" dirty="0" smtClean="0"/>
              <a:t>bumps.</a:t>
            </a:r>
            <a:endParaRPr lang="en-US" dirty="0"/>
          </a:p>
          <a:p>
            <a:pPr lvl="1" algn="l" rtl="0"/>
            <a:r>
              <a:rPr lang="en-US" dirty="0"/>
              <a:t>Usually </a:t>
            </a:r>
            <a:r>
              <a:rPr lang="en-US" dirty="0" smtClean="0"/>
              <a:t>painless.</a:t>
            </a:r>
          </a:p>
          <a:p>
            <a:pPr lvl="1" algn="l" rtl="0"/>
            <a:endParaRPr lang="en-US" dirty="0"/>
          </a:p>
          <a:p>
            <a:pPr algn="l" rtl="0"/>
            <a:r>
              <a:rPr lang="en-US" dirty="0" smtClean="0"/>
              <a:t>Complications</a:t>
            </a:r>
          </a:p>
          <a:p>
            <a:pPr lvl="1" algn="l" rtl="0"/>
            <a:r>
              <a:rPr lang="en-US" dirty="0" smtClean="0"/>
              <a:t>HPV </a:t>
            </a:r>
            <a:r>
              <a:rPr lang="en-US" dirty="0"/>
              <a:t>is the main risk factor for cervical cancer, as such we have to perform a Pap smear screening test for early detection of cervical cancer in females</a:t>
            </a:r>
          </a:p>
        </p:txBody>
      </p:sp>
    </p:spTree>
    <p:extLst>
      <p:ext uri="{BB962C8B-B14F-4D97-AF65-F5344CB8AC3E}">
        <p14:creationId xmlns:p14="http://schemas.microsoft.com/office/powerpoint/2010/main" val="351318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Treatment and prevention of genital warts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err="1" smtClean="0"/>
              <a:t>Podofilox</a:t>
            </a:r>
            <a:r>
              <a:rPr lang="en-US" dirty="0" smtClean="0"/>
              <a:t> </a:t>
            </a:r>
            <a:r>
              <a:rPr lang="en-US" dirty="0"/>
              <a:t>topical </a:t>
            </a:r>
            <a:r>
              <a:rPr lang="en-US" dirty="0" smtClean="0"/>
              <a:t>solution</a:t>
            </a:r>
          </a:p>
          <a:p>
            <a:pPr lvl="1" algn="l" rtl="0"/>
            <a:r>
              <a:rPr lang="en-US" dirty="0"/>
              <a:t>C</a:t>
            </a:r>
            <a:r>
              <a:rPr lang="en-US" dirty="0" smtClean="0"/>
              <a:t>an </a:t>
            </a:r>
            <a:r>
              <a:rPr lang="en-US" dirty="0"/>
              <a:t>be applied at home</a:t>
            </a:r>
          </a:p>
          <a:p>
            <a:pPr algn="l" rtl="0"/>
            <a:r>
              <a:rPr lang="en-US" dirty="0" err="1" smtClean="0"/>
              <a:t>Podophylin</a:t>
            </a:r>
            <a:r>
              <a:rPr lang="en-US" dirty="0" smtClean="0"/>
              <a:t> </a:t>
            </a:r>
            <a:r>
              <a:rPr lang="en-US" dirty="0"/>
              <a:t>resin</a:t>
            </a:r>
          </a:p>
          <a:p>
            <a:pPr lvl="1" algn="l" rtl="0"/>
            <a:r>
              <a:rPr lang="en-US" dirty="0"/>
              <a:t>Applied under medical supervision </a:t>
            </a:r>
          </a:p>
          <a:p>
            <a:pPr algn="l" rtl="0"/>
            <a:r>
              <a:rPr lang="en-US" dirty="0" smtClean="0"/>
              <a:t>Cryotherapy</a:t>
            </a:r>
            <a:endParaRPr lang="en-US" dirty="0"/>
          </a:p>
          <a:p>
            <a:pPr algn="l" rtl="0"/>
            <a:r>
              <a:rPr lang="en-US" dirty="0" smtClean="0"/>
              <a:t>Electro-cauterization</a:t>
            </a:r>
            <a:endParaRPr lang="en-US" dirty="0"/>
          </a:p>
          <a:p>
            <a:pPr algn="l" rtl="0"/>
            <a:r>
              <a:rPr lang="en-US" dirty="0" smtClean="0"/>
              <a:t>Surgical </a:t>
            </a:r>
            <a:r>
              <a:rPr lang="en-US" dirty="0"/>
              <a:t>removal</a:t>
            </a:r>
          </a:p>
          <a:p>
            <a:pPr algn="l" rtl="0"/>
            <a:r>
              <a:rPr lang="en-US" dirty="0"/>
              <a:t>Laser ablation</a:t>
            </a:r>
          </a:p>
          <a:p>
            <a:pPr algn="l" rtl="0"/>
            <a:endParaRPr lang="en-US" dirty="0"/>
          </a:p>
        </p:txBody>
      </p:sp>
    </p:spTree>
    <p:extLst>
      <p:ext uri="{BB962C8B-B14F-4D97-AF65-F5344CB8AC3E}">
        <p14:creationId xmlns:p14="http://schemas.microsoft.com/office/powerpoint/2010/main" val="374023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Vaccines of genital warts</a:t>
            </a:r>
            <a:endParaRPr lang="en-US" dirty="0"/>
          </a:p>
        </p:txBody>
      </p:sp>
      <p:sp>
        <p:nvSpPr>
          <p:cNvPr id="3" name="Content Placeholder 2"/>
          <p:cNvSpPr>
            <a:spLocks noGrp="1"/>
          </p:cNvSpPr>
          <p:nvPr>
            <p:ph idx="1"/>
          </p:nvPr>
        </p:nvSpPr>
        <p:spPr/>
        <p:txBody>
          <a:bodyPr/>
          <a:lstStyle/>
          <a:p>
            <a:pPr algn="l" rtl="0"/>
            <a:r>
              <a:rPr lang="en-US" dirty="0"/>
              <a:t>There are two vaccines currently in use</a:t>
            </a:r>
            <a:r>
              <a:rPr lang="en-US" dirty="0" smtClean="0"/>
              <a:t>:</a:t>
            </a:r>
            <a:endParaRPr lang="en-US" dirty="0"/>
          </a:p>
          <a:p>
            <a:pPr lvl="1" algn="l" rtl="0"/>
            <a:r>
              <a:rPr lang="en-US" dirty="0"/>
              <a:t>Gardasil: the FDA approved vaccine for prevention of HPV types 6, 11, 16, 18. It is therapeutic and it has to be used prophylactically</a:t>
            </a:r>
            <a:r>
              <a:rPr lang="en-US" dirty="0" smtClean="0"/>
              <a:t>.</a:t>
            </a:r>
            <a:endParaRPr lang="en-US" dirty="0"/>
          </a:p>
          <a:p>
            <a:pPr lvl="1" algn="l" rtl="0"/>
            <a:r>
              <a:rPr lang="en-US" dirty="0" err="1"/>
              <a:t>Cervarix</a:t>
            </a:r>
            <a:r>
              <a:rPr lang="en-US" dirty="0"/>
              <a:t>: Protects against HPV types 16 and 18.</a:t>
            </a:r>
          </a:p>
          <a:p>
            <a:pPr algn="l" rtl="0"/>
            <a:endParaRPr lang="en-US" dirty="0"/>
          </a:p>
        </p:txBody>
      </p:sp>
      <p:sp>
        <p:nvSpPr>
          <p:cNvPr id="4" name="Content Placeholder 2"/>
          <p:cNvSpPr txBox="1">
            <a:spLocks/>
          </p:cNvSpPr>
          <p:nvPr/>
        </p:nvSpPr>
        <p:spPr>
          <a:xfrm>
            <a:off x="609600" y="1600200"/>
            <a:ext cx="8153400" cy="4495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endParaRPr lang="en-US" dirty="0" smtClean="0"/>
          </a:p>
        </p:txBody>
      </p:sp>
    </p:spTree>
    <p:extLst>
      <p:ext uri="{BB962C8B-B14F-4D97-AF65-F5344CB8AC3E}">
        <p14:creationId xmlns:p14="http://schemas.microsoft.com/office/powerpoint/2010/main" val="126594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Genital warts </a:t>
            </a:r>
            <a:endParaRPr lang="en-US" dirty="0"/>
          </a:p>
        </p:txBody>
      </p:sp>
      <p:pic>
        <p:nvPicPr>
          <p:cNvPr id="4098" name="Picture 2" descr="C:\Users\saleh\Desktop\SOA-Condylomata-acuminata-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3200399"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saleh\Desktop\SOA-Condylomata-acuminata-fema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981200"/>
            <a:ext cx="3657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11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gtEl>
                                        <p:attrNameLst>
                                          <p:attrName>style.visibility</p:attrName>
                                        </p:attrNameLst>
                                      </p:cBhvr>
                                      <p:to>
                                        <p:strVal val="visible"/>
                                      </p:to>
                                    </p:set>
                                    <p:animEffect transition="in" filter="fade">
                                      <p:cBhvr>
                                        <p:cTn id="17"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Genital Herpes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Etiology</a:t>
            </a:r>
          </a:p>
          <a:p>
            <a:pPr lvl="1" algn="l" rtl="0"/>
            <a:r>
              <a:rPr lang="en-US" dirty="0" smtClean="0"/>
              <a:t>Genital Herpes caused by </a:t>
            </a:r>
            <a:r>
              <a:rPr lang="en-US" i="1" dirty="0" smtClean="0"/>
              <a:t>Herpes Simplex Virus </a:t>
            </a:r>
            <a:r>
              <a:rPr lang="en-US" dirty="0" smtClean="0"/>
              <a:t>type 2 (HSV-2)</a:t>
            </a:r>
          </a:p>
          <a:p>
            <a:pPr lvl="1" algn="l" rtl="0"/>
            <a:r>
              <a:rPr lang="en-US" dirty="0" smtClean="0"/>
              <a:t>Oral Herpes caused by HSV-1</a:t>
            </a:r>
          </a:p>
          <a:p>
            <a:pPr lvl="1" algn="l" rtl="0"/>
            <a:r>
              <a:rPr lang="en-US" dirty="0" smtClean="0"/>
              <a:t>HSV-1 can cause genital lesions</a:t>
            </a:r>
            <a:endParaRPr lang="en-US" dirty="0"/>
          </a:p>
          <a:p>
            <a:pPr algn="l" rtl="0"/>
            <a:r>
              <a:rPr lang="en-US" dirty="0" smtClean="0"/>
              <a:t>Mode of transmission</a:t>
            </a:r>
          </a:p>
          <a:p>
            <a:pPr lvl="1" algn="l" rtl="0"/>
            <a:r>
              <a:rPr lang="en-US" dirty="0" smtClean="0"/>
              <a:t>Contact with person who is shedding (either sexual contact of regular physical contact)</a:t>
            </a:r>
          </a:p>
          <a:p>
            <a:pPr lvl="1" algn="l" rtl="0"/>
            <a:r>
              <a:rPr lang="en-US" dirty="0" smtClean="0"/>
              <a:t>Vertical transmission (very rare)</a:t>
            </a:r>
          </a:p>
          <a:p>
            <a:pPr lvl="1" algn="l" rtl="0"/>
            <a:r>
              <a:rPr lang="en-US" dirty="0" smtClean="0"/>
              <a:t>Through the birth canal</a:t>
            </a:r>
          </a:p>
        </p:txBody>
      </p:sp>
    </p:spTree>
    <p:extLst>
      <p:ext uri="{BB962C8B-B14F-4D97-AF65-F5344CB8AC3E}">
        <p14:creationId xmlns:p14="http://schemas.microsoft.com/office/powerpoint/2010/main" val="234061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Question 5</a:t>
            </a:r>
            <a:endParaRPr lang="en-US" dirty="0"/>
          </a:p>
        </p:txBody>
      </p:sp>
      <p:sp>
        <p:nvSpPr>
          <p:cNvPr id="3" name="Content Placeholder 2"/>
          <p:cNvSpPr>
            <a:spLocks noGrp="1"/>
          </p:cNvSpPr>
          <p:nvPr>
            <p:ph idx="1"/>
          </p:nvPr>
        </p:nvSpPr>
        <p:spPr/>
        <p:txBody>
          <a:bodyPr>
            <a:normAutofit/>
          </a:bodyPr>
          <a:lstStyle/>
          <a:p>
            <a:pPr algn="l" rtl="0"/>
            <a:r>
              <a:rPr lang="en-US" dirty="0"/>
              <a:t>Which of the following HPV types is known to </a:t>
            </a:r>
            <a:r>
              <a:rPr lang="en-US" dirty="0" err="1"/>
              <a:t>caue</a:t>
            </a:r>
            <a:r>
              <a:rPr lang="en-US" dirty="0"/>
              <a:t> cervical cancer?</a:t>
            </a:r>
          </a:p>
          <a:p>
            <a:pPr algn="l" rtl="0"/>
            <a:endParaRPr lang="en-US" dirty="0"/>
          </a:p>
          <a:p>
            <a:pPr marL="880110" lvl="1" indent="-514350" algn="l" rtl="0">
              <a:buFont typeface="+mj-lt"/>
              <a:buAutoNum type="alphaUcPeriod"/>
            </a:pPr>
            <a:r>
              <a:rPr lang="en-US" dirty="0"/>
              <a:t>HPV 6</a:t>
            </a:r>
          </a:p>
          <a:p>
            <a:pPr marL="880110" lvl="1" indent="-514350" algn="l" rtl="0">
              <a:buFont typeface="+mj-lt"/>
              <a:buAutoNum type="alphaUcPeriod"/>
            </a:pPr>
            <a:r>
              <a:rPr lang="en-US" dirty="0"/>
              <a:t>HPV 11</a:t>
            </a:r>
          </a:p>
          <a:p>
            <a:pPr marL="880110" lvl="1" indent="-514350" algn="l" rtl="0">
              <a:buFont typeface="+mj-lt"/>
              <a:buAutoNum type="alphaUcPeriod"/>
            </a:pPr>
            <a:r>
              <a:rPr lang="en-US" dirty="0"/>
              <a:t>HPV 16</a:t>
            </a:r>
          </a:p>
          <a:p>
            <a:pPr marL="880110" lvl="1" indent="-514350" algn="l" rtl="0">
              <a:buFont typeface="+mj-lt"/>
              <a:buAutoNum type="alphaUcPeriod"/>
            </a:pPr>
            <a:r>
              <a:rPr lang="en-US" dirty="0"/>
              <a:t>HPV 33</a:t>
            </a:r>
          </a:p>
          <a:p>
            <a:pPr algn="l" rtl="0"/>
            <a:endParaRPr lang="en-US" dirty="0"/>
          </a:p>
        </p:txBody>
      </p:sp>
    </p:spTree>
    <p:extLst>
      <p:ext uri="{BB962C8B-B14F-4D97-AF65-F5344CB8AC3E}">
        <p14:creationId xmlns:p14="http://schemas.microsoft.com/office/powerpoint/2010/main" val="306229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Signs and </a:t>
            </a:r>
            <a:r>
              <a:rPr lang="en-US" dirty="0"/>
              <a:t>symptoms of Genital Herpes</a:t>
            </a:r>
          </a:p>
        </p:txBody>
      </p:sp>
      <p:sp>
        <p:nvSpPr>
          <p:cNvPr id="3" name="Content Placeholder 2"/>
          <p:cNvSpPr>
            <a:spLocks noGrp="1"/>
          </p:cNvSpPr>
          <p:nvPr>
            <p:ph idx="1"/>
          </p:nvPr>
        </p:nvSpPr>
        <p:spPr/>
        <p:txBody>
          <a:bodyPr>
            <a:normAutofit fontScale="92500"/>
          </a:bodyPr>
          <a:lstStyle/>
          <a:p>
            <a:pPr algn="l" rtl="0"/>
            <a:r>
              <a:rPr lang="en-US" dirty="0" smtClean="0"/>
              <a:t>It is a lifelong infection with exacerbations and remissions</a:t>
            </a:r>
          </a:p>
          <a:p>
            <a:pPr algn="l" rtl="0"/>
            <a:r>
              <a:rPr lang="en-US" dirty="0" smtClean="0"/>
              <a:t>Primary Herpes Infection:</a:t>
            </a:r>
          </a:p>
          <a:p>
            <a:pPr lvl="1" algn="l" rtl="0"/>
            <a:r>
              <a:rPr lang="en-US" dirty="0" smtClean="0"/>
              <a:t>Painful </a:t>
            </a:r>
            <a:r>
              <a:rPr lang="en-US" dirty="0"/>
              <a:t>s</a:t>
            </a:r>
            <a:r>
              <a:rPr lang="en-US" dirty="0" smtClean="0"/>
              <a:t>hallow ulcers (Around the mouth or on genitalia)</a:t>
            </a:r>
          </a:p>
          <a:p>
            <a:pPr algn="l" rtl="0"/>
            <a:r>
              <a:rPr lang="en-US" dirty="0" smtClean="0"/>
              <a:t>In Immunocompromised patients, symptoms are more severe with increased instances of shedding</a:t>
            </a:r>
          </a:p>
          <a:p>
            <a:pPr lvl="1" algn="l" rtl="0"/>
            <a:r>
              <a:rPr lang="en-US" dirty="0" smtClean="0"/>
              <a:t>Herpes encephalitis</a:t>
            </a:r>
          </a:p>
          <a:p>
            <a:pPr lvl="1" algn="l" rtl="0"/>
            <a:r>
              <a:rPr lang="en-US" dirty="0" smtClean="0"/>
              <a:t>Herpes viral meningitis</a:t>
            </a:r>
          </a:p>
          <a:p>
            <a:pPr lvl="1" algn="l" rtl="0"/>
            <a:r>
              <a:rPr lang="en-US" dirty="0" smtClean="0"/>
              <a:t>Herpes esophagitis </a:t>
            </a:r>
            <a:endParaRPr lang="en-US" dirty="0"/>
          </a:p>
        </p:txBody>
      </p:sp>
    </p:spTree>
    <p:extLst>
      <p:ext uri="{BB962C8B-B14F-4D97-AF65-F5344CB8AC3E}">
        <p14:creationId xmlns:p14="http://schemas.microsoft.com/office/powerpoint/2010/main" val="273843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Diagnosis and </a:t>
            </a:r>
            <a:r>
              <a:rPr lang="en-US" dirty="0"/>
              <a:t>Complications of Genital Herpes</a:t>
            </a:r>
          </a:p>
        </p:txBody>
      </p:sp>
      <p:sp>
        <p:nvSpPr>
          <p:cNvPr id="3" name="Content Placeholder 2"/>
          <p:cNvSpPr>
            <a:spLocks noGrp="1"/>
          </p:cNvSpPr>
          <p:nvPr>
            <p:ph idx="1"/>
          </p:nvPr>
        </p:nvSpPr>
        <p:spPr/>
        <p:txBody>
          <a:bodyPr>
            <a:normAutofit fontScale="85000" lnSpcReduction="10000"/>
          </a:bodyPr>
          <a:lstStyle/>
          <a:p>
            <a:pPr algn="l" rtl="0"/>
            <a:r>
              <a:rPr lang="en-US" dirty="0" smtClean="0"/>
              <a:t>Diagnosis:</a:t>
            </a:r>
          </a:p>
          <a:p>
            <a:pPr lvl="1" algn="l" rtl="0"/>
            <a:r>
              <a:rPr lang="en-US" dirty="0" smtClean="0"/>
              <a:t>Clinical presentation and history</a:t>
            </a:r>
          </a:p>
          <a:p>
            <a:pPr lvl="1" algn="l" rtl="0"/>
            <a:r>
              <a:rPr lang="en-US" dirty="0" smtClean="0"/>
              <a:t>Swab is taken from the base of the lesions</a:t>
            </a:r>
          </a:p>
          <a:p>
            <a:pPr lvl="1" algn="l" rtl="0"/>
            <a:r>
              <a:rPr lang="en-US" dirty="0" smtClean="0"/>
              <a:t>PCR</a:t>
            </a:r>
          </a:p>
          <a:p>
            <a:pPr lvl="1" algn="l" rtl="0"/>
            <a:endParaRPr lang="en-US" dirty="0"/>
          </a:p>
          <a:p>
            <a:pPr algn="l" rtl="0"/>
            <a:r>
              <a:rPr lang="en-US" dirty="0" smtClean="0"/>
              <a:t>Complications:</a:t>
            </a:r>
          </a:p>
          <a:p>
            <a:pPr lvl="1" algn="l" rtl="0"/>
            <a:r>
              <a:rPr lang="en-US" dirty="0" smtClean="0"/>
              <a:t>Rectal infection may lead to </a:t>
            </a:r>
            <a:r>
              <a:rPr lang="en-US" dirty="0" err="1" smtClean="0"/>
              <a:t>proctitis</a:t>
            </a:r>
            <a:endParaRPr lang="en-US" dirty="0" smtClean="0"/>
          </a:p>
          <a:p>
            <a:pPr lvl="1" algn="l" rtl="0"/>
            <a:r>
              <a:rPr lang="en-US" dirty="0" smtClean="0"/>
              <a:t>Aseptic meningitis</a:t>
            </a:r>
          </a:p>
          <a:p>
            <a:pPr lvl="1" algn="l" rtl="0"/>
            <a:r>
              <a:rPr lang="en-US" dirty="0" smtClean="0"/>
              <a:t>Involvement of sacral autonomic plexus leading to urine retention</a:t>
            </a:r>
            <a:endParaRPr lang="en-US" dirty="0"/>
          </a:p>
        </p:txBody>
      </p:sp>
    </p:spTree>
    <p:extLst>
      <p:ext uri="{BB962C8B-B14F-4D97-AF65-F5344CB8AC3E}">
        <p14:creationId xmlns:p14="http://schemas.microsoft.com/office/powerpoint/2010/main" val="189785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Transmission </a:t>
            </a:r>
            <a:r>
              <a:rPr lang="en-US" dirty="0" smtClean="0"/>
              <a:t>of Genital Herpes from mother to son  </a:t>
            </a:r>
            <a:endParaRPr lang="ar-SA" dirty="0"/>
          </a:p>
        </p:txBody>
      </p:sp>
      <p:sp>
        <p:nvSpPr>
          <p:cNvPr id="3" name="Content Placeholder 2"/>
          <p:cNvSpPr>
            <a:spLocks noGrp="1"/>
          </p:cNvSpPr>
          <p:nvPr>
            <p:ph idx="1"/>
          </p:nvPr>
        </p:nvSpPr>
        <p:spPr/>
        <p:txBody>
          <a:bodyPr>
            <a:normAutofit/>
          </a:bodyPr>
          <a:lstStyle/>
          <a:p>
            <a:pPr algn="l" rtl="0"/>
            <a:r>
              <a:rPr lang="en-US" dirty="0"/>
              <a:t>If a woman with genital herpes has virus present in the birth canal during delivery, herpes simplex virus (HSV) can be spread to an infant, causing </a:t>
            </a:r>
            <a:r>
              <a:rPr lang="en-US" b="1" dirty="0"/>
              <a:t>neonatal herpes</a:t>
            </a:r>
            <a:r>
              <a:rPr lang="en-US" dirty="0"/>
              <a:t>, a serious and sometimes fatal condition. Neonatal herpes can cause an overwhelming infection resulting in lasting damage to the central nervous system, mental retardation, or death. Medication, if given early, may help prevent </a:t>
            </a:r>
            <a:r>
              <a:rPr lang="en-GB" dirty="0" smtClean="0"/>
              <a:t>the infection .</a:t>
            </a:r>
            <a:endParaRPr lang="ar-SA" dirty="0"/>
          </a:p>
        </p:txBody>
      </p:sp>
    </p:spTree>
    <p:extLst>
      <p:ext uri="{BB962C8B-B14F-4D97-AF65-F5344CB8AC3E}">
        <p14:creationId xmlns:p14="http://schemas.microsoft.com/office/powerpoint/2010/main" val="159743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Transmission of Genital Herpes from mother to son </a:t>
            </a:r>
            <a:endParaRPr lang="ar-SA" dirty="0"/>
          </a:p>
        </p:txBody>
      </p:sp>
      <p:sp>
        <p:nvSpPr>
          <p:cNvPr id="3" name="Content Placeholder 2"/>
          <p:cNvSpPr>
            <a:spLocks noGrp="1"/>
          </p:cNvSpPr>
          <p:nvPr>
            <p:ph idx="1"/>
          </p:nvPr>
        </p:nvSpPr>
        <p:spPr/>
        <p:txBody>
          <a:bodyPr/>
          <a:lstStyle/>
          <a:p>
            <a:pPr algn="l" rtl="0"/>
            <a:r>
              <a:rPr lang="en-US" b="1" dirty="0"/>
              <a:t>it is also very rare</a:t>
            </a:r>
            <a:r>
              <a:rPr lang="en-US" dirty="0"/>
              <a:t>. Less than 0.1% of babies born in the United States each year get neonatal herpes. By contrast, some 25-30% of pregnant women have genital herpes. This means that most women with genital herpes give birth to healthy babies.</a:t>
            </a:r>
            <a:endParaRPr lang="ar-SA" dirty="0"/>
          </a:p>
        </p:txBody>
      </p:sp>
    </p:spTree>
    <p:extLst>
      <p:ext uri="{BB962C8B-B14F-4D97-AF65-F5344CB8AC3E}">
        <p14:creationId xmlns:p14="http://schemas.microsoft.com/office/powerpoint/2010/main" val="277929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Delivery in a m mother with genital herpes </a:t>
            </a:r>
            <a:endParaRPr lang="ar-SA" dirty="0"/>
          </a:p>
        </p:txBody>
      </p:sp>
      <p:sp>
        <p:nvSpPr>
          <p:cNvPr id="3" name="Content Placeholder 2"/>
          <p:cNvSpPr>
            <a:spLocks noGrp="1"/>
          </p:cNvSpPr>
          <p:nvPr>
            <p:ph idx="1"/>
          </p:nvPr>
        </p:nvSpPr>
        <p:spPr/>
        <p:txBody>
          <a:bodyPr/>
          <a:lstStyle/>
          <a:p>
            <a:pPr algn="l" rtl="0"/>
            <a:r>
              <a:rPr lang="en-US" dirty="0"/>
              <a:t>If you have an active outbreak at the time of delivery, the safest course is a Cesarean section to prevent the baby from coming into contact with virus in the birth canal. If you do not have an active outbreak, you can have a vaginal delivery.</a:t>
            </a:r>
          </a:p>
          <a:p>
            <a:endParaRPr lang="ar-SA" dirty="0"/>
          </a:p>
        </p:txBody>
      </p:sp>
    </p:spTree>
    <p:extLst>
      <p:ext uri="{BB962C8B-B14F-4D97-AF65-F5344CB8AC3E}">
        <p14:creationId xmlns:p14="http://schemas.microsoft.com/office/powerpoint/2010/main" val="104561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Treatment</a:t>
            </a:r>
            <a:r>
              <a:rPr lang="en-US" dirty="0"/>
              <a:t> </a:t>
            </a:r>
            <a:r>
              <a:rPr lang="en-US" dirty="0" smtClean="0"/>
              <a:t>and </a:t>
            </a:r>
            <a:r>
              <a:rPr lang="en-US" dirty="0"/>
              <a:t>management of Genital Herpes</a:t>
            </a:r>
          </a:p>
        </p:txBody>
      </p:sp>
      <p:sp>
        <p:nvSpPr>
          <p:cNvPr id="3" name="Content Placeholder 2"/>
          <p:cNvSpPr>
            <a:spLocks noGrp="1"/>
          </p:cNvSpPr>
          <p:nvPr>
            <p:ph idx="1"/>
          </p:nvPr>
        </p:nvSpPr>
        <p:spPr/>
        <p:txBody>
          <a:bodyPr/>
          <a:lstStyle/>
          <a:p>
            <a:pPr algn="l" rtl="0"/>
            <a:r>
              <a:rPr lang="en-US" dirty="0" smtClean="0"/>
              <a:t>Primary</a:t>
            </a:r>
          </a:p>
          <a:p>
            <a:pPr lvl="1" algn="l" rtl="0"/>
            <a:r>
              <a:rPr lang="en-US" dirty="0" smtClean="0"/>
              <a:t>Acyclovir for 5 days when new lesions are still forming</a:t>
            </a:r>
          </a:p>
          <a:p>
            <a:pPr lvl="1" algn="l" rtl="0"/>
            <a:r>
              <a:rPr lang="en-US" dirty="0" smtClean="0"/>
              <a:t>Treatment will do little to change clinical course if lesions are already crusting</a:t>
            </a:r>
          </a:p>
          <a:p>
            <a:pPr algn="l" rtl="0"/>
            <a:r>
              <a:rPr lang="en-US" dirty="0" smtClean="0"/>
              <a:t>Recurrence</a:t>
            </a:r>
          </a:p>
          <a:p>
            <a:pPr lvl="1" algn="l" rtl="0"/>
            <a:r>
              <a:rPr lang="en-US" dirty="0" smtClean="0"/>
              <a:t>Caring for patients mental health</a:t>
            </a:r>
          </a:p>
          <a:p>
            <a:pPr lvl="1" algn="l" rtl="0"/>
            <a:r>
              <a:rPr lang="en-US" dirty="0" smtClean="0"/>
              <a:t>Long term suppressive therapy (Acyclovir 6-12 months) therapy should be discontinued after 12 months</a:t>
            </a:r>
          </a:p>
          <a:p>
            <a:pPr lvl="1" algn="l" rtl="0"/>
            <a:endParaRPr lang="en-US" dirty="0"/>
          </a:p>
        </p:txBody>
      </p:sp>
    </p:spTree>
    <p:extLst>
      <p:ext uri="{BB962C8B-B14F-4D97-AF65-F5344CB8AC3E}">
        <p14:creationId xmlns:p14="http://schemas.microsoft.com/office/powerpoint/2010/main" val="280834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Consultation</a:t>
            </a:r>
            <a:endParaRPr lang="en-US" dirty="0"/>
          </a:p>
        </p:txBody>
      </p:sp>
      <p:sp>
        <p:nvSpPr>
          <p:cNvPr id="3" name="Content Placeholder 2"/>
          <p:cNvSpPr>
            <a:spLocks noGrp="1"/>
          </p:cNvSpPr>
          <p:nvPr>
            <p:ph idx="1"/>
          </p:nvPr>
        </p:nvSpPr>
        <p:spPr/>
        <p:txBody>
          <a:bodyPr>
            <a:normAutofit fontScale="92500" lnSpcReduction="10000"/>
          </a:bodyPr>
          <a:lstStyle/>
          <a:p>
            <a:pPr algn="l" rtl="0"/>
            <a:r>
              <a:rPr lang="en-US" dirty="0" smtClean="0"/>
              <a:t>Patient must be advised that they are infectious when lesions are present.</a:t>
            </a:r>
          </a:p>
          <a:p>
            <a:pPr algn="l" rtl="0"/>
            <a:r>
              <a:rPr lang="en-US" dirty="0" smtClean="0"/>
              <a:t>Sexual intercourse must be avoided during times of exacerbations</a:t>
            </a:r>
          </a:p>
          <a:p>
            <a:pPr algn="l" rtl="0"/>
            <a:r>
              <a:rPr lang="en-US" dirty="0" smtClean="0"/>
              <a:t>Condoms may not be effective (Lesions may be present outside the covered area)</a:t>
            </a:r>
          </a:p>
          <a:p>
            <a:pPr algn="l" rtl="0"/>
            <a:r>
              <a:rPr lang="en-US" dirty="0" smtClean="0"/>
              <a:t>Partners must be tested</a:t>
            </a:r>
          </a:p>
          <a:p>
            <a:pPr algn="l" rtl="0"/>
            <a:r>
              <a:rPr lang="en-US" dirty="0" smtClean="0"/>
              <a:t>Mothers who are expecting are encouraged to give birth via Caesarean section</a:t>
            </a:r>
            <a:endParaRPr lang="en-US" dirty="0"/>
          </a:p>
        </p:txBody>
      </p:sp>
    </p:spTree>
    <p:extLst>
      <p:ext uri="{BB962C8B-B14F-4D97-AF65-F5344CB8AC3E}">
        <p14:creationId xmlns:p14="http://schemas.microsoft.com/office/powerpoint/2010/main" val="185883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smtClean="0"/>
              <a:t>Genital Herpes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81200"/>
            <a:ext cx="5715000" cy="3751256"/>
          </a:xfrm>
        </p:spPr>
      </p:pic>
    </p:spTree>
    <p:extLst>
      <p:ext uri="{BB962C8B-B14F-4D97-AF65-F5344CB8AC3E}">
        <p14:creationId xmlns:p14="http://schemas.microsoft.com/office/powerpoint/2010/main" val="297449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Oral Herpes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5842" y="2490788"/>
            <a:ext cx="4600254" cy="3444875"/>
          </a:xfrm>
        </p:spPr>
      </p:pic>
    </p:spTree>
    <p:extLst>
      <p:ext uri="{BB962C8B-B14F-4D97-AF65-F5344CB8AC3E}">
        <p14:creationId xmlns:p14="http://schemas.microsoft.com/office/powerpoint/2010/main" val="58516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609600"/>
            <a:ext cx="7772400" cy="5638800"/>
          </a:xfrm>
          <a:prstGeom prst="rect">
            <a:avLst/>
          </a:prstGeom>
        </p:spPr>
        <p:txBody>
          <a:bodyPr>
            <a:no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l">
              <a:buNone/>
            </a:pPr>
            <a:endParaRPr lang="en-US" sz="2000" b="1" dirty="0" smtClean="0"/>
          </a:p>
          <a:p>
            <a:pPr marL="0" indent="0" algn="l">
              <a:buNone/>
            </a:pPr>
            <a:r>
              <a:rPr lang="en-US" sz="2000" b="1" dirty="0" smtClean="0"/>
              <a:t>At the end of the session the student should be able to:</a:t>
            </a:r>
          </a:p>
          <a:p>
            <a:pPr marL="0" indent="0" algn="l">
              <a:buNone/>
            </a:pPr>
            <a:endParaRPr lang="en-US" sz="2000" b="1" dirty="0"/>
          </a:p>
          <a:p>
            <a:pPr marL="0" indent="0" algn="l">
              <a:lnSpc>
                <a:spcPct val="150000"/>
              </a:lnSpc>
              <a:buNone/>
            </a:pPr>
            <a:r>
              <a:rPr lang="en-US" sz="1200" b="1" dirty="0" smtClean="0"/>
              <a:t>1- Brief discussion about taking history and examination for sexual transmitted infections</a:t>
            </a:r>
          </a:p>
          <a:p>
            <a:pPr marL="0" indent="0" algn="l">
              <a:lnSpc>
                <a:spcPct val="150000"/>
              </a:lnSpc>
              <a:buNone/>
            </a:pPr>
            <a:r>
              <a:rPr lang="en-US" sz="1200" b="1" dirty="0" smtClean="0"/>
              <a:t>2- List common sexual transmitted infections.</a:t>
            </a:r>
          </a:p>
          <a:p>
            <a:pPr marL="0" indent="0" algn="l">
              <a:lnSpc>
                <a:spcPct val="150000"/>
              </a:lnSpc>
              <a:buNone/>
            </a:pPr>
            <a:r>
              <a:rPr lang="en-US" sz="1200" b="1" dirty="0" smtClean="0"/>
              <a:t>3- Discus the differential diagnosis of:</a:t>
            </a:r>
          </a:p>
          <a:p>
            <a:pPr marL="0" indent="0" algn="l">
              <a:lnSpc>
                <a:spcPct val="150000"/>
              </a:lnSpc>
              <a:buNone/>
            </a:pPr>
            <a:r>
              <a:rPr lang="en-US" sz="1200" b="1" dirty="0" smtClean="0"/>
              <a:t>Vaginal and urethral discharge.</a:t>
            </a:r>
          </a:p>
          <a:p>
            <a:pPr marL="0" indent="0" algn="l">
              <a:lnSpc>
                <a:spcPct val="150000"/>
              </a:lnSpc>
              <a:buNone/>
            </a:pPr>
            <a:r>
              <a:rPr lang="en-US" sz="1200" b="1" dirty="0" smtClean="0"/>
              <a:t>Ulcerative and non-ulcerative genitalia.</a:t>
            </a:r>
          </a:p>
          <a:p>
            <a:pPr marL="0" indent="0" algn="l">
              <a:lnSpc>
                <a:spcPct val="150000"/>
              </a:lnSpc>
              <a:buNone/>
            </a:pPr>
            <a:r>
              <a:rPr lang="en-US" sz="1200" b="1" dirty="0" smtClean="0"/>
              <a:t>Pelvic pain and dysuria.</a:t>
            </a:r>
          </a:p>
          <a:p>
            <a:pPr marL="0" indent="0" algn="l">
              <a:lnSpc>
                <a:spcPct val="150000"/>
              </a:lnSpc>
              <a:buNone/>
            </a:pPr>
            <a:r>
              <a:rPr lang="en-US" sz="1200" b="1" dirty="0" smtClean="0"/>
              <a:t>4- List the possible sexual transmitted infections among heterosexual and homosexual person.</a:t>
            </a:r>
          </a:p>
          <a:p>
            <a:pPr marL="0" indent="0" algn="l">
              <a:lnSpc>
                <a:spcPct val="150000"/>
              </a:lnSpc>
              <a:buNone/>
            </a:pPr>
            <a:r>
              <a:rPr lang="en-US" sz="1200" b="1" dirty="0" smtClean="0"/>
              <a:t>5- Discus the investigation, diagnosis and management of sexual transmitted infections.</a:t>
            </a:r>
          </a:p>
          <a:p>
            <a:pPr marL="0" indent="0" algn="l">
              <a:lnSpc>
                <a:spcPct val="150000"/>
              </a:lnSpc>
              <a:buNone/>
            </a:pPr>
            <a:r>
              <a:rPr lang="en-US" sz="1200" b="1" dirty="0" smtClean="0"/>
              <a:t>6- Discus the methods of prevention.</a:t>
            </a:r>
          </a:p>
          <a:p>
            <a:pPr marL="0" indent="0" algn="l">
              <a:lnSpc>
                <a:spcPct val="150000"/>
              </a:lnSpc>
              <a:buNone/>
            </a:pPr>
            <a:r>
              <a:rPr lang="en-US" sz="1200" b="1" dirty="0" smtClean="0"/>
              <a:t>7- Discus the complications of sexual transmitted disease.</a:t>
            </a:r>
          </a:p>
          <a:p>
            <a:pPr marL="0" indent="0" algn="l">
              <a:lnSpc>
                <a:spcPct val="150000"/>
              </a:lnSpc>
              <a:buNone/>
            </a:pPr>
            <a:r>
              <a:rPr lang="en-US" sz="1200" b="1" dirty="0" smtClean="0"/>
              <a:t>8- Dermatological pictures of different sexual transmitted infection. </a:t>
            </a:r>
          </a:p>
          <a:p>
            <a:pPr algn="l" rtl="0"/>
            <a:endParaRPr lang="en-US" sz="1200" dirty="0"/>
          </a:p>
        </p:txBody>
      </p:sp>
    </p:spTree>
    <p:extLst>
      <p:ext uri="{BB962C8B-B14F-4D97-AF65-F5344CB8AC3E}">
        <p14:creationId xmlns:p14="http://schemas.microsoft.com/office/powerpoint/2010/main" val="3869691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5" end="5"/>
                                            </p:txEl>
                                          </p:spTgt>
                                        </p:tgtEl>
                                        <p:attrNameLst>
                                          <p:attrName>style.color</p:attrName>
                                        </p:attrNameLst>
                                      </p:cBhvr>
                                      <p:to>
                                        <a:srgbClr val="CC0000"/>
                                      </p:to>
                                    </p:animClr>
                                    <p:animClr clrSpc="rgb" dir="cw">
                                      <p:cBhvr>
                                        <p:cTn id="7" dur="500" fill="hold"/>
                                        <p:tgtEl>
                                          <p:spTgt spid="2">
                                            <p:txEl>
                                              <p:pRg st="5" end="5"/>
                                            </p:txEl>
                                          </p:spTgt>
                                        </p:tgtEl>
                                        <p:attrNameLst>
                                          <p:attrName>fillcolor</p:attrName>
                                        </p:attrNameLst>
                                      </p:cBhvr>
                                      <p:to>
                                        <a:srgbClr val="CC0000"/>
                                      </p:to>
                                    </p:animClr>
                                    <p:set>
                                      <p:cBhvr>
                                        <p:cTn id="8" dur="500" fill="hold"/>
                                        <p:tgtEl>
                                          <p:spTgt spid="2">
                                            <p:txEl>
                                              <p:pRg st="5" end="5"/>
                                            </p:txEl>
                                          </p:spTgt>
                                        </p:tgtEl>
                                        <p:attrNameLst>
                                          <p:attrName>fill.type</p:attrName>
                                        </p:attrNameLst>
                                      </p:cBhvr>
                                      <p:to>
                                        <p:strVal val="solid"/>
                                      </p:to>
                                    </p:set>
                                    <p:set>
                                      <p:cBhvr>
                                        <p:cTn id="9" dur="500" fill="hold"/>
                                        <p:tgtEl>
                                          <p:spTgt spid="2">
                                            <p:txEl>
                                              <p:pRg st="5" end="5"/>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
                                            <p:txEl>
                                              <p:pRg st="6" end="6"/>
                                            </p:txEl>
                                          </p:spTgt>
                                        </p:tgtEl>
                                        <p:attrNameLst>
                                          <p:attrName>style.color</p:attrName>
                                        </p:attrNameLst>
                                      </p:cBhvr>
                                      <p:to>
                                        <a:srgbClr val="CC0000"/>
                                      </p:to>
                                    </p:animClr>
                                    <p:animClr clrSpc="rgb" dir="cw">
                                      <p:cBhvr>
                                        <p:cTn id="12" dur="500" fill="hold"/>
                                        <p:tgtEl>
                                          <p:spTgt spid="2">
                                            <p:txEl>
                                              <p:pRg st="6" end="6"/>
                                            </p:txEl>
                                          </p:spTgt>
                                        </p:tgtEl>
                                        <p:attrNameLst>
                                          <p:attrName>fillcolor</p:attrName>
                                        </p:attrNameLst>
                                      </p:cBhvr>
                                      <p:to>
                                        <a:srgbClr val="CC0000"/>
                                      </p:to>
                                    </p:animClr>
                                    <p:set>
                                      <p:cBhvr>
                                        <p:cTn id="13" dur="500" fill="hold"/>
                                        <p:tgtEl>
                                          <p:spTgt spid="2">
                                            <p:txEl>
                                              <p:pRg st="6" end="6"/>
                                            </p:txEl>
                                          </p:spTgt>
                                        </p:tgtEl>
                                        <p:attrNameLst>
                                          <p:attrName>fill.type</p:attrName>
                                        </p:attrNameLst>
                                      </p:cBhvr>
                                      <p:to>
                                        <p:strVal val="solid"/>
                                      </p:to>
                                    </p:set>
                                    <p:set>
                                      <p:cBhvr>
                                        <p:cTn id="14" dur="500" fill="hold"/>
                                        <p:tgtEl>
                                          <p:spTgt spid="2">
                                            <p:txEl>
                                              <p:pRg st="6" end="6"/>
                                            </p:txEl>
                                          </p:spTgt>
                                        </p:tgtEl>
                                        <p:attrNameLst>
                                          <p:attrName>fill.on</p:attrName>
                                        </p:attrNameLst>
                                      </p:cBhvr>
                                      <p:to>
                                        <p:strVal val="true"/>
                                      </p:to>
                                    </p:set>
                                  </p:childTnLst>
                                </p:cTn>
                              </p:par>
                              <p:par>
                                <p:cTn id="15" presetID="19" presetClass="emph" presetSubtype="0" fill="hold" nodeType="withEffect">
                                  <p:stCondLst>
                                    <p:cond delay="0"/>
                                  </p:stCondLst>
                                  <p:childTnLst>
                                    <p:animClr clrSpc="rgb" dir="cw">
                                      <p:cBhvr override="childStyle">
                                        <p:cTn id="16" dur="500" fill="hold"/>
                                        <p:tgtEl>
                                          <p:spTgt spid="2">
                                            <p:txEl>
                                              <p:pRg st="7" end="7"/>
                                            </p:txEl>
                                          </p:spTgt>
                                        </p:tgtEl>
                                        <p:attrNameLst>
                                          <p:attrName>style.color</p:attrName>
                                        </p:attrNameLst>
                                      </p:cBhvr>
                                      <p:to>
                                        <a:srgbClr val="CC0000"/>
                                      </p:to>
                                    </p:animClr>
                                    <p:animClr clrSpc="rgb" dir="cw">
                                      <p:cBhvr>
                                        <p:cTn id="17" dur="500" fill="hold"/>
                                        <p:tgtEl>
                                          <p:spTgt spid="2">
                                            <p:txEl>
                                              <p:pRg st="7" end="7"/>
                                            </p:txEl>
                                          </p:spTgt>
                                        </p:tgtEl>
                                        <p:attrNameLst>
                                          <p:attrName>fillcolor</p:attrName>
                                        </p:attrNameLst>
                                      </p:cBhvr>
                                      <p:to>
                                        <a:srgbClr val="CC0000"/>
                                      </p:to>
                                    </p:animClr>
                                    <p:set>
                                      <p:cBhvr>
                                        <p:cTn id="18" dur="500" fill="hold"/>
                                        <p:tgtEl>
                                          <p:spTgt spid="2">
                                            <p:txEl>
                                              <p:pRg st="7" end="7"/>
                                            </p:txEl>
                                          </p:spTgt>
                                        </p:tgtEl>
                                        <p:attrNameLst>
                                          <p:attrName>fill.type</p:attrName>
                                        </p:attrNameLst>
                                      </p:cBhvr>
                                      <p:to>
                                        <p:strVal val="solid"/>
                                      </p:to>
                                    </p:set>
                                    <p:set>
                                      <p:cBhvr>
                                        <p:cTn id="19" dur="500" fill="hold"/>
                                        <p:tgtEl>
                                          <p:spTgt spid="2">
                                            <p:txEl>
                                              <p:pRg st="7" end="7"/>
                                            </p:txEl>
                                          </p:spTgt>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2">
                                            <p:txEl>
                                              <p:pRg st="8" end="8"/>
                                            </p:txEl>
                                          </p:spTgt>
                                        </p:tgtEl>
                                        <p:attrNameLst>
                                          <p:attrName>style.color</p:attrName>
                                        </p:attrNameLst>
                                      </p:cBhvr>
                                      <p:to>
                                        <a:srgbClr val="CC0000"/>
                                      </p:to>
                                    </p:animClr>
                                    <p:animClr clrSpc="rgb" dir="cw">
                                      <p:cBhvr>
                                        <p:cTn id="22" dur="500" fill="hold"/>
                                        <p:tgtEl>
                                          <p:spTgt spid="2">
                                            <p:txEl>
                                              <p:pRg st="8" end="8"/>
                                            </p:txEl>
                                          </p:spTgt>
                                        </p:tgtEl>
                                        <p:attrNameLst>
                                          <p:attrName>fillcolor</p:attrName>
                                        </p:attrNameLst>
                                      </p:cBhvr>
                                      <p:to>
                                        <a:srgbClr val="CC0000"/>
                                      </p:to>
                                    </p:animClr>
                                    <p:set>
                                      <p:cBhvr>
                                        <p:cTn id="23" dur="500" fill="hold"/>
                                        <p:tgtEl>
                                          <p:spTgt spid="2">
                                            <p:txEl>
                                              <p:pRg st="8" end="8"/>
                                            </p:txEl>
                                          </p:spTgt>
                                        </p:tgtEl>
                                        <p:attrNameLst>
                                          <p:attrName>fill.type</p:attrName>
                                        </p:attrNameLst>
                                      </p:cBhvr>
                                      <p:to>
                                        <p:strVal val="solid"/>
                                      </p:to>
                                    </p:set>
                                    <p:set>
                                      <p:cBhvr>
                                        <p:cTn id="24" dur="500" fill="hold"/>
                                        <p:tgtEl>
                                          <p:spTgt spid="2">
                                            <p:txEl>
                                              <p:pRg st="8" end="8"/>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609600"/>
            <a:ext cx="7772400" cy="5638800"/>
          </a:xfrm>
          <a:prstGeom prst="rect">
            <a:avLst/>
          </a:prstGeom>
        </p:spPr>
        <p:txBody>
          <a:bodyPr>
            <a:no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l">
              <a:buNone/>
            </a:pPr>
            <a:endParaRPr lang="en-US" sz="2000" b="1" dirty="0" smtClean="0"/>
          </a:p>
          <a:p>
            <a:pPr marL="0" indent="0" algn="l">
              <a:buNone/>
            </a:pPr>
            <a:r>
              <a:rPr lang="en-US" sz="2000" b="1" dirty="0" smtClean="0"/>
              <a:t>At the end of the session the student should be able to:</a:t>
            </a:r>
          </a:p>
          <a:p>
            <a:pPr marL="0" indent="0" algn="l">
              <a:buNone/>
            </a:pPr>
            <a:endParaRPr lang="en-US" sz="2000" b="1" dirty="0"/>
          </a:p>
          <a:p>
            <a:pPr marL="0" indent="0" algn="l">
              <a:lnSpc>
                <a:spcPct val="150000"/>
              </a:lnSpc>
              <a:buNone/>
            </a:pPr>
            <a:r>
              <a:rPr lang="en-US" sz="1200" b="1" dirty="0" smtClean="0"/>
              <a:t>1- Brief discussion about taking history and examination for sexual transmitted infections</a:t>
            </a:r>
          </a:p>
          <a:p>
            <a:pPr marL="0" indent="0" algn="l">
              <a:lnSpc>
                <a:spcPct val="150000"/>
              </a:lnSpc>
              <a:buNone/>
            </a:pPr>
            <a:r>
              <a:rPr lang="en-US" sz="1200" b="1" dirty="0" smtClean="0"/>
              <a:t>2- List common sexual transmitted infections.</a:t>
            </a:r>
          </a:p>
          <a:p>
            <a:pPr marL="0" indent="0" algn="l">
              <a:lnSpc>
                <a:spcPct val="150000"/>
              </a:lnSpc>
              <a:buNone/>
            </a:pPr>
            <a:r>
              <a:rPr lang="en-US" sz="1200" b="1" dirty="0" smtClean="0"/>
              <a:t>3- Discus the differential diagnosis of:</a:t>
            </a:r>
          </a:p>
          <a:p>
            <a:pPr marL="0" indent="0" algn="l">
              <a:lnSpc>
                <a:spcPct val="150000"/>
              </a:lnSpc>
              <a:buNone/>
            </a:pPr>
            <a:r>
              <a:rPr lang="en-US" sz="1200" b="1" dirty="0" smtClean="0"/>
              <a:t>Vaginal and urethral discharge.</a:t>
            </a:r>
          </a:p>
          <a:p>
            <a:pPr marL="0" indent="0" algn="l">
              <a:lnSpc>
                <a:spcPct val="150000"/>
              </a:lnSpc>
              <a:buNone/>
            </a:pPr>
            <a:r>
              <a:rPr lang="en-US" sz="1200" b="1" dirty="0" smtClean="0"/>
              <a:t>Ulcerative and non-ulcerative genitalia.</a:t>
            </a:r>
          </a:p>
          <a:p>
            <a:pPr marL="0" indent="0" algn="l">
              <a:lnSpc>
                <a:spcPct val="150000"/>
              </a:lnSpc>
              <a:buNone/>
            </a:pPr>
            <a:r>
              <a:rPr lang="en-US" sz="1200" b="1" dirty="0" smtClean="0"/>
              <a:t>Pelvic pain and dysuria.</a:t>
            </a:r>
          </a:p>
          <a:p>
            <a:pPr marL="0" indent="0" algn="l">
              <a:lnSpc>
                <a:spcPct val="150000"/>
              </a:lnSpc>
              <a:buNone/>
            </a:pPr>
            <a:r>
              <a:rPr lang="en-US" sz="1200" b="1" dirty="0" smtClean="0"/>
              <a:t>4- List the possible sexual transmitted infections among heterosexual and homosexual person.</a:t>
            </a:r>
          </a:p>
          <a:p>
            <a:pPr marL="0" indent="0" algn="l">
              <a:lnSpc>
                <a:spcPct val="150000"/>
              </a:lnSpc>
              <a:buNone/>
            </a:pPr>
            <a:r>
              <a:rPr lang="en-US" sz="1200" b="1" dirty="0" smtClean="0"/>
              <a:t>5- Discus the investigation, diagnosis and management of sexual transmitted infections.</a:t>
            </a:r>
          </a:p>
          <a:p>
            <a:pPr marL="0" indent="0" algn="l">
              <a:lnSpc>
                <a:spcPct val="150000"/>
              </a:lnSpc>
              <a:buNone/>
            </a:pPr>
            <a:r>
              <a:rPr lang="en-US" sz="1200" b="1" dirty="0" smtClean="0"/>
              <a:t>6- Discus the methods of prevention.</a:t>
            </a:r>
          </a:p>
          <a:p>
            <a:pPr marL="0" indent="0" algn="l">
              <a:lnSpc>
                <a:spcPct val="150000"/>
              </a:lnSpc>
              <a:buNone/>
            </a:pPr>
            <a:r>
              <a:rPr lang="en-US" sz="1200" b="1" dirty="0" smtClean="0"/>
              <a:t>7- Discus the complications of sexual transmitted disease.</a:t>
            </a:r>
          </a:p>
          <a:p>
            <a:pPr marL="0" indent="0" algn="l">
              <a:lnSpc>
                <a:spcPct val="150000"/>
              </a:lnSpc>
              <a:buNone/>
            </a:pPr>
            <a:r>
              <a:rPr lang="en-US" sz="1200" b="1" dirty="0" smtClean="0"/>
              <a:t>8- Dermatological pictures of different sexual transmitted infection. </a:t>
            </a:r>
          </a:p>
          <a:p>
            <a:pPr algn="l" rtl="0"/>
            <a:endParaRPr lang="en-US" sz="1200" dirty="0"/>
          </a:p>
        </p:txBody>
      </p:sp>
    </p:spTree>
    <p:extLst>
      <p:ext uri="{BB962C8B-B14F-4D97-AF65-F5344CB8AC3E}">
        <p14:creationId xmlns:p14="http://schemas.microsoft.com/office/powerpoint/2010/main" val="1518849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500"/>
                                        <p:tgtEl>
                                          <p:spTgt spid="2">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fade">
                                      <p:cBhvr>
                                        <p:cTn id="25" dur="500"/>
                                        <p:tgtEl>
                                          <p:spTgt spid="2">
                                            <p:txEl>
                                              <p:pRg st="7" end="7"/>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8" end="8"/>
                                            </p:txEl>
                                          </p:spTgt>
                                        </p:tgtEl>
                                        <p:attrNameLst>
                                          <p:attrName>style.visibility</p:attrName>
                                        </p:attrNameLst>
                                      </p:cBhvr>
                                      <p:to>
                                        <p:strVal val="visible"/>
                                      </p:to>
                                    </p:set>
                                    <p:animEffect transition="in" filter="fade">
                                      <p:cBhvr>
                                        <p:cTn id="28" dur="500"/>
                                        <p:tgtEl>
                                          <p:spTgt spid="2">
                                            <p:txEl>
                                              <p:pRg st="8" end="8"/>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animEffect transition="in" filter="fade">
                                      <p:cBhvr>
                                        <p:cTn id="33" dur="500"/>
                                        <p:tgtEl>
                                          <p:spTgt spid="2">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10" end="10"/>
                                            </p:txEl>
                                          </p:spTgt>
                                        </p:tgtEl>
                                        <p:attrNameLst>
                                          <p:attrName>style.visibility</p:attrName>
                                        </p:attrNameLst>
                                      </p:cBhvr>
                                      <p:to>
                                        <p:strVal val="visible"/>
                                      </p:to>
                                    </p:set>
                                    <p:animEffect transition="in" filter="fade">
                                      <p:cBhvr>
                                        <p:cTn id="38" dur="500"/>
                                        <p:tgtEl>
                                          <p:spTgt spid="2">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Effect transition="in" filter="fade">
                                      <p:cBhvr>
                                        <p:cTn id="43" dur="500"/>
                                        <p:tgtEl>
                                          <p:spTgt spid="2">
                                            <p:txEl>
                                              <p:pRg st="11" end="1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fade">
                                      <p:cBhvr>
                                        <p:cTn id="48" dur="500"/>
                                        <p:tgtEl>
                                          <p:spTgt spid="2">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
                                            <p:txEl>
                                              <p:pRg st="13" end="13"/>
                                            </p:txEl>
                                          </p:spTgt>
                                        </p:tgtEl>
                                        <p:attrNameLst>
                                          <p:attrName>style.visibility</p:attrName>
                                        </p:attrNameLst>
                                      </p:cBhvr>
                                      <p:to>
                                        <p:strVal val="visible"/>
                                      </p:to>
                                    </p:set>
                                    <p:animEffect transition="in" filter="fade">
                                      <p:cBhvr>
                                        <p:cTn id="53" dur="500"/>
                                        <p:tgtEl>
                                          <p:spTgt spid="2">
                                            <p:txEl>
                                              <p:pRg st="13" end="1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9" presetClass="emph" presetSubtype="0" fill="hold" nodeType="clickEffect">
                                  <p:stCondLst>
                                    <p:cond delay="0"/>
                                  </p:stCondLst>
                                  <p:childTnLst>
                                    <p:animClr clrSpc="rgb" dir="cw">
                                      <p:cBhvr override="childStyle">
                                        <p:cTn id="57" dur="500" fill="hold"/>
                                        <p:tgtEl>
                                          <p:spTgt spid="2">
                                            <p:txEl>
                                              <p:pRg st="3" end="3"/>
                                            </p:txEl>
                                          </p:spTgt>
                                        </p:tgtEl>
                                        <p:attrNameLst>
                                          <p:attrName>style.color</p:attrName>
                                        </p:attrNameLst>
                                      </p:cBhvr>
                                      <p:to>
                                        <a:srgbClr val="CC0000"/>
                                      </p:to>
                                    </p:animClr>
                                    <p:animClr clrSpc="rgb" dir="cw">
                                      <p:cBhvr>
                                        <p:cTn id="58" dur="500" fill="hold"/>
                                        <p:tgtEl>
                                          <p:spTgt spid="2">
                                            <p:txEl>
                                              <p:pRg st="3" end="3"/>
                                            </p:txEl>
                                          </p:spTgt>
                                        </p:tgtEl>
                                        <p:attrNameLst>
                                          <p:attrName>fillcolor</p:attrName>
                                        </p:attrNameLst>
                                      </p:cBhvr>
                                      <p:to>
                                        <a:srgbClr val="CC0000"/>
                                      </p:to>
                                    </p:animClr>
                                    <p:set>
                                      <p:cBhvr>
                                        <p:cTn id="59" dur="500" fill="hold"/>
                                        <p:tgtEl>
                                          <p:spTgt spid="2">
                                            <p:txEl>
                                              <p:pRg st="3" end="3"/>
                                            </p:txEl>
                                          </p:spTgt>
                                        </p:tgtEl>
                                        <p:attrNameLst>
                                          <p:attrName>fill.type</p:attrName>
                                        </p:attrNameLst>
                                      </p:cBhvr>
                                      <p:to>
                                        <p:strVal val="solid"/>
                                      </p:to>
                                    </p:set>
                                    <p:set>
                                      <p:cBhvr>
                                        <p:cTn id="60" dur="500" fill="hold"/>
                                        <p:tgtEl>
                                          <p:spTgt spid="2">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Clinical presentation and </a:t>
            </a:r>
            <a:r>
              <a:rPr lang="en-US" dirty="0" err="1" smtClean="0"/>
              <a:t>DDx</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dirty="0" smtClean="0"/>
              <a:t>Vaginal discharge </a:t>
            </a:r>
          </a:p>
          <a:p>
            <a:pPr lvl="1" algn="l" rtl="0"/>
            <a:r>
              <a:rPr lang="en-US" sz="2400" i="1" dirty="0" err="1"/>
              <a:t>Trichomonas</a:t>
            </a:r>
            <a:r>
              <a:rPr lang="en-US" sz="2400" i="1" dirty="0"/>
              <a:t> </a:t>
            </a:r>
            <a:r>
              <a:rPr lang="en-US" sz="2400" i="1" dirty="0" err="1"/>
              <a:t>Vaginalis</a:t>
            </a:r>
            <a:r>
              <a:rPr lang="en-US" sz="2400" i="1" dirty="0"/>
              <a:t> </a:t>
            </a:r>
            <a:endParaRPr lang="en-US" sz="2400" i="1" dirty="0" smtClean="0"/>
          </a:p>
          <a:p>
            <a:pPr lvl="1" algn="l" rtl="0"/>
            <a:r>
              <a:rPr lang="en-GB" sz="2400" i="1" dirty="0" smtClean="0"/>
              <a:t>Neisseria </a:t>
            </a:r>
            <a:r>
              <a:rPr lang="en-GB" sz="2400" i="1" dirty="0"/>
              <a:t>gonorrhoea</a:t>
            </a:r>
            <a:endParaRPr lang="en-GB" sz="2400" dirty="0"/>
          </a:p>
          <a:p>
            <a:pPr lvl="1" algn="l" rtl="0"/>
            <a:r>
              <a:rPr lang="en-GB" sz="2400" i="1" dirty="0"/>
              <a:t>Chlamydia trachomatis</a:t>
            </a:r>
            <a:r>
              <a:rPr lang="en-GB" sz="2400" dirty="0"/>
              <a:t> </a:t>
            </a:r>
            <a:endParaRPr lang="en-GB" sz="2400" dirty="0" smtClean="0"/>
          </a:p>
          <a:p>
            <a:pPr lvl="1" algn="l" rtl="0"/>
            <a:r>
              <a:rPr lang="en-US" sz="2400" dirty="0"/>
              <a:t>Bacterial </a:t>
            </a:r>
            <a:r>
              <a:rPr lang="en-US" sz="2400" dirty="0" err="1" smtClean="0"/>
              <a:t>vaginosis</a:t>
            </a:r>
            <a:r>
              <a:rPr lang="en-GB" sz="2400" dirty="0" smtClean="0"/>
              <a:t> </a:t>
            </a:r>
            <a:endParaRPr lang="en-US" sz="2400" dirty="0" smtClean="0"/>
          </a:p>
          <a:p>
            <a:pPr algn="l" rtl="0"/>
            <a:r>
              <a:rPr lang="en-US" dirty="0" smtClean="0"/>
              <a:t>Urethral discharge</a:t>
            </a:r>
          </a:p>
          <a:p>
            <a:pPr lvl="1" algn="l" rtl="0"/>
            <a:r>
              <a:rPr lang="en-GB" sz="2400" i="1" dirty="0"/>
              <a:t>Neisseria </a:t>
            </a:r>
            <a:r>
              <a:rPr lang="en-GB" sz="2400" i="1" dirty="0" smtClean="0"/>
              <a:t>gonorrhoea</a:t>
            </a:r>
          </a:p>
          <a:p>
            <a:pPr lvl="1" algn="l" rtl="0"/>
            <a:r>
              <a:rPr lang="en-US" sz="2400" i="1" dirty="0" err="1"/>
              <a:t>Trichomonas</a:t>
            </a:r>
            <a:r>
              <a:rPr lang="en-US" sz="2400" i="1" dirty="0"/>
              <a:t> </a:t>
            </a:r>
            <a:r>
              <a:rPr lang="en-US" sz="2400" i="1" dirty="0" err="1" smtClean="0"/>
              <a:t>Vaginalis</a:t>
            </a:r>
            <a:r>
              <a:rPr lang="en-US" sz="2400" i="1" dirty="0" smtClean="0"/>
              <a:t> (rare in men)</a:t>
            </a:r>
            <a:endParaRPr lang="en-US" sz="2400" dirty="0"/>
          </a:p>
          <a:p>
            <a:pPr lvl="1" algn="l" rtl="0"/>
            <a:r>
              <a:rPr lang="en-GB" sz="2400" i="1" dirty="0"/>
              <a:t>Chlamydia </a:t>
            </a:r>
            <a:r>
              <a:rPr lang="en-GB" sz="2400" i="1" dirty="0" smtClean="0"/>
              <a:t>trachomatis</a:t>
            </a:r>
            <a:endParaRPr lang="en-US" sz="2400" dirty="0" smtClean="0"/>
          </a:p>
          <a:p>
            <a:pPr algn="l" rtl="0"/>
            <a:endParaRPr lang="en-US" dirty="0" smtClean="0"/>
          </a:p>
        </p:txBody>
      </p:sp>
    </p:spTree>
    <p:extLst>
      <p:ext uri="{BB962C8B-B14F-4D97-AF65-F5344CB8AC3E}">
        <p14:creationId xmlns:p14="http://schemas.microsoft.com/office/powerpoint/2010/main" val="325167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presentation and </a:t>
            </a:r>
            <a:r>
              <a:rPr lang="en-US" dirty="0" err="1"/>
              <a:t>DDx</a:t>
            </a:r>
            <a:endParaRPr lang="en-US" dirty="0"/>
          </a:p>
        </p:txBody>
      </p:sp>
      <p:sp>
        <p:nvSpPr>
          <p:cNvPr id="3" name="Content Placeholder 2"/>
          <p:cNvSpPr>
            <a:spLocks noGrp="1"/>
          </p:cNvSpPr>
          <p:nvPr>
            <p:ph idx="1"/>
          </p:nvPr>
        </p:nvSpPr>
        <p:spPr>
          <a:xfrm>
            <a:off x="1176865" y="2490135"/>
            <a:ext cx="3471335" cy="3834465"/>
          </a:xfrm>
        </p:spPr>
        <p:txBody>
          <a:bodyPr>
            <a:normAutofit fontScale="85000" lnSpcReduction="10000"/>
          </a:bodyPr>
          <a:lstStyle/>
          <a:p>
            <a:pPr algn="l" rtl="0"/>
            <a:r>
              <a:rPr lang="en-US" sz="3800" dirty="0"/>
              <a:t>Genital ulcers</a:t>
            </a:r>
          </a:p>
          <a:p>
            <a:pPr lvl="1" algn="l" rtl="0"/>
            <a:r>
              <a:rPr lang="en-GB" sz="2900" dirty="0"/>
              <a:t>Syphilis </a:t>
            </a:r>
            <a:endParaRPr lang="en-US" sz="2900" dirty="0"/>
          </a:p>
          <a:p>
            <a:pPr lvl="1" algn="l" rtl="0"/>
            <a:r>
              <a:rPr lang="en-GB" sz="2900" dirty="0"/>
              <a:t>Herpes</a:t>
            </a:r>
          </a:p>
          <a:p>
            <a:pPr lvl="1" algn="l" rtl="0"/>
            <a:r>
              <a:rPr lang="en-GB" sz="2900" dirty="0" err="1"/>
              <a:t>Chancroid</a:t>
            </a:r>
            <a:r>
              <a:rPr lang="en-GB" sz="2900" dirty="0"/>
              <a:t> </a:t>
            </a:r>
            <a:endParaRPr lang="en-GB" sz="2900" dirty="0" smtClean="0"/>
          </a:p>
          <a:p>
            <a:pPr lvl="1" algn="l" rtl="0"/>
            <a:r>
              <a:rPr lang="en-US" sz="2900" dirty="0"/>
              <a:t>Granuloma </a:t>
            </a:r>
            <a:r>
              <a:rPr lang="en-US" sz="2900" dirty="0" err="1"/>
              <a:t>inguinale</a:t>
            </a:r>
            <a:r>
              <a:rPr lang="en-US" sz="2900" dirty="0"/>
              <a:t> </a:t>
            </a:r>
            <a:endParaRPr lang="en-US" sz="2900" dirty="0" smtClean="0"/>
          </a:p>
          <a:p>
            <a:pPr lvl="1" algn="l" rtl="0"/>
            <a:r>
              <a:rPr lang="en-US" sz="2900" dirty="0"/>
              <a:t>Lympho-granuloma </a:t>
            </a:r>
            <a:r>
              <a:rPr lang="en-US" sz="2900" dirty="0" err="1"/>
              <a:t>venereum</a:t>
            </a:r>
            <a:endParaRPr lang="en-US" sz="2900" dirty="0"/>
          </a:p>
          <a:p>
            <a:pPr lvl="1" algn="l" rtl="0"/>
            <a:endParaRPr lang="en-US" sz="2900" dirty="0" smtClean="0"/>
          </a:p>
          <a:p>
            <a:pPr algn="l" rtl="0"/>
            <a:endParaRPr lang="en-US" sz="2400" dirty="0"/>
          </a:p>
          <a:p>
            <a:pPr algn="l" rtl="0"/>
            <a:endParaRPr lang="en-US" sz="2400" dirty="0"/>
          </a:p>
        </p:txBody>
      </p:sp>
      <p:sp>
        <p:nvSpPr>
          <p:cNvPr id="4" name="Rectangle 3"/>
          <p:cNvSpPr/>
          <p:nvPr/>
        </p:nvSpPr>
        <p:spPr>
          <a:xfrm>
            <a:off x="4267200" y="2495822"/>
            <a:ext cx="4343400" cy="3662541"/>
          </a:xfrm>
          <a:prstGeom prst="rect">
            <a:avLst/>
          </a:prstGeom>
        </p:spPr>
        <p:txBody>
          <a:bodyPr wrap="square">
            <a:spAutoFit/>
          </a:bodyPr>
          <a:lstStyle/>
          <a:p>
            <a:pPr marL="342900" indent="-342900">
              <a:buClr>
                <a:schemeClr val="accent1"/>
              </a:buClr>
              <a:buFont typeface="Arial" panose="020B0604020202020204" pitchFamily="34" charset="0"/>
              <a:buChar char="•"/>
            </a:pPr>
            <a:r>
              <a:rPr lang="en-US" sz="3200" dirty="0">
                <a:solidFill>
                  <a:schemeClr val="tx1">
                    <a:lumMod val="85000"/>
                    <a:lumOff val="15000"/>
                  </a:schemeClr>
                </a:solidFill>
              </a:rPr>
              <a:t>Pelvic pain</a:t>
            </a:r>
          </a:p>
          <a:p>
            <a:pPr marL="800100" lvl="1" indent="-342900">
              <a:buClr>
                <a:schemeClr val="accent1"/>
              </a:buClr>
              <a:buFont typeface="Arial" panose="020B0604020202020204" pitchFamily="34" charset="0"/>
              <a:buChar char="•"/>
            </a:pPr>
            <a:r>
              <a:rPr lang="en-US" sz="2500" dirty="0">
                <a:solidFill>
                  <a:schemeClr val="tx1">
                    <a:lumMod val="85000"/>
                    <a:lumOff val="15000"/>
                  </a:schemeClr>
                </a:solidFill>
              </a:rPr>
              <a:t>Untreated STIs ( ex. chlamydia ) </a:t>
            </a:r>
          </a:p>
          <a:p>
            <a:pPr marL="800100" lvl="1" indent="-342900">
              <a:buClr>
                <a:schemeClr val="accent1"/>
              </a:buClr>
              <a:buFont typeface="Arial" panose="020B0604020202020204" pitchFamily="34" charset="0"/>
              <a:buChar char="•"/>
            </a:pPr>
            <a:r>
              <a:rPr lang="en-US" sz="2500" dirty="0">
                <a:solidFill>
                  <a:schemeClr val="tx1">
                    <a:lumMod val="85000"/>
                    <a:lumOff val="15000"/>
                  </a:schemeClr>
                </a:solidFill>
              </a:rPr>
              <a:t>Past physical or sexual abuse</a:t>
            </a:r>
          </a:p>
          <a:p>
            <a:pPr marL="800100" lvl="1" indent="-342900">
              <a:buClr>
                <a:schemeClr val="accent1"/>
              </a:buClr>
              <a:buFont typeface="Arial" panose="020B0604020202020204" pitchFamily="34" charset="0"/>
              <a:buChar char="•"/>
            </a:pPr>
            <a:r>
              <a:rPr lang="en-US" sz="2500" dirty="0">
                <a:solidFill>
                  <a:schemeClr val="tx1">
                    <a:lumMod val="85000"/>
                    <a:lumOff val="15000"/>
                  </a:schemeClr>
                </a:solidFill>
              </a:rPr>
              <a:t>Prostatitis</a:t>
            </a:r>
          </a:p>
          <a:p>
            <a:pPr marL="800100" lvl="1" indent="-342900">
              <a:buClr>
                <a:schemeClr val="accent1"/>
              </a:buClr>
              <a:buFont typeface="Arial" panose="020B0604020202020204" pitchFamily="34" charset="0"/>
              <a:buChar char="•"/>
            </a:pPr>
            <a:r>
              <a:rPr lang="en-US" sz="2500" dirty="0">
                <a:solidFill>
                  <a:schemeClr val="tx1">
                    <a:lumMod val="85000"/>
                    <a:lumOff val="15000"/>
                  </a:schemeClr>
                </a:solidFill>
              </a:rPr>
              <a:t>Urinary tract infection</a:t>
            </a:r>
          </a:p>
          <a:p>
            <a:pPr marL="800100" lvl="1" indent="-342900">
              <a:buClr>
                <a:schemeClr val="accent1"/>
              </a:buClr>
              <a:buFont typeface="Arial" panose="020B0604020202020204" pitchFamily="34" charset="0"/>
              <a:buChar char="•"/>
            </a:pPr>
            <a:r>
              <a:rPr lang="en-US" sz="2500" dirty="0">
                <a:solidFill>
                  <a:schemeClr val="tx1">
                    <a:lumMod val="85000"/>
                    <a:lumOff val="15000"/>
                  </a:schemeClr>
                </a:solidFill>
              </a:rPr>
              <a:t>Pelvic Inflammatory Disease</a:t>
            </a:r>
          </a:p>
        </p:txBody>
      </p:sp>
    </p:spTree>
    <p:extLst>
      <p:ext uri="{BB962C8B-B14F-4D97-AF65-F5344CB8AC3E}">
        <p14:creationId xmlns:p14="http://schemas.microsoft.com/office/powerpoint/2010/main" val="64887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fade">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fade">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fade">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fade">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fade">
                                      <p:cBhvr>
                                        <p:cTn id="57" dur="500"/>
                                        <p:tgtEl>
                                          <p:spTgt spid="4">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Effect transition="in" filter="fade">
                                      <p:cBhvr>
                                        <p:cTn id="6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STDs Genital Ulcers </a:t>
            </a:r>
            <a:endParaRPr lang="en-US" dirty="0"/>
          </a:p>
        </p:txBody>
      </p:sp>
      <p:graphicFrame>
        <p:nvGraphicFramePr>
          <p:cNvPr id="4" name="Content Placeholder 3"/>
          <p:cNvGraphicFramePr>
            <a:graphicFrameLocks noGrp="1"/>
          </p:cNvGraphicFramePr>
          <p:nvPr>
            <p:ph idx="1"/>
            <p:extLst/>
          </p:nvPr>
        </p:nvGraphicFramePr>
        <p:xfrm>
          <a:off x="901700" y="2819400"/>
          <a:ext cx="7349065" cy="3017520"/>
        </p:xfrm>
        <a:graphic>
          <a:graphicData uri="http://schemas.openxmlformats.org/drawingml/2006/table">
            <a:tbl>
              <a:tblPr firstRow="1" bandRow="1">
                <a:tableStyleId>{5C22544A-7EE6-4342-B048-85BDC9FD1C3A}</a:tableStyleId>
              </a:tblPr>
              <a:tblGrid>
                <a:gridCol w="1469813"/>
                <a:gridCol w="1469813"/>
                <a:gridCol w="1590040"/>
                <a:gridCol w="1579034"/>
                <a:gridCol w="1240365"/>
              </a:tblGrid>
              <a:tr h="301087">
                <a:tc>
                  <a:txBody>
                    <a:bodyPr/>
                    <a:lstStyle/>
                    <a:p>
                      <a:pPr algn="l" rtl="0"/>
                      <a:endParaRPr lang="en-US" dirty="0"/>
                    </a:p>
                  </a:txBody>
                  <a:tcPr/>
                </a:tc>
                <a:tc gridSpan="2">
                  <a:txBody>
                    <a:bodyPr/>
                    <a:lstStyle/>
                    <a:p>
                      <a:pPr algn="ctr" rtl="0"/>
                      <a:r>
                        <a:rPr lang="en-US" dirty="0" smtClean="0"/>
                        <a:t>Multiple</a:t>
                      </a:r>
                      <a:endParaRPr lang="en-US" dirty="0"/>
                    </a:p>
                  </a:txBody>
                  <a:tcPr/>
                </a:tc>
                <a:tc hMerge="1">
                  <a:txBody>
                    <a:bodyPr/>
                    <a:lstStyle/>
                    <a:p>
                      <a:pPr algn="l" rtl="0"/>
                      <a:endParaRPr lang="en-US" dirty="0"/>
                    </a:p>
                  </a:txBody>
                  <a:tcPr/>
                </a:tc>
                <a:tc gridSpan="2">
                  <a:txBody>
                    <a:bodyPr/>
                    <a:lstStyle/>
                    <a:p>
                      <a:pPr algn="ctr" rtl="0"/>
                      <a:r>
                        <a:rPr lang="en-US" dirty="0" smtClean="0"/>
                        <a:t>Single</a:t>
                      </a:r>
                      <a:endParaRPr lang="en-US" dirty="0"/>
                    </a:p>
                  </a:txBody>
                  <a:tcPr/>
                </a:tc>
                <a:tc hMerge="1">
                  <a:txBody>
                    <a:bodyPr/>
                    <a:lstStyle/>
                    <a:p>
                      <a:pPr algn="l" rtl="0"/>
                      <a:endParaRPr lang="en-US" dirty="0"/>
                    </a:p>
                  </a:txBody>
                  <a:tcPr/>
                </a:tc>
              </a:tr>
              <a:tr h="960947">
                <a:tc>
                  <a:txBody>
                    <a:bodyPr/>
                    <a:lstStyle/>
                    <a:p>
                      <a:pPr algn="l" rtl="0"/>
                      <a:r>
                        <a:rPr lang="en-US" dirty="0" smtClean="0"/>
                        <a:t>Painful</a:t>
                      </a:r>
                      <a:endParaRPr lang="en-US" dirty="0"/>
                    </a:p>
                  </a:txBody>
                  <a:tcPr/>
                </a:tc>
                <a:tc>
                  <a:txBody>
                    <a:bodyPr/>
                    <a:lstStyle/>
                    <a:p>
                      <a:pPr algn="l" rtl="0"/>
                      <a:r>
                        <a:rPr lang="en-US" dirty="0" smtClean="0"/>
                        <a:t>Herpes simplex virus</a:t>
                      </a:r>
                      <a:r>
                        <a:rPr lang="en-US" baseline="0" dirty="0" smtClean="0"/>
                        <a:t>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Chancroid</a:t>
                      </a:r>
                      <a:endParaRPr lang="en-US" sz="1800" kern="1200" dirty="0" smtClean="0">
                        <a:solidFill>
                          <a:schemeClr val="dk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t>
                      </a:r>
                      <a:r>
                        <a:rPr lang="en-US" sz="1800" kern="1200" baseline="0" dirty="0" smtClean="0">
                          <a:solidFill>
                            <a:schemeClr val="dk1"/>
                          </a:solidFill>
                          <a:latin typeface="+mn-lt"/>
                          <a:ea typeface="+mn-ea"/>
                          <a:cs typeface="+mn-cs"/>
                        </a:rPr>
                        <a:t>women usually)</a:t>
                      </a:r>
                      <a:endParaRPr lang="en-US" sz="1800" kern="1200" dirty="0" smtClean="0">
                        <a:solidFill>
                          <a:schemeClr val="dk1"/>
                        </a:solidFill>
                        <a:latin typeface="+mn-lt"/>
                        <a:ea typeface="+mn-ea"/>
                        <a:cs typeface="+mn-cs"/>
                      </a:endParaRPr>
                    </a:p>
                    <a:p>
                      <a:pPr algn="l" rtl="0"/>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err="1" smtClean="0">
                          <a:solidFill>
                            <a:schemeClr val="dk1"/>
                          </a:solidFill>
                          <a:latin typeface="+mn-lt"/>
                          <a:ea typeface="+mn-ea"/>
                          <a:cs typeface="+mn-cs"/>
                        </a:rPr>
                        <a:t>Chancroid</a:t>
                      </a:r>
                      <a:r>
                        <a:rPr lang="en-US" sz="1800" kern="1200" dirty="0" smtClean="0">
                          <a:solidFill>
                            <a:schemeClr val="dk1"/>
                          </a:solidFill>
                          <a:latin typeface="+mn-lt"/>
                          <a:ea typeface="+mn-ea"/>
                          <a:cs typeface="+mn-cs"/>
                        </a:rPr>
                        <a:t>(</a:t>
                      </a:r>
                      <a:r>
                        <a:rPr lang="en-US" sz="1800" kern="1200" baseline="0" dirty="0" smtClean="0">
                          <a:solidFill>
                            <a:schemeClr val="dk1"/>
                          </a:solidFill>
                          <a:latin typeface="+mn-lt"/>
                          <a:ea typeface="+mn-ea"/>
                          <a:cs typeface="+mn-cs"/>
                        </a:rPr>
                        <a:t>Men usually )</a:t>
                      </a:r>
                      <a:endParaRPr lang="en-US" sz="1800" kern="1200" dirty="0" smtClean="0">
                        <a:solidFill>
                          <a:schemeClr val="dk1"/>
                        </a:solidFill>
                        <a:latin typeface="+mn-lt"/>
                        <a:ea typeface="+mn-ea"/>
                        <a:cs typeface="+mn-cs"/>
                      </a:endParaRPr>
                    </a:p>
                    <a:p>
                      <a:pPr algn="l" rtl="0"/>
                      <a:endParaRPr lang="en-US" dirty="0"/>
                    </a:p>
                  </a:txBody>
                  <a:tcPr/>
                </a:tc>
                <a:tc>
                  <a:txBody>
                    <a:bodyPr/>
                    <a:lstStyle/>
                    <a:p>
                      <a:pPr algn="l" rtl="0"/>
                      <a:endParaRPr lang="en-US" dirty="0"/>
                    </a:p>
                  </a:txBody>
                  <a:tcPr/>
                </a:tc>
              </a:tr>
              <a:tr h="301087">
                <a:tc>
                  <a:txBody>
                    <a:bodyPr/>
                    <a:lstStyle/>
                    <a:p>
                      <a:pPr algn="l" rtl="0"/>
                      <a:r>
                        <a:rPr lang="en-US" dirty="0" smtClean="0"/>
                        <a:t>Painless</a:t>
                      </a:r>
                      <a:endParaRPr lang="en-US" dirty="0"/>
                    </a:p>
                  </a:txBody>
                  <a:tcPr/>
                </a:tc>
                <a:tc>
                  <a:txBody>
                    <a:bodyPr/>
                    <a:lstStyle/>
                    <a:p>
                      <a:pPr algn="l" rtl="0"/>
                      <a:r>
                        <a:rPr lang="en-US" dirty="0" smtClean="0"/>
                        <a:t>Lympho-granuloma </a:t>
                      </a:r>
                      <a:r>
                        <a:rPr lang="en-US" dirty="0" err="1" smtClean="0"/>
                        <a:t>venereum</a:t>
                      </a:r>
                      <a:endParaRPr lang="en-US" dirty="0" smtClean="0"/>
                    </a:p>
                    <a:p>
                      <a:pPr algn="l" rtl="0"/>
                      <a:r>
                        <a:rPr lang="en-US" dirty="0" smtClean="0"/>
                        <a:t>(Papule</a:t>
                      </a:r>
                      <a:r>
                        <a:rPr lang="en-US" baseline="0" dirty="0" smtClean="0"/>
                        <a:t> </a:t>
                      </a:r>
                      <a:r>
                        <a:rPr lang="en-US" dirty="0" smtClean="0"/>
                        <a:t>may ulcerate)</a:t>
                      </a:r>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dirty="0" smtClean="0"/>
                        <a:t>Granuloma </a:t>
                      </a:r>
                      <a:r>
                        <a:rPr lang="en-US" dirty="0" err="1" smtClean="0"/>
                        <a:t>inguinale</a:t>
                      </a:r>
                      <a:r>
                        <a:rPr lang="en-US" dirty="0" smtClean="0"/>
                        <a:t> (donovanosis )</a:t>
                      </a:r>
                    </a:p>
                    <a:p>
                      <a:pPr algn="ctr" rtl="0"/>
                      <a:endParaRPr lang="en-US" dirty="0"/>
                    </a:p>
                  </a:txBody>
                  <a:tcPr/>
                </a:tc>
                <a:tc hMerge="1">
                  <a:txBody>
                    <a:bodyPr/>
                    <a:lstStyle/>
                    <a:p>
                      <a:pPr algn="l" rtl="0"/>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Primary Syphilis (chancre)</a:t>
                      </a:r>
                    </a:p>
                    <a:p>
                      <a:pPr algn="l" rtl="0"/>
                      <a:endParaRPr lang="en-US" dirty="0"/>
                    </a:p>
                  </a:txBody>
                  <a:tcPr/>
                </a:tc>
              </a:tr>
            </a:tbl>
          </a:graphicData>
        </a:graphic>
      </p:graphicFrame>
    </p:spTree>
    <p:extLst>
      <p:ext uri="{BB962C8B-B14F-4D97-AF65-F5344CB8AC3E}">
        <p14:creationId xmlns:p14="http://schemas.microsoft.com/office/powerpoint/2010/main" val="125866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609600"/>
            <a:ext cx="7772400" cy="5638800"/>
          </a:xfrm>
          <a:prstGeom prst="rect">
            <a:avLst/>
          </a:prstGeom>
        </p:spPr>
        <p:txBody>
          <a:bodyPr>
            <a:no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l">
              <a:buNone/>
            </a:pPr>
            <a:endParaRPr lang="en-US" sz="2000" b="1" dirty="0" smtClean="0"/>
          </a:p>
          <a:p>
            <a:pPr marL="0" indent="0" algn="l">
              <a:buNone/>
            </a:pPr>
            <a:r>
              <a:rPr lang="en-US" sz="2000" b="1" dirty="0" smtClean="0"/>
              <a:t>At the end of the session the student should be able to:</a:t>
            </a:r>
          </a:p>
          <a:p>
            <a:pPr marL="0" indent="0" algn="l">
              <a:buNone/>
            </a:pPr>
            <a:endParaRPr lang="en-US" sz="2000" b="1" dirty="0"/>
          </a:p>
          <a:p>
            <a:pPr marL="0" indent="0" algn="l">
              <a:lnSpc>
                <a:spcPct val="150000"/>
              </a:lnSpc>
              <a:buNone/>
            </a:pPr>
            <a:r>
              <a:rPr lang="en-US" sz="1200" b="1" dirty="0" smtClean="0"/>
              <a:t>1- Brief discussion about taking history and examination for sexual transmitted infections</a:t>
            </a:r>
          </a:p>
          <a:p>
            <a:pPr marL="0" indent="0" algn="l">
              <a:lnSpc>
                <a:spcPct val="150000"/>
              </a:lnSpc>
              <a:buNone/>
            </a:pPr>
            <a:r>
              <a:rPr lang="en-US" sz="1200" b="1" dirty="0" smtClean="0"/>
              <a:t>2- List common sexual transmitted infections.</a:t>
            </a:r>
          </a:p>
          <a:p>
            <a:pPr marL="0" indent="0" algn="l">
              <a:lnSpc>
                <a:spcPct val="150000"/>
              </a:lnSpc>
              <a:buNone/>
            </a:pPr>
            <a:r>
              <a:rPr lang="en-US" sz="1200" b="1" dirty="0" smtClean="0"/>
              <a:t>3- Discus the differential diagnosis of:</a:t>
            </a:r>
          </a:p>
          <a:p>
            <a:pPr marL="0" indent="0" algn="l">
              <a:lnSpc>
                <a:spcPct val="150000"/>
              </a:lnSpc>
              <a:buNone/>
            </a:pPr>
            <a:r>
              <a:rPr lang="en-US" sz="1200" b="1" dirty="0" smtClean="0"/>
              <a:t>Vaginal and urethral discharge.</a:t>
            </a:r>
          </a:p>
          <a:p>
            <a:pPr marL="0" indent="0" algn="l">
              <a:lnSpc>
                <a:spcPct val="150000"/>
              </a:lnSpc>
              <a:buNone/>
            </a:pPr>
            <a:r>
              <a:rPr lang="en-US" sz="1200" b="1" dirty="0" smtClean="0"/>
              <a:t>Ulcerative and non-ulcerative genitalia.</a:t>
            </a:r>
          </a:p>
          <a:p>
            <a:pPr marL="0" indent="0" algn="l">
              <a:lnSpc>
                <a:spcPct val="150000"/>
              </a:lnSpc>
              <a:buNone/>
            </a:pPr>
            <a:r>
              <a:rPr lang="en-US" sz="1200" b="1" dirty="0" smtClean="0"/>
              <a:t>Pelvic pain and dysuria.</a:t>
            </a:r>
          </a:p>
          <a:p>
            <a:pPr marL="0" indent="0" algn="l">
              <a:lnSpc>
                <a:spcPct val="150000"/>
              </a:lnSpc>
              <a:buNone/>
            </a:pPr>
            <a:r>
              <a:rPr lang="en-US" sz="1200" b="1" dirty="0" smtClean="0"/>
              <a:t>4- List the possible sexual transmitted infections among heterosexual and homosexual person.</a:t>
            </a:r>
          </a:p>
          <a:p>
            <a:pPr marL="0" indent="0" algn="l">
              <a:lnSpc>
                <a:spcPct val="150000"/>
              </a:lnSpc>
              <a:buNone/>
            </a:pPr>
            <a:r>
              <a:rPr lang="en-US" sz="1200" b="1" dirty="0" smtClean="0"/>
              <a:t>5- Discus the investigation, diagnosis and management of sexual transmitted infections.</a:t>
            </a:r>
          </a:p>
          <a:p>
            <a:pPr marL="0" indent="0" algn="l">
              <a:lnSpc>
                <a:spcPct val="150000"/>
              </a:lnSpc>
              <a:buNone/>
            </a:pPr>
            <a:r>
              <a:rPr lang="en-US" sz="1200" b="1" dirty="0" smtClean="0"/>
              <a:t>6- Discus the methods of prevention.</a:t>
            </a:r>
          </a:p>
          <a:p>
            <a:pPr marL="0" indent="0" algn="l">
              <a:lnSpc>
                <a:spcPct val="150000"/>
              </a:lnSpc>
              <a:buNone/>
            </a:pPr>
            <a:r>
              <a:rPr lang="en-US" sz="1200" b="1" dirty="0" smtClean="0"/>
              <a:t>7- Discus the complications of sexual transmitted disease.</a:t>
            </a:r>
          </a:p>
          <a:p>
            <a:pPr marL="0" indent="0" algn="l">
              <a:lnSpc>
                <a:spcPct val="150000"/>
              </a:lnSpc>
              <a:buNone/>
            </a:pPr>
            <a:r>
              <a:rPr lang="en-US" sz="1200" b="1" dirty="0" smtClean="0"/>
              <a:t>8- Dermatological pictures of different sexual transmitted infection. </a:t>
            </a:r>
          </a:p>
          <a:p>
            <a:pPr algn="l" rtl="0"/>
            <a:endParaRPr lang="en-US" sz="1200" dirty="0"/>
          </a:p>
        </p:txBody>
      </p:sp>
    </p:spTree>
    <p:extLst>
      <p:ext uri="{BB962C8B-B14F-4D97-AF65-F5344CB8AC3E}">
        <p14:creationId xmlns:p14="http://schemas.microsoft.com/office/powerpoint/2010/main" val="3841374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9" end="9"/>
                                            </p:txEl>
                                          </p:spTgt>
                                        </p:tgtEl>
                                        <p:attrNameLst>
                                          <p:attrName>style.color</p:attrName>
                                        </p:attrNameLst>
                                      </p:cBhvr>
                                      <p:to>
                                        <a:srgbClr val="CC0000"/>
                                      </p:to>
                                    </p:animClr>
                                    <p:animClr clrSpc="rgb" dir="cw">
                                      <p:cBhvr>
                                        <p:cTn id="7" dur="500" fill="hold"/>
                                        <p:tgtEl>
                                          <p:spTgt spid="2">
                                            <p:txEl>
                                              <p:pRg st="9" end="9"/>
                                            </p:txEl>
                                          </p:spTgt>
                                        </p:tgtEl>
                                        <p:attrNameLst>
                                          <p:attrName>fillcolor</p:attrName>
                                        </p:attrNameLst>
                                      </p:cBhvr>
                                      <p:to>
                                        <a:srgbClr val="CC0000"/>
                                      </p:to>
                                    </p:animClr>
                                    <p:set>
                                      <p:cBhvr>
                                        <p:cTn id="8" dur="500" fill="hold"/>
                                        <p:tgtEl>
                                          <p:spTgt spid="2">
                                            <p:txEl>
                                              <p:pRg st="9" end="9"/>
                                            </p:txEl>
                                          </p:spTgt>
                                        </p:tgtEl>
                                        <p:attrNameLst>
                                          <p:attrName>fill.type</p:attrName>
                                        </p:attrNameLst>
                                      </p:cBhvr>
                                      <p:to>
                                        <p:strVal val="solid"/>
                                      </p:to>
                                    </p:set>
                                    <p:set>
                                      <p:cBhvr>
                                        <p:cTn id="9" dur="500" fill="hold"/>
                                        <p:tgtEl>
                                          <p:spTgt spid="2">
                                            <p:txEl>
                                              <p:pRg st="9" end="9"/>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GB" dirty="0" smtClean="0"/>
              <a:t>Comparison between homosexual and heterosexual</a:t>
            </a:r>
            <a:endParaRPr lang="ar-SA" dirty="0"/>
          </a:p>
        </p:txBody>
      </p:sp>
      <p:graphicFrame>
        <p:nvGraphicFramePr>
          <p:cNvPr id="4" name="Content Placeholder 3"/>
          <p:cNvGraphicFramePr>
            <a:graphicFrameLocks noGrp="1"/>
          </p:cNvGraphicFramePr>
          <p:nvPr>
            <p:ph idx="1"/>
            <p:extLst/>
          </p:nvPr>
        </p:nvGraphicFramePr>
        <p:xfrm>
          <a:off x="1176338" y="2490788"/>
          <a:ext cx="6799263" cy="1483360"/>
        </p:xfrm>
        <a:graphic>
          <a:graphicData uri="http://schemas.openxmlformats.org/drawingml/2006/table">
            <a:tbl>
              <a:tblPr firstRow="1" bandRow="1">
                <a:tableStyleId>{5C22544A-7EE6-4342-B048-85BDC9FD1C3A}</a:tableStyleId>
              </a:tblPr>
              <a:tblGrid>
                <a:gridCol w="2266421"/>
                <a:gridCol w="2266421"/>
                <a:gridCol w="2266421"/>
              </a:tblGrid>
              <a:tr h="370840">
                <a:tc>
                  <a:txBody>
                    <a:bodyPr/>
                    <a:lstStyle/>
                    <a:p>
                      <a:pPr algn="ctr" rtl="0"/>
                      <a:endParaRPr lang="en-US" dirty="0"/>
                    </a:p>
                  </a:txBody>
                  <a:tcPr/>
                </a:tc>
                <a:tc>
                  <a:txBody>
                    <a:bodyPr/>
                    <a:lstStyle/>
                    <a:p>
                      <a:pPr algn="ctr" rtl="0"/>
                      <a:r>
                        <a:rPr lang="en-GB" dirty="0" smtClean="0"/>
                        <a:t>Homosexual </a:t>
                      </a:r>
                      <a:endParaRPr lang="en-US" dirty="0"/>
                    </a:p>
                  </a:txBody>
                  <a:tcPr/>
                </a:tc>
                <a:tc>
                  <a:txBody>
                    <a:bodyPr/>
                    <a:lstStyle/>
                    <a:p>
                      <a:pPr algn="ctr" rtl="0"/>
                      <a:r>
                        <a:rPr lang="en-GB" dirty="0" smtClean="0"/>
                        <a:t>Heterosexual</a:t>
                      </a:r>
                      <a:endParaRPr lang="en-US" dirty="0"/>
                    </a:p>
                  </a:txBody>
                  <a:tcPr/>
                </a:tc>
              </a:tr>
              <a:tr h="370840">
                <a:tc>
                  <a:txBody>
                    <a:bodyPr/>
                    <a:lstStyle/>
                    <a:p>
                      <a:pPr algn="ctr" rtl="0"/>
                      <a:r>
                        <a:rPr lang="en-US" dirty="0" smtClean="0"/>
                        <a:t>Gonorrhea </a:t>
                      </a:r>
                      <a:endParaRPr lang="en-US" dirty="0"/>
                    </a:p>
                  </a:txBody>
                  <a:tcPr/>
                </a:tc>
                <a:tc>
                  <a:txBody>
                    <a:bodyPr/>
                    <a:lstStyle/>
                    <a:p>
                      <a:pPr algn="ctr" rtl="0"/>
                      <a:r>
                        <a:rPr lang="en-US" dirty="0" smtClean="0"/>
                        <a:t>30.31</a:t>
                      </a:r>
                      <a:endParaRPr lang="en-US" dirty="0"/>
                    </a:p>
                  </a:txBody>
                  <a:tcPr/>
                </a:tc>
                <a:tc>
                  <a:txBody>
                    <a:bodyPr/>
                    <a:lstStyle/>
                    <a:p>
                      <a:pPr algn="ctr" rtl="0"/>
                      <a:r>
                        <a:rPr lang="en-US" dirty="0" smtClean="0"/>
                        <a:t>19.83</a:t>
                      </a:r>
                      <a:endParaRPr lang="en-US" dirty="0"/>
                    </a:p>
                  </a:txBody>
                  <a:tcPr/>
                </a:tc>
              </a:tr>
              <a:tr h="370840">
                <a:tc>
                  <a:txBody>
                    <a:bodyPr/>
                    <a:lstStyle/>
                    <a:p>
                      <a:pPr algn="ctr" rtl="0"/>
                      <a:r>
                        <a:rPr lang="en-US" sz="1800" kern="1200" dirty="0" smtClean="0">
                          <a:solidFill>
                            <a:schemeClr val="dk1"/>
                          </a:solidFill>
                          <a:effectLst/>
                          <a:latin typeface="+mn-lt"/>
                          <a:ea typeface="+mn-ea"/>
                          <a:cs typeface="+mn-cs"/>
                        </a:rPr>
                        <a:t>Early syphilis </a:t>
                      </a:r>
                      <a:endParaRPr lang="en-US" dirty="0"/>
                    </a:p>
                  </a:txBody>
                  <a:tcPr/>
                </a:tc>
                <a:tc>
                  <a:txBody>
                    <a:bodyPr/>
                    <a:lstStyle/>
                    <a:p>
                      <a:pPr algn="ctr" rtl="0"/>
                      <a:r>
                        <a:rPr lang="en-US" dirty="0" smtClean="0"/>
                        <a:t>1.08</a:t>
                      </a:r>
                      <a:endParaRPr lang="en-US" dirty="0"/>
                    </a:p>
                  </a:txBody>
                  <a:tcPr/>
                </a:tc>
                <a:tc>
                  <a:txBody>
                    <a:bodyPr/>
                    <a:lstStyle/>
                    <a:p>
                      <a:pPr algn="ctr" rtl="0"/>
                      <a:r>
                        <a:rPr lang="en-US" dirty="0" smtClean="0"/>
                        <a:t>0.34</a:t>
                      </a:r>
                      <a:endParaRPr lang="en-US" dirty="0"/>
                    </a:p>
                  </a:txBody>
                  <a:tcPr/>
                </a:tc>
              </a:tr>
              <a:tr h="370840">
                <a:tc>
                  <a:txBody>
                    <a:bodyPr/>
                    <a:lstStyle/>
                    <a:p>
                      <a:pPr algn="ctr" rtl="0"/>
                      <a:r>
                        <a:rPr lang="en-US" sz="1800" kern="1200" dirty="0" smtClean="0">
                          <a:solidFill>
                            <a:schemeClr val="dk1"/>
                          </a:solidFill>
                          <a:effectLst/>
                          <a:latin typeface="+mn-lt"/>
                          <a:ea typeface="+mn-ea"/>
                          <a:cs typeface="+mn-cs"/>
                        </a:rPr>
                        <a:t>Anal warts </a:t>
                      </a:r>
                      <a:endParaRPr lang="en-US" dirty="0"/>
                    </a:p>
                  </a:txBody>
                  <a:tcPr/>
                </a:tc>
                <a:tc>
                  <a:txBody>
                    <a:bodyPr/>
                    <a:lstStyle/>
                    <a:p>
                      <a:pPr algn="ctr" rtl="0"/>
                      <a:r>
                        <a:rPr lang="en-US" dirty="0" smtClean="0"/>
                        <a:t>2.9</a:t>
                      </a:r>
                      <a:endParaRPr lang="en-US" dirty="0"/>
                    </a:p>
                  </a:txBody>
                  <a:tcPr/>
                </a:tc>
                <a:tc>
                  <a:txBody>
                    <a:bodyPr/>
                    <a:lstStyle/>
                    <a:p>
                      <a:pPr algn="ctr" rtl="0"/>
                      <a:r>
                        <a:rPr lang="en-US" dirty="0" smtClean="0"/>
                        <a:t>0.26</a:t>
                      </a:r>
                      <a:endParaRPr lang="en-US" dirty="0"/>
                    </a:p>
                  </a:txBody>
                  <a:tcPr/>
                </a:tc>
              </a:tr>
            </a:tbl>
          </a:graphicData>
        </a:graphic>
      </p:graphicFrame>
    </p:spTree>
    <p:extLst>
      <p:ext uri="{BB962C8B-B14F-4D97-AF65-F5344CB8AC3E}">
        <p14:creationId xmlns:p14="http://schemas.microsoft.com/office/powerpoint/2010/main" val="380582175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GB" dirty="0"/>
              <a:t>Comparison between homosexual and </a:t>
            </a:r>
            <a:r>
              <a:rPr lang="en-GB" dirty="0" smtClean="0"/>
              <a:t>heterosexual for HIV infection</a:t>
            </a:r>
            <a:endParaRPr lang="en-US" dirty="0"/>
          </a:p>
        </p:txBody>
      </p:sp>
      <p:sp>
        <p:nvSpPr>
          <p:cNvPr id="3" name="Content Placeholder 2"/>
          <p:cNvSpPr>
            <a:spLocks noGrp="1"/>
          </p:cNvSpPr>
          <p:nvPr>
            <p:ph idx="1"/>
          </p:nvPr>
        </p:nvSpPr>
        <p:spPr/>
        <p:txBody>
          <a:bodyPr/>
          <a:lstStyle/>
          <a:p>
            <a:pPr algn="l" rtl="0"/>
            <a:r>
              <a:rPr lang="en-US" dirty="0" smtClean="0"/>
              <a:t>Men who have sex with men (MSM) </a:t>
            </a:r>
            <a:r>
              <a:rPr lang="en-US" dirty="0"/>
              <a:t>represent about 4% of the male population in the United States</a:t>
            </a:r>
            <a:r>
              <a:rPr lang="en-US" dirty="0" smtClean="0"/>
              <a:t>,</a:t>
            </a:r>
          </a:p>
          <a:p>
            <a:pPr algn="l" rtl="0"/>
            <a:r>
              <a:rPr lang="en-US" dirty="0" smtClean="0"/>
              <a:t> </a:t>
            </a:r>
            <a:r>
              <a:rPr lang="en-US" dirty="0"/>
              <a:t>in 2010, MSM accounted for 78% of new HIV infections among males and 63% of all new infections. MSM accounted for 54% of all people living with HIV infection in </a:t>
            </a:r>
            <a:r>
              <a:rPr lang="en-US" dirty="0" smtClean="0"/>
              <a:t>2011</a:t>
            </a:r>
            <a:r>
              <a:rPr lang="en-US" dirty="0"/>
              <a:t>.</a:t>
            </a:r>
          </a:p>
        </p:txBody>
      </p:sp>
    </p:spTree>
    <p:extLst>
      <p:ext uri="{BB962C8B-B14F-4D97-AF65-F5344CB8AC3E}">
        <p14:creationId xmlns:p14="http://schemas.microsoft.com/office/powerpoint/2010/main" val="231712500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609600"/>
            <a:ext cx="7772400" cy="5638800"/>
          </a:xfrm>
          <a:prstGeom prst="rect">
            <a:avLst/>
          </a:prstGeom>
        </p:spPr>
        <p:txBody>
          <a:bodyPr>
            <a:no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l">
              <a:buNone/>
            </a:pPr>
            <a:endParaRPr lang="en-US" sz="2000" b="1" dirty="0" smtClean="0"/>
          </a:p>
          <a:p>
            <a:pPr marL="0" indent="0" algn="l">
              <a:buNone/>
            </a:pPr>
            <a:r>
              <a:rPr lang="en-US" sz="2000" b="1" dirty="0" smtClean="0"/>
              <a:t>At the end of the session the student should be able to:</a:t>
            </a:r>
          </a:p>
          <a:p>
            <a:pPr marL="0" indent="0" algn="l">
              <a:buNone/>
            </a:pPr>
            <a:endParaRPr lang="en-US" sz="2000" b="1" dirty="0"/>
          </a:p>
          <a:p>
            <a:pPr marL="0" indent="0" algn="l">
              <a:lnSpc>
                <a:spcPct val="150000"/>
              </a:lnSpc>
              <a:buNone/>
            </a:pPr>
            <a:r>
              <a:rPr lang="en-US" sz="1200" b="1" dirty="0" smtClean="0"/>
              <a:t>1- Brief discussion about taking history and examination for sexual transmitted infections</a:t>
            </a:r>
          </a:p>
          <a:p>
            <a:pPr marL="0" indent="0" algn="l">
              <a:lnSpc>
                <a:spcPct val="150000"/>
              </a:lnSpc>
              <a:buNone/>
            </a:pPr>
            <a:r>
              <a:rPr lang="en-US" sz="1200" b="1" dirty="0" smtClean="0"/>
              <a:t>2- List common sexual transmitted infections.</a:t>
            </a:r>
          </a:p>
          <a:p>
            <a:pPr marL="0" indent="0" algn="l">
              <a:lnSpc>
                <a:spcPct val="150000"/>
              </a:lnSpc>
              <a:buNone/>
            </a:pPr>
            <a:r>
              <a:rPr lang="en-US" sz="1200" b="1" dirty="0" smtClean="0"/>
              <a:t>3- Discus the differential diagnosis of:</a:t>
            </a:r>
          </a:p>
          <a:p>
            <a:pPr marL="0" indent="0" algn="l">
              <a:lnSpc>
                <a:spcPct val="150000"/>
              </a:lnSpc>
              <a:buNone/>
            </a:pPr>
            <a:r>
              <a:rPr lang="en-US" sz="1200" b="1" dirty="0" smtClean="0"/>
              <a:t>Vaginal and urethral discharge.</a:t>
            </a:r>
          </a:p>
          <a:p>
            <a:pPr marL="0" indent="0" algn="l">
              <a:lnSpc>
                <a:spcPct val="150000"/>
              </a:lnSpc>
              <a:buNone/>
            </a:pPr>
            <a:r>
              <a:rPr lang="en-US" sz="1200" b="1" dirty="0" smtClean="0"/>
              <a:t>Ulcerative and non-ulcerative genitalia.</a:t>
            </a:r>
          </a:p>
          <a:p>
            <a:pPr marL="0" indent="0" algn="l">
              <a:lnSpc>
                <a:spcPct val="150000"/>
              </a:lnSpc>
              <a:buNone/>
            </a:pPr>
            <a:r>
              <a:rPr lang="en-US" sz="1200" b="1" dirty="0" smtClean="0"/>
              <a:t>Pelvic pain and dysuria.</a:t>
            </a:r>
          </a:p>
          <a:p>
            <a:pPr marL="0" indent="0" algn="l">
              <a:lnSpc>
                <a:spcPct val="150000"/>
              </a:lnSpc>
              <a:buNone/>
            </a:pPr>
            <a:r>
              <a:rPr lang="en-US" sz="1200" b="1" dirty="0" smtClean="0"/>
              <a:t>4- List the possible sexual transmitted infections among heterosexual and homosexual person.</a:t>
            </a:r>
          </a:p>
          <a:p>
            <a:pPr marL="0" indent="0" algn="l">
              <a:lnSpc>
                <a:spcPct val="150000"/>
              </a:lnSpc>
              <a:buNone/>
            </a:pPr>
            <a:r>
              <a:rPr lang="en-US" sz="1200" b="1" dirty="0" smtClean="0"/>
              <a:t>5- Discus the investigation, diagnosis and management of sexual transmitted infections.</a:t>
            </a:r>
          </a:p>
          <a:p>
            <a:pPr marL="0" indent="0" algn="l">
              <a:lnSpc>
                <a:spcPct val="150000"/>
              </a:lnSpc>
              <a:buNone/>
            </a:pPr>
            <a:r>
              <a:rPr lang="en-US" sz="1200" b="1" dirty="0" smtClean="0"/>
              <a:t>6- Discus the methods of prevention.</a:t>
            </a:r>
          </a:p>
          <a:p>
            <a:pPr marL="0" indent="0" algn="l">
              <a:lnSpc>
                <a:spcPct val="150000"/>
              </a:lnSpc>
              <a:buNone/>
            </a:pPr>
            <a:r>
              <a:rPr lang="en-US" sz="1200" b="1" dirty="0" smtClean="0"/>
              <a:t>7- Discus the complications of sexual transmitted disease.</a:t>
            </a:r>
          </a:p>
          <a:p>
            <a:pPr marL="0" indent="0" algn="l">
              <a:lnSpc>
                <a:spcPct val="150000"/>
              </a:lnSpc>
              <a:buNone/>
            </a:pPr>
            <a:r>
              <a:rPr lang="en-US" sz="1200" b="1" dirty="0" smtClean="0"/>
              <a:t>8- Dermatological pictures of different sexual transmitted infection. </a:t>
            </a:r>
          </a:p>
          <a:p>
            <a:pPr algn="l" rtl="0"/>
            <a:endParaRPr lang="en-US" sz="1200" dirty="0"/>
          </a:p>
        </p:txBody>
      </p:sp>
    </p:spTree>
    <p:extLst>
      <p:ext uri="{BB962C8B-B14F-4D97-AF65-F5344CB8AC3E}">
        <p14:creationId xmlns:p14="http://schemas.microsoft.com/office/powerpoint/2010/main" val="1752560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11" end="11"/>
                                            </p:txEl>
                                          </p:spTgt>
                                        </p:tgtEl>
                                        <p:attrNameLst>
                                          <p:attrName>style.color</p:attrName>
                                        </p:attrNameLst>
                                      </p:cBhvr>
                                      <p:to>
                                        <a:srgbClr val="CC0000"/>
                                      </p:to>
                                    </p:animClr>
                                    <p:animClr clrSpc="rgb" dir="cw">
                                      <p:cBhvr>
                                        <p:cTn id="7" dur="500" fill="hold"/>
                                        <p:tgtEl>
                                          <p:spTgt spid="2">
                                            <p:txEl>
                                              <p:pRg st="11" end="11"/>
                                            </p:txEl>
                                          </p:spTgt>
                                        </p:tgtEl>
                                        <p:attrNameLst>
                                          <p:attrName>fillcolor</p:attrName>
                                        </p:attrNameLst>
                                      </p:cBhvr>
                                      <p:to>
                                        <a:srgbClr val="CC0000"/>
                                      </p:to>
                                    </p:animClr>
                                    <p:set>
                                      <p:cBhvr>
                                        <p:cTn id="8" dur="500" fill="hold"/>
                                        <p:tgtEl>
                                          <p:spTgt spid="2">
                                            <p:txEl>
                                              <p:pRg st="11" end="11"/>
                                            </p:txEl>
                                          </p:spTgt>
                                        </p:tgtEl>
                                        <p:attrNameLst>
                                          <p:attrName>fill.type</p:attrName>
                                        </p:attrNameLst>
                                      </p:cBhvr>
                                      <p:to>
                                        <p:strVal val="solid"/>
                                      </p:to>
                                    </p:set>
                                    <p:set>
                                      <p:cBhvr>
                                        <p:cTn id="9" dur="500" fill="hold"/>
                                        <p:tgtEl>
                                          <p:spTgt spid="2">
                                            <p:txEl>
                                              <p:pRg st="11" end="1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Prevention Of STDs</a:t>
            </a:r>
            <a:endParaRPr lang="en-US" dirty="0"/>
          </a:p>
        </p:txBody>
      </p:sp>
      <p:cxnSp>
        <p:nvCxnSpPr>
          <p:cNvPr id="7" name="Straight Connector 6"/>
          <p:cNvCxnSpPr/>
          <p:nvPr/>
        </p:nvCxnSpPr>
        <p:spPr>
          <a:xfrm>
            <a:off x="4495800" y="1981200"/>
            <a:ext cx="0" cy="50893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524000" y="2490135"/>
            <a:ext cx="60198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524000" y="2490135"/>
            <a:ext cx="0" cy="5578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495800" y="2490134"/>
            <a:ext cx="0" cy="5578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7543800" y="2490134"/>
            <a:ext cx="0" cy="557865"/>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838200" y="3022979"/>
            <a:ext cx="1447800" cy="6346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Sexual Behavior</a:t>
            </a:r>
            <a:endParaRPr lang="en-US" b="1" dirty="0"/>
          </a:p>
        </p:txBody>
      </p:sp>
      <p:sp>
        <p:nvSpPr>
          <p:cNvPr id="16" name="Rounded Rectangle 15"/>
          <p:cNvSpPr/>
          <p:nvPr/>
        </p:nvSpPr>
        <p:spPr>
          <a:xfrm>
            <a:off x="3733800" y="3048000"/>
            <a:ext cx="1600199" cy="60960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Vaccination</a:t>
            </a:r>
            <a:endParaRPr lang="en-US" b="1" dirty="0"/>
          </a:p>
        </p:txBody>
      </p:sp>
      <p:sp>
        <p:nvSpPr>
          <p:cNvPr id="17" name="Rounded Rectangle 16"/>
          <p:cNvSpPr/>
          <p:nvPr/>
        </p:nvSpPr>
        <p:spPr>
          <a:xfrm>
            <a:off x="6519335" y="3047998"/>
            <a:ext cx="1557865" cy="60960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Screening </a:t>
            </a:r>
            <a:endParaRPr lang="en-US" b="1" dirty="0"/>
          </a:p>
        </p:txBody>
      </p:sp>
      <p:sp>
        <p:nvSpPr>
          <p:cNvPr id="19" name="Content Placeholder 18"/>
          <p:cNvSpPr>
            <a:spLocks noGrp="1"/>
          </p:cNvSpPr>
          <p:nvPr>
            <p:ph idx="1"/>
          </p:nvPr>
        </p:nvSpPr>
        <p:spPr/>
        <p:txBody>
          <a:bodyPr/>
          <a:lstStyle/>
          <a:p>
            <a:endParaRPr lang="en-US"/>
          </a:p>
        </p:txBody>
      </p:sp>
    </p:spTree>
    <p:extLst>
      <p:ext uri="{BB962C8B-B14F-4D97-AF65-F5344CB8AC3E}">
        <p14:creationId xmlns:p14="http://schemas.microsoft.com/office/powerpoint/2010/main" val="172255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xEl>
                                              <p:pRg st="0" end="0"/>
                                            </p:txEl>
                                          </p:spTgt>
                                        </p:tgtEl>
                                        <p:attrNameLst>
                                          <p:attrName>style.visibility</p:attrName>
                                        </p:attrNameLst>
                                      </p:cBhvr>
                                      <p:to>
                                        <p:strVal val="visible"/>
                                      </p:to>
                                    </p:set>
                                    <p:animEffect transition="in" filter="fade">
                                      <p:cBhvr>
                                        <p:cTn id="22"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685800" y="609600"/>
            <a:ext cx="7772400" cy="5638800"/>
          </a:xfrm>
          <a:prstGeom prst="rect">
            <a:avLst/>
          </a:prstGeom>
        </p:spPr>
        <p:txBody>
          <a:bodyPr>
            <a:noAutofit/>
          </a:bodyPr>
          <a:lst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l">
              <a:buNone/>
            </a:pPr>
            <a:endParaRPr lang="en-US" sz="2000" b="1" dirty="0" smtClean="0"/>
          </a:p>
          <a:p>
            <a:pPr marL="0" indent="0" algn="l">
              <a:buNone/>
            </a:pPr>
            <a:r>
              <a:rPr lang="en-US" sz="2000" b="1" dirty="0" smtClean="0"/>
              <a:t>At the end of the session the student should be able to:</a:t>
            </a:r>
          </a:p>
          <a:p>
            <a:pPr marL="0" indent="0" algn="l">
              <a:buNone/>
            </a:pPr>
            <a:endParaRPr lang="en-US" sz="2000" b="1" dirty="0"/>
          </a:p>
          <a:p>
            <a:pPr marL="0" indent="0" algn="l">
              <a:lnSpc>
                <a:spcPct val="150000"/>
              </a:lnSpc>
              <a:buNone/>
            </a:pPr>
            <a:r>
              <a:rPr lang="en-US" sz="1200" b="1" dirty="0" smtClean="0"/>
              <a:t>1- Brief discussion about taking history and examination for sexual transmitted infections</a:t>
            </a:r>
          </a:p>
          <a:p>
            <a:pPr marL="0" indent="0" algn="l">
              <a:lnSpc>
                <a:spcPct val="150000"/>
              </a:lnSpc>
              <a:buNone/>
            </a:pPr>
            <a:r>
              <a:rPr lang="en-US" sz="1200" b="1" dirty="0" smtClean="0"/>
              <a:t>2- List common sexual transmitted infections.</a:t>
            </a:r>
          </a:p>
          <a:p>
            <a:pPr marL="0" indent="0" algn="l">
              <a:lnSpc>
                <a:spcPct val="150000"/>
              </a:lnSpc>
              <a:buNone/>
            </a:pPr>
            <a:r>
              <a:rPr lang="en-US" sz="1200" b="1" dirty="0" smtClean="0"/>
              <a:t>3- Discus the differential diagnosis of:</a:t>
            </a:r>
          </a:p>
          <a:p>
            <a:pPr marL="0" indent="0" algn="l">
              <a:lnSpc>
                <a:spcPct val="150000"/>
              </a:lnSpc>
              <a:buNone/>
            </a:pPr>
            <a:r>
              <a:rPr lang="en-US" sz="1200" b="1" dirty="0" smtClean="0"/>
              <a:t>Vaginal and urethral discharge.</a:t>
            </a:r>
          </a:p>
          <a:p>
            <a:pPr marL="0" indent="0" algn="l">
              <a:lnSpc>
                <a:spcPct val="150000"/>
              </a:lnSpc>
              <a:buNone/>
            </a:pPr>
            <a:r>
              <a:rPr lang="en-US" sz="1200" b="1" dirty="0" smtClean="0"/>
              <a:t>Ulcerative and non-ulcerative genitalia.</a:t>
            </a:r>
          </a:p>
          <a:p>
            <a:pPr marL="0" indent="0" algn="l">
              <a:lnSpc>
                <a:spcPct val="150000"/>
              </a:lnSpc>
              <a:buNone/>
            </a:pPr>
            <a:r>
              <a:rPr lang="en-US" sz="1200" b="1" dirty="0" smtClean="0"/>
              <a:t>Pelvic pain and dysuria.</a:t>
            </a:r>
          </a:p>
          <a:p>
            <a:pPr marL="0" indent="0" algn="l">
              <a:lnSpc>
                <a:spcPct val="150000"/>
              </a:lnSpc>
              <a:buNone/>
            </a:pPr>
            <a:r>
              <a:rPr lang="en-US" sz="1200" b="1" dirty="0" smtClean="0"/>
              <a:t>4- List the possible sexual transmitted infections among heterosexual and homosexual person.</a:t>
            </a:r>
          </a:p>
          <a:p>
            <a:pPr marL="0" indent="0" algn="l">
              <a:lnSpc>
                <a:spcPct val="150000"/>
              </a:lnSpc>
              <a:buNone/>
            </a:pPr>
            <a:r>
              <a:rPr lang="en-US" sz="1200" b="1" dirty="0" smtClean="0"/>
              <a:t>5- Discus the investigation, diagnosis and management of sexual transmitted infections.</a:t>
            </a:r>
          </a:p>
          <a:p>
            <a:pPr marL="0" indent="0" algn="l">
              <a:lnSpc>
                <a:spcPct val="150000"/>
              </a:lnSpc>
              <a:buNone/>
            </a:pPr>
            <a:r>
              <a:rPr lang="en-US" sz="1200" b="1" dirty="0" smtClean="0"/>
              <a:t>6- Discus the methods of prevention.</a:t>
            </a:r>
          </a:p>
          <a:p>
            <a:pPr marL="0" indent="0" algn="l">
              <a:lnSpc>
                <a:spcPct val="150000"/>
              </a:lnSpc>
              <a:buNone/>
            </a:pPr>
            <a:r>
              <a:rPr lang="en-US" sz="1200" b="1" dirty="0" smtClean="0"/>
              <a:t>7- Discus the complications of sexual transmitted disease.</a:t>
            </a:r>
          </a:p>
          <a:p>
            <a:pPr marL="0" indent="0" algn="l">
              <a:lnSpc>
                <a:spcPct val="150000"/>
              </a:lnSpc>
              <a:buNone/>
            </a:pPr>
            <a:r>
              <a:rPr lang="en-US" sz="1200" b="1" dirty="0" smtClean="0"/>
              <a:t>8- Dermatological pictures of different sexual transmitted infection. </a:t>
            </a:r>
          </a:p>
          <a:p>
            <a:pPr algn="l" rtl="0"/>
            <a:endParaRPr lang="en-US" sz="1200" dirty="0"/>
          </a:p>
        </p:txBody>
      </p:sp>
    </p:spTree>
    <p:extLst>
      <p:ext uri="{BB962C8B-B14F-4D97-AF65-F5344CB8AC3E}">
        <p14:creationId xmlns:p14="http://schemas.microsoft.com/office/powerpoint/2010/main" val="10082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
                                            <p:txEl>
                                              <p:pRg st="10" end="10"/>
                                            </p:txEl>
                                          </p:spTgt>
                                        </p:tgtEl>
                                        <p:attrNameLst>
                                          <p:attrName>style.color</p:attrName>
                                        </p:attrNameLst>
                                      </p:cBhvr>
                                      <p:to>
                                        <a:srgbClr val="CC0000"/>
                                      </p:to>
                                    </p:animClr>
                                    <p:animClr clrSpc="rgb" dir="cw">
                                      <p:cBhvr>
                                        <p:cTn id="7" dur="500" fill="hold"/>
                                        <p:tgtEl>
                                          <p:spTgt spid="2">
                                            <p:txEl>
                                              <p:pRg st="10" end="10"/>
                                            </p:txEl>
                                          </p:spTgt>
                                        </p:tgtEl>
                                        <p:attrNameLst>
                                          <p:attrName>fillcolor</p:attrName>
                                        </p:attrNameLst>
                                      </p:cBhvr>
                                      <p:to>
                                        <a:srgbClr val="CC0000"/>
                                      </p:to>
                                    </p:animClr>
                                    <p:set>
                                      <p:cBhvr>
                                        <p:cTn id="8" dur="500" fill="hold"/>
                                        <p:tgtEl>
                                          <p:spTgt spid="2">
                                            <p:txEl>
                                              <p:pRg st="10" end="10"/>
                                            </p:txEl>
                                          </p:spTgt>
                                        </p:tgtEl>
                                        <p:attrNameLst>
                                          <p:attrName>fill.type</p:attrName>
                                        </p:attrNameLst>
                                      </p:cBhvr>
                                      <p:to>
                                        <p:strVal val="solid"/>
                                      </p:to>
                                    </p:set>
                                    <p:set>
                                      <p:cBhvr>
                                        <p:cTn id="9" dur="500" fill="hold"/>
                                        <p:tgtEl>
                                          <p:spTgt spid="2">
                                            <p:txEl>
                                              <p:pRg st="10" end="10"/>
                                            </p:txEl>
                                          </p:spTgt>
                                        </p:tgtEl>
                                        <p:attrNameLst>
                                          <p:attrName>fill.on</p:attrName>
                                        </p:attrNameLst>
                                      </p:cBhvr>
                                      <p:to>
                                        <p:strVal val="true"/>
                                      </p:to>
                                    </p:set>
                                  </p:childTnLst>
                                </p:cTn>
                              </p:par>
                              <p:par>
                                <p:cTn id="10" presetID="19" presetClass="emph" presetSubtype="0" fill="hold" nodeType="withEffect">
                                  <p:stCondLst>
                                    <p:cond delay="0"/>
                                  </p:stCondLst>
                                  <p:childTnLst>
                                    <p:animClr clrSpc="rgb" dir="cw">
                                      <p:cBhvr override="childStyle">
                                        <p:cTn id="11" dur="500" fill="hold"/>
                                        <p:tgtEl>
                                          <p:spTgt spid="2">
                                            <p:txEl>
                                              <p:pRg st="10" end="10"/>
                                            </p:txEl>
                                          </p:spTgt>
                                        </p:tgtEl>
                                        <p:attrNameLst>
                                          <p:attrName>style.color</p:attrName>
                                        </p:attrNameLst>
                                      </p:cBhvr>
                                      <p:to>
                                        <a:srgbClr val="CC0000"/>
                                      </p:to>
                                    </p:animClr>
                                    <p:animClr clrSpc="rgb" dir="cw">
                                      <p:cBhvr>
                                        <p:cTn id="12" dur="500" fill="hold"/>
                                        <p:tgtEl>
                                          <p:spTgt spid="2">
                                            <p:txEl>
                                              <p:pRg st="10" end="10"/>
                                            </p:txEl>
                                          </p:spTgt>
                                        </p:tgtEl>
                                        <p:attrNameLst>
                                          <p:attrName>fillcolor</p:attrName>
                                        </p:attrNameLst>
                                      </p:cBhvr>
                                      <p:to>
                                        <a:srgbClr val="CC0000"/>
                                      </p:to>
                                    </p:animClr>
                                    <p:set>
                                      <p:cBhvr>
                                        <p:cTn id="13" dur="500" fill="hold"/>
                                        <p:tgtEl>
                                          <p:spTgt spid="2">
                                            <p:txEl>
                                              <p:pRg st="10" end="10"/>
                                            </p:txEl>
                                          </p:spTgt>
                                        </p:tgtEl>
                                        <p:attrNameLst>
                                          <p:attrName>fill.type</p:attrName>
                                        </p:attrNameLst>
                                      </p:cBhvr>
                                      <p:to>
                                        <p:strVal val="solid"/>
                                      </p:to>
                                    </p:set>
                                    <p:set>
                                      <p:cBhvr>
                                        <p:cTn id="14" dur="500" fill="hold"/>
                                        <p:tgtEl>
                                          <p:spTgt spid="2">
                                            <p:txEl>
                                              <p:pRg st="10" end="1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Investigation </a:t>
            </a:r>
            <a:endParaRPr lang="en-US" dirty="0"/>
          </a:p>
        </p:txBody>
      </p:sp>
      <p:sp>
        <p:nvSpPr>
          <p:cNvPr id="3" name="Content Placeholder 2"/>
          <p:cNvSpPr>
            <a:spLocks noGrp="1"/>
          </p:cNvSpPr>
          <p:nvPr>
            <p:ph idx="1"/>
          </p:nvPr>
        </p:nvSpPr>
        <p:spPr>
          <a:xfrm>
            <a:off x="1066800" y="2514601"/>
            <a:ext cx="3581400" cy="2438399"/>
          </a:xfrm>
        </p:spPr>
        <p:txBody>
          <a:bodyPr>
            <a:noAutofit/>
          </a:bodyPr>
          <a:lstStyle/>
          <a:p>
            <a:pPr algn="l" rtl="0"/>
            <a:r>
              <a:rPr lang="en-GB" sz="2400" b="1" i="1" dirty="0" smtClean="0"/>
              <a:t>Discharge</a:t>
            </a:r>
            <a:endParaRPr lang="nl-NL" sz="2400" b="1" dirty="0" smtClean="0"/>
          </a:p>
          <a:p>
            <a:pPr lvl="1" algn="l" rtl="0"/>
            <a:r>
              <a:rPr lang="nl-NL" sz="2400" b="1" dirty="0" smtClean="0"/>
              <a:t>Men</a:t>
            </a:r>
          </a:p>
          <a:p>
            <a:pPr lvl="2" algn="l" rtl="0"/>
            <a:r>
              <a:rPr lang="nl-NL" sz="2000" b="1" i="1" dirty="0" smtClean="0"/>
              <a:t>Urethral </a:t>
            </a:r>
            <a:r>
              <a:rPr lang="nl-NL" sz="2000" b="1" i="1" dirty="0"/>
              <a:t>swabs:</a:t>
            </a:r>
            <a:r>
              <a:rPr lang="nl-NL" sz="2000" dirty="0"/>
              <a:t> microscopy, GC culture, </a:t>
            </a:r>
            <a:r>
              <a:rPr lang="nl-NL" sz="2000" i="1" dirty="0"/>
              <a:t>Chlamydia</a:t>
            </a:r>
            <a:r>
              <a:rPr lang="nl-NL" sz="2000" dirty="0"/>
              <a:t> </a:t>
            </a:r>
            <a:r>
              <a:rPr lang="nl-NL" sz="2000" dirty="0" smtClean="0"/>
              <a:t>NAAT</a:t>
            </a:r>
            <a:endParaRPr lang="en-GB" sz="2000" b="1" dirty="0"/>
          </a:p>
        </p:txBody>
      </p:sp>
      <p:sp>
        <p:nvSpPr>
          <p:cNvPr id="4" name="Rectangle 3"/>
          <p:cNvSpPr/>
          <p:nvPr/>
        </p:nvSpPr>
        <p:spPr>
          <a:xfrm>
            <a:off x="3810000" y="2971800"/>
            <a:ext cx="4572000" cy="3231654"/>
          </a:xfrm>
          <a:prstGeom prst="rect">
            <a:avLst/>
          </a:prstGeom>
        </p:spPr>
        <p:txBody>
          <a:bodyPr>
            <a:spAutoFit/>
          </a:bodyPr>
          <a:lstStyle/>
          <a:p>
            <a:pPr marL="800100" lvl="1" indent="-342900">
              <a:buClr>
                <a:schemeClr val="accent1"/>
              </a:buClr>
              <a:buFont typeface="Arial" panose="020B0604020202020204" pitchFamily="34" charset="0"/>
              <a:buChar char="•"/>
            </a:pPr>
            <a:r>
              <a:rPr lang="en-GB" sz="2400" b="1" dirty="0"/>
              <a:t>Women</a:t>
            </a:r>
          </a:p>
          <a:p>
            <a:pPr marL="1257300" lvl="2" indent="-342900">
              <a:buClr>
                <a:schemeClr val="accent1"/>
              </a:buClr>
              <a:buFont typeface="Arial" panose="020B0604020202020204" pitchFamily="34" charset="0"/>
              <a:buChar char="•"/>
            </a:pPr>
            <a:r>
              <a:rPr lang="en-GB" sz="2000" b="1" i="1" dirty="0"/>
              <a:t>Cervical swabs:</a:t>
            </a:r>
            <a:r>
              <a:rPr lang="en-GB" sz="2000" dirty="0"/>
              <a:t> microscopy and culture for GC and </a:t>
            </a:r>
            <a:r>
              <a:rPr lang="en-GB" sz="2000" i="1" dirty="0"/>
              <a:t>Chlamydia</a:t>
            </a:r>
            <a:r>
              <a:rPr lang="en-GB" sz="2000" dirty="0"/>
              <a:t> NAATs</a:t>
            </a:r>
          </a:p>
          <a:p>
            <a:pPr marL="1257300" lvl="2" indent="-342900">
              <a:buClr>
                <a:schemeClr val="accent1"/>
              </a:buClr>
              <a:buFont typeface="Arial" panose="020B0604020202020204" pitchFamily="34" charset="0"/>
              <a:buChar char="•"/>
            </a:pPr>
            <a:r>
              <a:rPr lang="en-GB" sz="2000" b="1" i="1" dirty="0"/>
              <a:t>Vaginal swabs:</a:t>
            </a:r>
            <a:r>
              <a:rPr lang="en-GB" sz="2000" dirty="0"/>
              <a:t> microscopy and culture for </a:t>
            </a:r>
            <a:r>
              <a:rPr lang="en-GB" sz="2000" i="1" dirty="0"/>
              <a:t>Candida</a:t>
            </a:r>
            <a:r>
              <a:rPr lang="en-GB" sz="2000" dirty="0"/>
              <a:t>, </a:t>
            </a:r>
            <a:r>
              <a:rPr lang="en-GB" sz="2000" i="1" dirty="0"/>
              <a:t>Trichomonas</a:t>
            </a:r>
            <a:r>
              <a:rPr lang="en-GB" sz="2000" dirty="0"/>
              <a:t> and bacterial vaginosis. </a:t>
            </a:r>
          </a:p>
          <a:p>
            <a:pPr marL="1257300" lvl="2" indent="-342900">
              <a:buClr>
                <a:schemeClr val="accent1"/>
              </a:buClr>
              <a:buFont typeface="Arial" panose="020B0604020202020204" pitchFamily="34" charset="0"/>
              <a:buChar char="•"/>
            </a:pPr>
            <a:r>
              <a:rPr lang="en-GB" sz="2000" b="1" i="1" dirty="0"/>
              <a:t>NAATS</a:t>
            </a:r>
            <a:r>
              <a:rPr lang="en-GB" sz="2000" dirty="0"/>
              <a:t> for </a:t>
            </a:r>
            <a:r>
              <a:rPr lang="en-GB" sz="2000" i="1" dirty="0"/>
              <a:t>Chlamydia</a:t>
            </a:r>
            <a:r>
              <a:rPr lang="en-GB" sz="2000" dirty="0"/>
              <a:t> and GC if no other material </a:t>
            </a:r>
            <a:endParaRPr lang="en-US" dirty="0"/>
          </a:p>
        </p:txBody>
      </p:sp>
      <p:sp>
        <p:nvSpPr>
          <p:cNvPr id="5" name="Rectangle 4"/>
          <p:cNvSpPr/>
          <p:nvPr/>
        </p:nvSpPr>
        <p:spPr>
          <a:xfrm>
            <a:off x="914400" y="5007330"/>
            <a:ext cx="4572000" cy="1077218"/>
          </a:xfrm>
          <a:prstGeom prst="rect">
            <a:avLst/>
          </a:prstGeom>
        </p:spPr>
        <p:txBody>
          <a:bodyPr>
            <a:spAutoFit/>
          </a:bodyPr>
          <a:lstStyle/>
          <a:p>
            <a:pPr lvl="1"/>
            <a:r>
              <a:rPr lang="en-GB" sz="2400" b="1" dirty="0"/>
              <a:t>For both</a:t>
            </a:r>
          </a:p>
          <a:p>
            <a:pPr lvl="2"/>
            <a:r>
              <a:rPr lang="en-GB" sz="2000" b="1" i="1" dirty="0"/>
              <a:t>Serology</a:t>
            </a:r>
            <a:r>
              <a:rPr lang="en-GB" sz="2000" dirty="0"/>
              <a:t> for syphilis. </a:t>
            </a:r>
          </a:p>
          <a:p>
            <a:pPr lvl="2"/>
            <a:r>
              <a:rPr lang="en-GB" sz="2000" dirty="0"/>
              <a:t>HIV: EIA</a:t>
            </a:r>
            <a:endParaRPr lang="en-US" sz="2000" dirty="0"/>
          </a:p>
        </p:txBody>
      </p:sp>
    </p:spTree>
    <p:extLst>
      <p:ext uri="{BB962C8B-B14F-4D97-AF65-F5344CB8AC3E}">
        <p14:creationId xmlns:p14="http://schemas.microsoft.com/office/powerpoint/2010/main" val="2112409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fade">
                                      <p:cBhvr>
                                        <p:cTn id="23" dur="500"/>
                                        <p:tgtEl>
                                          <p:spTgt spid="4">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Effect transition="in" filter="fade">
                                      <p:cBhvr>
                                        <p:cTn id="29" dur="500"/>
                                        <p:tgtEl>
                                          <p:spTgt spid="4">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0" end="0"/>
                                            </p:txEl>
                                          </p:spTgt>
                                        </p:tgtEl>
                                        <p:attrNameLst>
                                          <p:attrName>style.visibility</p:attrName>
                                        </p:attrNameLst>
                                      </p:cBhvr>
                                      <p:to>
                                        <p:strVal val="visible"/>
                                      </p:to>
                                    </p:set>
                                    <p:animEffect transition="in" filter="fade">
                                      <p:cBhvr>
                                        <p:cTn id="34" dur="500"/>
                                        <p:tgtEl>
                                          <p:spTgt spid="5">
                                            <p:txEl>
                                              <p:pRg st="0" end="0"/>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500"/>
                                        <p:tgtEl>
                                          <p:spTgt spid="5">
                                            <p:txEl>
                                              <p:pRg st="1" end="1"/>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5">
                                            <p:txEl>
                                              <p:pRg st="2" end="2"/>
                                            </p:txEl>
                                          </p:spTgt>
                                        </p:tgtEl>
                                        <p:attrNameLst>
                                          <p:attrName>style.visibility</p:attrName>
                                        </p:attrNameLst>
                                      </p:cBhvr>
                                      <p:to>
                                        <p:strVal val="visible"/>
                                      </p:to>
                                    </p:set>
                                    <p:animEffect transition="in" filter="fade">
                                      <p:cBhvr>
                                        <p:cTn id="4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a:r>
              <a:rPr lang="en-US" dirty="0" smtClean="0"/>
              <a:t>Why Sexual History is Important?</a:t>
            </a:r>
            <a:endParaRPr lang="en-US" dirty="0"/>
          </a:p>
        </p:txBody>
      </p:sp>
      <p:sp>
        <p:nvSpPr>
          <p:cNvPr id="3" name="Content Placeholder 2"/>
          <p:cNvSpPr>
            <a:spLocks noGrp="1"/>
          </p:cNvSpPr>
          <p:nvPr>
            <p:ph idx="1"/>
          </p:nvPr>
        </p:nvSpPr>
        <p:spPr/>
        <p:txBody>
          <a:bodyPr/>
          <a:lstStyle/>
          <a:p>
            <a:pPr algn="l" rtl="0"/>
            <a:r>
              <a:rPr lang="en-US" dirty="0" smtClean="0"/>
              <a:t>Diagnosis </a:t>
            </a:r>
            <a:r>
              <a:rPr lang="en-US" dirty="0"/>
              <a:t>&amp;</a:t>
            </a:r>
            <a:r>
              <a:rPr lang="en-US" dirty="0" smtClean="0"/>
              <a:t> treatment</a:t>
            </a:r>
          </a:p>
          <a:p>
            <a:pPr algn="l" rtl="0"/>
            <a:r>
              <a:rPr lang="en-US" dirty="0" smtClean="0"/>
              <a:t>Detection of asymptomatic disease</a:t>
            </a:r>
          </a:p>
          <a:p>
            <a:pPr algn="l" rtl="0"/>
            <a:r>
              <a:rPr lang="en-US" dirty="0" smtClean="0"/>
              <a:t>Prevent serious complication (i.e. infertility, PID…)</a:t>
            </a:r>
          </a:p>
          <a:p>
            <a:pPr algn="l" rtl="0"/>
            <a:r>
              <a:rPr lang="en-US" dirty="0" smtClean="0"/>
              <a:t>Promote behavior changes to prevent future infections</a:t>
            </a:r>
            <a:endParaRPr lang="en-US" dirty="0"/>
          </a:p>
        </p:txBody>
      </p:sp>
    </p:spTree>
    <p:extLst>
      <p:ext uri="{BB962C8B-B14F-4D97-AF65-F5344CB8AC3E}">
        <p14:creationId xmlns:p14="http://schemas.microsoft.com/office/powerpoint/2010/main" val="313561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Investigation </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GB" sz="2600" b="1" dirty="0" smtClean="0"/>
              <a:t>Ulcers</a:t>
            </a:r>
          </a:p>
          <a:p>
            <a:pPr lvl="1" algn="l" rtl="0"/>
            <a:r>
              <a:rPr lang="en-GB" sz="2300" b="1" dirty="0"/>
              <a:t>Material from the ulcer: </a:t>
            </a:r>
          </a:p>
          <a:p>
            <a:pPr lvl="2" algn="l" rtl="0"/>
            <a:r>
              <a:rPr lang="en-GB" b="1" i="1" dirty="0"/>
              <a:t>microscopy</a:t>
            </a:r>
            <a:r>
              <a:rPr lang="en-GB" dirty="0"/>
              <a:t> for evidence of early syphilis (dark ground microscopy),  </a:t>
            </a:r>
            <a:r>
              <a:rPr lang="en-GB" dirty="0" err="1"/>
              <a:t>chancroid</a:t>
            </a:r>
            <a:r>
              <a:rPr lang="en-GB" dirty="0"/>
              <a:t> or LGV</a:t>
            </a:r>
          </a:p>
          <a:p>
            <a:pPr lvl="2" algn="l" rtl="0"/>
            <a:r>
              <a:rPr lang="en-GB" b="1" i="1" dirty="0"/>
              <a:t>PCR</a:t>
            </a:r>
            <a:r>
              <a:rPr lang="en-GB" dirty="0"/>
              <a:t> techniques where available, for herpes, syphilis and LGV</a:t>
            </a:r>
          </a:p>
          <a:p>
            <a:pPr lvl="2" algn="l" rtl="0"/>
            <a:r>
              <a:rPr lang="en-GB" b="1" i="1" dirty="0"/>
              <a:t>Culture</a:t>
            </a:r>
            <a:r>
              <a:rPr lang="en-GB" dirty="0"/>
              <a:t> for herpes simplex, </a:t>
            </a:r>
            <a:r>
              <a:rPr lang="en-GB" i="1" dirty="0"/>
              <a:t>Haemophilus </a:t>
            </a:r>
            <a:r>
              <a:rPr lang="en-GB" i="1" dirty="0" err="1"/>
              <a:t>ducreyi</a:t>
            </a:r>
            <a:r>
              <a:rPr lang="en-GB" i="1" dirty="0"/>
              <a:t> ( the main cause of </a:t>
            </a:r>
            <a:r>
              <a:rPr lang="en-GB" i="1" dirty="0" err="1"/>
              <a:t>Chanchroid</a:t>
            </a:r>
            <a:r>
              <a:rPr lang="en-GB" i="1" dirty="0"/>
              <a:t> </a:t>
            </a:r>
            <a:r>
              <a:rPr lang="en-GB" i="1" dirty="0" smtClean="0"/>
              <a:t>)</a:t>
            </a:r>
            <a:endParaRPr lang="en-GB" sz="2500" b="1" dirty="0"/>
          </a:p>
          <a:p>
            <a:pPr lvl="1" algn="l" rtl="0"/>
            <a:r>
              <a:rPr lang="en-GB" sz="2500" b="1" dirty="0" smtClean="0"/>
              <a:t>Blood </a:t>
            </a:r>
            <a:r>
              <a:rPr lang="en-GB" sz="2500" b="1" dirty="0"/>
              <a:t>tests</a:t>
            </a:r>
          </a:p>
          <a:p>
            <a:pPr marL="457200" lvl="1" indent="0" algn="l" rtl="0">
              <a:buNone/>
            </a:pPr>
            <a:r>
              <a:rPr lang="en-GB" b="1" dirty="0"/>
              <a:t>Syphilis:</a:t>
            </a:r>
            <a:r>
              <a:rPr lang="en-GB" dirty="0"/>
              <a:t> EIA (IgM &amp; </a:t>
            </a:r>
            <a:r>
              <a:rPr lang="en-GB" dirty="0" smtClean="0"/>
              <a:t>IgG),TPPA </a:t>
            </a:r>
            <a:r>
              <a:rPr lang="en-GB" dirty="0"/>
              <a:t>and </a:t>
            </a:r>
            <a:r>
              <a:rPr lang="en-GB" dirty="0" err="1"/>
              <a:t>cardiolipin</a:t>
            </a:r>
            <a:r>
              <a:rPr lang="en-GB" dirty="0"/>
              <a:t> tests </a:t>
            </a:r>
            <a:endParaRPr lang="en-GB" dirty="0" smtClean="0"/>
          </a:p>
          <a:p>
            <a:pPr marL="457200" lvl="1" indent="0" algn="l" rtl="0">
              <a:buNone/>
            </a:pPr>
            <a:r>
              <a:rPr lang="en-GB" b="1" dirty="0" smtClean="0"/>
              <a:t>Herpes </a:t>
            </a:r>
            <a:r>
              <a:rPr lang="en-GB" b="1" dirty="0"/>
              <a:t>simplex virus: </a:t>
            </a:r>
            <a:r>
              <a:rPr lang="en-GB" dirty="0"/>
              <a:t>IgG by type-specific EIA, </a:t>
            </a:r>
            <a:r>
              <a:rPr lang="en-GB" dirty="0" err="1"/>
              <a:t>Immunoblot</a:t>
            </a:r>
            <a:r>
              <a:rPr lang="en-GB" dirty="0"/>
              <a:t> or Western blot</a:t>
            </a:r>
          </a:p>
          <a:p>
            <a:pPr algn="l" rtl="0"/>
            <a:endParaRPr lang="en-US" dirty="0"/>
          </a:p>
        </p:txBody>
      </p:sp>
    </p:spTree>
    <p:extLst>
      <p:ext uri="{BB962C8B-B14F-4D97-AF65-F5344CB8AC3E}">
        <p14:creationId xmlns:p14="http://schemas.microsoft.com/office/powerpoint/2010/main" val="3108860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400" dirty="0" smtClean="0"/>
              <a:t>Cases</a:t>
            </a:r>
            <a:endParaRPr lang="en-US" sz="4400" dirty="0"/>
          </a:p>
        </p:txBody>
      </p:sp>
      <p:sp>
        <p:nvSpPr>
          <p:cNvPr id="2" name="Text Placeholder 1"/>
          <p:cNvSpPr>
            <a:spLocks noGrp="1"/>
          </p:cNvSpPr>
          <p:nvPr>
            <p:ph type="body" idx="1"/>
          </p:nvPr>
        </p:nvSpPr>
        <p:spPr/>
        <p:txBody>
          <a:bodyPr/>
          <a:lstStyle/>
          <a:p>
            <a:endParaRPr lang="en-US"/>
          </a:p>
        </p:txBody>
      </p:sp>
    </p:spTree>
    <p:extLst>
      <p:ext uri="{BB962C8B-B14F-4D97-AF65-F5344CB8AC3E}">
        <p14:creationId xmlns:p14="http://schemas.microsoft.com/office/powerpoint/2010/main" val="84280143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Case 1</a:t>
            </a:r>
            <a:endParaRPr lang="en-US" dirty="0"/>
          </a:p>
        </p:txBody>
      </p:sp>
      <p:sp>
        <p:nvSpPr>
          <p:cNvPr id="3" name="Content Placeholder 2"/>
          <p:cNvSpPr>
            <a:spLocks noGrp="1"/>
          </p:cNvSpPr>
          <p:nvPr>
            <p:ph idx="1"/>
          </p:nvPr>
        </p:nvSpPr>
        <p:spPr/>
        <p:txBody>
          <a:bodyPr/>
          <a:lstStyle/>
          <a:p>
            <a:pPr algn="l" rtl="0"/>
            <a:r>
              <a:rPr lang="en-US" dirty="0" smtClean="0"/>
              <a:t>Sarah, a 32 year old female presents to the out patient clinic with 4 days history of </a:t>
            </a:r>
            <a:r>
              <a:rPr lang="en-US" u="sng" dirty="0" smtClean="0"/>
              <a:t>vaginal discharge.</a:t>
            </a:r>
          </a:p>
          <a:p>
            <a:pPr algn="l" rtl="0"/>
            <a:endParaRPr lang="en-US" dirty="0" smtClean="0"/>
          </a:p>
          <a:p>
            <a:pPr algn="l" rtl="0"/>
            <a:r>
              <a:rPr lang="en-US" dirty="0" smtClean="0"/>
              <a:t>The discharge is associated:</a:t>
            </a:r>
          </a:p>
          <a:p>
            <a:pPr lvl="1" algn="l" rtl="0"/>
            <a:r>
              <a:rPr lang="en-US" dirty="0" smtClean="0"/>
              <a:t>with discomfort</a:t>
            </a:r>
          </a:p>
          <a:p>
            <a:pPr lvl="1" algn="l" rtl="0"/>
            <a:r>
              <a:rPr lang="en-US" dirty="0" smtClean="0"/>
              <a:t>foul smell</a:t>
            </a:r>
            <a:endParaRPr lang="en-US" dirty="0"/>
          </a:p>
        </p:txBody>
      </p:sp>
    </p:spTree>
    <p:extLst>
      <p:ext uri="{BB962C8B-B14F-4D97-AF65-F5344CB8AC3E}">
        <p14:creationId xmlns:p14="http://schemas.microsoft.com/office/powerpoint/2010/main" val="72766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Differential diagnosis </a:t>
            </a:r>
            <a:endParaRPr lang="en-US" dirty="0"/>
          </a:p>
        </p:txBody>
      </p:sp>
      <p:sp>
        <p:nvSpPr>
          <p:cNvPr id="3" name="Content Placeholder 2"/>
          <p:cNvSpPr>
            <a:spLocks noGrp="1"/>
          </p:cNvSpPr>
          <p:nvPr>
            <p:ph idx="1"/>
          </p:nvPr>
        </p:nvSpPr>
        <p:spPr/>
        <p:txBody>
          <a:bodyPr>
            <a:normAutofit fontScale="70000" lnSpcReduction="20000"/>
          </a:bodyPr>
          <a:lstStyle/>
          <a:p>
            <a:pPr algn="l" rtl="0"/>
            <a:r>
              <a:rPr lang="en-US" dirty="0" smtClean="0"/>
              <a:t>Infectious </a:t>
            </a:r>
          </a:p>
          <a:p>
            <a:pPr lvl="1" algn="l" rtl="0"/>
            <a:r>
              <a:rPr lang="en-US" dirty="0" smtClean="0"/>
              <a:t>Candida </a:t>
            </a:r>
            <a:r>
              <a:rPr lang="en-US" dirty="0" err="1" smtClean="0"/>
              <a:t>albicans</a:t>
            </a:r>
            <a:endParaRPr lang="en-US" dirty="0" smtClean="0"/>
          </a:p>
          <a:p>
            <a:pPr lvl="1" algn="l" rtl="0"/>
            <a:r>
              <a:rPr lang="en-US" dirty="0" err="1" smtClean="0"/>
              <a:t>Trichomonas</a:t>
            </a:r>
            <a:r>
              <a:rPr lang="en-US" dirty="0" smtClean="0"/>
              <a:t> </a:t>
            </a:r>
            <a:r>
              <a:rPr lang="en-US" dirty="0" err="1" smtClean="0"/>
              <a:t>vaginalis</a:t>
            </a:r>
            <a:endParaRPr lang="en-US" dirty="0" smtClean="0"/>
          </a:p>
          <a:p>
            <a:pPr lvl="1" algn="l" rtl="0"/>
            <a:r>
              <a:rPr lang="en-US" dirty="0" smtClean="0"/>
              <a:t>Bacterial </a:t>
            </a:r>
            <a:r>
              <a:rPr lang="en-US" dirty="0" err="1" smtClean="0"/>
              <a:t>vaginosis</a:t>
            </a:r>
            <a:endParaRPr lang="en-US" dirty="0" smtClean="0"/>
          </a:p>
          <a:p>
            <a:pPr lvl="1" algn="l" rtl="0"/>
            <a:r>
              <a:rPr lang="en-US" dirty="0" smtClean="0"/>
              <a:t>N. gonorrhea </a:t>
            </a:r>
          </a:p>
          <a:p>
            <a:pPr lvl="1" algn="l" rtl="0"/>
            <a:r>
              <a:rPr lang="en-US" dirty="0" smtClean="0"/>
              <a:t>Herpes simplex virus</a:t>
            </a:r>
          </a:p>
          <a:p>
            <a:pPr algn="l" rtl="0"/>
            <a:r>
              <a:rPr lang="en-US" dirty="0" smtClean="0"/>
              <a:t>Non-infectious</a:t>
            </a:r>
          </a:p>
          <a:p>
            <a:pPr lvl="1" algn="l" rtl="0"/>
            <a:r>
              <a:rPr lang="en-US" dirty="0" smtClean="0"/>
              <a:t>Chemical irritation</a:t>
            </a:r>
          </a:p>
          <a:p>
            <a:pPr lvl="1" algn="l" rtl="0"/>
            <a:r>
              <a:rPr lang="en-US" dirty="0" smtClean="0"/>
              <a:t>Foreign body</a:t>
            </a:r>
          </a:p>
          <a:p>
            <a:pPr lvl="1" algn="l" rtl="0"/>
            <a:r>
              <a:rPr lang="en-US" dirty="0" smtClean="0"/>
              <a:t>Neoplasm</a:t>
            </a:r>
          </a:p>
          <a:p>
            <a:pPr lvl="1" algn="l" rtl="0"/>
            <a:r>
              <a:rPr lang="en-US" dirty="0" smtClean="0"/>
              <a:t>Cervical Polyps</a:t>
            </a:r>
            <a:endParaRPr lang="en-US" dirty="0"/>
          </a:p>
        </p:txBody>
      </p:sp>
    </p:spTree>
    <p:extLst>
      <p:ext uri="{BB962C8B-B14F-4D97-AF65-F5344CB8AC3E}">
        <p14:creationId xmlns:p14="http://schemas.microsoft.com/office/powerpoint/2010/main" val="52206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Examination &amp; investigation</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dirty="0" smtClean="0"/>
              <a:t>Physical examination</a:t>
            </a:r>
          </a:p>
          <a:p>
            <a:pPr lvl="1" algn="l" rtl="0"/>
            <a:r>
              <a:rPr lang="en-US" dirty="0" smtClean="0"/>
              <a:t>No apparent lesion were available</a:t>
            </a:r>
          </a:p>
          <a:p>
            <a:pPr algn="l" rtl="0"/>
            <a:endParaRPr lang="en-US" dirty="0" smtClean="0"/>
          </a:p>
          <a:p>
            <a:pPr algn="l" rtl="0"/>
            <a:r>
              <a:rPr lang="en-US" dirty="0" smtClean="0"/>
              <a:t>Investigation</a:t>
            </a:r>
          </a:p>
          <a:p>
            <a:pPr lvl="1" algn="l" rtl="0"/>
            <a:r>
              <a:rPr lang="en-US" dirty="0" smtClean="0"/>
              <a:t>Examination of the discharge</a:t>
            </a:r>
          </a:p>
          <a:p>
            <a:pPr lvl="2" algn="l" rtl="0"/>
            <a:r>
              <a:rPr lang="en-US" dirty="0" smtClean="0"/>
              <a:t>Thin, </a:t>
            </a:r>
            <a:r>
              <a:rPr lang="en-US" u="sng" dirty="0" smtClean="0"/>
              <a:t>greyish</a:t>
            </a:r>
            <a:r>
              <a:rPr lang="en-US" dirty="0" smtClean="0"/>
              <a:t> discharge with a </a:t>
            </a:r>
            <a:r>
              <a:rPr lang="en-US" u="sng" dirty="0" smtClean="0"/>
              <a:t>fishy</a:t>
            </a:r>
            <a:r>
              <a:rPr lang="en-US" dirty="0" smtClean="0"/>
              <a:t> odor </a:t>
            </a:r>
          </a:p>
          <a:p>
            <a:pPr lvl="1" algn="l" rtl="0"/>
            <a:r>
              <a:rPr lang="en-US" dirty="0" smtClean="0"/>
              <a:t>Wet prep</a:t>
            </a:r>
          </a:p>
          <a:p>
            <a:pPr lvl="2" algn="l" rtl="0"/>
            <a:r>
              <a:rPr lang="en-US" dirty="0" smtClean="0"/>
              <a:t>Microscopic examination of the discharge</a:t>
            </a:r>
          </a:p>
          <a:p>
            <a:pPr lvl="2" algn="l" rtl="0"/>
            <a:r>
              <a:rPr lang="en-US" dirty="0" smtClean="0"/>
              <a:t>Can detect </a:t>
            </a:r>
            <a:r>
              <a:rPr lang="en-US" u="sng" dirty="0" err="1" smtClean="0"/>
              <a:t>Trichomona</a:t>
            </a:r>
            <a:r>
              <a:rPr lang="en-US" dirty="0" err="1" smtClean="0"/>
              <a:t>s</a:t>
            </a:r>
            <a:r>
              <a:rPr lang="en-US" dirty="0" smtClean="0"/>
              <a:t> or </a:t>
            </a:r>
            <a:r>
              <a:rPr lang="en-US" u="sng" dirty="0" smtClean="0"/>
              <a:t>yeast</a:t>
            </a:r>
            <a:r>
              <a:rPr lang="en-US" dirty="0" smtClean="0"/>
              <a:t> </a:t>
            </a:r>
          </a:p>
          <a:p>
            <a:pPr lvl="1" algn="l" rtl="0"/>
            <a:r>
              <a:rPr lang="en-US" dirty="0" smtClean="0"/>
              <a:t>Culture the discharge</a:t>
            </a:r>
          </a:p>
          <a:p>
            <a:pPr lvl="1" algn="l" rtl="0"/>
            <a:endParaRPr lang="en-US" dirty="0"/>
          </a:p>
        </p:txBody>
      </p:sp>
    </p:spTree>
    <p:extLst>
      <p:ext uri="{BB962C8B-B14F-4D97-AF65-F5344CB8AC3E}">
        <p14:creationId xmlns:p14="http://schemas.microsoft.com/office/powerpoint/2010/main" val="159658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Discharge overview</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1093495"/>
              </p:ext>
            </p:extLst>
          </p:nvPr>
        </p:nvGraphicFramePr>
        <p:xfrm>
          <a:off x="457200" y="2743200"/>
          <a:ext cx="8153400" cy="2438400"/>
        </p:xfrm>
        <a:graphic>
          <a:graphicData uri="http://schemas.openxmlformats.org/drawingml/2006/table">
            <a:tbl>
              <a:tblPr firstRow="1" bandRow="1">
                <a:tableStyleId>{21E4AEA4-8DFA-4A89-87EB-49C32662AFE0}</a:tableStyleId>
              </a:tblPr>
              <a:tblGrid>
                <a:gridCol w="2717800"/>
                <a:gridCol w="2717800"/>
                <a:gridCol w="2717800"/>
              </a:tblGrid>
              <a:tr h="609600">
                <a:tc>
                  <a:txBody>
                    <a:bodyPr/>
                    <a:lstStyle/>
                    <a:p>
                      <a:pPr algn="ctr" rtl="0"/>
                      <a:r>
                        <a:rPr lang="en-US" sz="2400" dirty="0" smtClean="0"/>
                        <a:t>Yeast </a:t>
                      </a:r>
                      <a:endParaRPr lang="en-US" sz="2400" dirty="0"/>
                    </a:p>
                  </a:txBody>
                  <a:tcPr/>
                </a:tc>
                <a:tc>
                  <a:txBody>
                    <a:bodyPr/>
                    <a:lstStyle/>
                    <a:p>
                      <a:pPr algn="ctr" rtl="0"/>
                      <a:r>
                        <a:rPr lang="en-US" sz="2400" dirty="0" err="1" smtClean="0"/>
                        <a:t>Trichomonas</a:t>
                      </a:r>
                      <a:endParaRPr lang="en-US" sz="2400" dirty="0"/>
                    </a:p>
                  </a:txBody>
                  <a:tcPr/>
                </a:tc>
                <a:tc>
                  <a:txBody>
                    <a:bodyPr/>
                    <a:lstStyle/>
                    <a:p>
                      <a:pPr algn="ctr" rtl="0"/>
                      <a:r>
                        <a:rPr lang="en-US" sz="2400" dirty="0" smtClean="0"/>
                        <a:t>Bacterial </a:t>
                      </a:r>
                      <a:r>
                        <a:rPr lang="en-US" sz="2400" dirty="0" err="1" smtClean="0"/>
                        <a:t>Vaginosis</a:t>
                      </a:r>
                      <a:endParaRPr lang="en-US" sz="2400" dirty="0"/>
                    </a:p>
                  </a:txBody>
                  <a:tcPr/>
                </a:tc>
              </a:tr>
              <a:tr h="1828800">
                <a:tc>
                  <a:txBody>
                    <a:bodyPr/>
                    <a:lstStyle/>
                    <a:p>
                      <a:pPr algn="l" rtl="0"/>
                      <a:r>
                        <a:rPr lang="en-US" sz="2400" dirty="0" smtClean="0">
                          <a:solidFill>
                            <a:srgbClr val="FF0000"/>
                          </a:solidFill>
                        </a:rPr>
                        <a:t>thick</a:t>
                      </a:r>
                      <a:r>
                        <a:rPr lang="en-US" sz="2400" dirty="0" smtClean="0"/>
                        <a:t>, </a:t>
                      </a:r>
                      <a:r>
                        <a:rPr lang="en-US" sz="2400" dirty="0" smtClean="0">
                          <a:solidFill>
                            <a:srgbClr val="FF0000"/>
                          </a:solidFill>
                        </a:rPr>
                        <a:t>whitish</a:t>
                      </a:r>
                      <a:r>
                        <a:rPr lang="en-US" sz="2400" dirty="0" smtClean="0"/>
                        <a:t>, and having a</a:t>
                      </a:r>
                    </a:p>
                    <a:p>
                      <a:pPr algn="l" rtl="0"/>
                      <a:r>
                        <a:rPr lang="en-US" sz="2400" dirty="0" smtClean="0">
                          <a:solidFill>
                            <a:srgbClr val="FF0000"/>
                          </a:solidFill>
                        </a:rPr>
                        <a:t>cottage-cheese</a:t>
                      </a:r>
                      <a:r>
                        <a:rPr lang="en-US" sz="2400" dirty="0" smtClean="0"/>
                        <a:t>-like appearance</a:t>
                      </a:r>
                      <a:endParaRPr lang="en-US" sz="2400" dirty="0"/>
                    </a:p>
                  </a:txBody>
                  <a:tcPr/>
                </a:tc>
                <a:tc>
                  <a:txBody>
                    <a:bodyPr/>
                    <a:lstStyle/>
                    <a:p>
                      <a:pPr algn="l" rtl="0"/>
                      <a:r>
                        <a:rPr lang="en-US" sz="2400" dirty="0" smtClean="0">
                          <a:solidFill>
                            <a:srgbClr val="FF0000"/>
                          </a:solidFill>
                        </a:rPr>
                        <a:t>thin</a:t>
                      </a:r>
                      <a:r>
                        <a:rPr lang="en-US" sz="2400" dirty="0" smtClean="0"/>
                        <a:t>, </a:t>
                      </a:r>
                      <a:r>
                        <a:rPr lang="en-US" sz="2400" dirty="0" smtClean="0">
                          <a:solidFill>
                            <a:srgbClr val="FF0000"/>
                          </a:solidFill>
                        </a:rPr>
                        <a:t>frothy</a:t>
                      </a:r>
                      <a:r>
                        <a:rPr lang="en-US" sz="2400" dirty="0" smtClean="0"/>
                        <a:t>, and has a </a:t>
                      </a:r>
                      <a:r>
                        <a:rPr lang="en-US" sz="2400" dirty="0" smtClean="0">
                          <a:solidFill>
                            <a:srgbClr val="FF0000"/>
                          </a:solidFill>
                        </a:rPr>
                        <a:t>greenish-yellow</a:t>
                      </a:r>
                      <a:r>
                        <a:rPr lang="en-US" sz="2400" dirty="0" smtClean="0"/>
                        <a:t> tint. </a:t>
                      </a:r>
                    </a:p>
                    <a:p>
                      <a:pPr algn="l" rtl="0"/>
                      <a:endParaRPr lang="en-US" dirty="0"/>
                    </a:p>
                  </a:txBody>
                  <a:tcPr/>
                </a:tc>
                <a:tc>
                  <a:txBody>
                    <a:bodyPr/>
                    <a:lstStyle/>
                    <a:p>
                      <a:pPr algn="l" rtl="0"/>
                      <a:r>
                        <a:rPr lang="en-US" sz="2400" dirty="0" smtClean="0">
                          <a:solidFill>
                            <a:srgbClr val="FF0000"/>
                          </a:solidFill>
                        </a:rPr>
                        <a:t>thin</a:t>
                      </a:r>
                      <a:r>
                        <a:rPr lang="en-US" sz="2400" dirty="0" smtClean="0"/>
                        <a:t>, </a:t>
                      </a:r>
                      <a:r>
                        <a:rPr lang="en-US" sz="2400" dirty="0" smtClean="0">
                          <a:solidFill>
                            <a:srgbClr val="FF0000"/>
                          </a:solidFill>
                        </a:rPr>
                        <a:t>frothy</a:t>
                      </a:r>
                      <a:r>
                        <a:rPr lang="en-US" sz="2400" dirty="0" smtClean="0"/>
                        <a:t>, and has a </a:t>
                      </a:r>
                      <a:r>
                        <a:rPr lang="en-US" sz="2400" dirty="0" smtClean="0">
                          <a:solidFill>
                            <a:srgbClr val="FF0000"/>
                          </a:solidFill>
                        </a:rPr>
                        <a:t>greenish-white</a:t>
                      </a:r>
                      <a:r>
                        <a:rPr lang="en-US" sz="2400" dirty="0" smtClean="0"/>
                        <a:t> </a:t>
                      </a:r>
                      <a:r>
                        <a:rPr lang="en-US" sz="2400" dirty="0" smtClean="0"/>
                        <a:t>tint. </a:t>
                      </a:r>
                    </a:p>
                    <a:p>
                      <a:pPr algn="l" rtl="0"/>
                      <a:endParaRPr lang="en-US" dirty="0"/>
                    </a:p>
                  </a:txBody>
                  <a:tcPr/>
                </a:tc>
              </a:tr>
            </a:tbl>
          </a:graphicData>
        </a:graphic>
      </p:graphicFrame>
    </p:spTree>
    <p:extLst>
      <p:ext uri="{BB962C8B-B14F-4D97-AF65-F5344CB8AC3E}">
        <p14:creationId xmlns:p14="http://schemas.microsoft.com/office/powerpoint/2010/main" val="17720837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Diagnosis &amp; treatment</a:t>
            </a:r>
            <a:endParaRPr lang="en-US" dirty="0"/>
          </a:p>
        </p:txBody>
      </p:sp>
      <p:sp>
        <p:nvSpPr>
          <p:cNvPr id="3" name="Content Placeholder 2"/>
          <p:cNvSpPr>
            <a:spLocks noGrp="1"/>
          </p:cNvSpPr>
          <p:nvPr>
            <p:ph idx="1"/>
          </p:nvPr>
        </p:nvSpPr>
        <p:spPr/>
        <p:txBody>
          <a:bodyPr>
            <a:normAutofit fontScale="77500" lnSpcReduction="20000"/>
          </a:bodyPr>
          <a:lstStyle/>
          <a:p>
            <a:pPr algn="l" rtl="0"/>
            <a:r>
              <a:rPr lang="en-US" dirty="0" smtClean="0"/>
              <a:t>Diagnosis</a:t>
            </a:r>
          </a:p>
          <a:p>
            <a:pPr lvl="1" algn="l" rtl="0"/>
            <a:r>
              <a:rPr lang="en-US" dirty="0" smtClean="0"/>
              <a:t>A diagnosis of </a:t>
            </a:r>
            <a:r>
              <a:rPr lang="en-US" u="sng" dirty="0" smtClean="0"/>
              <a:t>bacterial </a:t>
            </a:r>
            <a:r>
              <a:rPr lang="en-US" u="sng" dirty="0" err="1" smtClean="0"/>
              <a:t>vaginosis</a:t>
            </a:r>
            <a:r>
              <a:rPr lang="en-US" dirty="0" smtClean="0"/>
              <a:t> was reached based on history, examination, and negative lab results.</a:t>
            </a:r>
          </a:p>
          <a:p>
            <a:pPr lvl="1" algn="l" rtl="0"/>
            <a:r>
              <a:rPr lang="en-GB" sz="2800" i="1" dirty="0">
                <a:solidFill>
                  <a:schemeClr val="tx1">
                    <a:lumMod val="75000"/>
                    <a:lumOff val="25000"/>
                  </a:schemeClr>
                </a:solidFill>
              </a:rPr>
              <a:t>Bacterial </a:t>
            </a:r>
            <a:r>
              <a:rPr lang="en-GB" sz="2800" i="1" dirty="0" err="1">
                <a:solidFill>
                  <a:schemeClr val="tx1">
                    <a:lumMod val="75000"/>
                    <a:lumOff val="25000"/>
                  </a:schemeClr>
                </a:solidFill>
              </a:rPr>
              <a:t>vaginosis</a:t>
            </a:r>
            <a:r>
              <a:rPr lang="en-GB" sz="2800" i="1" dirty="0">
                <a:solidFill>
                  <a:schemeClr val="tx1">
                    <a:lumMod val="75000"/>
                    <a:lumOff val="25000"/>
                  </a:schemeClr>
                </a:solidFill>
              </a:rPr>
              <a:t> is a form of vaginitis that results from an imbalance of the normal bacteria present in the vagina and an overgrowth of certain bacterial types</a:t>
            </a:r>
          </a:p>
          <a:p>
            <a:pPr marL="365760" lvl="1" indent="0" algn="l" rtl="0">
              <a:buNone/>
            </a:pPr>
            <a:endParaRPr lang="en-US" dirty="0" smtClean="0"/>
          </a:p>
          <a:p>
            <a:pPr algn="l" rtl="0"/>
            <a:r>
              <a:rPr lang="en-US" dirty="0" smtClean="0"/>
              <a:t>Treatment</a:t>
            </a:r>
          </a:p>
          <a:p>
            <a:pPr lvl="1" algn="l" rtl="0"/>
            <a:r>
              <a:rPr lang="en-GB" sz="2800" b="1" dirty="0">
                <a:solidFill>
                  <a:schemeClr val="tx1">
                    <a:lumMod val="95000"/>
                    <a:lumOff val="5000"/>
                  </a:schemeClr>
                </a:solidFill>
              </a:rPr>
              <a:t>Metronidazole</a:t>
            </a:r>
            <a:r>
              <a:rPr lang="en-GB" sz="2800" dirty="0">
                <a:solidFill>
                  <a:schemeClr val="tx1">
                    <a:lumMod val="95000"/>
                    <a:lumOff val="5000"/>
                  </a:schemeClr>
                </a:solidFill>
              </a:rPr>
              <a:t> or applied as a vaginal gel by vaginal</a:t>
            </a:r>
          </a:p>
          <a:p>
            <a:pPr lvl="1" algn="l" rtl="0"/>
            <a:r>
              <a:rPr lang="en-GB" sz="2800" b="1" dirty="0">
                <a:solidFill>
                  <a:schemeClr val="tx1">
                    <a:lumMod val="95000"/>
                    <a:lumOff val="5000"/>
                  </a:schemeClr>
                </a:solidFill>
              </a:rPr>
              <a:t>clindamycin cream </a:t>
            </a:r>
            <a:r>
              <a:rPr lang="en-GB" sz="2800" dirty="0">
                <a:solidFill>
                  <a:schemeClr val="tx1">
                    <a:lumMod val="95000"/>
                    <a:lumOff val="5000"/>
                  </a:schemeClr>
                </a:solidFill>
              </a:rPr>
              <a:t>(</a:t>
            </a:r>
            <a:r>
              <a:rPr lang="en-GB" sz="2800" dirty="0" err="1">
                <a:solidFill>
                  <a:schemeClr val="tx1">
                    <a:lumMod val="95000"/>
                    <a:lumOff val="5000"/>
                  </a:schemeClr>
                </a:solidFill>
              </a:rPr>
              <a:t>Cleocin</a:t>
            </a:r>
            <a:r>
              <a:rPr lang="en-GB" sz="2800" dirty="0">
                <a:solidFill>
                  <a:schemeClr val="tx1">
                    <a:lumMod val="95000"/>
                    <a:lumOff val="5000"/>
                  </a:schemeClr>
                </a:solidFill>
              </a:rPr>
              <a:t>)</a:t>
            </a:r>
          </a:p>
          <a:p>
            <a:pPr lvl="1" algn="l" rtl="0"/>
            <a:endParaRPr lang="en-US" dirty="0"/>
          </a:p>
        </p:txBody>
      </p:sp>
    </p:spTree>
    <p:extLst>
      <p:ext uri="{BB962C8B-B14F-4D97-AF65-F5344CB8AC3E}">
        <p14:creationId xmlns:p14="http://schemas.microsoft.com/office/powerpoint/2010/main" val="2126433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Case 2 </a:t>
            </a:r>
            <a:endParaRPr lang="en-US" dirty="0"/>
          </a:p>
        </p:txBody>
      </p:sp>
      <p:sp>
        <p:nvSpPr>
          <p:cNvPr id="3" name="Content Placeholder 2"/>
          <p:cNvSpPr>
            <a:spLocks noGrp="1"/>
          </p:cNvSpPr>
          <p:nvPr>
            <p:ph idx="1"/>
          </p:nvPr>
        </p:nvSpPr>
        <p:spPr>
          <a:xfrm>
            <a:off x="1172315" y="2438400"/>
            <a:ext cx="6798736" cy="3444997"/>
          </a:xfrm>
        </p:spPr>
        <p:txBody>
          <a:bodyPr>
            <a:noAutofit/>
          </a:bodyPr>
          <a:lstStyle/>
          <a:p>
            <a:pPr algn="l" rtl="0"/>
            <a:r>
              <a:rPr lang="en-US" sz="2000" dirty="0" smtClean="0"/>
              <a:t>Khalid a 25 year old came to the hospital complaining of an ulcer in his genital area for the past 5 days</a:t>
            </a:r>
          </a:p>
          <a:p>
            <a:pPr algn="l" rtl="0"/>
            <a:r>
              <a:rPr lang="en-US" sz="2000" dirty="0" smtClean="0"/>
              <a:t>It Is associated with:</a:t>
            </a:r>
          </a:p>
          <a:p>
            <a:pPr lvl="1" algn="l" rtl="0"/>
            <a:r>
              <a:rPr lang="en-US" sz="1800" dirty="0" smtClean="0"/>
              <a:t>Pain</a:t>
            </a:r>
          </a:p>
          <a:p>
            <a:pPr lvl="1" algn="l" rtl="0"/>
            <a:r>
              <a:rPr lang="en-US" sz="1800" dirty="0" smtClean="0"/>
              <a:t>Itching</a:t>
            </a:r>
          </a:p>
          <a:p>
            <a:pPr lvl="1" algn="l" rtl="0"/>
            <a:r>
              <a:rPr lang="en-US" sz="1800" dirty="0" smtClean="0"/>
              <a:t>Burning</a:t>
            </a:r>
          </a:p>
          <a:p>
            <a:pPr lvl="1" algn="l" rtl="0"/>
            <a:r>
              <a:rPr lang="en-US" sz="1800" dirty="0" smtClean="0"/>
              <a:t>fever</a:t>
            </a:r>
            <a:endParaRPr lang="en-US" sz="2000" dirty="0" smtClean="0"/>
          </a:p>
          <a:p>
            <a:pPr algn="l" rtl="0"/>
            <a:r>
              <a:rPr lang="en-US" sz="2000" dirty="0" smtClean="0"/>
              <a:t>Khalid gave history of frequent travelling and unprotected sexual relations</a:t>
            </a:r>
          </a:p>
        </p:txBody>
      </p:sp>
    </p:spTree>
    <p:extLst>
      <p:ext uri="{BB962C8B-B14F-4D97-AF65-F5344CB8AC3E}">
        <p14:creationId xmlns:p14="http://schemas.microsoft.com/office/powerpoint/2010/main" val="366010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Differential diagnosis</a:t>
            </a:r>
            <a:endParaRPr lang="en-US" dirty="0"/>
          </a:p>
        </p:txBody>
      </p:sp>
      <p:sp>
        <p:nvSpPr>
          <p:cNvPr id="3" name="Content Placeholder 2"/>
          <p:cNvSpPr>
            <a:spLocks noGrp="1"/>
          </p:cNvSpPr>
          <p:nvPr>
            <p:ph idx="1"/>
          </p:nvPr>
        </p:nvSpPr>
        <p:spPr/>
        <p:txBody>
          <a:bodyPr>
            <a:normAutofit fontScale="92500" lnSpcReduction="20000"/>
          </a:bodyPr>
          <a:lstStyle/>
          <a:p>
            <a:pPr algn="l" rtl="0"/>
            <a:r>
              <a:rPr lang="en-US" dirty="0" smtClean="0"/>
              <a:t>Infectious</a:t>
            </a:r>
          </a:p>
          <a:p>
            <a:pPr lvl="1" algn="l" rtl="0"/>
            <a:r>
              <a:rPr lang="en-US" dirty="0" smtClean="0"/>
              <a:t>Herpes Simplex virus</a:t>
            </a:r>
          </a:p>
          <a:p>
            <a:pPr lvl="1" algn="l" rtl="0"/>
            <a:r>
              <a:rPr lang="en-US" dirty="0" smtClean="0"/>
              <a:t>Syphilis</a:t>
            </a:r>
          </a:p>
          <a:p>
            <a:pPr lvl="1" algn="l" rtl="0"/>
            <a:r>
              <a:rPr lang="en-US" dirty="0" err="1" smtClean="0"/>
              <a:t>Chancriod</a:t>
            </a:r>
            <a:endParaRPr lang="en-US" dirty="0" smtClean="0"/>
          </a:p>
          <a:p>
            <a:pPr lvl="1" algn="l" rtl="0"/>
            <a:r>
              <a:rPr lang="en-US" dirty="0" smtClean="0"/>
              <a:t>Candida</a:t>
            </a:r>
          </a:p>
          <a:p>
            <a:pPr algn="l" rtl="0"/>
            <a:r>
              <a:rPr lang="en-US" dirty="0" smtClean="0"/>
              <a:t>Non-infectious</a:t>
            </a:r>
          </a:p>
          <a:p>
            <a:pPr lvl="1" algn="l" rtl="0"/>
            <a:r>
              <a:rPr lang="en-US" dirty="0" smtClean="0"/>
              <a:t>Sexual trauma</a:t>
            </a:r>
          </a:p>
          <a:p>
            <a:pPr lvl="1" algn="l" rtl="0"/>
            <a:r>
              <a:rPr lang="en-US" dirty="0" smtClean="0"/>
              <a:t>Fixed drug eruptions</a:t>
            </a:r>
          </a:p>
          <a:p>
            <a:pPr lvl="1" algn="l" rtl="0"/>
            <a:r>
              <a:rPr lang="en-US" dirty="0" smtClean="0"/>
              <a:t>Wegner’s </a:t>
            </a:r>
            <a:r>
              <a:rPr lang="en-US" dirty="0" err="1" smtClean="0"/>
              <a:t>granulomatosis</a:t>
            </a:r>
            <a:endParaRPr lang="en-US" dirty="0"/>
          </a:p>
        </p:txBody>
      </p:sp>
    </p:spTree>
    <p:extLst>
      <p:ext uri="{BB962C8B-B14F-4D97-AF65-F5344CB8AC3E}">
        <p14:creationId xmlns:p14="http://schemas.microsoft.com/office/powerpoint/2010/main" val="539456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smtClean="0"/>
              <a:t>Examination &amp; investigation</a:t>
            </a:r>
            <a:endParaRPr lang="en-US" dirty="0"/>
          </a:p>
        </p:txBody>
      </p:sp>
      <p:sp>
        <p:nvSpPr>
          <p:cNvPr id="3" name="Content Placeholder 2"/>
          <p:cNvSpPr>
            <a:spLocks noGrp="1"/>
          </p:cNvSpPr>
          <p:nvPr>
            <p:ph idx="1"/>
          </p:nvPr>
        </p:nvSpPr>
        <p:spPr/>
        <p:txBody>
          <a:bodyPr>
            <a:normAutofit fontScale="85000" lnSpcReduction="20000"/>
          </a:bodyPr>
          <a:lstStyle/>
          <a:p>
            <a:pPr algn="l" rtl="0"/>
            <a:r>
              <a:rPr lang="en-US" dirty="0" smtClean="0"/>
              <a:t>Physical examination</a:t>
            </a:r>
          </a:p>
          <a:p>
            <a:pPr lvl="1" algn="l" rtl="0"/>
            <a:r>
              <a:rPr lang="en-US" dirty="0"/>
              <a:t>the patient had </a:t>
            </a:r>
            <a:r>
              <a:rPr lang="en-US" u="sng" dirty="0"/>
              <a:t>4 round ulcers </a:t>
            </a:r>
            <a:r>
              <a:rPr lang="en-US" dirty="0"/>
              <a:t>around the penis and </a:t>
            </a:r>
            <a:r>
              <a:rPr lang="en-US" dirty="0" smtClean="0"/>
              <a:t>the scrotum </a:t>
            </a:r>
            <a:r>
              <a:rPr lang="en-US" dirty="0"/>
              <a:t>and </a:t>
            </a:r>
            <a:r>
              <a:rPr lang="en-US" u="sng" dirty="0"/>
              <a:t>palpable lymph nodes </a:t>
            </a:r>
            <a:r>
              <a:rPr lang="en-US" dirty="0"/>
              <a:t>in the inguinal area</a:t>
            </a:r>
            <a:r>
              <a:rPr lang="en-US" dirty="0" smtClean="0"/>
              <a:t>.</a:t>
            </a:r>
          </a:p>
          <a:p>
            <a:pPr algn="l" rtl="0"/>
            <a:r>
              <a:rPr lang="en-US" dirty="0" smtClean="0"/>
              <a:t>Investigation</a:t>
            </a:r>
          </a:p>
          <a:p>
            <a:pPr lvl="1" algn="l" rtl="0"/>
            <a:r>
              <a:rPr lang="en-US" dirty="0" smtClean="0"/>
              <a:t>Lab test confirmed the diagnosis of </a:t>
            </a:r>
            <a:r>
              <a:rPr lang="en-US" u="sng" dirty="0" smtClean="0"/>
              <a:t>Herpes</a:t>
            </a:r>
            <a:r>
              <a:rPr lang="en-US" dirty="0" smtClean="0"/>
              <a:t> </a:t>
            </a:r>
          </a:p>
          <a:p>
            <a:pPr algn="l" rtl="0"/>
            <a:r>
              <a:rPr lang="en-US" dirty="0" smtClean="0"/>
              <a:t>What further information from the history would support your diagnosis?</a:t>
            </a:r>
          </a:p>
          <a:p>
            <a:pPr lvl="1" algn="l" rtl="0"/>
            <a:r>
              <a:rPr lang="en-US" dirty="0" smtClean="0"/>
              <a:t>Multiple Ulcers</a:t>
            </a:r>
          </a:p>
          <a:p>
            <a:pPr lvl="1" algn="l" rtl="0"/>
            <a:r>
              <a:rPr lang="en-US" dirty="0" smtClean="0"/>
              <a:t>Painful ulcers</a:t>
            </a:r>
          </a:p>
          <a:p>
            <a:pPr lvl="1" algn="l" rtl="0"/>
            <a:r>
              <a:rPr lang="en-US" dirty="0" smtClean="0"/>
              <a:t>Palpable lymph nodes</a:t>
            </a:r>
            <a:endParaRPr lang="en-US" dirty="0"/>
          </a:p>
        </p:txBody>
      </p:sp>
    </p:spTree>
    <p:extLst>
      <p:ext uri="{BB962C8B-B14F-4D97-AF65-F5344CB8AC3E}">
        <p14:creationId xmlns:p14="http://schemas.microsoft.com/office/powerpoint/2010/main" val="169772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500"/>
                                        <p:tgtEl>
                                          <p:spTgt spid="3">
                                            <p:txEl>
                                              <p:pRg st="6" end="6"/>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3325</TotalTime>
  <Words>4251</Words>
  <Application>Microsoft Office PowerPoint</Application>
  <PresentationFormat>On-screen Show (4:3)</PresentationFormat>
  <Paragraphs>785</Paragraphs>
  <Slides>113</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113</vt:i4>
      </vt:variant>
    </vt:vector>
  </HeadingPairs>
  <TitlesOfParts>
    <vt:vector size="120" baseType="lpstr">
      <vt:lpstr>Arial</vt:lpstr>
      <vt:lpstr>Calibri</vt:lpstr>
      <vt:lpstr>Garamond</vt:lpstr>
      <vt:lpstr>Tahoma</vt:lpstr>
      <vt:lpstr>Times New Roman</vt:lpstr>
      <vt:lpstr>Wingdings</vt:lpstr>
      <vt:lpstr>Organic</vt:lpstr>
      <vt:lpstr>Sexually Transmitted disease </vt:lpstr>
      <vt:lpstr>Questions</vt:lpstr>
      <vt:lpstr>Question 1  </vt:lpstr>
      <vt:lpstr>Question 2</vt:lpstr>
      <vt:lpstr>Question 3</vt:lpstr>
      <vt:lpstr>Question 4</vt:lpstr>
      <vt:lpstr>Question 5</vt:lpstr>
      <vt:lpstr>PowerPoint Presentation</vt:lpstr>
      <vt:lpstr>Why Sexual History is Important?</vt:lpstr>
      <vt:lpstr>Taking Sexual History </vt:lpstr>
      <vt:lpstr>Method of Taking History</vt:lpstr>
      <vt:lpstr>Physicians Attitude </vt:lpstr>
      <vt:lpstr>Examination 1  </vt:lpstr>
      <vt:lpstr>Examination 2</vt:lpstr>
      <vt:lpstr>PowerPoint Presentation</vt:lpstr>
      <vt:lpstr>Most Common Sexual Infections</vt:lpstr>
      <vt:lpstr>Most Common Sexual Infections</vt:lpstr>
      <vt:lpstr>Definition of STIs</vt:lpstr>
      <vt:lpstr>Common STIs</vt:lpstr>
      <vt:lpstr>Chlamydia Trachomatis</vt:lpstr>
      <vt:lpstr>Chlamydia Trachomatis</vt:lpstr>
      <vt:lpstr>Clinical Presentation of Chlamydial Infection</vt:lpstr>
      <vt:lpstr>Diagnosis</vt:lpstr>
      <vt:lpstr>Treatment</vt:lpstr>
      <vt:lpstr>Complications</vt:lpstr>
      <vt:lpstr>PowerPoint Presentation</vt:lpstr>
      <vt:lpstr>Trichomoniasis</vt:lpstr>
      <vt:lpstr>Trichomoniasis</vt:lpstr>
      <vt:lpstr>Signs and symptoms</vt:lpstr>
      <vt:lpstr>PowerPoint Presentation</vt:lpstr>
      <vt:lpstr>Diagnosis and Treatment</vt:lpstr>
      <vt:lpstr>Complications</vt:lpstr>
      <vt:lpstr>Gonorrhea</vt:lpstr>
      <vt:lpstr>Gonorrhea</vt:lpstr>
      <vt:lpstr>Gonorrhea Presentation</vt:lpstr>
      <vt:lpstr>Diagnosis of Gonorrhea </vt:lpstr>
      <vt:lpstr>Treatment of Gonorrhea </vt:lpstr>
      <vt:lpstr>Complications of Gonorrhea </vt:lpstr>
      <vt:lpstr>PowerPoint Presentation</vt:lpstr>
      <vt:lpstr>Conjunctival gonorrhea</vt:lpstr>
      <vt:lpstr>Disseminated gonococcal infection</vt:lpstr>
      <vt:lpstr>Primary Syphilis</vt:lpstr>
      <vt:lpstr>Primary syphilis </vt:lpstr>
      <vt:lpstr>Secondary Syphilis</vt:lpstr>
      <vt:lpstr>Secondary syphilis </vt:lpstr>
      <vt:lpstr>Latent syphilis</vt:lpstr>
      <vt:lpstr>Tertiary Syphilis</vt:lpstr>
      <vt:lpstr>Tertiary Syphilis</vt:lpstr>
      <vt:lpstr>Treatment of syphilis</vt:lpstr>
      <vt:lpstr>HIV</vt:lpstr>
      <vt:lpstr>Estimated Per-Act Probability of Acquiring HIV from an Infected Source </vt:lpstr>
      <vt:lpstr>Estimated Per-Act Probability of Acquiring HIV from an Infected Source </vt:lpstr>
      <vt:lpstr>Transmission of HIV from mother to child </vt:lpstr>
      <vt:lpstr>Risk factors and stages of HIV infection</vt:lpstr>
      <vt:lpstr>Acute HIV infection</vt:lpstr>
      <vt:lpstr>Chronic HIV infection</vt:lpstr>
      <vt:lpstr>AIDS</vt:lpstr>
      <vt:lpstr>Diagnosis of HIV </vt:lpstr>
      <vt:lpstr>When to use ELISA</vt:lpstr>
      <vt:lpstr>When to use Western blot</vt:lpstr>
      <vt:lpstr>When to use PCR</vt:lpstr>
      <vt:lpstr>Treatment of HIV </vt:lpstr>
      <vt:lpstr>Treatments to prevent mother-to-baby transmission </vt:lpstr>
      <vt:lpstr>Genital Warts</vt:lpstr>
      <vt:lpstr>Signs, Symptoms and Complications of genital warts</vt:lpstr>
      <vt:lpstr>Treatment and prevention of genital warts</vt:lpstr>
      <vt:lpstr>Vaccines of genital warts</vt:lpstr>
      <vt:lpstr>Genital warts </vt:lpstr>
      <vt:lpstr>Genital Herpes</vt:lpstr>
      <vt:lpstr>Signs and symptoms of Genital Herpes</vt:lpstr>
      <vt:lpstr>Diagnosis and Complications of Genital Herpes</vt:lpstr>
      <vt:lpstr>Transmission of Genital Herpes from mother to son  </vt:lpstr>
      <vt:lpstr>Transmission of Genital Herpes from mother to son </vt:lpstr>
      <vt:lpstr>Delivery in a m mother with genital herpes </vt:lpstr>
      <vt:lpstr>Treatment and management of Genital Herpes</vt:lpstr>
      <vt:lpstr>Consultation</vt:lpstr>
      <vt:lpstr>Genital Herpes</vt:lpstr>
      <vt:lpstr>Oral Herpes</vt:lpstr>
      <vt:lpstr>PowerPoint Presentation</vt:lpstr>
      <vt:lpstr>Clinical presentation and DDx</vt:lpstr>
      <vt:lpstr>Clinical presentation and DDx</vt:lpstr>
      <vt:lpstr>STDs Genital Ulcers </vt:lpstr>
      <vt:lpstr>PowerPoint Presentation</vt:lpstr>
      <vt:lpstr>Comparison between homosexual and heterosexual</vt:lpstr>
      <vt:lpstr>Comparison between homosexual and heterosexual for HIV infection</vt:lpstr>
      <vt:lpstr>PowerPoint Presentation</vt:lpstr>
      <vt:lpstr>Prevention Of STDs</vt:lpstr>
      <vt:lpstr>PowerPoint Presentation</vt:lpstr>
      <vt:lpstr>Investigation </vt:lpstr>
      <vt:lpstr>Investigation </vt:lpstr>
      <vt:lpstr>Cases</vt:lpstr>
      <vt:lpstr>Case 1</vt:lpstr>
      <vt:lpstr>Differential diagnosis </vt:lpstr>
      <vt:lpstr>Examination &amp; investigation</vt:lpstr>
      <vt:lpstr>Discharge overview</vt:lpstr>
      <vt:lpstr>Diagnosis &amp; treatment</vt:lpstr>
      <vt:lpstr>Case 2 </vt:lpstr>
      <vt:lpstr>Differential diagnosis</vt:lpstr>
      <vt:lpstr>Examination &amp; investigation</vt:lpstr>
      <vt:lpstr>Example</vt:lpstr>
      <vt:lpstr>Case 3</vt:lpstr>
      <vt:lpstr>Differential diagnosis</vt:lpstr>
      <vt:lpstr>Examination &amp; investigation</vt:lpstr>
      <vt:lpstr>Diagnosis &amp; treatment</vt:lpstr>
      <vt:lpstr>Questions</vt:lpstr>
      <vt:lpstr>Question 1  </vt:lpstr>
      <vt:lpstr>Question 2 </vt:lpstr>
      <vt:lpstr>Question 3  </vt:lpstr>
      <vt:lpstr>Question 4  </vt:lpstr>
      <vt:lpstr>Question 5  </vt:lpstr>
      <vt:lpstr>Take home massage</vt:lpstr>
      <vt:lpstr>References  </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disease</dc:title>
  <dc:creator/>
  <cp:lastModifiedBy>Hamad Aljutaili</cp:lastModifiedBy>
  <cp:revision>165</cp:revision>
  <dcterms:created xsi:type="dcterms:W3CDTF">2015-01-05T16:00:11Z</dcterms:created>
  <dcterms:modified xsi:type="dcterms:W3CDTF">2015-09-02T18:19:53Z</dcterms:modified>
</cp:coreProperties>
</file>