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842" r:id="rId2"/>
  </p:sldMasterIdLst>
  <p:notesMasterIdLst>
    <p:notesMasterId r:id="rId53"/>
  </p:notesMasterIdLst>
  <p:sldIdLst>
    <p:sldId id="256" r:id="rId3"/>
    <p:sldId id="258" r:id="rId4"/>
    <p:sldId id="332" r:id="rId5"/>
    <p:sldId id="333" r:id="rId6"/>
    <p:sldId id="334" r:id="rId7"/>
    <p:sldId id="337" r:id="rId8"/>
    <p:sldId id="260" r:id="rId9"/>
    <p:sldId id="326" r:id="rId10"/>
    <p:sldId id="327" r:id="rId11"/>
    <p:sldId id="335" r:id="rId12"/>
    <p:sldId id="307" r:id="rId13"/>
    <p:sldId id="265" r:id="rId14"/>
    <p:sldId id="267" r:id="rId15"/>
    <p:sldId id="268" r:id="rId16"/>
    <p:sldId id="269" r:id="rId17"/>
    <p:sldId id="294" r:id="rId18"/>
    <p:sldId id="271" r:id="rId19"/>
    <p:sldId id="322" r:id="rId20"/>
    <p:sldId id="315" r:id="rId21"/>
    <p:sldId id="273" r:id="rId22"/>
    <p:sldId id="319" r:id="rId23"/>
    <p:sldId id="306" r:id="rId24"/>
    <p:sldId id="274" r:id="rId25"/>
    <p:sldId id="275" r:id="rId26"/>
    <p:sldId id="276" r:id="rId27"/>
    <p:sldId id="277" r:id="rId28"/>
    <p:sldId id="278" r:id="rId29"/>
    <p:sldId id="279" r:id="rId30"/>
    <p:sldId id="331" r:id="rId31"/>
    <p:sldId id="330" r:id="rId32"/>
    <p:sldId id="282" r:id="rId33"/>
    <p:sldId id="281" r:id="rId34"/>
    <p:sldId id="338" r:id="rId35"/>
    <p:sldId id="283" r:id="rId36"/>
    <p:sldId id="284" r:id="rId37"/>
    <p:sldId id="285" r:id="rId38"/>
    <p:sldId id="286" r:id="rId39"/>
    <p:sldId id="308" r:id="rId40"/>
    <p:sldId id="311" r:id="rId41"/>
    <p:sldId id="312" r:id="rId42"/>
    <p:sldId id="313" r:id="rId43"/>
    <p:sldId id="314" r:id="rId44"/>
    <p:sldId id="328" r:id="rId45"/>
    <p:sldId id="323" r:id="rId46"/>
    <p:sldId id="324" r:id="rId47"/>
    <p:sldId id="317" r:id="rId48"/>
    <p:sldId id="336" r:id="rId49"/>
    <p:sldId id="325" r:id="rId50"/>
    <p:sldId id="321" r:id="rId51"/>
    <p:sldId id="291" r:id="rId52"/>
  </p:sldIdLst>
  <p:sldSz cx="9144000" cy="5143500" type="screen16x9"/>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FBD9F9"/>
    <a:srgbClr val="FACEF8"/>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30" autoAdjust="0"/>
    <p:restoredTop sz="99604" autoAdjust="0"/>
  </p:normalViewPr>
  <p:slideViewPr>
    <p:cSldViewPr>
      <p:cViewPr>
        <p:scale>
          <a:sx n="125" d="100"/>
          <a:sy n="125" d="100"/>
        </p:scale>
        <p:origin x="-1212" y="-600"/>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lstStyle>
          <a:p>
            <a:fld id="{A8ADFD5B-A66C-449C-B6E8-FB716D07777D}" type="datetimeFigureOut">
              <a:rPr lang="en-US" smtClean="0"/>
              <a:pPr/>
              <a:t>9/2/2015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lstStyle>
          <a:p>
            <a:fld id="{CA5D3BF3-D352-46FC-8343-31F56E6730EA}" type="slidenum">
              <a:rPr lang="en-US" smtClean="0"/>
              <a:pPr/>
              <a:t>‹#›</a:t>
            </a:fld>
            <a:endParaRPr lang="en-US"/>
          </a:p>
        </p:txBody>
      </p:sp>
    </p:spTree>
    <p:extLst>
      <p:ext uri="{BB962C8B-B14F-4D97-AF65-F5344CB8AC3E}">
        <p14:creationId xmlns:p14="http://schemas.microsoft.com/office/powerpoint/2010/main" val="1513068484"/>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x-none"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fontScale="70000" lnSpcReduction="20000"/>
          </a:bodyPr>
          <a:lstStyle/>
          <a:p>
            <a:endParaRPr lang="x-none" dirty="0"/>
          </a:p>
        </p:txBody>
      </p:sp>
      <p:sp>
        <p:nvSpPr>
          <p:cNvPr id="4" name="عنصر نائب لرقم الشريحة 3"/>
          <p:cNvSpPr>
            <a:spLocks noGrp="1"/>
          </p:cNvSpPr>
          <p:nvPr>
            <p:ph type="sldNum" sz="quarter" idx="10"/>
          </p:nvPr>
        </p:nvSpPr>
        <p:spPr/>
        <p:txBody>
          <a:bodyPr/>
          <a:lstStyle/>
          <a:p>
            <a:fld id="{CA5D3BF3-D352-46FC-8343-31F56E6730EA}" type="slidenum">
              <a:rPr lang="en-US" smtClean="0"/>
              <a:pPr/>
              <a:t>35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39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40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lgn="ctr"/>
            <a:fld id="{047E157E-8DCB-4F70-A0AF-5EB586A91DD4}" type="datetime1">
              <a:rPr lang="en-US" smtClean="0">
                <a:solidFill>
                  <a:srgbClr val="FFFFFF"/>
                </a:solidFill>
              </a:rPr>
              <a:pPr algn="ctr"/>
              <a:t>9/2/2015</a:t>
            </a:fld>
            <a:endParaRPr lang="en-US" sz="2000" dirty="0">
              <a:solidFill>
                <a:srgbClr val="FFFFFF"/>
              </a:solidFill>
            </a:endParaRPr>
          </a:p>
        </p:txBody>
      </p:sp>
      <p:sp>
        <p:nvSpPr>
          <p:cNvPr id="5" name="Footer Placeholder 4"/>
          <p:cNvSpPr>
            <a:spLocks noGrp="1"/>
          </p:cNvSpPr>
          <p:nvPr>
            <p:ph type="ftr" sz="quarter" idx="11"/>
          </p:nvPr>
        </p:nvSpPr>
        <p:spPr/>
        <p:txBody>
          <a:bodyPr/>
          <a:lstStyle/>
          <a:p>
            <a:pPr algn="r"/>
            <a:endParaRPr lang="en-US" dirty="0">
              <a:solidFill>
                <a:schemeClr val="tx2"/>
              </a:solidFill>
            </a:endParaRPr>
          </a:p>
        </p:txBody>
      </p:sp>
      <p:sp>
        <p:nvSpPr>
          <p:cNvPr id="6" name="Slide Number Placeholder 5"/>
          <p:cNvSpPr>
            <a:spLocks noGrp="1"/>
          </p:cNvSpPr>
          <p:nvPr>
            <p:ph type="sldNum" sz="quarter" idx="12"/>
          </p:nvPr>
        </p:nvSpPr>
        <p:spPr/>
        <p:txBody>
          <a:bodyPr/>
          <a:lstStyle/>
          <a:p>
            <a:fld id="{8F82E0A0-C266-4798-8C8F-B9F91E9DA37E}"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691435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06EA6-EFEA-4C30-9264-4F9291A5780D}" type="datetime1">
              <a:rPr lang="en-US" smtClean="0"/>
              <a:pPr/>
              <a:t>9/2/2015</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extLst>
      <p:ext uri="{BB962C8B-B14F-4D97-AF65-F5344CB8AC3E}">
        <p14:creationId xmlns:p14="http://schemas.microsoft.com/office/powerpoint/2010/main" val="1627222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06EA6-EFEA-4C30-9264-4F9291A5780D}" type="datetime1">
              <a:rPr lang="en-US" smtClean="0"/>
              <a:pPr/>
              <a:t>9/2/2015</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extLst>
      <p:ext uri="{BB962C8B-B14F-4D97-AF65-F5344CB8AC3E}">
        <p14:creationId xmlns:p14="http://schemas.microsoft.com/office/powerpoint/2010/main" val="1418490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2400300"/>
            <a:ext cx="7543800" cy="1143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3543300"/>
            <a:ext cx="6858000" cy="74295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lgn="ctr"/>
            <a:fld id="{047E157E-8DCB-4F70-A0AF-5EB586A91DD4}" type="datetime1">
              <a:rPr lang="en-US" smtClean="0">
                <a:solidFill>
                  <a:srgbClr val="FFFFFF"/>
                </a:solidFill>
              </a:rPr>
              <a:pPr algn="ctr"/>
              <a:t>9/2/2015</a:t>
            </a:fld>
            <a:endParaRPr lang="en-US" sz="2000" dirty="0">
              <a:solidFill>
                <a:srgbClr val="FFFFFF"/>
              </a:solidFill>
            </a:endParaRPr>
          </a:p>
        </p:txBody>
      </p:sp>
      <p:sp>
        <p:nvSpPr>
          <p:cNvPr id="5" name="Footer Placeholder 4"/>
          <p:cNvSpPr>
            <a:spLocks noGrp="1"/>
          </p:cNvSpPr>
          <p:nvPr>
            <p:ph type="ftr" sz="quarter" idx="11"/>
          </p:nvPr>
        </p:nvSpPr>
        <p:spPr/>
        <p:txBody>
          <a:bodyPr/>
          <a:lstStyle/>
          <a:p>
            <a:pPr algn="r"/>
            <a:endParaRPr lang="en-US" dirty="0">
              <a:solidFill>
                <a:schemeClr val="tx2"/>
              </a:solidFill>
            </a:endParaRPr>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a:t>‹#›</a:t>
            </a:fld>
            <a:endParaRPr kumimoji="0" lang="en-US"/>
          </a:p>
        </p:txBody>
      </p:sp>
      <p:sp>
        <p:nvSpPr>
          <p:cNvPr id="7" name="Rectangle 6"/>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06EA6-EFEA-4C30-9264-4F9291A5780D}" type="datetime1">
              <a:rPr lang="en-US" smtClean="0"/>
              <a:pPr/>
              <a:t>9/2/2015</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2457450"/>
            <a:ext cx="7543800" cy="12573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3714750"/>
            <a:ext cx="6858000" cy="6858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CF9F07-3BC7-4570-B054-79111B0A380C}" type="datetime1">
              <a:rPr lang="en-US" smtClean="0"/>
              <a:pPr/>
              <a:t>9/2/2015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8F82E0A0-C266-4798-8C8F-B9F91E9DA37E}" type="slidenum">
              <a:rPr lang="en-US" sz="2400" b="1" smtClean="0">
                <a:solidFill>
                  <a:srgbClr val="FFFFFF"/>
                </a:solidFill>
              </a:rPr>
              <a:pPr algn="ctr"/>
              <a:t>‹#›</a:t>
            </a:fld>
            <a:endParaRPr lang="en-US" sz="2400" dirty="0">
              <a:solidFill>
                <a:srgbClr val="FFFFFF"/>
              </a:solidFill>
            </a:endParaRPr>
          </a:p>
        </p:txBody>
      </p:sp>
      <p:sp>
        <p:nvSpPr>
          <p:cNvPr id="8" name="Rectangle 7"/>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457201"/>
            <a:ext cx="3657600" cy="2825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457201"/>
            <a:ext cx="3657600" cy="2825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606EA6-EFEA-4C30-9264-4F9291A5780D}" type="datetime1">
              <a:rPr lang="en-US" smtClean="0"/>
              <a:pPr/>
              <a:t>9/2/2015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457200"/>
            <a:ext cx="3657600" cy="47982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996948"/>
            <a:ext cx="3657600" cy="2286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457200"/>
            <a:ext cx="3657600" cy="47982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996948"/>
            <a:ext cx="3657600" cy="2286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606EA6-EFEA-4C30-9264-4F9291A5780D}" type="datetime1">
              <a:rPr lang="en-US" smtClean="0"/>
              <a:pPr/>
              <a:t>9/2/2015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a:p>
        </p:txBody>
      </p:sp>
      <p:cxnSp>
        <p:nvCxnSpPr>
          <p:cNvPr id="11" name="Straight Connector 10"/>
          <p:cNvCxnSpPr/>
          <p:nvPr/>
        </p:nvCxnSpPr>
        <p:spPr>
          <a:xfrm>
            <a:off x="758952" y="937022"/>
            <a:ext cx="3657600" cy="11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937022"/>
            <a:ext cx="3657600" cy="1191"/>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DFADB5D-B7A0-47E3-AD2D-B1A6F8614213}" type="datetime1">
              <a:rPr lang="en-US" smtClean="0"/>
              <a:pPr/>
              <a:t>9/2/2015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F7CB7D-F184-43C7-B6FD-03D728E1BBFF}"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smtClean="0"/>
              <a:pPr/>
              <a:t>9/2/2015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F7CB7D-F184-43C7-B6FD-03D728E1BBFF}" type="slidenum">
              <a:rPr lang="en-US" smtClean="0">
                <a:solidFill>
                  <a:schemeClr val="tx2"/>
                </a:solidFill>
              </a:rPr>
              <a:pPr/>
              <a:t>‹#›</a:t>
            </a:fld>
            <a:endParaRPr lang="en-US" dirty="0">
              <a:solidFill>
                <a:schemeClr val="tx2"/>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3429000"/>
            <a:ext cx="6784848" cy="120015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342900"/>
            <a:ext cx="4594934" cy="30860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2" y="342900"/>
            <a:ext cx="2673657" cy="30861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A8198-4617-485E-9585-4840B69DBBA6}" type="datetime1">
              <a:rPr lang="en-US" smtClean="0"/>
              <a:pPr/>
              <a:t>9/2/2015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a:t>‹#›</a:t>
            </a:fld>
            <a:endParaRPr kumimoji="0" lang="en-US"/>
          </a:p>
        </p:txBody>
      </p:sp>
      <p:cxnSp>
        <p:nvCxnSpPr>
          <p:cNvPr id="10" name="Straight Connector 9"/>
          <p:cNvCxnSpPr/>
          <p:nvPr/>
        </p:nvCxnSpPr>
        <p:spPr>
          <a:xfrm rot="5400000">
            <a:off x="2153444" y="1885752"/>
            <a:ext cx="28575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06EA6-EFEA-4C30-9264-4F9291A5780D}" type="datetime1">
              <a:rPr lang="en-US" smtClean="0"/>
              <a:pPr/>
              <a:t>9/2/2015</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extLst>
      <p:ext uri="{BB962C8B-B14F-4D97-AF65-F5344CB8AC3E}">
        <p14:creationId xmlns:p14="http://schemas.microsoft.com/office/powerpoint/2010/main" val="3045451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3429000"/>
            <a:ext cx="6784848" cy="120015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342900"/>
            <a:ext cx="7543800" cy="21717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2628900"/>
            <a:ext cx="7391400" cy="603647"/>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606EA6-EFEA-4C30-9264-4F9291A5780D}" type="datetime1">
              <a:rPr lang="en-US" smtClean="0"/>
              <a:pPr/>
              <a:t>9/2/2015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ctr"/>
            <a:fld id="{8F82E0A0-C266-4798-8C8F-B9F91E9DA37E}" type="slidenum">
              <a:rPr lang="en-US" sz="2800" b="1" smtClean="0">
                <a:solidFill>
                  <a:srgbClr val="FFFFFF"/>
                </a:solidFill>
              </a:rPr>
              <a:pPr algn="ctr"/>
              <a:t>‹#›</a:t>
            </a:fld>
            <a:endParaRPr lang="en-US" sz="2800"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514350"/>
            <a:ext cx="7239000" cy="291465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06EA6-EFEA-4C30-9264-4F9291A5780D}" type="datetime1">
              <a:rPr lang="en-US" smtClean="0"/>
              <a:pPr/>
              <a:t>9/2/2015</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514351"/>
            <a:ext cx="1828800" cy="405764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514351"/>
            <a:ext cx="5715000" cy="36576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06EA6-EFEA-4C30-9264-4F9291A5780D}" type="datetime1">
              <a:rPr lang="en-US" smtClean="0"/>
              <a:pPr/>
              <a:t>9/2/2015</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dirty="0"/>
          </a:p>
        </p:txBody>
      </p:sp>
      <p:sp>
        <p:nvSpPr>
          <p:cNvPr id="3" name="Rectangle 2"/>
          <p:cNvSpPr>
            <a:spLocks noGrp="1"/>
          </p:cNvSpPr>
          <p:nvPr>
            <p:ph type="dt" sz="half" idx="10"/>
          </p:nvPr>
        </p:nvSpPr>
        <p:spPr/>
        <p:txBody>
          <a:bodyPr/>
          <a:lstStyle/>
          <a:p>
            <a:fld id="{E4606EA6-EFEA-4C30-9264-4F9291A5780D}" type="datetime1">
              <a:rPr lang="en-US" smtClean="0"/>
              <a:pPr/>
              <a:t>9/2/2015</a:t>
            </a:fld>
            <a:endParaRPr lang="en-US"/>
          </a:p>
        </p:txBody>
      </p:sp>
      <p:sp>
        <p:nvSpPr>
          <p:cNvPr id="4" name="Rectangle 3"/>
          <p:cNvSpPr>
            <a:spLocks noGrp="1"/>
          </p:cNvSpPr>
          <p:nvPr>
            <p:ph type="ftr" sz="quarter" idx="11"/>
          </p:nvPr>
        </p:nvSpPr>
        <p:spPr/>
        <p:txBody>
          <a:bodyPr/>
          <a:lstStyle/>
          <a:p>
            <a:endParaRPr lang="en-US"/>
          </a:p>
        </p:txBody>
      </p:sp>
      <p:sp>
        <p:nvSpPr>
          <p:cNvPr id="5" name="Rectangle 4"/>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a:p>
        </p:txBody>
      </p:sp>
      <p:sp>
        <p:nvSpPr>
          <p:cNvPr id="7" name="Rectangle 6"/>
          <p:cNvSpPr>
            <a:spLocks noGrp="1"/>
          </p:cNvSpPr>
          <p:nvPr>
            <p:ph sz="quarter" idx="13"/>
          </p:nvPr>
        </p:nvSpPr>
        <p:spPr>
          <a:xfrm>
            <a:off x="609600" y="1352550"/>
            <a:ext cx="8153400" cy="3276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CF9F07-3BC7-4570-B054-79111B0A380C}" type="datetime1">
              <a:rPr lang="en-US" smtClean="0"/>
              <a:pPr/>
              <a:t>9/2/2015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8F82E0A0-C266-4798-8C8F-B9F91E9DA37E}" type="slidenum">
              <a:rPr lang="en-US" sz="2400" b="1" smtClean="0">
                <a:solidFill>
                  <a:srgbClr val="FFFFFF"/>
                </a:solidFill>
              </a:rPr>
              <a:pPr algn="ctr"/>
              <a:t>‹#›</a:t>
            </a:fld>
            <a:endParaRPr lang="en-US" sz="2400" dirty="0">
              <a:solidFill>
                <a:srgbClr val="FFFFFF"/>
              </a:solidFill>
            </a:endParaRPr>
          </a:p>
        </p:txBody>
      </p:sp>
    </p:spTree>
    <p:extLst>
      <p:ext uri="{BB962C8B-B14F-4D97-AF65-F5344CB8AC3E}">
        <p14:creationId xmlns:p14="http://schemas.microsoft.com/office/powerpoint/2010/main" val="3385580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606EA6-EFEA-4C30-9264-4F9291A5780D}" type="datetime1">
              <a:rPr lang="en-US" smtClean="0"/>
              <a:pPr/>
              <a:t>9/2/2015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a:p>
        </p:txBody>
      </p:sp>
    </p:spTree>
    <p:extLst>
      <p:ext uri="{BB962C8B-B14F-4D97-AF65-F5344CB8AC3E}">
        <p14:creationId xmlns:p14="http://schemas.microsoft.com/office/powerpoint/2010/main" val="1025582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606EA6-EFEA-4C30-9264-4F9291A5780D}" type="datetime1">
              <a:rPr lang="en-US" smtClean="0"/>
              <a:pPr/>
              <a:t>9/2/2015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a:p>
        </p:txBody>
      </p:sp>
    </p:spTree>
    <p:extLst>
      <p:ext uri="{BB962C8B-B14F-4D97-AF65-F5344CB8AC3E}">
        <p14:creationId xmlns:p14="http://schemas.microsoft.com/office/powerpoint/2010/main" val="2814734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FADB5D-B7A0-47E3-AD2D-B1A6F8614213}" type="datetime1">
              <a:rPr lang="en-US" smtClean="0"/>
              <a:pPr/>
              <a:t>9/2/2015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F7CB7D-F184-43C7-B6FD-03D728E1BBF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91745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smtClean="0"/>
              <a:pPr/>
              <a:t>9/2/2015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F7CB7D-F184-43C7-B6FD-03D728E1BBFF}"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2577642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A8198-4617-485E-9585-4840B69DBBA6}" type="datetime1">
              <a:rPr lang="en-US" smtClean="0"/>
              <a:pPr/>
              <a:t>9/2/2015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7CB7D-F184-43C7-B6FD-03D728E1BBF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8998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606EA6-EFEA-4C30-9264-4F9291A5780D}" type="datetime1">
              <a:rPr lang="en-US" smtClean="0"/>
              <a:pPr/>
              <a:t>9/2/2015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ctr"/>
            <a:fld id="{8F82E0A0-C266-4798-8C8F-B9F91E9DA37E}" type="slidenum">
              <a:rPr lang="en-US" sz="2800" b="1" smtClean="0">
                <a:solidFill>
                  <a:srgbClr val="FFFFFF"/>
                </a:solidFill>
              </a:rPr>
              <a:pPr algn="ctr"/>
              <a:t>‹#›</a:t>
            </a:fld>
            <a:endParaRPr lang="en-US" sz="2800" dirty="0"/>
          </a:p>
        </p:txBody>
      </p:sp>
    </p:spTree>
    <p:extLst>
      <p:ext uri="{BB962C8B-B14F-4D97-AF65-F5344CB8AC3E}">
        <p14:creationId xmlns:p14="http://schemas.microsoft.com/office/powerpoint/2010/main" val="749072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4606EA6-EFEA-4C30-9264-4F9291A5780D}" type="datetime1">
              <a:rPr lang="en-US" smtClean="0"/>
              <a:pPr/>
              <a:t>9/2/2015</a:t>
            </a:fld>
            <a:endParaRPr lang="en-US" sz="1400" dirty="0">
              <a:solidFill>
                <a:schemeClr val="tx2"/>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endParaRPr lang="en-US" sz="1400" dirty="0">
              <a:solidFill>
                <a:schemeClr val="tx2"/>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extLst>
      <p:ext uri="{BB962C8B-B14F-4D97-AF65-F5344CB8AC3E}">
        <p14:creationId xmlns:p14="http://schemas.microsoft.com/office/powerpoint/2010/main" val="2311542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3429000"/>
            <a:ext cx="6781800" cy="120015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514350"/>
            <a:ext cx="7543800" cy="291465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4656582"/>
            <a:ext cx="2133600" cy="273844"/>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E4606EA6-EFEA-4C30-9264-4F9291A5780D}" type="datetime1">
              <a:rPr lang="en-US" smtClean="0"/>
              <a:pPr/>
              <a:t>9/2/2015</a:t>
            </a:fld>
            <a:endParaRPr lang="en-US" sz="1400" dirty="0">
              <a:solidFill>
                <a:schemeClr val="tx2"/>
              </a:solidFill>
            </a:endParaRPr>
          </a:p>
        </p:txBody>
      </p:sp>
      <p:sp>
        <p:nvSpPr>
          <p:cNvPr id="5" name="Footer Placeholder 4"/>
          <p:cNvSpPr>
            <a:spLocks noGrp="1"/>
          </p:cNvSpPr>
          <p:nvPr>
            <p:ph type="ftr" sz="quarter" idx="3"/>
          </p:nvPr>
        </p:nvSpPr>
        <p:spPr>
          <a:xfrm>
            <a:off x="762000" y="4656582"/>
            <a:ext cx="4873869" cy="273844"/>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pPr algn="r"/>
            <a:endParaRPr lang="en-US" sz="1400" dirty="0">
              <a:solidFill>
                <a:schemeClr val="tx2"/>
              </a:solidFill>
            </a:endParaRPr>
          </a:p>
        </p:txBody>
      </p:sp>
      <p:sp>
        <p:nvSpPr>
          <p:cNvPr id="6" name="Slide Number Placeholder 5"/>
          <p:cNvSpPr>
            <a:spLocks noGrp="1"/>
          </p:cNvSpPr>
          <p:nvPr>
            <p:ph type="sldNum" sz="quarter" idx="4"/>
          </p:nvPr>
        </p:nvSpPr>
        <p:spPr>
          <a:xfrm>
            <a:off x="7620000" y="4265676"/>
            <a:ext cx="762000" cy="273844"/>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
        <p:nvSpPr>
          <p:cNvPr id="8" name="Rectangle 7"/>
          <p:cNvSpPr/>
          <p:nvPr/>
        </p:nvSpPr>
        <p:spPr>
          <a:xfrm>
            <a:off x="777240" y="0"/>
            <a:ext cx="7543800" cy="285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oogle.com.sa/url?sa=i&amp;rct=j&amp;q=&amp;esrc=s&amp;frm=1&amp;source=images&amp;cd=&amp;cad=rja&amp;docid=vpGRt8ZAqKdAwM&amp;tbnid=87pyJQc60ilVjM:&amp;ved=0CAUQjRw&amp;url=http://www.psychiatry.org/mental-health/more-topics/warning-signs-of-mental-illness&amp;ei=jS5jUav9E8rTtQaN1IHACg&amp;psig=AFQjCNHm1U1SoX91yzIr3zKEqPWYiO_ezg&amp;ust=1365540793725903" TargetMode="Externa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ncbi.nlm.nih.gov/core/lw/2.0/html/tileshop_pmc/tileshop_pmc_inline.html?title=Click%20on%20image%20to%20zoom&amp;p=PMC3&amp;id=1071708_48856-9fa_T1OT_rev1.jpg" TargetMode="Externa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5.xml"/><Relationship Id="rId1" Type="http://schemas.openxmlformats.org/officeDocument/2006/relationships/vmlDrawing" Target="../drawings/vmlDrawing1.vml"/><Relationship Id="rId4" Type="http://schemas.openxmlformats.org/officeDocument/2006/relationships/image" Target="../media/image5.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om.sa/url?sa=i&amp;rct=j&amp;q=&amp;esrc=s&amp;frm=1&amp;source=images&amp;cd=&amp;cad=rja&amp;docid=ON8sFwO7gDCWQM&amp;tbnid=ies4B0t-JK7fPM:&amp;ved=0CAUQjRw&amp;url=http://www.health.com/health/gallery/0,,20463848,00.html&amp;ei=1yljUc_ZBcnZsgap64DgCg&amp;psig=AFQjCNEtaj0WsYQTR82enm0a1S_VJbWTtA&amp;ust=1365538661295789" TargetMode="Externa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oogle.com.sa/url?sa=i&amp;rct=j&amp;q=&amp;esrc=s&amp;frm=1&amp;source=images&amp;cd=&amp;cad=rja&amp;docid=xD8X3bCI7YGP6M&amp;tbnid=ZIHXSYh359LdbM:&amp;ved=0CAUQjRw&amp;url=http://www.inmagine.com/spl005/spl005348-photo&amp;ei=kChjUf-EF8WKtAak6oH4Cg&amp;psig=AFQjCNEtaj0WsYQTR82enm0a1S_VJbWTtA&amp;ust=1365538661295789" TargetMode="Externa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google.com.sa/url?sa=i&amp;rct=j&amp;q=&amp;esrc=s&amp;frm=1&amp;source=images&amp;cd=&amp;cad=rja&amp;docid=_yf46yU1gL6jRM&amp;tbnid=FXb71Dk8In304M:&amp;ved=&amp;url=http://blog.ercast.org/2010/03/the-death-tell/&amp;ei=5CVjUbTgNMX0sgb5nICYDg&amp;psig=AFQjCNEtaj0WsYQTR82enm0a1S_VJbWTtA&amp;ust=1365538661295789" TargetMode="Externa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google.com.sa/url?sa=i&amp;rct=j&amp;q=&amp;esrc=s&amp;frm=1&amp;source=images&amp;cd=&amp;cad=rja&amp;docid=ON8sFwO7gDCWQM&amp;tbnid=ies4B0t-JK7fPM:&amp;ved=0CAUQjRw&amp;url=http://www.masterfile.com/stock-photography/image/679-02685690/Breaking%20bad%20news.%20General%20practitioner%20breaking%20bad%20news%20to%20an%20elderly%20patient.&amp;ei=hSljUY7JMc_LsgbFxoCADA&amp;psig=AFQjCNEtaj0WsYQTR82enm0a1S_VJbWTtA&amp;ust=1365538661295789" TargetMode="Externa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com.sa/url?sa=i&amp;rct=j&amp;q=&amp;esrc=s&amp;frm=1&amp;source=images&amp;cd=&amp;cad=rja&amp;docid=ON8sFwO7gDCWQM&amp;tbnid=ies4B0t-JK7fPM:&amp;ved=0CAUQjRw&amp;url=http://blogs.einstein.yu.edu/?p=1459&amp;ei=OCljUb7qHYjfswbQqoDIBQ&amp;psig=AFQjCNEtaj0WsYQTR82enm0a1S_VJbWTtA&amp;ust=1365538661295789" TargetMode="External"/><Relationship Id="rId2" Type="http://schemas.openxmlformats.org/officeDocument/2006/relationships/image" Target="../media/image10.gif"/><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google.com.sa/url?sa=i&amp;rct=j&amp;q=&amp;esrc=s&amp;frm=1&amp;source=images&amp;cd=&amp;cad=rja&amp;docid=9fdMbdVG1Pm5JM&amp;tbnid=tHZ2e4AV166UtM:&amp;ved=0CAUQjRw&amp;url=http://worldofdtcmarketing.com/are-epatients-self-diagnosing-too-much/health-information-online/attachment/communication-doctor-patient-300x284/&amp;ei=Sy9jUd2BMo3IsgaY0oHoDg&amp;psig=AFQjCNE2oE1wVaCnWnEoMb0IxtJo2t92XQ&amp;ust=1365541004718272" TargetMode="Externa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google.com.sa/url?sa=i&amp;rct=j&amp;q=&amp;esrc=s&amp;frm=1&amp;source=images&amp;cd=&amp;cad=rja&amp;docid=5meSuLrDlrZZqM&amp;tbnid=fKdRzZ7ELNCefM:&amp;ved=0CAUQjRw&amp;url=http://santacruzvillage.com/&amp;ei=4i5jUevwFMvotQaMh4GICg&amp;psig=AFQjCNG1UvxUSSunf7FbXCTcjoAiUIhy-Q&amp;ust=1365540951875139" TargetMode="Externa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hyperlink" Target="http://www.ncbi.nlm.nih.gov/pubmed/?term=Curtis%20JR%5bauth%5d" TargetMode="External"/><Relationship Id="rId2" Type="http://schemas.openxmlformats.org/officeDocument/2006/relationships/hyperlink" Target="http://www.ncbi.nlm.nih.gov/pubmed/?term=Back%20AL%5bauth%5d" TargetMode="Externa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hyperlink" Target="http://www.google.com.sa/url?sa=i&amp;rct=j&amp;q=&amp;esrc=s&amp;frm=1&amp;source=images&amp;cd=&amp;cad=rja&amp;docid=d1_VDnQHVmSBMM&amp;tbnid=ffqCZVacqe8B7M:&amp;ved=0CAUQjRw&amp;url=http://www.marketintelligencecenter.com/articles/259491&amp;ei=FyxjUYA0gZ20BtX9gNgK&amp;psig=AFQjCNEP7bPboRQtM9CvJht130ot_VrFZw&amp;ust=1365540057538653"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hyperlink" Target="http://endoflife.stanford.edu/M19_communic/Refs_buckman.htm#fallowfield2004" TargetMode="External"/><Relationship Id="rId2" Type="http://schemas.openxmlformats.org/officeDocument/2006/relationships/hyperlink" Target="http://endoflife.stanford.edu/M19_communic/Refs_buckman.htm#Baile2000"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ctrTitle"/>
          </p:nvPr>
        </p:nvSpPr>
        <p:spPr>
          <a:xfrm>
            <a:off x="762000" y="2190750"/>
            <a:ext cx="7543800" cy="1143000"/>
          </a:xfrm>
        </p:spPr>
        <p:txBody>
          <a:bodyPr>
            <a:normAutofit/>
          </a:bodyPr>
          <a:lstStyle/>
          <a:p>
            <a:r>
              <a:rPr lang="en-US" sz="4400" b="1" dirty="0" smtClean="0">
                <a:latin typeface="Agency FB" pitchFamily="34" charset="0"/>
              </a:rPr>
              <a:t>B r e a </a:t>
            </a:r>
            <a:r>
              <a:rPr lang="en-US" sz="4400" b="1" dirty="0" err="1" smtClean="0">
                <a:latin typeface="Agency FB" pitchFamily="34" charset="0"/>
              </a:rPr>
              <a:t>k</a:t>
            </a:r>
            <a:r>
              <a:rPr lang="en-US" sz="4400" b="1" dirty="0" smtClean="0">
                <a:latin typeface="Agency FB" pitchFamily="34" charset="0"/>
              </a:rPr>
              <a:t> </a:t>
            </a:r>
            <a:r>
              <a:rPr lang="en-US" sz="4400" b="1" dirty="0" err="1" smtClean="0">
                <a:latin typeface="Agency FB" pitchFamily="34" charset="0"/>
              </a:rPr>
              <a:t>i</a:t>
            </a:r>
            <a:r>
              <a:rPr lang="en-US" sz="4400" b="1" dirty="0" smtClean="0">
                <a:latin typeface="Agency FB" pitchFamily="34" charset="0"/>
              </a:rPr>
              <a:t> n g   B a d   N e w s</a:t>
            </a:r>
            <a:endParaRPr lang="en-US" b="1" dirty="0"/>
          </a:p>
        </p:txBody>
      </p:sp>
      <p:sp>
        <p:nvSpPr>
          <p:cNvPr id="5" name="Rectangle 4"/>
          <p:cNvSpPr>
            <a:spLocks noGrp="1"/>
          </p:cNvSpPr>
          <p:nvPr>
            <p:ph type="subTitle" idx="1"/>
          </p:nvPr>
        </p:nvSpPr>
        <p:spPr/>
        <p:txBody>
          <a:bodyPr>
            <a:normAutofit fontScale="92500" lnSpcReduction="20000"/>
          </a:bodyPr>
          <a:lstStyle/>
          <a:p>
            <a:pPr rtl="0"/>
            <a:r>
              <a:rPr lang="en-US" dirty="0" err="1" smtClean="0">
                <a:latin typeface="Dotum" pitchFamily="34" charset="-127"/>
                <a:ea typeface="Dotum" pitchFamily="34" charset="-127"/>
              </a:rPr>
              <a:t>Hossam</a:t>
            </a:r>
            <a:r>
              <a:rPr lang="en-US" dirty="0" smtClean="0">
                <a:latin typeface="Dotum" pitchFamily="34" charset="-127"/>
                <a:ea typeface="Dotum" pitchFamily="34" charset="-127"/>
              </a:rPr>
              <a:t> </a:t>
            </a:r>
            <a:r>
              <a:rPr lang="en-US" dirty="0" err="1" smtClean="0">
                <a:latin typeface="Dotum" pitchFamily="34" charset="-127"/>
                <a:ea typeface="Dotum" pitchFamily="34" charset="-127"/>
              </a:rPr>
              <a:t>alshehri</a:t>
            </a:r>
            <a:r>
              <a:rPr lang="en-US" dirty="0" smtClean="0">
                <a:latin typeface="Dotum" pitchFamily="34" charset="-127"/>
                <a:ea typeface="Dotum" pitchFamily="34" charset="-127"/>
              </a:rPr>
              <a:t>, Ibrahim </a:t>
            </a:r>
            <a:r>
              <a:rPr lang="en-US" dirty="0" err="1" smtClean="0">
                <a:latin typeface="Dotum" pitchFamily="34" charset="-127"/>
                <a:ea typeface="Dotum" pitchFamily="34" charset="-127"/>
              </a:rPr>
              <a:t>alqasir</a:t>
            </a:r>
            <a:r>
              <a:rPr lang="en-US" dirty="0" smtClean="0">
                <a:latin typeface="Dotum" pitchFamily="34" charset="-127"/>
                <a:ea typeface="Dotum" pitchFamily="34" charset="-127"/>
              </a:rPr>
              <a:t> and </a:t>
            </a:r>
            <a:r>
              <a:rPr lang="en-US" dirty="0" err="1" smtClean="0">
                <a:latin typeface="Dotum" pitchFamily="34" charset="-127"/>
                <a:ea typeface="Dotum" pitchFamily="34" charset="-127"/>
              </a:rPr>
              <a:t>abdulaziz</a:t>
            </a:r>
            <a:r>
              <a:rPr lang="en-US" dirty="0" smtClean="0">
                <a:latin typeface="Dotum" pitchFamily="34" charset="-127"/>
                <a:ea typeface="Dotum" pitchFamily="34" charset="-127"/>
              </a:rPr>
              <a:t> </a:t>
            </a:r>
            <a:r>
              <a:rPr lang="en-US" dirty="0" err="1" smtClean="0">
                <a:latin typeface="Dotum" pitchFamily="34" charset="-127"/>
                <a:ea typeface="Dotum" pitchFamily="34" charset="-127"/>
              </a:rPr>
              <a:t>alanazi</a:t>
            </a:r>
            <a:endParaRPr lang="en-US" dirty="0">
              <a:latin typeface="Dotum" pitchFamily="34" charset="-127"/>
              <a:ea typeface="Dotum" pitchFamily="34" charset="-127"/>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xmlns:mv="urn:schemas-microsoft-com:mac:vml">
      <mp:transition xmlns:mp="http://schemas.microsoft.com/office/mac/powerpoint/2008/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r">
              <a:buNone/>
            </a:pPr>
            <a:r>
              <a:rPr lang="ar-SA" b="1" dirty="0"/>
              <a:t>عن أبي يحيى صهيب بن سنان رضي الله عنه قال: قال رسول الله صلى الله عليه وسلم:</a:t>
            </a:r>
            <a:br>
              <a:rPr lang="ar-SA" b="1" dirty="0"/>
            </a:br>
            <a:r>
              <a:rPr lang="ar-SA" b="1" dirty="0"/>
              <a:t>(( عجبا لأمر المؤمن </a:t>
            </a:r>
            <a:r>
              <a:rPr lang="ar-SA" b="1" u="sng" dirty="0">
                <a:solidFill>
                  <a:srgbClr val="FF0000"/>
                </a:solidFill>
              </a:rPr>
              <a:t>إن أمره كله له خير</a:t>
            </a:r>
            <a:r>
              <a:rPr lang="ar-SA" b="1" dirty="0">
                <a:solidFill>
                  <a:srgbClr val="FF0000"/>
                </a:solidFill>
              </a:rPr>
              <a:t> </a:t>
            </a:r>
            <a:r>
              <a:rPr lang="ar-SA" b="1" dirty="0"/>
              <a:t>وليس ذلك إلا للمؤمن: إن أصابته سراء شكر فكان خيرا له، وإن أصابته ضراء صبر فكان خيرا له)) رواه مسلم</a:t>
            </a:r>
            <a:br>
              <a:rPr lang="ar-SA" b="1" dirty="0"/>
            </a:br>
            <a:endParaRPr lang="en-US" dirty="0"/>
          </a:p>
        </p:txBody>
      </p:sp>
      <p:sp>
        <p:nvSpPr>
          <p:cNvPr id="4" name="Text Placeholder 3"/>
          <p:cNvSpPr>
            <a:spLocks noGrp="1"/>
          </p:cNvSpPr>
          <p:nvPr>
            <p:ph type="body" sz="half" idx="2"/>
          </p:nvPr>
        </p:nvSpPr>
        <p:spPr/>
        <p:txBody>
          <a:bodyPr>
            <a:normAutofit/>
          </a:bodyPr>
          <a:lstStyle/>
          <a:p>
            <a:r>
              <a:rPr lang="en-US" sz="2800" dirty="0">
                <a:solidFill>
                  <a:srgbClr val="3068A5"/>
                </a:solidFill>
                <a:latin typeface="Agency FB" pitchFamily="34" charset="0"/>
                <a:ea typeface="+mj-ea"/>
                <a:cs typeface="+mj-cs"/>
              </a:rPr>
              <a:t>The Prophet (Peace be upon him)  said :</a:t>
            </a:r>
            <a:br>
              <a:rPr lang="en-US" sz="2800" dirty="0">
                <a:solidFill>
                  <a:srgbClr val="3068A5"/>
                </a:solidFill>
                <a:latin typeface="Agency FB" pitchFamily="34" charset="0"/>
                <a:ea typeface="+mj-ea"/>
                <a:cs typeface="+mj-cs"/>
              </a:rPr>
            </a:br>
            <a:endParaRPr lang="en-US" sz="2800" dirty="0">
              <a:solidFill>
                <a:srgbClr val="3068A5"/>
              </a:solidFill>
              <a:latin typeface="Agency FB" pitchFamily="34" charset="0"/>
              <a:ea typeface="+mj-ea"/>
              <a:cs typeface="+mj-cs"/>
            </a:endParaRPr>
          </a:p>
        </p:txBody>
      </p:sp>
    </p:spTree>
    <p:extLst>
      <p:ext uri="{BB962C8B-B14F-4D97-AF65-F5344CB8AC3E}">
        <p14:creationId xmlns:p14="http://schemas.microsoft.com/office/powerpoint/2010/main" val="8134210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 y="3409950"/>
            <a:ext cx="3429000" cy="1905000"/>
          </a:xfrm>
        </p:spPr>
        <p:txBody>
          <a:bodyPr>
            <a:normAutofit fontScale="90000"/>
          </a:bodyPr>
          <a:lstStyle/>
          <a:p>
            <a:r>
              <a:rPr lang="en-US" sz="4000" dirty="0">
                <a:solidFill>
                  <a:srgbClr val="3068A5"/>
                </a:solidFill>
                <a:latin typeface="Agency FB" pitchFamily="34" charset="0"/>
              </a:rPr>
              <a:t>Quotes about breaking bad news:</a:t>
            </a:r>
            <a:br>
              <a:rPr lang="en-US" sz="4000" dirty="0">
                <a:solidFill>
                  <a:srgbClr val="3068A5"/>
                </a:solidFill>
                <a:latin typeface="Agency FB" pitchFamily="34" charset="0"/>
              </a:rPr>
            </a:br>
            <a:r>
              <a:rPr lang="en-US" sz="4000" dirty="0">
                <a:solidFill>
                  <a:srgbClr val="3068A5"/>
                </a:solidFill>
                <a:latin typeface="Agency FB" pitchFamily="34" charset="0"/>
              </a:rPr>
              <a:t/>
            </a:r>
            <a:br>
              <a:rPr lang="en-US" sz="4000" dirty="0">
                <a:solidFill>
                  <a:srgbClr val="3068A5"/>
                </a:solidFill>
                <a:latin typeface="Agency FB" pitchFamily="34" charset="0"/>
              </a:rPr>
            </a:br>
            <a:r>
              <a:rPr lang="en-US" sz="4000" dirty="0">
                <a:solidFill>
                  <a:srgbClr val="3068A5"/>
                </a:solidFill>
                <a:latin typeface="Agency FB" pitchFamily="34" charset="0"/>
              </a:rPr>
              <a:t/>
            </a:r>
            <a:br>
              <a:rPr lang="en-US" sz="4000" dirty="0">
                <a:solidFill>
                  <a:srgbClr val="3068A5"/>
                </a:solidFill>
                <a:latin typeface="Agency FB" pitchFamily="34" charset="0"/>
              </a:rPr>
            </a:br>
            <a:r>
              <a:rPr lang="en-US" sz="4000" dirty="0">
                <a:solidFill>
                  <a:srgbClr val="3068A5"/>
                </a:solidFill>
                <a:latin typeface="Agency FB" pitchFamily="34" charset="0"/>
              </a:rPr>
              <a:t/>
            </a:r>
            <a:br>
              <a:rPr lang="en-US" sz="4000" dirty="0">
                <a:solidFill>
                  <a:srgbClr val="3068A5"/>
                </a:solidFill>
                <a:latin typeface="Agency FB" pitchFamily="34" charset="0"/>
              </a:rPr>
            </a:br>
            <a:r>
              <a:rPr lang="en-US" sz="4000" dirty="0">
                <a:solidFill>
                  <a:srgbClr val="3068A5"/>
                </a:solidFill>
                <a:latin typeface="Agency FB" pitchFamily="34" charset="0"/>
              </a:rPr>
              <a:t/>
            </a:r>
            <a:br>
              <a:rPr lang="en-US" sz="4000" dirty="0">
                <a:solidFill>
                  <a:srgbClr val="3068A5"/>
                </a:solidFill>
                <a:latin typeface="Agency FB" pitchFamily="34" charset="0"/>
              </a:rPr>
            </a:br>
            <a:r>
              <a:rPr lang="x-none" sz="4000" dirty="0">
                <a:solidFill>
                  <a:srgbClr val="3068A5"/>
                </a:solidFill>
                <a:latin typeface="Agency FB" pitchFamily="34" charset="0"/>
              </a:rPr>
              <a:t/>
            </a:r>
            <a:br>
              <a:rPr lang="x-none" sz="4000" dirty="0">
                <a:solidFill>
                  <a:srgbClr val="3068A5"/>
                </a:solidFill>
                <a:latin typeface="Agency FB" pitchFamily="34" charset="0"/>
              </a:rPr>
            </a:br>
            <a:endParaRPr lang="en-US" sz="4000" b="1" dirty="0">
              <a:solidFill>
                <a:srgbClr val="000000"/>
              </a:solidFill>
            </a:endParaRPr>
          </a:p>
        </p:txBody>
      </p:sp>
      <p:sp>
        <p:nvSpPr>
          <p:cNvPr id="10" name="Content Placeholder 9"/>
          <p:cNvSpPr>
            <a:spLocks noGrp="1"/>
          </p:cNvSpPr>
          <p:nvPr>
            <p:ph idx="1"/>
          </p:nvPr>
        </p:nvSpPr>
        <p:spPr>
          <a:xfrm>
            <a:off x="3733800" y="971550"/>
            <a:ext cx="5861576" cy="2573327"/>
          </a:xfrm>
        </p:spPr>
        <p:txBody>
          <a:bodyPr>
            <a:normAutofit fontScale="47500" lnSpcReduction="20000"/>
          </a:bodyPr>
          <a:lstStyle/>
          <a:p>
            <a:pPr algn="l"/>
            <a:r>
              <a:rPr lang="en-GB" sz="4100" dirty="0">
                <a:solidFill>
                  <a:srgbClr val="8E0000"/>
                </a:solidFill>
              </a:rPr>
              <a:t>It alters one</a:t>
            </a:r>
            <a:r>
              <a:rPr lang="en-US" sz="4100" dirty="0">
                <a:solidFill>
                  <a:srgbClr val="8E0000"/>
                </a:solidFill>
              </a:rPr>
              <a:t>’</a:t>
            </a:r>
            <a:r>
              <a:rPr lang="en-GB" sz="4100" dirty="0">
                <a:solidFill>
                  <a:srgbClr val="8E0000"/>
                </a:solidFill>
              </a:rPr>
              <a:t>s self-image : </a:t>
            </a:r>
            <a:r>
              <a:rPr lang="ja-JP" altLang="en-GB" sz="4100" dirty="0">
                <a:solidFill>
                  <a:srgbClr val="8E0000"/>
                </a:solidFill>
              </a:rPr>
              <a:t>“</a:t>
            </a:r>
            <a:r>
              <a:rPr lang="en-GB" sz="4100" dirty="0">
                <a:solidFill>
                  <a:srgbClr val="8E0000"/>
                </a:solidFill>
              </a:rPr>
              <a:t>I left my house as one person &amp; came home another.</a:t>
            </a:r>
            <a:endParaRPr lang="en-US" sz="4100" dirty="0">
              <a:solidFill>
                <a:srgbClr val="8E0000"/>
              </a:solidFill>
            </a:endParaRPr>
          </a:p>
          <a:p>
            <a:pPr marL="0" indent="0" algn="l">
              <a:buNone/>
            </a:pPr>
            <a:r>
              <a:rPr lang="en-US" sz="4100" dirty="0">
                <a:solidFill>
                  <a:schemeClr val="accent1">
                    <a:lumMod val="75000"/>
                  </a:schemeClr>
                </a:solidFill>
              </a:rPr>
              <a:t>-</a:t>
            </a:r>
            <a:r>
              <a:rPr lang="en-GB" sz="4100" dirty="0">
                <a:solidFill>
                  <a:srgbClr val="0B5395"/>
                </a:solidFill>
              </a:rPr>
              <a:t>Professional cyclist Lance Armstrong</a:t>
            </a:r>
            <a:r>
              <a:rPr lang="ja-JP" altLang="en-GB" sz="4100" dirty="0">
                <a:solidFill>
                  <a:srgbClr val="0B5395"/>
                </a:solidFill>
              </a:rPr>
              <a:t>’</a:t>
            </a:r>
            <a:r>
              <a:rPr lang="en-GB" sz="4100" dirty="0">
                <a:solidFill>
                  <a:srgbClr val="0B5395"/>
                </a:solidFill>
              </a:rPr>
              <a:t>s recollection</a:t>
            </a:r>
          </a:p>
          <a:p>
            <a:pPr marL="0" indent="0" algn="l">
              <a:buNone/>
            </a:pPr>
            <a:endParaRPr lang="en-GB" sz="4100" b="1" dirty="0">
              <a:solidFill>
                <a:schemeClr val="accent1">
                  <a:lumMod val="75000"/>
                </a:schemeClr>
              </a:solidFill>
              <a:latin typeface="Abadi MT Condensed Extra Bold"/>
              <a:cs typeface="Abadi MT Condensed Extra Bold"/>
            </a:endParaRPr>
          </a:p>
          <a:p>
            <a:pPr algn="l"/>
            <a:r>
              <a:rPr lang="en-US" sz="4100" dirty="0">
                <a:solidFill>
                  <a:srgbClr val="8E0000"/>
                </a:solidFill>
              </a:rPr>
              <a:t>“There’s no way to tell you the bad news without saying it, so I’ll say it with body language.” </a:t>
            </a:r>
          </a:p>
          <a:p>
            <a:pPr marL="0" indent="0" algn="l">
              <a:buNone/>
            </a:pPr>
            <a:r>
              <a:rPr lang="pl-PL" sz="4100" dirty="0" smtClean="0">
                <a:solidFill>
                  <a:srgbClr val="0B5395"/>
                </a:solidFill>
              </a:rPr>
              <a:t>-</a:t>
            </a:r>
            <a:r>
              <a:rPr lang="pl-PL" sz="4100" dirty="0" err="1" smtClean="0">
                <a:solidFill>
                  <a:srgbClr val="0B5395"/>
                </a:solidFill>
              </a:rPr>
              <a:t>jarod</a:t>
            </a:r>
            <a:r>
              <a:rPr lang="pl-PL" sz="4100" dirty="0" smtClean="0">
                <a:solidFill>
                  <a:srgbClr val="0B5395"/>
                </a:solidFill>
              </a:rPr>
              <a:t> </a:t>
            </a:r>
            <a:r>
              <a:rPr lang="pl-PL" sz="4100" dirty="0" err="1" smtClean="0">
                <a:solidFill>
                  <a:srgbClr val="0B5395"/>
                </a:solidFill>
              </a:rPr>
              <a:t>Kintz</a:t>
            </a:r>
            <a:r>
              <a:rPr lang="pl-PL" sz="4100" dirty="0" smtClean="0">
                <a:solidFill>
                  <a:srgbClr val="0B5395"/>
                </a:solidFill>
              </a:rPr>
              <a:t> </a:t>
            </a:r>
            <a:endParaRPr lang="x-none" sz="4100" dirty="0">
              <a:solidFill>
                <a:srgbClr val="0B5395"/>
              </a:solidFill>
            </a:endParaRPr>
          </a:p>
          <a:p>
            <a:pPr algn="just" rtl="0">
              <a:buClr>
                <a:srgbClr val="C00000"/>
              </a:buClr>
              <a:buFont typeface="Arial" pitchFamily="34" charset="0"/>
              <a:buChar char="•"/>
            </a:pPr>
            <a:endParaRPr lang="en-US" sz="2400" b="1" dirty="0">
              <a:solidFill>
                <a:srgbClr val="8E0000"/>
              </a:solidFill>
            </a:endParaRPr>
          </a:p>
        </p:txBody>
      </p:sp>
    </p:spTree>
    <p:extLst>
      <p:ext uri="{BB962C8B-B14F-4D97-AF65-F5344CB8AC3E}">
        <p14:creationId xmlns:p14="http://schemas.microsoft.com/office/powerpoint/2010/main" val="58549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fade">
                                      <p:cBhvr>
                                        <p:cTn id="15" dur="500"/>
                                        <p:tgtEl>
                                          <p:spTgt spid="10">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animEffect transition="in" filter="fade">
                                      <p:cBhvr>
                                        <p:cTn id="18"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7876" y="438150"/>
            <a:ext cx="6781800" cy="1200150"/>
          </a:xfrm>
        </p:spPr>
        <p:txBody>
          <a:bodyPr>
            <a:noAutofit/>
          </a:bodyPr>
          <a:lstStyle/>
          <a:p>
            <a:r>
              <a:rPr lang="en-US" sz="3200" dirty="0" smtClean="0"/>
              <a:t>Examples </a:t>
            </a:r>
            <a:r>
              <a:rPr lang="en-US" sz="3200" dirty="0"/>
              <a:t>of conditions requiring breaking bad news:</a:t>
            </a:r>
            <a:endParaRPr lang="x-none" sz="3200" dirty="0"/>
          </a:p>
        </p:txBody>
      </p:sp>
      <p:sp>
        <p:nvSpPr>
          <p:cNvPr id="5" name="Content Placeholder 4"/>
          <p:cNvSpPr>
            <a:spLocks noGrp="1"/>
          </p:cNvSpPr>
          <p:nvPr>
            <p:ph sz="quarter" idx="13"/>
          </p:nvPr>
        </p:nvSpPr>
        <p:spPr>
          <a:xfrm>
            <a:off x="1066800" y="1733550"/>
            <a:ext cx="8153400" cy="3276600"/>
          </a:xfrm>
        </p:spPr>
        <p:txBody>
          <a:bodyPr>
            <a:noAutofit/>
          </a:bodyPr>
          <a:lstStyle/>
          <a:p>
            <a:pPr algn="l" rtl="0">
              <a:lnSpc>
                <a:spcPct val="80000"/>
              </a:lnSpc>
            </a:pPr>
            <a:endParaRPr lang="x-none" sz="2000" dirty="0"/>
          </a:p>
          <a:p>
            <a:pPr algn="l" rtl="0">
              <a:lnSpc>
                <a:spcPct val="80000"/>
              </a:lnSpc>
            </a:pPr>
            <a:endParaRPr lang="x-none" sz="2000" dirty="0"/>
          </a:p>
        </p:txBody>
      </p:sp>
      <p:pic>
        <p:nvPicPr>
          <p:cNvPr id="11268" name="Picture 4" descr="http://www.psychiatry.org/Image%20Library/Mental%20IIlness/Healthy%20Minds/PTSD-AA034249-Gettys.jpg?code=76e06dc2-3850-4fa5-b105-d9828cb11cc9">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1851670"/>
            <a:ext cx="2667000" cy="2667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2329480377"/>
              </p:ext>
            </p:extLst>
          </p:nvPr>
        </p:nvGraphicFramePr>
        <p:xfrm>
          <a:off x="228601" y="1657349"/>
          <a:ext cx="5791199" cy="3352800"/>
        </p:xfrm>
        <a:graphic>
          <a:graphicData uri="http://schemas.openxmlformats.org/drawingml/2006/table">
            <a:tbl>
              <a:tblPr/>
              <a:tblGrid>
                <a:gridCol w="2144099"/>
                <a:gridCol w="3647100"/>
              </a:tblGrid>
              <a:tr h="226608">
                <a:tc gridSpan="2">
                  <a:txBody>
                    <a:bodyPr/>
                    <a:lstStyle/>
                    <a:p>
                      <a:pPr fontAlgn="base"/>
                      <a:r>
                        <a:rPr lang="en-US" sz="1000" b="0" u="none" strike="noStrike" dirty="0">
                          <a:effectLst/>
                          <a:latin typeface="Source Sans Pro"/>
                        </a:rPr>
                        <a:t>Examples of Illnesses</a:t>
                      </a:r>
                    </a:p>
                  </a:txBody>
                  <a:tcPr marL="12350" marR="12350" marT="12350" marB="12350" anchor="ctr">
                    <a:lnL>
                      <a:noFill/>
                    </a:lnL>
                    <a:lnR>
                      <a:noFill/>
                    </a:lnR>
                    <a:lnT>
                      <a:noFill/>
                    </a:lnT>
                    <a:lnB>
                      <a:noFill/>
                    </a:lnB>
                    <a:solidFill>
                      <a:srgbClr val="CCE3FF"/>
                    </a:solidFill>
                  </a:tcPr>
                </a:tc>
                <a:tc hMerge="1">
                  <a:txBody>
                    <a:bodyPr/>
                    <a:lstStyle/>
                    <a:p>
                      <a:endParaRPr lang="en-US"/>
                    </a:p>
                  </a:txBody>
                  <a:tcPr/>
                </a:tc>
              </a:tr>
              <a:tr h="172903">
                <a:tc>
                  <a:txBody>
                    <a:bodyPr/>
                    <a:lstStyle/>
                    <a:p>
                      <a:pPr fontAlgn="base"/>
                      <a:r>
                        <a:rPr lang="en-US" sz="1000" b="0" u="none" strike="noStrike">
                          <a:effectLst/>
                          <a:latin typeface="Source Sans Pro"/>
                        </a:rPr>
                        <a:t>Category</a:t>
                      </a:r>
                    </a:p>
                  </a:txBody>
                  <a:tcPr marL="12350" marR="12350" marT="12350" marB="12350" anchor="ctr">
                    <a:lnL>
                      <a:noFill/>
                    </a:lnL>
                    <a:lnR>
                      <a:noFill/>
                    </a:lnR>
                    <a:lnT>
                      <a:noFill/>
                    </a:lnT>
                    <a:lnB>
                      <a:noFill/>
                    </a:lnB>
                    <a:solidFill>
                      <a:srgbClr val="E2F4FF"/>
                    </a:solidFill>
                  </a:tcPr>
                </a:tc>
                <a:tc>
                  <a:txBody>
                    <a:bodyPr/>
                    <a:lstStyle/>
                    <a:p>
                      <a:pPr fontAlgn="base"/>
                      <a:r>
                        <a:rPr lang="en-US" sz="1000" b="1" u="none" strike="noStrike">
                          <a:effectLst/>
                          <a:latin typeface="Source Sans Pro"/>
                        </a:rPr>
                        <a:t>Examples</a:t>
                      </a:r>
                      <a:endParaRPr lang="en-US" sz="1000" b="0" u="none" strike="noStrike">
                        <a:effectLst/>
                        <a:latin typeface="Source Sans Pro"/>
                      </a:endParaRPr>
                    </a:p>
                  </a:txBody>
                  <a:tcPr marL="12350" marR="12350" marT="12350" marB="12350" anchor="ctr">
                    <a:lnL>
                      <a:noFill/>
                    </a:lnL>
                    <a:lnR>
                      <a:noFill/>
                    </a:lnR>
                    <a:lnT>
                      <a:noFill/>
                    </a:lnT>
                    <a:lnB>
                      <a:noFill/>
                    </a:lnB>
                    <a:solidFill>
                      <a:srgbClr val="E2F4FF"/>
                    </a:solidFill>
                  </a:tcPr>
                </a:tc>
              </a:tr>
              <a:tr h="1210321">
                <a:tc>
                  <a:txBody>
                    <a:bodyPr/>
                    <a:lstStyle/>
                    <a:p>
                      <a:r>
                        <a:rPr lang="en-US" sz="1000"/>
                        <a:t>Life-limiting serious illnesses</a:t>
                      </a:r>
                    </a:p>
                  </a:txBody>
                  <a:tcPr marL="12350" marR="12350" marT="12350" marB="12350" anchor="ctr">
                    <a:lnL>
                      <a:noFill/>
                    </a:lnL>
                    <a:lnR>
                      <a:noFill/>
                    </a:lnR>
                    <a:lnT>
                      <a:noFill/>
                    </a:lnT>
                    <a:lnB>
                      <a:noFill/>
                    </a:lnB>
                    <a:solidFill>
                      <a:srgbClr val="FFFFCC"/>
                    </a:solidFill>
                  </a:tcPr>
                </a:tc>
                <a:tc>
                  <a:txBody>
                    <a:bodyPr/>
                    <a:lstStyle/>
                    <a:p>
                      <a:pPr fontAlgn="base">
                        <a:buFont typeface="Arial"/>
                        <a:buChar char="•"/>
                      </a:pPr>
                      <a:r>
                        <a:rPr lang="en-US" sz="1000" dirty="0">
                          <a:effectLst/>
                        </a:rPr>
                        <a:t>cancer,</a:t>
                      </a:r>
                    </a:p>
                    <a:p>
                      <a:pPr fontAlgn="base">
                        <a:buFont typeface="Arial"/>
                        <a:buChar char="•"/>
                      </a:pPr>
                      <a:r>
                        <a:rPr lang="en-US" sz="1000" dirty="0">
                          <a:effectLst/>
                        </a:rPr>
                        <a:t>hematological malignancies,</a:t>
                      </a:r>
                    </a:p>
                    <a:p>
                      <a:pPr fontAlgn="base">
                        <a:buFont typeface="Arial"/>
                        <a:buChar char="•"/>
                      </a:pPr>
                      <a:r>
                        <a:rPr lang="en-US" sz="1000" dirty="0">
                          <a:effectLst/>
                        </a:rPr>
                        <a:t>advanced heart disease of any etiology,</a:t>
                      </a:r>
                    </a:p>
                    <a:p>
                      <a:pPr fontAlgn="base">
                        <a:buFont typeface="Arial"/>
                        <a:buChar char="•"/>
                      </a:pPr>
                      <a:r>
                        <a:rPr lang="en-US" sz="1000" dirty="0">
                          <a:effectLst/>
                        </a:rPr>
                        <a:t>advanced lung disease of any etiology,</a:t>
                      </a:r>
                    </a:p>
                    <a:p>
                      <a:pPr fontAlgn="base">
                        <a:buFont typeface="Arial"/>
                        <a:buChar char="•"/>
                      </a:pPr>
                      <a:r>
                        <a:rPr lang="en-US" sz="1000" dirty="0">
                          <a:effectLst/>
                        </a:rPr>
                        <a:t>advanced neurological disease of any etiology,</a:t>
                      </a:r>
                    </a:p>
                    <a:p>
                      <a:pPr fontAlgn="base">
                        <a:buFont typeface="Arial"/>
                        <a:buChar char="•"/>
                      </a:pPr>
                      <a:r>
                        <a:rPr lang="en-US" sz="1000" dirty="0">
                          <a:effectLst/>
                        </a:rPr>
                        <a:t>advanced renal disease of any etiology,</a:t>
                      </a:r>
                    </a:p>
                    <a:p>
                      <a:pPr fontAlgn="base">
                        <a:buFont typeface="Arial"/>
                        <a:buChar char="•"/>
                      </a:pPr>
                      <a:r>
                        <a:rPr lang="en-US" sz="1000" dirty="0">
                          <a:effectLst/>
                        </a:rPr>
                        <a:t>advanced liver disease of any etiology and</a:t>
                      </a:r>
                    </a:p>
                    <a:p>
                      <a:pPr fontAlgn="base">
                        <a:buFont typeface="Arial"/>
                        <a:buChar char="•"/>
                      </a:pPr>
                      <a:r>
                        <a:rPr lang="en-US" sz="1000" dirty="0">
                          <a:effectLst/>
                        </a:rPr>
                        <a:t>Acquired </a:t>
                      </a:r>
                      <a:r>
                        <a:rPr lang="en-US" sz="1000" dirty="0" err="1">
                          <a:effectLst/>
                        </a:rPr>
                        <a:t>Immuno</a:t>
                      </a:r>
                      <a:r>
                        <a:rPr lang="en-US" sz="1000" dirty="0">
                          <a:effectLst/>
                        </a:rPr>
                        <a:t> Deficiency Syndrome</a:t>
                      </a:r>
                    </a:p>
                  </a:txBody>
                  <a:tcPr marL="12350" marR="12350" marT="12350" marB="12350" anchor="ctr">
                    <a:lnL>
                      <a:noFill/>
                    </a:lnL>
                    <a:lnR>
                      <a:noFill/>
                    </a:lnR>
                    <a:lnT>
                      <a:noFill/>
                    </a:lnT>
                    <a:lnB>
                      <a:noFill/>
                    </a:lnB>
                    <a:solidFill>
                      <a:srgbClr val="FFFFCC"/>
                    </a:solidFill>
                  </a:tcPr>
                </a:tc>
              </a:tr>
              <a:tr h="1705192">
                <a:tc>
                  <a:txBody>
                    <a:bodyPr/>
                    <a:lstStyle/>
                    <a:p>
                      <a:r>
                        <a:rPr lang="en-US" sz="1000"/>
                        <a:t>Life-altering chronic illnesses</a:t>
                      </a:r>
                    </a:p>
                  </a:txBody>
                  <a:tcPr marL="12350" marR="12350" marT="12350" marB="12350" anchor="ctr">
                    <a:lnL>
                      <a:noFill/>
                    </a:lnL>
                    <a:lnR>
                      <a:noFill/>
                    </a:lnR>
                    <a:lnT>
                      <a:noFill/>
                    </a:lnT>
                    <a:lnB>
                      <a:noFill/>
                    </a:lnB>
                    <a:solidFill>
                      <a:srgbClr val="FFFFCC"/>
                    </a:solidFill>
                  </a:tcPr>
                </a:tc>
                <a:tc>
                  <a:txBody>
                    <a:bodyPr/>
                    <a:lstStyle/>
                    <a:p>
                      <a:pPr fontAlgn="base">
                        <a:buFont typeface="Arial"/>
                        <a:buChar char="•"/>
                      </a:pPr>
                      <a:r>
                        <a:rPr lang="en-US" sz="1000" dirty="0">
                          <a:effectLst/>
                        </a:rPr>
                        <a:t>diabetes,</a:t>
                      </a:r>
                    </a:p>
                    <a:p>
                      <a:pPr fontAlgn="base">
                        <a:buFont typeface="Arial"/>
                        <a:buChar char="•"/>
                      </a:pPr>
                      <a:r>
                        <a:rPr lang="en-US" sz="1000" dirty="0">
                          <a:effectLst/>
                        </a:rPr>
                        <a:t>hypertension,</a:t>
                      </a:r>
                    </a:p>
                    <a:p>
                      <a:pPr fontAlgn="base">
                        <a:buFont typeface="Arial"/>
                        <a:buChar char="•"/>
                      </a:pPr>
                      <a:r>
                        <a:rPr lang="en-US" sz="1000" dirty="0">
                          <a:effectLst/>
                        </a:rPr>
                        <a:t>rheumatologic illnesses (rheumatoid arthritis, lupus, fibromyalgia),</a:t>
                      </a:r>
                    </a:p>
                    <a:p>
                      <a:pPr fontAlgn="base">
                        <a:buFont typeface="Arial"/>
                        <a:buChar char="•"/>
                      </a:pPr>
                      <a:r>
                        <a:rPr lang="en-US" sz="1000" dirty="0">
                          <a:effectLst/>
                        </a:rPr>
                        <a:t>chronic heart failure,</a:t>
                      </a:r>
                    </a:p>
                    <a:p>
                      <a:pPr fontAlgn="base">
                        <a:buFont typeface="Arial"/>
                        <a:buChar char="•"/>
                      </a:pPr>
                      <a:r>
                        <a:rPr lang="en-US" sz="1000" dirty="0">
                          <a:effectLst/>
                        </a:rPr>
                        <a:t>coronary heart disease,</a:t>
                      </a:r>
                    </a:p>
                    <a:p>
                      <a:pPr fontAlgn="base">
                        <a:buFont typeface="Arial"/>
                        <a:buChar char="•"/>
                      </a:pPr>
                      <a:r>
                        <a:rPr lang="en-US" sz="1000" dirty="0">
                          <a:effectLst/>
                        </a:rPr>
                        <a:t>cirrhosis, chronic renal failure,</a:t>
                      </a:r>
                    </a:p>
                    <a:p>
                      <a:pPr fontAlgn="base">
                        <a:buFont typeface="Arial"/>
                        <a:buChar char="•"/>
                      </a:pPr>
                      <a:r>
                        <a:rPr lang="en-US" sz="1000" dirty="0">
                          <a:effectLst/>
                        </a:rPr>
                        <a:t>chronic lung diseases (chronic obstructive pulmonary disease, cystic fibrosis)</a:t>
                      </a:r>
                    </a:p>
                  </a:txBody>
                  <a:tcPr marL="12350" marR="12350" marT="12350" marB="12350" anchor="ctr">
                    <a:lnL>
                      <a:noFill/>
                    </a:lnL>
                    <a:lnR>
                      <a:noFill/>
                    </a:lnR>
                    <a:lnT>
                      <a:noFill/>
                    </a:lnT>
                    <a:lnB>
                      <a:noFill/>
                    </a:lnB>
                    <a:solidFill>
                      <a:srgbClr val="FFFFCC"/>
                    </a:solidFill>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438150"/>
            <a:ext cx="3923928" cy="496416"/>
          </a:xfrm>
        </p:spPr>
        <p:txBody>
          <a:bodyPr>
            <a:noAutofit/>
          </a:bodyPr>
          <a:lstStyle/>
          <a:p>
            <a:r>
              <a:rPr lang="en-US" sz="2800" b="1" dirty="0" smtClean="0"/>
              <a:t>Why is it important ?</a:t>
            </a:r>
            <a:endParaRPr lang="x-none" sz="2800" b="1" dirty="0"/>
          </a:p>
        </p:txBody>
      </p:sp>
      <p:sp>
        <p:nvSpPr>
          <p:cNvPr id="6" name="Text Placeholder 5"/>
          <p:cNvSpPr>
            <a:spLocks noGrp="1"/>
          </p:cNvSpPr>
          <p:nvPr>
            <p:ph type="body" idx="1"/>
          </p:nvPr>
        </p:nvSpPr>
        <p:spPr>
          <a:xfrm>
            <a:off x="228600" y="1809750"/>
            <a:ext cx="4248472" cy="1752600"/>
          </a:xfrm>
        </p:spPr>
        <p:txBody>
          <a:bodyPr/>
          <a:lstStyle/>
          <a:p>
            <a:pPr algn="just" rtl="0"/>
            <a:r>
              <a:rPr lang="en-GB" sz="2000" b="0" dirty="0" smtClean="0"/>
              <a:t>“ It is not an isolated skill but a Particular form of communication.”</a:t>
            </a:r>
          </a:p>
          <a:p>
            <a:pPr algn="just" rtl="0"/>
            <a:endParaRPr lang="en-GB" sz="2000" b="0" dirty="0" smtClean="0"/>
          </a:p>
          <a:p>
            <a:pPr algn="l" rtl="0"/>
            <a:r>
              <a:rPr lang="en-GB" sz="1100" b="0" i="1" dirty="0" smtClean="0">
                <a:solidFill>
                  <a:schemeClr val="tx1"/>
                </a:solidFill>
              </a:rPr>
              <a:t>- Frank A. </a:t>
            </a:r>
            <a:r>
              <a:rPr lang="en-GB" sz="1100" b="0" i="1" dirty="0" err="1" smtClean="0">
                <a:solidFill>
                  <a:schemeClr val="tx1"/>
                </a:solidFill>
              </a:rPr>
              <a:t>Eur</a:t>
            </a:r>
            <a:r>
              <a:rPr lang="en-GB" sz="1100" b="0" i="1" dirty="0" smtClean="0">
                <a:solidFill>
                  <a:schemeClr val="tx1"/>
                </a:solidFill>
              </a:rPr>
              <a:t> J of </a:t>
            </a:r>
            <a:r>
              <a:rPr lang="en-GB" sz="1100" b="0" i="1" dirty="0" err="1" smtClean="0">
                <a:solidFill>
                  <a:schemeClr val="tx1"/>
                </a:solidFill>
              </a:rPr>
              <a:t>Palliat</a:t>
            </a:r>
            <a:r>
              <a:rPr lang="en-GB" sz="1100" b="0" i="1" dirty="0" smtClean="0">
                <a:solidFill>
                  <a:schemeClr val="tx1"/>
                </a:solidFill>
              </a:rPr>
              <a:t> care 1997</a:t>
            </a:r>
          </a:p>
          <a:p>
            <a:pPr algn="l" rtl="0"/>
            <a:endParaRPr lang="x-none" sz="2400" dirty="0"/>
          </a:p>
        </p:txBody>
      </p:sp>
      <p:sp>
        <p:nvSpPr>
          <p:cNvPr id="7" name="Text Placeholder 6"/>
          <p:cNvSpPr>
            <a:spLocks noGrp="1"/>
          </p:cNvSpPr>
          <p:nvPr>
            <p:ph type="body" sz="quarter" idx="3"/>
          </p:nvPr>
        </p:nvSpPr>
        <p:spPr>
          <a:xfrm>
            <a:off x="4648200" y="1809750"/>
            <a:ext cx="4248472" cy="1715615"/>
          </a:xfrm>
        </p:spPr>
        <p:txBody>
          <a:bodyPr>
            <a:normAutofit lnSpcReduction="10000"/>
          </a:bodyPr>
          <a:lstStyle/>
          <a:p>
            <a:pPr algn="just" rtl="0"/>
            <a:r>
              <a:rPr lang="en-US" sz="2000" b="0" dirty="0" smtClean="0"/>
              <a:t>“Delivering bad news influences patient adjustment to illness, anxiety, depression, hope, and decision making.”</a:t>
            </a:r>
          </a:p>
          <a:p>
            <a:pPr algn="just" rtl="0"/>
            <a:endParaRPr lang="en-US" sz="1800" b="0" dirty="0" smtClean="0"/>
          </a:p>
          <a:p>
            <a:pPr algn="just" rtl="0"/>
            <a:r>
              <a:rPr lang="en-US" sz="1000" b="0" i="1" dirty="0" smtClean="0">
                <a:solidFill>
                  <a:schemeClr val="tx1"/>
                </a:solidFill>
              </a:rPr>
              <a:t>-Anthony L Back, J Randall Curtis West J Med. 2002 May.</a:t>
            </a:r>
            <a:endParaRPr lang="x-none" sz="1000" b="0" i="1"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3400" y="742950"/>
            <a:ext cx="8153400" cy="357768"/>
          </a:xfrm>
        </p:spPr>
        <p:txBody>
          <a:bodyPr>
            <a:noAutofit/>
          </a:bodyPr>
          <a:lstStyle/>
          <a:p>
            <a:r>
              <a:rPr lang="en-US" sz="2800" dirty="0" smtClean="0"/>
              <a:t>Why is it important ?</a:t>
            </a:r>
            <a:endParaRPr lang="x-none" sz="2800" dirty="0"/>
          </a:p>
        </p:txBody>
      </p:sp>
      <p:sp>
        <p:nvSpPr>
          <p:cNvPr id="8" name="TextBox 7"/>
          <p:cNvSpPr txBox="1"/>
          <p:nvPr/>
        </p:nvSpPr>
        <p:spPr>
          <a:xfrm>
            <a:off x="381000" y="1428750"/>
            <a:ext cx="7632848" cy="2577629"/>
          </a:xfrm>
          <a:prstGeom prst="rect">
            <a:avLst/>
          </a:prstGeom>
          <a:noFill/>
          <a:ln w="19050">
            <a:solidFill>
              <a:schemeClr val="accent1"/>
            </a:solidFill>
          </a:ln>
        </p:spPr>
        <p:txBody>
          <a:bodyPr wrap="square" rtlCol="1">
            <a:spAutoFit/>
          </a:bodyPr>
          <a:lstStyle/>
          <a:p>
            <a:pPr algn="just"/>
            <a:r>
              <a:rPr lang="en-GB" sz="1900" dirty="0" smtClean="0">
                <a:solidFill>
                  <a:srgbClr val="8E0000"/>
                </a:solidFill>
                <a:latin typeface="+mj-lt"/>
              </a:rPr>
              <a:t>“A difficult &amp; an essential task for all health care professionals</a:t>
            </a:r>
            <a:r>
              <a:rPr lang="en-US" sz="1900" dirty="0" smtClean="0">
                <a:solidFill>
                  <a:srgbClr val="8E0000"/>
                </a:solidFill>
                <a:latin typeface="+mj-lt"/>
              </a:rPr>
              <a:t>.”</a:t>
            </a:r>
          </a:p>
          <a:p>
            <a:pPr algn="just"/>
            <a:r>
              <a:rPr lang="en-US" sz="1100" i="1" dirty="0" err="1" smtClean="0"/>
              <a:t>Prof.Riaz</a:t>
            </a:r>
            <a:r>
              <a:rPr lang="en-US" sz="1100" i="1" dirty="0" smtClean="0"/>
              <a:t> </a:t>
            </a:r>
            <a:r>
              <a:rPr lang="en-US" sz="1100" i="1" dirty="0" err="1" smtClean="0"/>
              <a:t>Qureshi.Family</a:t>
            </a:r>
            <a:r>
              <a:rPr lang="en-US" sz="1100" i="1" dirty="0" smtClean="0"/>
              <a:t> Medicine, King Saud University.</a:t>
            </a:r>
          </a:p>
          <a:p>
            <a:pPr algn="just"/>
            <a:endParaRPr lang="en-US" sz="1400" dirty="0" smtClean="0"/>
          </a:p>
          <a:p>
            <a:pPr algn="just"/>
            <a:r>
              <a:rPr lang="en-GB" sz="1900" dirty="0" smtClean="0">
                <a:solidFill>
                  <a:srgbClr val="8E0000"/>
                </a:solidFill>
              </a:rPr>
              <a:t>“ </a:t>
            </a:r>
            <a:r>
              <a:rPr lang="en-US" sz="1900" dirty="0" smtClean="0">
                <a:solidFill>
                  <a:srgbClr val="8E0000"/>
                </a:solidFill>
                <a:latin typeface="+mj-lt"/>
              </a:rPr>
              <a:t>The patient can recall in detail how his/her diagnosis was revealed.”</a:t>
            </a:r>
          </a:p>
          <a:p>
            <a:pPr algn="just"/>
            <a:r>
              <a:rPr lang="en-US" sz="1050" i="1" dirty="0" smtClean="0"/>
              <a:t>Tony Back, MD. Medical Ethics, University of Washington.</a:t>
            </a:r>
          </a:p>
          <a:p>
            <a:pPr algn="just"/>
            <a:endParaRPr lang="en-US" sz="1050" i="1" dirty="0" smtClean="0"/>
          </a:p>
          <a:p>
            <a:pPr algn="just"/>
            <a:endParaRPr lang="en-US" sz="1050" i="1" dirty="0" smtClean="0"/>
          </a:p>
          <a:p>
            <a:pPr algn="just"/>
            <a:r>
              <a:rPr lang="en-GB" sz="1900" dirty="0" smtClean="0">
                <a:solidFill>
                  <a:srgbClr val="8E0000"/>
                </a:solidFill>
              </a:rPr>
              <a:t>“ </a:t>
            </a:r>
            <a:r>
              <a:rPr lang="en-US" sz="1900" dirty="0" smtClean="0">
                <a:solidFill>
                  <a:srgbClr val="8E0000"/>
                </a:solidFill>
                <a:latin typeface="+mj-lt"/>
              </a:rPr>
              <a:t>Patient-doctor trust , gathering data, and applying a treatment plan are all </a:t>
            </a:r>
          </a:p>
          <a:p>
            <a:pPr algn="just"/>
            <a:r>
              <a:rPr lang="en-US" sz="1900" dirty="0" smtClean="0">
                <a:solidFill>
                  <a:srgbClr val="8E0000"/>
                </a:solidFill>
                <a:latin typeface="+mj-lt"/>
              </a:rPr>
              <a:t>   based on that.”</a:t>
            </a:r>
          </a:p>
          <a:p>
            <a:pPr algn="just"/>
            <a:r>
              <a:rPr lang="en-US" sz="1100" i="1" dirty="0" smtClean="0"/>
              <a:t>Richard </a:t>
            </a:r>
            <a:r>
              <a:rPr lang="en-US" sz="1100" i="1" dirty="0" err="1" smtClean="0"/>
              <a:t>T.Penson</a:t>
            </a:r>
            <a:r>
              <a:rPr lang="en-US" sz="1100" i="1" dirty="0" smtClean="0"/>
              <a:t> et al. Breaking Bad News: A Patient’s Perspective 2003</a:t>
            </a:r>
          </a:p>
          <a:p>
            <a:endParaRPr lang="x-non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down)">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wipe(down)">
                                      <p:cBhvr>
                                        <p:cTn id="15" dur="500"/>
                                        <p:tgtEl>
                                          <p:spTgt spid="8">
                                            <p:txEl>
                                              <p:pRg st="3" end="3"/>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wipe(down)">
                                      <p:cBhvr>
                                        <p:cTn id="18" dur="500"/>
                                        <p:tgtEl>
                                          <p:spTgt spid="8">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animEffect transition="in" filter="wipe(down)">
                                      <p:cBhvr>
                                        <p:cTn id="23" dur="500"/>
                                        <p:tgtEl>
                                          <p:spTgt spid="8">
                                            <p:txEl>
                                              <p:pRg st="7" end="7"/>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8">
                                            <p:txEl>
                                              <p:pRg st="8" end="8"/>
                                            </p:txEl>
                                          </p:spTgt>
                                        </p:tgtEl>
                                        <p:attrNameLst>
                                          <p:attrName>style.visibility</p:attrName>
                                        </p:attrNameLst>
                                      </p:cBhvr>
                                      <p:to>
                                        <p:strVal val="visible"/>
                                      </p:to>
                                    </p:set>
                                    <p:animEffect transition="in" filter="wipe(down)">
                                      <p:cBhvr>
                                        <p:cTn id="26" dur="500"/>
                                        <p:tgtEl>
                                          <p:spTgt spid="8">
                                            <p:txEl>
                                              <p:pRg st="8" end="8"/>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8">
                                            <p:txEl>
                                              <p:pRg st="9" end="9"/>
                                            </p:txEl>
                                          </p:spTgt>
                                        </p:tgtEl>
                                        <p:attrNameLst>
                                          <p:attrName>style.visibility</p:attrName>
                                        </p:attrNameLst>
                                      </p:cBhvr>
                                      <p:to>
                                        <p:strVal val="visible"/>
                                      </p:to>
                                    </p:set>
                                    <p:animEffect transition="in" filter="wipe(down)">
                                      <p:cBhvr>
                                        <p:cTn id="29"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Why is it difficult ? </a:t>
            </a:r>
            <a:endParaRPr lang="x-none" dirty="0"/>
          </a:p>
        </p:txBody>
      </p:sp>
      <p:sp>
        <p:nvSpPr>
          <p:cNvPr id="4" name="Text Placeholder 3"/>
          <p:cNvSpPr>
            <a:spLocks noGrp="1"/>
          </p:cNvSpPr>
          <p:nvPr>
            <p:ph type="body" idx="1"/>
          </p:nvPr>
        </p:nvSpPr>
        <p:spPr>
          <a:xfrm>
            <a:off x="914400" y="133350"/>
            <a:ext cx="7162800" cy="1981200"/>
          </a:xfrm>
        </p:spPr>
        <p:txBody>
          <a:bodyPr>
            <a:normAutofit fontScale="77500" lnSpcReduction="20000"/>
          </a:bodyPr>
          <a:lstStyle/>
          <a:p>
            <a:pPr algn="just" rtl="0"/>
            <a:r>
              <a:rPr lang="en-US" sz="2400" b="1" dirty="0" smtClean="0">
                <a:solidFill>
                  <a:schemeClr val="bg1"/>
                </a:solidFill>
              </a:rPr>
              <a:t>- It </a:t>
            </a:r>
            <a:r>
              <a:rPr lang="en-US" sz="2400" b="1" dirty="0">
                <a:solidFill>
                  <a:schemeClr val="bg1"/>
                </a:solidFill>
              </a:rPr>
              <a:t>is an unpleasant task.</a:t>
            </a:r>
          </a:p>
          <a:p>
            <a:pPr algn="just" rtl="0"/>
            <a:endParaRPr lang="en-US" sz="2400" b="1" dirty="0">
              <a:solidFill>
                <a:schemeClr val="bg1"/>
              </a:solidFill>
            </a:endParaRPr>
          </a:p>
          <a:p>
            <a:pPr algn="just" rtl="0"/>
            <a:r>
              <a:rPr lang="en-US" sz="2400" b="1" dirty="0" smtClean="0">
                <a:solidFill>
                  <a:schemeClr val="bg1"/>
                </a:solidFill>
              </a:rPr>
              <a:t>- Doctor’s </a:t>
            </a:r>
            <a:r>
              <a:rPr lang="en-US" sz="2400" b="1" dirty="0">
                <a:solidFill>
                  <a:schemeClr val="bg1"/>
                </a:solidFill>
              </a:rPr>
              <a:t>don’t generally like taking away patients’ hopes.</a:t>
            </a:r>
          </a:p>
          <a:p>
            <a:pPr algn="just" rtl="0">
              <a:buFont typeface="Arial"/>
              <a:buChar char="•"/>
            </a:pPr>
            <a:endParaRPr lang="en-US" sz="2400" b="1" dirty="0">
              <a:solidFill>
                <a:schemeClr val="bg1"/>
              </a:solidFill>
            </a:endParaRPr>
          </a:p>
          <a:p>
            <a:pPr algn="just" rtl="0"/>
            <a:r>
              <a:rPr lang="en-US" sz="2400" b="1" dirty="0" smtClean="0">
                <a:solidFill>
                  <a:schemeClr val="bg1"/>
                </a:solidFill>
              </a:rPr>
              <a:t>- Doctors </a:t>
            </a:r>
            <a:r>
              <a:rPr lang="en-US" sz="2400" b="1" dirty="0">
                <a:solidFill>
                  <a:schemeClr val="bg1"/>
                </a:solidFill>
              </a:rPr>
              <a:t>may fear a patient or family’s reaction to the news, or may be uncertain how to deal with an intense emotional response</a:t>
            </a:r>
            <a:r>
              <a:rPr lang="en-US" sz="2400" b="1" dirty="0" smtClean="0">
                <a:solidFill>
                  <a:schemeClr val="bg1"/>
                </a:solidFill>
              </a:rPr>
              <a:t>.</a:t>
            </a:r>
            <a:endParaRPr lang="en-US"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down)">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85950"/>
            <a:ext cx="8153400" cy="640432"/>
          </a:xfrm>
        </p:spPr>
        <p:txBody>
          <a:bodyPr>
            <a:normAutofit fontScale="90000"/>
          </a:bodyPr>
          <a:lstStyle/>
          <a:p>
            <a:r>
              <a:rPr lang="en-US" dirty="0">
                <a:solidFill>
                  <a:srgbClr val="C00000"/>
                </a:solidFill>
              </a:rPr>
              <a:t>It is more difficult when the clinician:</a:t>
            </a:r>
            <a:br>
              <a:rPr lang="en-US" dirty="0">
                <a:solidFill>
                  <a:srgbClr val="C00000"/>
                </a:solidFill>
              </a:rPr>
            </a:br>
            <a:endParaRPr lang="x-none" dirty="0"/>
          </a:p>
        </p:txBody>
      </p:sp>
      <p:sp>
        <p:nvSpPr>
          <p:cNvPr id="5" name="Content Placeholder 4"/>
          <p:cNvSpPr txBox="1">
            <a:spLocks noGrp="1"/>
          </p:cNvSpPr>
          <p:nvPr>
            <p:ph sz="half" idx="1"/>
          </p:nvPr>
        </p:nvSpPr>
        <p:spPr>
          <a:xfrm>
            <a:off x="683568" y="1437357"/>
            <a:ext cx="7904410" cy="3400931"/>
          </a:xfrm>
          <a:prstGeom prst="rect">
            <a:avLst/>
          </a:prstGeom>
          <a:noFill/>
        </p:spPr>
        <p:txBody>
          <a:bodyPr wrap="square" rtlCol="1">
            <a:spAutoFit/>
          </a:bodyPr>
          <a:lstStyle/>
          <a:p>
            <a:pPr algn="l" rtl="0"/>
            <a:endParaRPr lang="en-US" sz="3200" dirty="0" smtClean="0"/>
          </a:p>
          <a:p>
            <a:pPr algn="l" rtl="0">
              <a:buClr>
                <a:srgbClr val="C00000"/>
              </a:buClr>
              <a:buFont typeface="Wingdings" pitchFamily="2" charset="2"/>
              <a:buChar char="ü"/>
            </a:pPr>
            <a:r>
              <a:rPr lang="en-US" sz="2800" dirty="0" smtClean="0">
                <a:latin typeface="Browallia New" pitchFamily="34" charset="-34"/>
                <a:cs typeface="Browallia New" pitchFamily="34" charset="-34"/>
              </a:rPr>
              <a:t> Has a long-standing relationship with the patient.</a:t>
            </a:r>
          </a:p>
          <a:p>
            <a:pPr algn="l" rtl="0">
              <a:buClr>
                <a:srgbClr val="C00000"/>
              </a:buClr>
              <a:buFont typeface="Wingdings" pitchFamily="2" charset="2"/>
              <a:buChar char="ü"/>
            </a:pPr>
            <a:r>
              <a:rPr lang="en-US" sz="2800" dirty="0" smtClean="0">
                <a:latin typeface="Browallia New" pitchFamily="34" charset="-34"/>
                <a:cs typeface="Browallia New" pitchFamily="34" charset="-34"/>
              </a:rPr>
              <a:t> When the patient is young.</a:t>
            </a:r>
          </a:p>
          <a:p>
            <a:pPr algn="l" rtl="0">
              <a:buClr>
                <a:srgbClr val="C00000"/>
              </a:buClr>
              <a:buFont typeface="Wingdings" pitchFamily="2" charset="2"/>
              <a:buChar char="ü"/>
            </a:pPr>
            <a:r>
              <a:rPr lang="en-US" sz="2800" dirty="0" smtClean="0">
                <a:latin typeface="Browallia New" pitchFamily="34" charset="-34"/>
                <a:cs typeface="Browallia New" pitchFamily="34" charset="-34"/>
              </a:rPr>
              <a:t> When strong optimism had been expressed for a successful outcome.</a:t>
            </a:r>
          </a:p>
          <a:p>
            <a:pPr marL="0" indent="0" algn="l" rtl="0">
              <a:buClr>
                <a:srgbClr val="C00000"/>
              </a:buClr>
              <a:buNone/>
            </a:pPr>
            <a:r>
              <a:rPr lang="en-US" sz="1050" i="1" dirty="0" smtClean="0">
                <a:solidFill>
                  <a:schemeClr val="bg1">
                    <a:lumMod val="65000"/>
                  </a:schemeClr>
                </a:solidFill>
              </a:rPr>
              <a:t>      </a:t>
            </a:r>
            <a:r>
              <a:rPr lang="en-US" sz="1100" i="1" dirty="0" smtClean="0">
                <a:solidFill>
                  <a:schemeClr val="bg1">
                    <a:lumMod val="65000"/>
                  </a:schemeClr>
                </a:solidFill>
              </a:rPr>
              <a:t>- </a:t>
            </a:r>
            <a:r>
              <a:rPr lang="en-US" sz="1100" i="1" dirty="0" err="1" smtClean="0">
                <a:solidFill>
                  <a:schemeClr val="bg1">
                    <a:lumMod val="65000"/>
                  </a:schemeClr>
                </a:solidFill>
              </a:rPr>
              <a:t>Vijayakumar</a:t>
            </a:r>
            <a:r>
              <a:rPr lang="en-US" sz="1100" i="1" dirty="0" smtClean="0">
                <a:solidFill>
                  <a:schemeClr val="bg1">
                    <a:lumMod val="65000"/>
                  </a:schemeClr>
                </a:solidFill>
              </a:rPr>
              <a:t> Narayanan, </a:t>
            </a:r>
            <a:r>
              <a:rPr lang="en-US" sz="1100" i="1" dirty="0" err="1" smtClean="0">
                <a:solidFill>
                  <a:schemeClr val="bg1">
                    <a:lumMod val="65000"/>
                  </a:schemeClr>
                </a:solidFill>
              </a:rPr>
              <a:t>Bibek</a:t>
            </a:r>
            <a:r>
              <a:rPr lang="en-US" sz="1100" i="1" dirty="0" smtClean="0">
                <a:solidFill>
                  <a:schemeClr val="bg1">
                    <a:lumMod val="65000"/>
                  </a:schemeClr>
                </a:solidFill>
              </a:rPr>
              <a:t> </a:t>
            </a:r>
            <a:r>
              <a:rPr lang="en-US" sz="1100" i="1" dirty="0" err="1" smtClean="0">
                <a:solidFill>
                  <a:schemeClr val="bg1">
                    <a:lumMod val="65000"/>
                  </a:schemeClr>
                </a:solidFill>
              </a:rPr>
              <a:t>Bista</a:t>
            </a:r>
            <a:r>
              <a:rPr lang="en-US" sz="1100" i="1" dirty="0" smtClean="0">
                <a:solidFill>
                  <a:schemeClr val="bg1">
                    <a:lumMod val="65000"/>
                  </a:schemeClr>
                </a:solidFill>
              </a:rPr>
              <a:t>, and </a:t>
            </a:r>
            <a:r>
              <a:rPr lang="en-US" sz="1100" i="1" dirty="0" err="1" smtClean="0">
                <a:solidFill>
                  <a:schemeClr val="bg1">
                    <a:lumMod val="65000"/>
                  </a:schemeClr>
                </a:solidFill>
              </a:rPr>
              <a:t>Cheriyan</a:t>
            </a:r>
            <a:r>
              <a:rPr lang="en-US" sz="1100" i="1" dirty="0" smtClean="0">
                <a:solidFill>
                  <a:schemeClr val="bg1">
                    <a:lumMod val="65000"/>
                  </a:schemeClr>
                </a:solidFill>
              </a:rPr>
              <a:t> </a:t>
            </a:r>
            <a:r>
              <a:rPr lang="en-US" sz="1100" i="1" dirty="0" err="1" smtClean="0">
                <a:solidFill>
                  <a:schemeClr val="bg1">
                    <a:lumMod val="65000"/>
                  </a:schemeClr>
                </a:solidFill>
              </a:rPr>
              <a:t>Koshy</a:t>
            </a:r>
            <a:r>
              <a:rPr lang="en-US" sz="1100" i="1" dirty="0" smtClean="0">
                <a:solidFill>
                  <a:schemeClr val="bg1">
                    <a:lumMod val="65000"/>
                  </a:schemeClr>
                </a:solidFill>
              </a:rPr>
              <a:t>, Indian J </a:t>
            </a:r>
            <a:r>
              <a:rPr lang="en-US" sz="1100" i="1" dirty="0" err="1" smtClean="0">
                <a:solidFill>
                  <a:schemeClr val="bg1">
                    <a:lumMod val="65000"/>
                  </a:schemeClr>
                </a:solidFill>
              </a:rPr>
              <a:t>Palliat</a:t>
            </a:r>
            <a:r>
              <a:rPr lang="en-US" sz="1100" i="1" dirty="0" smtClean="0">
                <a:solidFill>
                  <a:schemeClr val="bg1">
                    <a:lumMod val="65000"/>
                  </a:schemeClr>
                </a:solidFill>
              </a:rPr>
              <a:t> Care. 2010 May-Aug.</a:t>
            </a:r>
            <a:endParaRPr lang="en-US" sz="2400" dirty="0" smtClean="0">
              <a:solidFill>
                <a:schemeClr val="bg1">
                  <a:lumMod val="65000"/>
                </a:schemeClr>
              </a:solidFill>
              <a:latin typeface="Browallia New" pitchFamily="34" charset="-34"/>
              <a:cs typeface="Browallia New" pitchFamily="34" charset="-34"/>
            </a:endParaRPr>
          </a:p>
          <a:p>
            <a:pPr algn="l" rtl="0">
              <a:buClr>
                <a:srgbClr val="C00000"/>
              </a:buClr>
            </a:pPr>
            <a:endParaRPr lang="en-US" sz="2400" dirty="0" smtClean="0">
              <a:latin typeface="Browallia New" pitchFamily="34" charset="-34"/>
              <a:cs typeface="Browallia New" pitchFamily="34" charset="-34"/>
            </a:endParaRPr>
          </a:p>
          <a:p>
            <a:pPr marL="0" indent="0" algn="l">
              <a:buNone/>
            </a:pPr>
            <a:r>
              <a:rPr lang="en-US" dirty="0" smtClean="0"/>
              <a:t> </a:t>
            </a:r>
            <a:endParaRPr lang="x-none" dirty="0"/>
          </a:p>
        </p:txBody>
      </p:sp>
    </p:spTree>
    <p:extLst>
      <p:ext uri="{BB962C8B-B14F-4D97-AF65-F5344CB8AC3E}">
        <p14:creationId xmlns:p14="http://schemas.microsoft.com/office/powerpoint/2010/main" val="405676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down)">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wipe(down)">
                                      <p:cBhvr>
                                        <p:cTn id="2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9550"/>
            <a:ext cx="8153400" cy="941472"/>
          </a:xfrm>
        </p:spPr>
        <p:txBody>
          <a:bodyPr>
            <a:normAutofit/>
          </a:bodyPr>
          <a:lstStyle/>
          <a:p>
            <a:r>
              <a:rPr lang="en-US" sz="2800" dirty="0" smtClean="0"/>
              <a:t>Why is it difficult ?</a:t>
            </a:r>
            <a:br>
              <a:rPr lang="en-US" sz="2800" dirty="0" smtClean="0"/>
            </a:br>
            <a:r>
              <a:rPr lang="en-US" sz="2000" dirty="0" smtClean="0">
                <a:solidFill>
                  <a:srgbClr val="C00000"/>
                </a:solidFill>
                <a:latin typeface="Agency FB" pitchFamily="34" charset="0"/>
              </a:rPr>
              <a:t>[</a:t>
            </a:r>
            <a:r>
              <a:rPr lang="en-GB" sz="2000" dirty="0" smtClean="0">
                <a:solidFill>
                  <a:srgbClr val="C00000"/>
                </a:solidFill>
                <a:latin typeface="Agency FB" pitchFamily="34" charset="0"/>
              </a:rPr>
              <a:t>Common Barriers to effective disclosure]</a:t>
            </a:r>
            <a:r>
              <a:rPr lang="en-US" sz="2400" dirty="0" smtClean="0">
                <a:solidFill>
                  <a:srgbClr val="C00000"/>
                </a:solidFill>
                <a:latin typeface="Agency FB" pitchFamily="34" charset="0"/>
              </a:rPr>
              <a:t> </a:t>
            </a:r>
            <a:endParaRPr lang="x-none" sz="2800" dirty="0">
              <a:solidFill>
                <a:srgbClr val="C00000"/>
              </a:solidFill>
              <a:latin typeface="Agency FB" pitchFamily="34" charset="0"/>
            </a:endParaRPr>
          </a:p>
        </p:txBody>
      </p:sp>
      <p:sp>
        <p:nvSpPr>
          <p:cNvPr id="3" name="Content Placeholder 2"/>
          <p:cNvSpPr>
            <a:spLocks noGrp="1"/>
          </p:cNvSpPr>
          <p:nvPr>
            <p:ph sz="half" idx="1"/>
          </p:nvPr>
        </p:nvSpPr>
        <p:spPr>
          <a:xfrm>
            <a:off x="1295400" y="895350"/>
            <a:ext cx="4876800" cy="3268624"/>
          </a:xfrm>
        </p:spPr>
        <p:txBody>
          <a:bodyPr>
            <a:normAutofit/>
          </a:bodyPr>
          <a:lstStyle/>
          <a:p>
            <a:pPr algn="l">
              <a:buNone/>
            </a:pPr>
            <a:endParaRPr lang="x-none" sz="3200" dirty="0" smtClean="0"/>
          </a:p>
          <a:p>
            <a:pPr marL="457200" indent="-457200" algn="l" rtl="0">
              <a:lnSpc>
                <a:spcPct val="150000"/>
              </a:lnSpc>
              <a:buFont typeface="+mj-lt"/>
              <a:buAutoNum type="arabicPeriod"/>
            </a:pPr>
            <a:r>
              <a:rPr lang="en-GB" sz="2400" dirty="0" smtClean="0"/>
              <a:t>Physician’s fears</a:t>
            </a:r>
          </a:p>
          <a:p>
            <a:pPr marL="725170" lvl="2" indent="-177800" algn="just">
              <a:lnSpc>
                <a:spcPct val="150000"/>
              </a:lnSpc>
              <a:buFont typeface="Wingdings" pitchFamily="2" charset="2"/>
              <a:buChar char="§"/>
            </a:pPr>
            <a:r>
              <a:rPr lang="en-GB" sz="2400" dirty="0" smtClean="0">
                <a:solidFill>
                  <a:schemeClr val="accent2">
                    <a:lumMod val="75000"/>
                  </a:schemeClr>
                </a:solidFill>
              </a:rPr>
              <a:t>Being blamed by patient.</a:t>
            </a:r>
          </a:p>
          <a:p>
            <a:pPr marL="725170" lvl="2" indent="-177800" algn="just">
              <a:buFont typeface="Wingdings" pitchFamily="2" charset="2"/>
              <a:buChar char="§"/>
            </a:pPr>
            <a:r>
              <a:rPr lang="en-GB" sz="2400" dirty="0" smtClean="0">
                <a:solidFill>
                  <a:schemeClr val="accent2">
                    <a:lumMod val="75000"/>
                  </a:schemeClr>
                </a:solidFill>
              </a:rPr>
              <a:t>Not knowing all the answers.</a:t>
            </a:r>
          </a:p>
          <a:p>
            <a:pPr marL="725170" lvl="2" indent="-177800" algn="just">
              <a:buFont typeface="Wingdings" pitchFamily="2" charset="2"/>
              <a:buChar char="§"/>
            </a:pPr>
            <a:r>
              <a:rPr lang="en-GB" sz="2400" dirty="0" smtClean="0">
                <a:solidFill>
                  <a:schemeClr val="accent2">
                    <a:lumMod val="75000"/>
                  </a:schemeClr>
                </a:solidFill>
              </a:rPr>
              <a:t>Inflicting pain &amp; sufferings.</a:t>
            </a:r>
          </a:p>
          <a:p>
            <a:pPr marL="725170" lvl="2" indent="-177800" algn="just">
              <a:buFont typeface="Wingdings" pitchFamily="2" charset="2"/>
              <a:buChar char="§"/>
            </a:pPr>
            <a:r>
              <a:rPr lang="en-GB" sz="2400" dirty="0" smtClean="0">
                <a:solidFill>
                  <a:schemeClr val="accent2">
                    <a:lumMod val="75000"/>
                  </a:schemeClr>
                </a:solidFill>
              </a:rPr>
              <a:t>Own illness &amp; death.</a:t>
            </a:r>
          </a:p>
          <a:p>
            <a:pPr marL="457200" lvl="1" indent="0" algn="l">
              <a:lnSpc>
                <a:spcPct val="80000"/>
              </a:lnSpc>
              <a:buNone/>
            </a:pPr>
            <a:endParaRPr lang="x-none" dirty="0"/>
          </a:p>
        </p:txBody>
      </p:sp>
      <p:cxnSp>
        <p:nvCxnSpPr>
          <p:cNvPr id="6" name="Straight Connector 5"/>
          <p:cNvCxnSpPr/>
          <p:nvPr/>
        </p:nvCxnSpPr>
        <p:spPr>
          <a:xfrm rot="5400000">
            <a:off x="5960690" y="2571750"/>
            <a:ext cx="5143500"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9550"/>
            <a:ext cx="8153400" cy="941472"/>
          </a:xfrm>
        </p:spPr>
        <p:txBody>
          <a:bodyPr>
            <a:normAutofit/>
          </a:bodyPr>
          <a:lstStyle/>
          <a:p>
            <a:r>
              <a:rPr lang="en-US" sz="2800" dirty="0" smtClean="0"/>
              <a:t>Why is it difficult ?</a:t>
            </a:r>
            <a:br>
              <a:rPr lang="en-US" sz="2800" dirty="0" smtClean="0"/>
            </a:br>
            <a:r>
              <a:rPr lang="en-US" sz="2000" dirty="0" smtClean="0">
                <a:solidFill>
                  <a:srgbClr val="C00000"/>
                </a:solidFill>
                <a:latin typeface="Agency FB" pitchFamily="34" charset="0"/>
              </a:rPr>
              <a:t>[</a:t>
            </a:r>
            <a:r>
              <a:rPr lang="en-GB" sz="2000" dirty="0" smtClean="0">
                <a:solidFill>
                  <a:srgbClr val="C00000"/>
                </a:solidFill>
                <a:latin typeface="Agency FB" pitchFamily="34" charset="0"/>
              </a:rPr>
              <a:t>Common Barriers to effective disclosure]</a:t>
            </a:r>
            <a:r>
              <a:rPr lang="en-US" sz="2400" dirty="0" smtClean="0">
                <a:solidFill>
                  <a:srgbClr val="C00000"/>
                </a:solidFill>
                <a:latin typeface="Agency FB" pitchFamily="34" charset="0"/>
              </a:rPr>
              <a:t> </a:t>
            </a:r>
            <a:endParaRPr lang="x-none" sz="2800" dirty="0">
              <a:solidFill>
                <a:srgbClr val="C00000"/>
              </a:solidFill>
              <a:latin typeface="Agency FB" pitchFamily="34" charset="0"/>
            </a:endParaRPr>
          </a:p>
        </p:txBody>
      </p:sp>
      <p:sp>
        <p:nvSpPr>
          <p:cNvPr id="4" name="Content Placeholder 3"/>
          <p:cNvSpPr>
            <a:spLocks noGrp="1"/>
          </p:cNvSpPr>
          <p:nvPr>
            <p:ph sz="half" idx="2"/>
          </p:nvPr>
        </p:nvSpPr>
        <p:spPr>
          <a:xfrm>
            <a:off x="1295400" y="1276350"/>
            <a:ext cx="4800600" cy="2825496"/>
          </a:xfrm>
        </p:spPr>
        <p:txBody>
          <a:bodyPr>
            <a:normAutofit/>
          </a:bodyPr>
          <a:lstStyle/>
          <a:p>
            <a:pPr marL="457200" lvl="1" indent="0" algn="l">
              <a:lnSpc>
                <a:spcPct val="80000"/>
              </a:lnSpc>
              <a:buNone/>
            </a:pPr>
            <a:endParaRPr lang="en-GB" sz="2800" dirty="0" smtClean="0"/>
          </a:p>
          <a:p>
            <a:pPr marL="0" indent="0" algn="just" rtl="0">
              <a:lnSpc>
                <a:spcPct val="80000"/>
              </a:lnSpc>
              <a:buNone/>
            </a:pPr>
            <a:r>
              <a:rPr lang="en-GB" sz="2400" dirty="0" smtClean="0">
                <a:solidFill>
                  <a:srgbClr val="C00000"/>
                </a:solidFill>
              </a:rPr>
              <a:t>2.	</a:t>
            </a:r>
            <a:r>
              <a:rPr lang="en-GB" sz="2400" dirty="0" smtClean="0"/>
              <a:t>Lack of training</a:t>
            </a:r>
          </a:p>
          <a:p>
            <a:pPr marL="0" indent="0" algn="just" rtl="0">
              <a:lnSpc>
                <a:spcPct val="80000"/>
              </a:lnSpc>
              <a:buFont typeface="Courier New" pitchFamily="49" charset="0"/>
              <a:buChar char="o"/>
            </a:pPr>
            <a:endParaRPr lang="en-GB" sz="2400" dirty="0" smtClean="0"/>
          </a:p>
          <a:p>
            <a:pPr marL="0" indent="0" algn="just" rtl="0">
              <a:lnSpc>
                <a:spcPct val="80000"/>
              </a:lnSpc>
              <a:buNone/>
            </a:pPr>
            <a:r>
              <a:rPr lang="en-GB" sz="2400" dirty="0" smtClean="0">
                <a:solidFill>
                  <a:srgbClr val="C00000"/>
                </a:solidFill>
              </a:rPr>
              <a:t>3.	</a:t>
            </a:r>
            <a:r>
              <a:rPr lang="en-GB" sz="2400" dirty="0" smtClean="0"/>
              <a:t>Lack of time</a:t>
            </a:r>
            <a:r>
              <a:rPr lang="en-US" sz="2400" dirty="0" smtClean="0"/>
              <a:t>.</a:t>
            </a:r>
          </a:p>
          <a:p>
            <a:pPr marL="0" indent="0" algn="just" rtl="0">
              <a:lnSpc>
                <a:spcPct val="80000"/>
              </a:lnSpc>
              <a:buNone/>
            </a:pPr>
            <a:endParaRPr lang="en-US" sz="2400" dirty="0" smtClean="0"/>
          </a:p>
          <a:p>
            <a:pPr marL="0" indent="0" algn="just" rtl="0">
              <a:lnSpc>
                <a:spcPct val="80000"/>
              </a:lnSpc>
              <a:buNone/>
            </a:pPr>
            <a:r>
              <a:rPr lang="en-GB" sz="2400" dirty="0" smtClean="0">
                <a:solidFill>
                  <a:srgbClr val="C00000"/>
                </a:solidFill>
              </a:rPr>
              <a:t>4.	</a:t>
            </a:r>
            <a:r>
              <a:rPr lang="en-GB" sz="2400" dirty="0" smtClean="0"/>
              <a:t>Multiple physicians</a:t>
            </a:r>
          </a:p>
          <a:p>
            <a:pPr marL="0" indent="0" algn="just" rtl="0">
              <a:lnSpc>
                <a:spcPct val="80000"/>
              </a:lnSpc>
              <a:buNone/>
            </a:pPr>
            <a:r>
              <a:rPr lang="en-GB" sz="3200" dirty="0" smtClean="0"/>
              <a:t>  	 </a:t>
            </a:r>
            <a:r>
              <a:rPr lang="en-GB" sz="1800" dirty="0" smtClean="0"/>
              <a:t>[who should perform the task].</a:t>
            </a:r>
            <a:endParaRPr lang="x-none" dirty="0"/>
          </a:p>
        </p:txBody>
      </p:sp>
      <p:cxnSp>
        <p:nvCxnSpPr>
          <p:cNvPr id="6" name="Straight Connector 5"/>
          <p:cNvCxnSpPr/>
          <p:nvPr/>
        </p:nvCxnSpPr>
        <p:spPr>
          <a:xfrm rot="5400000">
            <a:off x="5960690" y="2571750"/>
            <a:ext cx="5143500"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3556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1" descr="An external file that holds a picture, illustration, etc.&#10;Object name is 48856-9fa_T1OT_rev1.jpg">
            <a:hlinkClick r:id="rId2" tgtFrame="tileshopwindow"/>
          </p:cNvPr>
          <p:cNvPicPr>
            <a:picLocks noGrp="1"/>
          </p:cNvPicPr>
          <p:nvPr>
            <p:ph sz="half" idx="1"/>
          </p:nvPr>
        </p:nvPicPr>
        <p:blipFill>
          <a:blip r:embed="rId3" cstate="print"/>
          <a:srcRect/>
          <a:stretch>
            <a:fillRect/>
          </a:stretch>
        </p:blipFill>
        <p:spPr bwMode="auto">
          <a:xfrm>
            <a:off x="609600" y="514350"/>
            <a:ext cx="7239000" cy="3962400"/>
          </a:xfrm>
          <a:prstGeom prst="rect">
            <a:avLst/>
          </a:prstGeom>
          <a:noFill/>
          <a:ln w="9525">
            <a:noFill/>
            <a:miter lim="800000"/>
            <a:headEnd/>
            <a:tailEnd/>
          </a:ln>
        </p:spPr>
      </p:pic>
    </p:spTree>
    <p:extLst>
      <p:ext uri="{BB962C8B-B14F-4D97-AF65-F5344CB8AC3E}">
        <p14:creationId xmlns:p14="http://schemas.microsoft.com/office/powerpoint/2010/main" val="175373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9600" y="1200150"/>
            <a:ext cx="8153400" cy="1005840"/>
          </a:xfrm>
        </p:spPr>
        <p:txBody>
          <a:bodyPr>
            <a:normAutofit fontScale="90000"/>
          </a:bodyPr>
          <a:lstStyle/>
          <a:p>
            <a:r>
              <a:rPr lang="en-US" sz="4400" dirty="0" smtClean="0">
                <a:solidFill>
                  <a:srgbClr val="3068A5"/>
                </a:solidFill>
                <a:latin typeface="Agency FB" pitchFamily="34" charset="0"/>
              </a:rPr>
              <a:t/>
            </a:r>
            <a:br>
              <a:rPr lang="en-US" sz="4400" dirty="0" smtClean="0">
                <a:solidFill>
                  <a:srgbClr val="3068A5"/>
                </a:solidFill>
                <a:latin typeface="Agency FB" pitchFamily="34" charset="0"/>
              </a:rPr>
            </a:br>
            <a:r>
              <a:rPr lang="en-US" sz="4400" dirty="0" smtClean="0">
                <a:solidFill>
                  <a:srgbClr val="3068A5"/>
                </a:solidFill>
                <a:latin typeface="Agency FB" pitchFamily="34" charset="0"/>
              </a:rPr>
              <a:t/>
            </a:r>
            <a:br>
              <a:rPr lang="en-US" sz="4400" dirty="0" smtClean="0">
                <a:solidFill>
                  <a:srgbClr val="3068A5"/>
                </a:solidFill>
                <a:latin typeface="Agency FB" pitchFamily="34" charset="0"/>
              </a:rPr>
            </a:br>
            <a:r>
              <a:rPr lang="en-US" sz="4400" dirty="0" smtClean="0">
                <a:solidFill>
                  <a:srgbClr val="3068A5"/>
                </a:solidFill>
                <a:latin typeface="Agency FB" pitchFamily="34" charset="0"/>
              </a:rPr>
              <a:t/>
            </a:r>
            <a:br>
              <a:rPr lang="en-US" sz="4400" dirty="0" smtClean="0">
                <a:solidFill>
                  <a:srgbClr val="3068A5"/>
                </a:solidFill>
                <a:latin typeface="Agency FB" pitchFamily="34" charset="0"/>
              </a:rPr>
            </a:br>
            <a:r>
              <a:rPr lang="en-US" sz="4400" dirty="0" smtClean="0">
                <a:solidFill>
                  <a:srgbClr val="3068A5"/>
                </a:solidFill>
                <a:latin typeface="Agency FB" pitchFamily="34" charset="0"/>
              </a:rPr>
              <a:t/>
            </a:r>
            <a:br>
              <a:rPr lang="en-US" sz="4400" dirty="0" smtClean="0">
                <a:solidFill>
                  <a:srgbClr val="3068A5"/>
                </a:solidFill>
                <a:latin typeface="Agency FB" pitchFamily="34" charset="0"/>
              </a:rPr>
            </a:br>
            <a:r>
              <a:rPr lang="en-US" sz="4400" dirty="0" smtClean="0">
                <a:solidFill>
                  <a:srgbClr val="3068A5"/>
                </a:solidFill>
                <a:latin typeface="Agency FB" pitchFamily="34" charset="0"/>
              </a:rPr>
              <a:t/>
            </a:r>
            <a:br>
              <a:rPr lang="en-US" sz="4400" dirty="0" smtClean="0">
                <a:solidFill>
                  <a:srgbClr val="3068A5"/>
                </a:solidFill>
                <a:latin typeface="Agency FB" pitchFamily="34" charset="0"/>
              </a:rPr>
            </a:br>
            <a:r>
              <a:rPr lang="en-US" sz="4400" dirty="0" smtClean="0">
                <a:solidFill>
                  <a:srgbClr val="3068A5"/>
                </a:solidFill>
                <a:latin typeface="Agency FB" pitchFamily="34" charset="0"/>
              </a:rPr>
              <a:t>Objectives</a:t>
            </a:r>
            <a:r>
              <a:rPr lang="x-none" dirty="0" smtClean="0">
                <a:solidFill>
                  <a:srgbClr val="3068A5"/>
                </a:solidFill>
                <a:latin typeface="Agency FB" pitchFamily="34" charset="0"/>
              </a:rPr>
              <a:t/>
            </a:r>
            <a:br>
              <a:rPr lang="x-none" dirty="0" smtClean="0">
                <a:solidFill>
                  <a:srgbClr val="3068A5"/>
                </a:solidFill>
                <a:latin typeface="Agency FB" pitchFamily="34" charset="0"/>
              </a:rPr>
            </a:br>
            <a:endParaRPr lang="x-none" dirty="0"/>
          </a:p>
        </p:txBody>
      </p:sp>
      <p:sp>
        <p:nvSpPr>
          <p:cNvPr id="10" name="Content Placeholder 9"/>
          <p:cNvSpPr>
            <a:spLocks noGrp="1"/>
          </p:cNvSpPr>
          <p:nvPr>
            <p:ph idx="1"/>
          </p:nvPr>
        </p:nvSpPr>
        <p:spPr>
          <a:xfrm>
            <a:off x="3657600" y="742950"/>
            <a:ext cx="5410200" cy="3505200"/>
          </a:xfrm>
        </p:spPr>
        <p:txBody>
          <a:bodyPr>
            <a:normAutofit/>
          </a:bodyPr>
          <a:lstStyle/>
          <a:p>
            <a:pPr algn="just" rtl="0">
              <a:buClr>
                <a:srgbClr val="C00000"/>
              </a:buClr>
              <a:buFont typeface="Arial" pitchFamily="34" charset="0"/>
              <a:buChar char="•"/>
            </a:pPr>
            <a:r>
              <a:rPr lang="en-US" sz="1600" b="1" dirty="0">
                <a:solidFill>
                  <a:srgbClr val="8E0000"/>
                </a:solidFill>
              </a:rPr>
              <a:t>Definition of bad news.</a:t>
            </a:r>
          </a:p>
          <a:p>
            <a:pPr algn="just" rtl="0">
              <a:buClr>
                <a:srgbClr val="C00000"/>
              </a:buClr>
              <a:buFont typeface="Arial" pitchFamily="34" charset="0"/>
              <a:buChar char="•"/>
            </a:pPr>
            <a:r>
              <a:rPr lang="en-US" sz="1600" b="1" u="sng" dirty="0" smtClean="0">
                <a:solidFill>
                  <a:srgbClr val="8E0000"/>
                </a:solidFill>
              </a:rPr>
              <a:t>Importance</a:t>
            </a:r>
            <a:r>
              <a:rPr lang="en-US" sz="1600" b="1" dirty="0" smtClean="0">
                <a:solidFill>
                  <a:srgbClr val="8E0000"/>
                </a:solidFill>
              </a:rPr>
              <a:t> </a:t>
            </a:r>
            <a:r>
              <a:rPr lang="en-US" sz="1600" b="1" dirty="0">
                <a:solidFill>
                  <a:srgbClr val="8E0000"/>
                </a:solidFill>
              </a:rPr>
              <a:t>and </a:t>
            </a:r>
            <a:r>
              <a:rPr lang="en-US" sz="1600" b="1" u="sng" dirty="0">
                <a:solidFill>
                  <a:srgbClr val="8E0000"/>
                </a:solidFill>
              </a:rPr>
              <a:t>difficulty</a:t>
            </a:r>
            <a:r>
              <a:rPr lang="en-US" sz="1600" b="1" dirty="0">
                <a:solidFill>
                  <a:srgbClr val="8E0000"/>
                </a:solidFill>
              </a:rPr>
              <a:t> of breaking bad news.</a:t>
            </a:r>
          </a:p>
          <a:p>
            <a:pPr algn="just" rtl="0">
              <a:buClr>
                <a:srgbClr val="C00000"/>
              </a:buClr>
              <a:buFont typeface="Arial" pitchFamily="34" charset="0"/>
              <a:buChar char="•"/>
            </a:pPr>
            <a:r>
              <a:rPr lang="en-US" sz="1600" b="1" dirty="0">
                <a:solidFill>
                  <a:srgbClr val="8E0000"/>
                </a:solidFill>
              </a:rPr>
              <a:t>To know </a:t>
            </a:r>
            <a:r>
              <a:rPr lang="en-US" sz="1600" b="1" u="sng" dirty="0">
                <a:solidFill>
                  <a:srgbClr val="8E0000"/>
                </a:solidFill>
              </a:rPr>
              <a:t>what to do</a:t>
            </a:r>
            <a:r>
              <a:rPr lang="en-US" sz="1600" b="1" dirty="0">
                <a:solidFill>
                  <a:srgbClr val="8E0000"/>
                </a:solidFill>
              </a:rPr>
              <a:t>, </a:t>
            </a:r>
            <a:r>
              <a:rPr lang="en-US" sz="1600" b="1" u="sng" dirty="0">
                <a:solidFill>
                  <a:srgbClr val="8E0000"/>
                </a:solidFill>
              </a:rPr>
              <a:t>how to do it</a:t>
            </a:r>
            <a:r>
              <a:rPr lang="en-US" sz="1600" b="1" dirty="0">
                <a:solidFill>
                  <a:srgbClr val="8E0000"/>
                </a:solidFill>
              </a:rPr>
              <a:t>, and </a:t>
            </a:r>
            <a:r>
              <a:rPr lang="en-US" sz="1600" b="1" u="sng" dirty="0">
                <a:solidFill>
                  <a:srgbClr val="8E0000"/>
                </a:solidFill>
              </a:rPr>
              <a:t>what not to do </a:t>
            </a:r>
            <a:r>
              <a:rPr lang="en-US" sz="1600" b="1" dirty="0">
                <a:solidFill>
                  <a:srgbClr val="8E0000"/>
                </a:solidFill>
              </a:rPr>
              <a:t>as a future physician</a:t>
            </a:r>
            <a:r>
              <a:rPr lang="en-US" sz="1600" b="1" dirty="0" smtClean="0">
                <a:solidFill>
                  <a:srgbClr val="8E0000"/>
                </a:solidFill>
              </a:rPr>
              <a:t>.</a:t>
            </a:r>
          </a:p>
          <a:p>
            <a:pPr algn="just">
              <a:buClr>
                <a:srgbClr val="C00000"/>
              </a:buClr>
            </a:pPr>
            <a:r>
              <a:rPr lang="en-US" sz="1600" b="1" dirty="0">
                <a:solidFill>
                  <a:srgbClr val="8E0000"/>
                </a:solidFill>
              </a:rPr>
              <a:t>Family and Patient </a:t>
            </a:r>
            <a:r>
              <a:rPr lang="en-US" sz="1600" b="1" dirty="0" smtClean="0">
                <a:solidFill>
                  <a:srgbClr val="8E0000"/>
                </a:solidFill>
              </a:rPr>
              <a:t>Perspective towards </a:t>
            </a:r>
            <a:r>
              <a:rPr lang="en-US" sz="1600" b="1" dirty="0">
                <a:solidFill>
                  <a:srgbClr val="8E0000"/>
                </a:solidFill>
              </a:rPr>
              <a:t>terminal </a:t>
            </a:r>
            <a:r>
              <a:rPr lang="en-US" sz="1600" b="1" dirty="0" smtClean="0">
                <a:solidFill>
                  <a:srgbClr val="8E0000"/>
                </a:solidFill>
              </a:rPr>
              <a:t>illness.</a:t>
            </a:r>
            <a:endParaRPr lang="en-US" sz="1600" b="1" dirty="0">
              <a:solidFill>
                <a:srgbClr val="8E0000"/>
              </a:solidFill>
            </a:endParaRPr>
          </a:p>
          <a:p>
            <a:pPr algn="just" rtl="0">
              <a:buClr>
                <a:srgbClr val="C00000"/>
              </a:buClr>
              <a:buFont typeface="Arial" pitchFamily="34" charset="0"/>
              <a:buChar char="•"/>
            </a:pPr>
            <a:r>
              <a:rPr lang="en-US" sz="1600" b="1" dirty="0">
                <a:solidFill>
                  <a:srgbClr val="8E0000"/>
                </a:solidFill>
              </a:rPr>
              <a:t>Role of primary care physicians</a:t>
            </a:r>
            <a:r>
              <a:rPr lang="en-US" sz="1600" b="1" dirty="0" smtClean="0">
                <a:solidFill>
                  <a:srgbClr val="8E0000"/>
                </a:solidFill>
              </a:rPr>
              <a:t>. </a:t>
            </a:r>
          </a:p>
          <a:p>
            <a:pPr marL="274320" lvl="1" algn="just">
              <a:buClr>
                <a:srgbClr val="C00000"/>
              </a:buClr>
            </a:pPr>
            <a:r>
              <a:rPr lang="en-US" sz="1600" b="1" dirty="0">
                <a:solidFill>
                  <a:srgbClr val="8E0000"/>
                </a:solidFill>
              </a:rPr>
              <a:t>Examples how to break </a:t>
            </a:r>
            <a:r>
              <a:rPr lang="en-US" sz="1600" b="1" dirty="0" smtClean="0">
                <a:solidFill>
                  <a:srgbClr val="8E0000"/>
                </a:solidFill>
              </a:rPr>
              <a:t>news.</a:t>
            </a:r>
          </a:p>
          <a:p>
            <a:pPr algn="just" rtl="0">
              <a:buClr>
                <a:srgbClr val="C00000"/>
              </a:buClr>
              <a:buFont typeface="Arial" pitchFamily="34" charset="0"/>
              <a:buChar char="•"/>
            </a:pPr>
            <a:endParaRPr lang="en-US" sz="1600" b="1" dirty="0" smtClean="0">
              <a:solidFill>
                <a:srgbClr val="8E0000"/>
              </a:solidFill>
            </a:endParaRPr>
          </a:p>
          <a:p>
            <a:pPr algn="just" rtl="0">
              <a:buClr>
                <a:srgbClr val="C00000"/>
              </a:buClr>
              <a:buFont typeface="Arial" pitchFamily="34" charset="0"/>
              <a:buChar char="•"/>
            </a:pPr>
            <a:endParaRPr lang="en-US" sz="1600" b="1" dirty="0">
              <a:solidFill>
                <a:srgbClr val="8E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down)">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down)">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down)">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wipe(down)">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1560" y="339502"/>
            <a:ext cx="8153400" cy="725448"/>
          </a:xfrm>
          <a:ln w="19050">
            <a:solidFill>
              <a:srgbClr val="C00000"/>
            </a:solidFill>
          </a:ln>
        </p:spPr>
        <p:txBody>
          <a:bodyPr>
            <a:normAutofit fontScale="90000"/>
          </a:bodyPr>
          <a:lstStyle/>
          <a:p>
            <a:pPr algn="ctr"/>
            <a:r>
              <a:rPr lang="en-GB" dirty="0" smtClean="0"/>
              <a:t>Psychosocial Context</a:t>
            </a:r>
            <a:endParaRPr lang="x-none" dirty="0"/>
          </a:p>
        </p:txBody>
      </p:sp>
      <p:sp>
        <p:nvSpPr>
          <p:cNvPr id="8" name="TextBox 7"/>
          <p:cNvSpPr txBox="1"/>
          <p:nvPr/>
        </p:nvSpPr>
        <p:spPr>
          <a:xfrm>
            <a:off x="762000" y="1123950"/>
            <a:ext cx="7560840" cy="3416320"/>
          </a:xfrm>
          <a:prstGeom prst="rect">
            <a:avLst/>
          </a:prstGeom>
          <a:noFill/>
        </p:spPr>
        <p:txBody>
          <a:bodyPr wrap="square" rtlCol="1">
            <a:spAutoFit/>
          </a:bodyPr>
          <a:lstStyle/>
          <a:p>
            <a:pPr marL="114300" algn="just"/>
            <a:r>
              <a:rPr lang="en-US" dirty="0" smtClean="0"/>
              <a:t>How a patient responds to bad news can be influenced by the patient’s psychosocial context. It might be:</a:t>
            </a:r>
          </a:p>
          <a:p>
            <a:pPr marL="114300"/>
            <a:endParaRPr lang="en-US" dirty="0" smtClean="0"/>
          </a:p>
          <a:p>
            <a:pPr marL="114300"/>
            <a:r>
              <a:rPr lang="en-US" b="1" dirty="0" smtClean="0">
                <a:solidFill>
                  <a:schemeClr val="bg2">
                    <a:lumMod val="25000"/>
                  </a:schemeClr>
                </a:solidFill>
              </a:rPr>
              <a:t>1- Diagnosis that comes at an inopportune time:</a:t>
            </a:r>
          </a:p>
          <a:p>
            <a:pPr marL="114300" algn="just"/>
            <a:r>
              <a:rPr lang="en-US" dirty="0" smtClean="0"/>
              <a:t>e.g. unstable angina requiring angioplasty during the week of a daughter’s wedding.</a:t>
            </a:r>
          </a:p>
          <a:p>
            <a:pPr marL="114300"/>
            <a:endParaRPr lang="en-US" dirty="0" smtClean="0"/>
          </a:p>
          <a:p>
            <a:pPr marL="114300"/>
            <a:r>
              <a:rPr lang="en-US" b="1" dirty="0" smtClean="0">
                <a:solidFill>
                  <a:schemeClr val="bg2">
                    <a:lumMod val="25000"/>
                  </a:schemeClr>
                </a:solidFill>
              </a:rPr>
              <a:t>2- Diagnosis incompatible with one’s employment:</a:t>
            </a:r>
          </a:p>
          <a:p>
            <a:pPr marL="114300" algn="just"/>
            <a:r>
              <a:rPr lang="en-US" dirty="0" smtClean="0"/>
              <a:t>e.g. coarse tremor developing in a cardiovascular surgeon.</a:t>
            </a:r>
          </a:p>
          <a:p>
            <a:pPr marL="114300"/>
            <a:endParaRPr lang="en-US" dirty="0" smtClean="0"/>
          </a:p>
          <a:p>
            <a:pPr marL="114300"/>
            <a:r>
              <a:rPr lang="en-US" b="1" dirty="0" smtClean="0">
                <a:solidFill>
                  <a:schemeClr val="bg2">
                    <a:lumMod val="25000"/>
                  </a:schemeClr>
                </a:solidFill>
              </a:rPr>
              <a:t>3- </a:t>
            </a:r>
            <a:r>
              <a:rPr lang="en-GB" b="1" dirty="0" smtClean="0">
                <a:solidFill>
                  <a:schemeClr val="bg2">
                    <a:lumMod val="25000"/>
                  </a:schemeClr>
                </a:solidFill>
              </a:rPr>
              <a:t>Varying needs of patient &amp; family:</a:t>
            </a:r>
          </a:p>
          <a:p>
            <a:pPr marL="114300" algn="just"/>
            <a:r>
              <a:rPr lang="en-GB" dirty="0" smtClean="0"/>
              <a:t>e.g. Patient asks not tell the family about the diagnosis and vice versa</a:t>
            </a:r>
            <a:endParaRPr lang="x-non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down)">
                                      <p:cBhvr>
                                        <p:cTn id="12" dur="500"/>
                                        <p:tgtEl>
                                          <p:spTgt spid="8">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wipe(down)">
                                      <p:cBhvr>
                                        <p:cTn id="15" dur="500"/>
                                        <p:tgtEl>
                                          <p:spTgt spid="8">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animEffect transition="in" filter="wipe(down)">
                                      <p:cBhvr>
                                        <p:cTn id="20" dur="500"/>
                                        <p:tgtEl>
                                          <p:spTgt spid="8">
                                            <p:txEl>
                                              <p:pRg st="5" end="5"/>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wipe(down)">
                                      <p:cBhvr>
                                        <p:cTn id="23" dur="500"/>
                                        <p:tgtEl>
                                          <p:spTgt spid="8">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xEl>
                                              <p:pRg st="8" end="8"/>
                                            </p:txEl>
                                          </p:spTgt>
                                        </p:tgtEl>
                                        <p:attrNameLst>
                                          <p:attrName>style.visibility</p:attrName>
                                        </p:attrNameLst>
                                      </p:cBhvr>
                                      <p:to>
                                        <p:strVal val="visible"/>
                                      </p:to>
                                    </p:set>
                                    <p:animEffect transition="in" filter="wipe(down)">
                                      <p:cBhvr>
                                        <p:cTn id="28" dur="500"/>
                                        <p:tgtEl>
                                          <p:spTgt spid="8">
                                            <p:txEl>
                                              <p:pRg st="8" end="8"/>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animEffect transition="in" filter="wipe(down)">
                                      <p:cBhvr>
                                        <p:cTn id="31"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587395584"/>
              </p:ext>
            </p:extLst>
          </p:nvPr>
        </p:nvGraphicFramePr>
        <p:xfrm>
          <a:off x="3657600" y="2038350"/>
          <a:ext cx="2043112" cy="685800"/>
        </p:xfrm>
        <a:graphic>
          <a:graphicData uri="http://schemas.openxmlformats.org/presentationml/2006/ole">
            <mc:AlternateContent xmlns:mc="http://schemas.openxmlformats.org/markup-compatibility/2006">
              <mc:Choice xmlns:v="urn:schemas-microsoft-com:vml" Requires="v">
                <p:oleObj spid="_x0000_s1085" name="Packager Shell Object" showAsIcon="1" r:id="rId3" imgW="2043720" imgH="685800" progId="Package">
                  <p:embed/>
                </p:oleObj>
              </mc:Choice>
              <mc:Fallback>
                <p:oleObj name="Packager Shell Object" showAsIcon="1" r:id="rId3" imgW="2043720" imgH="685800" progId="Package">
                  <p:embed/>
                  <p:pic>
                    <p:nvPicPr>
                      <p:cNvPr id="0" name=""/>
                      <p:cNvPicPr/>
                      <p:nvPr/>
                    </p:nvPicPr>
                    <p:blipFill>
                      <a:blip r:embed="rId4"/>
                      <a:stretch>
                        <a:fillRect/>
                      </a:stretch>
                    </p:blipFill>
                    <p:spPr>
                      <a:xfrm>
                        <a:off x="3657600" y="2038350"/>
                        <a:ext cx="2043112" cy="685800"/>
                      </a:xfrm>
                      <a:prstGeom prst="rect">
                        <a:avLst/>
                      </a:prstGeom>
                    </p:spPr>
                  </p:pic>
                </p:oleObj>
              </mc:Fallback>
            </mc:AlternateContent>
          </a:graphicData>
        </a:graphic>
      </p:graphicFrame>
    </p:spTree>
    <p:extLst>
      <p:ext uri="{BB962C8B-B14F-4D97-AF65-F5344CB8AC3E}">
        <p14:creationId xmlns:p14="http://schemas.microsoft.com/office/powerpoint/2010/main" val="16899522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763688" y="915566"/>
            <a:ext cx="6477000" cy="2038350"/>
          </a:xfrm>
        </p:spPr>
        <p:txBody>
          <a:bodyPr/>
          <a:lstStyle/>
          <a:p>
            <a:r>
              <a:rPr lang="en-US" dirty="0" smtClean="0"/>
              <a:t>What do you think ?</a:t>
            </a:r>
            <a:endParaRPr lang="x-none" dirty="0"/>
          </a:p>
        </p:txBody>
      </p:sp>
    </p:spTree>
    <p:extLst>
      <p:ext uri="{BB962C8B-B14F-4D97-AF65-F5344CB8AC3E}">
        <p14:creationId xmlns:p14="http://schemas.microsoft.com/office/powerpoint/2010/main" val="6638625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514350"/>
            <a:ext cx="6781800" cy="1200150"/>
          </a:xfrm>
        </p:spPr>
        <p:txBody>
          <a:bodyPr>
            <a:normAutofit fontScale="90000"/>
          </a:bodyPr>
          <a:lstStyle/>
          <a:p>
            <a:r>
              <a:rPr lang="en-US" dirty="0" smtClean="0"/>
              <a:t>Steps of breaking bad news:</a:t>
            </a:r>
            <a:endParaRPr lang="x-none" dirty="0"/>
          </a:p>
        </p:txBody>
      </p:sp>
      <p:sp>
        <p:nvSpPr>
          <p:cNvPr id="3" name="Content Placeholder 2"/>
          <p:cNvSpPr>
            <a:spLocks noGrp="1"/>
          </p:cNvSpPr>
          <p:nvPr>
            <p:ph sz="half" idx="1"/>
          </p:nvPr>
        </p:nvSpPr>
        <p:spPr>
          <a:xfrm>
            <a:off x="2590800" y="1276350"/>
            <a:ext cx="6019800" cy="3268624"/>
          </a:xfrm>
          <a:ln>
            <a:noFill/>
          </a:ln>
        </p:spPr>
        <p:txBody>
          <a:bodyPr>
            <a:normAutofit fontScale="77500" lnSpcReduction="20000"/>
          </a:bodyPr>
          <a:lstStyle/>
          <a:p>
            <a:pPr marL="114300" indent="0" algn="l" rtl="0">
              <a:buNone/>
            </a:pPr>
            <a:r>
              <a:rPr lang="en-GB" sz="3300" dirty="0" err="1" smtClean="0"/>
              <a:t>Rabow</a:t>
            </a:r>
            <a:r>
              <a:rPr lang="en-GB" sz="3300" dirty="0" smtClean="0"/>
              <a:t> &amp; </a:t>
            </a:r>
            <a:r>
              <a:rPr lang="en-GB" sz="3300" dirty="0" err="1" smtClean="0"/>
              <a:t>Mcphee</a:t>
            </a:r>
            <a:r>
              <a:rPr lang="en-GB" sz="3300" dirty="0" smtClean="0"/>
              <a:t> </a:t>
            </a:r>
            <a:r>
              <a:rPr lang="en-GB" sz="1900" dirty="0" smtClean="0"/>
              <a:t>(West J. Med 1999):</a:t>
            </a:r>
          </a:p>
          <a:p>
            <a:pPr marL="114300" indent="0" algn="just" rtl="0">
              <a:buNone/>
            </a:pPr>
            <a:r>
              <a:rPr lang="en-GB" sz="2800" dirty="0" smtClean="0"/>
              <a:t>Synthesized comprehensive model from multiple resources that uses a simple mnemonic of </a:t>
            </a:r>
          </a:p>
          <a:p>
            <a:pPr marL="114300" indent="0" algn="l" rtl="0">
              <a:buNone/>
            </a:pPr>
            <a:endParaRPr lang="en-GB" dirty="0" smtClean="0"/>
          </a:p>
          <a:p>
            <a:pPr algn="l" rtl="0"/>
            <a:r>
              <a:rPr lang="en-GB" b="1" dirty="0" smtClean="0">
                <a:solidFill>
                  <a:schemeClr val="accent1">
                    <a:lumMod val="75000"/>
                  </a:schemeClr>
                </a:solidFill>
              </a:rPr>
              <a:t>A</a:t>
            </a:r>
            <a:r>
              <a:rPr lang="en-GB" dirty="0" smtClean="0"/>
              <a:t>dvance Preparation</a:t>
            </a:r>
          </a:p>
          <a:p>
            <a:pPr algn="l" rtl="0"/>
            <a:r>
              <a:rPr lang="en-GB" b="1" dirty="0" smtClean="0">
                <a:solidFill>
                  <a:schemeClr val="accent5">
                    <a:lumMod val="40000"/>
                    <a:lumOff val="60000"/>
                  </a:schemeClr>
                </a:solidFill>
              </a:rPr>
              <a:t>B</a:t>
            </a:r>
            <a:r>
              <a:rPr lang="en-GB" dirty="0" smtClean="0"/>
              <a:t>uild a therapeutic environment/relationship</a:t>
            </a:r>
          </a:p>
          <a:p>
            <a:pPr algn="l" rtl="0"/>
            <a:r>
              <a:rPr lang="en-GB" b="1" dirty="0" smtClean="0">
                <a:solidFill>
                  <a:schemeClr val="accent4">
                    <a:lumMod val="60000"/>
                    <a:lumOff val="40000"/>
                  </a:schemeClr>
                </a:solidFill>
              </a:rPr>
              <a:t>C</a:t>
            </a:r>
            <a:r>
              <a:rPr lang="en-GB" dirty="0" smtClean="0"/>
              <a:t>ommunicate well</a:t>
            </a:r>
          </a:p>
          <a:p>
            <a:pPr algn="l" rtl="0"/>
            <a:r>
              <a:rPr lang="en-GB" b="1" dirty="0" smtClean="0">
                <a:solidFill>
                  <a:schemeClr val="accent6">
                    <a:lumMod val="75000"/>
                  </a:schemeClr>
                </a:solidFill>
              </a:rPr>
              <a:t>D</a:t>
            </a:r>
            <a:r>
              <a:rPr lang="en-GB" dirty="0" smtClean="0"/>
              <a:t>eal with patient &amp; family reactions</a:t>
            </a:r>
          </a:p>
          <a:p>
            <a:pPr algn="l" rtl="0"/>
            <a:r>
              <a:rPr lang="en-GB" b="1" dirty="0" smtClean="0">
                <a:solidFill>
                  <a:schemeClr val="accent6">
                    <a:lumMod val="60000"/>
                    <a:lumOff val="40000"/>
                  </a:schemeClr>
                </a:solidFill>
              </a:rPr>
              <a:t>E</a:t>
            </a:r>
            <a:r>
              <a:rPr lang="en-GB" dirty="0" smtClean="0"/>
              <a:t>ncourage and validate emotions</a:t>
            </a:r>
          </a:p>
          <a:p>
            <a:pPr algn="l" rtl="0"/>
            <a:endParaRPr lang="x-none" dirty="0"/>
          </a:p>
        </p:txBody>
      </p:sp>
      <p:sp>
        <p:nvSpPr>
          <p:cNvPr id="5" name="TextBox 4"/>
          <p:cNvSpPr txBox="1"/>
          <p:nvPr/>
        </p:nvSpPr>
        <p:spPr>
          <a:xfrm>
            <a:off x="3962400" y="2114550"/>
            <a:ext cx="2133600" cy="461665"/>
          </a:xfrm>
          <a:prstGeom prst="rect">
            <a:avLst/>
          </a:prstGeom>
          <a:noFill/>
        </p:spPr>
        <p:txBody>
          <a:bodyPr wrap="square" rtlCol="0">
            <a:spAutoFit/>
          </a:bodyPr>
          <a:lstStyle/>
          <a:p>
            <a:pPr algn="ctr"/>
            <a:r>
              <a:rPr lang="en-GB" sz="2400" b="1" dirty="0">
                <a:solidFill>
                  <a:schemeClr val="accent1">
                    <a:lumMod val="75000"/>
                  </a:schemeClr>
                </a:solidFill>
              </a:rPr>
              <a:t>A</a:t>
            </a:r>
            <a:r>
              <a:rPr lang="en-GB" sz="2400" b="1" dirty="0">
                <a:solidFill>
                  <a:schemeClr val="accent5">
                    <a:lumMod val="60000"/>
                    <a:lumOff val="40000"/>
                  </a:schemeClr>
                </a:solidFill>
              </a:rPr>
              <a:t>B</a:t>
            </a:r>
            <a:r>
              <a:rPr lang="en-GB" sz="2400" b="1" dirty="0">
                <a:solidFill>
                  <a:schemeClr val="accent4">
                    <a:lumMod val="60000"/>
                    <a:lumOff val="40000"/>
                  </a:schemeClr>
                </a:solidFill>
              </a:rPr>
              <a:t>C</a:t>
            </a:r>
            <a:r>
              <a:rPr lang="en-GB" sz="2400" b="1" dirty="0">
                <a:solidFill>
                  <a:schemeClr val="accent6">
                    <a:lumMod val="75000"/>
                  </a:schemeClr>
                </a:solidFill>
              </a:rPr>
              <a:t>D</a:t>
            </a:r>
            <a:r>
              <a:rPr lang="en-GB" sz="2400" b="1" dirty="0">
                <a:solidFill>
                  <a:schemeClr val="accent6">
                    <a:lumMod val="60000"/>
                    <a:lumOff val="40000"/>
                  </a:schemeClr>
                </a:solidFill>
              </a:rPr>
              <a:t>E</a:t>
            </a:r>
            <a:endParaRPr lang="en-US" sz="2400"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down)">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wipe(down)">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4400550"/>
            <a:ext cx="8153400" cy="1072480"/>
          </a:xfrm>
        </p:spPr>
        <p:txBody>
          <a:bodyPr>
            <a:normAutofit fontScale="90000"/>
          </a:bodyPr>
          <a:lstStyle/>
          <a:p>
            <a:pPr rtl="0"/>
            <a:r>
              <a:rPr lang="en-GB" b="1" dirty="0" smtClean="0">
                <a:solidFill>
                  <a:schemeClr val="accent1">
                    <a:lumMod val="75000"/>
                  </a:schemeClr>
                </a:solidFill>
              </a:rPr>
              <a:t>A</a:t>
            </a:r>
            <a:r>
              <a:rPr lang="en-GB" b="1" dirty="0" smtClean="0">
                <a:solidFill>
                  <a:schemeClr val="bg1">
                    <a:lumMod val="65000"/>
                  </a:schemeClr>
                </a:solidFill>
              </a:rPr>
              <a:t>dvance Preparation:</a:t>
            </a:r>
            <a:r>
              <a:rPr lang="en-GB" b="1" dirty="0" smtClean="0"/>
              <a:t/>
            </a:r>
            <a:br>
              <a:rPr lang="en-GB" b="1" dirty="0" smtClean="0"/>
            </a:br>
            <a:endParaRPr lang="x-none" dirty="0"/>
          </a:p>
        </p:txBody>
      </p:sp>
      <p:sp>
        <p:nvSpPr>
          <p:cNvPr id="10" name="Rectangle 3"/>
          <p:cNvSpPr>
            <a:spLocks noGrp="1" noChangeArrowheads="1"/>
          </p:cNvSpPr>
          <p:nvPr>
            <p:ph sz="half" idx="1"/>
          </p:nvPr>
        </p:nvSpPr>
        <p:spPr>
          <a:xfrm>
            <a:off x="609600" y="361950"/>
            <a:ext cx="8120062" cy="3429000"/>
          </a:xfrm>
          <a:ln w="25400">
            <a:solidFill>
              <a:schemeClr val="accent1">
                <a:lumMod val="75000"/>
              </a:schemeClr>
            </a:solidFill>
          </a:ln>
        </p:spPr>
        <p:txBody>
          <a:bodyPr>
            <a:normAutofit fontScale="40000" lnSpcReduction="20000"/>
          </a:bodyPr>
          <a:lstStyle/>
          <a:p>
            <a:pPr algn="l" rtl="0" eaLnBrk="1" hangingPunct="1">
              <a:lnSpc>
                <a:spcPct val="90000"/>
              </a:lnSpc>
            </a:pPr>
            <a:endParaRPr lang="en-GB" sz="3400" dirty="0" smtClean="0"/>
          </a:p>
          <a:p>
            <a:pPr algn="l" rtl="0" eaLnBrk="1" hangingPunct="1">
              <a:lnSpc>
                <a:spcPct val="90000"/>
              </a:lnSpc>
            </a:pPr>
            <a:r>
              <a:rPr lang="en-GB" sz="3400" b="1" dirty="0" smtClean="0"/>
              <a:t>Familiarize yourself with the relevant clinical information (investigations, hospital report)</a:t>
            </a:r>
          </a:p>
          <a:p>
            <a:pPr algn="l" rtl="0" eaLnBrk="1" hangingPunct="1">
              <a:lnSpc>
                <a:spcPct val="90000"/>
              </a:lnSpc>
              <a:buFont typeface="Wingdings 2" pitchFamily="18" charset="2"/>
              <a:buNone/>
            </a:pPr>
            <a:endParaRPr lang="en-GB" sz="3400" b="1" dirty="0" smtClean="0"/>
          </a:p>
          <a:p>
            <a:pPr algn="l" rtl="0" eaLnBrk="1" hangingPunct="1">
              <a:lnSpc>
                <a:spcPct val="90000"/>
              </a:lnSpc>
            </a:pPr>
            <a:r>
              <a:rPr lang="en-GB" sz="3400" b="1" dirty="0" smtClean="0"/>
              <a:t> Arrange for adequate time in private, comfortable environment</a:t>
            </a:r>
          </a:p>
          <a:p>
            <a:pPr algn="l" rtl="0" eaLnBrk="1" hangingPunct="1">
              <a:lnSpc>
                <a:spcPct val="90000"/>
              </a:lnSpc>
              <a:buFont typeface="Wingdings 2" pitchFamily="18" charset="2"/>
              <a:buNone/>
            </a:pPr>
            <a:endParaRPr lang="en-GB" sz="3400" b="1" dirty="0" smtClean="0"/>
          </a:p>
          <a:p>
            <a:pPr algn="l" rtl="0" eaLnBrk="1" hangingPunct="1">
              <a:lnSpc>
                <a:spcPct val="90000"/>
              </a:lnSpc>
            </a:pPr>
            <a:r>
              <a:rPr lang="en-GB" sz="3400" b="1" dirty="0" smtClean="0"/>
              <a:t>Instruct staff not to interrupt</a:t>
            </a:r>
          </a:p>
          <a:p>
            <a:pPr algn="l" rtl="0" eaLnBrk="1" hangingPunct="1">
              <a:lnSpc>
                <a:spcPct val="90000"/>
              </a:lnSpc>
              <a:buFont typeface="Wingdings 2" pitchFamily="18" charset="2"/>
              <a:buNone/>
            </a:pPr>
            <a:endParaRPr lang="en-GB" sz="3400" b="1" dirty="0" smtClean="0"/>
          </a:p>
          <a:p>
            <a:pPr algn="l" rtl="0" eaLnBrk="1" hangingPunct="1">
              <a:lnSpc>
                <a:spcPct val="90000"/>
              </a:lnSpc>
            </a:pPr>
            <a:r>
              <a:rPr lang="en-GB" sz="3400" b="1" dirty="0" smtClean="0"/>
              <a:t>Be prepared to provide at least basic information about prognosis and treatment options</a:t>
            </a:r>
          </a:p>
          <a:p>
            <a:pPr algn="l" rtl="0" eaLnBrk="1" hangingPunct="1">
              <a:lnSpc>
                <a:spcPct val="90000"/>
              </a:lnSpc>
              <a:buNone/>
            </a:pPr>
            <a:r>
              <a:rPr lang="en-GB" sz="3400" b="1" dirty="0" smtClean="0"/>
              <a:t>      (so do read it up) </a:t>
            </a:r>
          </a:p>
          <a:p>
            <a:pPr algn="l" rtl="0" eaLnBrk="1" hangingPunct="1">
              <a:lnSpc>
                <a:spcPct val="90000"/>
              </a:lnSpc>
            </a:pPr>
            <a:endParaRPr lang="en-GB" sz="3400" b="1" dirty="0" smtClean="0"/>
          </a:p>
          <a:p>
            <a:pPr algn="l" rtl="0"/>
            <a:r>
              <a:rPr lang="en-GB" sz="3400" b="1" dirty="0"/>
              <a:t>Mentally rehearse how you will deliver the news. You may wish to practice out </a:t>
            </a:r>
            <a:r>
              <a:rPr lang="en-GB" sz="3400" b="1" dirty="0" smtClean="0"/>
              <a:t>loud.</a:t>
            </a:r>
            <a:endParaRPr lang="en-GB" sz="3400" b="1" dirty="0"/>
          </a:p>
          <a:p>
            <a:pPr algn="l" rtl="0">
              <a:buNone/>
            </a:pPr>
            <a:endParaRPr lang="en-GB" sz="3400" b="1" dirty="0"/>
          </a:p>
          <a:p>
            <a:pPr algn="l" rtl="0"/>
            <a:r>
              <a:rPr lang="en-GB" sz="3400" b="1" dirty="0"/>
              <a:t> Script specific words &amp; phrases to use or to avoid </a:t>
            </a:r>
          </a:p>
          <a:p>
            <a:pPr algn="l" rtl="0">
              <a:buNone/>
            </a:pPr>
            <a:endParaRPr lang="en-GB" sz="3400" b="1" dirty="0"/>
          </a:p>
          <a:p>
            <a:pPr algn="l" rtl="0"/>
            <a:r>
              <a:rPr lang="en-GB" sz="3400" b="1" dirty="0"/>
              <a:t>Be prepared emotionally</a:t>
            </a:r>
          </a:p>
          <a:p>
            <a:pPr algn="l" rtl="0" eaLnBrk="1" hangingPunct="1">
              <a:lnSpc>
                <a:spcPct val="90000"/>
              </a:lnSpc>
            </a:pPr>
            <a:endParaRPr lang="en-GB"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fade">
                                      <p:cBhvr>
                                        <p:cTn id="22" dur="500"/>
                                        <p:tgtEl>
                                          <p:spTgt spid="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animEffect transition="in" filter="fade">
                                      <p:cBhvr>
                                        <p:cTn id="27" dur="500"/>
                                        <p:tgtEl>
                                          <p:spTgt spid="10">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8" end="8"/>
                                            </p:txEl>
                                          </p:spTgt>
                                        </p:tgtEl>
                                        <p:attrNameLst>
                                          <p:attrName>style.visibility</p:attrName>
                                        </p:attrNameLst>
                                      </p:cBhvr>
                                      <p:to>
                                        <p:strVal val="visible"/>
                                      </p:to>
                                    </p:set>
                                    <p:animEffect transition="in" filter="fade">
                                      <p:cBhvr>
                                        <p:cTn id="32" dur="500"/>
                                        <p:tgtEl>
                                          <p:spTgt spid="10">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xEl>
                                              <p:pRg st="10" end="10"/>
                                            </p:txEl>
                                          </p:spTgt>
                                        </p:tgtEl>
                                        <p:attrNameLst>
                                          <p:attrName>style.visibility</p:attrName>
                                        </p:attrNameLst>
                                      </p:cBhvr>
                                      <p:to>
                                        <p:strVal val="visible"/>
                                      </p:to>
                                    </p:set>
                                    <p:animEffect transition="in" filter="fade">
                                      <p:cBhvr>
                                        <p:cTn id="37" dur="500"/>
                                        <p:tgtEl>
                                          <p:spTgt spid="10">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xEl>
                                              <p:pRg st="12" end="12"/>
                                            </p:txEl>
                                          </p:spTgt>
                                        </p:tgtEl>
                                        <p:attrNameLst>
                                          <p:attrName>style.visibility</p:attrName>
                                        </p:attrNameLst>
                                      </p:cBhvr>
                                      <p:to>
                                        <p:strVal val="visible"/>
                                      </p:to>
                                    </p:set>
                                    <p:animEffect transition="in" filter="fade">
                                      <p:cBhvr>
                                        <p:cTn id="42" dur="500"/>
                                        <p:tgtEl>
                                          <p:spTgt spid="10">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xEl>
                                              <p:pRg st="14" end="14"/>
                                            </p:txEl>
                                          </p:spTgt>
                                        </p:tgtEl>
                                        <p:attrNameLst>
                                          <p:attrName>style.visibility</p:attrName>
                                        </p:attrNameLst>
                                      </p:cBhvr>
                                      <p:to>
                                        <p:strVal val="visible"/>
                                      </p:to>
                                    </p:set>
                                    <p:animEffect transition="in" filter="fade">
                                      <p:cBhvr>
                                        <p:cTn id="47" dur="500"/>
                                        <p:tgtEl>
                                          <p:spTgt spid="10">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n-GB" sz="2800" b="1" dirty="0" smtClean="0">
                <a:solidFill>
                  <a:schemeClr val="accent5">
                    <a:lumMod val="60000"/>
                    <a:lumOff val="40000"/>
                  </a:schemeClr>
                </a:solidFill>
              </a:rPr>
              <a:t>B</a:t>
            </a:r>
            <a:r>
              <a:rPr lang="en-GB" sz="2800" b="1" dirty="0" smtClean="0">
                <a:solidFill>
                  <a:schemeClr val="bg1">
                    <a:lumMod val="65000"/>
                  </a:schemeClr>
                </a:solidFill>
              </a:rPr>
              <a:t>uild a Therapeutic Environment/Relationship</a:t>
            </a:r>
            <a:endParaRPr lang="x-none" sz="2800" dirty="0">
              <a:solidFill>
                <a:schemeClr val="bg1">
                  <a:lumMod val="65000"/>
                </a:schemeClr>
              </a:solidFill>
            </a:endParaRPr>
          </a:p>
        </p:txBody>
      </p:sp>
      <p:sp>
        <p:nvSpPr>
          <p:cNvPr id="5" name="Rectangle 3"/>
          <p:cNvSpPr>
            <a:spLocks noGrp="1" noChangeArrowheads="1"/>
          </p:cNvSpPr>
          <p:nvPr>
            <p:ph sz="half" idx="1"/>
          </p:nvPr>
        </p:nvSpPr>
        <p:spPr>
          <a:xfrm>
            <a:off x="533400" y="285750"/>
            <a:ext cx="8120062" cy="3451448"/>
          </a:xfrm>
          <a:ln w="25400">
            <a:solidFill>
              <a:schemeClr val="accent5">
                <a:lumMod val="40000"/>
                <a:lumOff val="60000"/>
              </a:schemeClr>
            </a:solidFill>
          </a:ln>
        </p:spPr>
        <p:txBody>
          <a:bodyPr>
            <a:normAutofit fontScale="85000" lnSpcReduction="20000"/>
          </a:bodyPr>
          <a:lstStyle/>
          <a:p>
            <a:pPr algn="just" rtl="0" eaLnBrk="1" hangingPunct="1">
              <a:lnSpc>
                <a:spcPct val="120000"/>
              </a:lnSpc>
            </a:pPr>
            <a:r>
              <a:rPr lang="en-GB" sz="1800" dirty="0"/>
              <a:t>Introduce yourself to everyone present</a:t>
            </a:r>
            <a:r>
              <a:rPr lang="en-GB" sz="1800" dirty="0" smtClean="0">
                <a:latin typeface="+mj-lt"/>
              </a:rPr>
              <a:t>.</a:t>
            </a:r>
          </a:p>
          <a:p>
            <a:pPr algn="just"/>
            <a:r>
              <a:rPr lang="en-GB" sz="1800" dirty="0"/>
              <a:t>Determine the patient’s preferences for what and how much he/she wants to </a:t>
            </a:r>
            <a:r>
              <a:rPr lang="en-GB" sz="1800" dirty="0" smtClean="0"/>
              <a:t>know (</a:t>
            </a:r>
            <a:r>
              <a:rPr lang="en-US" sz="1800" dirty="0"/>
              <a:t>In the patients with </a:t>
            </a:r>
            <a:r>
              <a:rPr lang="en-US" sz="1800" u="sng" dirty="0" smtClean="0"/>
              <a:t>breast cancer </a:t>
            </a:r>
            <a:r>
              <a:rPr lang="en-US" sz="1800" u="sng" dirty="0"/>
              <a:t>or melanoma</a:t>
            </a:r>
            <a:r>
              <a:rPr lang="en-US" sz="1800" dirty="0"/>
              <a:t>, </a:t>
            </a:r>
            <a:r>
              <a:rPr lang="en-US" sz="2400" b="1" dirty="0">
                <a:solidFill>
                  <a:schemeClr val="tx1"/>
                </a:solidFill>
              </a:rPr>
              <a:t>57%</a:t>
            </a:r>
            <a:r>
              <a:rPr lang="en-US" sz="2400" b="1" dirty="0">
                <a:solidFill>
                  <a:srgbClr val="660033"/>
                </a:solidFill>
              </a:rPr>
              <a:t> </a:t>
            </a:r>
            <a:r>
              <a:rPr lang="en-US" sz="1800" dirty="0"/>
              <a:t>wanted to discuss </a:t>
            </a:r>
            <a:r>
              <a:rPr lang="en-US" sz="1800" b="1" dirty="0"/>
              <a:t>life expectancy</a:t>
            </a:r>
            <a:r>
              <a:rPr lang="en-US" sz="1800" dirty="0"/>
              <a:t>, although only </a:t>
            </a:r>
            <a:r>
              <a:rPr lang="en-US" sz="2400" b="1" dirty="0">
                <a:solidFill>
                  <a:schemeClr val="tx1"/>
                </a:solidFill>
              </a:rPr>
              <a:t>27</a:t>
            </a:r>
            <a:r>
              <a:rPr lang="en-US" sz="2400" b="1" dirty="0" smtClean="0">
                <a:solidFill>
                  <a:schemeClr val="tx1"/>
                </a:solidFill>
              </a:rPr>
              <a:t>% </a:t>
            </a:r>
            <a:r>
              <a:rPr lang="en-US" sz="1800" dirty="0" smtClean="0">
                <a:solidFill>
                  <a:schemeClr val="tx1"/>
                </a:solidFill>
              </a:rPr>
              <a:t>of</a:t>
            </a:r>
            <a:r>
              <a:rPr lang="en-US" sz="1800" dirty="0" smtClean="0"/>
              <a:t> </a:t>
            </a:r>
            <a:r>
              <a:rPr lang="en-US" sz="1800" dirty="0"/>
              <a:t>physicians actually </a:t>
            </a:r>
            <a:r>
              <a:rPr lang="en-US" sz="1800" dirty="0" smtClean="0"/>
              <a:t>did. </a:t>
            </a:r>
            <a:r>
              <a:rPr lang="en-US" b="1" dirty="0" smtClean="0">
                <a:solidFill>
                  <a:schemeClr val="tx1"/>
                </a:solidFill>
              </a:rPr>
              <a:t>63</a:t>
            </a:r>
            <a:r>
              <a:rPr lang="en-US" b="1" dirty="0">
                <a:solidFill>
                  <a:schemeClr val="tx1"/>
                </a:solidFill>
              </a:rPr>
              <a:t>%</a:t>
            </a:r>
            <a:r>
              <a:rPr lang="en-US" b="1" dirty="0">
                <a:solidFill>
                  <a:schemeClr val="accent1"/>
                </a:solidFill>
              </a:rPr>
              <a:t> </a:t>
            </a:r>
            <a:r>
              <a:rPr lang="en-US" sz="1800" dirty="0"/>
              <a:t>wanted to discuss the effects of cancer on other aspects of life, yet only </a:t>
            </a:r>
            <a:r>
              <a:rPr lang="en-US" b="1" dirty="0">
                <a:solidFill>
                  <a:schemeClr val="tx1"/>
                </a:solidFill>
              </a:rPr>
              <a:t>35%</a:t>
            </a:r>
            <a:r>
              <a:rPr lang="en-US" b="1" dirty="0">
                <a:solidFill>
                  <a:srgbClr val="660033"/>
                </a:solidFill>
              </a:rPr>
              <a:t> </a:t>
            </a:r>
            <a:r>
              <a:rPr lang="en-US" sz="1800" dirty="0"/>
              <a:t>reported having these </a:t>
            </a:r>
            <a:r>
              <a:rPr lang="en-US" sz="1800" dirty="0" smtClean="0"/>
              <a:t>discussions).</a:t>
            </a:r>
          </a:p>
          <a:p>
            <a:pPr marL="0" indent="0" algn="just">
              <a:buNone/>
            </a:pPr>
            <a:r>
              <a:rPr lang="en-US" sz="1100" i="1" dirty="0" smtClean="0"/>
              <a:t>-</a:t>
            </a:r>
            <a:r>
              <a:rPr lang="en-US" sz="1100" i="1" dirty="0"/>
              <a:t>Anthony L Back, J Randall Curtis. West J Med. 2002 </a:t>
            </a:r>
            <a:r>
              <a:rPr lang="en-US" sz="1100" i="1" dirty="0" smtClean="0"/>
              <a:t>May</a:t>
            </a:r>
            <a:r>
              <a:rPr lang="en-GB" sz="1800" dirty="0" smtClean="0"/>
              <a:t> </a:t>
            </a:r>
          </a:p>
          <a:p>
            <a:pPr marL="0" indent="0" algn="just">
              <a:buNone/>
            </a:pPr>
            <a:endParaRPr lang="en-GB" sz="1800" dirty="0" smtClean="0"/>
          </a:p>
          <a:p>
            <a:pPr algn="just" rtl="0">
              <a:lnSpc>
                <a:spcPct val="120000"/>
              </a:lnSpc>
            </a:pPr>
            <a:r>
              <a:rPr lang="en-US" sz="1800" dirty="0" smtClean="0"/>
              <a:t>When </a:t>
            </a:r>
            <a:r>
              <a:rPr lang="en-US" sz="1800" dirty="0"/>
              <a:t>possible, have family members or other supportive persons present.</a:t>
            </a:r>
            <a:endParaRPr lang="en-GB" sz="1800" dirty="0"/>
          </a:p>
          <a:p>
            <a:pPr algn="just" rtl="0">
              <a:lnSpc>
                <a:spcPct val="120000"/>
              </a:lnSpc>
            </a:pPr>
            <a:r>
              <a:rPr lang="en-US" sz="1800" dirty="0"/>
              <a:t>Foreshadow the bad news, “I'm sorry, but I have bad news.</a:t>
            </a:r>
            <a:r>
              <a:rPr lang="en-US" sz="1800" dirty="0" smtClean="0"/>
              <a:t>”</a:t>
            </a:r>
          </a:p>
          <a:p>
            <a:pPr algn="just" rtl="0">
              <a:lnSpc>
                <a:spcPct val="120000"/>
              </a:lnSpc>
            </a:pPr>
            <a:r>
              <a:rPr lang="en-GB" sz="1800" dirty="0" smtClean="0"/>
              <a:t>Use touch where appropriate.</a:t>
            </a:r>
          </a:p>
          <a:p>
            <a:pPr algn="just" rtl="0">
              <a:lnSpc>
                <a:spcPct val="120000"/>
              </a:lnSpc>
              <a:buFont typeface="Wingdings" pitchFamily="2" charset="2"/>
              <a:buChar char="q"/>
            </a:pPr>
            <a:r>
              <a:rPr lang="en-GB" sz="1800" dirty="0" smtClean="0"/>
              <a:t>Avoid inappropriate humour.</a:t>
            </a:r>
          </a:p>
          <a:p>
            <a:pPr algn="just" rtl="0">
              <a:lnSpc>
                <a:spcPct val="120000"/>
              </a:lnSpc>
              <a:buFont typeface="Wingdings" pitchFamily="2" charset="2"/>
              <a:buChar char="q"/>
            </a:pPr>
            <a:r>
              <a:rPr lang="en-US" sz="1800" dirty="0" smtClean="0"/>
              <a:t>Assure </a:t>
            </a:r>
            <a:r>
              <a:rPr lang="en-US" sz="1800" dirty="0"/>
              <a:t>the patient you will be </a:t>
            </a:r>
            <a:r>
              <a:rPr lang="en-US" sz="1800" dirty="0" smtClean="0"/>
              <a:t>available</a:t>
            </a:r>
            <a:endParaRPr lang="en-GB" sz="1800" dirty="0"/>
          </a:p>
        </p:txBody>
      </p:sp>
      <p:pic>
        <p:nvPicPr>
          <p:cNvPr id="7170" name="Picture 2" descr="http://img2.timeinc.net/health/images/slides/doctor-patient-heart-400x400.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72" y="3435846"/>
            <a:ext cx="1296144" cy="12961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500" fill="hold"/>
                                        <p:tgtEl>
                                          <p:spTgt spid="5">
                                            <p:bg/>
                                          </p:spTgt>
                                        </p:tgtEl>
                                        <p:attrNameLst>
                                          <p:attrName>ppt_w</p:attrName>
                                        </p:attrNameLst>
                                      </p:cBhvr>
                                      <p:tavLst>
                                        <p:tav tm="0">
                                          <p:val>
                                            <p:fltVal val="0"/>
                                          </p:val>
                                        </p:tav>
                                        <p:tav tm="100000">
                                          <p:val>
                                            <p:strVal val="#ppt_w"/>
                                          </p:val>
                                        </p:tav>
                                      </p:tavLst>
                                    </p:anim>
                                    <p:anim calcmode="lin" valueType="num">
                                      <p:cBhvr>
                                        <p:cTn id="8" dur="500" fill="hold"/>
                                        <p:tgtEl>
                                          <p:spTgt spid="5">
                                            <p:bg/>
                                          </p:spTgt>
                                        </p:tgtEl>
                                        <p:attrNameLst>
                                          <p:attrName>ppt_h</p:attrName>
                                        </p:attrNameLst>
                                      </p:cBhvr>
                                      <p:tavLst>
                                        <p:tav tm="0">
                                          <p:val>
                                            <p:fltVal val="0"/>
                                          </p:val>
                                        </p:tav>
                                        <p:tav tm="100000">
                                          <p:val>
                                            <p:strVal val="#ppt_h"/>
                                          </p:val>
                                        </p:tav>
                                      </p:tavLst>
                                    </p:anim>
                                    <p:animEffect transition="in" filter="fade">
                                      <p:cBhvr>
                                        <p:cTn id="9" dur="500"/>
                                        <p:tgtEl>
                                          <p:spTgt spid="5">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 calcmode="lin" valueType="num">
                                      <p:cBhvr>
                                        <p:cTn id="56"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5">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 calcmode="lin" valueType="num">
                                      <p:cBhvr>
                                        <p:cTn id="63"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409950"/>
            <a:ext cx="6781800" cy="1200150"/>
          </a:xfrm>
        </p:spPr>
        <p:txBody>
          <a:bodyPr>
            <a:normAutofit/>
          </a:bodyPr>
          <a:lstStyle/>
          <a:p>
            <a:r>
              <a:rPr lang="en-GB" b="1" dirty="0" smtClean="0">
                <a:solidFill>
                  <a:schemeClr val="accent4">
                    <a:lumMod val="60000"/>
                    <a:lumOff val="40000"/>
                  </a:schemeClr>
                </a:solidFill>
              </a:rPr>
              <a:t>C</a:t>
            </a:r>
            <a:r>
              <a:rPr lang="en-GB" b="1" dirty="0" smtClean="0"/>
              <a:t>ommunicate Well</a:t>
            </a:r>
            <a:endParaRPr lang="x-none" dirty="0"/>
          </a:p>
        </p:txBody>
      </p:sp>
      <p:sp>
        <p:nvSpPr>
          <p:cNvPr id="4" name="Content Placeholder 3"/>
          <p:cNvSpPr>
            <a:spLocks noGrp="1"/>
          </p:cNvSpPr>
          <p:nvPr>
            <p:ph sz="half" idx="1"/>
          </p:nvPr>
        </p:nvSpPr>
        <p:spPr>
          <a:xfrm>
            <a:off x="76200" y="361950"/>
            <a:ext cx="8119541" cy="3340633"/>
          </a:xfrm>
          <a:ln w="22225">
            <a:solidFill>
              <a:schemeClr val="accent4">
                <a:lumMod val="60000"/>
                <a:lumOff val="40000"/>
              </a:schemeClr>
            </a:solidFill>
          </a:ln>
        </p:spPr>
        <p:txBody>
          <a:bodyPr>
            <a:normAutofit fontScale="47500" lnSpcReduction="20000"/>
          </a:bodyPr>
          <a:lstStyle/>
          <a:p>
            <a:pPr algn="l" rtl="0">
              <a:lnSpc>
                <a:spcPct val="90000"/>
              </a:lnSpc>
            </a:pPr>
            <a:r>
              <a:rPr lang="en-GB" sz="3600" dirty="0" smtClean="0"/>
              <a:t>Speak frankly but compassionately.</a:t>
            </a:r>
          </a:p>
          <a:p>
            <a:pPr marL="114300" indent="0" algn="l" rtl="0">
              <a:lnSpc>
                <a:spcPct val="90000"/>
              </a:lnSpc>
              <a:buNone/>
            </a:pPr>
            <a:endParaRPr lang="en-GB" sz="3600" dirty="0" smtClean="0"/>
          </a:p>
          <a:p>
            <a:pPr algn="l" rtl="0">
              <a:lnSpc>
                <a:spcPct val="90000"/>
              </a:lnSpc>
            </a:pPr>
            <a:r>
              <a:rPr lang="en-GB" sz="3600" dirty="0" smtClean="0"/>
              <a:t>Avoid medical jargon.</a:t>
            </a:r>
          </a:p>
          <a:p>
            <a:pPr marL="114300" indent="0" algn="l" rtl="0">
              <a:lnSpc>
                <a:spcPct val="90000"/>
              </a:lnSpc>
              <a:buNone/>
            </a:pPr>
            <a:endParaRPr lang="en-GB" sz="3600" dirty="0" smtClean="0"/>
          </a:p>
          <a:p>
            <a:pPr algn="l" rtl="0">
              <a:lnSpc>
                <a:spcPct val="90000"/>
              </a:lnSpc>
            </a:pPr>
            <a:r>
              <a:rPr lang="en-GB" sz="3600" dirty="0" smtClean="0"/>
              <a:t>Allow silence &amp; tears; proceed at patient’s pace.</a:t>
            </a:r>
          </a:p>
          <a:p>
            <a:pPr algn="l" rtl="0">
              <a:lnSpc>
                <a:spcPct val="90000"/>
              </a:lnSpc>
            </a:pPr>
            <a:endParaRPr lang="en-GB" sz="3600" dirty="0" smtClean="0"/>
          </a:p>
          <a:p>
            <a:pPr algn="l" rtl="0">
              <a:lnSpc>
                <a:spcPct val="90000"/>
              </a:lnSpc>
            </a:pPr>
            <a:r>
              <a:rPr lang="en-GB" sz="3600" dirty="0" smtClean="0"/>
              <a:t>Have the patient describe his/her understanding of the information given.</a:t>
            </a:r>
          </a:p>
          <a:p>
            <a:pPr algn="l" rtl="0">
              <a:lnSpc>
                <a:spcPct val="90000"/>
              </a:lnSpc>
            </a:pPr>
            <a:endParaRPr lang="en-GB" sz="3600" dirty="0" smtClean="0"/>
          </a:p>
          <a:p>
            <a:pPr algn="l" rtl="0">
              <a:lnSpc>
                <a:spcPct val="90000"/>
              </a:lnSpc>
            </a:pPr>
            <a:r>
              <a:rPr lang="en-GB" sz="3600" dirty="0" smtClean="0"/>
              <a:t>Encourage questions.</a:t>
            </a:r>
          </a:p>
          <a:p>
            <a:pPr algn="l" rtl="0">
              <a:lnSpc>
                <a:spcPct val="90000"/>
              </a:lnSpc>
            </a:pPr>
            <a:endParaRPr lang="en-GB" sz="3600" dirty="0" smtClean="0"/>
          </a:p>
          <a:p>
            <a:pPr algn="l" rtl="0">
              <a:lnSpc>
                <a:spcPct val="90000"/>
              </a:lnSpc>
            </a:pPr>
            <a:r>
              <a:rPr lang="en-GB" sz="3600" dirty="0" smtClean="0"/>
              <a:t>Write things down &amp; provide written information.</a:t>
            </a:r>
          </a:p>
          <a:p>
            <a:pPr algn="l" rtl="0">
              <a:lnSpc>
                <a:spcPct val="90000"/>
              </a:lnSpc>
              <a:buNone/>
            </a:pPr>
            <a:endParaRPr lang="en-GB" sz="3600" dirty="0" smtClean="0"/>
          </a:p>
          <a:p>
            <a:pPr algn="l" rtl="0">
              <a:lnSpc>
                <a:spcPct val="90000"/>
              </a:lnSpc>
            </a:pPr>
            <a:r>
              <a:rPr lang="en-GB" sz="3600" dirty="0" smtClean="0"/>
              <a:t>Conclude each visit with a summary &amp; follow up plan.</a:t>
            </a:r>
          </a:p>
        </p:txBody>
      </p:sp>
      <p:pic>
        <p:nvPicPr>
          <p:cNvPr id="2050" name="Picture 2" descr="http://images.inmagine.com/img/sciencephotolibrary/spl005/spl00534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1635646"/>
            <a:ext cx="1986629" cy="28274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Effect transition="in" filter="fade">
                                      <p:cBhvr>
                                        <p:cTn id="42" dur="1000"/>
                                        <p:tgtEl>
                                          <p:spTgt spid="4">
                                            <p:txEl>
                                              <p:pRg st="10" end="10"/>
                                            </p:txEl>
                                          </p:spTgt>
                                        </p:tgtEl>
                                      </p:cBhvr>
                                    </p:animEffect>
                                    <p:anim calcmode="lin" valueType="num">
                                      <p:cBhvr>
                                        <p:cTn id="43"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12" end="12"/>
                                            </p:txEl>
                                          </p:spTgt>
                                        </p:tgtEl>
                                        <p:attrNameLst>
                                          <p:attrName>style.visibility</p:attrName>
                                        </p:attrNameLst>
                                      </p:cBhvr>
                                      <p:to>
                                        <p:strVal val="visible"/>
                                      </p:to>
                                    </p:set>
                                    <p:animEffect transition="in" filter="fade">
                                      <p:cBhvr>
                                        <p:cTn id="49" dur="1000"/>
                                        <p:tgtEl>
                                          <p:spTgt spid="4">
                                            <p:txEl>
                                              <p:pRg st="12" end="12"/>
                                            </p:txEl>
                                          </p:spTgt>
                                        </p:tgtEl>
                                      </p:cBhvr>
                                    </p:animEffect>
                                    <p:anim calcmode="lin" valueType="num">
                                      <p:cBhvr>
                                        <p:cTn id="50"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chemeClr val="accent6">
                    <a:lumMod val="75000"/>
                  </a:schemeClr>
                </a:solidFill>
              </a:rPr>
              <a:t>D</a:t>
            </a:r>
            <a:r>
              <a:rPr lang="en-GB" sz="3600" b="1" dirty="0" smtClean="0"/>
              <a:t>eal With Patient and Family Reactions </a:t>
            </a:r>
            <a:endParaRPr lang="x-none" sz="3600" dirty="0"/>
          </a:p>
        </p:txBody>
      </p:sp>
      <p:sp>
        <p:nvSpPr>
          <p:cNvPr id="4" name="Content Placeholder 3"/>
          <p:cNvSpPr>
            <a:spLocks noGrp="1"/>
          </p:cNvSpPr>
          <p:nvPr>
            <p:ph sz="half" idx="1"/>
          </p:nvPr>
        </p:nvSpPr>
        <p:spPr>
          <a:xfrm>
            <a:off x="152400" y="438150"/>
            <a:ext cx="7975525" cy="3268625"/>
          </a:xfrm>
          <a:ln w="25400">
            <a:noFill/>
          </a:ln>
        </p:spPr>
        <p:txBody>
          <a:bodyPr>
            <a:normAutofit fontScale="62500" lnSpcReduction="20000"/>
          </a:bodyPr>
          <a:lstStyle/>
          <a:p>
            <a:pPr algn="l" rtl="0"/>
            <a:r>
              <a:rPr lang="en-GB" sz="3600" dirty="0" smtClean="0"/>
              <a:t>Assess &amp; respond to emotional reactions. </a:t>
            </a:r>
          </a:p>
          <a:p>
            <a:pPr algn="l" rtl="0"/>
            <a:endParaRPr lang="en-GB" sz="3600" dirty="0" smtClean="0"/>
          </a:p>
          <a:p>
            <a:pPr algn="l" rtl="0"/>
            <a:r>
              <a:rPr lang="en-GB" sz="3600" dirty="0" smtClean="0"/>
              <a:t>Be aware of cognitive coping (denial, blame, guilt, disbelief, acceptance, intellectualization). </a:t>
            </a:r>
          </a:p>
          <a:p>
            <a:pPr marL="0" indent="0" algn="l" rtl="0">
              <a:buNone/>
            </a:pPr>
            <a:endParaRPr lang="en-GB" sz="3600" dirty="0" smtClean="0"/>
          </a:p>
          <a:p>
            <a:pPr algn="l" rtl="0"/>
            <a:r>
              <a:rPr lang="en-GB" sz="3600" dirty="0" smtClean="0"/>
              <a:t>Be empathetic; it is appropriate to say: “I’m sorry”</a:t>
            </a:r>
          </a:p>
          <a:p>
            <a:pPr marL="0" indent="0">
              <a:buNone/>
            </a:pPr>
            <a:r>
              <a:rPr lang="en-GB" sz="3600" dirty="0" smtClean="0"/>
              <a:t>.</a:t>
            </a:r>
            <a:r>
              <a:rPr lang="ar-SA" sz="2400" dirty="0" smtClean="0"/>
              <a:t>قال </a:t>
            </a:r>
            <a:r>
              <a:rPr lang="ar-SA" sz="2400" dirty="0"/>
              <a:t>الله سبحانه وتعالى : {الَّذِينَ إِذَا أَصَابَتْهُم مُّصِيبَةٌ قَالُواْ إِنَّا لِلّهِ وَإِنَّـا إِلَيْهِ رَاجِعونَ }البقرة156</a:t>
            </a:r>
            <a:r>
              <a:rPr lang="en-GB" sz="3600" dirty="0" smtClean="0"/>
              <a:t> </a:t>
            </a:r>
          </a:p>
          <a:p>
            <a:pPr algn="l" rtl="0"/>
            <a:endParaRPr lang="en-GB" sz="3600" dirty="0" smtClean="0"/>
          </a:p>
          <a:p>
            <a:pPr algn="l" rtl="0"/>
            <a:r>
              <a:rPr lang="en-GB" sz="3600" dirty="0" smtClean="0"/>
              <a:t>Don’t argue or criticize colleagues.</a:t>
            </a:r>
          </a:p>
          <a:p>
            <a:pPr algn="l" rtl="0"/>
            <a:endParaRPr lang="x-none" dirty="0"/>
          </a:p>
        </p:txBody>
      </p:sp>
      <p:pic>
        <p:nvPicPr>
          <p:cNvPr id="8194" name="Picture 2" descr="https://encrypted-tbn3.gstatic.com/images?q=tbn:ANd9GcTfEOuWuadNR2sGpsziOJAH8prFDsONRmAFqUII8KpWn-yMnWc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3435846"/>
            <a:ext cx="1375395" cy="13753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400" b="1" dirty="0" smtClean="0">
                <a:solidFill>
                  <a:schemeClr val="accent6">
                    <a:lumMod val="60000"/>
                    <a:lumOff val="40000"/>
                  </a:schemeClr>
                </a:solidFill>
              </a:rPr>
              <a:t>E</a:t>
            </a:r>
            <a:r>
              <a:rPr lang="en-GB" sz="4400" b="1" dirty="0" smtClean="0"/>
              <a:t>ncourage and Validate Emotions </a:t>
            </a:r>
            <a:endParaRPr lang="x-none" dirty="0"/>
          </a:p>
        </p:txBody>
      </p:sp>
      <p:sp>
        <p:nvSpPr>
          <p:cNvPr id="4" name="Content Placeholder 3"/>
          <p:cNvSpPr>
            <a:spLocks noGrp="1"/>
          </p:cNvSpPr>
          <p:nvPr>
            <p:ph sz="half" idx="1"/>
          </p:nvPr>
        </p:nvSpPr>
        <p:spPr>
          <a:xfrm>
            <a:off x="228600" y="209550"/>
            <a:ext cx="7975525" cy="3451449"/>
          </a:xfrm>
        </p:spPr>
        <p:txBody>
          <a:bodyPr>
            <a:noAutofit/>
          </a:bodyPr>
          <a:lstStyle/>
          <a:p>
            <a:pPr algn="l" rtl="0">
              <a:lnSpc>
                <a:spcPct val="50000"/>
              </a:lnSpc>
            </a:pPr>
            <a:r>
              <a:rPr lang="en-GB" sz="1800" dirty="0" smtClean="0"/>
              <a:t>Offer realistic hope.</a:t>
            </a:r>
          </a:p>
          <a:p>
            <a:pPr algn="l" rtl="0">
              <a:lnSpc>
                <a:spcPct val="50000"/>
              </a:lnSpc>
            </a:pPr>
            <a:endParaRPr lang="en-GB" sz="1800" dirty="0" smtClean="0"/>
          </a:p>
          <a:p>
            <a:pPr algn="l" rtl="0">
              <a:lnSpc>
                <a:spcPct val="50000"/>
              </a:lnSpc>
            </a:pPr>
            <a:r>
              <a:rPr lang="en-GB" sz="1800" dirty="0" smtClean="0"/>
              <a:t>Give adequate information to facilitate decision making.</a:t>
            </a:r>
          </a:p>
          <a:p>
            <a:pPr marL="0" indent="0" algn="l" rtl="0">
              <a:lnSpc>
                <a:spcPct val="50000"/>
              </a:lnSpc>
              <a:buNone/>
            </a:pPr>
            <a:r>
              <a:rPr lang="en-GB" sz="1800" dirty="0" smtClean="0"/>
              <a:t> </a:t>
            </a:r>
          </a:p>
          <a:p>
            <a:pPr algn="l" rtl="0">
              <a:lnSpc>
                <a:spcPct val="50000"/>
              </a:lnSpc>
            </a:pPr>
            <a:r>
              <a:rPr lang="en-GB" sz="1800" dirty="0" smtClean="0"/>
              <a:t>Inquire about the support systems in place.</a:t>
            </a:r>
          </a:p>
          <a:p>
            <a:pPr algn="l" rtl="0">
              <a:lnSpc>
                <a:spcPct val="50000"/>
              </a:lnSpc>
            </a:pPr>
            <a:endParaRPr lang="en-GB" sz="1800" dirty="0" smtClean="0"/>
          </a:p>
          <a:p>
            <a:pPr algn="l" rtl="0">
              <a:lnSpc>
                <a:spcPct val="80000"/>
              </a:lnSpc>
            </a:pPr>
            <a:r>
              <a:rPr lang="en-GB" sz="1800" dirty="0" smtClean="0"/>
              <a:t>Attend to your own needs during and following the delivery of bad news (counter-transference can be harmful).</a:t>
            </a:r>
          </a:p>
          <a:p>
            <a:pPr algn="l" rtl="0">
              <a:lnSpc>
                <a:spcPct val="50000"/>
              </a:lnSpc>
            </a:pPr>
            <a:endParaRPr lang="en-GB" sz="1800" dirty="0" smtClean="0"/>
          </a:p>
          <a:p>
            <a:pPr algn="l" rtl="0">
              <a:lnSpc>
                <a:spcPct val="90000"/>
              </a:lnSpc>
            </a:pPr>
            <a:r>
              <a:rPr lang="en-US" sz="1800" dirty="0"/>
              <a:t>Use interdisciplinary services to enhance patient care (e.g., hospice), but avoid using these as a means of disengaging from the relationship</a:t>
            </a:r>
            <a:r>
              <a:rPr lang="en-US" sz="1800" dirty="0" smtClean="0"/>
              <a:t>.</a:t>
            </a:r>
            <a:endParaRPr lang="en-GB" sz="1800" dirty="0" smtClean="0"/>
          </a:p>
        </p:txBody>
      </p:sp>
      <p:pic>
        <p:nvPicPr>
          <p:cNvPr id="6146" name="Picture 2" descr="http://image1.masterfile.com/em_w/02/68/56/679-02685690w.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27" y="895350"/>
            <a:ext cx="1656184" cy="16561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fade">
                                      <p:cBhvr>
                                        <p:cTn id="3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What to do? </a:t>
            </a:r>
            <a:endParaRPr lang="x-none" dirty="0"/>
          </a:p>
        </p:txBody>
      </p:sp>
      <p:sp>
        <p:nvSpPr>
          <p:cNvPr id="6" name="Text Placeholder 5"/>
          <p:cNvSpPr>
            <a:spLocks noGrp="1"/>
          </p:cNvSpPr>
          <p:nvPr>
            <p:ph type="body" idx="1"/>
          </p:nvPr>
        </p:nvSpPr>
        <p:spPr>
          <a:xfrm>
            <a:off x="914400" y="133350"/>
            <a:ext cx="7403976" cy="1905000"/>
          </a:xfrm>
          <a:noFill/>
          <a:ln>
            <a:noFill/>
          </a:ln>
        </p:spPr>
        <p:style>
          <a:lnRef idx="2">
            <a:schemeClr val="accent6"/>
          </a:lnRef>
          <a:fillRef idx="1">
            <a:schemeClr val="lt1"/>
          </a:fillRef>
          <a:effectRef idx="0">
            <a:schemeClr val="accent6"/>
          </a:effectRef>
          <a:fontRef idx="minor">
            <a:schemeClr val="dk1"/>
          </a:fontRef>
        </p:style>
        <p:txBody>
          <a:bodyPr>
            <a:noAutofit/>
          </a:bodyPr>
          <a:lstStyle/>
          <a:p>
            <a:pPr marL="285750" indent="-285750" algn="l" rtl="0">
              <a:lnSpc>
                <a:spcPct val="90000"/>
              </a:lnSpc>
              <a:buClr>
                <a:schemeClr val="bg1"/>
              </a:buClr>
              <a:buFont typeface="Wingdings" panose="05000000000000000000" pitchFamily="2" charset="2"/>
              <a:buChar char="ü"/>
            </a:pPr>
            <a:r>
              <a:rPr lang="en-US" sz="1400" b="1" dirty="0" smtClean="0">
                <a:solidFill>
                  <a:schemeClr val="bg1"/>
                </a:solidFill>
              </a:rPr>
              <a:t>Introduce yourself.</a:t>
            </a:r>
          </a:p>
          <a:p>
            <a:pPr marL="285750" indent="-285750" algn="l" rtl="0">
              <a:lnSpc>
                <a:spcPct val="90000"/>
              </a:lnSpc>
              <a:buClr>
                <a:schemeClr val="bg1"/>
              </a:buClr>
              <a:buFont typeface="Wingdings" panose="05000000000000000000" pitchFamily="2" charset="2"/>
              <a:buChar char="ü"/>
            </a:pPr>
            <a:r>
              <a:rPr lang="en-US" sz="1400" b="1" dirty="0" smtClean="0">
                <a:solidFill>
                  <a:schemeClr val="bg1"/>
                </a:solidFill>
              </a:rPr>
              <a:t>Look to comfort and privacy.</a:t>
            </a:r>
          </a:p>
          <a:p>
            <a:pPr marL="285750" indent="-285750" algn="l" rtl="0">
              <a:lnSpc>
                <a:spcPct val="90000"/>
              </a:lnSpc>
              <a:buClr>
                <a:schemeClr val="bg1"/>
              </a:buClr>
              <a:buFont typeface="Wingdings" panose="05000000000000000000" pitchFamily="2" charset="2"/>
              <a:buChar char="ü"/>
            </a:pPr>
            <a:r>
              <a:rPr lang="en-US" sz="1400" b="1" dirty="0" smtClean="0">
                <a:solidFill>
                  <a:schemeClr val="bg1"/>
                </a:solidFill>
              </a:rPr>
              <a:t>Determine what the patient already knows.</a:t>
            </a:r>
          </a:p>
          <a:p>
            <a:pPr marL="285750" indent="-285750" algn="l" rtl="0">
              <a:lnSpc>
                <a:spcPct val="90000"/>
              </a:lnSpc>
              <a:buClr>
                <a:schemeClr val="bg1"/>
              </a:buClr>
              <a:buFont typeface="Wingdings" panose="05000000000000000000" pitchFamily="2" charset="2"/>
              <a:buChar char="ü"/>
            </a:pPr>
            <a:r>
              <a:rPr lang="en-US" sz="1400" b="1" dirty="0" smtClean="0">
                <a:solidFill>
                  <a:schemeClr val="bg1"/>
                </a:solidFill>
              </a:rPr>
              <a:t>Determine what the patient would like to know.</a:t>
            </a:r>
          </a:p>
          <a:p>
            <a:pPr marL="285750" indent="-285750" algn="l" rtl="0">
              <a:lnSpc>
                <a:spcPct val="90000"/>
              </a:lnSpc>
              <a:buClr>
                <a:schemeClr val="bg1"/>
              </a:buClr>
              <a:buFont typeface="Wingdings" panose="05000000000000000000" pitchFamily="2" charset="2"/>
              <a:buChar char="ü"/>
            </a:pPr>
            <a:r>
              <a:rPr lang="en-US" sz="1400" b="1" dirty="0" smtClean="0">
                <a:solidFill>
                  <a:schemeClr val="bg1"/>
                </a:solidFill>
              </a:rPr>
              <a:t>Warn the patient that bad news is coming.</a:t>
            </a:r>
          </a:p>
          <a:p>
            <a:pPr marL="285750" indent="-285750" algn="l" rtl="0">
              <a:lnSpc>
                <a:spcPct val="90000"/>
              </a:lnSpc>
              <a:buClr>
                <a:schemeClr val="bg1"/>
              </a:buClr>
              <a:buFont typeface="Wingdings" panose="05000000000000000000" pitchFamily="2" charset="2"/>
              <a:buChar char="ü"/>
            </a:pPr>
            <a:r>
              <a:rPr lang="en-US" sz="2400" b="1" u="sng" dirty="0" smtClean="0">
                <a:solidFill>
                  <a:schemeClr val="bg1"/>
                </a:solidFill>
              </a:rPr>
              <a:t>Break the Bad News</a:t>
            </a:r>
            <a:r>
              <a:rPr lang="en-US" sz="1400" b="1" dirty="0" smtClean="0">
                <a:solidFill>
                  <a:schemeClr val="bg1"/>
                </a:solidFill>
              </a:rPr>
              <a:t>.</a:t>
            </a:r>
          </a:p>
          <a:p>
            <a:pPr marL="285750" indent="-285750" algn="l" rtl="0">
              <a:buClr>
                <a:schemeClr val="bg1"/>
              </a:buClr>
              <a:buFont typeface="Wingdings" panose="05000000000000000000" pitchFamily="2" charset="2"/>
              <a:buChar char="ü"/>
            </a:pPr>
            <a:endParaRPr lang="x-none" sz="1600" b="1" dirty="0">
              <a:solidFill>
                <a:schemeClr val="bg1"/>
              </a:solidFill>
            </a:endParaRPr>
          </a:p>
        </p:txBody>
      </p:sp>
    </p:spTree>
    <p:extLst>
      <p:ext uri="{BB962C8B-B14F-4D97-AF65-F5344CB8AC3E}">
        <p14:creationId xmlns:p14="http://schemas.microsoft.com/office/powerpoint/2010/main" val="115659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dirty="0" smtClean="0"/>
              <a:t>quiz:  </a:t>
            </a:r>
            <a:endParaRPr lang="x-none" dirty="0"/>
          </a:p>
        </p:txBody>
      </p:sp>
      <p:sp>
        <p:nvSpPr>
          <p:cNvPr id="5" name="TextBox 4"/>
          <p:cNvSpPr txBox="1"/>
          <p:nvPr/>
        </p:nvSpPr>
        <p:spPr>
          <a:xfrm>
            <a:off x="609600" y="361950"/>
            <a:ext cx="8001000" cy="2677656"/>
          </a:xfrm>
          <a:prstGeom prst="rect">
            <a:avLst/>
          </a:prstGeom>
          <a:noFill/>
        </p:spPr>
        <p:txBody>
          <a:bodyPr wrap="square" rtlCol="0">
            <a:spAutoFit/>
          </a:bodyPr>
          <a:lstStyle/>
          <a:p>
            <a:r>
              <a:rPr lang="en-US" sz="2400" b="1" dirty="0" smtClean="0"/>
              <a:t>Q1. what is the </a:t>
            </a:r>
            <a:r>
              <a:rPr lang="en-US" sz="2400" b="1" dirty="0"/>
              <a:t>second stage in a </a:t>
            </a:r>
            <a:r>
              <a:rPr lang="en-US" sz="2400" b="1" dirty="0" smtClean="0"/>
              <a:t>Patients </a:t>
            </a:r>
            <a:r>
              <a:rPr lang="en-US" sz="2400" b="1" dirty="0"/>
              <a:t>reaction toward terminal illnesses  </a:t>
            </a:r>
            <a:endParaRPr lang="en-US" sz="2400" b="1" dirty="0" smtClean="0"/>
          </a:p>
          <a:p>
            <a:endParaRPr lang="en-US" sz="2400" b="1" dirty="0"/>
          </a:p>
          <a:p>
            <a:r>
              <a:rPr lang="en-US" sz="2400" b="1" dirty="0" smtClean="0"/>
              <a:t>	A. denial</a:t>
            </a:r>
          </a:p>
          <a:p>
            <a:r>
              <a:rPr lang="en-US" sz="2400" b="1" dirty="0"/>
              <a:t>	</a:t>
            </a:r>
            <a:r>
              <a:rPr lang="en-US" sz="2400" b="1" dirty="0" smtClean="0"/>
              <a:t>B. acceptance</a:t>
            </a:r>
          </a:p>
          <a:p>
            <a:r>
              <a:rPr lang="en-US" sz="2400" b="1" dirty="0"/>
              <a:t>	</a:t>
            </a:r>
            <a:r>
              <a:rPr lang="en-US" sz="2400" b="1" dirty="0" smtClean="0"/>
              <a:t>C. anger</a:t>
            </a:r>
          </a:p>
          <a:p>
            <a:r>
              <a:rPr lang="en-US" sz="2400" b="1" dirty="0"/>
              <a:t>	</a:t>
            </a:r>
            <a:r>
              <a:rPr lang="en-US" sz="2400" b="1" dirty="0" smtClean="0"/>
              <a:t>D. depression</a:t>
            </a:r>
            <a:endParaRPr lang="en-US" sz="2400" b="1" dirty="0"/>
          </a:p>
        </p:txBody>
      </p:sp>
    </p:spTree>
    <p:extLst>
      <p:ext uri="{BB962C8B-B14F-4D97-AF65-F5344CB8AC3E}">
        <p14:creationId xmlns:p14="http://schemas.microsoft.com/office/powerpoint/2010/main" val="209445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do? </a:t>
            </a:r>
          </a:p>
        </p:txBody>
      </p:sp>
      <p:sp>
        <p:nvSpPr>
          <p:cNvPr id="3" name="Text Placeholder 2"/>
          <p:cNvSpPr>
            <a:spLocks noGrp="1"/>
          </p:cNvSpPr>
          <p:nvPr>
            <p:ph type="body" idx="1"/>
          </p:nvPr>
        </p:nvSpPr>
        <p:spPr/>
        <p:txBody>
          <a:bodyPr/>
          <a:lstStyle/>
          <a:p>
            <a:endParaRPr lang="en-US"/>
          </a:p>
        </p:txBody>
      </p:sp>
      <p:sp>
        <p:nvSpPr>
          <p:cNvPr id="4" name="TextBox 3"/>
          <p:cNvSpPr txBox="1"/>
          <p:nvPr/>
        </p:nvSpPr>
        <p:spPr>
          <a:xfrm>
            <a:off x="914400" y="209550"/>
            <a:ext cx="7239000" cy="17317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1">
            <a:spAutoFit/>
          </a:bodyPr>
          <a:lstStyle/>
          <a:p>
            <a:pPr marL="285750" indent="-285750">
              <a:lnSpc>
                <a:spcPct val="70000"/>
              </a:lnSpc>
              <a:spcBef>
                <a:spcPts val="700"/>
              </a:spcBef>
              <a:buClr>
                <a:schemeClr val="bg1"/>
              </a:buClr>
              <a:buSzPct val="60000"/>
              <a:buFont typeface="Wingdings" panose="05000000000000000000" pitchFamily="2" charset="2"/>
              <a:buChar char="ü"/>
            </a:pPr>
            <a:r>
              <a:rPr lang="en-US" sz="1600" b="1" dirty="0">
                <a:solidFill>
                  <a:schemeClr val="bg1"/>
                </a:solidFill>
              </a:rPr>
              <a:t>Ask if the pt, has something to share and </a:t>
            </a:r>
            <a:r>
              <a:rPr lang="en-US" sz="1600" b="1" u="sng" dirty="0">
                <a:solidFill>
                  <a:schemeClr val="bg1"/>
                </a:solidFill>
              </a:rPr>
              <a:t>LISTEN</a:t>
            </a:r>
            <a:r>
              <a:rPr lang="en-US" sz="1600" b="1" dirty="0">
                <a:solidFill>
                  <a:schemeClr val="bg1"/>
                </a:solidFill>
              </a:rPr>
              <a:t>.</a:t>
            </a:r>
          </a:p>
          <a:p>
            <a:pPr marL="285750" indent="-285750">
              <a:lnSpc>
                <a:spcPct val="70000"/>
              </a:lnSpc>
              <a:spcBef>
                <a:spcPts val="700"/>
              </a:spcBef>
              <a:buClr>
                <a:schemeClr val="bg1"/>
              </a:buClr>
              <a:buSzPct val="60000"/>
              <a:buFont typeface="Wingdings" panose="05000000000000000000" pitchFamily="2" charset="2"/>
              <a:buChar char="ü"/>
            </a:pPr>
            <a:r>
              <a:rPr lang="en-US" sz="1600" b="1" dirty="0">
                <a:solidFill>
                  <a:schemeClr val="bg1"/>
                </a:solidFill>
              </a:rPr>
              <a:t>Identify the patient’s main concern</a:t>
            </a:r>
          </a:p>
          <a:p>
            <a:pPr marL="285750" indent="-285750">
              <a:lnSpc>
                <a:spcPct val="70000"/>
              </a:lnSpc>
              <a:spcBef>
                <a:spcPts val="700"/>
              </a:spcBef>
              <a:buClr>
                <a:schemeClr val="bg1"/>
              </a:buClr>
              <a:buSzPct val="60000"/>
              <a:buFont typeface="Wingdings" panose="05000000000000000000" pitchFamily="2" charset="2"/>
              <a:buChar char="ü"/>
            </a:pPr>
            <a:r>
              <a:rPr lang="en-US" sz="1600" b="1" dirty="0">
                <a:solidFill>
                  <a:schemeClr val="bg1"/>
                </a:solidFill>
              </a:rPr>
              <a:t>Summarize and check understanding.</a:t>
            </a:r>
          </a:p>
          <a:p>
            <a:pPr marL="285750" indent="-285750">
              <a:lnSpc>
                <a:spcPct val="70000"/>
              </a:lnSpc>
              <a:spcBef>
                <a:spcPts val="700"/>
              </a:spcBef>
              <a:buClr>
                <a:schemeClr val="bg1"/>
              </a:buClr>
              <a:buSzPct val="60000"/>
              <a:buFont typeface="Wingdings" panose="05000000000000000000" pitchFamily="2" charset="2"/>
              <a:buChar char="ü"/>
            </a:pPr>
            <a:r>
              <a:rPr lang="en-US" sz="1600" b="1" dirty="0">
                <a:solidFill>
                  <a:schemeClr val="bg1"/>
                </a:solidFill>
              </a:rPr>
              <a:t>Offer realistic hope.</a:t>
            </a:r>
          </a:p>
          <a:p>
            <a:pPr marL="285750" indent="-285750">
              <a:lnSpc>
                <a:spcPct val="70000"/>
              </a:lnSpc>
              <a:spcBef>
                <a:spcPts val="700"/>
              </a:spcBef>
              <a:buClr>
                <a:schemeClr val="bg1"/>
              </a:buClr>
              <a:buSzPct val="60000"/>
              <a:buFont typeface="Wingdings" panose="05000000000000000000" pitchFamily="2" charset="2"/>
              <a:buChar char="ü"/>
            </a:pPr>
            <a:r>
              <a:rPr lang="en-US" sz="1600" b="1" dirty="0">
                <a:solidFill>
                  <a:schemeClr val="bg1"/>
                </a:solidFill>
              </a:rPr>
              <a:t>Arrange follow up and ensure that there is some one with the patient when he leaves.</a:t>
            </a:r>
            <a:endParaRPr lang="en-GB" sz="1600" b="1" dirty="0">
              <a:solidFill>
                <a:schemeClr val="bg1"/>
              </a:solidFill>
            </a:endParaRPr>
          </a:p>
          <a:p>
            <a:pPr marL="285750" indent="-285750">
              <a:buClr>
                <a:schemeClr val="bg1"/>
              </a:buClr>
              <a:buFont typeface="Wingdings" panose="05000000000000000000" pitchFamily="2" charset="2"/>
              <a:buChar char="ü"/>
            </a:pPr>
            <a:endParaRPr lang="x-none" sz="1600" b="1" dirty="0">
              <a:solidFill>
                <a:schemeClr val="bg1"/>
              </a:solidFill>
            </a:endParaRPr>
          </a:p>
        </p:txBody>
      </p:sp>
    </p:spTree>
    <p:extLst>
      <p:ext uri="{BB962C8B-B14F-4D97-AF65-F5344CB8AC3E}">
        <p14:creationId xmlns:p14="http://schemas.microsoft.com/office/powerpoint/2010/main" val="31380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What </a:t>
            </a:r>
            <a:r>
              <a:rPr lang="en-US" u="sng" dirty="0" smtClean="0"/>
              <a:t>not</a:t>
            </a:r>
            <a:r>
              <a:rPr lang="en-US" dirty="0" smtClean="0"/>
              <a:t> to do ?</a:t>
            </a:r>
            <a:endParaRPr lang="x-none" dirty="0"/>
          </a:p>
        </p:txBody>
      </p:sp>
      <p:sp>
        <p:nvSpPr>
          <p:cNvPr id="6" name="Text Placeholder 5"/>
          <p:cNvSpPr>
            <a:spLocks noGrp="1"/>
          </p:cNvSpPr>
          <p:nvPr>
            <p:ph type="body" idx="1"/>
          </p:nvPr>
        </p:nvSpPr>
        <p:spPr>
          <a:xfrm>
            <a:off x="914400" y="57150"/>
            <a:ext cx="7123113" cy="2343150"/>
          </a:xfrm>
        </p:spPr>
        <p:txBody>
          <a:bodyPr>
            <a:normAutofit/>
          </a:bodyPr>
          <a:lstStyle/>
          <a:p>
            <a:pPr marL="457200" indent="-457200" algn="l" rtl="0">
              <a:buClr>
                <a:srgbClr val="990033"/>
              </a:buClr>
              <a:buBlip>
                <a:blip r:embed="rId2"/>
              </a:buBlip>
            </a:pPr>
            <a:r>
              <a:rPr lang="en-US" sz="1200" u="sng" dirty="0" smtClean="0">
                <a:solidFill>
                  <a:schemeClr val="bg1"/>
                </a:solidFill>
              </a:rPr>
              <a:t>Don’t</a:t>
            </a:r>
            <a:r>
              <a:rPr lang="en-US" sz="1200" dirty="0" smtClean="0">
                <a:solidFill>
                  <a:schemeClr val="bg1"/>
                </a:solidFill>
              </a:rPr>
              <a:t> be in a Hurry.</a:t>
            </a:r>
          </a:p>
          <a:p>
            <a:pPr marL="457200" indent="-457200">
              <a:buClr>
                <a:srgbClr val="990033"/>
              </a:buClr>
              <a:buBlip>
                <a:blip r:embed="rId2"/>
              </a:buBlip>
            </a:pPr>
            <a:r>
              <a:rPr lang="en-US" sz="1200" u="sng" dirty="0">
                <a:solidFill>
                  <a:schemeClr val="bg1"/>
                </a:solidFill>
              </a:rPr>
              <a:t>Don’t</a:t>
            </a:r>
            <a:r>
              <a:rPr lang="en-US" sz="1200" dirty="0">
                <a:solidFill>
                  <a:schemeClr val="bg1"/>
                </a:solidFill>
              </a:rPr>
              <a:t> Give </a:t>
            </a:r>
            <a:r>
              <a:rPr lang="en-US" sz="1200" dirty="0" smtClean="0">
                <a:solidFill>
                  <a:schemeClr val="bg1"/>
                </a:solidFill>
              </a:rPr>
              <a:t>all the information in one go.</a:t>
            </a:r>
          </a:p>
          <a:p>
            <a:pPr marL="457200" indent="-457200">
              <a:buClr>
                <a:srgbClr val="990033"/>
              </a:buClr>
              <a:buBlip>
                <a:blip r:embed="rId2"/>
              </a:buBlip>
            </a:pPr>
            <a:r>
              <a:rPr lang="en-US" sz="1200" u="sng" dirty="0">
                <a:solidFill>
                  <a:schemeClr val="bg1"/>
                </a:solidFill>
              </a:rPr>
              <a:t>Don’t</a:t>
            </a:r>
            <a:r>
              <a:rPr lang="en-US" sz="1200" dirty="0">
                <a:solidFill>
                  <a:schemeClr val="bg1"/>
                </a:solidFill>
              </a:rPr>
              <a:t> Give </a:t>
            </a:r>
            <a:r>
              <a:rPr lang="en-US" sz="1200" dirty="0" smtClean="0">
                <a:solidFill>
                  <a:schemeClr val="bg1"/>
                </a:solidFill>
              </a:rPr>
              <a:t>too much information.</a:t>
            </a:r>
          </a:p>
          <a:p>
            <a:pPr marL="457200" indent="-457200">
              <a:buClr>
                <a:srgbClr val="990033"/>
              </a:buClr>
              <a:buBlip>
                <a:blip r:embed="rId2"/>
              </a:buBlip>
            </a:pPr>
            <a:r>
              <a:rPr lang="en-US" sz="1200" u="sng" dirty="0">
                <a:solidFill>
                  <a:schemeClr val="bg1"/>
                </a:solidFill>
              </a:rPr>
              <a:t>Don’t</a:t>
            </a:r>
            <a:r>
              <a:rPr lang="en-US" sz="1200" dirty="0">
                <a:solidFill>
                  <a:schemeClr val="bg1"/>
                </a:solidFill>
              </a:rPr>
              <a:t> Use </a:t>
            </a:r>
            <a:r>
              <a:rPr lang="en-US" sz="1200" dirty="0" smtClean="0">
                <a:solidFill>
                  <a:schemeClr val="bg1"/>
                </a:solidFill>
              </a:rPr>
              <a:t>medical jargon or unclear language/words.</a:t>
            </a:r>
          </a:p>
          <a:p>
            <a:pPr marL="457200" indent="-457200">
              <a:buClr>
                <a:srgbClr val="990033"/>
              </a:buClr>
              <a:buBlip>
                <a:blip r:embed="rId2"/>
              </a:buBlip>
            </a:pPr>
            <a:r>
              <a:rPr lang="en-US" sz="1200" u="sng" dirty="0">
                <a:solidFill>
                  <a:schemeClr val="bg1"/>
                </a:solidFill>
              </a:rPr>
              <a:t>Don’t</a:t>
            </a:r>
            <a:r>
              <a:rPr lang="en-US" sz="1200" dirty="0">
                <a:solidFill>
                  <a:schemeClr val="bg1"/>
                </a:solidFill>
              </a:rPr>
              <a:t> Lie </a:t>
            </a:r>
            <a:r>
              <a:rPr lang="en-US" sz="1200" dirty="0" smtClean="0">
                <a:solidFill>
                  <a:schemeClr val="bg1"/>
                </a:solidFill>
              </a:rPr>
              <a:t>or be economical with the truth.</a:t>
            </a:r>
          </a:p>
          <a:p>
            <a:pPr marL="457200" indent="-457200">
              <a:buClr>
                <a:srgbClr val="990033"/>
              </a:buClr>
              <a:buBlip>
                <a:blip r:embed="rId2"/>
              </a:buBlip>
            </a:pPr>
            <a:r>
              <a:rPr lang="en-US" sz="1200" u="sng" dirty="0">
                <a:solidFill>
                  <a:schemeClr val="bg1"/>
                </a:solidFill>
              </a:rPr>
              <a:t>Don’t</a:t>
            </a:r>
            <a:r>
              <a:rPr lang="en-US" sz="1200" dirty="0">
                <a:solidFill>
                  <a:schemeClr val="bg1"/>
                </a:solidFill>
              </a:rPr>
              <a:t> Be </a:t>
            </a:r>
            <a:r>
              <a:rPr lang="en-US" sz="1200" dirty="0" smtClean="0">
                <a:solidFill>
                  <a:schemeClr val="bg1"/>
                </a:solidFill>
              </a:rPr>
              <a:t>blunt.</a:t>
            </a:r>
          </a:p>
          <a:p>
            <a:pPr marL="457200" indent="-457200">
              <a:buClr>
                <a:srgbClr val="990033"/>
              </a:buClr>
              <a:buBlip>
                <a:blip r:embed="rId2"/>
              </a:buBlip>
            </a:pPr>
            <a:r>
              <a:rPr lang="en-US" sz="1200" u="sng" dirty="0">
                <a:solidFill>
                  <a:schemeClr val="bg1"/>
                </a:solidFill>
              </a:rPr>
              <a:t>Don’t</a:t>
            </a:r>
            <a:r>
              <a:rPr lang="en-US" sz="1200" dirty="0">
                <a:solidFill>
                  <a:schemeClr val="bg1"/>
                </a:solidFill>
              </a:rPr>
              <a:t> Guess </a:t>
            </a:r>
            <a:r>
              <a:rPr lang="en-US" sz="1200" dirty="0" smtClean="0">
                <a:solidFill>
                  <a:schemeClr val="bg1"/>
                </a:solidFill>
              </a:rPr>
              <a:t>the prognosis </a:t>
            </a:r>
            <a:r>
              <a:rPr lang="en-US" sz="1050" dirty="0" smtClean="0">
                <a:solidFill>
                  <a:schemeClr val="bg1"/>
                </a:solidFill>
              </a:rPr>
              <a:t>(She has got 6 months, may be 7</a:t>
            </a:r>
            <a:r>
              <a:rPr lang="en-US" sz="1050" dirty="0" smtClean="0">
                <a:solidFill>
                  <a:schemeClr val="bg1"/>
                </a:solidFill>
              </a:rPr>
              <a:t>).</a:t>
            </a:r>
          </a:p>
          <a:p>
            <a:pPr marL="457200" indent="-457200" algn="r">
              <a:buClr>
                <a:srgbClr val="990033"/>
              </a:buClr>
              <a:buFont typeface="Arial" panose="020B0604020202020204" pitchFamily="34" charset="0"/>
              <a:buChar char="•"/>
            </a:pPr>
            <a:r>
              <a:rPr lang="ar-SA" sz="1200" b="1" dirty="0">
                <a:solidFill>
                  <a:schemeClr val="bg1"/>
                </a:solidFill>
              </a:rPr>
              <a:t>فقد روى البخاري (3936) عن سعد بن أبي وقاص رضي الله عنه قال : " عَادَنِي النَّبِيُّ صَلَّى اللَّهُ عَلَيْهِ وَسَلَّمَ عَامَ حَجَّةِ الْوَدَاعِ مِنْ مَرَضٍ أَشْفَيْتُ مِنْهُ عَلَى الْمَوْتِ ( أي : قاربت ) ..... فقال له عليه الصلاة السلام : ( وَلَعَلَّكَ تُخَلَّفُ حَتَّى يَنْتَفِعَ بِكَ أَقْوَامٌ وَيُضَرَّ بِكَ آخَرُونَ ... الحديث ) .</a:t>
            </a:r>
            <a:endParaRPr lang="en-GB" sz="1200" dirty="0" smtClean="0">
              <a:solidFill>
                <a:schemeClr val="bg1"/>
              </a:solidFill>
            </a:endParaRPr>
          </a:p>
          <a:p>
            <a:pPr marL="457200" indent="-457200" algn="l" rtl="0">
              <a:buBlip>
                <a:blip r:embed="rId2"/>
              </a:buBlip>
            </a:pPr>
            <a:endParaRPr lang="x-none" sz="1200" dirty="0">
              <a:solidFill>
                <a:schemeClr val="bg1"/>
              </a:solidFill>
            </a:endParaRPr>
          </a:p>
        </p:txBody>
      </p:sp>
      <p:pic>
        <p:nvPicPr>
          <p:cNvPr id="3074" name="Picture 2" descr="https://encrypted-tbn0.gstatic.com/images?q=tbn:ANd9GcQfF0AAOKfRVanvAX6B1W4RbzW88AmaYYFg08H8bK686CKGtJh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495550"/>
            <a:ext cx="1944216" cy="12961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down)">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wipe(down)">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wipe(down)">
                                      <p:cBhvr>
                                        <p:cTn id="4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How to do it ?</a:t>
            </a:r>
            <a:endParaRPr lang="x-none" dirty="0"/>
          </a:p>
        </p:txBody>
      </p:sp>
      <p:sp>
        <p:nvSpPr>
          <p:cNvPr id="6" name="Content Placeholder 5"/>
          <p:cNvSpPr>
            <a:spLocks noGrp="1"/>
          </p:cNvSpPr>
          <p:nvPr>
            <p:ph idx="1"/>
          </p:nvPr>
        </p:nvSpPr>
        <p:spPr>
          <a:xfrm>
            <a:off x="3581400" y="438150"/>
            <a:ext cx="5271120" cy="3200400"/>
          </a:xfrm>
        </p:spPr>
        <p:txBody>
          <a:bodyPr>
            <a:normAutofit fontScale="85000" lnSpcReduction="10000"/>
          </a:bodyPr>
          <a:lstStyle/>
          <a:p>
            <a:pPr algn="l" rtl="0">
              <a:lnSpc>
                <a:spcPct val="150000"/>
              </a:lnSpc>
            </a:pPr>
            <a:r>
              <a:rPr lang="en-US" sz="2400" dirty="0" smtClean="0"/>
              <a:t>Give the patient time to respond. Do not be afraid of silence or tears.</a:t>
            </a:r>
          </a:p>
          <a:p>
            <a:pPr algn="l" rtl="0">
              <a:lnSpc>
                <a:spcPct val="150000"/>
              </a:lnSpc>
            </a:pPr>
            <a:r>
              <a:rPr lang="en-US" sz="2400" dirty="0" smtClean="0"/>
              <a:t>Explore patient’s emotions.</a:t>
            </a:r>
          </a:p>
          <a:p>
            <a:pPr algn="l" rtl="0">
              <a:lnSpc>
                <a:spcPct val="150000"/>
              </a:lnSpc>
            </a:pPr>
            <a:r>
              <a:rPr lang="en-US" sz="2400" dirty="0" smtClean="0"/>
              <a:t>Use physical contact if appropriate.</a:t>
            </a:r>
          </a:p>
          <a:p>
            <a:pPr algn="l" rtl="0">
              <a:lnSpc>
                <a:spcPct val="150000"/>
              </a:lnSpc>
            </a:pPr>
            <a:r>
              <a:rPr lang="en-US" sz="2400" dirty="0" smtClean="0"/>
              <a:t>Be honest if you are unsure about something.</a:t>
            </a:r>
          </a:p>
          <a:p>
            <a:pPr algn="l" rtl="0">
              <a:lnSpc>
                <a:spcPct val="150000"/>
              </a:lnSpc>
            </a:pPr>
            <a:r>
              <a:rPr lang="en-US" sz="2400" dirty="0" smtClean="0"/>
              <a:t>Summarize.</a:t>
            </a:r>
            <a:endParaRPr lang="en-GB" sz="2400" dirty="0" smtClean="0"/>
          </a:p>
          <a:p>
            <a:pPr algn="l" rtl="0"/>
            <a:endParaRPr lang="x-none" dirty="0"/>
          </a:p>
        </p:txBody>
      </p:sp>
      <p:sp>
        <p:nvSpPr>
          <p:cNvPr id="5" name="Text Placeholder 4"/>
          <p:cNvSpPr>
            <a:spLocks noGrp="1"/>
          </p:cNvSpPr>
          <p:nvPr>
            <p:ph type="body" sz="half" idx="2"/>
          </p:nvPr>
        </p:nvSpPr>
        <p:spPr>
          <a:xfrm>
            <a:off x="838200" y="590550"/>
            <a:ext cx="2234208" cy="3124200"/>
          </a:xfrm>
        </p:spPr>
        <p:txBody>
          <a:bodyPr>
            <a:normAutofit fontScale="77500" lnSpcReduction="20000"/>
          </a:bodyPr>
          <a:lstStyle/>
          <a:p>
            <a:pPr algn="l" rtl="0">
              <a:lnSpc>
                <a:spcPct val="160000"/>
              </a:lnSpc>
              <a:buClr>
                <a:srgbClr val="FFC000"/>
              </a:buClr>
              <a:buFont typeface="Wingdings" pitchFamily="2" charset="2"/>
              <a:buChar char="§"/>
            </a:pPr>
            <a:r>
              <a:rPr lang="en-US" dirty="0" smtClean="0"/>
              <a:t> Be sensitive.</a:t>
            </a:r>
          </a:p>
          <a:p>
            <a:pPr algn="l" rtl="0">
              <a:lnSpc>
                <a:spcPct val="160000"/>
              </a:lnSpc>
              <a:buClr>
                <a:srgbClr val="FFC000"/>
              </a:buClr>
              <a:buFont typeface="Wingdings" pitchFamily="2" charset="2"/>
              <a:buChar char="§"/>
            </a:pPr>
            <a:r>
              <a:rPr lang="en-US" dirty="0" smtClean="0"/>
              <a:t> Be empathic.</a:t>
            </a:r>
          </a:p>
          <a:p>
            <a:pPr algn="l" rtl="0">
              <a:lnSpc>
                <a:spcPct val="160000"/>
              </a:lnSpc>
              <a:buClr>
                <a:srgbClr val="FFC000"/>
              </a:buClr>
              <a:buFont typeface="Wingdings" pitchFamily="2" charset="2"/>
              <a:buChar char="§"/>
            </a:pPr>
            <a:r>
              <a:rPr lang="en-US" dirty="0" smtClean="0"/>
              <a:t> Maintain eye contact.</a:t>
            </a:r>
          </a:p>
          <a:p>
            <a:pPr algn="l" rtl="0">
              <a:lnSpc>
                <a:spcPct val="160000"/>
              </a:lnSpc>
              <a:buClr>
                <a:srgbClr val="FFC000"/>
              </a:buClr>
              <a:buFont typeface="Wingdings" pitchFamily="2" charset="2"/>
              <a:buChar char="§"/>
            </a:pPr>
            <a:r>
              <a:rPr lang="en-US" dirty="0" smtClean="0"/>
              <a:t> Give information in small chunks.</a:t>
            </a:r>
          </a:p>
          <a:p>
            <a:pPr algn="l" rtl="0">
              <a:lnSpc>
                <a:spcPct val="160000"/>
              </a:lnSpc>
              <a:buClr>
                <a:srgbClr val="FFC000"/>
              </a:buClr>
              <a:buFont typeface="Wingdings" pitchFamily="2" charset="2"/>
              <a:buChar char="§"/>
            </a:pPr>
            <a:r>
              <a:rPr lang="en-US" dirty="0" smtClean="0"/>
              <a:t> Repeat and clarify.</a:t>
            </a:r>
          </a:p>
          <a:p>
            <a:pPr algn="l" rtl="0">
              <a:lnSpc>
                <a:spcPct val="160000"/>
              </a:lnSpc>
              <a:buClr>
                <a:srgbClr val="FFC000"/>
              </a:buClr>
              <a:buFont typeface="Wingdings" pitchFamily="2" charset="2"/>
              <a:buChar char="§"/>
            </a:pPr>
            <a:r>
              <a:rPr lang="en-US" dirty="0" smtClean="0"/>
              <a:t> Regularly check       understanding.</a:t>
            </a:r>
          </a:p>
          <a:p>
            <a:pPr algn="l" rtl="0"/>
            <a:endParaRPr lang="x-non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down)">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wipe(down)">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wipe(down)">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wipe(down)">
                                      <p:cBhvr>
                                        <p:cTn id="47" dur="500"/>
                                        <p:tgtEl>
                                          <p:spTgt spid="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wipe(down)">
                                      <p:cBhvr>
                                        <p:cTn id="52" dur="500"/>
                                        <p:tgtEl>
                                          <p:spTgt spid="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6">
                                            <p:txEl>
                                              <p:pRg st="4" end="4"/>
                                            </p:txEl>
                                          </p:spTgt>
                                        </p:tgtEl>
                                        <p:attrNameLst>
                                          <p:attrName>style.visibility</p:attrName>
                                        </p:attrNameLst>
                                      </p:cBhvr>
                                      <p:to>
                                        <p:strVal val="visible"/>
                                      </p:to>
                                    </p:set>
                                    <p:animEffect transition="in" filter="wipe(down)">
                                      <p:cBhvr>
                                        <p:cTn id="5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dirty="0" smtClean="0"/>
              <a:t>A demonstration..</a:t>
            </a:r>
            <a:endParaRPr lang="x-none" dirty="0"/>
          </a:p>
        </p:txBody>
      </p:sp>
    </p:spTree>
    <p:extLst>
      <p:ext uri="{BB962C8B-B14F-4D97-AF65-F5344CB8AC3E}">
        <p14:creationId xmlns:p14="http://schemas.microsoft.com/office/powerpoint/2010/main" val="6263243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a:xfrm>
            <a:off x="762000" y="3486150"/>
            <a:ext cx="6781800" cy="1200150"/>
          </a:xfrm>
        </p:spPr>
        <p:txBody>
          <a:bodyPr>
            <a:noAutofit/>
          </a:bodyPr>
          <a:lstStyle/>
          <a:p>
            <a:r>
              <a:rPr lang="en-US" sz="3600" dirty="0" smtClean="0"/>
              <a:t>Patient reaction toward terminal illnesses </a:t>
            </a:r>
            <a:endParaRPr lang="x-none" sz="3600" dirty="0" smtClean="0"/>
          </a:p>
        </p:txBody>
      </p:sp>
      <p:graphicFrame>
        <p:nvGraphicFramePr>
          <p:cNvPr id="5" name="جدول 4"/>
          <p:cNvGraphicFramePr>
            <a:graphicFrameLocks noGrp="1"/>
          </p:cNvGraphicFramePr>
          <p:nvPr>
            <p:extLst>
              <p:ext uri="{D42A27DB-BD31-4B8C-83A1-F6EECF244321}">
                <p14:modId xmlns:p14="http://schemas.microsoft.com/office/powerpoint/2010/main" val="45922120"/>
              </p:ext>
            </p:extLst>
          </p:nvPr>
        </p:nvGraphicFramePr>
        <p:xfrm>
          <a:off x="304800" y="57150"/>
          <a:ext cx="8136904" cy="3474720"/>
        </p:xfrm>
        <a:graphic>
          <a:graphicData uri="http://schemas.openxmlformats.org/drawingml/2006/table">
            <a:tbl>
              <a:tblPr rtl="1" firstRow="1" bandRow="1">
                <a:solidFill>
                  <a:srgbClr val="FFCCFF"/>
                </a:solidFill>
                <a:tableStyleId>{5C22544A-7EE6-4342-B048-85BDC9FD1C3A}</a:tableStyleId>
              </a:tblPr>
              <a:tblGrid>
                <a:gridCol w="4068452"/>
                <a:gridCol w="4068452"/>
              </a:tblGrid>
              <a:tr h="345829">
                <a:tc>
                  <a:txBody>
                    <a:bodyPr/>
                    <a:lstStyle/>
                    <a:p>
                      <a:pPr algn="ctr" rtl="1"/>
                      <a:r>
                        <a:rPr lang="en-US" dirty="0" smtClean="0"/>
                        <a:t>Patient</a:t>
                      </a:r>
                      <a:r>
                        <a:rPr lang="en-US" baseline="0" dirty="0" smtClean="0"/>
                        <a:t>\Relative reaction</a:t>
                      </a:r>
                      <a:endParaRPr lang="x-none" dirty="0"/>
                    </a:p>
                  </a:txBody>
                  <a:tcPr/>
                </a:tc>
                <a:tc>
                  <a:txBody>
                    <a:bodyPr/>
                    <a:lstStyle/>
                    <a:p>
                      <a:pPr algn="ctr" rtl="1"/>
                      <a:r>
                        <a:rPr lang="en-US" dirty="0" smtClean="0"/>
                        <a:t>Stage</a:t>
                      </a:r>
                      <a:endParaRPr lang="x-none" dirty="0"/>
                    </a:p>
                  </a:txBody>
                  <a:tcPr/>
                </a:tc>
              </a:tr>
              <a:tr h="594292">
                <a:tc>
                  <a:txBody>
                    <a:bodyPr/>
                    <a:lstStyle/>
                    <a:p>
                      <a:pPr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It can't be true</a:t>
                      </a:r>
                    </a:p>
                    <a:p>
                      <a:pPr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It's a mistake</a:t>
                      </a:r>
                    </a:p>
                    <a:p>
                      <a:pPr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It's not really  happening</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solidFill>
                            <a:srgbClr val="990033"/>
                          </a:solidFill>
                        </a:rPr>
                        <a:t>1- </a:t>
                      </a:r>
                      <a:r>
                        <a:rPr lang="en-US" sz="1800" b="0" dirty="0" smtClean="0">
                          <a:solidFill>
                            <a:srgbClr val="990033"/>
                          </a:solidFill>
                        </a:rPr>
                        <a:t>Denia</a:t>
                      </a:r>
                      <a:r>
                        <a:rPr lang="en-US" sz="2000" b="0" dirty="0" smtClean="0">
                          <a:solidFill>
                            <a:srgbClr val="990033"/>
                          </a:solidFill>
                        </a:rPr>
                        <a:t>l</a:t>
                      </a:r>
                    </a:p>
                  </a:txBody>
                  <a:tcPr>
                    <a:solidFill>
                      <a:schemeClr val="bg1"/>
                    </a:solidFill>
                  </a:tcPr>
                </a:tc>
              </a:tr>
              <a:tr h="1040330">
                <a:tc>
                  <a:txBody>
                    <a:bodyPr/>
                    <a:lstStyle/>
                    <a:p>
                      <a:pPr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How could this happen to</a:t>
                      </a:r>
                    </a:p>
                    <a:p>
                      <a:pPr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me?</a:t>
                      </a:r>
                    </a:p>
                    <a:p>
                      <a:pPr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What have I done to</a:t>
                      </a:r>
                    </a:p>
                    <a:p>
                      <a:pPr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deserve it?</a:t>
                      </a:r>
                    </a:p>
                    <a:p>
                      <a:pPr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Someone’s to blame</a:t>
                      </a:r>
                    </a:p>
                    <a:p>
                      <a:pPr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probably the doctor</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kern="1200" dirty="0" smtClean="0">
                        <a:solidFill>
                          <a:srgbClr val="990033"/>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990033"/>
                          </a:solidFill>
                          <a:latin typeface="+mn-lt"/>
                          <a:ea typeface="+mn-ea"/>
                          <a:cs typeface="+mn-cs"/>
                        </a:rPr>
                        <a:t>2- Anger</a:t>
                      </a:r>
                    </a:p>
                    <a:p>
                      <a:pPr algn="ctr" rtl="0"/>
                      <a:endParaRPr lang="x-none" sz="1800" b="0" kern="1200" dirty="0" smtClean="0">
                        <a:solidFill>
                          <a:srgbClr val="990033"/>
                        </a:solidFill>
                        <a:latin typeface="+mn-lt"/>
                        <a:ea typeface="+mn-ea"/>
                        <a:cs typeface="+mn-cs"/>
                      </a:endParaRPr>
                    </a:p>
                  </a:txBody>
                  <a:tcPr/>
                </a:tc>
              </a:tr>
              <a:tr h="1296149">
                <a:tc>
                  <a:txBody>
                    <a:bodyPr/>
                    <a:lstStyle/>
                    <a:p>
                      <a:pPr marL="0"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Perhaps if I had prayed</a:t>
                      </a:r>
                    </a:p>
                    <a:p>
                      <a:pPr marL="0"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regularly’</a:t>
                      </a:r>
                    </a:p>
                    <a:p>
                      <a:pPr marL="0"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‘Perhaps if I had taken</a:t>
                      </a:r>
                    </a:p>
                    <a:p>
                      <a:pPr marL="0"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those tablets’</a:t>
                      </a:r>
                    </a:p>
                    <a:p>
                      <a:pPr marL="0"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‘Perhaps if I had given up</a:t>
                      </a:r>
                    </a:p>
                    <a:p>
                      <a:pPr marL="0"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smoking’</a:t>
                      </a:r>
                    </a:p>
                    <a:p>
                      <a:pPr algn="ctr" rtl="1"/>
                      <a:endParaRPr lang="x-none" dirty="0">
                        <a:solidFill>
                          <a:srgbClr val="990033"/>
                        </a:solidFill>
                      </a:endParaRPr>
                    </a:p>
                  </a:txBody>
                  <a:tcPr/>
                </a:tc>
                <a:tc>
                  <a:txBody>
                    <a:bodyPr/>
                    <a:lstStyle/>
                    <a:p>
                      <a:pPr algn="ctr" rtl="0"/>
                      <a:r>
                        <a:rPr lang="en-US" sz="1800" b="0" kern="1200" dirty="0" smtClean="0">
                          <a:solidFill>
                            <a:srgbClr val="990033"/>
                          </a:solidFill>
                          <a:latin typeface="+mn-lt"/>
                          <a:ea typeface="+mn-ea"/>
                          <a:cs typeface="+mn-cs"/>
                        </a:rPr>
                        <a:t>3- Bargaining </a:t>
                      </a:r>
                      <a:endParaRPr lang="x-none" sz="1800" b="0" kern="1200" dirty="0" smtClean="0">
                        <a:solidFill>
                          <a:srgbClr val="990033"/>
                        </a:solidFill>
                        <a:latin typeface="+mn-lt"/>
                        <a:ea typeface="+mn-ea"/>
                        <a:cs typeface="+mn-cs"/>
                      </a:endParaRPr>
                    </a:p>
                  </a:txBody>
                  <a:tcPr/>
                </a:tc>
              </a:tr>
            </a:tbl>
          </a:graphicData>
        </a:graphic>
      </p:graphicFrame>
      <p:cxnSp>
        <p:nvCxnSpPr>
          <p:cNvPr id="11" name="رابط مستقيم 10"/>
          <p:cNvCxnSpPr/>
          <p:nvPr/>
        </p:nvCxnSpPr>
        <p:spPr>
          <a:xfrm>
            <a:off x="107504" y="0"/>
            <a:ext cx="0" cy="5143500"/>
          </a:xfrm>
          <a:prstGeom prst="line">
            <a:avLst/>
          </a:prstGeom>
          <a:ln>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a:off x="179512" y="0"/>
            <a:ext cx="0" cy="5143500"/>
          </a:xfrm>
          <a:prstGeom prst="line">
            <a:avLst/>
          </a:prstGeom>
          <a:ln w="38100">
            <a:solidFill>
              <a:srgbClr val="990033"/>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3600" dirty="0" smtClean="0"/>
              <a:t>Patient reaction toward terminal illnesses </a:t>
            </a:r>
            <a:endParaRPr lang="x-none" sz="3600" dirty="0"/>
          </a:p>
        </p:txBody>
      </p:sp>
      <p:graphicFrame>
        <p:nvGraphicFramePr>
          <p:cNvPr id="3" name="جدول 2"/>
          <p:cNvGraphicFramePr>
            <a:graphicFrameLocks noGrp="1"/>
          </p:cNvGraphicFramePr>
          <p:nvPr>
            <p:extLst>
              <p:ext uri="{D42A27DB-BD31-4B8C-83A1-F6EECF244321}">
                <p14:modId xmlns:p14="http://schemas.microsoft.com/office/powerpoint/2010/main" val="1310081045"/>
              </p:ext>
            </p:extLst>
          </p:nvPr>
        </p:nvGraphicFramePr>
        <p:xfrm>
          <a:off x="304800" y="438150"/>
          <a:ext cx="8136904" cy="2804160"/>
        </p:xfrm>
        <a:graphic>
          <a:graphicData uri="http://schemas.openxmlformats.org/drawingml/2006/table">
            <a:tbl>
              <a:tblPr rtl="1" firstRow="1" bandRow="1">
                <a:tableStyleId>{5C22544A-7EE6-4342-B048-85BDC9FD1C3A}</a:tableStyleId>
              </a:tblPr>
              <a:tblGrid>
                <a:gridCol w="4068452"/>
                <a:gridCol w="4068452"/>
              </a:tblGrid>
              <a:tr h="360040">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dirty="0" smtClean="0"/>
                        <a:t>Patient</a:t>
                      </a:r>
                      <a:r>
                        <a:rPr lang="en-US" baseline="0" dirty="0" smtClean="0"/>
                        <a:t>\Relative reaction</a:t>
                      </a:r>
                      <a:endParaRPr lang="x-none" dirty="0" smtClean="0"/>
                    </a:p>
                  </a:txBody>
                  <a:tcPr/>
                </a:tc>
                <a:tc>
                  <a:txBody>
                    <a:bodyPr/>
                    <a:lstStyle/>
                    <a:p>
                      <a:pPr algn="ctr" rtl="0"/>
                      <a:r>
                        <a:rPr lang="en-US" b="1" kern="1200" dirty="0" smtClean="0">
                          <a:solidFill>
                            <a:schemeClr val="lt1"/>
                          </a:solidFill>
                          <a:latin typeface="+mn-lt"/>
                          <a:ea typeface="+mn-ea"/>
                          <a:cs typeface="+mn-cs"/>
                        </a:rPr>
                        <a:t>Stage</a:t>
                      </a:r>
                      <a:endParaRPr lang="x-none" b="1" kern="1200" dirty="0" smtClean="0">
                        <a:solidFill>
                          <a:schemeClr val="lt1"/>
                        </a:solidFill>
                        <a:latin typeface="+mn-lt"/>
                        <a:ea typeface="+mn-ea"/>
                        <a:cs typeface="+mn-cs"/>
                      </a:endParaRPr>
                    </a:p>
                  </a:txBody>
                  <a:tcPr/>
                </a:tc>
              </a:tr>
              <a:tr h="370840">
                <a:tc>
                  <a:txBody>
                    <a:bodyPr/>
                    <a:lstStyle/>
                    <a:p>
                      <a:pPr marL="0" algn="ctr" rtl="0" eaLnBrk="1" hangingPunct="1">
                        <a:buFont typeface="Wingdings" pitchFamily="2" charset="2"/>
                        <a:buNone/>
                        <a:defRPr/>
                      </a:pPr>
                      <a:r>
                        <a:rPr lang="en-US" sz="1400" b="0" kern="1200" dirty="0" smtClean="0">
                          <a:solidFill>
                            <a:srgbClr val="990033"/>
                          </a:solidFill>
                          <a:latin typeface="+mn-lt"/>
                          <a:ea typeface="+mn-ea"/>
                          <a:cs typeface="+mn-cs"/>
                        </a:rPr>
                        <a:t>It really is true</a:t>
                      </a:r>
                    </a:p>
                    <a:p>
                      <a:pPr marL="0" algn="ctr" rtl="0" eaLnBrk="1" hangingPunct="1">
                        <a:buFont typeface="Wingdings" pitchFamily="2" charset="2"/>
                        <a:buNone/>
                        <a:defRPr/>
                      </a:pPr>
                      <a:r>
                        <a:rPr lang="en-US" sz="1400" b="0" kern="1200" dirty="0" smtClean="0">
                          <a:solidFill>
                            <a:srgbClr val="990033"/>
                          </a:solidFill>
                          <a:latin typeface="+mn-lt"/>
                          <a:ea typeface="+mn-ea"/>
                          <a:cs typeface="+mn-cs"/>
                        </a:rPr>
                        <a:t>What am I going to do?</a:t>
                      </a:r>
                    </a:p>
                    <a:p>
                      <a:pPr marL="0" algn="ctr" rtl="0" eaLnBrk="1" hangingPunct="1">
                        <a:buFont typeface="Wingdings" pitchFamily="2" charset="2"/>
                        <a:buNone/>
                        <a:defRPr/>
                      </a:pPr>
                      <a:r>
                        <a:rPr lang="en-US" sz="1400" b="0" kern="1200" dirty="0" smtClean="0">
                          <a:solidFill>
                            <a:srgbClr val="990033"/>
                          </a:solidFill>
                          <a:latin typeface="+mn-lt"/>
                          <a:ea typeface="+mn-ea"/>
                          <a:cs typeface="+mn-cs"/>
                        </a:rPr>
                        <a:t>What is going to happen to</a:t>
                      </a:r>
                    </a:p>
                    <a:p>
                      <a:pPr marL="0" algn="ctr" rtl="0" eaLnBrk="1" hangingPunct="1">
                        <a:buFont typeface="Wingdings" pitchFamily="2" charset="2"/>
                        <a:buNone/>
                        <a:defRPr/>
                      </a:pPr>
                      <a:r>
                        <a:rPr lang="en-US" sz="1400" b="0" kern="1200" dirty="0" smtClean="0">
                          <a:solidFill>
                            <a:srgbClr val="990033"/>
                          </a:solidFill>
                          <a:latin typeface="+mn-lt"/>
                          <a:ea typeface="+mn-ea"/>
                          <a:cs typeface="+mn-cs"/>
                        </a:rPr>
                        <a:t>my family</a:t>
                      </a:r>
                    </a:p>
                    <a:p>
                      <a:pPr marL="0" algn="ctr" rtl="0" eaLnBrk="1" hangingPunct="1">
                        <a:buFont typeface="Wingdings" pitchFamily="2" charset="2"/>
                        <a:buNone/>
                        <a:defRPr/>
                      </a:pPr>
                      <a:r>
                        <a:rPr lang="en-US" sz="1400" b="0" kern="1200" dirty="0" smtClean="0">
                          <a:solidFill>
                            <a:srgbClr val="990033"/>
                          </a:solidFill>
                          <a:latin typeface="+mn-lt"/>
                          <a:ea typeface="+mn-ea"/>
                          <a:cs typeface="+mn-cs"/>
                        </a:rPr>
                        <a:t>I do not matter anymore</a:t>
                      </a:r>
                    </a:p>
                    <a:p>
                      <a:pPr marL="0" algn="ctr" rtl="0" eaLnBrk="1" hangingPunct="1"/>
                      <a:endParaRPr lang="x-none" sz="1800" b="0" kern="1200" dirty="0">
                        <a:solidFill>
                          <a:schemeClr val="accent1">
                            <a:lumMod val="75000"/>
                          </a:schemeClr>
                        </a:solidFill>
                        <a:latin typeface="+mn-lt"/>
                        <a:ea typeface="+mn-ea"/>
                        <a:cs typeface="+mn-cs"/>
                      </a:endParaRPr>
                    </a:p>
                  </a:txBody>
                  <a:tcPr/>
                </a:tc>
                <a:tc>
                  <a:txBody>
                    <a:bodyPr/>
                    <a:lstStyle/>
                    <a:p>
                      <a:pPr algn="ctr" rtl="0"/>
                      <a:endParaRPr lang="en-US" sz="1800" b="0" kern="1200" dirty="0" smtClean="0">
                        <a:solidFill>
                          <a:schemeClr val="accent1">
                            <a:lumMod val="75000"/>
                          </a:schemeClr>
                        </a:solidFill>
                        <a:latin typeface="+mn-lt"/>
                        <a:ea typeface="+mn-ea"/>
                        <a:cs typeface="+mn-cs"/>
                      </a:endParaRPr>
                    </a:p>
                    <a:p>
                      <a:pPr algn="ctr" rtl="0"/>
                      <a:endParaRPr lang="en-US" sz="1800" b="0" kern="1200" dirty="0" smtClean="0">
                        <a:solidFill>
                          <a:schemeClr val="accent1">
                            <a:lumMod val="75000"/>
                          </a:schemeClr>
                        </a:solidFill>
                        <a:latin typeface="+mn-lt"/>
                        <a:ea typeface="+mn-ea"/>
                        <a:cs typeface="+mn-cs"/>
                      </a:endParaRPr>
                    </a:p>
                    <a:p>
                      <a:pPr algn="ctr" rtl="0"/>
                      <a:r>
                        <a:rPr lang="en-US" sz="1800" b="0" kern="1200" dirty="0" smtClean="0">
                          <a:solidFill>
                            <a:srgbClr val="990033"/>
                          </a:solidFill>
                          <a:latin typeface="+mn-lt"/>
                          <a:ea typeface="+mn-ea"/>
                          <a:cs typeface="+mn-cs"/>
                        </a:rPr>
                        <a:t>4- Depression </a:t>
                      </a:r>
                      <a:endParaRPr lang="x-none" sz="1800" b="0" kern="1200" dirty="0" smtClean="0">
                        <a:solidFill>
                          <a:srgbClr val="990033"/>
                        </a:solidFill>
                        <a:latin typeface="+mn-lt"/>
                        <a:ea typeface="+mn-ea"/>
                        <a:cs typeface="+mn-cs"/>
                      </a:endParaRPr>
                    </a:p>
                  </a:txBody>
                  <a:tcPr/>
                </a:tc>
              </a:tr>
              <a:tr h="370840">
                <a:tc>
                  <a:txBody>
                    <a:bodyPr/>
                    <a:lstStyle/>
                    <a:p>
                      <a:pPr marL="0" algn="ctr" rtl="0" eaLnBrk="1" hangingPunct="1">
                        <a:buFont typeface="Wingdings" pitchFamily="2" charset="2"/>
                        <a:buNone/>
                        <a:defRPr/>
                      </a:pPr>
                      <a:r>
                        <a:rPr lang="en-US" sz="1400" b="0" kern="1200" dirty="0" smtClean="0">
                          <a:solidFill>
                            <a:srgbClr val="990033"/>
                          </a:solidFill>
                          <a:latin typeface="+mn-lt"/>
                          <a:ea typeface="+mn-ea"/>
                          <a:cs typeface="+mn-cs"/>
                        </a:rPr>
                        <a:t>Life goes on</a:t>
                      </a:r>
                    </a:p>
                    <a:p>
                      <a:pPr algn="ctr" rtl="0" eaLnBrk="1" hangingPunct="1">
                        <a:buFont typeface="Wingdings" pitchFamily="2" charset="2"/>
                        <a:buNone/>
                        <a:defRPr/>
                      </a:pPr>
                      <a:r>
                        <a:rPr lang="en-US" sz="1400" b="0" kern="1200" dirty="0" smtClean="0">
                          <a:solidFill>
                            <a:srgbClr val="990033"/>
                          </a:solidFill>
                          <a:latin typeface="+mn-lt"/>
                          <a:ea typeface="+mn-ea"/>
                          <a:cs typeface="+mn-cs"/>
                        </a:rPr>
                        <a:t>I must prepare for my</a:t>
                      </a:r>
                    </a:p>
                    <a:p>
                      <a:pPr algn="ctr" rtl="0" eaLnBrk="1" hangingPunct="1">
                        <a:buFont typeface="Wingdings" pitchFamily="2" charset="2"/>
                        <a:buNone/>
                        <a:defRPr/>
                      </a:pPr>
                      <a:r>
                        <a:rPr lang="en-US" sz="1400" b="0" kern="1200" dirty="0" smtClean="0">
                          <a:solidFill>
                            <a:srgbClr val="990033"/>
                          </a:solidFill>
                          <a:latin typeface="+mn-lt"/>
                          <a:ea typeface="+mn-ea"/>
                          <a:cs typeface="+mn-cs"/>
                        </a:rPr>
                        <a:t>family</a:t>
                      </a:r>
                    </a:p>
                    <a:p>
                      <a:pPr algn="ctr" rtl="1"/>
                      <a:endParaRPr lang="x-none" dirty="0"/>
                    </a:p>
                  </a:txBody>
                  <a:tcPr/>
                </a:tc>
                <a:tc>
                  <a:txBody>
                    <a:bodyPr/>
                    <a:lstStyle/>
                    <a:p>
                      <a:pPr algn="ctr" rtl="0"/>
                      <a:endParaRPr lang="en-US" sz="1800" b="0" kern="1200" dirty="0" smtClean="0">
                        <a:solidFill>
                          <a:srgbClr val="990033"/>
                        </a:solidFill>
                        <a:latin typeface="+mn-lt"/>
                        <a:ea typeface="+mn-ea"/>
                        <a:cs typeface="+mn-cs"/>
                      </a:endParaRPr>
                    </a:p>
                    <a:p>
                      <a:pPr algn="ctr" rtl="0"/>
                      <a:r>
                        <a:rPr lang="en-US" sz="1800" b="0" kern="1200" dirty="0" smtClean="0">
                          <a:solidFill>
                            <a:srgbClr val="990033"/>
                          </a:solidFill>
                          <a:latin typeface="+mn-lt"/>
                          <a:ea typeface="+mn-ea"/>
                          <a:cs typeface="+mn-cs"/>
                        </a:rPr>
                        <a:t> 5- Acceptance</a:t>
                      </a:r>
                      <a:endParaRPr lang="x-none" sz="1800" b="0" kern="1200" dirty="0" smtClean="0">
                        <a:solidFill>
                          <a:srgbClr val="990033"/>
                        </a:solidFill>
                        <a:latin typeface="+mn-lt"/>
                        <a:ea typeface="+mn-ea"/>
                        <a:cs typeface="+mn-cs"/>
                      </a:endParaRPr>
                    </a:p>
                  </a:txBody>
                  <a:tcPr/>
                </a:tc>
              </a:tr>
            </a:tbl>
          </a:graphicData>
        </a:graphic>
      </p:graphicFrame>
      <p:cxnSp>
        <p:nvCxnSpPr>
          <p:cNvPr id="5" name="رابط مستقيم 4"/>
          <p:cNvCxnSpPr/>
          <p:nvPr/>
        </p:nvCxnSpPr>
        <p:spPr>
          <a:xfrm>
            <a:off x="8892480" y="0"/>
            <a:ext cx="0" cy="5143500"/>
          </a:xfrm>
          <a:prstGeom prst="line">
            <a:avLst/>
          </a:prstGeom>
          <a:ln>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6" name="رابط مستقيم 5"/>
          <p:cNvCxnSpPr/>
          <p:nvPr/>
        </p:nvCxnSpPr>
        <p:spPr>
          <a:xfrm>
            <a:off x="8820472" y="0"/>
            <a:ext cx="0" cy="5143500"/>
          </a:xfrm>
          <a:prstGeom prst="line">
            <a:avLst/>
          </a:prstGeom>
          <a:ln w="38100">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flipH="1">
            <a:off x="0" y="4948014"/>
            <a:ext cx="9144000" cy="0"/>
          </a:xfrm>
          <a:prstGeom prst="line">
            <a:avLst/>
          </a:prstGeom>
          <a:ln>
            <a:solidFill>
              <a:srgbClr val="990033"/>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dirty="0" smtClean="0"/>
              <a:t>Patient’s Perspective</a:t>
            </a:r>
            <a:endParaRPr lang="x-none" dirty="0"/>
          </a:p>
        </p:txBody>
      </p:sp>
      <p:sp>
        <p:nvSpPr>
          <p:cNvPr id="4" name="مستطيل 3"/>
          <p:cNvSpPr/>
          <p:nvPr/>
        </p:nvSpPr>
        <p:spPr>
          <a:xfrm>
            <a:off x="533400" y="1047750"/>
            <a:ext cx="5472608" cy="2416046"/>
          </a:xfrm>
          <a:prstGeom prst="rect">
            <a:avLst/>
          </a:prstGeom>
        </p:spPr>
        <p:txBody>
          <a:bodyPr wrap="square">
            <a:spAutoFit/>
          </a:bodyPr>
          <a:lstStyle/>
          <a:p>
            <a:pPr>
              <a:lnSpc>
                <a:spcPct val="150000"/>
              </a:lnSpc>
            </a:pPr>
            <a:r>
              <a:rPr lang="en-GB" sz="2000" dirty="0" smtClean="0">
                <a:solidFill>
                  <a:schemeClr val="tx2"/>
                </a:solidFill>
              </a:rPr>
              <a:t>Patients prefer:</a:t>
            </a:r>
          </a:p>
          <a:p>
            <a:pPr>
              <a:lnSpc>
                <a:spcPct val="150000"/>
              </a:lnSpc>
              <a:buClr>
                <a:srgbClr val="660033"/>
              </a:buClr>
              <a:buFont typeface="Wingdings" pitchFamily="2" charset="2"/>
              <a:buChar char="§"/>
            </a:pPr>
            <a:r>
              <a:rPr lang="en-GB" sz="2000" dirty="0" smtClean="0">
                <a:solidFill>
                  <a:schemeClr val="bg1">
                    <a:lumMod val="50000"/>
                  </a:schemeClr>
                </a:solidFill>
              </a:rPr>
              <a:t>Physician’s competence, honesty &amp; attention. </a:t>
            </a:r>
          </a:p>
          <a:p>
            <a:pPr>
              <a:buClr>
                <a:srgbClr val="660033"/>
              </a:buClr>
              <a:buFont typeface="Wingdings" pitchFamily="2" charset="2"/>
              <a:buChar char="§"/>
            </a:pPr>
            <a:r>
              <a:rPr lang="en-GB" sz="2000" dirty="0" smtClean="0">
                <a:solidFill>
                  <a:schemeClr val="bg1">
                    <a:lumMod val="50000"/>
                  </a:schemeClr>
                </a:solidFill>
              </a:rPr>
              <a:t>Time for questions.</a:t>
            </a:r>
          </a:p>
          <a:p>
            <a:pPr>
              <a:buClr>
                <a:srgbClr val="660033"/>
              </a:buClr>
              <a:buFont typeface="Wingdings" pitchFamily="2" charset="2"/>
              <a:buChar char="§"/>
            </a:pPr>
            <a:r>
              <a:rPr lang="en-GB" sz="2000" dirty="0" smtClean="0">
                <a:solidFill>
                  <a:schemeClr val="bg1">
                    <a:lumMod val="50000"/>
                  </a:schemeClr>
                </a:solidFill>
              </a:rPr>
              <a:t>Straightforward &amp; understandable diagnosis.</a:t>
            </a:r>
          </a:p>
          <a:p>
            <a:pPr>
              <a:buClr>
                <a:srgbClr val="660033"/>
              </a:buClr>
              <a:buFont typeface="Wingdings" pitchFamily="2" charset="2"/>
              <a:buChar char="§"/>
            </a:pPr>
            <a:r>
              <a:rPr lang="en-GB" sz="2000" dirty="0" smtClean="0">
                <a:solidFill>
                  <a:schemeClr val="bg1">
                    <a:lumMod val="50000"/>
                  </a:schemeClr>
                </a:solidFill>
              </a:rPr>
              <a:t>The use of clear language.</a:t>
            </a:r>
          </a:p>
          <a:p>
            <a:pPr marL="0" lvl="1">
              <a:buClr>
                <a:srgbClr val="660033"/>
              </a:buClr>
            </a:pPr>
            <a:r>
              <a:rPr lang="en-GB" sz="1100" i="1" dirty="0" smtClean="0"/>
              <a:t>    Parker PA, </a:t>
            </a:r>
            <a:r>
              <a:rPr lang="en-GB" sz="1100" i="1" dirty="0" err="1" smtClean="0"/>
              <a:t>Baile</a:t>
            </a:r>
            <a:r>
              <a:rPr lang="en-GB" sz="1100" i="1" dirty="0" smtClean="0"/>
              <a:t> WF </a:t>
            </a:r>
            <a:r>
              <a:rPr lang="en-GB" sz="1100" i="1" dirty="0" err="1" smtClean="0"/>
              <a:t>j.clinical</a:t>
            </a:r>
            <a:r>
              <a:rPr lang="en-GB" sz="1100" i="1" dirty="0" smtClean="0"/>
              <a:t> </a:t>
            </a:r>
            <a:r>
              <a:rPr lang="en-GB" sz="1100" i="1" dirty="0" err="1" smtClean="0"/>
              <a:t>onc</a:t>
            </a:r>
            <a:r>
              <a:rPr lang="en-GB" sz="1100" i="1" dirty="0" smtClean="0"/>
              <a:t> 2001</a:t>
            </a:r>
          </a:p>
          <a:p>
            <a:pPr>
              <a:buClr>
                <a:srgbClr val="660033"/>
              </a:buClr>
            </a:pPr>
            <a:endParaRPr lang="x-none" sz="2000" dirty="0" smtClean="0">
              <a:solidFill>
                <a:schemeClr val="bg1">
                  <a:lumMod val="50000"/>
                </a:schemeClr>
              </a:solidFill>
            </a:endParaRPr>
          </a:p>
        </p:txBody>
      </p:sp>
      <p:pic>
        <p:nvPicPr>
          <p:cNvPr id="13316" name="Picture 4" descr="http://worldofdtcmarketing.com/wp-content/uploads/2012/01/communication-doctor-patient-300x284.jpe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1799553"/>
            <a:ext cx="1901620" cy="1800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dirty="0" smtClean="0"/>
              <a:t>Family’s Perspective</a:t>
            </a:r>
            <a:endParaRPr lang="x-none" dirty="0"/>
          </a:p>
        </p:txBody>
      </p:sp>
      <p:sp>
        <p:nvSpPr>
          <p:cNvPr id="3" name="مستطيل 2"/>
          <p:cNvSpPr/>
          <p:nvPr/>
        </p:nvSpPr>
        <p:spPr>
          <a:xfrm>
            <a:off x="381000" y="971550"/>
            <a:ext cx="6624736" cy="2569934"/>
          </a:xfrm>
          <a:prstGeom prst="rect">
            <a:avLst/>
          </a:prstGeom>
        </p:spPr>
        <p:txBody>
          <a:bodyPr wrap="square">
            <a:spAutoFit/>
          </a:bodyPr>
          <a:lstStyle/>
          <a:p>
            <a:pPr>
              <a:lnSpc>
                <a:spcPct val="150000"/>
              </a:lnSpc>
            </a:pPr>
            <a:r>
              <a:rPr lang="en-GB" sz="2000" dirty="0" smtClean="0">
                <a:solidFill>
                  <a:schemeClr val="tx2"/>
                </a:solidFill>
              </a:rPr>
              <a:t>Family members prefer:</a:t>
            </a:r>
          </a:p>
          <a:p>
            <a:pPr>
              <a:buClr>
                <a:srgbClr val="990033"/>
              </a:buClr>
              <a:buFont typeface="Wingdings" pitchFamily="2" charset="2"/>
              <a:buChar char="§"/>
            </a:pPr>
            <a:r>
              <a:rPr lang="en-GB" sz="2000" dirty="0" smtClean="0">
                <a:solidFill>
                  <a:schemeClr val="bg1">
                    <a:lumMod val="50000"/>
                  </a:schemeClr>
                </a:solidFill>
              </a:rPr>
              <a:t>Privacy.</a:t>
            </a:r>
          </a:p>
          <a:p>
            <a:pPr>
              <a:buClr>
                <a:srgbClr val="990033"/>
              </a:buClr>
              <a:buFont typeface="Wingdings" pitchFamily="2" charset="2"/>
              <a:buChar char="§"/>
            </a:pPr>
            <a:r>
              <a:rPr lang="en-GB" sz="2000" dirty="0" smtClean="0">
                <a:solidFill>
                  <a:schemeClr val="bg1">
                    <a:lumMod val="50000"/>
                  </a:schemeClr>
                </a:solidFill>
              </a:rPr>
              <a:t>Good attitude from the bearer.</a:t>
            </a:r>
          </a:p>
          <a:p>
            <a:pPr>
              <a:buClr>
                <a:srgbClr val="990033"/>
              </a:buClr>
              <a:buFont typeface="Wingdings" pitchFamily="2" charset="2"/>
              <a:buChar char="§"/>
            </a:pPr>
            <a:r>
              <a:rPr lang="en-GB" sz="2000" dirty="0" smtClean="0">
                <a:solidFill>
                  <a:schemeClr val="bg1">
                    <a:lumMod val="50000"/>
                  </a:schemeClr>
                </a:solidFill>
              </a:rPr>
              <a:t>Clarity of the information given.</a:t>
            </a:r>
          </a:p>
          <a:p>
            <a:pPr>
              <a:buClr>
                <a:srgbClr val="990033"/>
              </a:buClr>
              <a:buFont typeface="Wingdings" pitchFamily="2" charset="2"/>
              <a:buChar char="§"/>
            </a:pPr>
            <a:r>
              <a:rPr lang="en-GB" sz="2000" dirty="0" smtClean="0">
                <a:solidFill>
                  <a:schemeClr val="bg1">
                    <a:lumMod val="50000"/>
                  </a:schemeClr>
                </a:solidFill>
              </a:rPr>
              <a:t>Physician competency.</a:t>
            </a:r>
          </a:p>
          <a:p>
            <a:pPr>
              <a:buClr>
                <a:srgbClr val="990033"/>
              </a:buClr>
              <a:buFont typeface="Wingdings" pitchFamily="2" charset="2"/>
              <a:buChar char="§"/>
            </a:pPr>
            <a:r>
              <a:rPr lang="en-GB" sz="2000" dirty="0" smtClean="0">
                <a:solidFill>
                  <a:schemeClr val="bg1">
                    <a:lumMod val="50000"/>
                  </a:schemeClr>
                </a:solidFill>
              </a:rPr>
              <a:t>Time for questions.</a:t>
            </a:r>
            <a:endParaRPr lang="x-none" sz="2000" dirty="0" smtClean="0">
              <a:solidFill>
                <a:schemeClr val="bg1">
                  <a:lumMod val="50000"/>
                </a:schemeClr>
              </a:solidFill>
            </a:endParaRPr>
          </a:p>
          <a:p>
            <a:pPr marL="0" lvl="2">
              <a:buClr>
                <a:srgbClr val="990033"/>
              </a:buClr>
            </a:pPr>
            <a:r>
              <a:rPr lang="en-GB" sz="1100" i="1" dirty="0" smtClean="0"/>
              <a:t>    </a:t>
            </a:r>
            <a:r>
              <a:rPr lang="en-GB" sz="1100" i="1" dirty="0" err="1" smtClean="0"/>
              <a:t>Jurkovich</a:t>
            </a:r>
            <a:r>
              <a:rPr lang="en-GB" sz="1100" i="1" dirty="0" smtClean="0"/>
              <a:t> GJ, et al. J Trauma 200 </a:t>
            </a:r>
          </a:p>
          <a:p>
            <a:pPr>
              <a:buClr>
                <a:srgbClr val="990033"/>
              </a:buClr>
            </a:pPr>
            <a:endParaRPr lang="en-GB" sz="2000" dirty="0" smtClean="0">
              <a:solidFill>
                <a:schemeClr val="bg1">
                  <a:lumMod val="50000"/>
                </a:schemeClr>
              </a:solidFill>
            </a:endParaRPr>
          </a:p>
        </p:txBody>
      </p:sp>
      <p:pic>
        <p:nvPicPr>
          <p:cNvPr id="12290" name="Picture 2" descr="https://encrypted-tbn1.gstatic.com/images?q=tbn:ANd9GcRbi1wk43vgJJYzhhB0X5y4wyym-Y9TIAiQqyVpIAa342LOgUfsV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1809750"/>
            <a:ext cx="2896292" cy="20162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Role of primary care physicians in breaking bad news:</a:t>
            </a:r>
            <a:endParaRPr lang="en-US" dirty="0"/>
          </a:p>
        </p:txBody>
      </p:sp>
      <p:sp>
        <p:nvSpPr>
          <p:cNvPr id="3" name="TextBox 2"/>
          <p:cNvSpPr txBox="1"/>
          <p:nvPr/>
        </p:nvSpPr>
        <p:spPr>
          <a:xfrm>
            <a:off x="152400" y="510346"/>
            <a:ext cx="8466145" cy="2862322"/>
          </a:xfrm>
          <a:prstGeom prst="rect">
            <a:avLst/>
          </a:prstGeom>
          <a:noFill/>
        </p:spPr>
        <p:txBody>
          <a:bodyPr wrap="square" rtlCol="0">
            <a:spAutoFit/>
          </a:bodyPr>
          <a:lstStyle/>
          <a:p>
            <a:pPr marL="342900" indent="-342900">
              <a:buFont typeface="Arial" panose="020B0604020202020204" pitchFamily="34" charset="0"/>
              <a:buChar char="•"/>
            </a:pPr>
            <a:r>
              <a:rPr lang="en-US" b="1" dirty="0" smtClean="0">
                <a:solidFill>
                  <a:schemeClr val="accent1">
                    <a:lumMod val="75000"/>
                  </a:schemeClr>
                </a:solidFill>
              </a:rPr>
              <a:t>Breaking </a:t>
            </a:r>
            <a:r>
              <a:rPr lang="en-US" b="1" dirty="0">
                <a:solidFill>
                  <a:schemeClr val="accent1">
                    <a:lumMod val="75000"/>
                  </a:schemeClr>
                </a:solidFill>
              </a:rPr>
              <a:t>bad news is a sentinel skill of the family physician. </a:t>
            </a:r>
            <a:endParaRPr lang="en-US" b="1" dirty="0" smtClean="0">
              <a:solidFill>
                <a:schemeClr val="accent1">
                  <a:lumMod val="75000"/>
                </a:schemeClr>
              </a:solidFill>
            </a:endParaRPr>
          </a:p>
          <a:p>
            <a:pPr marL="342900" indent="-342900">
              <a:buFont typeface="Arial" panose="020B0604020202020204" pitchFamily="34" charset="0"/>
              <a:buChar char="•"/>
            </a:pPr>
            <a:endParaRPr lang="en-US" b="1" dirty="0" smtClean="0">
              <a:solidFill>
                <a:schemeClr val="accent1">
                  <a:lumMod val="75000"/>
                </a:schemeClr>
              </a:solidFill>
            </a:endParaRPr>
          </a:p>
          <a:p>
            <a:pPr marL="342900" indent="-342900">
              <a:buFont typeface="Arial" panose="020B0604020202020204" pitchFamily="34" charset="0"/>
              <a:buChar char="•"/>
            </a:pPr>
            <a:r>
              <a:rPr lang="en-US" b="1" dirty="0" smtClean="0">
                <a:solidFill>
                  <a:schemeClr val="accent1">
                    <a:lumMod val="75000"/>
                  </a:schemeClr>
                </a:solidFill>
              </a:rPr>
              <a:t>Family physicians who provide continuity care to patients are in an ideal position to compassionately, yet clearly, convey devastating news.</a:t>
            </a:r>
          </a:p>
          <a:p>
            <a:pPr marL="342900" indent="-342900">
              <a:buFont typeface="Arial" panose="020B0604020202020204" pitchFamily="34" charset="0"/>
              <a:buChar char="•"/>
            </a:pPr>
            <a:endParaRPr lang="en-US" b="1" dirty="0" smtClean="0">
              <a:solidFill>
                <a:schemeClr val="accent1">
                  <a:lumMod val="75000"/>
                </a:schemeClr>
              </a:solidFill>
            </a:endParaRPr>
          </a:p>
          <a:p>
            <a:pPr marL="342900" indent="-342900">
              <a:buFont typeface="Arial" panose="020B0604020202020204" pitchFamily="34" charset="0"/>
              <a:buChar char="•"/>
            </a:pPr>
            <a:r>
              <a:rPr lang="en-US" b="1" dirty="0" smtClean="0">
                <a:solidFill>
                  <a:schemeClr val="accent1">
                    <a:lumMod val="75000"/>
                  </a:schemeClr>
                </a:solidFill>
              </a:rPr>
              <a:t>The </a:t>
            </a:r>
            <a:r>
              <a:rPr lang="en-US" b="1" dirty="0">
                <a:solidFill>
                  <a:schemeClr val="accent1">
                    <a:lumMod val="75000"/>
                  </a:schemeClr>
                </a:solidFill>
              </a:rPr>
              <a:t>importance of the physician-patient relationship in such engagements is critical</a:t>
            </a:r>
            <a:r>
              <a:rPr lang="en-US" b="1" dirty="0" smtClean="0">
                <a:solidFill>
                  <a:schemeClr val="accent1">
                    <a:lumMod val="75000"/>
                  </a:schemeClr>
                </a:solidFill>
              </a:rPr>
              <a:t>.</a:t>
            </a:r>
          </a:p>
          <a:p>
            <a:pPr marL="342900" indent="-342900">
              <a:buFont typeface="Arial" panose="020B0604020202020204" pitchFamily="34" charset="0"/>
              <a:buChar char="•"/>
            </a:pPr>
            <a:endParaRPr lang="en-US" b="1" dirty="0" smtClean="0">
              <a:solidFill>
                <a:schemeClr val="accent1">
                  <a:lumMod val="75000"/>
                </a:schemeClr>
              </a:solidFill>
            </a:endParaRPr>
          </a:p>
          <a:p>
            <a:pPr marL="342900" indent="-342900">
              <a:buFont typeface="Arial" panose="020B0604020202020204" pitchFamily="34" charset="0"/>
              <a:buChar char="•"/>
            </a:pPr>
            <a:r>
              <a:rPr lang="en-US" b="1" dirty="0" smtClean="0">
                <a:solidFill>
                  <a:schemeClr val="accent1">
                    <a:lumMod val="75000"/>
                  </a:schemeClr>
                </a:solidFill>
              </a:rPr>
              <a:t>Having </a:t>
            </a:r>
            <a:r>
              <a:rPr lang="en-US" b="1" dirty="0">
                <a:solidFill>
                  <a:schemeClr val="accent1">
                    <a:lumMod val="75000"/>
                  </a:schemeClr>
                </a:solidFill>
              </a:rPr>
              <a:t>already developed a sense of mutual trust, the family physician is often in the position to break such </a:t>
            </a:r>
            <a:r>
              <a:rPr lang="en-US" b="1" dirty="0" smtClean="0">
                <a:solidFill>
                  <a:schemeClr val="accent1">
                    <a:lumMod val="75000"/>
                  </a:schemeClr>
                </a:solidFill>
              </a:rPr>
              <a:t>news</a:t>
            </a:r>
            <a:r>
              <a:rPr lang="en-US" b="1" dirty="0">
                <a:solidFill>
                  <a:schemeClr val="accent1">
                    <a:lumMod val="75000"/>
                  </a:schemeClr>
                </a:solidFill>
              </a:rPr>
              <a:t>.</a:t>
            </a:r>
          </a:p>
        </p:txBody>
      </p:sp>
    </p:spTree>
    <p:extLst>
      <p:ext uri="{BB962C8B-B14F-4D97-AF65-F5344CB8AC3E}">
        <p14:creationId xmlns:p14="http://schemas.microsoft.com/office/powerpoint/2010/main" val="316544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07504" y="285750"/>
            <a:ext cx="9036496" cy="1131590"/>
          </a:xfrm>
        </p:spPr>
        <p:txBody>
          <a:bodyPr>
            <a:normAutofit fontScale="90000"/>
          </a:bodyPr>
          <a:lstStyle/>
          <a:p>
            <a:r>
              <a:rPr lang="en-US" sz="2800" b="1" dirty="0"/>
              <a:t>Perception and Attitude towards Breaking Bad News in the Saudi Population </a:t>
            </a:r>
            <a:r>
              <a:rPr lang="en-US" sz="2800" b="1" dirty="0" smtClean="0"/>
              <a:t/>
            </a:r>
            <a:br>
              <a:rPr lang="en-US" sz="2800" b="1" dirty="0" smtClean="0"/>
            </a:br>
            <a:r>
              <a:rPr lang="en-US" sz="900" dirty="0">
                <a:latin typeface="+mn-lt"/>
              </a:rPr>
              <a:t>(by Prof. Mohammed O. </a:t>
            </a:r>
            <a:r>
              <a:rPr lang="en-US" sz="900" dirty="0" err="1">
                <a:latin typeface="+mn-lt"/>
              </a:rPr>
              <a:t>Alrukban</a:t>
            </a:r>
            <a:r>
              <a:rPr lang="en-US" sz="900" dirty="0">
                <a:latin typeface="+mn-lt"/>
              </a:rPr>
              <a:t> and others)</a:t>
            </a:r>
            <a:r>
              <a:rPr lang="en-US" sz="2800" b="1" dirty="0" smtClean="0"/>
              <a:t>	</a:t>
            </a:r>
            <a:endParaRPr lang="en-US" sz="1200" dirty="0"/>
          </a:p>
        </p:txBody>
      </p:sp>
      <p:sp>
        <p:nvSpPr>
          <p:cNvPr id="2" name="Content Placeholder 1"/>
          <p:cNvSpPr>
            <a:spLocks noGrp="1"/>
          </p:cNvSpPr>
          <p:nvPr>
            <p:ph idx="1"/>
          </p:nvPr>
        </p:nvSpPr>
        <p:spPr>
          <a:xfrm>
            <a:off x="3581400" y="971550"/>
            <a:ext cx="5257800" cy="3581400"/>
          </a:xfrm>
        </p:spPr>
        <p:txBody>
          <a:bodyPr>
            <a:noAutofit/>
          </a:bodyPr>
          <a:lstStyle/>
          <a:p>
            <a:pPr algn="l"/>
            <a:r>
              <a:rPr lang="en-US" sz="1200" b="1" dirty="0"/>
              <a:t>A cross sectional community based survey was conducted in Riyadh city during the month of April, 2009. </a:t>
            </a:r>
            <a:endParaRPr lang="en-US" sz="1200" b="1" dirty="0" smtClean="0"/>
          </a:p>
          <a:p>
            <a:pPr algn="l"/>
            <a:endParaRPr lang="en-US" sz="1200" b="1" dirty="0"/>
          </a:p>
          <a:p>
            <a:pPr algn="l"/>
            <a:r>
              <a:rPr lang="en-US" sz="1200" b="1" dirty="0"/>
              <a:t>The study included 1086 participants. </a:t>
            </a:r>
            <a:r>
              <a:rPr lang="en-US" sz="1200" b="1" dirty="0" smtClean="0"/>
              <a:t>48% males </a:t>
            </a:r>
          </a:p>
          <a:p>
            <a:pPr algn="l"/>
            <a:endParaRPr lang="en-US" sz="1200" b="1" dirty="0" smtClean="0"/>
          </a:p>
          <a:p>
            <a:pPr algn="l"/>
            <a:r>
              <a:rPr lang="en-US" sz="1200" b="1" dirty="0">
                <a:solidFill>
                  <a:srgbClr val="FF0000"/>
                </a:solidFill>
              </a:rPr>
              <a:t>Almost </a:t>
            </a:r>
            <a:r>
              <a:rPr lang="en-US" sz="1200" b="1" dirty="0" smtClean="0">
                <a:solidFill>
                  <a:srgbClr val="FF0000"/>
                </a:solidFill>
              </a:rPr>
              <a:t>two-third of </a:t>
            </a:r>
            <a:r>
              <a:rPr lang="en-US" sz="1200" b="1" dirty="0">
                <a:solidFill>
                  <a:srgbClr val="FF0000"/>
                </a:solidFill>
              </a:rPr>
              <a:t>them defined bad news as related to the diseases that are highly fatal. </a:t>
            </a:r>
            <a:endParaRPr lang="en-US" sz="1200" b="1" dirty="0" smtClean="0">
              <a:solidFill>
                <a:srgbClr val="FF0000"/>
              </a:solidFill>
            </a:endParaRPr>
          </a:p>
          <a:p>
            <a:pPr algn="l"/>
            <a:endParaRPr lang="en-US" sz="1200" b="1" dirty="0">
              <a:solidFill>
                <a:srgbClr val="FF0000"/>
              </a:solidFill>
            </a:endParaRPr>
          </a:p>
          <a:p>
            <a:pPr algn="l"/>
            <a:r>
              <a:rPr lang="en-US" sz="1200" b="1" dirty="0">
                <a:solidFill>
                  <a:srgbClr val="000000"/>
                </a:solidFill>
              </a:rPr>
              <a:t>Most of the participants (71.1%) want detailed information about the disease. Most of the them also (88.2%) appreciates more those who tell them the truth. </a:t>
            </a:r>
            <a:endParaRPr lang="en-US" sz="1200" b="1" dirty="0" smtClean="0">
              <a:solidFill>
                <a:srgbClr val="000000"/>
              </a:solidFill>
            </a:endParaRPr>
          </a:p>
          <a:p>
            <a:pPr algn="l"/>
            <a:endParaRPr lang="en-US" sz="1200" b="1" dirty="0">
              <a:solidFill>
                <a:srgbClr val="000000"/>
              </a:solidFill>
            </a:endParaRPr>
          </a:p>
          <a:p>
            <a:pPr algn="l"/>
            <a:r>
              <a:rPr lang="en-US" sz="1200" b="1" dirty="0">
                <a:solidFill>
                  <a:srgbClr val="FF0000"/>
                </a:solidFill>
              </a:rPr>
              <a:t>The acceptance of the bad news </a:t>
            </a:r>
            <a:r>
              <a:rPr lang="en-US" sz="1200" b="1" dirty="0">
                <a:solidFill>
                  <a:srgbClr val="000000"/>
                </a:solidFill>
              </a:rPr>
              <a:t>was </a:t>
            </a:r>
            <a:r>
              <a:rPr lang="en-US" sz="1200" b="1" dirty="0" smtClean="0">
                <a:solidFill>
                  <a:srgbClr val="000000"/>
                </a:solidFill>
              </a:rPr>
              <a:t>significantly </a:t>
            </a:r>
            <a:r>
              <a:rPr lang="en-US" sz="1200" b="1" dirty="0">
                <a:solidFill>
                  <a:srgbClr val="000000"/>
                </a:solidFill>
              </a:rPr>
              <a:t>different between </a:t>
            </a:r>
            <a:r>
              <a:rPr lang="en-US" sz="1200" b="1" dirty="0" smtClean="0">
                <a:solidFill>
                  <a:srgbClr val="000000"/>
                </a:solidFill>
              </a:rPr>
              <a:t>older </a:t>
            </a:r>
            <a:r>
              <a:rPr lang="en-US" sz="1200" b="1" dirty="0" smtClean="0"/>
              <a:t>(</a:t>
            </a:r>
            <a:r>
              <a:rPr lang="en-US" sz="1200" b="1" dirty="0"/>
              <a:t>35.0%) </a:t>
            </a:r>
            <a:r>
              <a:rPr lang="en-US" sz="1200" b="1" dirty="0" smtClean="0">
                <a:solidFill>
                  <a:srgbClr val="000000"/>
                </a:solidFill>
              </a:rPr>
              <a:t>and younger </a:t>
            </a:r>
            <a:r>
              <a:rPr lang="en-US" sz="1200" b="1" dirty="0"/>
              <a:t>(17.0%) </a:t>
            </a:r>
            <a:r>
              <a:rPr lang="en-US" sz="1200" b="1" dirty="0" smtClean="0"/>
              <a:t> </a:t>
            </a:r>
            <a:r>
              <a:rPr lang="en-US" sz="1200" b="1" dirty="0" smtClean="0">
                <a:solidFill>
                  <a:srgbClr val="000000"/>
                </a:solidFill>
              </a:rPr>
              <a:t>participants.     ( male 28% &gt; female 17% )</a:t>
            </a:r>
          </a:p>
          <a:p>
            <a:pPr algn="l"/>
            <a:endParaRPr lang="en-US" sz="1200" b="1" dirty="0" smtClean="0">
              <a:solidFill>
                <a:srgbClr val="000000"/>
              </a:solidFill>
            </a:endParaRPr>
          </a:p>
          <a:p>
            <a:pPr algn="l"/>
            <a:r>
              <a:rPr lang="en-US" sz="1200" b="1" dirty="0" smtClean="0"/>
              <a:t>the </a:t>
            </a:r>
            <a:r>
              <a:rPr lang="en-US" sz="1200" b="1" dirty="0"/>
              <a:t>younger participants </a:t>
            </a:r>
            <a:r>
              <a:rPr lang="en-US" sz="1200" b="1" dirty="0" smtClean="0"/>
              <a:t>showed </a:t>
            </a:r>
            <a:r>
              <a:rPr lang="en-US" sz="1200" b="1" dirty="0"/>
              <a:t>significantly more </a:t>
            </a:r>
            <a:r>
              <a:rPr lang="en-US" sz="1200" b="1" dirty="0">
                <a:solidFill>
                  <a:srgbClr val="FF0000"/>
                </a:solidFill>
              </a:rPr>
              <a:t>sadness and depression </a:t>
            </a:r>
            <a:r>
              <a:rPr lang="en-US" sz="1200" b="1" dirty="0">
                <a:solidFill>
                  <a:srgbClr val="000000"/>
                </a:solidFill>
              </a:rPr>
              <a:t>compared to the older </a:t>
            </a:r>
            <a:r>
              <a:rPr lang="en-US" sz="1200" b="1" dirty="0" smtClean="0">
                <a:solidFill>
                  <a:srgbClr val="000000"/>
                </a:solidFill>
              </a:rPr>
              <a:t>participants.  ( females &gt; males )</a:t>
            </a:r>
            <a:endParaRPr lang="en-US" sz="1200" b="1" dirty="0" smtClean="0">
              <a:solidFill>
                <a:srgbClr val="55A839"/>
              </a:solidFill>
            </a:endParaRPr>
          </a:p>
          <a:p>
            <a:pPr algn="l"/>
            <a:endParaRPr lang="en-US" sz="900" dirty="0">
              <a:solidFill>
                <a:srgbClr val="55A839"/>
              </a:solidFill>
            </a:endParaRPr>
          </a:p>
          <a:p>
            <a:pPr algn="l"/>
            <a:endParaRPr lang="en-US" sz="800" dirty="0"/>
          </a:p>
        </p:txBody>
      </p:sp>
    </p:spTree>
    <p:extLst>
      <p:ext uri="{BB962C8B-B14F-4D97-AF65-F5344CB8AC3E}">
        <p14:creationId xmlns:p14="http://schemas.microsoft.com/office/powerpoint/2010/main" val="90673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down)">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wipe(down)">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wipe(down)">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wipe(down)">
                                      <p:cBhvr>
                                        <p:cTn id="32"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a:t>
            </a:r>
          </a:p>
        </p:txBody>
      </p:sp>
      <p:sp>
        <p:nvSpPr>
          <p:cNvPr id="3" name="TextBox 2"/>
          <p:cNvSpPr txBox="1"/>
          <p:nvPr/>
        </p:nvSpPr>
        <p:spPr>
          <a:xfrm>
            <a:off x="533400" y="598680"/>
            <a:ext cx="8001000" cy="2031325"/>
          </a:xfrm>
          <a:prstGeom prst="rect">
            <a:avLst/>
          </a:prstGeom>
          <a:noFill/>
        </p:spPr>
        <p:txBody>
          <a:bodyPr wrap="square" rtlCol="0">
            <a:spAutoFit/>
          </a:bodyPr>
          <a:lstStyle/>
          <a:p>
            <a:r>
              <a:rPr lang="en-US" b="1" dirty="0" smtClean="0"/>
              <a:t>Q2. which of the following scenarios will the physician be required to display some life-altering bad news to the patient?</a:t>
            </a:r>
          </a:p>
          <a:p>
            <a:endParaRPr lang="en-US" b="1" dirty="0" smtClean="0"/>
          </a:p>
          <a:p>
            <a:r>
              <a:rPr lang="en-US" b="1" dirty="0" smtClean="0"/>
              <a:t>	A. telling an 18 </a:t>
            </a:r>
            <a:r>
              <a:rPr lang="en-US" b="1" dirty="0" err="1" smtClean="0"/>
              <a:t>y.o</a:t>
            </a:r>
            <a:r>
              <a:rPr lang="en-US" b="1" dirty="0" smtClean="0"/>
              <a:t>. male student that he has a dislocated shoulder.</a:t>
            </a:r>
          </a:p>
          <a:p>
            <a:r>
              <a:rPr lang="en-US" b="1" dirty="0" smtClean="0"/>
              <a:t>	B. A 50 </a:t>
            </a:r>
            <a:r>
              <a:rPr lang="en-US" b="1" dirty="0" err="1" smtClean="0"/>
              <a:t>y.o</a:t>
            </a:r>
            <a:r>
              <a:rPr lang="en-US" b="1" dirty="0" smtClean="0"/>
              <a:t>. female diagnosed with rheumatoid arthritis.</a:t>
            </a:r>
          </a:p>
          <a:p>
            <a:r>
              <a:rPr lang="en-US" b="1" dirty="0" smtClean="0"/>
              <a:t>	C. A 30 </a:t>
            </a:r>
            <a:r>
              <a:rPr lang="en-US" b="1" dirty="0" err="1" smtClean="0"/>
              <a:t>y.o</a:t>
            </a:r>
            <a:r>
              <a:rPr lang="en-US" b="1" dirty="0" smtClean="0"/>
              <a:t>. female diagnosed with peptic ulcer.</a:t>
            </a:r>
          </a:p>
          <a:p>
            <a:r>
              <a:rPr lang="en-US" b="1" dirty="0" smtClean="0"/>
              <a:t>	D. diagnosing a 45 </a:t>
            </a:r>
            <a:r>
              <a:rPr lang="en-US" b="1" dirty="0" err="1" smtClean="0"/>
              <a:t>y.o</a:t>
            </a:r>
            <a:r>
              <a:rPr lang="en-US" b="1" dirty="0" smtClean="0"/>
              <a:t>. male with gout.</a:t>
            </a:r>
            <a:endParaRPr lang="en-US" b="1" dirty="0"/>
          </a:p>
        </p:txBody>
      </p:sp>
    </p:spTree>
    <p:extLst>
      <p:ext uri="{BB962C8B-B14F-4D97-AF65-F5344CB8AC3E}">
        <p14:creationId xmlns:p14="http://schemas.microsoft.com/office/powerpoint/2010/main" val="33771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5496" y="123478"/>
            <a:ext cx="9036496" cy="936104"/>
          </a:xfrm>
        </p:spPr>
        <p:txBody>
          <a:bodyPr>
            <a:normAutofit/>
          </a:bodyPr>
          <a:lstStyle/>
          <a:p>
            <a:r>
              <a:rPr lang="en-US" sz="2200" b="1" dirty="0"/>
              <a:t>Preferences and attitudes of the Saudi population toward receiving medical bad news: A primary study from Riyadh </a:t>
            </a:r>
            <a:r>
              <a:rPr lang="en-US" sz="2200" b="1" dirty="0" smtClean="0"/>
              <a:t>city</a:t>
            </a:r>
            <a:r>
              <a:rPr lang="en-US" sz="3200" b="1" dirty="0" smtClean="0"/>
              <a:t> </a:t>
            </a:r>
            <a:r>
              <a:rPr lang="en-US" sz="1100" dirty="0" smtClean="0">
                <a:latin typeface="+mn-lt"/>
              </a:rPr>
              <a:t>(by Prof. Mohammed </a:t>
            </a:r>
            <a:r>
              <a:rPr lang="en-US" sz="1100" dirty="0">
                <a:latin typeface="+mn-lt"/>
              </a:rPr>
              <a:t>O. </a:t>
            </a:r>
            <a:r>
              <a:rPr lang="en-US" sz="1100" dirty="0" err="1">
                <a:latin typeface="+mn-lt"/>
              </a:rPr>
              <a:t>Alrukban</a:t>
            </a:r>
            <a:r>
              <a:rPr lang="en-US" sz="1100" dirty="0">
                <a:latin typeface="+mn-lt"/>
              </a:rPr>
              <a:t> </a:t>
            </a:r>
            <a:r>
              <a:rPr lang="en-US" sz="1100" dirty="0" smtClean="0">
                <a:latin typeface="+mn-lt"/>
              </a:rPr>
              <a:t>and others)</a:t>
            </a:r>
            <a:endParaRPr lang="en-US" sz="1100" dirty="0">
              <a:latin typeface="+mn-lt"/>
            </a:endParaRPr>
          </a:p>
        </p:txBody>
      </p:sp>
      <p:sp>
        <p:nvSpPr>
          <p:cNvPr id="2" name="Content Placeholder 1"/>
          <p:cNvSpPr>
            <a:spLocks noGrp="1"/>
          </p:cNvSpPr>
          <p:nvPr>
            <p:ph idx="1"/>
          </p:nvPr>
        </p:nvSpPr>
        <p:spPr>
          <a:xfrm>
            <a:off x="3733800" y="1047750"/>
            <a:ext cx="4783832" cy="3429000"/>
          </a:xfrm>
        </p:spPr>
        <p:txBody>
          <a:bodyPr>
            <a:normAutofit fontScale="92500" lnSpcReduction="20000"/>
          </a:bodyPr>
          <a:lstStyle/>
          <a:p>
            <a:pPr algn="l"/>
            <a:r>
              <a:rPr lang="en-US" sz="1600" dirty="0"/>
              <a:t>A cross sectional community based survey was conducted in Riyadh city during the month of April, 2009. </a:t>
            </a:r>
            <a:endParaRPr lang="en-US" sz="1600" dirty="0" smtClean="0"/>
          </a:p>
          <a:p>
            <a:pPr algn="l"/>
            <a:endParaRPr lang="en-US" sz="1600" dirty="0"/>
          </a:p>
          <a:p>
            <a:pPr algn="l"/>
            <a:r>
              <a:rPr lang="en-US" sz="1600" dirty="0"/>
              <a:t>The study included </a:t>
            </a:r>
            <a:r>
              <a:rPr lang="en-US" sz="1600" dirty="0" smtClean="0"/>
              <a:t>1013 </a:t>
            </a:r>
            <a:r>
              <a:rPr lang="en-US" sz="1600" dirty="0"/>
              <a:t>participants. </a:t>
            </a:r>
            <a:r>
              <a:rPr lang="en-US" sz="1600" dirty="0" smtClean="0"/>
              <a:t>53% </a:t>
            </a:r>
            <a:r>
              <a:rPr lang="en-US" sz="1600" dirty="0"/>
              <a:t>were </a:t>
            </a:r>
            <a:r>
              <a:rPr lang="en-US" sz="1600" dirty="0" smtClean="0"/>
              <a:t>females</a:t>
            </a:r>
          </a:p>
          <a:p>
            <a:pPr algn="l"/>
            <a:endParaRPr lang="en-US" sz="1600" dirty="0" smtClean="0"/>
          </a:p>
          <a:p>
            <a:pPr algn="l"/>
            <a:r>
              <a:rPr lang="en-US" sz="1600" dirty="0"/>
              <a:t>Almost two-third of the participants preferred to be the first to receive the bad news</a:t>
            </a:r>
            <a:r>
              <a:rPr lang="en-US" sz="1600" dirty="0" smtClean="0"/>
              <a:t>.</a:t>
            </a:r>
          </a:p>
          <a:p>
            <a:pPr algn="l"/>
            <a:endParaRPr lang="en-US" sz="1600" dirty="0" smtClean="0"/>
          </a:p>
          <a:p>
            <a:pPr algn="l"/>
            <a:r>
              <a:rPr lang="en-US" sz="1600" dirty="0" smtClean="0"/>
              <a:t>Almost 70% of the participants preferred </a:t>
            </a:r>
            <a:r>
              <a:rPr lang="en-US" sz="1600" dirty="0"/>
              <a:t>to be told the bad news at a private </a:t>
            </a:r>
            <a:r>
              <a:rPr lang="en-US" sz="1600" dirty="0" smtClean="0"/>
              <a:t>place.</a:t>
            </a:r>
          </a:p>
          <a:p>
            <a:pPr algn="l"/>
            <a:endParaRPr lang="en-US" sz="1600" dirty="0" smtClean="0"/>
          </a:p>
          <a:p>
            <a:pPr algn="l"/>
            <a:r>
              <a:rPr lang="en-US" sz="1600" dirty="0" smtClean="0"/>
              <a:t>Approximately half </a:t>
            </a:r>
            <a:r>
              <a:rPr lang="en-US" sz="1600" dirty="0"/>
              <a:t>of the participants would like </a:t>
            </a:r>
            <a:endParaRPr lang="en-US" sz="1600" dirty="0" smtClean="0"/>
          </a:p>
          <a:p>
            <a:pPr marL="0" indent="0" algn="l">
              <a:buNone/>
            </a:pPr>
            <a:r>
              <a:rPr lang="en-US" sz="1600" dirty="0"/>
              <a:t>t</a:t>
            </a:r>
            <a:r>
              <a:rPr lang="en-US" sz="1600" dirty="0" smtClean="0"/>
              <a:t>he one </a:t>
            </a:r>
            <a:r>
              <a:rPr lang="en-US" sz="1600" dirty="0"/>
              <a:t>who breaks the bad news to remain with them </a:t>
            </a:r>
            <a:endParaRPr lang="en-US" sz="1600" dirty="0" smtClean="0"/>
          </a:p>
          <a:p>
            <a:pPr marL="0" indent="0" algn="l">
              <a:buNone/>
            </a:pPr>
            <a:r>
              <a:rPr lang="en-US" sz="1600" dirty="0"/>
              <a:t>t</a:t>
            </a:r>
            <a:r>
              <a:rPr lang="en-US" sz="1600" dirty="0" smtClean="0"/>
              <a:t>o give </a:t>
            </a:r>
            <a:r>
              <a:rPr lang="en-US" sz="1600" dirty="0"/>
              <a:t>them some more information about the </a:t>
            </a:r>
            <a:r>
              <a:rPr lang="en-US" sz="1600" dirty="0" smtClean="0"/>
              <a:t>disease</a:t>
            </a:r>
          </a:p>
        </p:txBody>
      </p:sp>
      <p:pic>
        <p:nvPicPr>
          <p:cNvPr id="4" name="Picture 3"/>
          <p:cNvPicPr>
            <a:picLocks noChangeAspect="1"/>
          </p:cNvPicPr>
          <p:nvPr/>
        </p:nvPicPr>
        <p:blipFill rotWithShape="1">
          <a:blip r:embed="rId3"/>
          <a:srcRect t="74078" r="239"/>
          <a:stretch/>
        </p:blipFill>
        <p:spPr>
          <a:xfrm>
            <a:off x="0" y="1200150"/>
            <a:ext cx="3477050" cy="2209800"/>
          </a:xfrm>
          <a:prstGeom prst="rect">
            <a:avLst/>
          </a:prstGeom>
        </p:spPr>
      </p:pic>
      <p:sp>
        <p:nvSpPr>
          <p:cNvPr id="3" name="Rectangle 2"/>
          <p:cNvSpPr/>
          <p:nvPr/>
        </p:nvSpPr>
        <p:spPr>
          <a:xfrm>
            <a:off x="73064" y="1970793"/>
            <a:ext cx="3403985" cy="20248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56353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1203" b="26341"/>
          <a:stretch/>
        </p:blipFill>
        <p:spPr>
          <a:xfrm>
            <a:off x="2418465" y="0"/>
            <a:ext cx="4025743" cy="4948014"/>
          </a:xfrm>
          <a:prstGeom prst="rect">
            <a:avLst/>
          </a:prstGeom>
        </p:spPr>
      </p:pic>
      <p:sp>
        <p:nvSpPr>
          <p:cNvPr id="8" name="Rectangle 7"/>
          <p:cNvSpPr/>
          <p:nvPr/>
        </p:nvSpPr>
        <p:spPr>
          <a:xfrm>
            <a:off x="2562481" y="1563638"/>
            <a:ext cx="2952328" cy="21602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562481" y="2283718"/>
            <a:ext cx="3024336" cy="21602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562481" y="4587974"/>
            <a:ext cx="2952328" cy="21602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70022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68" b="22319"/>
          <a:stretch/>
        </p:blipFill>
        <p:spPr>
          <a:xfrm>
            <a:off x="2627784" y="4178"/>
            <a:ext cx="3744416" cy="4871827"/>
          </a:xfrm>
          <a:prstGeom prst="rect">
            <a:avLst/>
          </a:prstGeom>
        </p:spPr>
      </p:pic>
      <p:sp>
        <p:nvSpPr>
          <p:cNvPr id="7" name="Rectangle 6"/>
          <p:cNvSpPr/>
          <p:nvPr/>
        </p:nvSpPr>
        <p:spPr>
          <a:xfrm>
            <a:off x="2771800" y="987574"/>
            <a:ext cx="2952328" cy="14401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699792" y="1995686"/>
            <a:ext cx="2952328" cy="3600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771800" y="3003798"/>
            <a:ext cx="2952328" cy="14401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771800" y="4227934"/>
            <a:ext cx="2952328" cy="28803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87798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lumOff val="25000"/>
                  </a:schemeClr>
                </a:solidFill>
              </a:rPr>
              <a:t>Summary</a:t>
            </a:r>
            <a:endParaRPr lang="en-US" dirty="0">
              <a:solidFill>
                <a:schemeClr val="tx1">
                  <a:lumMod val="75000"/>
                  <a:lumOff val="25000"/>
                </a:schemeClr>
              </a:solidFill>
            </a:endParaRPr>
          </a:p>
        </p:txBody>
      </p:sp>
      <p:pic>
        <p:nvPicPr>
          <p:cNvPr id="6145" name="Picture 1" descr="Pearls Road 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257550"/>
            <a:ext cx="1181100" cy="11811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762000" y="361950"/>
            <a:ext cx="7543800" cy="3429000"/>
          </a:xfrm>
        </p:spPr>
        <p:txBody>
          <a:bodyPr>
            <a:normAutofit fontScale="25000" lnSpcReduction="20000"/>
          </a:bodyPr>
          <a:lstStyle/>
          <a:p>
            <a:pPr fontAlgn="base"/>
            <a:r>
              <a:rPr lang="en-US" sz="6200" b="1" dirty="0"/>
              <a:t>Delivering bad news is very stressful for clinicians with the after effects lasting for hours to days.</a:t>
            </a:r>
          </a:p>
          <a:p>
            <a:pPr fontAlgn="base"/>
            <a:r>
              <a:rPr lang="en-US" sz="6200" b="1" dirty="0"/>
              <a:t>Competence is a great stress reliever. The clinician who is adequately trained in communication skills is more likely to break bad news both sensitively and efficiently.</a:t>
            </a:r>
          </a:p>
          <a:p>
            <a:pPr fontAlgn="base"/>
            <a:r>
              <a:rPr lang="en-US" sz="6200" b="1" dirty="0"/>
              <a:t>Hearing bad news is very stressful and distressing to patients. Patients with previous history of mental illness, patients with poor social and financial support systems are especially vulnerable to the after effects of bad news.</a:t>
            </a:r>
          </a:p>
          <a:p>
            <a:pPr fontAlgn="base"/>
            <a:r>
              <a:rPr lang="en-US" sz="6200" b="1" dirty="0"/>
              <a:t>Ask before you tell: First ask the patient </a:t>
            </a:r>
            <a:r>
              <a:rPr lang="en-US" sz="6200" b="1" i="1" dirty="0"/>
              <a:t>“What is your understanding of your illness?”</a:t>
            </a:r>
            <a:endParaRPr lang="en-US" sz="6200" b="1" dirty="0"/>
          </a:p>
          <a:p>
            <a:pPr fontAlgn="base"/>
            <a:r>
              <a:rPr lang="en-US" sz="6200" b="1" dirty="0"/>
              <a:t>Deliver the bad news in simple clear sentences. Avoid jargon.</a:t>
            </a:r>
          </a:p>
          <a:p>
            <a:pPr fontAlgn="base"/>
            <a:r>
              <a:rPr lang="en-US" sz="6200" b="1" dirty="0"/>
              <a:t>Arrange for follow-up care.</a:t>
            </a:r>
          </a:p>
          <a:p>
            <a:pPr fontAlgn="base"/>
            <a:r>
              <a:rPr lang="en-US" sz="6200" b="1" dirty="0"/>
              <a:t>Debrief your staff and allow time for self-reflection</a:t>
            </a:r>
          </a:p>
          <a:p>
            <a:endParaRPr lang="en-US" dirty="0"/>
          </a:p>
        </p:txBody>
      </p:sp>
    </p:spTree>
    <p:extLst>
      <p:ext uri="{BB962C8B-B14F-4D97-AF65-F5344CB8AC3E}">
        <p14:creationId xmlns:p14="http://schemas.microsoft.com/office/powerpoint/2010/main" val="256586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a:t>
            </a:r>
          </a:p>
        </p:txBody>
      </p:sp>
      <p:sp>
        <p:nvSpPr>
          <p:cNvPr id="3" name="TextBox 2"/>
          <p:cNvSpPr txBox="1"/>
          <p:nvPr/>
        </p:nvSpPr>
        <p:spPr>
          <a:xfrm>
            <a:off x="533400" y="598680"/>
            <a:ext cx="8001000" cy="2031325"/>
          </a:xfrm>
          <a:prstGeom prst="rect">
            <a:avLst/>
          </a:prstGeom>
          <a:noFill/>
        </p:spPr>
        <p:txBody>
          <a:bodyPr wrap="square" rtlCol="0">
            <a:spAutoFit/>
          </a:bodyPr>
          <a:lstStyle/>
          <a:p>
            <a:r>
              <a:rPr lang="en-US" b="1" dirty="0" smtClean="0"/>
              <a:t>Q2. which of the following scenarios will the physician be required to display some life-altering bad news to the patient?</a:t>
            </a:r>
          </a:p>
          <a:p>
            <a:endParaRPr lang="en-US" b="1" dirty="0" smtClean="0"/>
          </a:p>
          <a:p>
            <a:r>
              <a:rPr lang="en-US" b="1" dirty="0" smtClean="0"/>
              <a:t>	A. telling an 18 </a:t>
            </a:r>
            <a:r>
              <a:rPr lang="en-US" b="1" dirty="0" err="1" smtClean="0"/>
              <a:t>y.o</a:t>
            </a:r>
            <a:r>
              <a:rPr lang="en-US" b="1" dirty="0" smtClean="0"/>
              <a:t>. male student that he has a dislocated shoulder.</a:t>
            </a:r>
          </a:p>
          <a:p>
            <a:r>
              <a:rPr lang="en-US" b="1" dirty="0" smtClean="0"/>
              <a:t>	B. A 50 </a:t>
            </a:r>
            <a:r>
              <a:rPr lang="en-US" b="1" dirty="0" err="1" smtClean="0"/>
              <a:t>y.o</a:t>
            </a:r>
            <a:r>
              <a:rPr lang="en-US" b="1" dirty="0" smtClean="0"/>
              <a:t>. female diagnosed with rheumatoid arthritis.</a:t>
            </a:r>
          </a:p>
          <a:p>
            <a:r>
              <a:rPr lang="en-US" b="1" dirty="0" smtClean="0"/>
              <a:t>	C. A 30 </a:t>
            </a:r>
            <a:r>
              <a:rPr lang="en-US" b="1" dirty="0" err="1" smtClean="0"/>
              <a:t>y.o</a:t>
            </a:r>
            <a:r>
              <a:rPr lang="en-US" b="1" dirty="0" smtClean="0"/>
              <a:t>. female diagnosed with peptic ulcer.</a:t>
            </a:r>
          </a:p>
          <a:p>
            <a:r>
              <a:rPr lang="en-US" b="1" dirty="0" smtClean="0"/>
              <a:t>	D. diagnosing a 45 </a:t>
            </a:r>
            <a:r>
              <a:rPr lang="en-US" b="1" dirty="0" err="1" smtClean="0"/>
              <a:t>y.o</a:t>
            </a:r>
            <a:r>
              <a:rPr lang="en-US" b="1" dirty="0" smtClean="0"/>
              <a:t>. male with gout.</a:t>
            </a:r>
            <a:endParaRPr lang="en-US" b="1" dirty="0"/>
          </a:p>
        </p:txBody>
      </p:sp>
      <p:sp>
        <p:nvSpPr>
          <p:cNvPr id="4" name="Left Arrow 3"/>
          <p:cNvSpPr/>
          <p:nvPr/>
        </p:nvSpPr>
        <p:spPr>
          <a:xfrm>
            <a:off x="7010400" y="1809750"/>
            <a:ext cx="9906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496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a:t>
            </a:r>
          </a:p>
        </p:txBody>
      </p:sp>
      <p:sp>
        <p:nvSpPr>
          <p:cNvPr id="3" name="TextBox 2"/>
          <p:cNvSpPr txBox="1"/>
          <p:nvPr/>
        </p:nvSpPr>
        <p:spPr>
          <a:xfrm>
            <a:off x="609600" y="666750"/>
            <a:ext cx="8001000" cy="1938992"/>
          </a:xfrm>
          <a:prstGeom prst="rect">
            <a:avLst/>
          </a:prstGeom>
          <a:noFill/>
        </p:spPr>
        <p:txBody>
          <a:bodyPr wrap="square" rtlCol="0">
            <a:spAutoFit/>
          </a:bodyPr>
          <a:lstStyle/>
          <a:p>
            <a:r>
              <a:rPr lang="en-US" sz="2000" b="1" dirty="0" smtClean="0"/>
              <a:t>Q3. Bad news should be displayed to the patient __________?</a:t>
            </a:r>
          </a:p>
          <a:p>
            <a:endParaRPr lang="en-US" sz="2000" b="1" dirty="0"/>
          </a:p>
          <a:p>
            <a:r>
              <a:rPr lang="en-US" sz="2000" b="1" dirty="0" smtClean="0"/>
              <a:t>	A. in the least amount of time.</a:t>
            </a:r>
          </a:p>
          <a:p>
            <a:r>
              <a:rPr lang="en-US" sz="2000" b="1" dirty="0"/>
              <a:t>	</a:t>
            </a:r>
            <a:r>
              <a:rPr lang="en-US" sz="2000" b="1" dirty="0" smtClean="0"/>
              <a:t>B. using medical and scientific terminology.</a:t>
            </a:r>
          </a:p>
          <a:p>
            <a:r>
              <a:rPr lang="en-US" sz="2000" b="1" dirty="0"/>
              <a:t>	</a:t>
            </a:r>
            <a:r>
              <a:rPr lang="en-US" sz="2000" b="1" dirty="0" smtClean="0"/>
              <a:t>C. slowly and one by one.  </a:t>
            </a:r>
          </a:p>
          <a:p>
            <a:r>
              <a:rPr lang="en-US" sz="2000" b="1" dirty="0"/>
              <a:t>	</a:t>
            </a:r>
            <a:r>
              <a:rPr lang="en-US" sz="2000" b="1" dirty="0" smtClean="0"/>
              <a:t>D. 1 week after the results appearance.</a:t>
            </a:r>
            <a:endParaRPr lang="en-US" sz="2000" b="1" dirty="0"/>
          </a:p>
        </p:txBody>
      </p:sp>
      <p:sp>
        <p:nvSpPr>
          <p:cNvPr id="4" name="Left Arrow 3"/>
          <p:cNvSpPr/>
          <p:nvPr/>
        </p:nvSpPr>
        <p:spPr>
          <a:xfrm>
            <a:off x="4467164" y="2038350"/>
            <a:ext cx="9906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0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dirty="0" smtClean="0"/>
              <a:t>quiz:  </a:t>
            </a:r>
            <a:endParaRPr lang="x-none" dirty="0"/>
          </a:p>
        </p:txBody>
      </p:sp>
      <p:sp>
        <p:nvSpPr>
          <p:cNvPr id="5" name="TextBox 4"/>
          <p:cNvSpPr txBox="1"/>
          <p:nvPr/>
        </p:nvSpPr>
        <p:spPr>
          <a:xfrm>
            <a:off x="609600" y="361950"/>
            <a:ext cx="8001000" cy="2677656"/>
          </a:xfrm>
          <a:prstGeom prst="rect">
            <a:avLst/>
          </a:prstGeom>
          <a:noFill/>
        </p:spPr>
        <p:txBody>
          <a:bodyPr wrap="square" rtlCol="0">
            <a:spAutoFit/>
          </a:bodyPr>
          <a:lstStyle/>
          <a:p>
            <a:r>
              <a:rPr lang="en-US" sz="2400" b="1" dirty="0" smtClean="0"/>
              <a:t>Q1. what is the </a:t>
            </a:r>
            <a:r>
              <a:rPr lang="en-US" sz="2400" b="1" dirty="0"/>
              <a:t>second stage in a </a:t>
            </a:r>
            <a:r>
              <a:rPr lang="en-US" sz="2400" b="1" dirty="0" smtClean="0"/>
              <a:t>Patients </a:t>
            </a:r>
            <a:r>
              <a:rPr lang="en-US" sz="2400" b="1" dirty="0"/>
              <a:t>reaction toward terminal illnesses  </a:t>
            </a:r>
            <a:endParaRPr lang="en-US" sz="2400" b="1" dirty="0" smtClean="0"/>
          </a:p>
          <a:p>
            <a:endParaRPr lang="en-US" sz="2400" b="1" dirty="0"/>
          </a:p>
          <a:p>
            <a:r>
              <a:rPr lang="en-US" sz="2400" b="1" dirty="0" smtClean="0"/>
              <a:t>	A. denial</a:t>
            </a:r>
          </a:p>
          <a:p>
            <a:r>
              <a:rPr lang="en-US" sz="2400" b="1" dirty="0"/>
              <a:t>	</a:t>
            </a:r>
            <a:r>
              <a:rPr lang="en-US" sz="2400" b="1" dirty="0" smtClean="0"/>
              <a:t>B. acceptance</a:t>
            </a:r>
          </a:p>
          <a:p>
            <a:r>
              <a:rPr lang="en-US" sz="2400" b="1" dirty="0"/>
              <a:t>	</a:t>
            </a:r>
            <a:r>
              <a:rPr lang="en-US" sz="2400" b="1" dirty="0" smtClean="0"/>
              <a:t>C. anger</a:t>
            </a:r>
          </a:p>
          <a:p>
            <a:r>
              <a:rPr lang="en-US" sz="2400" b="1" dirty="0"/>
              <a:t>	</a:t>
            </a:r>
            <a:r>
              <a:rPr lang="en-US" sz="2400" b="1" dirty="0" smtClean="0"/>
              <a:t>D. depression</a:t>
            </a:r>
            <a:endParaRPr lang="en-US" sz="2400" b="1" dirty="0"/>
          </a:p>
        </p:txBody>
      </p:sp>
      <p:sp>
        <p:nvSpPr>
          <p:cNvPr id="3" name="Left Arrow 2"/>
          <p:cNvSpPr/>
          <p:nvPr/>
        </p:nvSpPr>
        <p:spPr>
          <a:xfrm>
            <a:off x="2819400" y="2343150"/>
            <a:ext cx="9906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60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a:t>
            </a:r>
          </a:p>
        </p:txBody>
      </p:sp>
      <p:sp>
        <p:nvSpPr>
          <p:cNvPr id="3" name="TextBox 2"/>
          <p:cNvSpPr txBox="1"/>
          <p:nvPr/>
        </p:nvSpPr>
        <p:spPr>
          <a:xfrm>
            <a:off x="914400" y="514350"/>
            <a:ext cx="7543800" cy="2831544"/>
          </a:xfrm>
          <a:prstGeom prst="rect">
            <a:avLst/>
          </a:prstGeom>
          <a:noFill/>
        </p:spPr>
        <p:txBody>
          <a:bodyPr wrap="square" rtlCol="0">
            <a:spAutoFit/>
          </a:bodyPr>
          <a:lstStyle/>
          <a:p>
            <a:r>
              <a:rPr lang="en-US" sz="2000" b="1" dirty="0"/>
              <a:t>Q4. when I deliver some bad news to a patient I should  ?</a:t>
            </a:r>
          </a:p>
          <a:p>
            <a:r>
              <a:rPr lang="en-US" sz="2000" b="1" dirty="0"/>
              <a:t/>
            </a:r>
            <a:br>
              <a:rPr lang="en-US" sz="2000" b="1" dirty="0"/>
            </a:br>
            <a:endParaRPr lang="en-US" sz="2000" b="1" dirty="0"/>
          </a:p>
          <a:p>
            <a:r>
              <a:rPr lang="en-US" sz="2000" b="1" dirty="0"/>
              <a:t>	A. hurry because I don’t have time </a:t>
            </a:r>
          </a:p>
          <a:p>
            <a:r>
              <a:rPr lang="en-US" sz="2000" b="1" dirty="0"/>
              <a:t>	B. lie to him about some information because maybe he doesn't understand me</a:t>
            </a:r>
          </a:p>
          <a:p>
            <a:r>
              <a:rPr lang="en-US" sz="2000" b="1" dirty="0"/>
              <a:t>	C. warn the patient that bad news is coming</a:t>
            </a:r>
          </a:p>
          <a:p>
            <a:r>
              <a:rPr lang="en-US" sz="2000" b="1" dirty="0"/>
              <a:t>	D. Give him all information in one go</a:t>
            </a:r>
          </a:p>
          <a:p>
            <a:endParaRPr lang="en-US" dirty="0"/>
          </a:p>
        </p:txBody>
      </p:sp>
      <p:sp>
        <p:nvSpPr>
          <p:cNvPr id="4" name="Left Arrow 3"/>
          <p:cNvSpPr/>
          <p:nvPr/>
        </p:nvSpPr>
        <p:spPr>
          <a:xfrm>
            <a:off x="6781800" y="2457450"/>
            <a:ext cx="9906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689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a:xfrm>
            <a:off x="3810000" y="571500"/>
            <a:ext cx="4594934" cy="3086099"/>
          </a:xfrm>
        </p:spPr>
        <p:txBody>
          <a:bodyPr/>
          <a:lstStyle/>
          <a:p>
            <a:r>
              <a:rPr lang="en-GB" b="1" dirty="0" smtClean="0">
                <a:solidFill>
                  <a:schemeClr val="accent1">
                    <a:lumMod val="75000"/>
                  </a:schemeClr>
                </a:solidFill>
              </a:rPr>
              <a:t>A</a:t>
            </a:r>
            <a:r>
              <a:rPr lang="en-GB" b="1" dirty="0" smtClean="0">
                <a:solidFill>
                  <a:schemeClr val="accent5">
                    <a:lumMod val="60000"/>
                    <a:lumOff val="40000"/>
                  </a:schemeClr>
                </a:solidFill>
              </a:rPr>
              <a:t>B</a:t>
            </a:r>
            <a:r>
              <a:rPr lang="en-GB" b="1" dirty="0" smtClean="0">
                <a:solidFill>
                  <a:schemeClr val="accent4">
                    <a:lumMod val="60000"/>
                    <a:lumOff val="40000"/>
                  </a:schemeClr>
                </a:solidFill>
              </a:rPr>
              <a:t>C</a:t>
            </a:r>
            <a:r>
              <a:rPr lang="en-GB" b="1" dirty="0" smtClean="0">
                <a:solidFill>
                  <a:schemeClr val="accent6">
                    <a:lumMod val="75000"/>
                  </a:schemeClr>
                </a:solidFill>
              </a:rPr>
              <a:t>D</a:t>
            </a:r>
            <a:r>
              <a:rPr lang="en-GB" b="1" dirty="0" smtClean="0">
                <a:solidFill>
                  <a:schemeClr val="accent6">
                    <a:lumMod val="60000"/>
                    <a:lumOff val="40000"/>
                  </a:schemeClr>
                </a:solidFill>
              </a:rPr>
              <a:t>E</a:t>
            </a:r>
          </a:p>
          <a:p>
            <a:r>
              <a:rPr lang="en-GB" b="1" dirty="0" smtClean="0">
                <a:solidFill>
                  <a:schemeClr val="tx1"/>
                </a:solidFill>
              </a:rPr>
              <a:t>Don’t do what you shouldn’t </a:t>
            </a:r>
          </a:p>
          <a:p>
            <a:endParaRPr lang="en-GB" b="1" dirty="0" smtClean="0">
              <a:solidFill>
                <a:schemeClr val="accent6">
                  <a:lumMod val="60000"/>
                  <a:lumOff val="40000"/>
                </a:schemeClr>
              </a:solidFill>
            </a:endParaRPr>
          </a:p>
          <a:p>
            <a:endParaRPr lang="en-US" b="1" dirty="0"/>
          </a:p>
        </p:txBody>
      </p:sp>
      <p:sp>
        <p:nvSpPr>
          <p:cNvPr id="4" name="Text Placeholder 3"/>
          <p:cNvSpPr>
            <a:spLocks noGrp="1"/>
          </p:cNvSpPr>
          <p:nvPr>
            <p:ph type="body" sz="half" idx="2"/>
          </p:nvPr>
        </p:nvSpPr>
        <p:spPr>
          <a:xfrm>
            <a:off x="152400" y="361950"/>
            <a:ext cx="3429000" cy="1828800"/>
          </a:xfrm>
        </p:spPr>
        <p:txBody>
          <a:bodyPr>
            <a:normAutofit/>
          </a:bodyPr>
          <a:lstStyle/>
          <a:p>
            <a:r>
              <a:rPr lang="en-US" sz="1600" b="1" dirty="0" smtClean="0"/>
              <a:t>Fatima 31 years old, pregnant in her 3</a:t>
            </a:r>
            <a:r>
              <a:rPr lang="en-US" sz="1600" b="1" baseline="30000" dirty="0" smtClean="0"/>
              <a:t>rd</a:t>
            </a:r>
            <a:r>
              <a:rPr lang="en-US" sz="1600" b="1" dirty="0" smtClean="0"/>
              <a:t> trimester came in to check up on her baby, examination showed absent fetal heart sounds…  </a:t>
            </a:r>
            <a:endParaRPr lang="en-US" sz="1600" b="1" dirty="0"/>
          </a:p>
        </p:txBody>
      </p:sp>
      <p:sp>
        <p:nvSpPr>
          <p:cNvPr id="5" name="TextBox 4"/>
          <p:cNvSpPr txBox="1"/>
          <p:nvPr/>
        </p:nvSpPr>
        <p:spPr>
          <a:xfrm>
            <a:off x="381000" y="2114550"/>
            <a:ext cx="2819400" cy="584775"/>
          </a:xfrm>
          <a:prstGeom prst="rect">
            <a:avLst/>
          </a:prstGeom>
          <a:noFill/>
        </p:spPr>
        <p:txBody>
          <a:bodyPr wrap="square" rtlCol="0">
            <a:spAutoFit/>
          </a:bodyPr>
          <a:lstStyle/>
          <a:p>
            <a:r>
              <a:rPr lang="en-US" sz="1600" b="1" u="sng" dirty="0" smtClean="0">
                <a:latin typeface="Aharoni" panose="02010803020104030203" pitchFamily="2" charset="-79"/>
                <a:cs typeface="Aharoni" panose="02010803020104030203" pitchFamily="2" charset="-79"/>
              </a:rPr>
              <a:t>You</a:t>
            </a:r>
            <a:r>
              <a:rPr lang="en-US" sz="1600" b="1" dirty="0" smtClean="0">
                <a:latin typeface="Aharoni" panose="02010803020104030203" pitchFamily="2" charset="-79"/>
                <a:cs typeface="Aharoni" panose="02010803020104030203" pitchFamily="2" charset="-79"/>
              </a:rPr>
              <a:t> were assigned to tell her the bad news</a:t>
            </a:r>
            <a:endParaRPr lang="en-US" sz="1600" b="1"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68404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dirty="0" smtClean="0"/>
              <a:t>References: </a:t>
            </a:r>
            <a:endParaRPr lang="x-none" dirty="0"/>
          </a:p>
        </p:txBody>
      </p:sp>
      <p:sp>
        <p:nvSpPr>
          <p:cNvPr id="3" name="مستطيل 2"/>
          <p:cNvSpPr/>
          <p:nvPr/>
        </p:nvSpPr>
        <p:spPr>
          <a:xfrm>
            <a:off x="609600" y="438150"/>
            <a:ext cx="7848872" cy="4416594"/>
          </a:xfrm>
          <a:prstGeom prst="rect">
            <a:avLst/>
          </a:prstGeom>
        </p:spPr>
        <p:txBody>
          <a:bodyPr wrap="square">
            <a:spAutoFit/>
          </a:bodyPr>
          <a:lstStyle/>
          <a:p>
            <a:pPr marL="171450" indent="-171450">
              <a:buFont typeface="Wingdings" charset="2"/>
              <a:buChar char="²"/>
            </a:pPr>
            <a:r>
              <a:rPr lang="en-US" sz="1200" dirty="0"/>
              <a:t>Communicating bad </a:t>
            </a:r>
            <a:r>
              <a:rPr lang="en-US" sz="1200" dirty="0" smtClean="0"/>
              <a:t>news, </a:t>
            </a:r>
            <a:r>
              <a:rPr lang="en-US" sz="1200" dirty="0" smtClean="0">
                <a:hlinkClick r:id="rId2"/>
              </a:rPr>
              <a:t>Anthony </a:t>
            </a:r>
            <a:r>
              <a:rPr lang="en-US" sz="1200" dirty="0">
                <a:hlinkClick r:id="rId2"/>
              </a:rPr>
              <a:t>L Back</a:t>
            </a:r>
            <a:r>
              <a:rPr lang="en-US" sz="1200" dirty="0"/>
              <a:t>, Associate professor1 and </a:t>
            </a:r>
            <a:r>
              <a:rPr lang="en-US" sz="1200" dirty="0">
                <a:hlinkClick r:id="rId3"/>
              </a:rPr>
              <a:t>J Randall Curtis</a:t>
            </a:r>
            <a:r>
              <a:rPr lang="en-US" sz="1200" dirty="0"/>
              <a:t>, Associate professor2</a:t>
            </a:r>
          </a:p>
          <a:p>
            <a:pPr marL="171450" indent="-171450">
              <a:buFont typeface="Wingdings" charset="2"/>
              <a:buChar char="²"/>
            </a:pPr>
            <a:endParaRPr lang="en-US" sz="1200" dirty="0" smtClean="0"/>
          </a:p>
          <a:p>
            <a:pPr marL="171450" indent="-171450">
              <a:buFont typeface="Wingdings" charset="2"/>
              <a:buChar char="²"/>
            </a:pPr>
            <a:r>
              <a:rPr lang="en-US" sz="1200" dirty="0" smtClean="0"/>
              <a:t>BREAKS’ Protocol for Breaking Bad News, </a:t>
            </a:r>
            <a:r>
              <a:rPr lang="en-US" sz="1200" dirty="0" err="1" smtClean="0"/>
              <a:t>Vijayakumar</a:t>
            </a:r>
            <a:r>
              <a:rPr lang="en-US" sz="1200" dirty="0" smtClean="0"/>
              <a:t> Narayanan, </a:t>
            </a:r>
            <a:r>
              <a:rPr lang="en-US" sz="1200" dirty="0" err="1" smtClean="0"/>
              <a:t>Bibek</a:t>
            </a:r>
            <a:r>
              <a:rPr lang="en-US" sz="1200" dirty="0" smtClean="0"/>
              <a:t> </a:t>
            </a:r>
            <a:r>
              <a:rPr lang="en-US" sz="1200" dirty="0" err="1" smtClean="0"/>
              <a:t>Bista</a:t>
            </a:r>
            <a:r>
              <a:rPr lang="en-US" sz="1200" dirty="0" smtClean="0"/>
              <a:t>, and </a:t>
            </a:r>
            <a:r>
              <a:rPr lang="en-US" sz="1200" dirty="0" err="1" smtClean="0"/>
              <a:t>Cheriyan</a:t>
            </a:r>
            <a:r>
              <a:rPr lang="en-US" sz="1200" dirty="0" smtClean="0"/>
              <a:t> </a:t>
            </a:r>
            <a:r>
              <a:rPr lang="en-US" sz="1200" dirty="0" err="1" smtClean="0"/>
              <a:t>Koshy</a:t>
            </a:r>
            <a:r>
              <a:rPr lang="en-US" sz="1200" dirty="0" smtClean="0"/>
              <a:t>, Indian J </a:t>
            </a:r>
            <a:r>
              <a:rPr lang="en-US" sz="1200" dirty="0" err="1" smtClean="0"/>
              <a:t>Palliat</a:t>
            </a:r>
            <a:r>
              <a:rPr lang="en-US" sz="1200" dirty="0" smtClean="0"/>
              <a:t> Care. 2010 May-Aug</a:t>
            </a:r>
          </a:p>
          <a:p>
            <a:pPr marL="171450" indent="-171450">
              <a:buFont typeface="Wingdings" charset="2"/>
              <a:buChar char="²"/>
            </a:pPr>
            <a:endParaRPr lang="en-US" sz="1200" dirty="0" smtClean="0"/>
          </a:p>
          <a:p>
            <a:pPr marL="171450" indent="-171450">
              <a:buFont typeface="Wingdings" charset="2"/>
              <a:buChar char="²"/>
            </a:pPr>
            <a:r>
              <a:rPr lang="en-US" sz="1200" dirty="0" smtClean="0"/>
              <a:t>Communicating bad news, Anthony L Back, J Randall Curtis, West J Med. 2002 May</a:t>
            </a:r>
          </a:p>
          <a:p>
            <a:endParaRPr lang="en-US" sz="1200" dirty="0" smtClean="0"/>
          </a:p>
          <a:p>
            <a:pPr marL="171450" indent="-171450">
              <a:buFont typeface="Wingdings" charset="2"/>
              <a:buChar char="²"/>
            </a:pPr>
            <a:r>
              <a:rPr lang="en-US" sz="1200" dirty="0" smtClean="0"/>
              <a:t>Prof. </a:t>
            </a:r>
            <a:r>
              <a:rPr lang="en-US" sz="1200" dirty="0" err="1" smtClean="0"/>
              <a:t>Riaz</a:t>
            </a:r>
            <a:r>
              <a:rPr lang="en-US" sz="1200" dirty="0" smtClean="0"/>
              <a:t> </a:t>
            </a:r>
            <a:r>
              <a:rPr lang="en-US" sz="1200" dirty="0" err="1" smtClean="0"/>
              <a:t>Qureshi</a:t>
            </a:r>
            <a:r>
              <a:rPr lang="en-US" sz="1200" dirty="0" smtClean="0"/>
              <a:t> Presentation, Breaking Bad News</a:t>
            </a:r>
            <a:endParaRPr lang="en-US" sz="1200" dirty="0"/>
          </a:p>
          <a:p>
            <a:pPr marL="171450" indent="-171450">
              <a:buFont typeface="Wingdings" charset="2"/>
              <a:buChar char="²"/>
            </a:pPr>
            <a:endParaRPr lang="en-US" sz="1200" dirty="0"/>
          </a:p>
          <a:p>
            <a:pPr marL="171450" indent="-171450">
              <a:buFont typeface="Wingdings" charset="2"/>
              <a:buChar char="²"/>
            </a:pPr>
            <a:r>
              <a:rPr lang="en-US" sz="1200" dirty="0"/>
              <a:t>Breaking Bad News: The Many Roles of the Family Physician </a:t>
            </a:r>
            <a:r>
              <a:rPr lang="pl-PL" sz="1200" dirty="0"/>
              <a:t>http://</a:t>
            </a:r>
            <a:r>
              <a:rPr lang="pl-PL" sz="1200" dirty="0" smtClean="0"/>
              <a:t>www.aafp.org/afp/2001/1215/p1946.html</a:t>
            </a:r>
            <a:endParaRPr lang="en-US" sz="1200" dirty="0" smtClean="0"/>
          </a:p>
          <a:p>
            <a:pPr marL="171450" indent="-171450">
              <a:buFont typeface="Wingdings" charset="2"/>
              <a:buChar char="²"/>
            </a:pPr>
            <a:endParaRPr lang="en-US" sz="1200" dirty="0"/>
          </a:p>
          <a:p>
            <a:pPr marL="171450" indent="-171450">
              <a:buFont typeface="Wingdings" charset="2"/>
              <a:buChar char="²"/>
            </a:pPr>
            <a:r>
              <a:rPr lang="ar-SA" sz="1200" dirty="0" smtClean="0"/>
              <a:t>  الاسلام سؤال و جواب </a:t>
            </a:r>
            <a:r>
              <a:rPr lang="en-US" sz="1200" dirty="0"/>
              <a:t>http://islamqa.info/ar/188991</a:t>
            </a:r>
            <a:endParaRPr lang="pl-PL" sz="1200" dirty="0"/>
          </a:p>
          <a:p>
            <a:pPr marL="171450" indent="-171450">
              <a:buFont typeface="Wingdings" charset="2"/>
              <a:buChar char="²"/>
            </a:pPr>
            <a:endParaRPr lang="pl-PL" sz="1200" dirty="0" smtClean="0"/>
          </a:p>
          <a:p>
            <a:pPr marL="171450" indent="-171450">
              <a:buFont typeface="Wingdings" charset="2"/>
              <a:buChar char="²"/>
            </a:pPr>
            <a:r>
              <a:rPr lang="en-US" sz="1200" dirty="0"/>
              <a:t>Preferences and attitudes of the Saudi population toward receiving medical bad news: A primary study from Riyadh city</a:t>
            </a:r>
            <a:r>
              <a:rPr lang="en-US" sz="1600" dirty="0"/>
              <a:t> </a:t>
            </a:r>
            <a:r>
              <a:rPr lang="en-US" sz="900" dirty="0"/>
              <a:t>(by Prof. Mohammed O. </a:t>
            </a:r>
            <a:r>
              <a:rPr lang="en-US" sz="900" dirty="0" err="1"/>
              <a:t>Alrukban</a:t>
            </a:r>
            <a:r>
              <a:rPr lang="en-US" sz="900" dirty="0"/>
              <a:t> and others)</a:t>
            </a:r>
            <a:endParaRPr lang="pl-PL" sz="1200" dirty="0" smtClean="0"/>
          </a:p>
          <a:p>
            <a:pPr marL="171450" indent="-171450">
              <a:buFont typeface="Wingdings" charset="2"/>
              <a:buChar char="²"/>
            </a:pPr>
            <a:endParaRPr lang="pl-PL" sz="1200" dirty="0" smtClean="0"/>
          </a:p>
          <a:p>
            <a:pPr marL="171450" indent="-171450">
              <a:buFont typeface="Wingdings" charset="2"/>
              <a:buChar char="²"/>
            </a:pPr>
            <a:r>
              <a:rPr lang="en-US" sz="1200" dirty="0"/>
              <a:t>Perception and Attitude towards Breaking Bad News in the Saudi Population </a:t>
            </a:r>
            <a:r>
              <a:rPr lang="en-US" sz="800" dirty="0"/>
              <a:t>(by Prof. Mohammed O. </a:t>
            </a:r>
            <a:r>
              <a:rPr lang="en-US" sz="800" dirty="0" err="1"/>
              <a:t>Alrukban</a:t>
            </a:r>
            <a:r>
              <a:rPr lang="en-US" sz="800" dirty="0"/>
              <a:t> and others</a:t>
            </a:r>
            <a:r>
              <a:rPr lang="en-US" sz="800" dirty="0" smtClean="0"/>
              <a:t>)</a:t>
            </a:r>
          </a:p>
          <a:p>
            <a:pPr marL="171450" indent="-171450">
              <a:buFont typeface="Wingdings" charset="2"/>
              <a:buChar char="²"/>
            </a:pPr>
            <a:endParaRPr lang="en-US" sz="800" dirty="0" smtClean="0"/>
          </a:p>
          <a:p>
            <a:pPr marL="171450" indent="-171450">
              <a:buFont typeface="Wingdings" charset="2"/>
              <a:buChar char="²"/>
            </a:pPr>
            <a:endParaRPr lang="en-US" sz="800" dirty="0"/>
          </a:p>
          <a:p>
            <a:pPr marL="171450" indent="-171450">
              <a:buFont typeface="Wingdings" charset="2"/>
              <a:buChar char="²"/>
            </a:pPr>
            <a:endParaRPr lang="pl-PL" sz="1200" dirty="0" smtClean="0"/>
          </a:p>
          <a:p>
            <a:pPr marL="171450" indent="-171450">
              <a:buFont typeface="Wingdings" charset="2"/>
              <a:buChar char="²"/>
            </a:pPr>
            <a:endParaRPr lang="en-US" sz="1200" dirty="0"/>
          </a:p>
          <a:p>
            <a:pPr marL="171450" indent="-171450">
              <a:buFont typeface="Wingdings" charset="2"/>
              <a:buChar char="²"/>
            </a:pPr>
            <a:endParaRPr lang="en-US" sz="1200" dirty="0" smtClean="0"/>
          </a:p>
          <a:p>
            <a:pPr marL="171450" indent="-171450">
              <a:buFont typeface="Wingdings" charset="2"/>
              <a:buChar char="²"/>
            </a:pPr>
            <a:endParaRPr lang="en-US" sz="1200" dirty="0"/>
          </a:p>
          <a:p>
            <a:pPr marL="171450" indent="-171450">
              <a:buFont typeface="Wingdings" charset="2"/>
              <a:buChar char="²"/>
            </a:pPr>
            <a:endParaRPr lang="x-none" sz="1200" dirty="0" smtClean="0"/>
          </a:p>
        </p:txBody>
      </p:sp>
    </p:spTree>
    <p:extLst>
      <p:ext uri="{BB962C8B-B14F-4D97-AF65-F5344CB8AC3E}">
        <p14:creationId xmlns:p14="http://schemas.microsoft.com/office/powerpoint/2010/main" val="21566915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a:t>
            </a:r>
          </a:p>
        </p:txBody>
      </p:sp>
      <p:sp>
        <p:nvSpPr>
          <p:cNvPr id="3" name="TextBox 2"/>
          <p:cNvSpPr txBox="1"/>
          <p:nvPr/>
        </p:nvSpPr>
        <p:spPr>
          <a:xfrm>
            <a:off x="609600" y="666750"/>
            <a:ext cx="8001000" cy="1938992"/>
          </a:xfrm>
          <a:prstGeom prst="rect">
            <a:avLst/>
          </a:prstGeom>
          <a:noFill/>
        </p:spPr>
        <p:txBody>
          <a:bodyPr wrap="square" rtlCol="0">
            <a:spAutoFit/>
          </a:bodyPr>
          <a:lstStyle/>
          <a:p>
            <a:r>
              <a:rPr lang="en-US" sz="2000" b="1" dirty="0" smtClean="0"/>
              <a:t>Q3. Bad news should be displayed to the patient __________?</a:t>
            </a:r>
          </a:p>
          <a:p>
            <a:endParaRPr lang="en-US" sz="2000" b="1" dirty="0"/>
          </a:p>
          <a:p>
            <a:r>
              <a:rPr lang="en-US" sz="2000" b="1" dirty="0" smtClean="0"/>
              <a:t>	A. in the least amount of time.</a:t>
            </a:r>
          </a:p>
          <a:p>
            <a:r>
              <a:rPr lang="en-US" sz="2000" b="1" dirty="0"/>
              <a:t>	</a:t>
            </a:r>
            <a:r>
              <a:rPr lang="en-US" sz="2000" b="1" dirty="0" smtClean="0"/>
              <a:t>B. using medical and scientific terminology.</a:t>
            </a:r>
          </a:p>
          <a:p>
            <a:r>
              <a:rPr lang="en-US" sz="2000" b="1" dirty="0"/>
              <a:t>	</a:t>
            </a:r>
            <a:r>
              <a:rPr lang="en-US" sz="2000" b="1" dirty="0" smtClean="0"/>
              <a:t>C. slowly and one by one.  </a:t>
            </a:r>
          </a:p>
          <a:p>
            <a:r>
              <a:rPr lang="en-US" sz="2000" b="1" dirty="0"/>
              <a:t>	</a:t>
            </a:r>
            <a:r>
              <a:rPr lang="en-US" sz="2000" b="1" dirty="0" smtClean="0"/>
              <a:t>D. 1 week after the results appearance.</a:t>
            </a:r>
            <a:endParaRPr lang="en-US" sz="2000" b="1" dirty="0"/>
          </a:p>
        </p:txBody>
      </p:sp>
    </p:spTree>
    <p:extLst>
      <p:ext uri="{BB962C8B-B14F-4D97-AF65-F5344CB8AC3E}">
        <p14:creationId xmlns:p14="http://schemas.microsoft.com/office/powerpoint/2010/main" val="88402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p:cNvSpPr>
            <a:spLocks noGrp="1"/>
          </p:cNvSpPr>
          <p:nvPr>
            <p:ph type="ctrTitle"/>
          </p:nvPr>
        </p:nvSpPr>
        <p:spPr/>
        <p:txBody>
          <a:bodyPr/>
          <a:lstStyle/>
          <a:p>
            <a:r>
              <a:rPr lang="en-US" dirty="0" smtClean="0"/>
              <a:t>Thank you </a:t>
            </a:r>
            <a:endParaRPr lang="x-none" dirty="0"/>
          </a:p>
        </p:txBody>
      </p:sp>
      <p:sp>
        <p:nvSpPr>
          <p:cNvPr id="4" name="عنوان فرعي 3"/>
          <p:cNvSpPr>
            <a:spLocks noGrp="1"/>
          </p:cNvSpPr>
          <p:nvPr>
            <p:ph type="subTitle" idx="1"/>
          </p:nvPr>
        </p:nvSpPr>
        <p:spPr/>
        <p:txBody>
          <a:bodyPr>
            <a:normAutofit/>
          </a:bodyPr>
          <a:lstStyle/>
          <a:p>
            <a:r>
              <a:rPr lang="en-US" sz="1600" b="1" dirty="0" smtClean="0"/>
              <a:t>The good </a:t>
            </a:r>
            <a:r>
              <a:rPr lang="en-US" sz="1600" b="1" smtClean="0"/>
              <a:t>news is, </a:t>
            </a:r>
            <a:r>
              <a:rPr lang="en-US" sz="1600" b="1" dirty="0" smtClean="0"/>
              <a:t>we are done…</a:t>
            </a:r>
            <a:endParaRPr lang="x-none" sz="1600" b="1"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xmlns:mv="urn:schemas-microsoft-com:mac:vml">
      <mp:transition xmlns:mp="http://schemas.microsoft.com/office/mac/powerpoint/2008/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a:t>
            </a:r>
          </a:p>
        </p:txBody>
      </p:sp>
      <p:sp>
        <p:nvSpPr>
          <p:cNvPr id="3" name="TextBox 2"/>
          <p:cNvSpPr txBox="1"/>
          <p:nvPr/>
        </p:nvSpPr>
        <p:spPr>
          <a:xfrm>
            <a:off x="914400" y="514350"/>
            <a:ext cx="7543800" cy="2831544"/>
          </a:xfrm>
          <a:prstGeom prst="rect">
            <a:avLst/>
          </a:prstGeom>
          <a:noFill/>
        </p:spPr>
        <p:txBody>
          <a:bodyPr wrap="square" rtlCol="0">
            <a:spAutoFit/>
          </a:bodyPr>
          <a:lstStyle/>
          <a:p>
            <a:r>
              <a:rPr lang="en-US" sz="2000" b="1" dirty="0"/>
              <a:t>Q4. when I deliver some bad news to a patient I should  ?</a:t>
            </a:r>
          </a:p>
          <a:p>
            <a:r>
              <a:rPr lang="en-US" sz="2000" b="1" dirty="0"/>
              <a:t/>
            </a:r>
            <a:br>
              <a:rPr lang="en-US" sz="2000" b="1" dirty="0"/>
            </a:br>
            <a:endParaRPr lang="en-US" sz="2000" b="1" dirty="0"/>
          </a:p>
          <a:p>
            <a:r>
              <a:rPr lang="en-US" sz="2000" b="1" dirty="0"/>
              <a:t>	A. hurry because I don’t have time </a:t>
            </a:r>
          </a:p>
          <a:p>
            <a:r>
              <a:rPr lang="en-US" sz="2000" b="1" dirty="0"/>
              <a:t>	B. lie to him about some information because maybe he doesn't understand me</a:t>
            </a:r>
          </a:p>
          <a:p>
            <a:r>
              <a:rPr lang="en-US" sz="2000" b="1" dirty="0"/>
              <a:t>	C. warn the patient that bad news is coming</a:t>
            </a:r>
          </a:p>
          <a:p>
            <a:r>
              <a:rPr lang="en-US" sz="2000" b="1" dirty="0"/>
              <a:t>	D. Give him all information in one go</a:t>
            </a:r>
          </a:p>
          <a:p>
            <a:endParaRPr lang="en-US" dirty="0"/>
          </a:p>
        </p:txBody>
      </p:sp>
    </p:spTree>
    <p:extLst>
      <p:ext uri="{BB962C8B-B14F-4D97-AF65-F5344CB8AC3E}">
        <p14:creationId xmlns:p14="http://schemas.microsoft.com/office/powerpoint/2010/main" val="315767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What is Bad News? </a:t>
            </a:r>
            <a:endParaRPr lang="x-none" dirty="0"/>
          </a:p>
        </p:txBody>
      </p:sp>
      <p:sp>
        <p:nvSpPr>
          <p:cNvPr id="7" name="TextBox 6"/>
          <p:cNvSpPr txBox="1"/>
          <p:nvPr/>
        </p:nvSpPr>
        <p:spPr>
          <a:xfrm>
            <a:off x="1030884" y="438150"/>
            <a:ext cx="6552728" cy="2308324"/>
          </a:xfrm>
          <a:prstGeom prst="rect">
            <a:avLst/>
          </a:prstGeom>
          <a:noFill/>
        </p:spPr>
        <p:txBody>
          <a:bodyPr wrap="square" rtlCol="1">
            <a:spAutoFit/>
          </a:bodyPr>
          <a:lstStyle/>
          <a:p>
            <a:r>
              <a:rPr lang="en-GB" sz="2800" dirty="0" smtClean="0">
                <a:solidFill>
                  <a:schemeClr val="bg1"/>
                </a:solidFill>
                <a:latin typeface="+mj-lt"/>
              </a:rPr>
              <a:t>“Any news that drastically and negatively alters the patients view towards his future.”</a:t>
            </a:r>
          </a:p>
          <a:p>
            <a:r>
              <a:rPr lang="en-GB" sz="1200" i="1" dirty="0" smtClean="0">
                <a:solidFill>
                  <a:schemeClr val="bg1"/>
                </a:solidFill>
              </a:rPr>
              <a:t>-</a:t>
            </a:r>
            <a:r>
              <a:rPr lang="en-GB" sz="1400" i="1" dirty="0" err="1" smtClean="0">
                <a:solidFill>
                  <a:schemeClr val="bg1"/>
                </a:solidFill>
              </a:rPr>
              <a:t>Buckman</a:t>
            </a:r>
            <a:r>
              <a:rPr lang="en-GB" sz="1400" i="1" dirty="0" smtClean="0">
                <a:solidFill>
                  <a:schemeClr val="bg1"/>
                </a:solidFill>
              </a:rPr>
              <a:t> R. BMJ1984</a:t>
            </a:r>
          </a:p>
          <a:p>
            <a:endParaRPr lang="en-GB" sz="1400" i="1" dirty="0">
              <a:solidFill>
                <a:schemeClr val="bg1"/>
              </a:solidFill>
            </a:endParaRPr>
          </a:p>
          <a:p>
            <a:endParaRPr lang="en-GB" sz="1400" i="1" dirty="0" smtClean="0">
              <a:solidFill>
                <a:schemeClr val="bg1"/>
              </a:solidFill>
            </a:endParaRPr>
          </a:p>
          <a:p>
            <a:endParaRPr lang="en-GB" sz="1400" i="1" dirty="0" smtClean="0">
              <a:solidFill>
                <a:schemeClr val="bg1"/>
              </a:solidFill>
            </a:endParaRPr>
          </a:p>
          <a:p>
            <a:endParaRPr lang="en-GB" sz="1400" i="1" dirty="0" smtClean="0">
              <a:solidFill>
                <a:schemeClr val="bg1"/>
              </a:solidFill>
            </a:endParaRPr>
          </a:p>
          <a:p>
            <a:endParaRPr lang="x-none" dirty="0">
              <a:solidFill>
                <a:schemeClr val="bg1"/>
              </a:solidFill>
            </a:endParaRPr>
          </a:p>
        </p:txBody>
      </p:sp>
      <p:pic>
        <p:nvPicPr>
          <p:cNvPr id="9220" name="Picture 4" descr="http://www.marketintelligencecenter.com/img/MIC/13-2/bad_news.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2620164"/>
            <a:ext cx="2438400" cy="13975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a:t>
            </a:r>
            <a:endParaRPr lang="en-US" dirty="0"/>
          </a:p>
        </p:txBody>
      </p:sp>
      <p:sp>
        <p:nvSpPr>
          <p:cNvPr id="3" name="Content Placeholder 2"/>
          <p:cNvSpPr>
            <a:spLocks noGrp="1"/>
          </p:cNvSpPr>
          <p:nvPr>
            <p:ph idx="1"/>
          </p:nvPr>
        </p:nvSpPr>
        <p:spPr/>
        <p:txBody>
          <a:bodyPr/>
          <a:lstStyle/>
          <a:p>
            <a:r>
              <a:rPr lang="en-US" dirty="0" smtClean="0"/>
              <a:t>“information </a:t>
            </a:r>
            <a:r>
              <a:rPr lang="en-US" dirty="0"/>
              <a:t>that has an adverse and serious effect on an individual’s view of his or her future, noting that bad news is always a subjective appraisal by the individual receiving the news” </a:t>
            </a:r>
            <a:r>
              <a:rPr lang="en-US" sz="1400" dirty="0"/>
              <a:t>(</a:t>
            </a:r>
            <a:r>
              <a:rPr lang="en-US" sz="1400" dirty="0" err="1">
                <a:hlinkClick r:id="rId2"/>
              </a:rPr>
              <a:t>Baile</a:t>
            </a:r>
            <a:r>
              <a:rPr lang="en-US" sz="1400" dirty="0">
                <a:hlinkClick r:id="rId2"/>
              </a:rPr>
              <a:t> et al. Oncologist, 2000</a:t>
            </a:r>
            <a:r>
              <a:rPr lang="en-US" sz="1400" dirty="0" smtClean="0"/>
              <a:t>).</a:t>
            </a:r>
          </a:p>
          <a:p>
            <a:r>
              <a:rPr lang="en-US" dirty="0"/>
              <a:t> “any information that produces a negative alteration to a person’s expectations about their present and future” </a:t>
            </a:r>
            <a:r>
              <a:rPr lang="en-US" sz="1400" dirty="0"/>
              <a:t>(</a:t>
            </a:r>
            <a:r>
              <a:rPr lang="en-US" sz="1400" dirty="0" err="1">
                <a:hlinkClick r:id="rId3"/>
              </a:rPr>
              <a:t>Fallowfield</a:t>
            </a:r>
            <a:r>
              <a:rPr lang="en-US" sz="1400" dirty="0">
                <a:hlinkClick r:id="rId3"/>
              </a:rPr>
              <a:t>, Lancet, 2004</a:t>
            </a:r>
            <a:r>
              <a:rPr lang="en-US" sz="1400" dirty="0" smtClean="0"/>
              <a:t>).</a:t>
            </a:r>
          </a:p>
          <a:p>
            <a:endParaRPr lang="en-US" sz="1400" dirty="0" smtClean="0"/>
          </a:p>
        </p:txBody>
      </p:sp>
    </p:spTree>
    <p:extLst>
      <p:ext uri="{BB962C8B-B14F-4D97-AF65-F5344CB8AC3E}">
        <p14:creationId xmlns:p14="http://schemas.microsoft.com/office/powerpoint/2010/main" val="110549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latin typeface="Arial" pitchFamily="34" charset="0"/>
                <a:cs typeface="Arial" pitchFamily="34" charset="0"/>
              </a:rPr>
              <a:t>Your Bad News may not be my Bad News.</a:t>
            </a:r>
          </a:p>
          <a:p>
            <a:endParaRPr lang="en-US" dirty="0">
              <a:latin typeface="Arial" pitchFamily="34" charset="0"/>
              <a:cs typeface="Arial" pitchFamily="34" charset="0"/>
            </a:endParaRPr>
          </a:p>
          <a:p>
            <a:r>
              <a:rPr lang="en-US" dirty="0">
                <a:latin typeface="Arial" pitchFamily="34" charset="0"/>
                <a:cs typeface="Arial" pitchFamily="34" charset="0"/>
              </a:rPr>
              <a:t>Bad News doesn’t have to be fatal</a:t>
            </a:r>
          </a:p>
          <a:p>
            <a:pPr>
              <a:buFont typeface="Wingdings 2" pitchFamily="18" charset="2"/>
              <a:buNone/>
            </a:pPr>
            <a:endParaRPr lang="en-US" dirty="0">
              <a:latin typeface="Arial" pitchFamily="34" charset="0"/>
              <a:cs typeface="Arial" pitchFamily="34" charset="0"/>
            </a:endParaRPr>
          </a:p>
          <a:p>
            <a:r>
              <a:rPr lang="en-US" dirty="0">
                <a:latin typeface="Arial" pitchFamily="34" charset="0"/>
                <a:cs typeface="Arial" pitchFamily="34" charset="0"/>
              </a:rPr>
              <a:t>Bad News doesn’t have to seem so bad to the medical practitioner</a:t>
            </a:r>
            <a:endParaRPr lang="en-US" dirty="0"/>
          </a:p>
        </p:txBody>
      </p:sp>
    </p:spTree>
    <p:extLst>
      <p:ext uri="{BB962C8B-B14F-4D97-AF65-F5344CB8AC3E}">
        <p14:creationId xmlns:p14="http://schemas.microsoft.com/office/powerpoint/2010/main" val="3502015815"/>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2255</Words>
  <Application>Microsoft Office PowerPoint</Application>
  <PresentationFormat>On-screen Show (16:9)</PresentationFormat>
  <Paragraphs>400</Paragraphs>
  <Slides>50</Slides>
  <Notes>8</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50</vt:i4>
      </vt:variant>
    </vt:vector>
  </HeadingPairs>
  <TitlesOfParts>
    <vt:vector size="53" baseType="lpstr">
      <vt:lpstr>Office Theme</vt:lpstr>
      <vt:lpstr>NewsPrint</vt:lpstr>
      <vt:lpstr>Packager Shell Object</vt:lpstr>
      <vt:lpstr>B r e a k i n g   B a d   N e w s</vt:lpstr>
      <vt:lpstr>     Objectives </vt:lpstr>
      <vt:lpstr>quiz:  </vt:lpstr>
      <vt:lpstr>quiz: </vt:lpstr>
      <vt:lpstr>quiz: </vt:lpstr>
      <vt:lpstr>quiz: </vt:lpstr>
      <vt:lpstr>What is Bad News? </vt:lpstr>
      <vt:lpstr>Other</vt:lpstr>
      <vt:lpstr>PowerPoint Presentation</vt:lpstr>
      <vt:lpstr>PowerPoint Presentation</vt:lpstr>
      <vt:lpstr>Quotes about breaking bad news:      </vt:lpstr>
      <vt:lpstr>Examples of conditions requiring breaking bad news:</vt:lpstr>
      <vt:lpstr>Why is it important ?</vt:lpstr>
      <vt:lpstr>Why is it important ?</vt:lpstr>
      <vt:lpstr>Why is it difficult ? </vt:lpstr>
      <vt:lpstr>It is more difficult when the clinician: </vt:lpstr>
      <vt:lpstr>Why is it difficult ? [Common Barriers to effective disclosure] </vt:lpstr>
      <vt:lpstr>Why is it difficult ? [Common Barriers to effective disclosure] </vt:lpstr>
      <vt:lpstr>PowerPoint Presentation</vt:lpstr>
      <vt:lpstr>Psychosocial Context</vt:lpstr>
      <vt:lpstr>PowerPoint Presentation</vt:lpstr>
      <vt:lpstr>What do you think ?</vt:lpstr>
      <vt:lpstr>Steps of breaking bad news:</vt:lpstr>
      <vt:lpstr>Advance Preparation: </vt:lpstr>
      <vt:lpstr>Build a Therapeutic Environment/Relationship</vt:lpstr>
      <vt:lpstr>Communicate Well</vt:lpstr>
      <vt:lpstr>Deal With Patient and Family Reactions </vt:lpstr>
      <vt:lpstr>Encourage and Validate Emotions </vt:lpstr>
      <vt:lpstr>What to do? </vt:lpstr>
      <vt:lpstr>What to do? </vt:lpstr>
      <vt:lpstr>What not to do ?</vt:lpstr>
      <vt:lpstr>How to do it ?</vt:lpstr>
      <vt:lpstr>A demonstration..</vt:lpstr>
      <vt:lpstr>Patient reaction toward terminal illnesses </vt:lpstr>
      <vt:lpstr>Patient reaction toward terminal illnesses </vt:lpstr>
      <vt:lpstr>Patient’s Perspective</vt:lpstr>
      <vt:lpstr>Family’s Perspective</vt:lpstr>
      <vt:lpstr>Role of primary care physicians in breaking bad news:</vt:lpstr>
      <vt:lpstr>Perception and Attitude towards Breaking Bad News in the Saudi Population  (by Prof. Mohammed O. Alrukban and others) </vt:lpstr>
      <vt:lpstr>Preferences and attitudes of the Saudi population toward receiving medical bad news: A primary study from Riyadh city (by Prof. Mohammed O. Alrukban and others)</vt:lpstr>
      <vt:lpstr>PowerPoint Presentation</vt:lpstr>
      <vt:lpstr>PowerPoint Presentation</vt:lpstr>
      <vt:lpstr>Summary</vt:lpstr>
      <vt:lpstr>quiz: </vt:lpstr>
      <vt:lpstr>quiz: </vt:lpstr>
      <vt:lpstr>quiz:  </vt:lpstr>
      <vt:lpstr>quiz: </vt:lpstr>
      <vt:lpstr>Example:</vt:lpstr>
      <vt:lpstr>References: </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2015-01-11T14:43:46Z</dcterms:created>
  <dcterms:modified xsi:type="dcterms:W3CDTF">2015-09-02T20:08:43Z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