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310" r:id="rId8"/>
    <p:sldId id="301" r:id="rId9"/>
    <p:sldId id="263" r:id="rId10"/>
    <p:sldId id="264" r:id="rId11"/>
    <p:sldId id="311" r:id="rId12"/>
    <p:sldId id="265" r:id="rId13"/>
    <p:sldId id="313" r:id="rId14"/>
    <p:sldId id="282" r:id="rId15"/>
    <p:sldId id="286" r:id="rId16"/>
    <p:sldId id="287" r:id="rId17"/>
    <p:sldId id="314" r:id="rId18"/>
    <p:sldId id="288" r:id="rId19"/>
    <p:sldId id="290" r:id="rId20"/>
    <p:sldId id="317" r:id="rId21"/>
    <p:sldId id="289" r:id="rId22"/>
    <p:sldId id="31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303" r:id="rId36"/>
    <p:sldId id="278" r:id="rId37"/>
    <p:sldId id="279" r:id="rId38"/>
    <p:sldId id="321" r:id="rId39"/>
    <p:sldId id="320" r:id="rId40"/>
    <p:sldId id="305" r:id="rId41"/>
    <p:sldId id="306" r:id="rId42"/>
    <p:sldId id="308" r:id="rId43"/>
    <p:sldId id="307" r:id="rId44"/>
    <p:sldId id="316" r:id="rId45"/>
    <p:sldId id="291" r:id="rId46"/>
    <p:sldId id="292" r:id="rId47"/>
    <p:sldId id="318" r:id="rId48"/>
    <p:sldId id="294" r:id="rId49"/>
    <p:sldId id="295" r:id="rId50"/>
    <p:sldId id="296" r:id="rId51"/>
    <p:sldId id="297" r:id="rId52"/>
    <p:sldId id="300" r:id="rId53"/>
    <p:sldId id="319" r:id="rId5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95" autoAdjust="0"/>
    <p:restoredTop sz="83192" autoAdjust="0"/>
  </p:normalViewPr>
  <p:slideViewPr>
    <p:cSldViewPr>
      <p:cViewPr varScale="1">
        <p:scale>
          <a:sx n="62" d="100"/>
          <a:sy n="62" d="100"/>
        </p:scale>
        <p:origin x="9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5089B-0F87-4D98-9579-7AD4C07C164F}" type="doc">
      <dgm:prSet loTypeId="urn:microsoft.com/office/officeart/2005/8/layout/l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rtl="1"/>
          <a:endParaRPr lang="ar-SA"/>
        </a:p>
      </dgm:t>
    </dgm:pt>
    <dgm:pt modelId="{0ACB9611-3222-47B6-BAA6-1FAEC19FCD22}">
      <dgm:prSet phldrT="[نص]"/>
      <dgm:spPr/>
      <dgm:t>
        <a:bodyPr/>
        <a:lstStyle/>
        <a:p>
          <a:pPr rtl="1"/>
          <a:r>
            <a:rPr lang="en-US" dirty="0" smtClean="0">
              <a:latin typeface="Arial Rounded MT Bold" pitchFamily="34" charset="0"/>
            </a:rPr>
            <a:t>Migraine</a:t>
          </a:r>
          <a:endParaRPr lang="ar-SA" dirty="0">
            <a:latin typeface="Arial Rounded MT Bold" pitchFamily="34" charset="0"/>
          </a:endParaRPr>
        </a:p>
      </dgm:t>
    </dgm:pt>
    <dgm:pt modelId="{CE6E6C2C-EF98-4490-A2D4-AB67B747A4E0}" type="parTrans" cxnId="{ABE799A3-C3BC-47EC-AE2C-60009A34FE30}">
      <dgm:prSet/>
      <dgm:spPr/>
      <dgm:t>
        <a:bodyPr/>
        <a:lstStyle/>
        <a:p>
          <a:pPr rtl="1"/>
          <a:endParaRPr lang="ar-SA">
            <a:latin typeface="Arial Rounded MT Bold" pitchFamily="34" charset="0"/>
          </a:endParaRPr>
        </a:p>
      </dgm:t>
    </dgm:pt>
    <dgm:pt modelId="{2C217616-4CC4-4C49-A655-CCF2FA856E74}" type="sibTrans" cxnId="{ABE799A3-C3BC-47EC-AE2C-60009A34FE30}">
      <dgm:prSet/>
      <dgm:spPr/>
      <dgm:t>
        <a:bodyPr/>
        <a:lstStyle/>
        <a:p>
          <a:pPr rtl="1"/>
          <a:endParaRPr lang="ar-SA">
            <a:latin typeface="Arial Rounded MT Bold" pitchFamily="34" charset="0"/>
          </a:endParaRPr>
        </a:p>
      </dgm:t>
    </dgm:pt>
    <dgm:pt modelId="{59AE9E1A-178A-4705-AB22-C960A2280199}">
      <dgm:prSet phldrT="[نص]"/>
      <dgm:spPr/>
      <dgm:t>
        <a:bodyPr/>
        <a:lstStyle/>
        <a:p>
          <a:pPr rtl="1"/>
          <a:r>
            <a:rPr lang="en-US" dirty="0" smtClean="0">
              <a:latin typeface="Arial Rounded MT Bold" pitchFamily="34" charset="0"/>
            </a:rPr>
            <a:t>recurrent attack : 4 hours to 3 days </a:t>
          </a:r>
        </a:p>
        <a:p>
          <a:pPr rtl="1"/>
          <a:r>
            <a:rPr lang="en-US" dirty="0" smtClean="0">
              <a:latin typeface="Arial Rounded MT Bold" pitchFamily="34" charset="0"/>
            </a:rPr>
            <a:t>1-2 times / month </a:t>
          </a:r>
          <a:endParaRPr lang="ar-SA" dirty="0">
            <a:latin typeface="Arial Rounded MT Bold" pitchFamily="34" charset="0"/>
          </a:endParaRPr>
        </a:p>
      </dgm:t>
    </dgm:pt>
    <dgm:pt modelId="{990AADB1-78F2-4DB7-9F25-7B2008D61162}" type="parTrans" cxnId="{5F086BA8-570E-4220-9AA4-35F444C0C833}">
      <dgm:prSet/>
      <dgm:spPr/>
      <dgm:t>
        <a:bodyPr/>
        <a:lstStyle/>
        <a:p>
          <a:pPr rtl="1"/>
          <a:endParaRPr lang="ar-SA">
            <a:latin typeface="Arial Rounded MT Bold" pitchFamily="34" charset="0"/>
          </a:endParaRPr>
        </a:p>
      </dgm:t>
    </dgm:pt>
    <dgm:pt modelId="{CCAF71A0-6AA5-435B-B0BA-569CFBA4961C}" type="sibTrans" cxnId="{5F086BA8-570E-4220-9AA4-35F444C0C833}">
      <dgm:prSet/>
      <dgm:spPr/>
      <dgm:t>
        <a:bodyPr/>
        <a:lstStyle/>
        <a:p>
          <a:pPr rtl="1"/>
          <a:endParaRPr lang="ar-SA">
            <a:latin typeface="Arial Rounded MT Bold" pitchFamily="34" charset="0"/>
          </a:endParaRPr>
        </a:p>
      </dgm:t>
    </dgm:pt>
    <dgm:pt modelId="{14452BD6-C7A8-492F-A73F-C49373CCD7C4}">
      <dgm:prSet phldrT="[نص]"/>
      <dgm:spPr/>
      <dgm:t>
        <a:bodyPr/>
        <a:lstStyle/>
        <a:p>
          <a:pPr rtl="1"/>
          <a:r>
            <a:rPr lang="en-US" dirty="0" smtClean="0">
              <a:latin typeface="Arial Rounded MT Bold" pitchFamily="34" charset="0"/>
            </a:rPr>
            <a:t>Tension Headache</a:t>
          </a:r>
          <a:endParaRPr lang="ar-SA" dirty="0">
            <a:latin typeface="Arial Rounded MT Bold" pitchFamily="34" charset="0"/>
          </a:endParaRPr>
        </a:p>
      </dgm:t>
    </dgm:pt>
    <dgm:pt modelId="{582C59B7-EC1C-4670-B60B-1AAA7103C7CB}" type="parTrans" cxnId="{DCDB8433-C0EA-4BB0-AF23-C8CE095581AC}">
      <dgm:prSet/>
      <dgm:spPr/>
      <dgm:t>
        <a:bodyPr/>
        <a:lstStyle/>
        <a:p>
          <a:pPr rtl="1"/>
          <a:endParaRPr lang="ar-SA">
            <a:latin typeface="Arial Rounded MT Bold" pitchFamily="34" charset="0"/>
          </a:endParaRPr>
        </a:p>
      </dgm:t>
    </dgm:pt>
    <dgm:pt modelId="{5FD28804-D5AD-457F-9DFA-67B04372CDAE}" type="sibTrans" cxnId="{DCDB8433-C0EA-4BB0-AF23-C8CE095581AC}">
      <dgm:prSet/>
      <dgm:spPr/>
      <dgm:t>
        <a:bodyPr/>
        <a:lstStyle/>
        <a:p>
          <a:pPr rtl="1"/>
          <a:endParaRPr lang="ar-SA">
            <a:latin typeface="Arial Rounded MT Bold" pitchFamily="34" charset="0"/>
          </a:endParaRPr>
        </a:p>
      </dgm:t>
    </dgm:pt>
    <dgm:pt modelId="{5674FE4C-72BA-4AE5-8B36-BC6870E1A20E}">
      <dgm:prSet phldrT="[نص]"/>
      <dgm:spPr/>
      <dgm:t>
        <a:bodyPr/>
        <a:lstStyle/>
        <a:p>
          <a:pPr rtl="1"/>
          <a:r>
            <a:rPr lang="en-US" dirty="0" smtClean="0">
              <a:latin typeface="Arial Rounded MT Bold" pitchFamily="34" charset="0"/>
            </a:rPr>
            <a:t>hours to a few days </a:t>
          </a:r>
        </a:p>
        <a:p>
          <a:pPr rtl="0"/>
          <a:r>
            <a:rPr lang="en-US" dirty="0" smtClean="0">
              <a:latin typeface="Arial Rounded MT Bold" pitchFamily="34" charset="0"/>
            </a:rPr>
            <a:t>a) Episodic TH : 1-14 days /month </a:t>
          </a:r>
        </a:p>
        <a:p>
          <a:pPr rtl="0"/>
          <a:r>
            <a:rPr lang="en-US" dirty="0" smtClean="0">
              <a:latin typeface="Arial Rounded MT Bold" pitchFamily="34" charset="0"/>
            </a:rPr>
            <a:t>b) Chronic TH : ≥15 days /month (daily) </a:t>
          </a:r>
          <a:endParaRPr lang="ar-SA" dirty="0">
            <a:latin typeface="Arial Rounded MT Bold" pitchFamily="34" charset="0"/>
          </a:endParaRPr>
        </a:p>
      </dgm:t>
    </dgm:pt>
    <dgm:pt modelId="{529BA145-1983-449D-A3A1-F9BA74DC1DA3}" type="parTrans" cxnId="{3B43D6D0-EA42-42E5-9CC1-F9E2C8E691C1}">
      <dgm:prSet/>
      <dgm:spPr/>
      <dgm:t>
        <a:bodyPr/>
        <a:lstStyle/>
        <a:p>
          <a:pPr rtl="1"/>
          <a:endParaRPr lang="ar-SA">
            <a:latin typeface="Arial Rounded MT Bold" pitchFamily="34" charset="0"/>
          </a:endParaRPr>
        </a:p>
      </dgm:t>
    </dgm:pt>
    <dgm:pt modelId="{A90B6E6E-6C00-495E-88F1-45F947C044A8}" type="sibTrans" cxnId="{3B43D6D0-EA42-42E5-9CC1-F9E2C8E691C1}">
      <dgm:prSet/>
      <dgm:spPr/>
      <dgm:t>
        <a:bodyPr/>
        <a:lstStyle/>
        <a:p>
          <a:pPr rtl="1"/>
          <a:endParaRPr lang="ar-SA">
            <a:latin typeface="Arial Rounded MT Bold" pitchFamily="34" charset="0"/>
          </a:endParaRPr>
        </a:p>
      </dgm:t>
    </dgm:pt>
    <dgm:pt modelId="{6C146647-A351-46E7-80B5-998BC5CDD50F}">
      <dgm:prSet phldrT="[نص]"/>
      <dgm:spPr/>
      <dgm:t>
        <a:bodyPr/>
        <a:lstStyle/>
        <a:p>
          <a:pPr rtl="1"/>
          <a:r>
            <a:rPr lang="en-US" dirty="0" smtClean="0">
              <a:latin typeface="Arial Rounded MT Bold" pitchFamily="34" charset="0"/>
            </a:rPr>
            <a:t>Cluster Headache</a:t>
          </a:r>
          <a:endParaRPr lang="ar-SA" dirty="0">
            <a:latin typeface="Arial Rounded MT Bold" pitchFamily="34" charset="0"/>
          </a:endParaRPr>
        </a:p>
      </dgm:t>
    </dgm:pt>
    <dgm:pt modelId="{D671505F-9D74-4C46-BA3A-0FAB86199694}" type="parTrans" cxnId="{32A3C87E-34DF-47C5-B052-71D3E6502DF6}">
      <dgm:prSet/>
      <dgm:spPr/>
      <dgm:t>
        <a:bodyPr/>
        <a:lstStyle/>
        <a:p>
          <a:pPr rtl="1"/>
          <a:endParaRPr lang="ar-SA">
            <a:latin typeface="Arial Rounded MT Bold" pitchFamily="34" charset="0"/>
          </a:endParaRPr>
        </a:p>
      </dgm:t>
    </dgm:pt>
    <dgm:pt modelId="{D8A711BB-FA62-4B1F-BFB8-35CFB7A2BD4D}" type="sibTrans" cxnId="{32A3C87E-34DF-47C5-B052-71D3E6502DF6}">
      <dgm:prSet/>
      <dgm:spPr/>
      <dgm:t>
        <a:bodyPr/>
        <a:lstStyle/>
        <a:p>
          <a:pPr rtl="1"/>
          <a:endParaRPr lang="ar-SA">
            <a:latin typeface="Arial Rounded MT Bold" pitchFamily="34" charset="0"/>
          </a:endParaRPr>
        </a:p>
      </dgm:t>
    </dgm:pt>
    <dgm:pt modelId="{A6EAC977-1D77-485C-BD63-F95A5298D3F4}">
      <dgm:prSet phldrT="[نص]"/>
      <dgm:spPr/>
      <dgm:t>
        <a:bodyPr/>
        <a:lstStyle/>
        <a:p>
          <a:pPr rtl="1"/>
          <a:r>
            <a:rPr lang="en-US" dirty="0" smtClean="0">
              <a:latin typeface="Arial Rounded MT Bold" pitchFamily="34" charset="0"/>
            </a:rPr>
            <a:t>short-lasting attacks : 15-180 minutes </a:t>
          </a:r>
        </a:p>
        <a:p>
          <a:pPr rtl="0"/>
          <a:r>
            <a:rPr lang="en-US" dirty="0" smtClean="0">
              <a:latin typeface="Arial Rounded MT Bold" pitchFamily="34" charset="0"/>
            </a:rPr>
            <a:t>≥1 time daily in 6-12 weeks </a:t>
          </a:r>
          <a:endParaRPr lang="ar-SA" dirty="0">
            <a:latin typeface="Arial Rounded MT Bold" pitchFamily="34" charset="0"/>
          </a:endParaRPr>
        </a:p>
      </dgm:t>
    </dgm:pt>
    <dgm:pt modelId="{EE6DD130-A5A4-4CCA-9462-9F054119F028}" type="parTrans" cxnId="{CE6783C3-11FF-465B-B287-5E0A2834EE00}">
      <dgm:prSet/>
      <dgm:spPr/>
      <dgm:t>
        <a:bodyPr/>
        <a:lstStyle/>
        <a:p>
          <a:pPr rtl="1"/>
          <a:endParaRPr lang="ar-SA">
            <a:latin typeface="Arial Rounded MT Bold" pitchFamily="34" charset="0"/>
          </a:endParaRPr>
        </a:p>
      </dgm:t>
    </dgm:pt>
    <dgm:pt modelId="{D3C52E18-F515-43E6-A1FE-59A4402884BF}" type="sibTrans" cxnId="{CE6783C3-11FF-465B-B287-5E0A2834EE00}">
      <dgm:prSet/>
      <dgm:spPr/>
      <dgm:t>
        <a:bodyPr/>
        <a:lstStyle/>
        <a:p>
          <a:pPr rtl="1"/>
          <a:endParaRPr lang="ar-SA">
            <a:latin typeface="Arial Rounded MT Bold" pitchFamily="34" charset="0"/>
          </a:endParaRPr>
        </a:p>
      </dgm:t>
    </dgm:pt>
    <dgm:pt modelId="{CFE3FFCB-D34C-493B-ADCA-A28BC41F2ED7}" type="pres">
      <dgm:prSet presAssocID="{8BA5089B-0F87-4D98-9579-7AD4C07C164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067B3D3E-A108-4F43-80F1-D4CCB9A5E545}" type="pres">
      <dgm:prSet presAssocID="{0ACB9611-3222-47B6-BAA6-1FAEC19FCD22}" presName="horFlow" presStyleCnt="0"/>
      <dgm:spPr/>
      <dgm:t>
        <a:bodyPr/>
        <a:lstStyle/>
        <a:p>
          <a:pPr rtl="1"/>
          <a:endParaRPr lang="ar-SA"/>
        </a:p>
      </dgm:t>
    </dgm:pt>
    <dgm:pt modelId="{2DDA9927-77B3-4968-8A0F-5FC5525E9A4B}" type="pres">
      <dgm:prSet presAssocID="{0ACB9611-3222-47B6-BAA6-1FAEC19FCD22}" presName="bigChev" presStyleLbl="node1" presStyleIdx="0" presStyleCnt="3" custLinFactX="-20105" custLinFactNeighborX="-100000"/>
      <dgm:spPr/>
      <dgm:t>
        <a:bodyPr/>
        <a:lstStyle/>
        <a:p>
          <a:pPr rtl="1"/>
          <a:endParaRPr lang="ar-SA"/>
        </a:p>
      </dgm:t>
    </dgm:pt>
    <dgm:pt modelId="{CF2C3449-C1AB-4B96-B1CA-6FBB00C7F1B3}" type="pres">
      <dgm:prSet presAssocID="{990AADB1-78F2-4DB7-9F25-7B2008D61162}" presName="parTrans" presStyleCnt="0"/>
      <dgm:spPr/>
      <dgm:t>
        <a:bodyPr/>
        <a:lstStyle/>
        <a:p>
          <a:pPr rtl="1"/>
          <a:endParaRPr lang="ar-SA"/>
        </a:p>
      </dgm:t>
    </dgm:pt>
    <dgm:pt modelId="{BC403516-BB61-4E37-95D2-CB9F09031445}" type="pres">
      <dgm:prSet presAssocID="{59AE9E1A-178A-4705-AB22-C960A2280199}" presName="node" presStyleLbl="alignAccFollowNode1" presStyleIdx="0" presStyleCnt="3" custScaleX="17971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0AE8459-6C79-4189-9213-76D7D176277E}" type="pres">
      <dgm:prSet presAssocID="{0ACB9611-3222-47B6-BAA6-1FAEC19FCD22}" presName="vSp" presStyleCnt="0"/>
      <dgm:spPr/>
      <dgm:t>
        <a:bodyPr/>
        <a:lstStyle/>
        <a:p>
          <a:pPr rtl="1"/>
          <a:endParaRPr lang="ar-SA"/>
        </a:p>
      </dgm:t>
    </dgm:pt>
    <dgm:pt modelId="{B7DCA679-CD2A-4C44-8743-1C105E2550DA}" type="pres">
      <dgm:prSet presAssocID="{14452BD6-C7A8-492F-A73F-C49373CCD7C4}" presName="horFlow" presStyleCnt="0"/>
      <dgm:spPr/>
      <dgm:t>
        <a:bodyPr/>
        <a:lstStyle/>
        <a:p>
          <a:pPr rtl="1"/>
          <a:endParaRPr lang="ar-SA"/>
        </a:p>
      </dgm:t>
    </dgm:pt>
    <dgm:pt modelId="{4F1A9C27-5EC7-4BCA-9CC0-E2C3D07BE696}" type="pres">
      <dgm:prSet presAssocID="{14452BD6-C7A8-492F-A73F-C49373CCD7C4}" presName="bigChev" presStyleLbl="node1" presStyleIdx="1" presStyleCnt="3" custLinFactX="-20105" custLinFactNeighborX="-100000"/>
      <dgm:spPr/>
      <dgm:t>
        <a:bodyPr/>
        <a:lstStyle/>
        <a:p>
          <a:pPr rtl="1"/>
          <a:endParaRPr lang="ar-SA"/>
        </a:p>
      </dgm:t>
    </dgm:pt>
    <dgm:pt modelId="{6A403FB5-E02D-4469-8FB1-4F5A7E942932}" type="pres">
      <dgm:prSet presAssocID="{529BA145-1983-449D-A3A1-F9BA74DC1DA3}" presName="parTrans" presStyleCnt="0"/>
      <dgm:spPr/>
      <dgm:t>
        <a:bodyPr/>
        <a:lstStyle/>
        <a:p>
          <a:pPr rtl="1"/>
          <a:endParaRPr lang="ar-SA"/>
        </a:p>
      </dgm:t>
    </dgm:pt>
    <dgm:pt modelId="{8813B334-31C3-4EEB-8F1F-91CD6C43DAB9}" type="pres">
      <dgm:prSet presAssocID="{5674FE4C-72BA-4AE5-8B36-BC6870E1A20E}" presName="node" presStyleLbl="alignAccFollowNode1" presStyleIdx="1" presStyleCnt="3" custScaleX="18476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17FD4F0-8717-4C5E-A0B8-67A479AD4DBB}" type="pres">
      <dgm:prSet presAssocID="{14452BD6-C7A8-492F-A73F-C49373CCD7C4}" presName="vSp" presStyleCnt="0"/>
      <dgm:spPr/>
      <dgm:t>
        <a:bodyPr/>
        <a:lstStyle/>
        <a:p>
          <a:pPr rtl="1"/>
          <a:endParaRPr lang="ar-SA"/>
        </a:p>
      </dgm:t>
    </dgm:pt>
    <dgm:pt modelId="{33B94DCB-1E1F-464E-A1FE-93987AF445FB}" type="pres">
      <dgm:prSet presAssocID="{6C146647-A351-46E7-80B5-998BC5CDD50F}" presName="horFlow" presStyleCnt="0"/>
      <dgm:spPr/>
      <dgm:t>
        <a:bodyPr/>
        <a:lstStyle/>
        <a:p>
          <a:pPr rtl="1"/>
          <a:endParaRPr lang="ar-SA"/>
        </a:p>
      </dgm:t>
    </dgm:pt>
    <dgm:pt modelId="{9DE9346B-4C90-4562-8F77-8269F8E4384A}" type="pres">
      <dgm:prSet presAssocID="{6C146647-A351-46E7-80B5-998BC5CDD50F}" presName="bigChev" presStyleLbl="node1" presStyleIdx="2" presStyleCnt="3" custLinFactX="-16504" custLinFactNeighborX="-100000"/>
      <dgm:spPr/>
      <dgm:t>
        <a:bodyPr/>
        <a:lstStyle/>
        <a:p>
          <a:pPr rtl="1"/>
          <a:endParaRPr lang="ar-SA"/>
        </a:p>
      </dgm:t>
    </dgm:pt>
    <dgm:pt modelId="{2DB8A75C-28C7-4A74-A255-241326DC79BB}" type="pres">
      <dgm:prSet presAssocID="{EE6DD130-A5A4-4CCA-9462-9F054119F028}" presName="parTrans" presStyleCnt="0"/>
      <dgm:spPr/>
      <dgm:t>
        <a:bodyPr/>
        <a:lstStyle/>
        <a:p>
          <a:pPr rtl="1"/>
          <a:endParaRPr lang="ar-SA"/>
        </a:p>
      </dgm:t>
    </dgm:pt>
    <dgm:pt modelId="{54E55BFF-F0C9-4319-B9C5-5B27AC6C5808}" type="pres">
      <dgm:prSet presAssocID="{A6EAC977-1D77-485C-BD63-F95A5298D3F4}" presName="node" presStyleLbl="alignAccFollowNode1" presStyleIdx="2" presStyleCnt="3" custScaleX="18774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F086BA8-570E-4220-9AA4-35F444C0C833}" srcId="{0ACB9611-3222-47B6-BAA6-1FAEC19FCD22}" destId="{59AE9E1A-178A-4705-AB22-C960A2280199}" srcOrd="0" destOrd="0" parTransId="{990AADB1-78F2-4DB7-9F25-7B2008D61162}" sibTransId="{CCAF71A0-6AA5-435B-B0BA-569CFBA4961C}"/>
    <dgm:cxn modelId="{7A1D6C05-17C1-4DC7-A864-1CEDCD8D846C}" type="presOf" srcId="{14452BD6-C7A8-492F-A73F-C49373CCD7C4}" destId="{4F1A9C27-5EC7-4BCA-9CC0-E2C3D07BE696}" srcOrd="0" destOrd="0" presId="urn:microsoft.com/office/officeart/2005/8/layout/lProcess3"/>
    <dgm:cxn modelId="{3B43D6D0-EA42-42E5-9CC1-F9E2C8E691C1}" srcId="{14452BD6-C7A8-492F-A73F-C49373CCD7C4}" destId="{5674FE4C-72BA-4AE5-8B36-BC6870E1A20E}" srcOrd="0" destOrd="0" parTransId="{529BA145-1983-449D-A3A1-F9BA74DC1DA3}" sibTransId="{A90B6E6E-6C00-495E-88F1-45F947C044A8}"/>
    <dgm:cxn modelId="{ABE799A3-C3BC-47EC-AE2C-60009A34FE30}" srcId="{8BA5089B-0F87-4D98-9579-7AD4C07C164F}" destId="{0ACB9611-3222-47B6-BAA6-1FAEC19FCD22}" srcOrd="0" destOrd="0" parTransId="{CE6E6C2C-EF98-4490-A2D4-AB67B747A4E0}" sibTransId="{2C217616-4CC4-4C49-A655-CCF2FA856E74}"/>
    <dgm:cxn modelId="{DCDB8433-C0EA-4BB0-AF23-C8CE095581AC}" srcId="{8BA5089B-0F87-4D98-9579-7AD4C07C164F}" destId="{14452BD6-C7A8-492F-A73F-C49373CCD7C4}" srcOrd="1" destOrd="0" parTransId="{582C59B7-EC1C-4670-B60B-1AAA7103C7CB}" sibTransId="{5FD28804-D5AD-457F-9DFA-67B04372CDAE}"/>
    <dgm:cxn modelId="{32A3C87E-34DF-47C5-B052-71D3E6502DF6}" srcId="{8BA5089B-0F87-4D98-9579-7AD4C07C164F}" destId="{6C146647-A351-46E7-80B5-998BC5CDD50F}" srcOrd="2" destOrd="0" parTransId="{D671505F-9D74-4C46-BA3A-0FAB86199694}" sibTransId="{D8A711BB-FA62-4B1F-BFB8-35CFB7A2BD4D}"/>
    <dgm:cxn modelId="{A114B962-024B-40BF-8CF1-CAE6369BD501}" type="presOf" srcId="{A6EAC977-1D77-485C-BD63-F95A5298D3F4}" destId="{54E55BFF-F0C9-4319-B9C5-5B27AC6C5808}" srcOrd="0" destOrd="0" presId="urn:microsoft.com/office/officeart/2005/8/layout/lProcess3"/>
    <dgm:cxn modelId="{21E9DD3D-B792-4F64-8525-F92DA66B6362}" type="presOf" srcId="{8BA5089B-0F87-4D98-9579-7AD4C07C164F}" destId="{CFE3FFCB-D34C-493B-ADCA-A28BC41F2ED7}" srcOrd="0" destOrd="0" presId="urn:microsoft.com/office/officeart/2005/8/layout/lProcess3"/>
    <dgm:cxn modelId="{CE6783C3-11FF-465B-B287-5E0A2834EE00}" srcId="{6C146647-A351-46E7-80B5-998BC5CDD50F}" destId="{A6EAC977-1D77-485C-BD63-F95A5298D3F4}" srcOrd="0" destOrd="0" parTransId="{EE6DD130-A5A4-4CCA-9462-9F054119F028}" sibTransId="{D3C52E18-F515-43E6-A1FE-59A4402884BF}"/>
    <dgm:cxn modelId="{CDD20BD2-E7C8-4B2C-87C7-6EFB984ADFF4}" type="presOf" srcId="{6C146647-A351-46E7-80B5-998BC5CDD50F}" destId="{9DE9346B-4C90-4562-8F77-8269F8E4384A}" srcOrd="0" destOrd="0" presId="urn:microsoft.com/office/officeart/2005/8/layout/lProcess3"/>
    <dgm:cxn modelId="{DF17AD8B-3EAA-4C73-8AD8-C7E6516C3CA1}" type="presOf" srcId="{59AE9E1A-178A-4705-AB22-C960A2280199}" destId="{BC403516-BB61-4E37-95D2-CB9F09031445}" srcOrd="0" destOrd="0" presId="urn:microsoft.com/office/officeart/2005/8/layout/lProcess3"/>
    <dgm:cxn modelId="{712A8C41-180C-4669-A6EC-398622D7B9B7}" type="presOf" srcId="{0ACB9611-3222-47B6-BAA6-1FAEC19FCD22}" destId="{2DDA9927-77B3-4968-8A0F-5FC5525E9A4B}" srcOrd="0" destOrd="0" presId="urn:microsoft.com/office/officeart/2005/8/layout/lProcess3"/>
    <dgm:cxn modelId="{86185C52-B4DB-4761-9EE9-7BCB087D3118}" type="presOf" srcId="{5674FE4C-72BA-4AE5-8B36-BC6870E1A20E}" destId="{8813B334-31C3-4EEB-8F1F-91CD6C43DAB9}" srcOrd="0" destOrd="0" presId="urn:microsoft.com/office/officeart/2005/8/layout/lProcess3"/>
    <dgm:cxn modelId="{0F64BB2B-0022-4F13-9585-58D00AF8AC4A}" type="presParOf" srcId="{CFE3FFCB-D34C-493B-ADCA-A28BC41F2ED7}" destId="{067B3D3E-A108-4F43-80F1-D4CCB9A5E545}" srcOrd="0" destOrd="0" presId="urn:microsoft.com/office/officeart/2005/8/layout/lProcess3"/>
    <dgm:cxn modelId="{84D84465-A8F9-4959-87DC-3256A7488108}" type="presParOf" srcId="{067B3D3E-A108-4F43-80F1-D4CCB9A5E545}" destId="{2DDA9927-77B3-4968-8A0F-5FC5525E9A4B}" srcOrd="0" destOrd="0" presId="urn:microsoft.com/office/officeart/2005/8/layout/lProcess3"/>
    <dgm:cxn modelId="{628EE497-8FA3-419F-B462-38C786D6B56E}" type="presParOf" srcId="{067B3D3E-A108-4F43-80F1-D4CCB9A5E545}" destId="{CF2C3449-C1AB-4B96-B1CA-6FBB00C7F1B3}" srcOrd="1" destOrd="0" presId="urn:microsoft.com/office/officeart/2005/8/layout/lProcess3"/>
    <dgm:cxn modelId="{831FE233-077A-4A7E-A511-24AD66EFEC3B}" type="presParOf" srcId="{067B3D3E-A108-4F43-80F1-D4CCB9A5E545}" destId="{BC403516-BB61-4E37-95D2-CB9F09031445}" srcOrd="2" destOrd="0" presId="urn:microsoft.com/office/officeart/2005/8/layout/lProcess3"/>
    <dgm:cxn modelId="{CCC5DAA9-D969-436A-B7B4-78A64315E6FC}" type="presParOf" srcId="{CFE3FFCB-D34C-493B-ADCA-A28BC41F2ED7}" destId="{80AE8459-6C79-4189-9213-76D7D176277E}" srcOrd="1" destOrd="0" presId="urn:microsoft.com/office/officeart/2005/8/layout/lProcess3"/>
    <dgm:cxn modelId="{09FCCB59-C368-4652-A8E3-5B1FD03AC49C}" type="presParOf" srcId="{CFE3FFCB-D34C-493B-ADCA-A28BC41F2ED7}" destId="{B7DCA679-CD2A-4C44-8743-1C105E2550DA}" srcOrd="2" destOrd="0" presId="urn:microsoft.com/office/officeart/2005/8/layout/lProcess3"/>
    <dgm:cxn modelId="{A20242C9-7CD6-48EA-A5BB-B34E224FDFB8}" type="presParOf" srcId="{B7DCA679-CD2A-4C44-8743-1C105E2550DA}" destId="{4F1A9C27-5EC7-4BCA-9CC0-E2C3D07BE696}" srcOrd="0" destOrd="0" presId="urn:microsoft.com/office/officeart/2005/8/layout/lProcess3"/>
    <dgm:cxn modelId="{F2CE3AFF-BE71-4B34-A602-0E38CB59E2B4}" type="presParOf" srcId="{B7DCA679-CD2A-4C44-8743-1C105E2550DA}" destId="{6A403FB5-E02D-4469-8FB1-4F5A7E942932}" srcOrd="1" destOrd="0" presId="urn:microsoft.com/office/officeart/2005/8/layout/lProcess3"/>
    <dgm:cxn modelId="{7E2AA3A9-27D4-4306-B020-4F3F8A36CF70}" type="presParOf" srcId="{B7DCA679-CD2A-4C44-8743-1C105E2550DA}" destId="{8813B334-31C3-4EEB-8F1F-91CD6C43DAB9}" srcOrd="2" destOrd="0" presId="urn:microsoft.com/office/officeart/2005/8/layout/lProcess3"/>
    <dgm:cxn modelId="{9F399094-D5BA-4E62-9AF5-A74D27CE80C1}" type="presParOf" srcId="{CFE3FFCB-D34C-493B-ADCA-A28BC41F2ED7}" destId="{517FD4F0-8717-4C5E-A0B8-67A479AD4DBB}" srcOrd="3" destOrd="0" presId="urn:microsoft.com/office/officeart/2005/8/layout/lProcess3"/>
    <dgm:cxn modelId="{B9816E2A-97FB-415B-B926-605FF9BEF68F}" type="presParOf" srcId="{CFE3FFCB-D34C-493B-ADCA-A28BC41F2ED7}" destId="{33B94DCB-1E1F-464E-A1FE-93987AF445FB}" srcOrd="4" destOrd="0" presId="urn:microsoft.com/office/officeart/2005/8/layout/lProcess3"/>
    <dgm:cxn modelId="{CF92605E-8748-4CDC-9A04-FDD07B9D90DB}" type="presParOf" srcId="{33B94DCB-1E1F-464E-A1FE-93987AF445FB}" destId="{9DE9346B-4C90-4562-8F77-8269F8E4384A}" srcOrd="0" destOrd="0" presId="urn:microsoft.com/office/officeart/2005/8/layout/lProcess3"/>
    <dgm:cxn modelId="{897A3580-8BF7-4608-B1AD-130FDF7E1E4F}" type="presParOf" srcId="{33B94DCB-1E1F-464E-A1FE-93987AF445FB}" destId="{2DB8A75C-28C7-4A74-A255-241326DC79BB}" srcOrd="1" destOrd="0" presId="urn:microsoft.com/office/officeart/2005/8/layout/lProcess3"/>
    <dgm:cxn modelId="{DB667A2E-7A00-461C-8BF1-C03790B0BF67}" type="presParOf" srcId="{33B94DCB-1E1F-464E-A1FE-93987AF445FB}" destId="{54E55BFF-F0C9-4319-B9C5-5B27AC6C580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4308CD-0403-404B-9C3C-EA89559FED3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2998FD5-12EF-44D1-993D-8C7732767A33}">
      <dgm:prSet phldrT="[نص]"/>
      <dgm:spPr/>
      <dgm:t>
        <a:bodyPr/>
        <a:lstStyle/>
        <a:p>
          <a:pPr rtl="1"/>
          <a:r>
            <a:rPr lang="en-US" dirty="0" smtClean="0"/>
            <a:t>Migraine</a:t>
          </a:r>
          <a:endParaRPr lang="ar-SA" dirty="0">
            <a:latin typeface="Arial Rounded MT Bold" pitchFamily="34" charset="0"/>
          </a:endParaRPr>
        </a:p>
      </dgm:t>
    </dgm:pt>
    <dgm:pt modelId="{CBCCFE3F-03B8-42A3-B8D3-D7101F31610C}" type="parTrans" cxnId="{59D110DF-8535-40C3-86A7-8877D055346C}">
      <dgm:prSet/>
      <dgm:spPr/>
      <dgm:t>
        <a:bodyPr/>
        <a:lstStyle/>
        <a:p>
          <a:pPr rtl="1"/>
          <a:endParaRPr lang="ar-SA"/>
        </a:p>
      </dgm:t>
    </dgm:pt>
    <dgm:pt modelId="{AB9367CE-2BD3-4BD2-89EA-6C5E465E54EA}" type="sibTrans" cxnId="{59D110DF-8535-40C3-86A7-8877D055346C}">
      <dgm:prSet/>
      <dgm:spPr/>
      <dgm:t>
        <a:bodyPr/>
        <a:lstStyle/>
        <a:p>
          <a:pPr rtl="1"/>
          <a:endParaRPr lang="ar-SA"/>
        </a:p>
      </dgm:t>
    </dgm:pt>
    <dgm:pt modelId="{15BD3421-0F06-4883-AD37-DFFAD1804CD9}">
      <dgm:prSet phldrT="[نص]"/>
      <dgm:spPr/>
      <dgm:t>
        <a:bodyPr/>
        <a:lstStyle/>
        <a:p>
          <a:pPr rtl="0"/>
          <a:r>
            <a:rPr lang="en-US" dirty="0" smtClean="0">
              <a:latin typeface="Arial Rounded MT Bold" pitchFamily="34" charset="0"/>
            </a:rPr>
            <a:t>Unilateral </a:t>
          </a:r>
          <a:endParaRPr lang="ar-SA" dirty="0">
            <a:latin typeface="Arial Rounded MT Bold" pitchFamily="34" charset="0"/>
          </a:endParaRPr>
        </a:p>
      </dgm:t>
    </dgm:pt>
    <dgm:pt modelId="{D0AF7327-A7DB-4AC1-8B8A-75066E8F2D33}" type="parTrans" cxnId="{FB99F185-EFA4-4D33-8FDE-73D0A3EE38F8}">
      <dgm:prSet/>
      <dgm:spPr/>
      <dgm:t>
        <a:bodyPr/>
        <a:lstStyle/>
        <a:p>
          <a:pPr rtl="1"/>
          <a:endParaRPr lang="ar-SA"/>
        </a:p>
      </dgm:t>
    </dgm:pt>
    <dgm:pt modelId="{3C034292-5571-49A6-BA65-4F41C21D563E}" type="sibTrans" cxnId="{FB99F185-EFA4-4D33-8FDE-73D0A3EE38F8}">
      <dgm:prSet/>
      <dgm:spPr/>
      <dgm:t>
        <a:bodyPr/>
        <a:lstStyle/>
        <a:p>
          <a:pPr rtl="1"/>
          <a:endParaRPr lang="ar-SA"/>
        </a:p>
      </dgm:t>
    </dgm:pt>
    <dgm:pt modelId="{94B5AA15-BCA6-4625-BAC7-629E729B8DC8}">
      <dgm:prSet phldrT="[نص]"/>
      <dgm:spPr/>
      <dgm:t>
        <a:bodyPr/>
        <a:lstStyle/>
        <a:p>
          <a:pPr rtl="1"/>
          <a:r>
            <a:rPr lang="en-US" dirty="0" smtClean="0">
              <a:latin typeface="Arial Rounded MT Bold" pitchFamily="34" charset="0"/>
            </a:rPr>
            <a:t>TH</a:t>
          </a:r>
          <a:endParaRPr lang="ar-SA" dirty="0">
            <a:latin typeface="Arial Rounded MT Bold" pitchFamily="34" charset="0"/>
          </a:endParaRPr>
        </a:p>
      </dgm:t>
    </dgm:pt>
    <dgm:pt modelId="{382FEB7B-0FE5-4781-9071-4562E38A8714}" type="parTrans" cxnId="{3B423368-8128-415B-AE36-896DEFEF551A}">
      <dgm:prSet/>
      <dgm:spPr/>
      <dgm:t>
        <a:bodyPr/>
        <a:lstStyle/>
        <a:p>
          <a:pPr rtl="1"/>
          <a:endParaRPr lang="ar-SA"/>
        </a:p>
      </dgm:t>
    </dgm:pt>
    <dgm:pt modelId="{998F480C-2D50-4DD6-A069-474E342D8617}" type="sibTrans" cxnId="{3B423368-8128-415B-AE36-896DEFEF551A}">
      <dgm:prSet/>
      <dgm:spPr/>
      <dgm:t>
        <a:bodyPr/>
        <a:lstStyle/>
        <a:p>
          <a:pPr rtl="1"/>
          <a:endParaRPr lang="ar-SA"/>
        </a:p>
      </dgm:t>
    </dgm:pt>
    <dgm:pt modelId="{AAE139C1-81B0-4A5A-BEB5-AC8F26E7ABB3}">
      <dgm:prSet phldrT="[نص]"/>
      <dgm:spPr/>
      <dgm:t>
        <a:bodyPr/>
        <a:lstStyle/>
        <a:p>
          <a:pPr algn="l" rtl="0"/>
          <a:r>
            <a:rPr lang="en-US" dirty="0" smtClean="0">
              <a:latin typeface="Arial Rounded MT Bold" pitchFamily="34" charset="0"/>
            </a:rPr>
            <a:t>Generalized and radiate to the neck </a:t>
          </a:r>
          <a:endParaRPr lang="ar-SA" dirty="0">
            <a:latin typeface="Arial Rounded MT Bold" pitchFamily="34" charset="0"/>
          </a:endParaRPr>
        </a:p>
      </dgm:t>
    </dgm:pt>
    <dgm:pt modelId="{AF39E5B5-CE13-443E-AA75-12D97980D103}" type="parTrans" cxnId="{6542FB0E-9AB1-4A40-8473-1285235F7ED5}">
      <dgm:prSet/>
      <dgm:spPr/>
      <dgm:t>
        <a:bodyPr/>
        <a:lstStyle/>
        <a:p>
          <a:pPr rtl="1"/>
          <a:endParaRPr lang="ar-SA"/>
        </a:p>
      </dgm:t>
    </dgm:pt>
    <dgm:pt modelId="{E3DB3FF4-9F67-4DF1-A6CC-F2A520AFA850}" type="sibTrans" cxnId="{6542FB0E-9AB1-4A40-8473-1285235F7ED5}">
      <dgm:prSet/>
      <dgm:spPr/>
      <dgm:t>
        <a:bodyPr/>
        <a:lstStyle/>
        <a:p>
          <a:pPr rtl="1"/>
          <a:endParaRPr lang="ar-SA"/>
        </a:p>
      </dgm:t>
    </dgm:pt>
    <dgm:pt modelId="{3B42FBB6-DEDF-47F7-8CFB-D3947D1226CD}">
      <dgm:prSet phldrT="[نص]"/>
      <dgm:spPr/>
      <dgm:t>
        <a:bodyPr/>
        <a:lstStyle/>
        <a:p>
          <a:pPr rtl="1"/>
          <a:r>
            <a:rPr lang="en-US" dirty="0" smtClean="0">
              <a:latin typeface="Arial Rounded MT Bold" pitchFamily="34" charset="0"/>
            </a:rPr>
            <a:t>CH</a:t>
          </a:r>
          <a:endParaRPr lang="ar-SA" dirty="0">
            <a:latin typeface="Arial Rounded MT Bold" pitchFamily="34" charset="0"/>
          </a:endParaRPr>
        </a:p>
      </dgm:t>
    </dgm:pt>
    <dgm:pt modelId="{EF68F907-FB85-49EA-BD69-FFEB3123BD82}" type="parTrans" cxnId="{D467B5F1-3193-41A2-AD38-F4013AFFFC69}">
      <dgm:prSet/>
      <dgm:spPr/>
      <dgm:t>
        <a:bodyPr/>
        <a:lstStyle/>
        <a:p>
          <a:pPr rtl="1"/>
          <a:endParaRPr lang="ar-SA"/>
        </a:p>
      </dgm:t>
    </dgm:pt>
    <dgm:pt modelId="{33655D7D-D9E9-442C-B774-7608C721BBDE}" type="sibTrans" cxnId="{D467B5F1-3193-41A2-AD38-F4013AFFFC69}">
      <dgm:prSet/>
      <dgm:spPr/>
      <dgm:t>
        <a:bodyPr/>
        <a:lstStyle/>
        <a:p>
          <a:pPr rtl="1"/>
          <a:endParaRPr lang="ar-SA"/>
        </a:p>
      </dgm:t>
    </dgm:pt>
    <dgm:pt modelId="{45CBAE44-8825-4B01-84F8-5D2F61099F61}">
      <dgm:prSet phldrT="[نص]"/>
      <dgm:spPr/>
      <dgm:t>
        <a:bodyPr/>
        <a:lstStyle/>
        <a:p>
          <a:pPr rtl="0"/>
          <a:r>
            <a:rPr lang="en-US" dirty="0" smtClean="0">
              <a:latin typeface="Arial Rounded MT Bold" pitchFamily="34" charset="0"/>
            </a:rPr>
            <a:t>unilateral </a:t>
          </a:r>
          <a:endParaRPr lang="ar-SA" dirty="0">
            <a:latin typeface="Arial Rounded MT Bold" pitchFamily="34" charset="0"/>
          </a:endParaRPr>
        </a:p>
      </dgm:t>
    </dgm:pt>
    <dgm:pt modelId="{D21818B3-85B4-4E2C-9124-10B8E3B92BC8}" type="parTrans" cxnId="{26E59B20-FA55-4128-8BAD-F3CADC11E17D}">
      <dgm:prSet/>
      <dgm:spPr/>
      <dgm:t>
        <a:bodyPr/>
        <a:lstStyle/>
        <a:p>
          <a:pPr rtl="1"/>
          <a:endParaRPr lang="ar-SA"/>
        </a:p>
      </dgm:t>
    </dgm:pt>
    <dgm:pt modelId="{211B1F58-D21C-4DAC-BDBE-7294AC94809F}" type="sibTrans" cxnId="{26E59B20-FA55-4128-8BAD-F3CADC11E17D}">
      <dgm:prSet/>
      <dgm:spPr/>
      <dgm:t>
        <a:bodyPr/>
        <a:lstStyle/>
        <a:p>
          <a:pPr rtl="1"/>
          <a:endParaRPr lang="ar-SA"/>
        </a:p>
      </dgm:t>
    </dgm:pt>
    <dgm:pt modelId="{BD5238DB-3C65-4170-BBF4-ADB42A1B9106}">
      <dgm:prSet/>
      <dgm:spPr/>
      <dgm:t>
        <a:bodyPr/>
        <a:lstStyle/>
        <a:p>
          <a:pPr rtl="0"/>
          <a:r>
            <a:rPr lang="en-US" dirty="0" smtClean="0">
              <a:latin typeface="Arial Rounded MT Bold" pitchFamily="34" charset="0"/>
            </a:rPr>
            <a:t>pulsating   </a:t>
          </a:r>
          <a:endParaRPr lang="en-US" dirty="0">
            <a:latin typeface="Arial Rounded MT Bold" pitchFamily="34" charset="0"/>
          </a:endParaRPr>
        </a:p>
      </dgm:t>
    </dgm:pt>
    <dgm:pt modelId="{ED46691F-B178-412C-B49E-72C5BB8DEBD1}" type="parTrans" cxnId="{6041E675-E4B4-481E-B5BD-D20990D37504}">
      <dgm:prSet/>
      <dgm:spPr/>
      <dgm:t>
        <a:bodyPr/>
        <a:lstStyle/>
        <a:p>
          <a:pPr rtl="1"/>
          <a:endParaRPr lang="ar-SA"/>
        </a:p>
      </dgm:t>
    </dgm:pt>
    <dgm:pt modelId="{BE0AC9B6-0947-43AF-A7AE-324165E6418B}" type="sibTrans" cxnId="{6041E675-E4B4-481E-B5BD-D20990D37504}">
      <dgm:prSet/>
      <dgm:spPr/>
      <dgm:t>
        <a:bodyPr/>
        <a:lstStyle/>
        <a:p>
          <a:pPr rtl="1"/>
          <a:endParaRPr lang="ar-SA"/>
        </a:p>
      </dgm:t>
    </dgm:pt>
    <dgm:pt modelId="{18E9C646-9363-4FC6-BE99-3801946BFED8}">
      <dgm:prSet/>
      <dgm:spPr/>
      <dgm:t>
        <a:bodyPr/>
        <a:lstStyle/>
        <a:p>
          <a:pPr rtl="0"/>
          <a:r>
            <a:rPr lang="en-US" dirty="0" smtClean="0">
              <a:latin typeface="Arial Rounded MT Bold" pitchFamily="34" charset="0"/>
            </a:rPr>
            <a:t>moderate to severe </a:t>
          </a:r>
          <a:endParaRPr lang="en-US" dirty="0">
            <a:latin typeface="Arial Rounded MT Bold" pitchFamily="34" charset="0"/>
          </a:endParaRPr>
        </a:p>
      </dgm:t>
    </dgm:pt>
    <dgm:pt modelId="{7F5467ED-9336-498B-96E0-A161326FC10D}" type="parTrans" cxnId="{7CD2A738-2B61-4263-B78C-649D4F76AC47}">
      <dgm:prSet/>
      <dgm:spPr/>
      <dgm:t>
        <a:bodyPr/>
        <a:lstStyle/>
        <a:p>
          <a:pPr rtl="1"/>
          <a:endParaRPr lang="ar-SA"/>
        </a:p>
      </dgm:t>
    </dgm:pt>
    <dgm:pt modelId="{063597D3-CE27-4D93-B56D-61EDB119DA02}" type="sibTrans" cxnId="{7CD2A738-2B61-4263-B78C-649D4F76AC47}">
      <dgm:prSet/>
      <dgm:spPr/>
      <dgm:t>
        <a:bodyPr/>
        <a:lstStyle/>
        <a:p>
          <a:pPr rtl="1"/>
          <a:endParaRPr lang="ar-SA"/>
        </a:p>
      </dgm:t>
    </dgm:pt>
    <dgm:pt modelId="{CBAD36EC-7665-4FD4-B6E4-6E7524B9FA79}">
      <dgm:prSet/>
      <dgm:spPr/>
      <dgm:t>
        <a:bodyPr/>
        <a:lstStyle/>
        <a:p>
          <a:pPr algn="l" rtl="0"/>
          <a:r>
            <a:rPr lang="en-US" dirty="0" smtClean="0">
              <a:latin typeface="Arial Rounded MT Bold" pitchFamily="34" charset="0"/>
            </a:rPr>
            <a:t>Pressure or tightness </a:t>
          </a:r>
          <a:endParaRPr lang="en-US" dirty="0">
            <a:latin typeface="Arial Rounded MT Bold" pitchFamily="34" charset="0"/>
          </a:endParaRPr>
        </a:p>
      </dgm:t>
    </dgm:pt>
    <dgm:pt modelId="{EB710404-F5EA-4207-88AF-F59E9D4A39A6}" type="parTrans" cxnId="{36E8E3C8-1F75-4F7C-B503-FB8AC5F3EAE2}">
      <dgm:prSet/>
      <dgm:spPr/>
      <dgm:t>
        <a:bodyPr/>
        <a:lstStyle/>
        <a:p>
          <a:pPr rtl="1"/>
          <a:endParaRPr lang="ar-SA"/>
        </a:p>
      </dgm:t>
    </dgm:pt>
    <dgm:pt modelId="{D3282736-87F4-48A8-A295-27459874FC20}" type="sibTrans" cxnId="{36E8E3C8-1F75-4F7C-B503-FB8AC5F3EAE2}">
      <dgm:prSet/>
      <dgm:spPr/>
      <dgm:t>
        <a:bodyPr/>
        <a:lstStyle/>
        <a:p>
          <a:pPr rtl="1"/>
          <a:endParaRPr lang="ar-SA"/>
        </a:p>
      </dgm:t>
    </dgm:pt>
    <dgm:pt modelId="{FDA62161-3C4B-4229-8ACB-198D83EEA9CB}">
      <dgm:prSet/>
      <dgm:spPr/>
      <dgm:t>
        <a:bodyPr/>
        <a:lstStyle/>
        <a:p>
          <a:pPr algn="l" rtl="0"/>
          <a:r>
            <a:rPr lang="en-US" dirty="0" smtClean="0">
              <a:latin typeface="Arial Rounded MT Bold" pitchFamily="34" charset="0"/>
            </a:rPr>
            <a:t>mild to moderate </a:t>
          </a:r>
          <a:endParaRPr lang="ar-SA" dirty="0">
            <a:latin typeface="Arial Rounded MT Bold" pitchFamily="34" charset="0"/>
          </a:endParaRPr>
        </a:p>
      </dgm:t>
    </dgm:pt>
    <dgm:pt modelId="{35CD74AE-A3C0-4D8E-8DC3-5AF524A19A78}" type="parTrans" cxnId="{8EAC11A7-E23C-4E9A-BB3F-E3CB6983686D}">
      <dgm:prSet/>
      <dgm:spPr/>
      <dgm:t>
        <a:bodyPr/>
        <a:lstStyle/>
        <a:p>
          <a:pPr rtl="1"/>
          <a:endParaRPr lang="ar-SA"/>
        </a:p>
      </dgm:t>
    </dgm:pt>
    <dgm:pt modelId="{7D82E2CE-382F-4F40-B5D4-538D40E29B05}" type="sibTrans" cxnId="{8EAC11A7-E23C-4E9A-BB3F-E3CB6983686D}">
      <dgm:prSet/>
      <dgm:spPr/>
      <dgm:t>
        <a:bodyPr/>
        <a:lstStyle/>
        <a:p>
          <a:pPr rtl="1"/>
          <a:endParaRPr lang="ar-SA"/>
        </a:p>
      </dgm:t>
    </dgm:pt>
    <dgm:pt modelId="{DB2563A5-5AE4-463D-8CB2-C181B23FFFB5}">
      <dgm:prSet/>
      <dgm:spPr/>
      <dgm:t>
        <a:bodyPr/>
        <a:lstStyle/>
        <a:p>
          <a:pPr rtl="0"/>
          <a:r>
            <a:rPr lang="en-US" dirty="0" smtClean="0">
              <a:latin typeface="Arial Rounded MT Bold" pitchFamily="34" charset="0"/>
            </a:rPr>
            <a:t>around the eye </a:t>
          </a:r>
          <a:endParaRPr lang="en-US" dirty="0">
            <a:latin typeface="Arial Rounded MT Bold" pitchFamily="34" charset="0"/>
          </a:endParaRPr>
        </a:p>
      </dgm:t>
    </dgm:pt>
    <dgm:pt modelId="{30FE7D6B-8094-4D62-B33C-8237916F50FE}" type="parTrans" cxnId="{28223B8E-7EA3-4A2E-80BC-504722189567}">
      <dgm:prSet/>
      <dgm:spPr/>
      <dgm:t>
        <a:bodyPr/>
        <a:lstStyle/>
        <a:p>
          <a:pPr rtl="1"/>
          <a:endParaRPr lang="ar-SA"/>
        </a:p>
      </dgm:t>
    </dgm:pt>
    <dgm:pt modelId="{5659AAA2-D5E0-4142-862F-A73D48FA122C}" type="sibTrans" cxnId="{28223B8E-7EA3-4A2E-80BC-504722189567}">
      <dgm:prSet/>
      <dgm:spPr/>
      <dgm:t>
        <a:bodyPr/>
        <a:lstStyle/>
        <a:p>
          <a:pPr rtl="1"/>
          <a:endParaRPr lang="ar-SA"/>
        </a:p>
      </dgm:t>
    </dgm:pt>
    <dgm:pt modelId="{9A458DD3-F90A-457B-8F49-D5523FCD51CD}">
      <dgm:prSet/>
      <dgm:spPr/>
      <dgm:t>
        <a:bodyPr/>
        <a:lstStyle/>
        <a:p>
          <a:pPr rtl="0"/>
          <a:r>
            <a:rPr lang="en-US" dirty="0" smtClean="0"/>
            <a:t>very severe </a:t>
          </a:r>
          <a:endParaRPr lang="ar-SA" dirty="0"/>
        </a:p>
      </dgm:t>
    </dgm:pt>
    <dgm:pt modelId="{94C75968-7A3C-46EA-A05D-CB5FEBBEC7B1}" type="parTrans" cxnId="{AB4C70EC-27CF-4CB2-9846-A6A2D8F6ABC1}">
      <dgm:prSet/>
      <dgm:spPr/>
      <dgm:t>
        <a:bodyPr/>
        <a:lstStyle/>
        <a:p>
          <a:pPr rtl="1"/>
          <a:endParaRPr lang="ar-SA"/>
        </a:p>
      </dgm:t>
    </dgm:pt>
    <dgm:pt modelId="{1A5E9D03-AABB-43BF-A3FE-AF359A7DCC68}" type="sibTrans" cxnId="{AB4C70EC-27CF-4CB2-9846-A6A2D8F6ABC1}">
      <dgm:prSet/>
      <dgm:spPr/>
      <dgm:t>
        <a:bodyPr/>
        <a:lstStyle/>
        <a:p>
          <a:pPr rtl="1"/>
          <a:endParaRPr lang="ar-SA"/>
        </a:p>
      </dgm:t>
    </dgm:pt>
    <dgm:pt modelId="{60C1C4B5-530E-4A9E-AEC6-B00A4977678C}" type="pres">
      <dgm:prSet presAssocID="{844308CD-0403-404B-9C3C-EA89559FED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8A415CE-AEBA-4641-89F9-8FE9CC5E0580}" type="pres">
      <dgm:prSet presAssocID="{32998FD5-12EF-44D1-993D-8C7732767A33}" presName="composite" presStyleCnt="0"/>
      <dgm:spPr/>
    </dgm:pt>
    <dgm:pt modelId="{B9E30262-A534-444B-962D-710A878CDD58}" type="pres">
      <dgm:prSet presAssocID="{32998FD5-12EF-44D1-993D-8C7732767A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0EC9370-8A22-4528-AC85-1E250A64000B}" type="pres">
      <dgm:prSet presAssocID="{32998FD5-12EF-44D1-993D-8C7732767A3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6C6CFC6-481C-4884-9C2F-91E8575E7AC0}" type="pres">
      <dgm:prSet presAssocID="{AB9367CE-2BD3-4BD2-89EA-6C5E465E54EA}" presName="sp" presStyleCnt="0"/>
      <dgm:spPr/>
    </dgm:pt>
    <dgm:pt modelId="{B4F2ACC2-5F39-46C0-BB89-499AA7AAD843}" type="pres">
      <dgm:prSet presAssocID="{94B5AA15-BCA6-4625-BAC7-629E729B8DC8}" presName="composite" presStyleCnt="0"/>
      <dgm:spPr/>
    </dgm:pt>
    <dgm:pt modelId="{C8E6FD7B-C967-4448-919B-1D9454686005}" type="pres">
      <dgm:prSet presAssocID="{94B5AA15-BCA6-4625-BAC7-629E729B8DC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502ADEC-C869-4DF7-877B-AAC0C27520A6}" type="pres">
      <dgm:prSet presAssocID="{94B5AA15-BCA6-4625-BAC7-629E729B8DC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8178B72-DE30-4F80-9D28-3B03A5717FE7}" type="pres">
      <dgm:prSet presAssocID="{998F480C-2D50-4DD6-A069-474E342D8617}" presName="sp" presStyleCnt="0"/>
      <dgm:spPr/>
    </dgm:pt>
    <dgm:pt modelId="{8C845AA4-797F-4B8B-9F13-09D75B1A9BD3}" type="pres">
      <dgm:prSet presAssocID="{3B42FBB6-DEDF-47F7-8CFB-D3947D1226CD}" presName="composite" presStyleCnt="0"/>
      <dgm:spPr/>
    </dgm:pt>
    <dgm:pt modelId="{2539EF1A-9CF8-4446-ADAB-E89B939A1750}" type="pres">
      <dgm:prSet presAssocID="{3B42FBB6-DEDF-47F7-8CFB-D3947D1226C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7455A20-1CF9-47A3-8374-D3447A8D7D75}" type="pres">
      <dgm:prSet presAssocID="{3B42FBB6-DEDF-47F7-8CFB-D3947D1226C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CD2A738-2B61-4263-B78C-649D4F76AC47}" srcId="{32998FD5-12EF-44D1-993D-8C7732767A33}" destId="{18E9C646-9363-4FC6-BE99-3801946BFED8}" srcOrd="2" destOrd="0" parTransId="{7F5467ED-9336-498B-96E0-A161326FC10D}" sibTransId="{063597D3-CE27-4D93-B56D-61EDB119DA02}"/>
    <dgm:cxn modelId="{6542FB0E-9AB1-4A40-8473-1285235F7ED5}" srcId="{94B5AA15-BCA6-4625-BAC7-629E729B8DC8}" destId="{AAE139C1-81B0-4A5A-BEB5-AC8F26E7ABB3}" srcOrd="0" destOrd="0" parTransId="{AF39E5B5-CE13-443E-AA75-12D97980D103}" sibTransId="{E3DB3FF4-9F67-4DF1-A6CC-F2A520AFA850}"/>
    <dgm:cxn modelId="{DD6C57B8-BAB8-44EC-A104-76F1D7ACAEDE}" type="presOf" srcId="{FDA62161-3C4B-4229-8ACB-198D83EEA9CB}" destId="{F502ADEC-C869-4DF7-877B-AAC0C27520A6}" srcOrd="0" destOrd="2" presId="urn:microsoft.com/office/officeart/2005/8/layout/chevron2"/>
    <dgm:cxn modelId="{6041E675-E4B4-481E-B5BD-D20990D37504}" srcId="{32998FD5-12EF-44D1-993D-8C7732767A33}" destId="{BD5238DB-3C65-4170-BBF4-ADB42A1B9106}" srcOrd="1" destOrd="0" parTransId="{ED46691F-B178-412C-B49E-72C5BB8DEBD1}" sibTransId="{BE0AC9B6-0947-43AF-A7AE-324165E6418B}"/>
    <dgm:cxn modelId="{3B423368-8128-415B-AE36-896DEFEF551A}" srcId="{844308CD-0403-404B-9C3C-EA89559FED3F}" destId="{94B5AA15-BCA6-4625-BAC7-629E729B8DC8}" srcOrd="1" destOrd="0" parTransId="{382FEB7B-0FE5-4781-9071-4562E38A8714}" sibTransId="{998F480C-2D50-4DD6-A069-474E342D8617}"/>
    <dgm:cxn modelId="{28223B8E-7EA3-4A2E-80BC-504722189567}" srcId="{3B42FBB6-DEDF-47F7-8CFB-D3947D1226CD}" destId="{DB2563A5-5AE4-463D-8CB2-C181B23FFFB5}" srcOrd="1" destOrd="0" parTransId="{30FE7D6B-8094-4D62-B33C-8237916F50FE}" sibTransId="{5659AAA2-D5E0-4142-862F-A73D48FA122C}"/>
    <dgm:cxn modelId="{59D110DF-8535-40C3-86A7-8877D055346C}" srcId="{844308CD-0403-404B-9C3C-EA89559FED3F}" destId="{32998FD5-12EF-44D1-993D-8C7732767A33}" srcOrd="0" destOrd="0" parTransId="{CBCCFE3F-03B8-42A3-B8D3-D7101F31610C}" sibTransId="{AB9367CE-2BD3-4BD2-89EA-6C5E465E54EA}"/>
    <dgm:cxn modelId="{D467B5F1-3193-41A2-AD38-F4013AFFFC69}" srcId="{844308CD-0403-404B-9C3C-EA89559FED3F}" destId="{3B42FBB6-DEDF-47F7-8CFB-D3947D1226CD}" srcOrd="2" destOrd="0" parTransId="{EF68F907-FB85-49EA-BD69-FFEB3123BD82}" sibTransId="{33655D7D-D9E9-442C-B774-7608C721BBDE}"/>
    <dgm:cxn modelId="{64D99D30-8E71-412A-9983-312D29A4A552}" type="presOf" srcId="{94B5AA15-BCA6-4625-BAC7-629E729B8DC8}" destId="{C8E6FD7B-C967-4448-919B-1D9454686005}" srcOrd="0" destOrd="0" presId="urn:microsoft.com/office/officeart/2005/8/layout/chevron2"/>
    <dgm:cxn modelId="{FB99F185-EFA4-4D33-8FDE-73D0A3EE38F8}" srcId="{32998FD5-12EF-44D1-993D-8C7732767A33}" destId="{15BD3421-0F06-4883-AD37-DFFAD1804CD9}" srcOrd="0" destOrd="0" parTransId="{D0AF7327-A7DB-4AC1-8B8A-75066E8F2D33}" sibTransId="{3C034292-5571-49A6-BA65-4F41C21D563E}"/>
    <dgm:cxn modelId="{90DECDB1-C8A8-476A-BEE9-CCB5E808C13E}" type="presOf" srcId="{15BD3421-0F06-4883-AD37-DFFAD1804CD9}" destId="{A0EC9370-8A22-4528-AC85-1E250A64000B}" srcOrd="0" destOrd="0" presId="urn:microsoft.com/office/officeart/2005/8/layout/chevron2"/>
    <dgm:cxn modelId="{8D9F5B33-19F9-4CBE-AA12-D9FB237BDF14}" type="presOf" srcId="{CBAD36EC-7665-4FD4-B6E4-6E7524B9FA79}" destId="{F502ADEC-C869-4DF7-877B-AAC0C27520A6}" srcOrd="0" destOrd="1" presId="urn:microsoft.com/office/officeart/2005/8/layout/chevron2"/>
    <dgm:cxn modelId="{A84476FF-7D40-4703-B1F0-0C33B994C1C6}" type="presOf" srcId="{AAE139C1-81B0-4A5A-BEB5-AC8F26E7ABB3}" destId="{F502ADEC-C869-4DF7-877B-AAC0C27520A6}" srcOrd="0" destOrd="0" presId="urn:microsoft.com/office/officeart/2005/8/layout/chevron2"/>
    <dgm:cxn modelId="{AB4C70EC-27CF-4CB2-9846-A6A2D8F6ABC1}" srcId="{3B42FBB6-DEDF-47F7-8CFB-D3947D1226CD}" destId="{9A458DD3-F90A-457B-8F49-D5523FCD51CD}" srcOrd="2" destOrd="0" parTransId="{94C75968-7A3C-46EA-A05D-CB5FEBBEC7B1}" sibTransId="{1A5E9D03-AABB-43BF-A3FE-AF359A7DCC68}"/>
    <dgm:cxn modelId="{36E8E3C8-1F75-4F7C-B503-FB8AC5F3EAE2}" srcId="{94B5AA15-BCA6-4625-BAC7-629E729B8DC8}" destId="{CBAD36EC-7665-4FD4-B6E4-6E7524B9FA79}" srcOrd="1" destOrd="0" parTransId="{EB710404-F5EA-4207-88AF-F59E9D4A39A6}" sibTransId="{D3282736-87F4-48A8-A295-27459874FC20}"/>
    <dgm:cxn modelId="{7CE23B94-4EC3-4C3C-8758-F33139018D75}" type="presOf" srcId="{844308CD-0403-404B-9C3C-EA89559FED3F}" destId="{60C1C4B5-530E-4A9E-AEC6-B00A4977678C}" srcOrd="0" destOrd="0" presId="urn:microsoft.com/office/officeart/2005/8/layout/chevron2"/>
    <dgm:cxn modelId="{11E94361-40F7-4738-BA93-22230EE1FE2B}" type="presOf" srcId="{45CBAE44-8825-4B01-84F8-5D2F61099F61}" destId="{87455A20-1CF9-47A3-8374-D3447A8D7D75}" srcOrd="0" destOrd="0" presId="urn:microsoft.com/office/officeart/2005/8/layout/chevron2"/>
    <dgm:cxn modelId="{8EAC11A7-E23C-4E9A-BB3F-E3CB6983686D}" srcId="{94B5AA15-BCA6-4625-BAC7-629E729B8DC8}" destId="{FDA62161-3C4B-4229-8ACB-198D83EEA9CB}" srcOrd="2" destOrd="0" parTransId="{35CD74AE-A3C0-4D8E-8DC3-5AF524A19A78}" sibTransId="{7D82E2CE-382F-4F40-B5D4-538D40E29B05}"/>
    <dgm:cxn modelId="{26E59B20-FA55-4128-8BAD-F3CADC11E17D}" srcId="{3B42FBB6-DEDF-47F7-8CFB-D3947D1226CD}" destId="{45CBAE44-8825-4B01-84F8-5D2F61099F61}" srcOrd="0" destOrd="0" parTransId="{D21818B3-85B4-4E2C-9124-10B8E3B92BC8}" sibTransId="{211B1F58-D21C-4DAC-BDBE-7294AC94809F}"/>
    <dgm:cxn modelId="{64F4857C-B44D-4E19-8642-C7A00F3FE7CD}" type="presOf" srcId="{DB2563A5-5AE4-463D-8CB2-C181B23FFFB5}" destId="{87455A20-1CF9-47A3-8374-D3447A8D7D75}" srcOrd="0" destOrd="1" presId="urn:microsoft.com/office/officeart/2005/8/layout/chevron2"/>
    <dgm:cxn modelId="{EA7D73B0-C566-43AD-A329-1DEFF7537134}" type="presOf" srcId="{9A458DD3-F90A-457B-8F49-D5523FCD51CD}" destId="{87455A20-1CF9-47A3-8374-D3447A8D7D75}" srcOrd="0" destOrd="2" presId="urn:microsoft.com/office/officeart/2005/8/layout/chevron2"/>
    <dgm:cxn modelId="{29F5DBFD-6A36-4934-B92C-1EA27F6AB5D3}" type="presOf" srcId="{18E9C646-9363-4FC6-BE99-3801946BFED8}" destId="{A0EC9370-8A22-4528-AC85-1E250A64000B}" srcOrd="0" destOrd="2" presId="urn:microsoft.com/office/officeart/2005/8/layout/chevron2"/>
    <dgm:cxn modelId="{5BEF9E53-E8FE-4F07-91AC-714DE4BC9447}" type="presOf" srcId="{BD5238DB-3C65-4170-BBF4-ADB42A1B9106}" destId="{A0EC9370-8A22-4528-AC85-1E250A64000B}" srcOrd="0" destOrd="1" presId="urn:microsoft.com/office/officeart/2005/8/layout/chevron2"/>
    <dgm:cxn modelId="{E93422AD-910A-4054-9DFF-8CA441BEE19A}" type="presOf" srcId="{32998FD5-12EF-44D1-993D-8C7732767A33}" destId="{B9E30262-A534-444B-962D-710A878CDD58}" srcOrd="0" destOrd="0" presId="urn:microsoft.com/office/officeart/2005/8/layout/chevron2"/>
    <dgm:cxn modelId="{C49EEDF8-5C7B-4226-8AA8-4C7338143798}" type="presOf" srcId="{3B42FBB6-DEDF-47F7-8CFB-D3947D1226CD}" destId="{2539EF1A-9CF8-4446-ADAB-E89B939A1750}" srcOrd="0" destOrd="0" presId="urn:microsoft.com/office/officeart/2005/8/layout/chevron2"/>
    <dgm:cxn modelId="{F6D254E4-A1E5-4C52-8674-AEFC1DE780E6}" type="presParOf" srcId="{60C1C4B5-530E-4A9E-AEC6-B00A4977678C}" destId="{78A415CE-AEBA-4641-89F9-8FE9CC5E0580}" srcOrd="0" destOrd="0" presId="urn:microsoft.com/office/officeart/2005/8/layout/chevron2"/>
    <dgm:cxn modelId="{850E8C54-71D9-42E9-AAA9-2EE64FC2D0D2}" type="presParOf" srcId="{78A415CE-AEBA-4641-89F9-8FE9CC5E0580}" destId="{B9E30262-A534-444B-962D-710A878CDD58}" srcOrd="0" destOrd="0" presId="urn:microsoft.com/office/officeart/2005/8/layout/chevron2"/>
    <dgm:cxn modelId="{B8F75F5E-32E3-44E5-A33C-AEF348C26591}" type="presParOf" srcId="{78A415CE-AEBA-4641-89F9-8FE9CC5E0580}" destId="{A0EC9370-8A22-4528-AC85-1E250A64000B}" srcOrd="1" destOrd="0" presId="urn:microsoft.com/office/officeart/2005/8/layout/chevron2"/>
    <dgm:cxn modelId="{C63885C6-65ED-4625-A836-A2973FD569E5}" type="presParOf" srcId="{60C1C4B5-530E-4A9E-AEC6-B00A4977678C}" destId="{76C6CFC6-481C-4884-9C2F-91E8575E7AC0}" srcOrd="1" destOrd="0" presId="urn:microsoft.com/office/officeart/2005/8/layout/chevron2"/>
    <dgm:cxn modelId="{D9E9B8C3-2103-4D4E-829F-AE412DFEC765}" type="presParOf" srcId="{60C1C4B5-530E-4A9E-AEC6-B00A4977678C}" destId="{B4F2ACC2-5F39-46C0-BB89-499AA7AAD843}" srcOrd="2" destOrd="0" presId="urn:microsoft.com/office/officeart/2005/8/layout/chevron2"/>
    <dgm:cxn modelId="{206FD5F2-998D-4983-A039-15791F507D0D}" type="presParOf" srcId="{B4F2ACC2-5F39-46C0-BB89-499AA7AAD843}" destId="{C8E6FD7B-C967-4448-919B-1D9454686005}" srcOrd="0" destOrd="0" presId="urn:microsoft.com/office/officeart/2005/8/layout/chevron2"/>
    <dgm:cxn modelId="{ED466ABA-30AD-4BBD-A3AD-C1FC09103862}" type="presParOf" srcId="{B4F2ACC2-5F39-46C0-BB89-499AA7AAD843}" destId="{F502ADEC-C869-4DF7-877B-AAC0C27520A6}" srcOrd="1" destOrd="0" presId="urn:microsoft.com/office/officeart/2005/8/layout/chevron2"/>
    <dgm:cxn modelId="{28446A51-7F10-46D8-9990-A16E3BFBD0F4}" type="presParOf" srcId="{60C1C4B5-530E-4A9E-AEC6-B00A4977678C}" destId="{28178B72-DE30-4F80-9D28-3B03A5717FE7}" srcOrd="3" destOrd="0" presId="urn:microsoft.com/office/officeart/2005/8/layout/chevron2"/>
    <dgm:cxn modelId="{625C3DB5-43DC-4965-A7B0-B864F00F6AE3}" type="presParOf" srcId="{60C1C4B5-530E-4A9E-AEC6-B00A4977678C}" destId="{8C845AA4-797F-4B8B-9F13-09D75B1A9BD3}" srcOrd="4" destOrd="0" presId="urn:microsoft.com/office/officeart/2005/8/layout/chevron2"/>
    <dgm:cxn modelId="{DEF31932-D490-4BD8-9A54-B679EBD7697F}" type="presParOf" srcId="{8C845AA4-797F-4B8B-9F13-09D75B1A9BD3}" destId="{2539EF1A-9CF8-4446-ADAB-E89B939A1750}" srcOrd="0" destOrd="0" presId="urn:microsoft.com/office/officeart/2005/8/layout/chevron2"/>
    <dgm:cxn modelId="{AD1BAAEC-B1C1-4B94-BDBF-C209410BABED}" type="presParOf" srcId="{8C845AA4-797F-4B8B-9F13-09D75B1A9BD3}" destId="{87455A20-1CF9-47A3-8374-D3447A8D7D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583E90-4D1D-4713-A59E-B6FAFD9C550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0F43161-2928-42A3-9AE9-BF9F27B5CC4A}">
      <dgm:prSet phldrT="[نص]"/>
      <dgm:spPr/>
      <dgm:t>
        <a:bodyPr/>
        <a:lstStyle/>
        <a:p>
          <a:pPr rtl="0"/>
          <a:r>
            <a:rPr lang="en-US" dirty="0" smtClean="0">
              <a:latin typeface="Arial Rounded MT Bold" pitchFamily="34" charset="0"/>
            </a:rPr>
            <a:t>Migraine</a:t>
          </a:r>
          <a:endParaRPr lang="ar-SA" dirty="0">
            <a:latin typeface="Arial Rounded MT Bold" pitchFamily="34" charset="0"/>
          </a:endParaRPr>
        </a:p>
      </dgm:t>
    </dgm:pt>
    <dgm:pt modelId="{3407D7CA-0C7F-46A6-9B7A-1C5D6EDF2F73}" type="parTrans" cxnId="{A9EBD6DD-E07B-43E2-9261-F6B3433EFD67}">
      <dgm:prSet/>
      <dgm:spPr/>
      <dgm:t>
        <a:bodyPr/>
        <a:lstStyle/>
        <a:p>
          <a:pPr rtl="1"/>
          <a:endParaRPr lang="ar-SA"/>
        </a:p>
      </dgm:t>
    </dgm:pt>
    <dgm:pt modelId="{046EFF0C-4F3F-4A6B-8627-90A1740BC828}" type="sibTrans" cxnId="{A9EBD6DD-E07B-43E2-9261-F6B3433EFD67}">
      <dgm:prSet/>
      <dgm:spPr/>
      <dgm:t>
        <a:bodyPr/>
        <a:lstStyle/>
        <a:p>
          <a:pPr rtl="1"/>
          <a:endParaRPr lang="ar-SA"/>
        </a:p>
      </dgm:t>
    </dgm:pt>
    <dgm:pt modelId="{41351824-2688-4676-844C-66EAD6EEC436}">
      <dgm:prSet phldrT="[نص]"/>
      <dgm:spPr/>
      <dgm:t>
        <a:bodyPr/>
        <a:lstStyle/>
        <a:p>
          <a:pPr rtl="0"/>
          <a:r>
            <a:rPr lang="en-US" dirty="0" smtClean="0">
              <a:latin typeface="Arial Rounded MT Bold" pitchFamily="34" charset="0"/>
            </a:rPr>
            <a:t>nausea and/or vomiting </a:t>
          </a:r>
          <a:endParaRPr lang="ar-SA" dirty="0">
            <a:latin typeface="Arial Rounded MT Bold" pitchFamily="34" charset="0"/>
          </a:endParaRPr>
        </a:p>
      </dgm:t>
    </dgm:pt>
    <dgm:pt modelId="{E32E2C87-990C-4BC5-B7E6-C58DD8F7E2E1}" type="parTrans" cxnId="{3ADD895B-4B80-4B0E-806A-E4C867A37601}">
      <dgm:prSet/>
      <dgm:spPr/>
      <dgm:t>
        <a:bodyPr/>
        <a:lstStyle/>
        <a:p>
          <a:pPr rtl="1"/>
          <a:endParaRPr lang="ar-SA"/>
        </a:p>
      </dgm:t>
    </dgm:pt>
    <dgm:pt modelId="{6E606F80-1E8A-4379-8812-E085A8017096}" type="sibTrans" cxnId="{3ADD895B-4B80-4B0E-806A-E4C867A37601}">
      <dgm:prSet/>
      <dgm:spPr/>
      <dgm:t>
        <a:bodyPr/>
        <a:lstStyle/>
        <a:p>
          <a:pPr rtl="1"/>
          <a:endParaRPr lang="ar-SA"/>
        </a:p>
      </dgm:t>
    </dgm:pt>
    <dgm:pt modelId="{66653246-B071-44DE-8F2E-449492B600D4}">
      <dgm:prSet phldrT="[نص]"/>
      <dgm:spPr/>
      <dgm:t>
        <a:bodyPr/>
        <a:lstStyle/>
        <a:p>
          <a:pPr rtl="0"/>
          <a:r>
            <a:rPr lang="en-US" dirty="0" smtClean="0">
              <a:latin typeface="Arial Rounded MT Bold" pitchFamily="34" charset="0"/>
            </a:rPr>
            <a:t>TTH</a:t>
          </a:r>
          <a:endParaRPr lang="ar-SA" dirty="0">
            <a:latin typeface="Arial Rounded MT Bold" pitchFamily="34" charset="0"/>
          </a:endParaRPr>
        </a:p>
      </dgm:t>
    </dgm:pt>
    <dgm:pt modelId="{28BF5BF3-0C1E-4574-ACFB-CB1D22B80608}" type="parTrans" cxnId="{858D419F-97E1-4CB9-8D63-4A98F5834DD3}">
      <dgm:prSet/>
      <dgm:spPr/>
      <dgm:t>
        <a:bodyPr/>
        <a:lstStyle/>
        <a:p>
          <a:pPr rtl="1"/>
          <a:endParaRPr lang="ar-SA"/>
        </a:p>
      </dgm:t>
    </dgm:pt>
    <dgm:pt modelId="{4BBFC530-94C4-4E68-A4E7-46BA11F26CBE}" type="sibTrans" cxnId="{858D419F-97E1-4CB9-8D63-4A98F5834DD3}">
      <dgm:prSet/>
      <dgm:spPr/>
      <dgm:t>
        <a:bodyPr/>
        <a:lstStyle/>
        <a:p>
          <a:pPr rtl="1"/>
          <a:endParaRPr lang="ar-SA"/>
        </a:p>
      </dgm:t>
    </dgm:pt>
    <dgm:pt modelId="{A2C5D827-D73F-488C-9BA4-6D89673D9C46}">
      <dgm:prSet phldrT="[نص]"/>
      <dgm:spPr/>
      <dgm:t>
        <a:bodyPr/>
        <a:lstStyle/>
        <a:p>
          <a:pPr rtl="0"/>
          <a:r>
            <a:rPr lang="en-US" dirty="0" smtClean="0">
              <a:latin typeface="Arial Rounded MT Bold" pitchFamily="34" charset="0"/>
            </a:rPr>
            <a:t>mild nausea, but no vomiting </a:t>
          </a:r>
          <a:endParaRPr lang="ar-SA" dirty="0">
            <a:latin typeface="Arial Rounded MT Bold" pitchFamily="34" charset="0"/>
          </a:endParaRPr>
        </a:p>
      </dgm:t>
    </dgm:pt>
    <dgm:pt modelId="{24A13018-8AA4-4BEC-B9A0-1D07B91E3C84}" type="parTrans" cxnId="{67F29B74-5827-47BE-A48F-898D1DD97B44}">
      <dgm:prSet/>
      <dgm:spPr/>
      <dgm:t>
        <a:bodyPr/>
        <a:lstStyle/>
        <a:p>
          <a:pPr rtl="1"/>
          <a:endParaRPr lang="ar-SA"/>
        </a:p>
      </dgm:t>
    </dgm:pt>
    <dgm:pt modelId="{AD99BB08-AD03-4478-A18E-D24475173A9A}" type="sibTrans" cxnId="{67F29B74-5827-47BE-A48F-898D1DD97B44}">
      <dgm:prSet/>
      <dgm:spPr/>
      <dgm:t>
        <a:bodyPr/>
        <a:lstStyle/>
        <a:p>
          <a:pPr rtl="1"/>
          <a:endParaRPr lang="ar-SA"/>
        </a:p>
      </dgm:t>
    </dgm:pt>
    <dgm:pt modelId="{CB148B6E-4CB1-4558-8B8F-A296EF618172}">
      <dgm:prSet phldrT="[نص]"/>
      <dgm:spPr/>
      <dgm:t>
        <a:bodyPr/>
        <a:lstStyle/>
        <a:p>
          <a:pPr rtl="0"/>
          <a:r>
            <a:rPr lang="en-US" dirty="0" smtClean="0">
              <a:latin typeface="Arial Rounded MT Bold" pitchFamily="34" charset="0"/>
            </a:rPr>
            <a:t>CH</a:t>
          </a:r>
          <a:endParaRPr lang="ar-SA" dirty="0">
            <a:latin typeface="Arial Rounded MT Bold" pitchFamily="34" charset="0"/>
          </a:endParaRPr>
        </a:p>
      </dgm:t>
    </dgm:pt>
    <dgm:pt modelId="{BC78E422-2902-4C07-BADC-176407D69F80}" type="parTrans" cxnId="{2F8FFDDC-71A6-43DA-BE81-AA598AC596A1}">
      <dgm:prSet/>
      <dgm:spPr/>
      <dgm:t>
        <a:bodyPr/>
        <a:lstStyle/>
        <a:p>
          <a:pPr rtl="1"/>
          <a:endParaRPr lang="ar-SA"/>
        </a:p>
      </dgm:t>
    </dgm:pt>
    <dgm:pt modelId="{998CD142-995E-421F-9047-24DE8AC4889A}" type="sibTrans" cxnId="{2F8FFDDC-71A6-43DA-BE81-AA598AC596A1}">
      <dgm:prSet/>
      <dgm:spPr/>
      <dgm:t>
        <a:bodyPr/>
        <a:lstStyle/>
        <a:p>
          <a:pPr rtl="1"/>
          <a:endParaRPr lang="ar-SA"/>
        </a:p>
      </dgm:t>
    </dgm:pt>
    <dgm:pt modelId="{311D346D-19B7-4197-8339-ACA4391AFF96}">
      <dgm:prSet phldrT="[نص]"/>
      <dgm:spPr/>
      <dgm:t>
        <a:bodyPr/>
        <a:lstStyle/>
        <a:p>
          <a:pPr rtl="0"/>
          <a:r>
            <a:rPr lang="en-US" dirty="0" smtClean="0">
              <a:latin typeface="Arial Rounded MT Bold" pitchFamily="34" charset="0"/>
            </a:rPr>
            <a:t>red and watering eye </a:t>
          </a:r>
          <a:endParaRPr lang="ar-SA" dirty="0">
            <a:latin typeface="Arial Rounded MT Bold" pitchFamily="34" charset="0"/>
          </a:endParaRPr>
        </a:p>
      </dgm:t>
    </dgm:pt>
    <dgm:pt modelId="{6F89DA89-E15D-4DD2-8702-609702B9647F}" type="parTrans" cxnId="{7C216504-2DD0-49D0-BF5C-3605437E8889}">
      <dgm:prSet/>
      <dgm:spPr/>
      <dgm:t>
        <a:bodyPr/>
        <a:lstStyle/>
        <a:p>
          <a:pPr rtl="1"/>
          <a:endParaRPr lang="ar-SA"/>
        </a:p>
      </dgm:t>
    </dgm:pt>
    <dgm:pt modelId="{526EB1F0-A576-4228-BB52-2C519C42BA1D}" type="sibTrans" cxnId="{7C216504-2DD0-49D0-BF5C-3605437E8889}">
      <dgm:prSet/>
      <dgm:spPr/>
      <dgm:t>
        <a:bodyPr/>
        <a:lstStyle/>
        <a:p>
          <a:pPr rtl="1"/>
          <a:endParaRPr lang="ar-SA"/>
        </a:p>
      </dgm:t>
    </dgm:pt>
    <dgm:pt modelId="{60B8DDE7-C72D-4A84-84BE-A2705EA2064F}">
      <dgm:prSet/>
      <dgm:spPr/>
      <dgm:t>
        <a:bodyPr/>
        <a:lstStyle/>
        <a:p>
          <a:pPr rtl="0"/>
          <a:r>
            <a:rPr lang="en-US" dirty="0" smtClean="0">
              <a:latin typeface="Arial Rounded MT Bold" pitchFamily="34" charset="0"/>
            </a:rPr>
            <a:t>photo- and/or </a:t>
          </a:r>
          <a:r>
            <a:rPr lang="en-US" dirty="0" err="1" smtClean="0">
              <a:latin typeface="Arial Rounded MT Bold" pitchFamily="34" charset="0"/>
            </a:rPr>
            <a:t>phonophobia</a:t>
          </a:r>
          <a:r>
            <a:rPr lang="en-US" dirty="0" smtClean="0">
              <a:latin typeface="Arial Rounded MT Bold" pitchFamily="34" charset="0"/>
            </a:rPr>
            <a:t> </a:t>
          </a:r>
          <a:endParaRPr lang="en-US" dirty="0">
            <a:latin typeface="Arial Rounded MT Bold" pitchFamily="34" charset="0"/>
          </a:endParaRPr>
        </a:p>
      </dgm:t>
    </dgm:pt>
    <dgm:pt modelId="{4E8CDBAE-FD67-4D8C-AFAD-3242DFF6428A}" type="parTrans" cxnId="{4AE83953-71B1-4493-BBF8-A8261011BF57}">
      <dgm:prSet/>
      <dgm:spPr/>
      <dgm:t>
        <a:bodyPr/>
        <a:lstStyle/>
        <a:p>
          <a:pPr rtl="1"/>
          <a:endParaRPr lang="ar-SA"/>
        </a:p>
      </dgm:t>
    </dgm:pt>
    <dgm:pt modelId="{E3617C72-9194-49BB-BE67-7C7649946580}" type="sibTrans" cxnId="{4AE83953-71B1-4493-BBF8-A8261011BF57}">
      <dgm:prSet/>
      <dgm:spPr/>
      <dgm:t>
        <a:bodyPr/>
        <a:lstStyle/>
        <a:p>
          <a:pPr rtl="1"/>
          <a:endParaRPr lang="ar-SA"/>
        </a:p>
      </dgm:t>
    </dgm:pt>
    <dgm:pt modelId="{2D2FC0BD-A3ED-421F-A994-9F4A414B84E8}">
      <dgm:prSet/>
      <dgm:spPr/>
      <dgm:t>
        <a:bodyPr/>
        <a:lstStyle/>
        <a:p>
          <a:pPr rtl="0"/>
          <a:r>
            <a:rPr lang="en-US" dirty="0" smtClean="0">
              <a:latin typeface="Arial Rounded MT Bold" pitchFamily="34" charset="0"/>
            </a:rPr>
            <a:t>in chronic TH only </a:t>
          </a:r>
          <a:endParaRPr lang="en-US" dirty="0">
            <a:latin typeface="Arial Rounded MT Bold" pitchFamily="34" charset="0"/>
          </a:endParaRPr>
        </a:p>
      </dgm:t>
    </dgm:pt>
    <dgm:pt modelId="{A83F1D81-28B7-4323-9550-2F0CF1BC74B1}" type="parTrans" cxnId="{C0BB5553-98B2-4B1C-B914-88A575EA8051}">
      <dgm:prSet/>
      <dgm:spPr/>
      <dgm:t>
        <a:bodyPr/>
        <a:lstStyle/>
        <a:p>
          <a:pPr rtl="1"/>
          <a:endParaRPr lang="ar-SA"/>
        </a:p>
      </dgm:t>
    </dgm:pt>
    <dgm:pt modelId="{7C30B173-4E62-4FE4-9DD3-C120A3B0DC1A}" type="sibTrans" cxnId="{C0BB5553-98B2-4B1C-B914-88A575EA8051}">
      <dgm:prSet/>
      <dgm:spPr/>
      <dgm:t>
        <a:bodyPr/>
        <a:lstStyle/>
        <a:p>
          <a:pPr rtl="1"/>
          <a:endParaRPr lang="ar-SA"/>
        </a:p>
      </dgm:t>
    </dgm:pt>
    <dgm:pt modelId="{6CA88123-4FA1-4757-97D1-5413CB33E2D3}">
      <dgm:prSet/>
      <dgm:spPr/>
      <dgm:t>
        <a:bodyPr/>
        <a:lstStyle/>
        <a:p>
          <a:pPr rtl="0"/>
          <a:r>
            <a:rPr lang="en-US" dirty="0" smtClean="0">
              <a:latin typeface="Arial Rounded MT Bold" pitchFamily="34" charset="0"/>
            </a:rPr>
            <a:t>Running or blocked nostril </a:t>
          </a:r>
          <a:endParaRPr lang="en-US" dirty="0">
            <a:latin typeface="Arial Rounded MT Bold" pitchFamily="34" charset="0"/>
          </a:endParaRPr>
        </a:p>
      </dgm:t>
    </dgm:pt>
    <dgm:pt modelId="{BB799CF0-93D7-4B87-9F36-BE12704BA67E}" type="parTrans" cxnId="{64050F81-0915-4840-A930-A14C03A655A9}">
      <dgm:prSet/>
      <dgm:spPr/>
      <dgm:t>
        <a:bodyPr/>
        <a:lstStyle/>
        <a:p>
          <a:pPr rtl="1"/>
          <a:endParaRPr lang="ar-SA"/>
        </a:p>
      </dgm:t>
    </dgm:pt>
    <dgm:pt modelId="{D3321DB8-1C43-43D6-9522-6A95E06C85C3}" type="sibTrans" cxnId="{64050F81-0915-4840-A930-A14C03A655A9}">
      <dgm:prSet/>
      <dgm:spPr/>
      <dgm:t>
        <a:bodyPr/>
        <a:lstStyle/>
        <a:p>
          <a:pPr rtl="1"/>
          <a:endParaRPr lang="ar-SA"/>
        </a:p>
      </dgm:t>
    </dgm:pt>
    <dgm:pt modelId="{611A480B-A02D-420B-946B-2DFFD435F368}">
      <dgm:prSet/>
      <dgm:spPr/>
      <dgm:t>
        <a:bodyPr/>
        <a:lstStyle/>
        <a:p>
          <a:pPr rtl="0"/>
          <a:r>
            <a:rPr lang="en-US" dirty="0" err="1" smtClean="0">
              <a:latin typeface="Arial Rounded MT Bold" pitchFamily="34" charset="0"/>
            </a:rPr>
            <a:t>Ptosis</a:t>
          </a:r>
          <a:endParaRPr lang="en-US" dirty="0">
            <a:latin typeface="Arial Rounded MT Bold" pitchFamily="34" charset="0"/>
          </a:endParaRPr>
        </a:p>
      </dgm:t>
    </dgm:pt>
    <dgm:pt modelId="{8D281B6B-A5DE-4CC3-9E22-17BFC05C5011}" type="parTrans" cxnId="{13456F55-AFDB-4B3E-81F7-418C5448CDE8}">
      <dgm:prSet/>
      <dgm:spPr/>
      <dgm:t>
        <a:bodyPr/>
        <a:lstStyle/>
        <a:p>
          <a:pPr rtl="1"/>
          <a:endParaRPr lang="ar-SA"/>
        </a:p>
      </dgm:t>
    </dgm:pt>
    <dgm:pt modelId="{9A1CBB33-7723-47CB-B7A4-1D36230A5A8B}" type="sibTrans" cxnId="{13456F55-AFDB-4B3E-81F7-418C5448CDE8}">
      <dgm:prSet/>
      <dgm:spPr/>
      <dgm:t>
        <a:bodyPr/>
        <a:lstStyle/>
        <a:p>
          <a:pPr rtl="1"/>
          <a:endParaRPr lang="ar-SA"/>
        </a:p>
      </dgm:t>
    </dgm:pt>
    <dgm:pt modelId="{E334B1E1-4A3C-4426-94BC-01FA695FB40F}" type="pres">
      <dgm:prSet presAssocID="{86583E90-4D1D-4713-A59E-B6FAFD9C55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B54DE86-B3C2-408D-8D48-1EEA8D46BE46}" type="pres">
      <dgm:prSet presAssocID="{B0F43161-2928-42A3-9AE9-BF9F27B5CC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491174E-C64C-4100-8C70-6FA49FB698C9}" type="pres">
      <dgm:prSet presAssocID="{046EFF0C-4F3F-4A6B-8627-90A1740BC828}" presName="sibTrans" presStyleCnt="0"/>
      <dgm:spPr/>
    </dgm:pt>
    <dgm:pt modelId="{FF269DF5-1745-441D-BA17-4F6CEB378660}" type="pres">
      <dgm:prSet presAssocID="{66653246-B071-44DE-8F2E-449492B600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AC0DB84-6152-486E-A02F-E909E0DFA39E}" type="pres">
      <dgm:prSet presAssocID="{4BBFC530-94C4-4E68-A4E7-46BA11F26CBE}" presName="sibTrans" presStyleCnt="0"/>
      <dgm:spPr/>
    </dgm:pt>
    <dgm:pt modelId="{B39487C3-350B-4EE4-8084-C190137DA964}" type="pres">
      <dgm:prSet presAssocID="{CB148B6E-4CB1-4558-8B8F-A296EF61817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5D5E54A-3F07-45EC-8697-99A909D0E3B3}" type="presOf" srcId="{66653246-B071-44DE-8F2E-449492B600D4}" destId="{FF269DF5-1745-441D-BA17-4F6CEB378660}" srcOrd="0" destOrd="0" presId="urn:microsoft.com/office/officeart/2005/8/layout/hList6"/>
    <dgm:cxn modelId="{858D419F-97E1-4CB9-8D63-4A98F5834DD3}" srcId="{86583E90-4D1D-4713-A59E-B6FAFD9C5505}" destId="{66653246-B071-44DE-8F2E-449492B600D4}" srcOrd="1" destOrd="0" parTransId="{28BF5BF3-0C1E-4574-ACFB-CB1D22B80608}" sibTransId="{4BBFC530-94C4-4E68-A4E7-46BA11F26CBE}"/>
    <dgm:cxn modelId="{D58A9F61-149D-4CD4-8B8E-93B1F876908C}" type="presOf" srcId="{60B8DDE7-C72D-4A84-84BE-A2705EA2064F}" destId="{FB54DE86-B3C2-408D-8D48-1EEA8D46BE46}" srcOrd="0" destOrd="2" presId="urn:microsoft.com/office/officeart/2005/8/layout/hList6"/>
    <dgm:cxn modelId="{4AE83953-71B1-4493-BBF8-A8261011BF57}" srcId="{B0F43161-2928-42A3-9AE9-BF9F27B5CC4A}" destId="{60B8DDE7-C72D-4A84-84BE-A2705EA2064F}" srcOrd="1" destOrd="0" parTransId="{4E8CDBAE-FD67-4D8C-AFAD-3242DFF6428A}" sibTransId="{E3617C72-9194-49BB-BE67-7C7649946580}"/>
    <dgm:cxn modelId="{0A57EF56-2259-4386-A362-3FA6F5C27611}" type="presOf" srcId="{CB148B6E-4CB1-4558-8B8F-A296EF618172}" destId="{B39487C3-350B-4EE4-8084-C190137DA964}" srcOrd="0" destOrd="0" presId="urn:microsoft.com/office/officeart/2005/8/layout/hList6"/>
    <dgm:cxn modelId="{64050F81-0915-4840-A930-A14C03A655A9}" srcId="{CB148B6E-4CB1-4558-8B8F-A296EF618172}" destId="{6CA88123-4FA1-4757-97D1-5413CB33E2D3}" srcOrd="1" destOrd="0" parTransId="{BB799CF0-93D7-4B87-9F36-BE12704BA67E}" sibTransId="{D3321DB8-1C43-43D6-9522-6A95E06C85C3}"/>
    <dgm:cxn modelId="{E202453D-DFB4-4791-9785-3DD4816FADF7}" type="presOf" srcId="{41351824-2688-4676-844C-66EAD6EEC436}" destId="{FB54DE86-B3C2-408D-8D48-1EEA8D46BE46}" srcOrd="0" destOrd="1" presId="urn:microsoft.com/office/officeart/2005/8/layout/hList6"/>
    <dgm:cxn modelId="{279D7B77-AAD1-4923-90F0-59D185372BD2}" type="presOf" srcId="{2D2FC0BD-A3ED-421F-A994-9F4A414B84E8}" destId="{FF269DF5-1745-441D-BA17-4F6CEB378660}" srcOrd="0" destOrd="2" presId="urn:microsoft.com/office/officeart/2005/8/layout/hList6"/>
    <dgm:cxn modelId="{7C216504-2DD0-49D0-BF5C-3605437E8889}" srcId="{CB148B6E-4CB1-4558-8B8F-A296EF618172}" destId="{311D346D-19B7-4197-8339-ACA4391AFF96}" srcOrd="0" destOrd="0" parTransId="{6F89DA89-E15D-4DD2-8702-609702B9647F}" sibTransId="{526EB1F0-A576-4228-BB52-2C519C42BA1D}"/>
    <dgm:cxn modelId="{1013C1F0-C876-4BF7-A963-89C8DD8B0583}" type="presOf" srcId="{611A480B-A02D-420B-946B-2DFFD435F368}" destId="{B39487C3-350B-4EE4-8084-C190137DA964}" srcOrd="0" destOrd="3" presId="urn:microsoft.com/office/officeart/2005/8/layout/hList6"/>
    <dgm:cxn modelId="{39812477-90E1-4DF7-B36D-D4FD83877BB8}" type="presOf" srcId="{6CA88123-4FA1-4757-97D1-5413CB33E2D3}" destId="{B39487C3-350B-4EE4-8084-C190137DA964}" srcOrd="0" destOrd="2" presId="urn:microsoft.com/office/officeart/2005/8/layout/hList6"/>
    <dgm:cxn modelId="{3ADD895B-4B80-4B0E-806A-E4C867A37601}" srcId="{B0F43161-2928-42A3-9AE9-BF9F27B5CC4A}" destId="{41351824-2688-4676-844C-66EAD6EEC436}" srcOrd="0" destOrd="0" parTransId="{E32E2C87-990C-4BC5-B7E6-C58DD8F7E2E1}" sibTransId="{6E606F80-1E8A-4379-8812-E085A8017096}"/>
    <dgm:cxn modelId="{98208CE9-993C-4A39-8719-872FA25D1E02}" type="presOf" srcId="{311D346D-19B7-4197-8339-ACA4391AFF96}" destId="{B39487C3-350B-4EE4-8084-C190137DA964}" srcOrd="0" destOrd="1" presId="urn:microsoft.com/office/officeart/2005/8/layout/hList6"/>
    <dgm:cxn modelId="{A9EBD6DD-E07B-43E2-9261-F6B3433EFD67}" srcId="{86583E90-4D1D-4713-A59E-B6FAFD9C5505}" destId="{B0F43161-2928-42A3-9AE9-BF9F27B5CC4A}" srcOrd="0" destOrd="0" parTransId="{3407D7CA-0C7F-46A6-9B7A-1C5D6EDF2F73}" sibTransId="{046EFF0C-4F3F-4A6B-8627-90A1740BC828}"/>
    <dgm:cxn modelId="{C0BB5553-98B2-4B1C-B914-88A575EA8051}" srcId="{66653246-B071-44DE-8F2E-449492B600D4}" destId="{2D2FC0BD-A3ED-421F-A994-9F4A414B84E8}" srcOrd="1" destOrd="0" parTransId="{A83F1D81-28B7-4323-9550-2F0CF1BC74B1}" sibTransId="{7C30B173-4E62-4FE4-9DD3-C120A3B0DC1A}"/>
    <dgm:cxn modelId="{13456F55-AFDB-4B3E-81F7-418C5448CDE8}" srcId="{CB148B6E-4CB1-4558-8B8F-A296EF618172}" destId="{611A480B-A02D-420B-946B-2DFFD435F368}" srcOrd="2" destOrd="0" parTransId="{8D281B6B-A5DE-4CC3-9E22-17BFC05C5011}" sibTransId="{9A1CBB33-7723-47CB-B7A4-1D36230A5A8B}"/>
    <dgm:cxn modelId="{5A687892-30EE-47BB-AE5F-78AB183CD1DD}" type="presOf" srcId="{B0F43161-2928-42A3-9AE9-BF9F27B5CC4A}" destId="{FB54DE86-B3C2-408D-8D48-1EEA8D46BE46}" srcOrd="0" destOrd="0" presId="urn:microsoft.com/office/officeart/2005/8/layout/hList6"/>
    <dgm:cxn modelId="{67F29B74-5827-47BE-A48F-898D1DD97B44}" srcId="{66653246-B071-44DE-8F2E-449492B600D4}" destId="{A2C5D827-D73F-488C-9BA4-6D89673D9C46}" srcOrd="0" destOrd="0" parTransId="{24A13018-8AA4-4BEC-B9A0-1D07B91E3C84}" sibTransId="{AD99BB08-AD03-4478-A18E-D24475173A9A}"/>
    <dgm:cxn modelId="{4C6FA087-7FD2-42E2-8DB1-A2D895947E9B}" type="presOf" srcId="{86583E90-4D1D-4713-A59E-B6FAFD9C5505}" destId="{E334B1E1-4A3C-4426-94BC-01FA695FB40F}" srcOrd="0" destOrd="0" presId="urn:microsoft.com/office/officeart/2005/8/layout/hList6"/>
    <dgm:cxn modelId="{2F8FFDDC-71A6-43DA-BE81-AA598AC596A1}" srcId="{86583E90-4D1D-4713-A59E-B6FAFD9C5505}" destId="{CB148B6E-4CB1-4558-8B8F-A296EF618172}" srcOrd="2" destOrd="0" parTransId="{BC78E422-2902-4C07-BADC-176407D69F80}" sibTransId="{998CD142-995E-421F-9047-24DE8AC4889A}"/>
    <dgm:cxn modelId="{A80EBD1D-EDCC-42E2-8435-6EAC0B91FCAD}" type="presOf" srcId="{A2C5D827-D73F-488C-9BA4-6D89673D9C46}" destId="{FF269DF5-1745-441D-BA17-4F6CEB378660}" srcOrd="0" destOrd="1" presId="urn:microsoft.com/office/officeart/2005/8/layout/hList6"/>
    <dgm:cxn modelId="{504430BF-66A7-4052-9CAB-CB0E5DF41B07}" type="presParOf" srcId="{E334B1E1-4A3C-4426-94BC-01FA695FB40F}" destId="{FB54DE86-B3C2-408D-8D48-1EEA8D46BE46}" srcOrd="0" destOrd="0" presId="urn:microsoft.com/office/officeart/2005/8/layout/hList6"/>
    <dgm:cxn modelId="{418F93F9-3DD8-4C5B-B0CB-E70970ED9409}" type="presParOf" srcId="{E334B1E1-4A3C-4426-94BC-01FA695FB40F}" destId="{D491174E-C64C-4100-8C70-6FA49FB698C9}" srcOrd="1" destOrd="0" presId="urn:microsoft.com/office/officeart/2005/8/layout/hList6"/>
    <dgm:cxn modelId="{2B02AA15-CD3F-498B-A323-23B9AF36135F}" type="presParOf" srcId="{E334B1E1-4A3C-4426-94BC-01FA695FB40F}" destId="{FF269DF5-1745-441D-BA17-4F6CEB378660}" srcOrd="2" destOrd="0" presId="urn:microsoft.com/office/officeart/2005/8/layout/hList6"/>
    <dgm:cxn modelId="{DAD2926F-F762-46A4-A3E3-0BDC21332E5F}" type="presParOf" srcId="{E334B1E1-4A3C-4426-94BC-01FA695FB40F}" destId="{8AC0DB84-6152-486E-A02F-E909E0DFA39E}" srcOrd="3" destOrd="0" presId="urn:microsoft.com/office/officeart/2005/8/layout/hList6"/>
    <dgm:cxn modelId="{D784065B-AADB-47D6-9B88-01E4F3A7CC4B}" type="presParOf" srcId="{E334B1E1-4A3C-4426-94BC-01FA695FB40F}" destId="{B39487C3-350B-4EE4-8084-C190137DA96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A9927-77B3-4968-8A0F-5FC5525E9A4B}">
      <dsp:nvSpPr>
        <dsp:cNvPr id="0" name=""/>
        <dsp:cNvSpPr/>
      </dsp:nvSpPr>
      <dsp:spPr>
        <a:xfrm>
          <a:off x="0" y="226498"/>
          <a:ext cx="2613140" cy="1045256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pitchFamily="34" charset="0"/>
            </a:rPr>
            <a:t>Migraine</a:t>
          </a:r>
          <a:endParaRPr lang="ar-SA" sz="2400" kern="1200" dirty="0">
            <a:latin typeface="Arial Rounded MT Bold" pitchFamily="34" charset="0"/>
          </a:endParaRPr>
        </a:p>
      </dsp:txBody>
      <dsp:txXfrm>
        <a:off x="522628" y="226498"/>
        <a:ext cx="1567884" cy="1045256"/>
      </dsp:txXfrm>
    </dsp:sp>
    <dsp:sp modelId="{BC403516-BB61-4E37-95D2-CB9F09031445}">
      <dsp:nvSpPr>
        <dsp:cNvPr id="0" name=""/>
        <dsp:cNvSpPr/>
      </dsp:nvSpPr>
      <dsp:spPr>
        <a:xfrm>
          <a:off x="2274915" y="315344"/>
          <a:ext cx="3897764" cy="86756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 Rounded MT Bold" pitchFamily="34" charset="0"/>
            </a:rPr>
            <a:t>recurrent attack : 4 hours to 3 days </a:t>
          </a:r>
        </a:p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 Rounded MT Bold" pitchFamily="34" charset="0"/>
            </a:rPr>
            <a:t>1-2 times / month </a:t>
          </a:r>
          <a:endParaRPr lang="ar-SA" sz="1300" kern="1200" dirty="0">
            <a:latin typeface="Arial Rounded MT Bold" pitchFamily="34" charset="0"/>
          </a:endParaRPr>
        </a:p>
      </dsp:txBody>
      <dsp:txXfrm>
        <a:off x="2708696" y="315344"/>
        <a:ext cx="3030202" cy="867562"/>
      </dsp:txXfrm>
    </dsp:sp>
    <dsp:sp modelId="{4F1A9C27-5EC7-4BCA-9CC0-E2C3D07BE696}">
      <dsp:nvSpPr>
        <dsp:cNvPr id="0" name=""/>
        <dsp:cNvSpPr/>
      </dsp:nvSpPr>
      <dsp:spPr>
        <a:xfrm>
          <a:off x="0" y="1418090"/>
          <a:ext cx="2613140" cy="1045256"/>
        </a:xfrm>
        <a:prstGeom prst="chevron">
          <a:avLst/>
        </a:prstGeom>
        <a:solidFill>
          <a:schemeClr val="accent2">
            <a:shade val="80000"/>
            <a:hueOff val="100833"/>
            <a:satOff val="-14132"/>
            <a:lumOff val="157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pitchFamily="34" charset="0"/>
            </a:rPr>
            <a:t>Tension Headache</a:t>
          </a:r>
          <a:endParaRPr lang="ar-SA" sz="2400" kern="1200" dirty="0">
            <a:latin typeface="Arial Rounded MT Bold" pitchFamily="34" charset="0"/>
          </a:endParaRPr>
        </a:p>
      </dsp:txBody>
      <dsp:txXfrm>
        <a:off x="522628" y="1418090"/>
        <a:ext cx="1567884" cy="1045256"/>
      </dsp:txXfrm>
    </dsp:sp>
    <dsp:sp modelId="{8813B334-31C3-4EEB-8F1F-91CD6C43DAB9}">
      <dsp:nvSpPr>
        <dsp:cNvPr id="0" name=""/>
        <dsp:cNvSpPr/>
      </dsp:nvSpPr>
      <dsp:spPr>
        <a:xfrm>
          <a:off x="2274915" y="1506937"/>
          <a:ext cx="4007358" cy="86756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 Rounded MT Bold" pitchFamily="34" charset="0"/>
            </a:rPr>
            <a:t>hours to a few days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 Rounded MT Bold" pitchFamily="34" charset="0"/>
            </a:rPr>
            <a:t>a) Episodic TH : 1-14 days /month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 Rounded MT Bold" pitchFamily="34" charset="0"/>
            </a:rPr>
            <a:t>b) Chronic TH : ≥15 days /month (daily) </a:t>
          </a:r>
          <a:endParaRPr lang="ar-SA" sz="1300" kern="1200" dirty="0">
            <a:latin typeface="Arial Rounded MT Bold" pitchFamily="34" charset="0"/>
          </a:endParaRPr>
        </a:p>
      </dsp:txBody>
      <dsp:txXfrm>
        <a:off x="2708696" y="1506937"/>
        <a:ext cx="3139796" cy="867562"/>
      </dsp:txXfrm>
    </dsp:sp>
    <dsp:sp modelId="{9DE9346B-4C90-4562-8F77-8269F8E4384A}">
      <dsp:nvSpPr>
        <dsp:cNvPr id="0" name=""/>
        <dsp:cNvSpPr/>
      </dsp:nvSpPr>
      <dsp:spPr>
        <a:xfrm>
          <a:off x="0" y="2609682"/>
          <a:ext cx="2613140" cy="1045256"/>
        </a:xfrm>
        <a:prstGeom prst="chevron">
          <a:avLst/>
        </a:prstGeom>
        <a:solidFill>
          <a:schemeClr val="accent2">
            <a:shade val="80000"/>
            <a:hueOff val="201665"/>
            <a:satOff val="-28264"/>
            <a:lumOff val="314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pitchFamily="34" charset="0"/>
            </a:rPr>
            <a:t>Cluster Headache</a:t>
          </a:r>
          <a:endParaRPr lang="ar-SA" sz="2400" kern="1200" dirty="0">
            <a:latin typeface="Arial Rounded MT Bold" pitchFamily="34" charset="0"/>
          </a:endParaRPr>
        </a:p>
      </dsp:txBody>
      <dsp:txXfrm>
        <a:off x="522628" y="2609682"/>
        <a:ext cx="1567884" cy="1045256"/>
      </dsp:txXfrm>
    </dsp:sp>
    <dsp:sp modelId="{54E55BFF-F0C9-4319-B9C5-5B27AC6C5808}">
      <dsp:nvSpPr>
        <dsp:cNvPr id="0" name=""/>
        <dsp:cNvSpPr/>
      </dsp:nvSpPr>
      <dsp:spPr>
        <a:xfrm>
          <a:off x="2274915" y="2698529"/>
          <a:ext cx="4072014" cy="86756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 Rounded MT Bold" pitchFamily="34" charset="0"/>
            </a:rPr>
            <a:t>short-lasting attacks : 15-180 minutes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 Rounded MT Bold" pitchFamily="34" charset="0"/>
            </a:rPr>
            <a:t>≥1 time daily in 6-12 weeks </a:t>
          </a:r>
          <a:endParaRPr lang="ar-SA" sz="1300" kern="1200" dirty="0">
            <a:latin typeface="Arial Rounded MT Bold" pitchFamily="34" charset="0"/>
          </a:endParaRPr>
        </a:p>
      </dsp:txBody>
      <dsp:txXfrm>
        <a:off x="2708696" y="2698529"/>
        <a:ext cx="3204452" cy="867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30262-A534-444B-962D-710A878CDD58}">
      <dsp:nvSpPr>
        <dsp:cNvPr id="0" name=""/>
        <dsp:cNvSpPr/>
      </dsp:nvSpPr>
      <dsp:spPr>
        <a:xfrm rot="5400000">
          <a:off x="-213497" y="215670"/>
          <a:ext cx="1423319" cy="996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Migraine</a:t>
          </a:r>
          <a:endParaRPr lang="ar-SA" sz="2000" kern="1200" dirty="0">
            <a:latin typeface="Arial Rounded MT Bold" pitchFamily="34" charset="0"/>
          </a:endParaRPr>
        </a:p>
      </dsp:txBody>
      <dsp:txXfrm rot="-5400000">
        <a:off x="2" y="500334"/>
        <a:ext cx="996323" cy="426996"/>
      </dsp:txXfrm>
    </dsp:sp>
    <dsp:sp modelId="{A0EC9370-8A22-4528-AC85-1E250A64000B}">
      <dsp:nvSpPr>
        <dsp:cNvPr id="0" name=""/>
        <dsp:cNvSpPr/>
      </dsp:nvSpPr>
      <dsp:spPr>
        <a:xfrm rot="5400000">
          <a:off x="3209789" y="-2211293"/>
          <a:ext cx="925157" cy="53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Arial Rounded MT Bold" pitchFamily="34" charset="0"/>
            </a:rPr>
            <a:t>Unilateral </a:t>
          </a:r>
          <a:endParaRPr lang="ar-SA" sz="1700" kern="1200" dirty="0">
            <a:latin typeface="Arial Rounded MT Bold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Arial Rounded MT Bold" pitchFamily="34" charset="0"/>
            </a:rPr>
            <a:t>pulsating   </a:t>
          </a:r>
          <a:endParaRPr lang="en-US" sz="1700" kern="1200" dirty="0">
            <a:latin typeface="Arial Rounded MT Bold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Arial Rounded MT Bold" pitchFamily="34" charset="0"/>
            </a:rPr>
            <a:t>moderate to severe </a:t>
          </a:r>
          <a:endParaRPr lang="en-US" sz="1700" kern="1200" dirty="0">
            <a:latin typeface="Arial Rounded MT Bold" pitchFamily="34" charset="0"/>
          </a:endParaRPr>
        </a:p>
      </dsp:txBody>
      <dsp:txXfrm rot="-5400000">
        <a:off x="996323" y="47335"/>
        <a:ext cx="5306927" cy="834833"/>
      </dsp:txXfrm>
    </dsp:sp>
    <dsp:sp modelId="{C8E6FD7B-C967-4448-919B-1D9454686005}">
      <dsp:nvSpPr>
        <dsp:cNvPr id="0" name=""/>
        <dsp:cNvSpPr/>
      </dsp:nvSpPr>
      <dsp:spPr>
        <a:xfrm rot="5400000">
          <a:off x="-213497" y="1442556"/>
          <a:ext cx="1423319" cy="996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Rounded MT Bold" pitchFamily="34" charset="0"/>
            </a:rPr>
            <a:t>TH</a:t>
          </a:r>
          <a:endParaRPr lang="ar-SA" sz="2000" kern="1200" dirty="0">
            <a:latin typeface="Arial Rounded MT Bold" pitchFamily="34" charset="0"/>
          </a:endParaRPr>
        </a:p>
      </dsp:txBody>
      <dsp:txXfrm rot="-5400000">
        <a:off x="2" y="1727220"/>
        <a:ext cx="996323" cy="426996"/>
      </dsp:txXfrm>
    </dsp:sp>
    <dsp:sp modelId="{F502ADEC-C869-4DF7-877B-AAC0C27520A6}">
      <dsp:nvSpPr>
        <dsp:cNvPr id="0" name=""/>
        <dsp:cNvSpPr/>
      </dsp:nvSpPr>
      <dsp:spPr>
        <a:xfrm rot="5400000">
          <a:off x="3209789" y="-984407"/>
          <a:ext cx="925157" cy="53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Arial Rounded MT Bold" pitchFamily="34" charset="0"/>
            </a:rPr>
            <a:t>Generalized and radiate to the neck </a:t>
          </a:r>
          <a:endParaRPr lang="ar-SA" sz="1700" kern="1200" dirty="0">
            <a:latin typeface="Arial Rounded MT Bold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Arial Rounded MT Bold" pitchFamily="34" charset="0"/>
            </a:rPr>
            <a:t>Pressure or tightness </a:t>
          </a:r>
          <a:endParaRPr lang="en-US" sz="1700" kern="1200" dirty="0">
            <a:latin typeface="Arial Rounded MT Bold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Arial Rounded MT Bold" pitchFamily="34" charset="0"/>
            </a:rPr>
            <a:t>mild to moderate </a:t>
          </a:r>
          <a:endParaRPr lang="ar-SA" sz="1700" kern="1200" dirty="0">
            <a:latin typeface="Arial Rounded MT Bold" pitchFamily="34" charset="0"/>
          </a:endParaRPr>
        </a:p>
      </dsp:txBody>
      <dsp:txXfrm rot="-5400000">
        <a:off x="996323" y="1274221"/>
        <a:ext cx="5306927" cy="834833"/>
      </dsp:txXfrm>
    </dsp:sp>
    <dsp:sp modelId="{2539EF1A-9CF8-4446-ADAB-E89B939A1750}">
      <dsp:nvSpPr>
        <dsp:cNvPr id="0" name=""/>
        <dsp:cNvSpPr/>
      </dsp:nvSpPr>
      <dsp:spPr>
        <a:xfrm rot="5400000">
          <a:off x="-213497" y="2669443"/>
          <a:ext cx="1423319" cy="996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Rounded MT Bold" pitchFamily="34" charset="0"/>
            </a:rPr>
            <a:t>CH</a:t>
          </a:r>
          <a:endParaRPr lang="ar-SA" sz="2000" kern="1200" dirty="0">
            <a:latin typeface="Arial Rounded MT Bold" pitchFamily="34" charset="0"/>
          </a:endParaRPr>
        </a:p>
      </dsp:txBody>
      <dsp:txXfrm rot="-5400000">
        <a:off x="2" y="2954107"/>
        <a:ext cx="996323" cy="426996"/>
      </dsp:txXfrm>
    </dsp:sp>
    <dsp:sp modelId="{87455A20-1CF9-47A3-8374-D3447A8D7D75}">
      <dsp:nvSpPr>
        <dsp:cNvPr id="0" name=""/>
        <dsp:cNvSpPr/>
      </dsp:nvSpPr>
      <dsp:spPr>
        <a:xfrm rot="5400000">
          <a:off x="3209789" y="242479"/>
          <a:ext cx="925157" cy="5352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Arial Rounded MT Bold" pitchFamily="34" charset="0"/>
            </a:rPr>
            <a:t>unilateral </a:t>
          </a:r>
          <a:endParaRPr lang="ar-SA" sz="1700" kern="1200" dirty="0">
            <a:latin typeface="Arial Rounded MT Bold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Arial Rounded MT Bold" pitchFamily="34" charset="0"/>
            </a:rPr>
            <a:t>around the eye </a:t>
          </a:r>
          <a:endParaRPr lang="en-US" sz="1700" kern="1200" dirty="0">
            <a:latin typeface="Arial Rounded MT Bold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very severe </a:t>
          </a:r>
          <a:endParaRPr lang="ar-SA" sz="1700" kern="1200" dirty="0"/>
        </a:p>
      </dsp:txBody>
      <dsp:txXfrm rot="-5400000">
        <a:off x="996323" y="2501107"/>
        <a:ext cx="5306927" cy="834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4DE86-B3C2-408D-8D48-1EEA8D46BE46}">
      <dsp:nvSpPr>
        <dsp:cNvPr id="0" name=""/>
        <dsp:cNvSpPr/>
      </dsp:nvSpPr>
      <dsp:spPr>
        <a:xfrm rot="16200000">
          <a:off x="-932504" y="933279"/>
          <a:ext cx="3881437" cy="201487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15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pitchFamily="34" charset="0"/>
            </a:rPr>
            <a:t>Migraine</a:t>
          </a:r>
          <a:endParaRPr lang="ar-SA" sz="2400" kern="1200" dirty="0">
            <a:latin typeface="Arial Rounded MT Bold" pitchFamily="34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 Rounded MT Bold" pitchFamily="34" charset="0"/>
            </a:rPr>
            <a:t>nausea and/or vomiting </a:t>
          </a:r>
          <a:endParaRPr lang="ar-SA" sz="1900" kern="1200" dirty="0">
            <a:latin typeface="Arial Rounded MT Bold" pitchFamily="34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 Rounded MT Bold" pitchFamily="34" charset="0"/>
            </a:rPr>
            <a:t>photo- and/or </a:t>
          </a:r>
          <a:r>
            <a:rPr lang="en-US" sz="1900" kern="1200" dirty="0" err="1" smtClean="0">
              <a:latin typeface="Arial Rounded MT Bold" pitchFamily="34" charset="0"/>
            </a:rPr>
            <a:t>phonophobia</a:t>
          </a:r>
          <a:r>
            <a:rPr lang="en-US" sz="1900" kern="1200" dirty="0" smtClean="0">
              <a:latin typeface="Arial Rounded MT Bold" pitchFamily="34" charset="0"/>
            </a:rPr>
            <a:t> </a:t>
          </a:r>
          <a:endParaRPr lang="en-US" sz="1900" kern="1200" dirty="0">
            <a:latin typeface="Arial Rounded MT Bold" pitchFamily="34" charset="0"/>
          </a:endParaRPr>
        </a:p>
      </dsp:txBody>
      <dsp:txXfrm rot="5400000">
        <a:off x="776" y="776286"/>
        <a:ext cx="2014877" cy="2328863"/>
      </dsp:txXfrm>
    </dsp:sp>
    <dsp:sp modelId="{FF269DF5-1745-441D-BA17-4F6CEB378660}">
      <dsp:nvSpPr>
        <dsp:cNvPr id="0" name=""/>
        <dsp:cNvSpPr/>
      </dsp:nvSpPr>
      <dsp:spPr>
        <a:xfrm rot="16200000">
          <a:off x="1233488" y="933279"/>
          <a:ext cx="3881437" cy="201487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15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pitchFamily="34" charset="0"/>
            </a:rPr>
            <a:t>TTH</a:t>
          </a:r>
          <a:endParaRPr lang="ar-SA" sz="2400" kern="1200" dirty="0">
            <a:latin typeface="Arial Rounded MT Bold" pitchFamily="34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 Rounded MT Bold" pitchFamily="34" charset="0"/>
            </a:rPr>
            <a:t>mild nausea, but no vomiting </a:t>
          </a:r>
          <a:endParaRPr lang="ar-SA" sz="1900" kern="1200" dirty="0">
            <a:latin typeface="Arial Rounded MT Bold" pitchFamily="34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 Rounded MT Bold" pitchFamily="34" charset="0"/>
            </a:rPr>
            <a:t>in chronic TH only </a:t>
          </a:r>
          <a:endParaRPr lang="en-US" sz="1900" kern="1200" dirty="0">
            <a:latin typeface="Arial Rounded MT Bold" pitchFamily="34" charset="0"/>
          </a:endParaRPr>
        </a:p>
      </dsp:txBody>
      <dsp:txXfrm rot="5400000">
        <a:off x="2166768" y="776286"/>
        <a:ext cx="2014877" cy="2328863"/>
      </dsp:txXfrm>
    </dsp:sp>
    <dsp:sp modelId="{B39487C3-350B-4EE4-8084-C190137DA964}">
      <dsp:nvSpPr>
        <dsp:cNvPr id="0" name=""/>
        <dsp:cNvSpPr/>
      </dsp:nvSpPr>
      <dsp:spPr>
        <a:xfrm rot="16200000">
          <a:off x="3399480" y="933279"/>
          <a:ext cx="3881437" cy="201487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15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Rounded MT Bold" pitchFamily="34" charset="0"/>
            </a:rPr>
            <a:t>CH</a:t>
          </a:r>
          <a:endParaRPr lang="ar-SA" sz="2400" kern="1200" dirty="0">
            <a:latin typeface="Arial Rounded MT Bold" pitchFamily="34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 Rounded MT Bold" pitchFamily="34" charset="0"/>
            </a:rPr>
            <a:t>red and watering eye </a:t>
          </a:r>
          <a:endParaRPr lang="ar-SA" sz="1900" kern="1200" dirty="0">
            <a:latin typeface="Arial Rounded MT Bold" pitchFamily="34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 Rounded MT Bold" pitchFamily="34" charset="0"/>
            </a:rPr>
            <a:t>Running or blocked nostril </a:t>
          </a:r>
          <a:endParaRPr lang="en-US" sz="1900" kern="1200" dirty="0">
            <a:latin typeface="Arial Rounded MT Bold" pitchFamily="34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latin typeface="Arial Rounded MT Bold" pitchFamily="34" charset="0"/>
            </a:rPr>
            <a:t>Ptosis</a:t>
          </a:r>
          <a:endParaRPr lang="en-US" sz="1900" kern="1200" dirty="0">
            <a:latin typeface="Arial Rounded MT Bold" pitchFamily="34" charset="0"/>
          </a:endParaRPr>
        </a:p>
      </dsp:txBody>
      <dsp:txXfrm rot="5400000">
        <a:off x="4332760" y="776286"/>
        <a:ext cx="2014877" cy="2328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7089F6-1976-46B4-9797-5E243D43D37F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9236BA-DFDE-4753-A4E8-2A56B118FA4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59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80773-overview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Migraine&amp;action=edit&amp;section=2" TargetMode="External"/><Relationship Id="rId7" Type="http://schemas.openxmlformats.org/officeDocument/2006/relationships/hyperlink" Target="http://en.wikipedia.org/wiki/Fatigue_(physical)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Euphoria_(emotion)" TargetMode="External"/><Relationship Id="rId5" Type="http://schemas.openxmlformats.org/officeDocument/2006/relationships/hyperlink" Target="http://en.wikipedia.org/wiki/Depression_(mood)" TargetMode="External"/><Relationship Id="rId4" Type="http://schemas.openxmlformats.org/officeDocument/2006/relationships/hyperlink" Target="http://en.wikipedia.org/wiki/Prodroma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cape.com/resource/headache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236BA-DFDE-4753-A4E8-2A56B118FA4F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679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function tests are the most important parts of the neurologic examination for diagnosing and monitoring patients with IIH:</a:t>
            </a:r>
          </a:p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Ophthalmoscopy-Visual field assessment-Ocular motility examination</a:t>
            </a:r>
          </a:p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an intracranial mass lesion is ruled out,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lumbar puncture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indicated.</a:t>
            </a:r>
          </a:p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Acetazolamide (the most effective agent for lowering ICP).</a:t>
            </a:r>
          </a:p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visual function deteriorates, surgical intervention is considered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236BA-DFDE-4753-A4E8-2A56B118FA4F}" type="slidenum">
              <a:rPr lang="ar-SA" smtClean="0"/>
              <a:pPr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1896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common form of a systemic inflammatory vasculitis.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It’s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unknown etiology that occurs in elderly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people. It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result in a wide variety of systemic, neurologic, and ophthalmologic complications. </a:t>
            </a:r>
          </a:p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(Horton disease-granulomatous arteritis)</a:t>
            </a:r>
          </a:p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typically affects the superficial temporal arteries.</a:t>
            </a:r>
          </a:p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risk factors for GCA: aging,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female, genetic component, infections. </a:t>
            </a:r>
          </a:p>
          <a:p>
            <a:pPr algn="l" rtl="0"/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 &amp; symptoms 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disturbances, headache, jaw claudication, neck pain, and scalp tenderness. </a:t>
            </a:r>
          </a:p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Corticosteroids are the mainstay of therapy.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236BA-DFDE-4753-A4E8-2A56B118FA4F}" type="slidenum">
              <a:rPr lang="ar-SA" smtClean="0"/>
              <a:pPr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643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https://youtu.be/LIi7ojQCymY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236BA-DFDE-4753-A4E8-2A56B118FA4F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351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00FF00"/>
                </a:solidFill>
              </a:rPr>
              <a:t>Vasodilatation</a:t>
            </a:r>
            <a:r>
              <a:rPr lang="en-US" sz="1200" dirty="0" smtClean="0"/>
              <a:t> causes the release of </a:t>
            </a:r>
            <a:r>
              <a:rPr lang="en-US" sz="1200" dirty="0" smtClean="0">
                <a:solidFill>
                  <a:srgbClr val="00FF00"/>
                </a:solidFill>
              </a:rPr>
              <a:t>chemicals</a:t>
            </a:r>
            <a:r>
              <a:rPr lang="en-US" sz="1200" dirty="0" smtClean="0"/>
              <a:t> from nerve fibers that coil around the large arteries of the brain.</a:t>
            </a:r>
          </a:p>
          <a:p>
            <a:pPr marL="0" indent="0">
              <a:buNone/>
            </a:pPr>
            <a:endParaRPr lang="en-US" sz="1200" dirty="0" smtClean="0"/>
          </a:p>
          <a:p>
            <a:pPr lvl="0"/>
            <a:r>
              <a:rPr lang="en-US" sz="1200" dirty="0" smtClean="0"/>
              <a:t>The chemicals </a:t>
            </a:r>
            <a:r>
              <a:rPr lang="en-US" sz="1200" dirty="0" smtClean="0">
                <a:solidFill>
                  <a:srgbClr val="00FF00"/>
                </a:solidFill>
              </a:rPr>
              <a:t>cause inflammation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srgbClr val="00FF00"/>
                </a:solidFill>
              </a:rPr>
              <a:t>pain</a:t>
            </a:r>
            <a:r>
              <a:rPr lang="en-US" sz="1200" dirty="0" smtClean="0"/>
              <a:t>, and </a:t>
            </a:r>
            <a:r>
              <a:rPr lang="en-US" sz="1200" dirty="0" smtClean="0">
                <a:solidFill>
                  <a:srgbClr val="00FF00"/>
                </a:solidFill>
              </a:rPr>
              <a:t>further enlargement of the artery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236BA-DFDE-4753-A4E8-2A56B118FA4F}" type="slidenum">
              <a:rPr lang="ar-SA" smtClean="0"/>
              <a:pPr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5052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err="1" smtClean="0"/>
              <a:t>Prodrome</a:t>
            </a:r>
            <a:r>
              <a:rPr lang="en-US" b="1" dirty="0" smtClean="0"/>
              <a:t> phase[</a:t>
            </a:r>
            <a:r>
              <a:rPr lang="en-US" b="1" dirty="0" smtClean="0">
                <a:hlinkClick r:id="rId3" action="ppaction://hlinkfile" tooltip="Edit section: Prodrome phase"/>
              </a:rPr>
              <a:t>edit</a:t>
            </a:r>
            <a:r>
              <a:rPr lang="en-US" b="1" dirty="0" smtClean="0"/>
              <a:t>]</a:t>
            </a:r>
          </a:p>
          <a:p>
            <a:pPr algn="l" rtl="0"/>
            <a:r>
              <a:rPr lang="en-US" dirty="0" err="1" smtClean="0">
                <a:hlinkClick r:id="rId4" action="ppaction://hlinkfile" tooltip="Prodromal"/>
              </a:rPr>
              <a:t>Prodromal</a:t>
            </a:r>
            <a:r>
              <a:rPr lang="en-US" dirty="0" smtClean="0"/>
              <a:t> or premonitory symptoms occur in ~60% of those with migraines</a:t>
            </a:r>
            <a:r>
              <a:rPr lang="en-US" baseline="30000" dirty="0" smtClean="0">
                <a:hlinkClick r:id="" action="ppaction://hlinkfile"/>
              </a:rPr>
              <a:t>[14][15]</a:t>
            </a:r>
            <a:r>
              <a:rPr lang="en-US" dirty="0" smtClean="0"/>
              <a:t> with an onset of two hours to two days before the start of pain or the aura </a:t>
            </a:r>
            <a:r>
              <a:rPr lang="en-US" baseline="30000" dirty="0" smtClean="0">
                <a:hlinkClick r:id="" action="ppaction://hlinkfile"/>
              </a:rPr>
              <a:t>[16]</a:t>
            </a:r>
            <a:r>
              <a:rPr lang="en-US" dirty="0" smtClean="0"/>
              <a:t> These symptoms may include a wide variety of phenomena</a:t>
            </a:r>
            <a:r>
              <a:rPr lang="en-US" baseline="30000" dirty="0" smtClean="0">
                <a:hlinkClick r:id="" action="ppaction://hlinkfile"/>
              </a:rPr>
              <a:t>[17]</a:t>
            </a:r>
            <a:r>
              <a:rPr lang="en-US" dirty="0" smtClean="0"/>
              <a:t> including: altered mood, irritability, </a:t>
            </a:r>
            <a:r>
              <a:rPr lang="en-US" dirty="0" smtClean="0">
                <a:hlinkClick r:id="rId5" action="ppaction://hlinkfile" tooltip="Depression (mood)"/>
              </a:rPr>
              <a:t>depression</a:t>
            </a:r>
            <a:r>
              <a:rPr lang="en-US" dirty="0" smtClean="0"/>
              <a:t> or </a:t>
            </a:r>
            <a:r>
              <a:rPr lang="en-US" dirty="0" smtClean="0">
                <a:hlinkClick r:id="rId6" action="ppaction://hlinkfile" tooltip="Euphoria (emotion)"/>
              </a:rPr>
              <a:t>euphoria</a:t>
            </a:r>
            <a:r>
              <a:rPr lang="en-US" dirty="0" smtClean="0"/>
              <a:t>, </a:t>
            </a:r>
            <a:r>
              <a:rPr lang="en-US" dirty="0" smtClean="0">
                <a:hlinkClick r:id="rId7" action="ppaction://hlinkfile" tooltip="Fatigue (physical)"/>
              </a:rPr>
              <a:t>fatigue</a:t>
            </a:r>
            <a:r>
              <a:rPr lang="en-US" dirty="0" smtClean="0"/>
              <a:t>, craving for certain food, stiff muscles (especially in the neck), constipation or diarrhea, and sensitivity to smells or noise.</a:t>
            </a:r>
            <a:r>
              <a:rPr lang="en-US" baseline="30000" dirty="0" smtClean="0">
                <a:hlinkClick r:id="" action="ppaction://hlinkfile"/>
              </a:rPr>
              <a:t>[14]</a:t>
            </a:r>
            <a:r>
              <a:rPr lang="en-US" dirty="0" smtClean="0"/>
              <a:t> This may occur in those with either migraine with aura or migraine without aura.</a:t>
            </a:r>
            <a:r>
              <a:rPr lang="en-US" baseline="30000" dirty="0" smtClean="0">
                <a:hlinkClick r:id="" action="ppaction://hlinkfile"/>
              </a:rPr>
              <a:t>[</a:t>
            </a:r>
            <a:endParaRPr lang="en-US" dirty="0" smtClean="0"/>
          </a:p>
          <a:p>
            <a:pPr algn="l" rtl="0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236BA-DFDE-4753-A4E8-2A56B118FA4F}" type="slidenum">
              <a:rPr lang="ar-SA" smtClean="0"/>
              <a:pPr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01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Offer combination therapy with an oral triptan</a:t>
            </a:r>
            <a:r>
              <a:rPr lang="en-US" baseline="30000" dirty="0" smtClean="0">
                <a:hlinkClick r:id="" action="ppaction://hlinkfile"/>
              </a:rPr>
              <a:t>1</a:t>
            </a:r>
            <a:r>
              <a:rPr lang="en-US" dirty="0" smtClean="0"/>
              <a:t> and an </a:t>
            </a:r>
            <a:r>
              <a:rPr lang="en-US" dirty="0" smtClean="0">
                <a:hlinkClick r:id="" action="ppaction://hlinkfile"/>
              </a:rPr>
              <a:t>NSAID</a:t>
            </a:r>
            <a:r>
              <a:rPr lang="en-US" dirty="0" smtClean="0"/>
              <a:t>, or an oral triptan</a:t>
            </a:r>
            <a:r>
              <a:rPr lang="en-US" baseline="30000" dirty="0" smtClean="0">
                <a:hlinkClick r:id="" action="ppaction://hlinkfile"/>
              </a:rPr>
              <a:t>1</a:t>
            </a:r>
            <a:r>
              <a:rPr lang="en-US" dirty="0" smtClean="0"/>
              <a:t> and </a:t>
            </a:r>
            <a:r>
              <a:rPr lang="en-US" dirty="0" err="1" smtClean="0"/>
              <a:t>paracetamol</a:t>
            </a:r>
            <a:r>
              <a:rPr lang="en-US" dirty="0" smtClean="0"/>
              <a:t>, for the acute treatment of migraine, taking into account the person's preference, </a:t>
            </a:r>
            <a:r>
              <a:rPr lang="en-US" dirty="0" err="1" smtClean="0"/>
              <a:t>comorbidities</a:t>
            </a:r>
            <a:r>
              <a:rPr lang="en-US" dirty="0" smtClean="0"/>
              <a:t> and risk of adverse events. For people aged 12–17 years consider a nasal </a:t>
            </a:r>
            <a:r>
              <a:rPr lang="en-US" dirty="0" err="1" smtClean="0"/>
              <a:t>triptan</a:t>
            </a:r>
            <a:r>
              <a:rPr lang="en-US" dirty="0" smtClean="0"/>
              <a:t> in preference to an oral triptan</a:t>
            </a:r>
            <a:r>
              <a:rPr lang="en-US" baseline="30000" dirty="0" smtClean="0">
                <a:hlinkClick r:id="" action="ppaction://hlinkfile"/>
              </a:rPr>
              <a:t>1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people who prefer to take only one drug, consider </a:t>
            </a:r>
            <a:r>
              <a:rPr lang="en-US" dirty="0" err="1" smtClean="0"/>
              <a:t>monotherapy</a:t>
            </a:r>
            <a:r>
              <a:rPr lang="en-US" dirty="0" smtClean="0"/>
              <a:t> with an oral triptan</a:t>
            </a:r>
            <a:r>
              <a:rPr lang="en-US" baseline="30000" dirty="0" smtClean="0">
                <a:hlinkClick r:id="" action="ppaction://hlinkfile"/>
              </a:rPr>
              <a:t>1</a:t>
            </a:r>
            <a:r>
              <a:rPr lang="en-US" dirty="0" smtClean="0"/>
              <a:t>, NSAID, aspirin</a:t>
            </a:r>
            <a:r>
              <a:rPr lang="en-US" baseline="30000" dirty="0" smtClean="0">
                <a:hlinkClick r:id="" action="ppaction://hlinkfile"/>
              </a:rPr>
              <a:t>2</a:t>
            </a:r>
            <a:r>
              <a:rPr lang="en-US" dirty="0" smtClean="0"/>
              <a:t> (900 mg) or </a:t>
            </a:r>
            <a:r>
              <a:rPr lang="en-US" dirty="0" err="1" smtClean="0"/>
              <a:t>paracetamol</a:t>
            </a:r>
            <a:r>
              <a:rPr lang="en-US" dirty="0" smtClean="0"/>
              <a:t> for the acute treatment of migraine, taking into account the person's preference, </a:t>
            </a:r>
            <a:r>
              <a:rPr lang="en-US" dirty="0" err="1" smtClean="0"/>
              <a:t>comorbidities</a:t>
            </a:r>
            <a:r>
              <a:rPr lang="en-US" dirty="0" smtClean="0"/>
              <a:t> and risk of adverse events.</a:t>
            </a:r>
          </a:p>
          <a:p>
            <a:r>
              <a:rPr lang="en-US" dirty="0" smtClean="0"/>
              <a:t>When prescribing a triptan</a:t>
            </a:r>
            <a:r>
              <a:rPr lang="en-US" baseline="30000" dirty="0" smtClean="0">
                <a:hlinkClick r:id="" action="ppaction://hlinkfile"/>
              </a:rPr>
              <a:t>1</a:t>
            </a:r>
            <a:r>
              <a:rPr lang="en-US" dirty="0" smtClean="0"/>
              <a:t>, start with the one with the lowest acquisition cost; if this is consistently ineffective, try one or more alternative </a:t>
            </a:r>
            <a:r>
              <a:rPr lang="en-US" dirty="0" err="1" smtClean="0"/>
              <a:t>triptans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Consider an anti-emetic in addition to other acute treatment for migraine even in the absence of nausea and vomiting.</a:t>
            </a:r>
          </a:p>
          <a:p>
            <a:r>
              <a:rPr lang="en-US" b="1" dirty="0" smtClean="0"/>
              <a:t>Do not</a:t>
            </a:r>
            <a:r>
              <a:rPr lang="en-US" dirty="0" smtClean="0"/>
              <a:t> offer ergots or </a:t>
            </a:r>
            <a:r>
              <a:rPr lang="en-US" dirty="0" err="1" smtClean="0"/>
              <a:t>opioids</a:t>
            </a:r>
            <a:r>
              <a:rPr lang="en-US" dirty="0" smtClean="0"/>
              <a:t> for the acute treatment of migraine.</a:t>
            </a:r>
          </a:p>
          <a:p>
            <a:r>
              <a:rPr lang="en-US" dirty="0" smtClean="0"/>
              <a:t>For people in whom oral preparations (or nasal preparations in young people aged 12–17 years) for the acute treatment of migraine are ineffective or not tolerated:</a:t>
            </a:r>
          </a:p>
          <a:p>
            <a:r>
              <a:rPr lang="en-US" dirty="0" smtClean="0"/>
              <a:t>offer a non-oral preparation of </a:t>
            </a:r>
            <a:r>
              <a:rPr lang="en-US" dirty="0" err="1" smtClean="0"/>
              <a:t>metoclopramide</a:t>
            </a:r>
            <a:r>
              <a:rPr lang="en-US" dirty="0" smtClean="0"/>
              <a:t> or prochlorperazine</a:t>
            </a:r>
            <a:r>
              <a:rPr lang="en-US" baseline="30000" dirty="0" smtClean="0">
                <a:hlinkClick r:id="" action="ppaction://hlinkfile"/>
              </a:rPr>
              <a:t>3</a:t>
            </a:r>
            <a:r>
              <a:rPr lang="en-US" dirty="0" smtClean="0"/>
              <a:t> </a:t>
            </a:r>
            <a:r>
              <a:rPr lang="en-US" b="1" dirty="0" smtClean="0"/>
              <a:t>and</a:t>
            </a:r>
            <a:endParaRPr lang="en-US" dirty="0" smtClean="0"/>
          </a:p>
          <a:p>
            <a:r>
              <a:rPr lang="en-US" dirty="0" smtClean="0"/>
              <a:t>consider adding a non-oral NSAID or triptan</a:t>
            </a:r>
            <a:r>
              <a:rPr lang="en-US" baseline="30000" dirty="0" smtClean="0">
                <a:hlinkClick r:id="" action="ppaction://hlinkfile"/>
              </a:rPr>
              <a:t>1</a:t>
            </a:r>
            <a:r>
              <a:rPr lang="en-US" dirty="0" smtClean="0"/>
              <a:t> if these have not been tried.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236BA-DFDE-4753-A4E8-2A56B118FA4F}" type="slidenum">
              <a:rPr lang="ar-SA" smtClean="0"/>
              <a:pPr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250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Discuss the benefits and risks of prophylactic treatment for migraine with the person, taking into account the person's preference, </a:t>
            </a:r>
            <a:r>
              <a:rPr lang="en-US" dirty="0" err="1" smtClean="0"/>
              <a:t>comorbidities</a:t>
            </a:r>
            <a:r>
              <a:rPr lang="en-US" dirty="0" smtClean="0"/>
              <a:t>, risk of adverse events and the impact of the headache on their quality of life.</a:t>
            </a:r>
          </a:p>
          <a:p>
            <a:r>
              <a:rPr lang="en-US" dirty="0" smtClean="0"/>
              <a:t>Offer topiramate</a:t>
            </a:r>
            <a:r>
              <a:rPr lang="en-US" baseline="30000" dirty="0" smtClean="0">
                <a:hlinkClick r:id="" action="ppaction://hlinkfile"/>
              </a:rPr>
              <a:t>1</a:t>
            </a:r>
            <a:r>
              <a:rPr lang="en-US" dirty="0" smtClean="0"/>
              <a:t> or </a:t>
            </a:r>
            <a:r>
              <a:rPr lang="en-US" dirty="0" err="1" smtClean="0"/>
              <a:t>propranolol</a:t>
            </a:r>
            <a:r>
              <a:rPr lang="en-US" dirty="0" smtClean="0"/>
              <a:t> for the prophylactic treatment of migraine according to the person's preference, </a:t>
            </a:r>
            <a:r>
              <a:rPr lang="en-US" dirty="0" err="1" smtClean="0"/>
              <a:t>comorbidities</a:t>
            </a:r>
            <a:r>
              <a:rPr lang="en-US" dirty="0" smtClean="0"/>
              <a:t> and risk of adverse events. Advise women and girls of childbearing potential that </a:t>
            </a:r>
            <a:r>
              <a:rPr lang="en-US" dirty="0" err="1" smtClean="0"/>
              <a:t>topiramate</a:t>
            </a:r>
            <a:r>
              <a:rPr lang="en-US" dirty="0" smtClean="0"/>
              <a:t> is associated with a risk of fetal malformations and can impair the effectiveness of hormonal contraceptives. Ensure they are offered suitable contraception.</a:t>
            </a:r>
          </a:p>
          <a:p>
            <a:r>
              <a:rPr lang="en-US" dirty="0" smtClean="0"/>
              <a:t>If both topiramate</a:t>
            </a:r>
            <a:r>
              <a:rPr lang="en-US" baseline="30000" dirty="0" smtClean="0">
                <a:hlinkClick r:id="" action="ppaction://hlinkfile"/>
              </a:rPr>
              <a:t>1</a:t>
            </a:r>
            <a:r>
              <a:rPr lang="en-US" dirty="0" smtClean="0"/>
              <a:t> and </a:t>
            </a:r>
            <a:r>
              <a:rPr lang="en-US" dirty="0" err="1" smtClean="0"/>
              <a:t>propranolol</a:t>
            </a:r>
            <a:r>
              <a:rPr lang="en-US" dirty="0" smtClean="0"/>
              <a:t> are unsuitable or ineffective, consider a course of up to 10 sessions of acupuncture over 5–8 weeks or gabapentin</a:t>
            </a:r>
            <a:r>
              <a:rPr lang="en-US" baseline="30000" dirty="0" smtClean="0">
                <a:hlinkClick r:id="" action="ppaction://hlinkfile"/>
              </a:rPr>
              <a:t>2</a:t>
            </a:r>
            <a:r>
              <a:rPr lang="en-US" dirty="0" smtClean="0"/>
              <a:t> (up to 1200 mg per day) according to the person's preference, </a:t>
            </a:r>
            <a:r>
              <a:rPr lang="en-US" dirty="0" err="1" smtClean="0"/>
              <a:t>comorbidities</a:t>
            </a:r>
            <a:r>
              <a:rPr lang="en-US" dirty="0" smtClean="0"/>
              <a:t> and risk of adverse events.</a:t>
            </a:r>
          </a:p>
          <a:p>
            <a:r>
              <a:rPr lang="en-US" dirty="0" smtClean="0"/>
              <a:t>For people who are already having treatment with another form of prophylaxis such as amitriptyline</a:t>
            </a:r>
            <a:r>
              <a:rPr lang="en-US" baseline="30000" dirty="0" smtClean="0">
                <a:hlinkClick r:id="" action="ppaction://hlinkfile"/>
              </a:rPr>
              <a:t>3</a:t>
            </a:r>
            <a:r>
              <a:rPr lang="en-US" dirty="0" smtClean="0"/>
              <a:t>, and whose migraine is well controlled, continue the current treatment as required.</a:t>
            </a:r>
          </a:p>
          <a:p>
            <a:r>
              <a:rPr lang="en-US" dirty="0" smtClean="0"/>
              <a:t>Review the need for continuing migraine prophylaxis 6 months after the start of prophylactic treatment.</a:t>
            </a:r>
          </a:p>
          <a:p>
            <a:r>
              <a:rPr lang="en-US" dirty="0" smtClean="0"/>
              <a:t>Advise people with migraine that riboflavin (400 mg</a:t>
            </a:r>
            <a:r>
              <a:rPr lang="en-US" baseline="30000" dirty="0" smtClean="0">
                <a:hlinkClick r:id="" action="ppaction://hlinkfile"/>
              </a:rPr>
              <a:t>4</a:t>
            </a:r>
            <a:r>
              <a:rPr lang="en-US" dirty="0" smtClean="0"/>
              <a:t> once a day) may be effective in reducing migraine frequency and intensity for some people. </a:t>
            </a:r>
          </a:p>
          <a:p>
            <a:r>
              <a:rPr lang="en-US" b="1" dirty="0" err="1" smtClean="0"/>
              <a:t>Botulinum</a:t>
            </a:r>
            <a:r>
              <a:rPr lang="en-US" b="1" dirty="0" smtClean="0"/>
              <a:t> toxin type A</a:t>
            </a:r>
          </a:p>
          <a:p>
            <a:r>
              <a:rPr lang="en-US" dirty="0" err="1" smtClean="0"/>
              <a:t>Botulinum</a:t>
            </a:r>
            <a:r>
              <a:rPr lang="en-US" dirty="0" smtClean="0"/>
              <a:t> toxin type A is recommended as an option for the prophylaxis of headaches in adults with chronic migraine (defined as headaches on at least 15 days per month of which at least 8 days are with migraine):</a:t>
            </a:r>
          </a:p>
          <a:p>
            <a:r>
              <a:rPr lang="en-US" dirty="0" smtClean="0"/>
              <a:t>that has not responded to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236BA-DFDE-4753-A4E8-2A56B118FA4F}" type="slidenum">
              <a:rPr lang="ar-SA" smtClean="0"/>
              <a:pPr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0828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verapamil</a:t>
            </a:r>
            <a:r>
              <a:rPr lang="en-US" baseline="30000" dirty="0" smtClean="0">
                <a:hlinkClick r:id="" action="ppaction://hlinkfile"/>
              </a:rPr>
              <a:t>3</a:t>
            </a:r>
            <a:r>
              <a:rPr lang="en-US" dirty="0" smtClean="0"/>
              <a:t> for prophylactic treatment during a bout of cluster headache. If unfamiliar with its use for cluster headache, seek specialist advice before starting </a:t>
            </a:r>
            <a:r>
              <a:rPr lang="en-US" dirty="0" err="1" smtClean="0"/>
              <a:t>verapamil</a:t>
            </a:r>
            <a:r>
              <a:rPr lang="en-US" dirty="0" smtClean="0"/>
              <a:t>, including advice on electrocardiogram monitoring.</a:t>
            </a:r>
          </a:p>
          <a:p>
            <a:r>
              <a:rPr lang="en-US" dirty="0" smtClean="0"/>
              <a:t>Seek specialist advice for cluster headache that does not respond to verapamil</a:t>
            </a:r>
            <a:r>
              <a:rPr lang="en-US" baseline="30000" dirty="0" smtClean="0">
                <a:hlinkClick r:id="" action="ppaction://hlinkfile"/>
              </a:rPr>
              <a:t>3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Seek specialist advice if treatment for cluster headache is needed during pregnancy.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236BA-DFDE-4753-A4E8-2A56B118FA4F}" type="slidenum">
              <a:rPr lang="ar-SA" smtClean="0"/>
              <a:pPr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1114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(Idiopathic intracranial hypertension-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pseudotumor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cerebri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: it is disorder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unknown etiology affecting obese women of childbearing age. The most neurological manifestation is papilledema which may lead to progressive optic atrophy then result of blindness.  </a:t>
            </a:r>
          </a:p>
          <a:p>
            <a:pPr algn="l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significant physical finding is bilateral disc edema secondary to the increased ICP.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236BA-DFDE-4753-A4E8-2A56B118FA4F}" type="slidenum">
              <a:rPr lang="ar-SA" smtClean="0"/>
              <a:pPr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3522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Headaches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typically nonspecific and varying in type, location, and frequency</a:t>
            </a:r>
          </a:p>
          <a:p>
            <a:pPr algn="l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Diplopia, usually horizontal</a:t>
            </a:r>
          </a:p>
          <a:p>
            <a:pPr algn="l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Nonspecific symptoms :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236BA-DFDE-4753-A4E8-2A56B118FA4F}" type="slidenum">
              <a:rPr lang="ar-SA" smtClean="0"/>
              <a:pPr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314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374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756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536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906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46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3224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520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072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11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11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807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707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655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935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765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986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36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Ii7ojQCym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cape.com/" TargetMode="External"/><Relationship Id="rId2" Type="http://schemas.openxmlformats.org/officeDocument/2006/relationships/hyperlink" Target="http://www.nice.org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dicinenet.com/migraine_headache/article.htm" TargetMode="External"/><Relationship Id="rId4" Type="http://schemas.openxmlformats.org/officeDocument/2006/relationships/hyperlink" Target="http://www.mayoclinic.com/health/migraine-headache/DS00120/DSECTION=treatments-and-drugs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00158" y="4826308"/>
            <a:ext cx="4131342" cy="1752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itchFamily="34" charset="0"/>
              </a:rPr>
              <a:t>Yasser </a:t>
            </a:r>
            <a:r>
              <a:rPr lang="en-US" sz="2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itchFamily="34" charset="0"/>
              </a:rPr>
              <a:t>Alhazzani</a:t>
            </a:r>
            <a:endParaRPr lang="en-US" sz="20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 Rounded MT Bold" pitchFamily="34" charset="0"/>
            </a:endParaRPr>
          </a:p>
          <a:p>
            <a:r>
              <a:rPr lang="en-US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itchFamily="34" charset="0"/>
              </a:rPr>
              <a:t>Mohammad khan</a:t>
            </a:r>
          </a:p>
          <a:p>
            <a:r>
              <a:rPr lang="en-US" sz="2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itchFamily="34" charset="0"/>
              </a:rPr>
              <a:t>Zeyad</a:t>
            </a:r>
            <a:r>
              <a:rPr lang="en-US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itchFamily="34" charset="0"/>
              </a:rPr>
              <a:t>alhozaimy</a:t>
            </a:r>
            <a:endParaRPr lang="ar-SA" sz="2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666" y="548680"/>
            <a:ext cx="6963686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HEADACHE  </a:t>
            </a:r>
            <a:b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</a:br>
            <a:endParaRPr lang="ar-SA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10583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</a:rPr>
              <a:t>Supervised by 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</a:rPr>
              <a:t>prof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</a:rPr>
              <a:t>/Jamal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</a:rPr>
              <a:t>Jarallah</a:t>
            </a:r>
            <a:endParaRPr lang="ar-SA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" name="صورة 5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2143125" cy="3223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5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214686"/>
            <a:ext cx="2143125" cy="3223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Arial Rounded MT Bold" pitchFamily="34" charset="0"/>
              </a:rPr>
              <a:t>Epidemiology: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Arial Rounded MT Bold" pitchFamily="34" charset="0"/>
              </a:rPr>
              <a:t>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most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prevalent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symptoms seen in general.</a:t>
            </a:r>
          </a:p>
          <a:p>
            <a:pPr algn="l" rtl="0"/>
            <a:r>
              <a:rPr lang="en-US" dirty="0" smtClean="0">
                <a:latin typeface="Arial Rounded MT Bold" pitchFamily="34" charset="0"/>
              </a:rPr>
              <a:t>The prevalence of migraine and tension headache in KSA is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12.1%</a:t>
            </a:r>
          </a:p>
          <a:p>
            <a:pPr algn="l" rtl="0"/>
            <a:r>
              <a:rPr lang="en-US" dirty="0" smtClean="0">
                <a:latin typeface="Arial Rounded MT Bold" pitchFamily="34" charset="0"/>
              </a:rPr>
              <a:t>Tension Headache </a:t>
            </a:r>
            <a:r>
              <a:rPr lang="en-US" u="sng" dirty="0" smtClean="0">
                <a:latin typeface="Arial Rounded MT Bold" pitchFamily="34" charset="0"/>
              </a:rPr>
              <a:t>&gt;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Migraine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r>
              <a:rPr lang="en-US" u="sng" dirty="0" smtClean="0">
                <a:latin typeface="Arial Rounded MT Bold" pitchFamily="34" charset="0"/>
              </a:rPr>
              <a:t>Equal</a:t>
            </a:r>
            <a:r>
              <a:rPr lang="en-US" dirty="0" smtClean="0">
                <a:latin typeface="Arial Rounded MT Bold" pitchFamily="34" charset="0"/>
              </a:rPr>
              <a:t> in </a:t>
            </a:r>
            <a:r>
              <a:rPr lang="en-US" b="1" dirty="0" smtClean="0">
                <a:latin typeface="Arial Rounded MT Bold" pitchFamily="34" charset="0"/>
              </a:rPr>
              <a:t>Tension Headache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algn="l" rtl="0"/>
            <a:r>
              <a:rPr lang="en-US" dirty="0" smtClean="0">
                <a:latin typeface="Arial Rounded MT Bold" pitchFamily="34" charset="0"/>
              </a:rPr>
              <a:t>Female: Male </a:t>
            </a:r>
            <a:r>
              <a:rPr lang="en-US" u="sng" dirty="0" smtClean="0">
                <a:latin typeface="Arial Rounded MT Bold" pitchFamily="34" charset="0"/>
              </a:rPr>
              <a:t>2-3:1</a:t>
            </a:r>
            <a:r>
              <a:rPr lang="en-US" dirty="0" smtClean="0">
                <a:latin typeface="Arial Rounded MT Bold" pitchFamily="34" charset="0"/>
              </a:rPr>
              <a:t> in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Migraine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algn="l" rtl="0"/>
            <a:r>
              <a:rPr lang="en-US" dirty="0" smtClean="0">
                <a:latin typeface="Arial Rounded MT Bold" pitchFamily="34" charset="0"/>
              </a:rPr>
              <a:t>Female: Male1:10 in </a:t>
            </a:r>
            <a:r>
              <a:rPr lang="en-US" i="1" dirty="0" smtClean="0">
                <a:latin typeface="Arial Rounded MT Bold" pitchFamily="34" charset="0"/>
              </a:rPr>
              <a:t>Cluster Headache</a:t>
            </a:r>
          </a:p>
          <a:p>
            <a:pPr algn="l" rtl="0"/>
            <a:endParaRPr lang="ar-SA" dirty="0">
              <a:latin typeface="Arial Rounded MT Bold" pitchFamily="34" charset="0"/>
            </a:endParaRPr>
          </a:p>
        </p:txBody>
      </p:sp>
      <p:pic>
        <p:nvPicPr>
          <p:cNvPr id="4" name="صورة 3" descr="statis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285728"/>
            <a:ext cx="1100467" cy="1076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a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6898920" cy="381642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98038" y="488866"/>
            <a:ext cx="6534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itchFamily="34" charset="0"/>
              </a:rPr>
              <a:t>Common </a:t>
            </a:r>
            <a:r>
              <a:rPr lang="en-U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itchFamily="34" charset="0"/>
              </a:rPr>
              <a:t>types of headache “Migraine, Tension headache, Cluster headache”</a:t>
            </a:r>
          </a:p>
        </p:txBody>
      </p:sp>
    </p:spTree>
    <p:extLst>
      <p:ext uri="{BB962C8B-B14F-4D97-AF65-F5344CB8AC3E}">
        <p14:creationId xmlns:p14="http://schemas.microsoft.com/office/powerpoint/2010/main" val="5018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Arial Rounded MT Bold" pitchFamily="34" charset="0"/>
              </a:rPr>
              <a:t>Classification: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chemeClr val="accent1"/>
                </a:solidFill>
                <a:latin typeface="Arial Rounded MT Bold" pitchFamily="34" charset="0"/>
              </a:rPr>
              <a:t>Primary:</a:t>
            </a:r>
          </a:p>
          <a:p>
            <a:pPr marL="514350" indent="-514350" algn="l" rtl="0" fontAlgn="t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Tension-type headache (TTH)</a:t>
            </a:r>
            <a:endParaRPr lang="ar-SA" dirty="0" smtClean="0">
              <a:latin typeface="Arial Rounded MT Bold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Migraine  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Cluster headache </a:t>
            </a:r>
            <a:endParaRPr lang="ar-SA" dirty="0" smtClean="0">
              <a:latin typeface="Arial Rounded MT Bold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algn="l" rtl="0"/>
            <a:endParaRPr lang="ar-SA" dirty="0">
              <a:latin typeface="Arial Rounded MT Bold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chemeClr val="accent1"/>
                </a:solidFill>
                <a:latin typeface="Arial Rounded MT Bold" pitchFamily="34" charset="0"/>
              </a:rPr>
              <a:t>Secondary:</a:t>
            </a:r>
          </a:p>
          <a:p>
            <a:pPr marL="514350" indent="-514350" algn="l" rtl="0" fontAlgn="t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Medication overuse </a:t>
            </a:r>
            <a:endParaRPr lang="ar-SA" dirty="0" smtClean="0">
              <a:latin typeface="Arial Rounded MT Bold" pitchFamily="34" charset="0"/>
            </a:endParaRPr>
          </a:p>
          <a:p>
            <a:pPr marL="514350" indent="-514350" algn="l" rtl="0" fontAlgn="t">
              <a:buFont typeface="+mj-lt"/>
              <a:buAutoNum type="arabicPeriod"/>
            </a:pPr>
            <a:r>
              <a:rPr lang="en-US" dirty="0" err="1" smtClean="0">
                <a:latin typeface="Arial Rounded MT Bold" pitchFamily="34" charset="0"/>
              </a:rPr>
              <a:t>Cervicogenic</a:t>
            </a:r>
            <a:r>
              <a:rPr lang="en-US" dirty="0" smtClean="0">
                <a:latin typeface="Arial Rounded MT Bold" pitchFamily="34" charset="0"/>
              </a:rPr>
              <a:t> headache </a:t>
            </a:r>
            <a:endParaRPr lang="ar-SA" dirty="0" smtClean="0">
              <a:latin typeface="Arial Rounded MT Bold" pitchFamily="34" charset="0"/>
            </a:endParaRPr>
          </a:p>
          <a:p>
            <a:pPr marL="514350" indent="-514350" algn="l" rtl="0" fontAlgn="t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Infection</a:t>
            </a:r>
            <a:endParaRPr lang="ar-SA" dirty="0" smtClean="0">
              <a:latin typeface="Arial Rounded MT Bold" pitchFamily="34" charset="0"/>
            </a:endParaRPr>
          </a:p>
          <a:p>
            <a:pPr marL="514350" indent="-514350" algn="l" rtl="0" fontAlgn="t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Vascular</a:t>
            </a:r>
          </a:p>
          <a:p>
            <a:pPr marL="514350" indent="-514350" algn="l" rtl="0" fontAlgn="t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Raised intracranial pressure.</a:t>
            </a:r>
          </a:p>
          <a:p>
            <a:pPr marL="514350" indent="-514350" algn="l" rtl="0" fontAlgn="t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Trauma</a:t>
            </a:r>
          </a:p>
          <a:p>
            <a:pPr marL="514350" indent="-514350" algn="l" rtl="0" fontAlgn="t">
              <a:buNone/>
            </a:pPr>
            <a:endParaRPr lang="ar-SA" dirty="0" smtClean="0">
              <a:latin typeface="Arial Rounded MT Bold" pitchFamily="34" charset="0"/>
            </a:endParaRPr>
          </a:p>
          <a:p>
            <a:pPr algn="l" rtl="0"/>
            <a:endParaRPr lang="ar-SA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a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6898920" cy="381642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98038" y="404664"/>
            <a:ext cx="6534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U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itchFamily="34" charset="0"/>
              </a:rPr>
              <a:t>How </a:t>
            </a:r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itchFamily="34" charset="0"/>
              </a:rPr>
              <a:t>to approach a patient with headache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5445224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https://youtu.be/qRqYIHpem9M</a:t>
            </a:r>
          </a:p>
        </p:txBody>
      </p:sp>
      <p:sp>
        <p:nvSpPr>
          <p:cNvPr id="5" name="Rectangle 4"/>
          <p:cNvSpPr/>
          <p:nvPr/>
        </p:nvSpPr>
        <p:spPr>
          <a:xfrm>
            <a:off x="446031" y="5879469"/>
            <a:ext cx="345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https://youtu.be/_6_OzASXgQs</a:t>
            </a:r>
          </a:p>
        </p:txBody>
      </p:sp>
    </p:spTree>
    <p:extLst>
      <p:ext uri="{BB962C8B-B14F-4D97-AF65-F5344CB8AC3E}">
        <p14:creationId xmlns:p14="http://schemas.microsoft.com/office/powerpoint/2010/main" val="23028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6347713" cy="1320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Arial Rounded MT Bold" pitchFamily="34" charset="0"/>
              </a:rPr>
              <a:t>Approach to a patient with headache: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456534" y="1700808"/>
            <a:ext cx="6347714" cy="4824536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sz="3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Rounded MT Bold" pitchFamily="34" charset="0"/>
              </a:rPr>
              <a:t>History:</a:t>
            </a:r>
          </a:p>
          <a:p>
            <a:pPr algn="l" rtl="0">
              <a:buNone/>
            </a:pPr>
            <a:endParaRPr lang="en-US" sz="35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 Rounded MT Bold" pitchFamily="34" charset="0"/>
            </a:endParaRPr>
          </a:p>
          <a:p>
            <a:pPr algn="l" rtl="0"/>
            <a:r>
              <a:rPr lang="en-US" sz="2400" u="sng" dirty="0" smtClean="0">
                <a:solidFill>
                  <a:schemeClr val="accent1"/>
                </a:solidFill>
                <a:latin typeface="Arial Rounded MT Bold" pitchFamily="34" charset="0"/>
              </a:rPr>
              <a:t>SOCRATES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u="sng" dirty="0" smtClean="0">
                <a:latin typeface="Arial Rounded MT Bold" pitchFamily="34" charset="0"/>
              </a:rPr>
              <a:t>(for HEADACHE)</a:t>
            </a:r>
            <a:endParaRPr lang="en-US" sz="2400" dirty="0" smtClean="0">
              <a:latin typeface="Arial Rounded MT Bold" pitchFamily="34" charset="0"/>
            </a:endParaRPr>
          </a:p>
          <a:p>
            <a:pPr algn="l" rtl="0"/>
            <a:r>
              <a:rPr lang="en-US" sz="2400" dirty="0" smtClean="0">
                <a:latin typeface="Arial Rounded MT Bold" pitchFamily="34" charset="0"/>
              </a:rPr>
              <a:t>(</a:t>
            </a:r>
            <a:r>
              <a:rPr lang="en-US" sz="2200" dirty="0" smtClean="0">
                <a:latin typeface="Arial Rounded MT Bold" pitchFamily="34" charset="0"/>
              </a:rPr>
              <a:t>site, onset, character, radiation, associated symptoms, time, </a:t>
            </a:r>
            <a:r>
              <a:rPr lang="en-US" sz="2200" dirty="0" err="1" smtClean="0">
                <a:latin typeface="Arial Rounded MT Bold" pitchFamily="34" charset="0"/>
              </a:rPr>
              <a:t>aggrevating</a:t>
            </a:r>
            <a:r>
              <a:rPr lang="en-US" sz="2200" dirty="0" smtClean="0">
                <a:latin typeface="Arial Rounded MT Bold" pitchFamily="34" charset="0"/>
              </a:rPr>
              <a:t> &amp; </a:t>
            </a:r>
            <a:r>
              <a:rPr lang="en-US" sz="2200" dirty="0" err="1" smtClean="0">
                <a:latin typeface="Arial Rounded MT Bold" pitchFamily="34" charset="0"/>
              </a:rPr>
              <a:t>releiving</a:t>
            </a:r>
            <a:r>
              <a:rPr lang="en-US" sz="2200" dirty="0" smtClean="0">
                <a:latin typeface="Arial Rounded MT Bold" pitchFamily="34" charset="0"/>
              </a:rPr>
              <a:t>, severity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pPr algn="l" rtl="0"/>
            <a:r>
              <a:rPr lang="en-US" sz="2400" dirty="0" smtClean="0">
                <a:solidFill>
                  <a:schemeClr val="accent1"/>
                </a:solidFill>
                <a:latin typeface="Arial Rounded MT Bold" pitchFamily="34" charset="0"/>
              </a:rPr>
              <a:t>Past medical </a:t>
            </a:r>
            <a:r>
              <a:rPr lang="en-US" sz="2400" dirty="0" smtClean="0">
                <a:latin typeface="Arial Rounded MT Bold" pitchFamily="34" charset="0"/>
              </a:rPr>
              <a:t>(</a:t>
            </a:r>
            <a:r>
              <a:rPr lang="en-US" sz="2200" dirty="0" smtClean="0">
                <a:latin typeface="Arial Rounded MT Bold" pitchFamily="34" charset="0"/>
              </a:rPr>
              <a:t>history of head trauma, </a:t>
            </a:r>
            <a:r>
              <a:rPr lang="en-US" sz="2200" dirty="0" err="1" smtClean="0">
                <a:latin typeface="Arial Rounded MT Bold" pitchFamily="34" charset="0"/>
              </a:rPr>
              <a:t>anurysm</a:t>
            </a:r>
            <a:r>
              <a:rPr lang="en-US" sz="2200" dirty="0" smtClean="0">
                <a:latin typeface="Arial Rounded MT Bold" pitchFamily="34" charset="0"/>
              </a:rPr>
              <a:t>..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pPr algn="l" rtl="0"/>
            <a:r>
              <a:rPr lang="en-US" sz="2400" dirty="0" smtClean="0">
                <a:solidFill>
                  <a:schemeClr val="accent1"/>
                </a:solidFill>
                <a:latin typeface="Arial Rounded MT Bold" pitchFamily="34" charset="0"/>
              </a:rPr>
              <a:t>Family history </a:t>
            </a:r>
            <a:r>
              <a:rPr lang="en-US" sz="2200" dirty="0" smtClean="0">
                <a:latin typeface="Arial Rounded MT Bold" pitchFamily="34" charset="0"/>
              </a:rPr>
              <a:t>(+</a:t>
            </a:r>
            <a:r>
              <a:rPr lang="en-US" sz="2200" dirty="0" err="1" smtClean="0">
                <a:latin typeface="Arial Rounded MT Bold" pitchFamily="34" charset="0"/>
              </a:rPr>
              <a:t>ve</a:t>
            </a:r>
            <a:r>
              <a:rPr lang="en-US" sz="2200" dirty="0" smtClean="0">
                <a:latin typeface="Arial Rounded MT Bold" pitchFamily="34" charset="0"/>
              </a:rPr>
              <a:t> of </a:t>
            </a:r>
            <a:r>
              <a:rPr lang="en-US" sz="2200" dirty="0" err="1" smtClean="0">
                <a:latin typeface="Arial Rounded MT Bold" pitchFamily="34" charset="0"/>
              </a:rPr>
              <a:t>migrain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pPr algn="l" rtl="0"/>
            <a:r>
              <a:rPr lang="en-US" sz="2400" dirty="0" smtClean="0">
                <a:solidFill>
                  <a:schemeClr val="accent1"/>
                </a:solidFill>
                <a:latin typeface="Arial Rounded MT Bold" pitchFamily="34" charset="0"/>
              </a:rPr>
              <a:t>Drug history </a:t>
            </a:r>
            <a:r>
              <a:rPr lang="en-US" sz="2400" dirty="0" smtClean="0">
                <a:latin typeface="Arial Rounded MT Bold" pitchFamily="34" charset="0"/>
              </a:rPr>
              <a:t>(</a:t>
            </a:r>
            <a:r>
              <a:rPr lang="en-US" sz="2200" dirty="0" smtClean="0">
                <a:latin typeface="Arial Rounded MT Bold" pitchFamily="34" charset="0"/>
              </a:rPr>
              <a:t>overdose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pPr algn="l" rtl="0"/>
            <a:r>
              <a:rPr lang="en-US" sz="2400" dirty="0" smtClean="0">
                <a:solidFill>
                  <a:schemeClr val="accent1"/>
                </a:solidFill>
                <a:latin typeface="Arial Rounded MT Bold" pitchFamily="34" charset="0"/>
              </a:rPr>
              <a:t>Social history </a:t>
            </a:r>
            <a:r>
              <a:rPr lang="en-US" sz="2400" dirty="0" smtClean="0">
                <a:latin typeface="Arial Rounded MT Bold" pitchFamily="34" charset="0"/>
              </a:rPr>
              <a:t>(</a:t>
            </a:r>
            <a:r>
              <a:rPr lang="en-US" sz="2200" dirty="0" smtClean="0">
                <a:latin typeface="Arial Rounded MT Bold" pitchFamily="34" charset="0"/>
              </a:rPr>
              <a:t>stress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pPr algn="l" rtl="0"/>
            <a:endParaRPr lang="ar-SA" dirty="0" smtClean="0">
              <a:latin typeface="Arial Rounded MT Bold" pitchFamily="34" charset="0"/>
            </a:endParaRPr>
          </a:p>
          <a:p>
            <a:pPr algn="l" rtl="0"/>
            <a:endParaRPr lang="ar-SA" dirty="0">
              <a:latin typeface="Arial Rounded MT Bold" pitchFamily="34" charset="0"/>
            </a:endParaRPr>
          </a:p>
        </p:txBody>
      </p:sp>
      <p:pic>
        <p:nvPicPr>
          <p:cNvPr id="7" name="صورة 6" descr="medical 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11756">
            <a:off x="4509332" y="1346135"/>
            <a:ext cx="2471964" cy="164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Arial Rounded MT Bold" pitchFamily="34" charset="0"/>
              </a:rPr>
              <a:t>Examination: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A- </a:t>
            </a:r>
            <a:r>
              <a:rPr lang="en-US" sz="2000" b="1" dirty="0" smtClean="0"/>
              <a:t>Vital </a:t>
            </a:r>
            <a:r>
              <a:rPr lang="en-US" sz="2000" b="1" dirty="0" smtClean="0"/>
              <a:t>signs. </a:t>
            </a:r>
          </a:p>
          <a:p>
            <a:r>
              <a:rPr lang="en-US" sz="2000" b="1" dirty="0" smtClean="0"/>
              <a:t>b. General appearance</a:t>
            </a:r>
            <a:r>
              <a:rPr lang="en-US" sz="2000" dirty="0" smtClean="0"/>
              <a:t>. </a:t>
            </a:r>
          </a:p>
          <a:p>
            <a:r>
              <a:rPr lang="en-US" sz="2000" b="1" dirty="0" smtClean="0"/>
              <a:t>c.</a:t>
            </a:r>
            <a:r>
              <a:rPr lang="en-US" sz="2000" dirty="0" smtClean="0"/>
              <a:t> </a:t>
            </a:r>
            <a:r>
              <a:rPr lang="en-US" sz="2000" b="1" dirty="0" smtClean="0"/>
              <a:t>General examination</a:t>
            </a:r>
            <a:r>
              <a:rPr lang="en-US" sz="2000" dirty="0" smtClean="0"/>
              <a:t>, with a focus on the head and neck, Palpate (skull base, TMJs, temporal arteries, upper cervical facets, </a:t>
            </a:r>
            <a:r>
              <a:rPr lang="en-US" sz="2000" dirty="0" err="1" smtClean="0"/>
              <a:t>pericranial</a:t>
            </a:r>
            <a:r>
              <a:rPr lang="en-US" sz="2000" dirty="0" smtClean="0"/>
              <a:t> muscles, </a:t>
            </a:r>
            <a:r>
              <a:rPr lang="en-US" sz="2000" dirty="0" err="1" smtClean="0"/>
              <a:t>paranasal</a:t>
            </a:r>
            <a:r>
              <a:rPr lang="en-US" sz="2000" dirty="0" smtClean="0"/>
              <a:t> sinuses).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d.</a:t>
            </a:r>
            <a:r>
              <a:rPr lang="en-US" sz="2000" dirty="0" smtClean="0"/>
              <a:t> </a:t>
            </a:r>
            <a:r>
              <a:rPr lang="en-US" sz="2000" b="1" dirty="0" smtClean="0"/>
              <a:t>Full neurological examination</a:t>
            </a:r>
            <a:r>
              <a:rPr lang="en-US" sz="2000" dirty="0" smtClean="0"/>
              <a:t>.</a:t>
            </a:r>
            <a:endParaRPr lang="ar-SA" sz="2000" dirty="0" smtClean="0">
              <a:latin typeface="Arial Rounded MT Bold" pitchFamily="34" charset="0"/>
            </a:endParaRPr>
          </a:p>
          <a:p>
            <a:pPr algn="l" rtl="0"/>
            <a:endParaRPr lang="ar-SA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Arial Rounded MT Bold" pitchFamily="34" charset="0"/>
              </a:rPr>
              <a:t>Investigations: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 smtClean="0">
                <a:latin typeface="Arial Rounded MT Bold" pitchFamily="34" charset="0"/>
              </a:rPr>
              <a:t>When headache does not clearly fit into one of the recognized primary headache or if there are atypical symptoms.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000" b="1" dirty="0" smtClean="0">
              <a:latin typeface="Arial Rounded MT Bold" pitchFamily="34" charset="0"/>
            </a:endParaRPr>
          </a:p>
          <a:p>
            <a:pPr algn="l" rtl="0"/>
            <a:r>
              <a:rPr lang="en-US" sz="2000" b="1" dirty="0" smtClean="0">
                <a:solidFill>
                  <a:schemeClr val="accent1"/>
                </a:solidFill>
                <a:latin typeface="Arial Rounded MT Bold" pitchFamily="34" charset="0"/>
              </a:rPr>
              <a:t>Non-Contrast CT Scan: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b="1" dirty="0" smtClean="0">
                <a:latin typeface="Arial Rounded MT Bold" pitchFamily="34" charset="0"/>
              </a:rPr>
              <a:t>Decreased level of consciousness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b="1" dirty="0" smtClean="0">
                <a:latin typeface="Arial Rounded MT Bold" pitchFamily="34" charset="0"/>
              </a:rPr>
              <a:t>one sided weakness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b="1" dirty="0" smtClean="0">
                <a:latin typeface="Arial Rounded MT Bold" pitchFamily="34" charset="0"/>
              </a:rPr>
              <a:t>pupil size difference </a:t>
            </a:r>
            <a:endParaRPr lang="ar-SA" sz="2000" dirty="0" smtClean="0">
              <a:latin typeface="Arial Rounded MT Bold" pitchFamily="34" charset="0"/>
            </a:endParaRPr>
          </a:p>
          <a:p>
            <a:pPr algn="l" rtl="0"/>
            <a:endParaRPr lang="ar-SA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a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6898920" cy="381642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98038" y="404664"/>
            <a:ext cx="65342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itchFamily="34" charset="0"/>
              </a:rPr>
              <a:t>Red </a:t>
            </a:r>
            <a:r>
              <a:rPr 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itchFamily="34" charset="0"/>
              </a:rPr>
              <a:t>Flags in patient with headache</a:t>
            </a:r>
            <a:endParaRPr lang="en-US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RedFlag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332656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r-SA" b="1" dirty="0" smtClean="0">
                <a:solidFill>
                  <a:srgbClr val="FF0000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Red Flag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628800"/>
            <a:ext cx="6347714" cy="4608512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Worsening headache with fever</a:t>
            </a:r>
            <a:r>
              <a:rPr lang="en-US" sz="1200" dirty="0" smtClean="0"/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Sudden-onset headache reaching maximum intensity within 5 minutes.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New-onset neurological deficit.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New-onset cognitive dysfunction.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Change in personality.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Impaired level of consciousness.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 Rounded MT Bold" pitchFamily="34" charset="0"/>
              </a:rPr>
              <a:t>Recent (typically within the past 3 months) head trauma.</a:t>
            </a:r>
          </a:p>
          <a:p>
            <a:pPr algn="l" rtl="0">
              <a:lnSpc>
                <a:spcPct val="150000"/>
              </a:lnSpc>
            </a:pPr>
            <a:endParaRPr lang="ar-SA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Cont: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672" y="1790253"/>
            <a:ext cx="7246640" cy="3726979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</a:rPr>
              <a:t>Headache triggered by </a:t>
            </a:r>
            <a:r>
              <a:rPr lang="en-US" sz="2000" dirty="0" smtClean="0">
                <a:latin typeface="Arial Rounded MT Bold" pitchFamily="34" charset="0"/>
              </a:rPr>
              <a:t>cough.</a:t>
            </a:r>
            <a:endParaRPr lang="en-US" sz="2000" dirty="0">
              <a:latin typeface="Arial Rounded MT Bold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</a:rPr>
              <a:t>Headache triggered by exercise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  <a:endParaRPr lang="en-US" sz="2000" dirty="0">
              <a:latin typeface="Arial Rounded MT Bold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</a:rPr>
              <a:t>Orthostatic headache (headache that changes with posture</a:t>
            </a:r>
            <a:r>
              <a:rPr lang="en-US" sz="2000" dirty="0" smtClean="0">
                <a:latin typeface="Arial Rounded MT Bold" pitchFamily="34" charset="0"/>
              </a:rPr>
              <a:t>).</a:t>
            </a:r>
            <a:endParaRPr lang="en-US" sz="2000" dirty="0">
              <a:latin typeface="Arial Rounded MT Bold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Arial Rounded MT Bold" pitchFamily="34" charset="0"/>
              </a:rPr>
              <a:t>Symptoms suggestive of Giant cell </a:t>
            </a:r>
            <a:r>
              <a:rPr lang="en-US" sz="2000" dirty="0" err="1">
                <a:latin typeface="Arial Rounded MT Bold" pitchFamily="34" charset="0"/>
              </a:rPr>
              <a:t>artritis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  <a:endParaRPr lang="en-US" sz="2000" dirty="0">
              <a:latin typeface="Arial Rounded MT Bold" pitchFamily="34" charset="0"/>
            </a:endParaRPr>
          </a:p>
          <a:p>
            <a:pPr algn="l" rtl="0">
              <a:lnSpc>
                <a:spcPct val="150000"/>
              </a:lnSpc>
            </a:pPr>
            <a:endParaRPr lang="ar-SA" sz="2000" dirty="0">
              <a:latin typeface="Arial Rounded MT Bold" pitchFamily="34" charset="0"/>
            </a:endParaRPr>
          </a:p>
        </p:txBody>
      </p:sp>
      <p:pic>
        <p:nvPicPr>
          <p:cNvPr id="5" name="صورة 4" descr="RedFlag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99" y="308000"/>
            <a:ext cx="6347713" cy="1320800"/>
          </a:xfrm>
        </p:spPr>
        <p:txBody>
          <a:bodyPr/>
          <a:lstStyle/>
          <a:p>
            <a:pPr algn="l" rtl="0"/>
            <a:r>
              <a:rPr lang="en-US" dirty="0" smtClean="0"/>
              <a:t>Objective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340768"/>
            <a:ext cx="7632848" cy="3880773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 smtClean="0">
                <a:latin typeface="Arial Rounded MT Bold" pitchFamily="34" charset="0"/>
              </a:rPr>
              <a:t>Definition and epidemiology</a:t>
            </a:r>
          </a:p>
          <a:p>
            <a:pPr algn="l" rtl="0"/>
            <a:r>
              <a:rPr lang="en-US" sz="2000" dirty="0" smtClean="0">
                <a:latin typeface="Arial Rounded MT Bold" pitchFamily="34" charset="0"/>
              </a:rPr>
              <a:t>Common types of headache “Migraine, Tension headache, Cluster headache”</a:t>
            </a:r>
          </a:p>
          <a:p>
            <a:pPr algn="l" rtl="0"/>
            <a:r>
              <a:rPr lang="en-US" sz="2000" dirty="0" smtClean="0">
                <a:latin typeface="Arial Rounded MT Bold" pitchFamily="34" charset="0"/>
              </a:rPr>
              <a:t> How to approach a patient with headache</a:t>
            </a:r>
          </a:p>
          <a:p>
            <a:pPr algn="l" rtl="0"/>
            <a:r>
              <a:rPr lang="en-US" sz="2000" dirty="0" smtClean="0">
                <a:latin typeface="Arial Rounded MT Bold" pitchFamily="34" charset="0"/>
              </a:rPr>
              <a:t> Red Flags and indications for further investigations like CT brain, MRI</a:t>
            </a:r>
          </a:p>
          <a:p>
            <a:pPr algn="l" rtl="0"/>
            <a:r>
              <a:rPr lang="en-US" sz="2000" dirty="0" smtClean="0">
                <a:latin typeface="Arial Rounded MT Bold" pitchFamily="34" charset="0"/>
              </a:rPr>
              <a:t> Brief comment on Migraine, Tension Headache, Cluster headache, benign intracranial tension, temporal </a:t>
            </a:r>
            <a:r>
              <a:rPr lang="en-US" sz="2000" dirty="0" err="1" smtClean="0">
                <a:latin typeface="Arial Rounded MT Bold" pitchFamily="34" charset="0"/>
              </a:rPr>
              <a:t>arteritis</a:t>
            </a:r>
            <a:r>
              <a:rPr lang="en-US" sz="2000" dirty="0" smtClean="0">
                <a:latin typeface="Arial Rounded MT Bold" pitchFamily="34" charset="0"/>
              </a:rPr>
              <a:t>, space occupying headaches.</a:t>
            </a:r>
          </a:p>
          <a:p>
            <a:pPr algn="l" rtl="0"/>
            <a:r>
              <a:rPr lang="en-US" sz="2000" dirty="0" smtClean="0">
                <a:latin typeface="Arial Rounded MT Bold" pitchFamily="34" charset="0"/>
              </a:rPr>
              <a:t> What is the role of primary health care physician in management “Drug treatment and Prophylaxis”</a:t>
            </a:r>
          </a:p>
          <a:p>
            <a:pPr algn="l" rtl="0"/>
            <a:r>
              <a:rPr lang="en-US" sz="2000" dirty="0" smtClean="0">
                <a:latin typeface="Arial Rounded MT Bold" pitchFamily="34" charset="0"/>
              </a:rPr>
              <a:t> What investigations could be requested if needed</a:t>
            </a:r>
          </a:p>
          <a:p>
            <a:pPr algn="l" rtl="0"/>
            <a:r>
              <a:rPr lang="en-US" sz="2000" dirty="0" smtClean="0">
                <a:latin typeface="Arial Rounded MT Bold" pitchFamily="34" charset="0"/>
              </a:rPr>
              <a:t> When to refer to specialist</a:t>
            </a:r>
            <a:endParaRPr lang="ar-SA" sz="2000" dirty="0" smtClean="0">
              <a:latin typeface="Arial Rounded MT Bold" pitchFamily="34" charset="0"/>
            </a:endParaRPr>
          </a:p>
          <a:p>
            <a:pPr algn="l" rtl="0"/>
            <a:endParaRPr lang="ar-S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ache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268760"/>
            <a:ext cx="6898920" cy="381642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98038" y="457508"/>
            <a:ext cx="6534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itchFamily="34" charset="0"/>
              </a:rPr>
              <a:t>When to refer to specialist</a:t>
            </a:r>
          </a:p>
        </p:txBody>
      </p:sp>
    </p:spTree>
    <p:extLst>
      <p:ext uri="{BB962C8B-B14F-4D97-AF65-F5344CB8AC3E}">
        <p14:creationId xmlns:p14="http://schemas.microsoft.com/office/powerpoint/2010/main" val="40340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Who needs a referral?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sz="2800" dirty="0" smtClean="0">
                <a:latin typeface="Arial Rounded MT Bold" pitchFamily="34" charset="0"/>
              </a:rPr>
              <a:t>compromised immunity, caused for example  by </a:t>
            </a:r>
            <a:r>
              <a:rPr lang="en-US" sz="2800" dirty="0" smtClean="0">
                <a:solidFill>
                  <a:schemeClr val="accent1"/>
                </a:solidFill>
                <a:latin typeface="Arial Rounded MT Bold" pitchFamily="34" charset="0"/>
              </a:rPr>
              <a:t>HIV</a:t>
            </a:r>
            <a:r>
              <a:rPr lang="en-US" sz="2800" dirty="0" smtClean="0">
                <a:latin typeface="Arial Rounded MT Bold" pitchFamily="34" charset="0"/>
              </a:rPr>
              <a:t> or </a:t>
            </a:r>
            <a:r>
              <a:rPr lang="en-US" sz="2800" dirty="0" smtClean="0">
                <a:solidFill>
                  <a:schemeClr val="accent1"/>
                </a:solidFill>
                <a:latin typeface="Arial Rounded MT Bold" pitchFamily="34" charset="0"/>
              </a:rPr>
              <a:t>immunosuppressive drugs.</a:t>
            </a:r>
          </a:p>
          <a:p>
            <a:pPr algn="l" rtl="0"/>
            <a:endParaRPr lang="en-US" sz="2800" dirty="0" smtClean="0">
              <a:solidFill>
                <a:schemeClr val="accent1"/>
              </a:solidFill>
              <a:latin typeface="Arial Rounded MT Bold" pitchFamily="34" charset="0"/>
            </a:endParaRPr>
          </a:p>
          <a:p>
            <a:pPr algn="l" rtl="0"/>
            <a:r>
              <a:rPr lang="en-US" sz="2800" dirty="0" smtClean="0">
                <a:latin typeface="Arial Rounded MT Bold" pitchFamily="34" charset="0"/>
              </a:rPr>
              <a:t>age </a:t>
            </a:r>
            <a:r>
              <a:rPr lang="en-US" sz="2800" dirty="0" smtClean="0">
                <a:solidFill>
                  <a:schemeClr val="accent1"/>
                </a:solidFill>
                <a:latin typeface="Arial Rounded MT Bold" pitchFamily="34" charset="0"/>
              </a:rPr>
              <a:t>under 20 years</a:t>
            </a:r>
            <a:r>
              <a:rPr lang="en-US" sz="2800" dirty="0" smtClean="0">
                <a:latin typeface="Arial Rounded MT Bold" pitchFamily="34" charset="0"/>
              </a:rPr>
              <a:t> and a history of </a:t>
            </a:r>
            <a:r>
              <a:rPr lang="en-US" sz="2800" dirty="0" smtClean="0">
                <a:solidFill>
                  <a:schemeClr val="accent1"/>
                </a:solidFill>
                <a:latin typeface="Arial Rounded MT Bold" pitchFamily="34" charset="0"/>
              </a:rPr>
              <a:t>malignancy</a:t>
            </a:r>
          </a:p>
          <a:p>
            <a:pPr algn="l" rtl="0"/>
            <a:endParaRPr lang="en-US" sz="2800" dirty="0" smtClean="0">
              <a:solidFill>
                <a:schemeClr val="accent1"/>
              </a:solidFill>
              <a:latin typeface="Arial Rounded MT Bold" pitchFamily="34" charset="0"/>
            </a:endParaRPr>
          </a:p>
          <a:p>
            <a:pPr algn="l" rtl="0"/>
            <a:r>
              <a:rPr lang="en-US" sz="2800" dirty="0" smtClean="0">
                <a:latin typeface="Arial Rounded MT Bold" pitchFamily="34" charset="0"/>
              </a:rPr>
              <a:t>a history of malignancy known to </a:t>
            </a:r>
            <a:r>
              <a:rPr lang="en-US" sz="2800" dirty="0" err="1" smtClean="0">
                <a:solidFill>
                  <a:schemeClr val="accent1"/>
                </a:solidFill>
                <a:latin typeface="Arial Rounded MT Bold" pitchFamily="34" charset="0"/>
              </a:rPr>
              <a:t>metastasise</a:t>
            </a:r>
            <a:r>
              <a:rPr lang="en-US" sz="2800" dirty="0" smtClean="0">
                <a:solidFill>
                  <a:schemeClr val="accent1"/>
                </a:solidFill>
                <a:latin typeface="Arial Rounded MT Bold" pitchFamily="34" charset="0"/>
              </a:rPr>
              <a:t> to the brain</a:t>
            </a:r>
          </a:p>
          <a:p>
            <a:pPr algn="l" rtl="0"/>
            <a:endParaRPr lang="en-US" sz="2800" dirty="0" smtClean="0">
              <a:solidFill>
                <a:schemeClr val="accent1"/>
              </a:solidFill>
              <a:latin typeface="Arial Rounded MT Bold" pitchFamily="34" charset="0"/>
            </a:endParaRPr>
          </a:p>
          <a:p>
            <a:pPr algn="l" rtl="0"/>
            <a:r>
              <a:rPr lang="en-US" sz="2800" dirty="0" smtClean="0">
                <a:solidFill>
                  <a:schemeClr val="accent1"/>
                </a:solidFill>
                <a:latin typeface="Arial Rounded MT Bold" pitchFamily="34" charset="0"/>
              </a:rPr>
              <a:t>vomiting</a:t>
            </a:r>
            <a:r>
              <a:rPr lang="en-US" sz="2800" dirty="0" smtClean="0">
                <a:latin typeface="Arial Rounded MT Bold" pitchFamily="34" charset="0"/>
              </a:rPr>
              <a:t> without other obvious cause.</a:t>
            </a:r>
          </a:p>
          <a:p>
            <a:pPr algn="l" rtl="0"/>
            <a:endParaRPr lang="ar-SA" sz="2800" dirty="0" smtClean="0">
              <a:latin typeface="Arial Rounded MT Bold" pitchFamily="34" charset="0"/>
            </a:endParaRPr>
          </a:p>
          <a:p>
            <a:pPr algn="l" rtl="0"/>
            <a:endParaRPr lang="ar-SA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a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6898920" cy="381642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98038" y="260648"/>
            <a:ext cx="6534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itchFamily="34" charset="0"/>
              </a:rPr>
              <a:t> Brief comment on Migraine, Tension Headache, Cluster headache, benign intracranial tension, temporal arteritis, space occupying headaches.</a:t>
            </a:r>
          </a:p>
        </p:txBody>
      </p:sp>
    </p:spTree>
    <p:extLst>
      <p:ext uri="{BB962C8B-B14F-4D97-AF65-F5344CB8AC3E}">
        <p14:creationId xmlns:p14="http://schemas.microsoft.com/office/powerpoint/2010/main" val="15267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Migraine: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528542" y="1988840"/>
            <a:ext cx="6347714" cy="388077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latin typeface="Arial Rounded MT Bold" pitchFamily="34" charset="0"/>
              </a:rPr>
              <a:t>Migraine is a chronic neurological disorder characterized by </a:t>
            </a:r>
            <a:r>
              <a:rPr lang="en-US" sz="2800" u="sng" dirty="0" smtClean="0">
                <a:latin typeface="Arial Rounded MT Bold" pitchFamily="34" charset="0"/>
              </a:rPr>
              <a:t>recurrent moderate </a:t>
            </a:r>
            <a:r>
              <a:rPr lang="en-US" sz="2800" dirty="0" smtClean="0">
                <a:latin typeface="Arial Rounded MT Bold" pitchFamily="34" charset="0"/>
              </a:rPr>
              <a:t>to</a:t>
            </a:r>
            <a:r>
              <a:rPr lang="en-US" sz="2800" u="sng" dirty="0" smtClean="0">
                <a:latin typeface="Arial Rounded MT Bold" pitchFamily="34" charset="0"/>
              </a:rPr>
              <a:t> severe unilateral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u="sng" dirty="0" smtClean="0">
                <a:latin typeface="Arial Rounded MT Bold" pitchFamily="34" charset="0"/>
              </a:rPr>
              <a:t>throbbing</a:t>
            </a:r>
            <a:r>
              <a:rPr lang="en-US" sz="2800" dirty="0" smtClean="0">
                <a:latin typeface="Arial Rounded MT Bold" pitchFamily="34" charset="0"/>
              </a:rPr>
              <a:t> headache </a:t>
            </a:r>
          </a:p>
          <a:p>
            <a:pPr algn="l" rtl="0"/>
            <a:r>
              <a:rPr lang="en-US" sz="2800" dirty="0" smtClean="0">
                <a:latin typeface="Arial Rounded MT Bold" pitchFamily="34" charset="0"/>
              </a:rPr>
              <a:t>Associated with </a:t>
            </a:r>
            <a:r>
              <a:rPr lang="en-US" sz="2800" u="sng" dirty="0" smtClean="0">
                <a:latin typeface="Arial Rounded MT Bold" pitchFamily="34" charset="0"/>
              </a:rPr>
              <a:t>nausea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u="sng" dirty="0" smtClean="0">
                <a:latin typeface="Arial Rounded MT Bold" pitchFamily="34" charset="0"/>
              </a:rPr>
              <a:t>vomiting</a:t>
            </a:r>
            <a:r>
              <a:rPr lang="en-US" sz="2800" dirty="0" smtClean="0">
                <a:latin typeface="Arial Rounded MT Bold" pitchFamily="34" charset="0"/>
              </a:rPr>
              <a:t>, or </a:t>
            </a:r>
            <a:r>
              <a:rPr lang="en-US" sz="2800" u="sng" dirty="0" smtClean="0">
                <a:latin typeface="Arial Rounded MT Bold" pitchFamily="34" charset="0"/>
              </a:rPr>
              <a:t>photo-</a:t>
            </a:r>
            <a:r>
              <a:rPr lang="en-US" sz="2800" dirty="0" smtClean="0">
                <a:latin typeface="Arial Rounded MT Bold" pitchFamily="34" charset="0"/>
              </a:rPr>
              <a:t> and </a:t>
            </a:r>
            <a:r>
              <a:rPr lang="en-US" sz="2800" u="sng" dirty="0" err="1" smtClean="0">
                <a:latin typeface="Arial Rounded MT Bold" pitchFamily="34" charset="0"/>
              </a:rPr>
              <a:t>phonophobia</a:t>
            </a:r>
            <a:r>
              <a:rPr lang="en-US" sz="2800" dirty="0" smtClean="0">
                <a:latin typeface="Arial Rounded MT Bold" pitchFamily="34" charset="0"/>
              </a:rPr>
              <a:t>. </a:t>
            </a:r>
          </a:p>
          <a:p>
            <a:pPr algn="l" rtl="0"/>
            <a:r>
              <a:rPr lang="en-US" sz="2800" dirty="0" smtClean="0">
                <a:latin typeface="Arial Rounded MT Bold" pitchFamily="34" charset="0"/>
              </a:rPr>
              <a:t>It usually lasts </a:t>
            </a:r>
            <a:r>
              <a:rPr lang="en-US" sz="2800" u="sng" dirty="0" smtClean="0">
                <a:latin typeface="Arial Rounded MT Bold" pitchFamily="34" charset="0"/>
              </a:rPr>
              <a:t>4</a:t>
            </a:r>
            <a:r>
              <a:rPr lang="en-US" sz="2800" dirty="0" smtClean="0">
                <a:latin typeface="Arial Rounded MT Bold" pitchFamily="34" charset="0"/>
              </a:rPr>
              <a:t> to </a:t>
            </a:r>
            <a:r>
              <a:rPr lang="en-US" sz="2800" u="sng" dirty="0" smtClean="0">
                <a:latin typeface="Arial Rounded MT Bold" pitchFamily="34" charset="0"/>
              </a:rPr>
              <a:t>72</a:t>
            </a:r>
            <a:r>
              <a:rPr lang="en-US" sz="2800" dirty="0" smtClean="0">
                <a:latin typeface="Arial Rounded MT Bold" pitchFamily="34" charset="0"/>
              </a:rPr>
              <a:t> hours.</a:t>
            </a:r>
          </a:p>
          <a:p>
            <a:pPr algn="l" rtl="0">
              <a:buNone/>
            </a:pPr>
            <a:endParaRPr lang="ar-SA" sz="2800" dirty="0" smtClean="0">
              <a:latin typeface="Arial Rounded MT Bold" pitchFamily="34" charset="0"/>
            </a:endParaRPr>
          </a:p>
          <a:p>
            <a:pPr algn="l" rtl="0"/>
            <a:endParaRPr lang="ar-SA" sz="2800" dirty="0">
              <a:latin typeface="Arial Rounded MT Bold" pitchFamily="34" charset="0"/>
            </a:endParaRPr>
          </a:p>
        </p:txBody>
      </p:sp>
      <p:pic>
        <p:nvPicPr>
          <p:cNvPr id="8" name="صورة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42852"/>
            <a:ext cx="2453972" cy="193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Phases: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Arial Rounded MT Bold" pitchFamily="34" charset="0"/>
              </a:rPr>
              <a:t>1.	</a:t>
            </a:r>
            <a:r>
              <a:rPr lang="en-US" u="sng" dirty="0" smtClean="0">
                <a:solidFill>
                  <a:schemeClr val="accent1"/>
                </a:solidFill>
                <a:latin typeface="Arial Rounded MT Bold" pitchFamily="34" charset="0"/>
              </a:rPr>
              <a:t>The </a:t>
            </a:r>
            <a:r>
              <a:rPr lang="en-US" u="sng" dirty="0" err="1" smtClean="0">
                <a:solidFill>
                  <a:schemeClr val="accent1"/>
                </a:solidFill>
                <a:latin typeface="Arial Rounded MT Bold" pitchFamily="34" charset="0"/>
              </a:rPr>
              <a:t>prodrome</a:t>
            </a:r>
            <a:r>
              <a:rPr lang="en-US" dirty="0" smtClean="0">
                <a:latin typeface="Arial Rounded MT Bold" pitchFamily="34" charset="0"/>
              </a:rPr>
              <a:t>, which occurs hours or days before the headache</a:t>
            </a:r>
          </a:p>
          <a:p>
            <a:pPr algn="l" rtl="0"/>
            <a:r>
              <a:rPr lang="en-US" dirty="0" smtClean="0">
                <a:latin typeface="Arial Rounded MT Bold" pitchFamily="34" charset="0"/>
              </a:rPr>
              <a:t>2.	</a:t>
            </a:r>
            <a:r>
              <a:rPr lang="en-US" u="sng" dirty="0" smtClean="0">
                <a:solidFill>
                  <a:schemeClr val="accent1"/>
                </a:solidFill>
                <a:latin typeface="Arial Rounded MT Bold" pitchFamily="34" charset="0"/>
              </a:rPr>
              <a:t>The aura</a:t>
            </a:r>
            <a:r>
              <a:rPr lang="en-US" dirty="0" smtClean="0">
                <a:latin typeface="Arial Rounded MT Bold" pitchFamily="34" charset="0"/>
              </a:rPr>
              <a:t>, which immediately precedes the headache</a:t>
            </a:r>
          </a:p>
          <a:p>
            <a:pPr algn="l" rtl="0"/>
            <a:r>
              <a:rPr lang="en-US" dirty="0" smtClean="0">
                <a:latin typeface="Arial Rounded MT Bold" pitchFamily="34" charset="0"/>
              </a:rPr>
              <a:t>3.	</a:t>
            </a:r>
            <a:r>
              <a:rPr lang="en-US" u="sng" dirty="0" smtClean="0">
                <a:solidFill>
                  <a:schemeClr val="accent1"/>
                </a:solidFill>
                <a:latin typeface="Arial Rounded MT Bold" pitchFamily="34" charset="0"/>
              </a:rPr>
              <a:t>The pain phase</a:t>
            </a:r>
            <a:r>
              <a:rPr lang="en-US" dirty="0" smtClean="0">
                <a:latin typeface="Arial Rounded MT Bold" pitchFamily="34" charset="0"/>
              </a:rPr>
              <a:t>, also known as headache phase</a:t>
            </a:r>
          </a:p>
          <a:p>
            <a:pPr algn="l" rtl="0"/>
            <a:r>
              <a:rPr lang="en-US" dirty="0" smtClean="0">
                <a:latin typeface="Arial Rounded MT Bold" pitchFamily="34" charset="0"/>
              </a:rPr>
              <a:t>4.	</a:t>
            </a:r>
            <a:r>
              <a:rPr lang="en-US" u="sng" dirty="0" smtClean="0">
                <a:solidFill>
                  <a:schemeClr val="accent1"/>
                </a:solidFill>
                <a:latin typeface="Arial Rounded MT Bold" pitchFamily="34" charset="0"/>
              </a:rPr>
              <a:t>The </a:t>
            </a:r>
            <a:r>
              <a:rPr lang="en-US" u="sng" dirty="0" err="1" smtClean="0">
                <a:solidFill>
                  <a:schemeClr val="accent1"/>
                </a:solidFill>
                <a:latin typeface="Arial Rounded MT Bold" pitchFamily="34" charset="0"/>
              </a:rPr>
              <a:t>postdrome</a:t>
            </a:r>
            <a:r>
              <a:rPr lang="en-US" dirty="0" smtClean="0">
                <a:latin typeface="Arial Rounded MT Bold" pitchFamily="34" charset="0"/>
              </a:rPr>
              <a:t>, the effects experienced following the end of a migraine attack</a:t>
            </a:r>
            <a:endParaRPr lang="ar-SA" dirty="0" smtClean="0">
              <a:latin typeface="Arial Rounded MT Bold" pitchFamily="34" charset="0"/>
            </a:endParaRPr>
          </a:p>
          <a:p>
            <a:pPr algn="l" rtl="0"/>
            <a:endParaRPr lang="ar-SA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21488" cy="1143000"/>
          </a:xfrm>
        </p:spPr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Management: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285860"/>
            <a:ext cx="6347714" cy="3880773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1600" dirty="0" smtClean="0">
                <a:latin typeface="Arial Rounded MT Bold" pitchFamily="34" charset="0"/>
              </a:rPr>
              <a:t>prevent the trigger factors:</a:t>
            </a:r>
          </a:p>
          <a:p>
            <a:pPr marL="514350" indent="-514350" algn="l" rtl="0"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 Rounded MT Bold" pitchFamily="34" charset="0"/>
              </a:rPr>
              <a:t>Stress factors:</a:t>
            </a:r>
          </a:p>
          <a:p>
            <a:pPr marL="514350" indent="-514350" algn="l" rtl="0"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 Rounded MT Bold" pitchFamily="34" charset="0"/>
              </a:rPr>
              <a:t>Food factors: </a:t>
            </a:r>
            <a:r>
              <a:rPr lang="en-US" sz="2400" dirty="0" smtClean="0">
                <a:solidFill>
                  <a:schemeClr val="accent1"/>
                </a:solidFill>
                <a:latin typeface="Arial Rounded MT Bold" pitchFamily="34" charset="0"/>
              </a:rPr>
              <a:t>caffeine, chocolate, meat, alcohol, aged cheese</a:t>
            </a:r>
            <a:endParaRPr lang="en-US" sz="1600" dirty="0" smtClean="0">
              <a:solidFill>
                <a:schemeClr val="accent1"/>
              </a:solidFill>
              <a:latin typeface="Arial Rounded MT Bold" pitchFamily="34" charset="0"/>
            </a:endParaRPr>
          </a:p>
          <a:p>
            <a:pPr marL="514350" indent="-514350" algn="l" rtl="0"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 Rounded MT Bold" pitchFamily="34" charset="0"/>
              </a:rPr>
              <a:t>Sleep factors: </a:t>
            </a:r>
          </a:p>
          <a:p>
            <a:pPr marL="514350" indent="-514350" algn="l" rtl="0"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 Rounded MT Bold" pitchFamily="34" charset="0"/>
              </a:rPr>
              <a:t>Environmental factors</a:t>
            </a:r>
            <a:r>
              <a:rPr lang="en-US" sz="2400" dirty="0" smtClean="0">
                <a:solidFill>
                  <a:schemeClr val="accent1"/>
                </a:solidFill>
                <a:latin typeface="Arial Rounded MT Bold" pitchFamily="34" charset="0"/>
              </a:rPr>
              <a:t>: Exposure to flashing, bright or fluorescent lights, Weather changes \ Pollution.</a:t>
            </a:r>
          </a:p>
          <a:p>
            <a:pPr marL="514350" indent="-514350" algn="l" rtl="0"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 Rounded MT Bold" pitchFamily="34" charset="0"/>
              </a:rPr>
              <a:t>Drugs</a:t>
            </a:r>
            <a:r>
              <a:rPr lang="en-US" sz="1600" dirty="0" smtClean="0">
                <a:solidFill>
                  <a:schemeClr val="accent1"/>
                </a:solidFill>
                <a:latin typeface="Arial Rounded MT Bold" pitchFamily="34" charset="0"/>
              </a:rPr>
              <a:t>: </a:t>
            </a:r>
            <a:r>
              <a:rPr lang="en-US" sz="2400" dirty="0" smtClean="0">
                <a:solidFill>
                  <a:schemeClr val="accent1"/>
                </a:solidFill>
                <a:latin typeface="Arial Rounded MT Bold" pitchFamily="34" charset="0"/>
              </a:rPr>
              <a:t>HRT, Antibiotics, SSRIs, OCP, Antihypertensive, Vasodilators, </a:t>
            </a:r>
            <a:r>
              <a:rPr lang="en-US" sz="2400" dirty="0" err="1" smtClean="0">
                <a:solidFill>
                  <a:schemeClr val="accent1"/>
                </a:solidFill>
                <a:latin typeface="Arial Rounded MT Bold" pitchFamily="34" charset="0"/>
              </a:rPr>
              <a:t>Benzodizepine</a:t>
            </a:r>
            <a:r>
              <a:rPr lang="en-US" sz="2400" dirty="0" smtClean="0">
                <a:solidFill>
                  <a:schemeClr val="accent1"/>
                </a:solidFill>
                <a:latin typeface="Arial Rounded MT Bold" pitchFamily="34" charset="0"/>
              </a:rPr>
              <a:t> withdrawal and Nitrates.</a:t>
            </a:r>
          </a:p>
          <a:p>
            <a:pPr marL="514350" indent="-514350" algn="l" rtl="0">
              <a:buFont typeface="Wingdings" pitchFamily="2" charset="2"/>
              <a:buChar char="Ø"/>
              <a:defRPr/>
            </a:pPr>
            <a:endParaRPr lang="ar-SA" sz="2400" dirty="0" smtClean="0">
              <a:latin typeface="Arial Rounded MT Bol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57166"/>
            <a:ext cx="2863611" cy="1944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Con…: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Acute Treatment: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oral </a:t>
            </a:r>
            <a:r>
              <a:rPr lang="en-US" dirty="0" err="1" smtClean="0">
                <a:solidFill>
                  <a:schemeClr val="accent1"/>
                </a:solidFill>
                <a:latin typeface="Arial Rounded MT Bold" pitchFamily="34" charset="0"/>
              </a:rPr>
              <a:t>triptan</a:t>
            </a:r>
            <a:r>
              <a:rPr lang="en-US" dirty="0" smtClean="0">
                <a:latin typeface="Arial Rounded MT Bold" pitchFamily="34" charset="0"/>
              </a:rPr>
              <a:t> and an 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NSAID.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an 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oral </a:t>
            </a:r>
            <a:r>
              <a:rPr lang="en-US" dirty="0" err="1" smtClean="0">
                <a:solidFill>
                  <a:schemeClr val="accent1"/>
                </a:solidFill>
                <a:latin typeface="Arial Rounded MT Bold" pitchFamily="34" charset="0"/>
              </a:rPr>
              <a:t>triptan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and </a:t>
            </a:r>
            <a:r>
              <a:rPr lang="en-US" dirty="0" err="1" smtClean="0">
                <a:solidFill>
                  <a:schemeClr val="accent1"/>
                </a:solidFill>
                <a:latin typeface="Arial Rounded MT Bold" pitchFamily="34" charset="0"/>
              </a:rPr>
              <a:t>paracetamol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For people aged 12–17 years consider a 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nasal </a:t>
            </a:r>
            <a:r>
              <a:rPr lang="en-US" dirty="0" err="1" smtClean="0">
                <a:solidFill>
                  <a:schemeClr val="accent1"/>
                </a:solidFill>
                <a:latin typeface="Arial Rounded MT Bold" pitchFamily="34" charset="0"/>
              </a:rPr>
              <a:t>triptan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in preference to an oral </a:t>
            </a:r>
            <a:r>
              <a:rPr lang="en-US" dirty="0" err="1" smtClean="0">
                <a:latin typeface="Arial Rounded MT Bold" pitchFamily="34" charset="0"/>
              </a:rPr>
              <a:t>triptan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u="sng" dirty="0" smtClean="0">
                <a:latin typeface="Arial Rounded MT Bold" pitchFamily="34" charset="0"/>
              </a:rPr>
              <a:t>DO NOT </a:t>
            </a:r>
            <a:r>
              <a:rPr lang="en-US" dirty="0" smtClean="0">
                <a:latin typeface="Arial Rounded MT Bold" pitchFamily="34" charset="0"/>
              </a:rPr>
              <a:t>give an </a:t>
            </a:r>
            <a:r>
              <a:rPr lang="en-US" dirty="0" err="1" smtClean="0">
                <a:solidFill>
                  <a:schemeClr val="accent1"/>
                </a:solidFill>
                <a:latin typeface="Arial Rounded MT Bold" pitchFamily="34" charset="0"/>
              </a:rPr>
              <a:t>opioids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endParaRPr lang="ar-SA" dirty="0" smtClean="0">
              <a:latin typeface="Arial Rounded MT Bold" pitchFamily="34" charset="0"/>
            </a:endParaRPr>
          </a:p>
          <a:p>
            <a:pPr algn="l" rtl="0"/>
            <a:endParaRPr lang="ar-SA" dirty="0">
              <a:latin typeface="Arial Rounded MT Bold" pitchFamily="34" charset="0"/>
            </a:endParaRPr>
          </a:p>
        </p:txBody>
      </p:sp>
      <p:pic>
        <p:nvPicPr>
          <p:cNvPr id="5" name="صورة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365104"/>
            <a:ext cx="247650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Cont: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>
                <a:latin typeface="Arial Rounded MT Bold" pitchFamily="34" charset="0"/>
              </a:rPr>
              <a:t>Chronic Treatment: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dirty="0" smtClean="0">
                <a:latin typeface="Arial Rounded MT Bold" pitchFamily="34" charset="0"/>
              </a:rPr>
              <a:t>1</a:t>
            </a:r>
            <a:r>
              <a:rPr lang="en-US" baseline="30000" dirty="0" smtClean="0">
                <a:latin typeface="Arial Rounded MT Bold" pitchFamily="34" charset="0"/>
              </a:rPr>
              <a:t>st</a:t>
            </a:r>
            <a:r>
              <a:rPr lang="en-US" dirty="0" smtClean="0">
                <a:latin typeface="Arial Rounded MT Bold" pitchFamily="34" charset="0"/>
              </a:rPr>
              <a:t> line : 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Beta blocker </a:t>
            </a:r>
            <a:r>
              <a:rPr lang="en-US" dirty="0" smtClean="0">
                <a:latin typeface="Arial Rounded MT Bold" pitchFamily="34" charset="0"/>
              </a:rPr>
              <a:t>or 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TCA</a:t>
            </a:r>
            <a:r>
              <a:rPr lang="en-US" dirty="0" smtClean="0">
                <a:latin typeface="Arial Rounded MT Bold" pitchFamily="34" charset="0"/>
              </a:rPr>
              <a:t> before bed</a:t>
            </a:r>
          </a:p>
          <a:p>
            <a:pPr marL="0" indent="0" algn="l" rtl="0">
              <a:buFont typeface="Wingdings" pitchFamily="2" charset="2"/>
              <a:buChar char="Ø"/>
              <a:defRPr/>
            </a:pPr>
            <a:r>
              <a:rPr lang="en-US" dirty="0" smtClean="0">
                <a:latin typeface="Arial Rounded MT Bold" pitchFamily="34" charset="0"/>
              </a:rPr>
              <a:t>2</a:t>
            </a:r>
            <a:r>
              <a:rPr lang="en-US" baseline="30000" dirty="0" smtClean="0">
                <a:latin typeface="Arial Rounded MT Bold" pitchFamily="34" charset="0"/>
              </a:rPr>
              <a:t>nd</a:t>
            </a:r>
            <a:r>
              <a:rPr lang="en-US" dirty="0" smtClean="0">
                <a:latin typeface="Arial Rounded MT Bold" pitchFamily="34" charset="0"/>
              </a:rPr>
              <a:t> line:  </a:t>
            </a:r>
            <a:r>
              <a:rPr lang="en-US" dirty="0" err="1" smtClean="0">
                <a:solidFill>
                  <a:schemeClr val="accent1"/>
                </a:solidFill>
                <a:latin typeface="Arial Rounded MT Bold" pitchFamily="34" charset="0"/>
              </a:rPr>
              <a:t>Topiramate</a:t>
            </a:r>
            <a:r>
              <a:rPr lang="en-US" dirty="0" smtClean="0">
                <a:latin typeface="Arial Rounded MT Bold" pitchFamily="34" charset="0"/>
              </a:rPr>
              <a:t> (antiepileptic)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dirty="0" smtClean="0">
                <a:latin typeface="Arial Rounded MT Bold" pitchFamily="34" charset="0"/>
              </a:rPr>
              <a:t>3</a:t>
            </a:r>
            <a:r>
              <a:rPr lang="en-US" baseline="30000" dirty="0" smtClean="0">
                <a:latin typeface="Arial Rounded MT Bold" pitchFamily="34" charset="0"/>
              </a:rPr>
              <a:t>rd</a:t>
            </a:r>
            <a:r>
              <a:rPr lang="en-US" dirty="0" smtClean="0">
                <a:latin typeface="Arial Rounded MT Bold" pitchFamily="34" charset="0"/>
              </a:rPr>
              <a:t> line: </a:t>
            </a:r>
            <a:r>
              <a:rPr lang="en-US" dirty="0" err="1" smtClean="0">
                <a:solidFill>
                  <a:schemeClr val="accent1"/>
                </a:solidFill>
                <a:latin typeface="Arial Rounded MT Bold" pitchFamily="34" charset="0"/>
              </a:rPr>
              <a:t>Gabapentin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(antiepileptic)</a:t>
            </a:r>
            <a:endParaRPr lang="en-US" dirty="0" smtClean="0">
              <a:solidFill>
                <a:schemeClr val="accent1"/>
              </a:solidFill>
              <a:latin typeface="Arial Rounded MT Bold" pitchFamily="34" charset="0"/>
            </a:endParaRPr>
          </a:p>
          <a:p>
            <a:pPr algn="l" rtl="0">
              <a:defRPr/>
            </a:pPr>
            <a:endParaRPr lang="ar-SA" dirty="0" smtClean="0">
              <a:latin typeface="Arial Rounded MT Bold" pitchFamily="34" charset="0"/>
            </a:endParaRPr>
          </a:p>
          <a:p>
            <a:pPr algn="l" rtl="0"/>
            <a:endParaRPr lang="ar-SA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0843" y="325436"/>
            <a:ext cx="6347713" cy="1320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Tension Type Headache (TTH):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94308"/>
            <a:ext cx="5472122" cy="451906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Arial Rounded MT Bold" pitchFamily="34" charset="0"/>
              </a:rPr>
              <a:t>Typically </a:t>
            </a:r>
            <a:r>
              <a:rPr lang="en-US" sz="2400" u="sng" dirty="0" smtClean="0">
                <a:latin typeface="Arial Rounded MT Bold" pitchFamily="34" charset="0"/>
              </a:rPr>
              <a:t>bilateral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u="sng" dirty="0" smtClean="0">
                <a:latin typeface="Arial Rounded MT Bold" pitchFamily="34" charset="0"/>
              </a:rPr>
              <a:t>non-throbbing</a:t>
            </a:r>
            <a:r>
              <a:rPr lang="en-US" sz="2400" dirty="0" smtClean="0">
                <a:latin typeface="Arial Rounded MT Bold" pitchFamily="34" charset="0"/>
              </a:rPr>
              <a:t>, and described with such words as </a:t>
            </a:r>
            <a:r>
              <a:rPr lang="en-US" sz="2400" u="sng" dirty="0" smtClean="0">
                <a:latin typeface="Arial Rounded MT Bold" pitchFamily="34" charset="0"/>
              </a:rPr>
              <a:t>pressure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u="sng" dirty="0" smtClean="0">
                <a:latin typeface="Arial Rounded MT Bold" pitchFamily="34" charset="0"/>
              </a:rPr>
              <a:t>squeezing</a:t>
            </a:r>
            <a:r>
              <a:rPr lang="en-US" sz="2400" dirty="0" smtClean="0">
                <a:latin typeface="Arial Rounded MT Bold" pitchFamily="34" charset="0"/>
              </a:rPr>
              <a:t>, or </a:t>
            </a:r>
            <a:r>
              <a:rPr lang="en-US" sz="2400" u="sng" dirty="0" smtClean="0">
                <a:latin typeface="Arial Rounded MT Bold" pitchFamily="34" charset="0"/>
              </a:rPr>
              <a:t>tightness</a:t>
            </a:r>
            <a:r>
              <a:rPr lang="en-US" sz="2400" dirty="0" smtClean="0">
                <a:latin typeface="Arial Rounded MT Bold" pitchFamily="34" charset="0"/>
              </a:rPr>
              <a:t>. This is usually due to </a:t>
            </a:r>
            <a:r>
              <a:rPr lang="en-US" sz="2400" u="sng" dirty="0" smtClean="0">
                <a:latin typeface="Arial Rounded MT Bold" pitchFamily="34" charset="0"/>
              </a:rPr>
              <a:t>stress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u="sng" dirty="0" smtClean="0">
                <a:latin typeface="Arial Rounded MT Bold" pitchFamily="34" charset="0"/>
              </a:rPr>
              <a:t>neck strain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pPr algn="l" rtl="0"/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/>
              <a:t>TTH is the most common primary headache disorder. chronic TTH affects 1-3% of adults. </a:t>
            </a:r>
            <a:endParaRPr lang="en-US" sz="2400" dirty="0" smtClean="0">
              <a:latin typeface="Arial Rounded MT Bold" pitchFamily="34" charset="0"/>
            </a:endParaRPr>
          </a:p>
        </p:txBody>
      </p:sp>
      <p:pic>
        <p:nvPicPr>
          <p:cNvPr id="5" name="صورة 4" descr="Picture-3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492896"/>
            <a:ext cx="3131840" cy="2657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Causes: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646237"/>
            <a:ext cx="8229600" cy="4807099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2600" dirty="0" smtClean="0">
                <a:latin typeface="Arial Rounded MT Bold" pitchFamily="34" charset="0"/>
              </a:rPr>
              <a:t>head to be held in one position for a long time without moving.</a:t>
            </a:r>
          </a:p>
          <a:p>
            <a:pPr marL="0" indent="0" algn="l" rtl="0">
              <a:buNone/>
            </a:pPr>
            <a:endParaRPr lang="en-US" sz="2600" dirty="0" smtClean="0">
              <a:latin typeface="Arial Rounded MT Bold" pitchFamily="34" charset="0"/>
            </a:endParaRPr>
          </a:p>
          <a:p>
            <a:pPr algn="l" rtl="0"/>
            <a:r>
              <a:rPr lang="en-US" sz="2600" dirty="0" smtClean="0">
                <a:latin typeface="Arial Rounded MT Bold" pitchFamily="34" charset="0"/>
              </a:rPr>
              <a:t>Other </a:t>
            </a:r>
            <a:r>
              <a:rPr lang="en-US" sz="2600" b="1" dirty="0" smtClean="0">
                <a:latin typeface="Arial Rounded MT Bold" pitchFamily="34" charset="0"/>
              </a:rPr>
              <a:t>triggers</a:t>
            </a:r>
            <a:r>
              <a:rPr lang="en-US" sz="2600" dirty="0" smtClean="0">
                <a:latin typeface="Arial Rounded MT Bold" pitchFamily="34" charset="0"/>
              </a:rPr>
              <a:t> of tension headaches include: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Alcohol  use.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Caffeine  (too much or withdrawal)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Common cold, sinusitis.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Dental problems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Eye strain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Excessive smoking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itchFamily="34" charset="0"/>
              </a:rPr>
              <a:t>Fatigue  or overexertion</a:t>
            </a:r>
          </a:p>
          <a:p>
            <a:pPr algn="l" rtl="0">
              <a:buFont typeface="Wingdings" pitchFamily="2" charset="2"/>
              <a:buChar char="Ø"/>
            </a:pPr>
            <a:endParaRPr lang="ar-SA" sz="2800" dirty="0" smtClean="0">
              <a:latin typeface="Arial Rounded MT Bold" pitchFamily="34" charset="0"/>
            </a:endParaRPr>
          </a:p>
          <a:p>
            <a:pPr algn="l" rtl="0"/>
            <a:endParaRPr lang="ar-SA" dirty="0">
              <a:latin typeface="Arial Rounded MT Bold" pitchFamily="34" charset="0"/>
            </a:endParaRPr>
          </a:p>
        </p:txBody>
      </p:sp>
      <p:pic>
        <p:nvPicPr>
          <p:cNvPr id="4" name="صورة 3" descr="caffe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501008"/>
            <a:ext cx="1632181" cy="1224136"/>
          </a:xfrm>
          <a:prstGeom prst="rect">
            <a:avLst/>
          </a:prstGeom>
        </p:spPr>
      </p:pic>
      <p:pic>
        <p:nvPicPr>
          <p:cNvPr id="7" name="صورة 6" descr="Tootha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797152"/>
            <a:ext cx="1798182" cy="175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35496" y="-99392"/>
            <a:ext cx="8229600" cy="190499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Pre-Test</a:t>
            </a:r>
            <a:endParaRPr lang="ar-SA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1777"/>
            <a:ext cx="4464496" cy="4656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71472" y="571480"/>
            <a:ext cx="6347713" cy="1320800"/>
          </a:xfrm>
        </p:spPr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Management: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 pitchFamily="34" charset="0"/>
              </a:rPr>
              <a:t>Acute</a:t>
            </a:r>
            <a:endParaRPr lang="ar-SA" sz="3600" dirty="0">
              <a:latin typeface="Arial Rounded MT Bold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>
                <a:latin typeface="Arial Rounded MT Bold" pitchFamily="34" charset="0"/>
              </a:rPr>
              <a:t>aspirin, </a:t>
            </a:r>
            <a:r>
              <a:rPr lang="en-US" sz="2800" dirty="0" err="1" smtClean="0">
                <a:latin typeface="Arial Rounded MT Bold" pitchFamily="34" charset="0"/>
              </a:rPr>
              <a:t>paracetamol</a:t>
            </a:r>
            <a:r>
              <a:rPr lang="en-US" sz="2800" dirty="0" smtClean="0">
                <a:latin typeface="Arial Rounded MT Bold" pitchFamily="34" charset="0"/>
              </a:rPr>
              <a:t> or an NSAID.</a:t>
            </a:r>
            <a:endParaRPr lang="ar-SA" sz="2800" dirty="0">
              <a:latin typeface="Arial Rounded MT Bold" pitchFamily="34" charset="0"/>
            </a:endParaRPr>
          </a:p>
        </p:txBody>
      </p:sp>
      <p:pic>
        <p:nvPicPr>
          <p:cNvPr id="12" name="Picture 11" descr="A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500306"/>
            <a:ext cx="3057540" cy="2333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Cluster Headache (CT):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374848" y="2928934"/>
            <a:ext cx="6933456" cy="3528392"/>
          </a:xfrm>
        </p:spPr>
        <p:txBody>
          <a:bodyPr anchor="b">
            <a:normAutofit/>
          </a:bodyPr>
          <a:lstStyle/>
          <a:p>
            <a:pPr algn="l" rtl="0"/>
            <a:r>
              <a:rPr lang="en-US" sz="2000" dirty="0" smtClean="0">
                <a:latin typeface="Arial Rounded MT Bold" pitchFamily="34" charset="0"/>
              </a:rPr>
              <a:t>Characterized by excruciating </a:t>
            </a:r>
            <a:r>
              <a:rPr lang="en-US" sz="2000" dirty="0" err="1" smtClean="0">
                <a:solidFill>
                  <a:schemeClr val="accent1"/>
                </a:solidFill>
                <a:latin typeface="Arial Rounded MT Bold" pitchFamily="34" charset="0"/>
              </a:rPr>
              <a:t>peri</a:t>
            </a:r>
            <a:r>
              <a:rPr lang="en-US" sz="2000" dirty="0" smtClean="0">
                <a:solidFill>
                  <a:schemeClr val="accent1"/>
                </a:solidFill>
                <a:latin typeface="Arial Rounded MT Bold" pitchFamily="34" charset="0"/>
              </a:rPr>
              <a:t>-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Arial Rounded MT Bold" pitchFamily="34" charset="0"/>
              </a:rPr>
              <a:t>orbital</a:t>
            </a:r>
            <a:r>
              <a:rPr lang="en-US" sz="2000" dirty="0" smtClean="0">
                <a:latin typeface="Arial Rounded MT Bold" pitchFamily="34" charset="0"/>
              </a:rPr>
              <a:t> pain.. Unilateral .</a:t>
            </a:r>
          </a:p>
          <a:p>
            <a:pPr algn="l" rtl="0"/>
            <a:r>
              <a:rPr lang="en-US" sz="2000" dirty="0" smtClean="0">
                <a:latin typeface="Arial Rounded MT Bold" pitchFamily="34" charset="0"/>
              </a:rPr>
              <a:t>Pain may be so sever , the patient may even become suicidal.</a:t>
            </a:r>
          </a:p>
          <a:p>
            <a:pPr algn="l" rtl="0"/>
            <a:r>
              <a:rPr lang="en-US" sz="2000" dirty="0" smtClean="0">
                <a:latin typeface="Arial Rounded MT Bold" pitchFamily="34" charset="0"/>
              </a:rPr>
              <a:t>Accompanied by cranial autonomic symptoms such as a </a:t>
            </a:r>
            <a:r>
              <a:rPr lang="en-US" sz="2000" dirty="0" err="1" smtClean="0">
                <a:solidFill>
                  <a:schemeClr val="accent1"/>
                </a:solidFill>
                <a:latin typeface="Arial Rounded MT Bold" pitchFamily="34" charset="0"/>
              </a:rPr>
              <a:t>rhinorrhea</a:t>
            </a:r>
            <a:r>
              <a:rPr lang="en-US" sz="2000" dirty="0" smtClean="0">
                <a:latin typeface="Arial Rounded MT Bold" pitchFamily="34" charset="0"/>
              </a:rPr>
              <a:t>, </a:t>
            </a:r>
            <a:r>
              <a:rPr lang="en-US" sz="2000" dirty="0" smtClean="0">
                <a:solidFill>
                  <a:schemeClr val="accent1"/>
                </a:solidFill>
                <a:latin typeface="Arial Rounded MT Bold" pitchFamily="34" charset="0"/>
              </a:rPr>
              <a:t>reddening of the eye</a:t>
            </a:r>
            <a:r>
              <a:rPr lang="en-US" sz="2000" dirty="0" smtClean="0">
                <a:latin typeface="Arial Rounded MT Bold" pitchFamily="34" charset="0"/>
              </a:rPr>
              <a:t>, and </a:t>
            </a:r>
            <a:r>
              <a:rPr lang="en-US" sz="2000" dirty="0" err="1" smtClean="0">
                <a:solidFill>
                  <a:schemeClr val="accent1"/>
                </a:solidFill>
                <a:latin typeface="Arial Rounded MT Bold" pitchFamily="34" charset="0"/>
              </a:rPr>
              <a:t>lacrimation</a:t>
            </a:r>
            <a:r>
              <a:rPr lang="en-US" sz="2000" dirty="0" smtClean="0">
                <a:latin typeface="Arial Rounded MT Bold" pitchFamily="34" charset="0"/>
              </a:rPr>
              <a:t>, all</a:t>
            </a:r>
            <a:r>
              <a:rPr lang="en-US" sz="2000" dirty="0" smtClean="0">
                <a:solidFill>
                  <a:schemeClr val="accent1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Arial Rounded MT Bold" pitchFamily="34" charset="0"/>
              </a:rPr>
              <a:t>ipsilateral</a:t>
            </a:r>
            <a:r>
              <a:rPr lang="en-US" sz="2000" dirty="0" smtClean="0">
                <a:solidFill>
                  <a:schemeClr val="accent1"/>
                </a:solidFill>
                <a:latin typeface="Arial Rounded MT Bold" pitchFamily="34" charset="0"/>
              </a:rPr>
              <a:t> to the pain</a:t>
            </a:r>
            <a:r>
              <a:rPr lang="en-US" sz="2000" dirty="0" smtClean="0">
                <a:latin typeface="Arial Rounded MT Bold" pitchFamily="34" charset="0"/>
              </a:rPr>
              <a:t>. </a:t>
            </a:r>
          </a:p>
          <a:p>
            <a:pPr algn="l" rtl="0"/>
            <a:r>
              <a:rPr lang="en-US" sz="2000" dirty="0" smtClean="0">
                <a:latin typeface="Arial Rounded MT Bold" pitchFamily="34" charset="0"/>
              </a:rPr>
              <a:t>It typically lasts </a:t>
            </a:r>
            <a:r>
              <a:rPr lang="en-US" sz="2000" dirty="0" smtClean="0">
                <a:solidFill>
                  <a:schemeClr val="accent1"/>
                </a:solidFill>
                <a:latin typeface="Arial Rounded MT Bold" pitchFamily="34" charset="0"/>
              </a:rPr>
              <a:t>30-90</a:t>
            </a:r>
            <a:r>
              <a:rPr lang="en-US" sz="2000" dirty="0" smtClean="0">
                <a:latin typeface="Arial Rounded MT Bold" pitchFamily="34" charset="0"/>
              </a:rPr>
              <a:t> minutes</a:t>
            </a:r>
            <a:endParaRPr lang="ar-SA" sz="2000" dirty="0" smtClean="0">
              <a:latin typeface="Arial Rounded MT Bold" pitchFamily="34" charset="0"/>
            </a:endParaRPr>
          </a:p>
          <a:p>
            <a:pPr algn="l" rtl="0"/>
            <a:endParaRPr lang="ar-SA" sz="2000" dirty="0">
              <a:latin typeface="Arial Rounded MT 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3"/>
          <a:stretch/>
        </p:blipFill>
        <p:spPr>
          <a:xfrm>
            <a:off x="1500166" y="1428736"/>
            <a:ext cx="4592552" cy="1215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Respiratory_ar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53280" y="3254345"/>
            <a:ext cx="1380052" cy="3571899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2250" y="552174"/>
            <a:ext cx="6347713" cy="1320800"/>
          </a:xfrm>
        </p:spPr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Management: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defRPr/>
            </a:pPr>
            <a:r>
              <a:rPr lang="en-US" sz="2800" dirty="0" smtClean="0">
                <a:latin typeface="Arial Rounded MT Bold" pitchFamily="34" charset="0"/>
              </a:rPr>
              <a:t>Acute cluster</a:t>
            </a:r>
            <a:r>
              <a:rPr lang="ar-SA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attacks: are best treated </a:t>
            </a:r>
            <a:r>
              <a:rPr lang="en-US" sz="2800" dirty="0" smtClean="0">
                <a:solidFill>
                  <a:schemeClr val="accent1"/>
                </a:solidFill>
                <a:latin typeface="Arial Rounded MT Bold" pitchFamily="34" charset="0"/>
              </a:rPr>
              <a:t>with high-flow oxygen </a:t>
            </a:r>
            <a:r>
              <a:rPr lang="en-US" sz="2800" dirty="0" smtClean="0">
                <a:latin typeface="Arial Rounded MT Bold" pitchFamily="34" charset="0"/>
              </a:rPr>
              <a:t>and</a:t>
            </a:r>
            <a:r>
              <a:rPr lang="en-US" sz="2800" dirty="0" smtClean="0">
                <a:solidFill>
                  <a:schemeClr val="accent1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 Rounded MT Bold" pitchFamily="34" charset="0"/>
              </a:rPr>
              <a:t>parenteral</a:t>
            </a:r>
            <a:r>
              <a:rPr lang="en-US" sz="2800" dirty="0" smtClean="0">
                <a:solidFill>
                  <a:schemeClr val="accent1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 Rounded MT Bold" pitchFamily="34" charset="0"/>
              </a:rPr>
              <a:t>Sumatriptan</a:t>
            </a:r>
            <a:r>
              <a:rPr lang="en-US" sz="2800" dirty="0" smtClean="0">
                <a:solidFill>
                  <a:schemeClr val="accent1"/>
                </a:solidFill>
                <a:latin typeface="Arial Rounded MT Bold" pitchFamily="34" charset="0"/>
              </a:rPr>
              <a:t>.</a:t>
            </a:r>
          </a:p>
          <a:p>
            <a:pPr marL="0" indent="0" algn="l" rtl="0">
              <a:buNone/>
              <a:defRPr/>
            </a:pPr>
            <a:endParaRPr lang="en-US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Cont: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000" dirty="0" smtClean="0">
                <a:latin typeface="Arial Rounded MT Bold" pitchFamily="34" charset="0"/>
              </a:rPr>
              <a:t>Prophylaxis:</a:t>
            </a: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    Of all headache types, cluster headache are the most responsive to Prophylactic treatment . </a:t>
            </a:r>
          </a:p>
          <a:p>
            <a:pPr algn="l" rtl="0"/>
            <a:r>
              <a:rPr lang="en-US" sz="2000" dirty="0" smtClean="0">
                <a:latin typeface="Arial Rounded MT Bold" pitchFamily="34" charset="0"/>
              </a:rPr>
              <a:t>Should seek for specialist: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err="1" smtClean="0">
                <a:latin typeface="Arial Rounded MT Bold" pitchFamily="34" charset="0"/>
              </a:rPr>
              <a:t>Verapamil</a:t>
            </a:r>
            <a:r>
              <a:rPr lang="en-US" sz="2000" dirty="0" smtClean="0">
                <a:latin typeface="Arial Rounded MT Bold" pitchFamily="34" charset="0"/>
              </a:rPr>
              <a:t>. Drug of choice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>
                <a:latin typeface="Arial Rounded MT Bold" pitchFamily="34" charset="0"/>
              </a:rPr>
              <a:t>during pregnancy.</a:t>
            </a:r>
          </a:p>
          <a:p>
            <a:pPr algn="l" rtl="0"/>
            <a:endParaRPr lang="ar-SA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Benign intracranial tension: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132856"/>
            <a:ext cx="6768752" cy="280831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Arial Rounded MT Bold" pitchFamily="34" charset="0"/>
              </a:rPr>
              <a:t>is a neurological disorder that is characterized by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increased intracranial pressure </a:t>
            </a:r>
            <a:r>
              <a:rPr lang="en-US" dirty="0" smtClean="0">
                <a:latin typeface="Arial Rounded MT Bold" pitchFamily="34" charset="0"/>
              </a:rPr>
              <a:t>(pressure around the brain) </a:t>
            </a:r>
            <a:r>
              <a:rPr lang="en-US" u="sng" dirty="0" smtClean="0">
                <a:latin typeface="Arial Rounded MT Bold" pitchFamily="34" charset="0"/>
              </a:rPr>
              <a:t>in the absence of a tumor or other diseases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algn="l" rtl="0">
              <a:buNone/>
            </a:pPr>
            <a:endParaRPr lang="ar-SA" dirty="0">
              <a:latin typeface="Arial Rounded MT Bol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40185" r="5960" b="6352"/>
          <a:stretch/>
        </p:blipFill>
        <p:spPr>
          <a:xfrm>
            <a:off x="323527" y="3284984"/>
            <a:ext cx="586350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Cont: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598" y="2160590"/>
            <a:ext cx="6770713" cy="388077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Symptoms are </a:t>
            </a:r>
            <a:r>
              <a:rPr lang="en-US" sz="2000" u="sng" dirty="0" smtClean="0">
                <a:latin typeface="Arial Rounded MT Bold" pitchFamily="34" charset="0"/>
              </a:rPr>
              <a:t>headache</a:t>
            </a:r>
            <a:r>
              <a:rPr lang="en-US" sz="2000" dirty="0" smtClean="0">
                <a:latin typeface="Arial Rounded MT Bold" pitchFamily="34" charset="0"/>
              </a:rPr>
              <a:t>,</a:t>
            </a:r>
            <a:r>
              <a:rPr lang="en-US" sz="2000" u="sng" dirty="0">
                <a:latin typeface="Arial Rounded MT Bold" pitchFamily="34" charset="0"/>
              </a:rPr>
              <a:t> pulsatile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u="sng" dirty="0" smtClean="0">
                <a:latin typeface="Arial Rounded MT Bold" pitchFamily="34" charset="0"/>
              </a:rPr>
              <a:t>tinnitus</a:t>
            </a:r>
            <a:r>
              <a:rPr lang="en-US" sz="2000" dirty="0" smtClean="0">
                <a:latin typeface="Arial Rounded MT Bold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000" dirty="0">
                <a:latin typeface="Arial Rounded MT Bold" pitchFamily="34" charset="0"/>
              </a:rPr>
              <a:t>	</a:t>
            </a:r>
            <a:r>
              <a:rPr lang="en-US" sz="2000" u="sng" dirty="0" smtClean="0">
                <a:latin typeface="Arial Rounded MT Bold" pitchFamily="34" charset="0"/>
              </a:rPr>
              <a:t>double vision</a:t>
            </a:r>
            <a:r>
              <a:rPr lang="en-US" sz="2000" dirty="0" smtClean="0">
                <a:latin typeface="Arial Rounded MT Bold" pitchFamily="34" charset="0"/>
              </a:rPr>
              <a:t>, </a:t>
            </a:r>
            <a:r>
              <a:rPr lang="en-US" sz="2000" u="sng" dirty="0" smtClean="0">
                <a:latin typeface="Arial Rounded MT Bold" pitchFamily="34" charset="0"/>
              </a:rPr>
              <a:t>nausea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and </a:t>
            </a:r>
            <a:r>
              <a:rPr lang="en-US" sz="2000" u="sng" dirty="0" smtClean="0">
                <a:latin typeface="Arial Rounded MT Bold" pitchFamily="34" charset="0"/>
              </a:rPr>
              <a:t>vomiting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r>
              <a:rPr lang="en-US" sz="2000" dirty="0" smtClean="0">
                <a:latin typeface="Arial Rounded MT Bold" pitchFamily="34" charset="0"/>
              </a:rPr>
              <a:t> It may lead to swelling of the optic disc in the eye, which can progress to </a:t>
            </a:r>
            <a:r>
              <a:rPr lang="en-US" sz="2000" dirty="0" smtClean="0">
                <a:solidFill>
                  <a:schemeClr val="accent1"/>
                </a:solidFill>
                <a:latin typeface="Arial Rounded MT Bold" pitchFamily="34" charset="0"/>
              </a:rPr>
              <a:t>vision loss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  <a:endParaRPr lang="ar-SA" sz="2000" dirty="0" smtClean="0">
              <a:latin typeface="Arial Rounded MT Bold" pitchFamily="34" charset="0"/>
            </a:endParaRPr>
          </a:p>
          <a:p>
            <a:endParaRPr lang="ar-SA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Cont: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2068507"/>
            <a:ext cx="6347714" cy="388077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Rounded MT Bold" pitchFamily="34" charset="0"/>
              </a:rPr>
              <a:t>Diagnosed by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CT scan </a:t>
            </a:r>
            <a:r>
              <a:rPr lang="en-US" sz="2800" dirty="0" smtClean="0">
                <a:latin typeface="Arial Rounded MT Bold" pitchFamily="34" charset="0"/>
              </a:rPr>
              <a:t>and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Lumbar Puncture</a:t>
            </a:r>
            <a:r>
              <a:rPr lang="en-US" sz="2800" dirty="0" smtClean="0">
                <a:latin typeface="Arial Rounded MT Bold" pitchFamily="34" charset="0"/>
              </a:rPr>
              <a:t>.</a:t>
            </a:r>
          </a:p>
          <a:p>
            <a:pPr algn="l" rtl="0"/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Rounded MT Bold" pitchFamily="34" charset="0"/>
              </a:rPr>
              <a:t>Treated by </a:t>
            </a:r>
            <a:r>
              <a:rPr lang="en-US" sz="2800" b="1" dirty="0" smtClean="0">
                <a:latin typeface="Arial Rounded MT Bold" pitchFamily="34" charset="0"/>
              </a:rPr>
              <a:t>acetazolamide</a:t>
            </a:r>
            <a:r>
              <a:rPr lang="en-US" sz="2800" dirty="0" smtClean="0">
                <a:latin typeface="Arial Rounded MT Bold" pitchFamily="34" charset="0"/>
              </a:rPr>
              <a:t> or </a:t>
            </a:r>
            <a:r>
              <a:rPr lang="en-US" sz="2800" b="1" dirty="0" smtClean="0">
                <a:latin typeface="Arial Rounded MT Bold" pitchFamily="34" charset="0"/>
              </a:rPr>
              <a:t>surgical.</a:t>
            </a:r>
            <a:endParaRPr lang="en-US" sz="2800" dirty="0" smtClean="0">
              <a:latin typeface="Arial Rounded MT Bold" pitchFamily="34" charset="0"/>
            </a:endParaRPr>
          </a:p>
          <a:p>
            <a:pPr algn="l" rtl="0"/>
            <a:endParaRPr lang="ar-SA" sz="2800" dirty="0" smtClean="0">
              <a:latin typeface="Arial Rounded MT Bold" pitchFamily="34" charset="0"/>
            </a:endParaRPr>
          </a:p>
        </p:txBody>
      </p:sp>
      <p:pic>
        <p:nvPicPr>
          <p:cNvPr id="4" name="صورة 3" descr="ct-sc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8943" y="3861048"/>
            <a:ext cx="3002499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68911"/>
            <a:ext cx="2631450" cy="197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Temporal Arteritis: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Arial Rounded MT Bold" pitchFamily="34" charset="0"/>
              </a:rPr>
              <a:t>Form of vasculitis.</a:t>
            </a:r>
          </a:p>
          <a:p>
            <a:pPr algn="l" rtl="0"/>
            <a:r>
              <a:rPr lang="en-US" dirty="0" smtClean="0">
                <a:latin typeface="Arial Rounded MT Bold" pitchFamily="34" charset="0"/>
              </a:rPr>
              <a:t>is an inflammatory disease of 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blood vessels </a:t>
            </a:r>
            <a:r>
              <a:rPr lang="en-US" dirty="0" smtClean="0">
                <a:latin typeface="Arial Rounded MT Bold" pitchFamily="34" charset="0"/>
              </a:rPr>
              <a:t>most commonly involving 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large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medium</a:t>
            </a:r>
            <a:r>
              <a:rPr lang="en-US" dirty="0" smtClean="0">
                <a:latin typeface="Arial Rounded MT Bold" pitchFamily="34" charset="0"/>
              </a:rPr>
              <a:t> arteries of the head.</a:t>
            </a:r>
          </a:p>
          <a:p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Headache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bruit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Arial Rounded MT Bold" pitchFamily="34" charset="0"/>
              </a:rPr>
              <a:t>fever </a:t>
            </a:r>
            <a:r>
              <a:rPr lang="en-US" dirty="0" smtClean="0">
                <a:latin typeface="Arial Rounded MT Bold" pitchFamily="34" charset="0"/>
              </a:rPr>
              <a:t>and 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jaw claudication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algn="l" rtl="0"/>
            <a:r>
              <a:rPr lang="en-US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Biopsy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is the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gold standard to diagnosis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algn="l" rtl="0"/>
            <a:r>
              <a:rPr lang="en-US" dirty="0" smtClean="0">
                <a:latin typeface="Arial Rounded MT Bold" pitchFamily="34" charset="0"/>
              </a:rPr>
              <a:t> treated by </a:t>
            </a:r>
            <a:r>
              <a:rPr lang="en-US" dirty="0" smtClean="0">
                <a:solidFill>
                  <a:schemeClr val="accent1"/>
                </a:solidFill>
                <a:latin typeface="Arial Rounded MT Bold" pitchFamily="34" charset="0"/>
              </a:rPr>
              <a:t>Corticosteroids.</a:t>
            </a:r>
            <a:endParaRPr lang="en-US" dirty="0" smtClean="0">
              <a:latin typeface="Arial Rounded MT Bold" pitchFamily="34" charset="0"/>
            </a:endParaRPr>
          </a:p>
          <a:p>
            <a:pPr algn="l" rtl="0"/>
            <a:endParaRPr lang="en-US" dirty="0" smtClean="0">
              <a:latin typeface="Arial Rounded MT Bold" pitchFamily="34" charset="0"/>
            </a:endParaRPr>
          </a:p>
          <a:p>
            <a:pPr algn="l" rtl="0"/>
            <a:endParaRPr lang="ar-SA" dirty="0" smtClean="0">
              <a:latin typeface="Arial Rounded MT Bold" pitchFamily="34" charset="0"/>
            </a:endParaRPr>
          </a:p>
        </p:txBody>
      </p:sp>
      <p:pic>
        <p:nvPicPr>
          <p:cNvPr id="4" name="Picture 3" descr="tempor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4143380"/>
            <a:ext cx="2162175" cy="211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6480720" cy="6101978"/>
          </a:xfrm>
        </p:spPr>
      </p:pic>
    </p:spTree>
    <p:extLst>
      <p:ext uri="{BB962C8B-B14F-4D97-AF65-F5344CB8AC3E}">
        <p14:creationId xmlns:p14="http://schemas.microsoft.com/office/powerpoint/2010/main" val="4342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mm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6536577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794114"/>
            <a:ext cx="7096302" cy="6063886"/>
          </a:xfrm>
        </p:spPr>
        <p:txBody>
          <a:bodyPr>
            <a:normAutofit fontScale="92500" lnSpcReduction="10000"/>
          </a:bodyPr>
          <a:lstStyle/>
          <a:p>
            <a:pPr marL="114300" indent="0" algn="l" rtl="0">
              <a:lnSpc>
                <a:spcPct val="150000"/>
              </a:lnSpc>
              <a:buNone/>
            </a:pPr>
            <a:r>
              <a:rPr lang="en-US" sz="2400" dirty="0" smtClean="0">
                <a:latin typeface="Arial Rounded MT Bold" pitchFamily="34" charset="0"/>
              </a:rPr>
              <a:t>1-A 30-year-old lady, presented with C/O headache, unilateral, pulsating in nature, severe, lasts for few hours and increases by daily routine physical activities. Past H/O having similar attacks on and off past few years. Not known to have any other problem.</a:t>
            </a:r>
          </a:p>
          <a:p>
            <a:pPr marL="114300" indent="0" algn="l" rtl="0">
              <a:buNone/>
            </a:pPr>
            <a:endParaRPr lang="en-US" sz="1200" b="1" dirty="0" smtClean="0">
              <a:latin typeface="Arial Rounded MT Bold" pitchFamily="34" charset="0"/>
            </a:endParaRPr>
          </a:p>
          <a:p>
            <a:pPr marL="114300" indent="0" algn="l" rtl="0">
              <a:buNone/>
            </a:pPr>
            <a:endParaRPr lang="en-US" sz="2200" b="1" dirty="0" smtClean="0">
              <a:latin typeface="Arial Rounded MT Bold" pitchFamily="34" charset="0"/>
            </a:endParaRP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Arial Rounded MT Bold" pitchFamily="34" charset="0"/>
              </a:rPr>
              <a:t>What is the most likely diagnosis?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A) Cluster headache.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B) Migraine.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C) Subarachnoid hemorrhage.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D) Tension headache.</a:t>
            </a:r>
          </a:p>
          <a:p>
            <a:pPr marL="457200" lvl="1" indent="0" algn="l" rtl="0"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 marL="457200" lvl="1" indent="0" algn="l" rtl="0"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 marL="457200" lvl="1" indent="0" algn="l" rtl="0"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 algn="l" rtl="0"/>
            <a:endParaRPr lang="ar-SA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Rounded MT Bold" pitchFamily="34" charset="0"/>
              </a:rPr>
              <a:t>Pattern:</a:t>
            </a:r>
            <a:endParaRPr lang="ar-SA" b="1" dirty="0">
              <a:latin typeface="Arial Rounded MT Bold" pitchFamily="34" charset="0"/>
            </a:endParaRPr>
          </a:p>
        </p:txBody>
      </p:sp>
      <p:graphicFrame>
        <p:nvGraphicFramePr>
          <p:cNvPr id="6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Rounded MT Bold" pitchFamily="34" charset="0"/>
              </a:rPr>
              <a:t>Character:</a:t>
            </a:r>
            <a:endParaRPr lang="ar-SA" dirty="0">
              <a:latin typeface="Arial Rounded MT Bold" pitchFamily="34" charset="0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Arial Rounded MT Bold" pitchFamily="34" charset="0"/>
              </a:rPr>
              <a:t>Associated symptoms:</a:t>
            </a:r>
            <a:endParaRPr lang="ar-SA" b="1" dirty="0">
              <a:latin typeface="Arial Rounded MT Bold" pitchFamily="34" charset="0"/>
            </a:endParaRPr>
          </a:p>
        </p:txBody>
      </p:sp>
      <p:graphicFrame>
        <p:nvGraphicFramePr>
          <p:cNvPr id="4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headache-ty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31608" cy="5937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445224"/>
            <a:ext cx="9131608" cy="8490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a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6898920" cy="381642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98038" y="260648"/>
            <a:ext cx="6880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itchFamily="34" charset="0"/>
              </a:rPr>
              <a:t> What is the role of primary health care physician in management “Drug treatment and Prophylaxis”</a:t>
            </a:r>
          </a:p>
        </p:txBody>
      </p:sp>
    </p:spTree>
    <p:extLst>
      <p:ext uri="{BB962C8B-B14F-4D97-AF65-F5344CB8AC3E}">
        <p14:creationId xmlns:p14="http://schemas.microsoft.com/office/powerpoint/2010/main" val="14123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66350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Role of Primary Health Care Physician: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rtl="0"/>
            <a:r>
              <a:rPr lang="en-US" dirty="0" smtClean="0">
                <a:latin typeface="Arial Rounded MT Bold" pitchFamily="34" charset="0"/>
              </a:rPr>
              <a:t>To arrange specific consultations for headache.</a:t>
            </a:r>
          </a:p>
          <a:p>
            <a:pPr lvl="0" algn="just" rtl="0"/>
            <a:endParaRPr lang="en-US" dirty="0" smtClean="0">
              <a:latin typeface="Arial Rounded MT Bold" pitchFamily="34" charset="0"/>
            </a:endParaRPr>
          </a:p>
          <a:p>
            <a:pPr lvl="0" algn="just" rtl="0"/>
            <a:r>
              <a:rPr lang="en-US" dirty="0" smtClean="0">
                <a:latin typeface="Arial Rounded MT Bold" pitchFamily="34" charset="0"/>
              </a:rPr>
              <a:t>To institute a system of detailed history taking, patient education at the outset of the consultation.</a:t>
            </a:r>
          </a:p>
          <a:p>
            <a:pPr lvl="0" algn="just" rtl="0"/>
            <a:endParaRPr lang="en-US" dirty="0" smtClean="0">
              <a:latin typeface="Arial Rounded MT Bold" pitchFamily="34" charset="0"/>
            </a:endParaRPr>
          </a:p>
          <a:p>
            <a:pPr lvl="0" algn="just" rtl="0"/>
            <a:r>
              <a:rPr lang="en-US" dirty="0" smtClean="0">
                <a:latin typeface="Arial Rounded MT Bold" pitchFamily="34" charset="0"/>
              </a:rPr>
              <a:t>To institute a process of management that is individualized for each patient, using a new algorithm. Assessing the impact on the patient's daily life is a key aspect of diagnosis and management.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Cont: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rtl="0"/>
            <a:r>
              <a:rPr lang="en-US" dirty="0" smtClean="0">
                <a:latin typeface="Arial Rounded MT Bold" pitchFamily="34" charset="0"/>
              </a:rPr>
              <a:t>To prescribe only treatments that have objective evidence of favorable efficacy and tolerability.</a:t>
            </a:r>
          </a:p>
          <a:p>
            <a:pPr lvl="0" algn="just" rtl="0"/>
            <a:endParaRPr lang="en-US" dirty="0" smtClean="0">
              <a:latin typeface="Arial Rounded MT Bold" pitchFamily="34" charset="0"/>
            </a:endParaRPr>
          </a:p>
          <a:p>
            <a:pPr lvl="0" algn="just" rtl="0"/>
            <a:r>
              <a:rPr lang="en-US" dirty="0" smtClean="0">
                <a:latin typeface="Arial Rounded MT Bold" pitchFamily="34" charset="0"/>
              </a:rPr>
              <a:t>To utilize prospective follow-up procedures to monitor the success of treatment.</a:t>
            </a:r>
          </a:p>
          <a:p>
            <a:pPr lvl="0" algn="just" rtl="0"/>
            <a:endParaRPr lang="en-US" dirty="0" smtClean="0">
              <a:latin typeface="Arial Rounded MT Bold" pitchFamily="34" charset="0"/>
            </a:endParaRPr>
          </a:p>
          <a:p>
            <a:pPr lvl="0" algn="just" rtl="0"/>
            <a:r>
              <a:rPr lang="en-US" dirty="0" smtClean="0">
                <a:latin typeface="Arial Rounded MT Bold" pitchFamily="34" charset="0"/>
              </a:rPr>
              <a:t>To organize a team approach to headache management in primary care</a:t>
            </a:r>
          </a:p>
          <a:p>
            <a:pPr algn="l" rtl="0"/>
            <a:endParaRPr lang="ar-SA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35496" y="-99392"/>
            <a:ext cx="8229600" cy="190499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Pre-Test</a:t>
            </a:r>
            <a:endParaRPr lang="ar-SA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1777"/>
            <a:ext cx="4464496" cy="46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052736"/>
            <a:ext cx="6807700" cy="5472608"/>
          </a:xfrm>
        </p:spPr>
        <p:txBody>
          <a:bodyPr>
            <a:normAutofit fontScale="85000" lnSpcReduction="20000"/>
          </a:bodyPr>
          <a:lstStyle/>
          <a:p>
            <a:pPr marL="114300" indent="0" algn="l" rtl="0">
              <a:lnSpc>
                <a:spcPct val="160000"/>
              </a:lnSpc>
              <a:buNone/>
            </a:pPr>
            <a:r>
              <a:rPr lang="en-US" sz="2400" dirty="0" smtClean="0">
                <a:latin typeface="Arial Rounded MT Bold" pitchFamily="34" charset="0"/>
              </a:rPr>
              <a:t>1-A 30-year-old lady, presented with C/O headache, unilateral, pulsating in nature, severe, lasts for few hours and increases by daily routine physical activities. Past H/O having similar attacks on and off past few years. Not known to have any other problem.</a:t>
            </a:r>
          </a:p>
          <a:p>
            <a:pPr marL="114300" indent="0" algn="l" rtl="0">
              <a:lnSpc>
                <a:spcPct val="160000"/>
              </a:lnSpc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Arial Rounded MT Bold" pitchFamily="34" charset="0"/>
              </a:rPr>
              <a:t>What is the most likely diagnosis?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A) Cluster headache.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B) Migraine.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C) Subarachnoid hemorrhage.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D) Tension headache.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B</a:t>
            </a:r>
          </a:p>
          <a:p>
            <a:pPr marL="457200" lvl="1" indent="0" algn="l" rtl="0"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 marL="457200" lvl="1" indent="0" algn="l" rtl="0"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 algn="l" rtl="0"/>
            <a:endParaRPr lang="ar-SA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764704"/>
            <a:ext cx="7128792" cy="6120680"/>
          </a:xfrm>
        </p:spPr>
        <p:txBody>
          <a:bodyPr>
            <a:normAutofit fontScale="70000" lnSpcReduction="20000"/>
          </a:bodyPr>
          <a:lstStyle/>
          <a:p>
            <a:pPr marL="0" lvl="0" indent="0" algn="l" rtl="0">
              <a:lnSpc>
                <a:spcPct val="170000"/>
              </a:lnSpc>
              <a:buNone/>
            </a:pPr>
            <a:r>
              <a:rPr lang="en-US" sz="2400" dirty="0" smtClean="0">
                <a:latin typeface="Arial Rounded MT Bold" pitchFamily="34" charset="0"/>
              </a:rPr>
              <a:t>2-A 35-years-old male comes to your office with a 6-month history of recurrent daily headaches, usually in the late afternoon. The headaches are described by the patient as compressing in nature.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400" dirty="0" smtClean="0">
                <a:latin typeface="Arial Rounded MT Bold" pitchFamily="34" charset="0"/>
              </a:rPr>
              <a:t>The headaches are not associated with nausea, vomiting, or malaise. The patient  describe some dizziness and light headedness with these headaches.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400" dirty="0" smtClean="0">
                <a:latin typeface="Arial Rounded MT Bold" pitchFamily="34" charset="0"/>
              </a:rPr>
              <a:t>On examination: unremarkable</a:t>
            </a:r>
          </a:p>
          <a:p>
            <a:pPr marL="0" indent="0" algn="l" rtl="0">
              <a:lnSpc>
                <a:spcPct val="170000"/>
              </a:lnSpc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Arial Rounded MT Bold" pitchFamily="34" charset="0"/>
              </a:rPr>
              <a:t>What is the likely type of headache in this patient?</a:t>
            </a:r>
            <a:endParaRPr lang="en-US" sz="2400" dirty="0" smtClean="0">
              <a:solidFill>
                <a:schemeClr val="accent1"/>
              </a:solidFill>
              <a:latin typeface="Arial Rounded MT Bold" pitchFamily="34" charset="0"/>
            </a:endParaRP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A) Chronic daily headache: tension type.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B) Episodic tension-type headache.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C) Migraine without </a:t>
            </a:r>
            <a:r>
              <a:rPr lang="en-US" sz="2400" dirty="0" err="1" smtClean="0">
                <a:latin typeface="Arial Rounded MT Bold" pitchFamily="34" charset="0"/>
              </a:rPr>
              <a:t>aurea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D) Cluster headache.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A</a:t>
            </a:r>
            <a:endParaRPr lang="ar-SA" sz="3600" dirty="0" smtClean="0">
              <a:latin typeface="Arial Rounded MT Bold" pitchFamily="34" charset="0"/>
            </a:endParaRPr>
          </a:p>
          <a:p>
            <a:endParaRPr lang="ar-SA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629602"/>
            <a:ext cx="7128792" cy="6111766"/>
          </a:xfrm>
        </p:spPr>
        <p:txBody>
          <a:bodyPr>
            <a:normAutofit fontScale="70000" lnSpcReduction="20000"/>
          </a:bodyPr>
          <a:lstStyle/>
          <a:p>
            <a:pPr marL="0" lvl="0" indent="0" algn="l" rtl="0">
              <a:lnSpc>
                <a:spcPct val="160000"/>
              </a:lnSpc>
              <a:buNone/>
            </a:pPr>
            <a:r>
              <a:rPr lang="en-US" sz="2600" dirty="0" smtClean="0">
                <a:latin typeface="Arial Rounded MT Bold" pitchFamily="34" charset="0"/>
              </a:rPr>
              <a:t>2-A 35-years-old male comes to your office with a 6-month history of recurrent daily headaches, usually in the late afternoon. The headaches are described by the patient as compressing in nature.</a:t>
            </a:r>
          </a:p>
          <a:p>
            <a:pPr marL="0" indent="0" algn="l" rtl="0">
              <a:lnSpc>
                <a:spcPct val="160000"/>
              </a:lnSpc>
              <a:buNone/>
            </a:pPr>
            <a:r>
              <a:rPr lang="en-US" sz="2600" dirty="0" smtClean="0">
                <a:latin typeface="Arial Rounded MT Bold" pitchFamily="34" charset="0"/>
              </a:rPr>
              <a:t>The headaches are not associated with nausea, vomiting, or malaise. The patient  describe some dizziness and light headedness with these headaches.</a:t>
            </a:r>
          </a:p>
          <a:p>
            <a:pPr marL="0" indent="0" algn="l" rtl="0">
              <a:lnSpc>
                <a:spcPct val="160000"/>
              </a:lnSpc>
              <a:buNone/>
            </a:pPr>
            <a:r>
              <a:rPr lang="en-US" sz="2600" dirty="0" smtClean="0">
                <a:latin typeface="Arial Rounded MT Bold" pitchFamily="34" charset="0"/>
              </a:rPr>
              <a:t>On examination: unremarkable</a:t>
            </a:r>
          </a:p>
          <a:p>
            <a:pPr marL="0" indent="0" algn="l" rtl="0">
              <a:lnSpc>
                <a:spcPct val="160000"/>
              </a:lnSpc>
              <a:buNone/>
            </a:pPr>
            <a:endParaRPr lang="en-US" sz="1600" dirty="0" smtClean="0">
              <a:latin typeface="Arial Rounded MT Bold" pitchFamily="34" charset="0"/>
            </a:endParaRPr>
          </a:p>
          <a:p>
            <a:pPr marL="0" indent="0" algn="l" rtl="0">
              <a:lnSpc>
                <a:spcPct val="160000"/>
              </a:lnSpc>
              <a:buNone/>
            </a:pPr>
            <a:endParaRPr lang="en-US" sz="1400" dirty="0" smtClean="0">
              <a:latin typeface="Arial Rounded MT Bold" pitchFamily="34" charset="0"/>
            </a:endParaRP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Arial Rounded MT Bold" pitchFamily="34" charset="0"/>
              </a:rPr>
              <a:t>What is the likely type of headache in this patient?</a:t>
            </a:r>
            <a:endParaRPr lang="en-US" sz="2400" dirty="0" smtClean="0">
              <a:solidFill>
                <a:schemeClr val="accent1"/>
              </a:solidFill>
              <a:latin typeface="Arial Rounded MT Bold" pitchFamily="34" charset="0"/>
            </a:endParaRP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A) Chronic daily headache: tension type.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B) Episodic tension-type headache.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C) Migraine without </a:t>
            </a:r>
            <a:r>
              <a:rPr lang="en-US" sz="2400" dirty="0" err="1" smtClean="0">
                <a:latin typeface="Arial Rounded MT Bold" pitchFamily="34" charset="0"/>
              </a:rPr>
              <a:t>aurea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latin typeface="Arial Rounded MT Bold" pitchFamily="34" charset="0"/>
              </a:rPr>
              <a:t>D) Cluster headache.</a:t>
            </a:r>
          </a:p>
          <a:p>
            <a:pPr algn="l" rtl="0"/>
            <a:endParaRPr lang="ar-SA" sz="36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016" y="692696"/>
            <a:ext cx="7236296" cy="6165304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lnSpc>
                <a:spcPct val="170000"/>
              </a:lnSpc>
              <a:buNone/>
            </a:pPr>
            <a:r>
              <a:rPr lang="en-US" sz="2800" dirty="0" smtClean="0">
                <a:latin typeface="Arial Rounded MT Bold" pitchFamily="34" charset="0"/>
              </a:rPr>
              <a:t>3-A 19-years-old woman with a BMI of 34, presents to her physician with a 6-month history of intermittent headaches associated with visual blurring. She also gives history of vague menstrual irregularities. </a:t>
            </a:r>
            <a:r>
              <a:rPr lang="en-US" sz="2800" dirty="0" err="1" smtClean="0">
                <a:latin typeface="Arial Rounded MT Bold" pitchFamily="34" charset="0"/>
              </a:rPr>
              <a:t>Fundoscopy</a:t>
            </a:r>
            <a:r>
              <a:rPr lang="en-US" sz="2800" dirty="0" smtClean="0">
                <a:latin typeface="Arial Rounded MT Bold" pitchFamily="34" charset="0"/>
              </a:rPr>
              <a:t> shows </a:t>
            </a:r>
            <a:r>
              <a:rPr lang="en-US" sz="2800" dirty="0" err="1" smtClean="0">
                <a:latin typeface="Arial Rounded MT Bold" pitchFamily="34" charset="0"/>
              </a:rPr>
              <a:t>papilloedema</a:t>
            </a:r>
            <a:r>
              <a:rPr lang="en-US" sz="2800" dirty="0" smtClean="0">
                <a:latin typeface="Arial Rounded MT Bold" pitchFamily="34" charset="0"/>
              </a:rPr>
              <a:t>. Routine investigations including ESR, CT head scan and lumbar puncture are normal. </a:t>
            </a:r>
          </a:p>
          <a:p>
            <a:pPr marL="0" indent="0" algn="l" rtl="0">
              <a:lnSpc>
                <a:spcPct val="170000"/>
              </a:lnSpc>
              <a:buNone/>
            </a:pPr>
            <a:endParaRPr lang="en-US" sz="2800" dirty="0" smtClean="0">
              <a:latin typeface="Arial Rounded MT Bold" pitchFamily="34" charset="0"/>
            </a:endParaRP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The most likely diagnosis is:</a:t>
            </a:r>
            <a:endParaRPr lang="en-US" sz="2800" dirty="0" smtClean="0">
              <a:solidFill>
                <a:schemeClr val="accent1"/>
              </a:solidFill>
              <a:latin typeface="Arial Rounded MT Bold" pitchFamily="34" charset="0"/>
            </a:endParaRPr>
          </a:p>
          <a:p>
            <a:pPr marL="914400" lvl="2" indent="0" algn="l" rtl="0">
              <a:buNone/>
            </a:pPr>
            <a:r>
              <a:rPr lang="en-US" sz="2800" dirty="0" smtClean="0">
                <a:latin typeface="Arial Rounded MT Bold" pitchFamily="34" charset="0"/>
              </a:rPr>
              <a:t>A) Benign intracranial hypertension.</a:t>
            </a:r>
          </a:p>
          <a:p>
            <a:pPr marL="914400" lvl="2" indent="0" algn="l" rtl="0">
              <a:buNone/>
            </a:pPr>
            <a:r>
              <a:rPr lang="en-US" sz="2800" dirty="0" smtClean="0">
                <a:latin typeface="Arial Rounded MT Bold" pitchFamily="34" charset="0"/>
              </a:rPr>
              <a:t>B) Giant cell </a:t>
            </a:r>
            <a:r>
              <a:rPr lang="en-US" sz="2800" dirty="0" err="1" smtClean="0">
                <a:latin typeface="Arial Rounded MT Bold" pitchFamily="34" charset="0"/>
              </a:rPr>
              <a:t>arteritis</a:t>
            </a:r>
            <a:r>
              <a:rPr lang="en-US" sz="2800" dirty="0" smtClean="0">
                <a:latin typeface="Arial Rounded MT Bold" pitchFamily="34" charset="0"/>
              </a:rPr>
              <a:t>.</a:t>
            </a:r>
          </a:p>
          <a:p>
            <a:pPr marL="914400" lvl="2" indent="0" algn="l" rtl="0">
              <a:buNone/>
            </a:pPr>
            <a:r>
              <a:rPr lang="en-US" sz="2800" dirty="0" smtClean="0">
                <a:latin typeface="Arial Rounded MT Bold" pitchFamily="34" charset="0"/>
              </a:rPr>
              <a:t>c) Subdural </a:t>
            </a:r>
            <a:r>
              <a:rPr lang="en-US" sz="2800" dirty="0" err="1" smtClean="0">
                <a:latin typeface="Arial Rounded MT Bold" pitchFamily="34" charset="0"/>
              </a:rPr>
              <a:t>haemorrhage</a:t>
            </a:r>
            <a:r>
              <a:rPr lang="en-US" sz="2800" dirty="0" smtClean="0">
                <a:latin typeface="Arial Rounded MT Bold" pitchFamily="34" charset="0"/>
              </a:rPr>
              <a:t>.</a:t>
            </a:r>
          </a:p>
          <a:p>
            <a:pPr marL="914400" lvl="2" indent="0" algn="l" rtl="0">
              <a:buNone/>
            </a:pPr>
            <a:r>
              <a:rPr lang="en-US" sz="2800" dirty="0" smtClean="0">
                <a:latin typeface="Arial Rounded MT Bold" pitchFamily="34" charset="0"/>
              </a:rPr>
              <a:t>D) Tension headache.</a:t>
            </a:r>
          </a:p>
          <a:p>
            <a:pPr marL="914400" lvl="2" indent="0" algn="l" rtl="0">
              <a:buNone/>
            </a:pPr>
            <a:r>
              <a:rPr lang="en-US" sz="2800" dirty="0" smtClean="0">
                <a:latin typeface="Arial Rounded MT Bold" pitchFamily="34" charset="0"/>
              </a:rPr>
              <a:t>          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A</a:t>
            </a:r>
          </a:p>
          <a:p>
            <a:endParaRPr lang="ar-SA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28266"/>
          </a:xfrm>
        </p:spPr>
        <p:txBody>
          <a:bodyPr>
            <a:normAutofit/>
          </a:bodyPr>
          <a:lstStyle/>
          <a:p>
            <a:pPr marL="457200" lvl="1" indent="0" algn="l" rtl="0"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Arial Rounded MT Bold" pitchFamily="34" charset="0"/>
              </a:rPr>
              <a:t>4-The first-line treatments of Cluster Headache is:</a:t>
            </a:r>
          </a:p>
          <a:p>
            <a:pPr marL="0" indent="0" algn="l" rtl="0">
              <a:buNone/>
            </a:pPr>
            <a:endParaRPr lang="en-US" sz="2400" b="1" dirty="0" smtClean="0">
              <a:solidFill>
                <a:srgbClr val="00FF00"/>
              </a:solidFill>
              <a:latin typeface="Arial Rounded MT Bold" pitchFamily="34" charset="0"/>
            </a:endParaRPr>
          </a:p>
          <a:p>
            <a:pPr marL="457200" lvl="1" indent="0" algn="l" rtl="0">
              <a:buNone/>
            </a:pPr>
            <a:r>
              <a:rPr lang="en-US" sz="2000" dirty="0" smtClean="0">
                <a:latin typeface="Arial Rounded MT Bold" pitchFamily="34" charset="0"/>
              </a:rPr>
              <a:t>A) </a:t>
            </a:r>
            <a:r>
              <a:rPr lang="en-US" sz="2000" dirty="0" err="1" smtClean="0">
                <a:latin typeface="Arial Rounded MT Bold" pitchFamily="34" charset="0"/>
              </a:rPr>
              <a:t>Sumatriptan</a:t>
            </a:r>
            <a:r>
              <a:rPr lang="en-US" sz="2000" dirty="0" smtClean="0">
                <a:latin typeface="Arial Rounded MT Bold" pitchFamily="34" charset="0"/>
              </a:rPr>
              <a:t> injections</a:t>
            </a:r>
          </a:p>
          <a:p>
            <a:pPr marL="457200" lvl="1" indent="0" algn="l" rtl="0">
              <a:buNone/>
            </a:pPr>
            <a:r>
              <a:rPr lang="en-US" sz="2000" dirty="0" smtClean="0">
                <a:latin typeface="Arial Rounded MT Bold" pitchFamily="34" charset="0"/>
              </a:rPr>
              <a:t>B) </a:t>
            </a:r>
            <a:r>
              <a:rPr lang="en-US" sz="2000" dirty="0" err="1" smtClean="0">
                <a:latin typeface="Arial Rounded MT Bold" pitchFamily="34" charset="0"/>
              </a:rPr>
              <a:t>Zolmitriptan</a:t>
            </a:r>
            <a:r>
              <a:rPr lang="en-US" sz="2000" dirty="0" smtClean="0">
                <a:latin typeface="Arial Rounded MT Bold" pitchFamily="34" charset="0"/>
              </a:rPr>
              <a:t> nasal spray </a:t>
            </a:r>
          </a:p>
          <a:p>
            <a:pPr marL="457200" lvl="1" indent="0" algn="l" rtl="0">
              <a:buNone/>
            </a:pPr>
            <a:r>
              <a:rPr lang="en-US" sz="2000" dirty="0" smtClean="0">
                <a:latin typeface="Arial Rounded MT Bold" pitchFamily="34" charset="0"/>
              </a:rPr>
              <a:t>c) Oxygen</a:t>
            </a:r>
          </a:p>
          <a:p>
            <a:pPr marL="457200" lvl="1" indent="0" algn="l" rtl="0">
              <a:buNone/>
            </a:pPr>
            <a:r>
              <a:rPr lang="en-US" sz="2000" dirty="0" smtClean="0">
                <a:latin typeface="Arial Rounded MT Bold" pitchFamily="34" charset="0"/>
              </a:rPr>
              <a:t>D) All of the above. </a:t>
            </a:r>
          </a:p>
          <a:p>
            <a:pPr marL="457200" lvl="1" indent="0" algn="l" rtl="0">
              <a:buNone/>
            </a:pPr>
            <a:r>
              <a:rPr lang="en-US" sz="2000" dirty="0" smtClean="0">
                <a:latin typeface="Arial Rounded MT Bold" pitchFamily="34" charset="0"/>
              </a:rPr>
              <a:t>                          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60590"/>
            <a:ext cx="7286676" cy="3880773"/>
          </a:xfrm>
        </p:spPr>
        <p:txBody>
          <a:bodyPr/>
          <a:lstStyle/>
          <a:p>
            <a:pPr algn="l" rtl="0"/>
            <a:r>
              <a:rPr lang="en-US" dirty="0" smtClean="0">
                <a:hlinkClick r:id="rId2"/>
              </a:rPr>
              <a:t>http://www.nice.org.uk/</a:t>
            </a:r>
            <a:endParaRPr lang="en-US" dirty="0" smtClean="0"/>
          </a:p>
          <a:p>
            <a:pPr algn="l" rtl="0"/>
            <a:r>
              <a:rPr lang="en-US" dirty="0" smtClean="0">
                <a:hlinkClick r:id="rId3"/>
              </a:rPr>
              <a:t>http://www.medscape.com/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http://www.mayoclinic.com/health/migraine-headache/DS00120/DSECTION=treatments-and-drugs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http://www.medicinenet.com/migraine_headache/article.htm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http://www.ncbi.nlm.nih.gov/pubmed/26252584</a:t>
            </a:r>
          </a:p>
          <a:p>
            <a:r>
              <a:rPr lang="en-US" dirty="0" smtClean="0">
                <a:hlinkClick r:id="rId5"/>
              </a:rPr>
              <a:t>http://www.who.int/mediacentre/factsheets/fs277/en/</a:t>
            </a:r>
          </a:p>
          <a:p>
            <a:r>
              <a:rPr lang="en-US" dirty="0" smtClean="0">
                <a:hlinkClick r:id="rId5"/>
              </a:rPr>
              <a:t>http://www.ncbi.nlm.nih.gov/pubmed/19949829</a:t>
            </a:r>
            <a:endParaRPr lang="ar-SA" dirty="0" smtClean="0">
              <a:hlinkClick r:id="rId5"/>
            </a:endParaRP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t="2993" r="2631" b="3893"/>
          <a:stretch/>
        </p:blipFill>
        <p:spPr>
          <a:xfrm>
            <a:off x="235956" y="576064"/>
            <a:ext cx="6958589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72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00042"/>
            <a:ext cx="6635080" cy="6241326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 smtClean="0">
                <a:latin typeface="Arial Rounded MT Bold" pitchFamily="34" charset="0"/>
              </a:rPr>
              <a:t>3-A 19-years-old woman with a BMI of 34, presents to her physician with a 6-month history of intermittent headaches associated with visual blurring. She also gives history of vague menstrual irregularities. </a:t>
            </a:r>
            <a:r>
              <a:rPr lang="en-US" sz="2000" dirty="0" err="1" smtClean="0">
                <a:latin typeface="Arial Rounded MT Bold" pitchFamily="34" charset="0"/>
              </a:rPr>
              <a:t>Fundoscopy</a:t>
            </a:r>
            <a:r>
              <a:rPr lang="en-US" sz="2000" dirty="0" smtClean="0">
                <a:latin typeface="Arial Rounded MT Bold" pitchFamily="34" charset="0"/>
              </a:rPr>
              <a:t> shows </a:t>
            </a:r>
            <a:r>
              <a:rPr lang="en-US" sz="2000" dirty="0" err="1" smtClean="0">
                <a:latin typeface="Arial Rounded MT Bold" pitchFamily="34" charset="0"/>
              </a:rPr>
              <a:t>papilloedema</a:t>
            </a:r>
            <a:r>
              <a:rPr lang="en-US" sz="2000" dirty="0" smtClean="0">
                <a:latin typeface="Arial Rounded MT Bold" pitchFamily="34" charset="0"/>
              </a:rPr>
              <a:t>. Routine investigations including ESR, CT head scan and lumbar puncture are normal. </a:t>
            </a:r>
          </a:p>
          <a:p>
            <a:pPr marL="0" indent="0" algn="l" rtl="0">
              <a:buNone/>
            </a:pPr>
            <a:endParaRPr lang="en-US" b="1" dirty="0" smtClean="0">
              <a:latin typeface="Arial Rounded MT Bold" pitchFamily="34" charset="0"/>
            </a:endParaRPr>
          </a:p>
          <a:p>
            <a:pPr marL="0" indent="0" algn="l" rtl="0">
              <a:buNone/>
            </a:pPr>
            <a:endParaRPr lang="en-US" b="1" dirty="0" smtClean="0">
              <a:latin typeface="Arial Rounded MT Bold" pitchFamily="34" charset="0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accent1"/>
                </a:solidFill>
                <a:latin typeface="Arial Rounded MT Bold" pitchFamily="34" charset="0"/>
              </a:rPr>
              <a:t>The most likely diagnosis is:</a:t>
            </a:r>
            <a:endParaRPr lang="en-US" dirty="0" smtClean="0">
              <a:solidFill>
                <a:schemeClr val="accent1"/>
              </a:solidFill>
              <a:latin typeface="Arial Rounded MT Bold" pitchFamily="34" charset="0"/>
            </a:endParaRPr>
          </a:p>
          <a:p>
            <a:pPr marL="914400" lvl="2" indent="0" algn="l" rtl="0">
              <a:buNone/>
            </a:pPr>
            <a:r>
              <a:rPr lang="en-US" sz="1800" dirty="0" smtClean="0">
                <a:latin typeface="Arial Rounded MT Bold" pitchFamily="34" charset="0"/>
              </a:rPr>
              <a:t>A) Benign intracranial hypertension.</a:t>
            </a:r>
          </a:p>
          <a:p>
            <a:pPr marL="914400" lvl="2" indent="0" algn="l" rtl="0">
              <a:buNone/>
            </a:pPr>
            <a:r>
              <a:rPr lang="en-US" sz="1800" dirty="0" smtClean="0">
                <a:latin typeface="Arial Rounded MT Bold" pitchFamily="34" charset="0"/>
              </a:rPr>
              <a:t>B) Giant cell </a:t>
            </a:r>
            <a:r>
              <a:rPr lang="en-US" sz="1800" dirty="0" err="1" smtClean="0">
                <a:latin typeface="Arial Rounded MT Bold" pitchFamily="34" charset="0"/>
              </a:rPr>
              <a:t>arteritis</a:t>
            </a:r>
            <a:r>
              <a:rPr lang="en-US" sz="1800" dirty="0" smtClean="0">
                <a:latin typeface="Arial Rounded MT Bold" pitchFamily="34" charset="0"/>
              </a:rPr>
              <a:t>.</a:t>
            </a:r>
          </a:p>
          <a:p>
            <a:pPr marL="914400" lvl="2" indent="0" algn="l" rtl="0">
              <a:buNone/>
            </a:pPr>
            <a:r>
              <a:rPr lang="en-US" sz="1800" dirty="0" smtClean="0">
                <a:latin typeface="Arial Rounded MT Bold" pitchFamily="34" charset="0"/>
              </a:rPr>
              <a:t>c) Subdural </a:t>
            </a:r>
            <a:r>
              <a:rPr lang="en-US" sz="1800" dirty="0" err="1" smtClean="0">
                <a:latin typeface="Arial Rounded MT Bold" pitchFamily="34" charset="0"/>
              </a:rPr>
              <a:t>haemorrhage</a:t>
            </a:r>
            <a:r>
              <a:rPr lang="en-US" sz="1800" dirty="0" smtClean="0">
                <a:latin typeface="Arial Rounded MT Bold" pitchFamily="34" charset="0"/>
              </a:rPr>
              <a:t>.</a:t>
            </a:r>
          </a:p>
          <a:p>
            <a:pPr marL="914400" lvl="2" indent="0" algn="l" rtl="0">
              <a:buNone/>
            </a:pPr>
            <a:r>
              <a:rPr lang="en-US" sz="1800" dirty="0" smtClean="0">
                <a:latin typeface="Arial Rounded MT Bold" pitchFamily="34" charset="0"/>
              </a:rPr>
              <a:t>D) Tension headache.</a:t>
            </a:r>
            <a:endParaRPr lang="en-US" sz="1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44824"/>
            <a:ext cx="6347714" cy="3880773"/>
          </a:xfrm>
        </p:spPr>
        <p:txBody>
          <a:bodyPr/>
          <a:lstStyle/>
          <a:p>
            <a:pPr marL="0" lvl="0" indent="0">
              <a:buNone/>
            </a:pPr>
            <a:endParaRPr lang="en-US" sz="1600" dirty="0">
              <a:solidFill>
                <a:srgbClr val="00FF00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Arial Rounded MT Bold" pitchFamily="34" charset="0"/>
              </a:rPr>
              <a:t>4-The </a:t>
            </a:r>
            <a:r>
              <a:rPr lang="en-US" sz="2000" b="1" dirty="0">
                <a:solidFill>
                  <a:schemeClr val="accent1"/>
                </a:solidFill>
                <a:latin typeface="Arial Rounded MT Bold" pitchFamily="34" charset="0"/>
              </a:rPr>
              <a:t>first-line treatments of Cluster Headache is:</a:t>
            </a:r>
          </a:p>
          <a:p>
            <a:pPr marL="0" indent="0">
              <a:buNone/>
            </a:pPr>
            <a:endParaRPr lang="en-US" sz="2400" b="1" dirty="0">
              <a:solidFill>
                <a:srgbClr val="00FF00"/>
              </a:solidFill>
              <a:latin typeface="Arial Rounded MT Bold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Arial Rounded MT Bold" pitchFamily="34" charset="0"/>
              </a:rPr>
              <a:t>A) </a:t>
            </a:r>
            <a:r>
              <a:rPr lang="en-US" sz="2000" dirty="0" err="1">
                <a:latin typeface="Arial Rounded MT Bold" pitchFamily="34" charset="0"/>
              </a:rPr>
              <a:t>Sumatriptan</a:t>
            </a:r>
            <a:r>
              <a:rPr lang="en-US" sz="2000" dirty="0">
                <a:latin typeface="Arial Rounded MT Bold" pitchFamily="34" charset="0"/>
              </a:rPr>
              <a:t> injections</a:t>
            </a:r>
          </a:p>
          <a:p>
            <a:pPr marL="457200" lvl="1" indent="0">
              <a:buNone/>
            </a:pPr>
            <a:r>
              <a:rPr lang="en-US" sz="2000" dirty="0">
                <a:latin typeface="Arial Rounded MT Bold" pitchFamily="34" charset="0"/>
              </a:rPr>
              <a:t>B) </a:t>
            </a:r>
            <a:r>
              <a:rPr lang="en-US" sz="2000" dirty="0" err="1">
                <a:latin typeface="Arial Rounded MT Bold" pitchFamily="34" charset="0"/>
              </a:rPr>
              <a:t>Zolmitriptan</a:t>
            </a:r>
            <a:r>
              <a:rPr lang="en-US" sz="2000" dirty="0">
                <a:latin typeface="Arial Rounded MT Bold" pitchFamily="34" charset="0"/>
              </a:rPr>
              <a:t> nasal spray </a:t>
            </a:r>
          </a:p>
          <a:p>
            <a:pPr marL="457200" lvl="1" indent="0">
              <a:buNone/>
            </a:pPr>
            <a:r>
              <a:rPr lang="en-US" sz="2000" dirty="0">
                <a:latin typeface="Arial Rounded MT Bold" pitchFamily="34" charset="0"/>
              </a:rPr>
              <a:t>c) Oxygen</a:t>
            </a:r>
          </a:p>
          <a:p>
            <a:pPr marL="457200" lvl="1" indent="0">
              <a:buNone/>
            </a:pPr>
            <a:r>
              <a:rPr lang="en-US" sz="2000" dirty="0">
                <a:latin typeface="Arial Rounded MT Bold" pitchFamily="34" charset="0"/>
              </a:rPr>
              <a:t>D) All of the above. </a:t>
            </a:r>
          </a:p>
          <a:p>
            <a:pPr marL="457200" lvl="1" indent="0">
              <a:buNone/>
            </a:pPr>
            <a:endParaRPr lang="ar-SA" sz="2000" dirty="0">
              <a:latin typeface="Arial Rounded MT Bold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a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6898920" cy="381642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63400" y="620688"/>
            <a:ext cx="5313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Rounded MT Bold" pitchFamily="34" charset="0"/>
              </a:rPr>
              <a:t>Definition and epidemiology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Arial Rounded MT Bold" pitchFamily="34" charset="0"/>
              </a:rPr>
              <a:t>Definition:</a:t>
            </a:r>
            <a:endParaRPr lang="ar-SA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36512" y="1772816"/>
            <a:ext cx="7641897" cy="4412563"/>
          </a:xfrm>
        </p:spPr>
        <p:txBody>
          <a:bodyPr>
            <a:noAutofit/>
          </a:bodyPr>
          <a:lstStyle/>
          <a:p>
            <a:pPr algn="l" rtl="0"/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Rounded MT Bold" pitchFamily="34" charset="0"/>
              </a:rPr>
              <a:t>Headache</a:t>
            </a:r>
            <a:r>
              <a:rPr lang="en-US" sz="2800" dirty="0" smtClean="0">
                <a:latin typeface="Arial Rounded MT Bold" pitchFamily="34" charset="0"/>
              </a:rPr>
              <a:t> :</a:t>
            </a:r>
            <a:endParaRPr lang="en-US" sz="36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Arial Rounded MT Bold" pitchFamily="34" charset="0"/>
              </a:rPr>
              <a:t>   	</a:t>
            </a:r>
            <a:r>
              <a:rPr lang="en-US" sz="4000" dirty="0" smtClean="0"/>
              <a:t>is pain anywhere in the region of the head or neck. It can be a symptom of a number of different conditions of the head and neck.</a:t>
            </a:r>
            <a:endParaRPr lang="ar-SA" sz="4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2170</TotalTime>
  <Words>2609</Words>
  <Application>Microsoft Office PowerPoint</Application>
  <PresentationFormat>On-screen Show (4:3)</PresentationFormat>
  <Paragraphs>340</Paragraphs>
  <Slides>53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Arial Rounded MT Bold</vt:lpstr>
      <vt:lpstr>Calibri</vt:lpstr>
      <vt:lpstr>Tahoma</vt:lpstr>
      <vt:lpstr>Trebuchet MS</vt:lpstr>
      <vt:lpstr>Wingdings</vt:lpstr>
      <vt:lpstr>Wingdings 3</vt:lpstr>
      <vt:lpstr>Facet</vt:lpstr>
      <vt:lpstr>PowerPoint Presentation</vt:lpstr>
      <vt:lpstr>Objective</vt:lpstr>
      <vt:lpstr>Pre-Test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Definition:</vt:lpstr>
      <vt:lpstr>Epidemiology:</vt:lpstr>
      <vt:lpstr>PowerPoint Presentation</vt:lpstr>
      <vt:lpstr>Classification:</vt:lpstr>
      <vt:lpstr>PowerPoint Presentation</vt:lpstr>
      <vt:lpstr>Approach to a patient with headache:</vt:lpstr>
      <vt:lpstr>Examination:</vt:lpstr>
      <vt:lpstr>Investigations:</vt:lpstr>
      <vt:lpstr>PowerPoint Presentation</vt:lpstr>
      <vt:lpstr>:Red Flag</vt:lpstr>
      <vt:lpstr>Cont:</vt:lpstr>
      <vt:lpstr>PowerPoint Presentation</vt:lpstr>
      <vt:lpstr>Who needs a referral?</vt:lpstr>
      <vt:lpstr>PowerPoint Presentation</vt:lpstr>
      <vt:lpstr>Migraine:</vt:lpstr>
      <vt:lpstr>Phases:</vt:lpstr>
      <vt:lpstr>Management:</vt:lpstr>
      <vt:lpstr>Con…:</vt:lpstr>
      <vt:lpstr>Cont:</vt:lpstr>
      <vt:lpstr>Tension Type Headache (TTH):</vt:lpstr>
      <vt:lpstr>Causes:</vt:lpstr>
      <vt:lpstr>Management:</vt:lpstr>
      <vt:lpstr>Cluster Headache (CT):</vt:lpstr>
      <vt:lpstr>Management:</vt:lpstr>
      <vt:lpstr>Cont:</vt:lpstr>
      <vt:lpstr>Benign intracranial tension:</vt:lpstr>
      <vt:lpstr>Cont:</vt:lpstr>
      <vt:lpstr>Cont:</vt:lpstr>
      <vt:lpstr>Temporal Arteritis:</vt:lpstr>
      <vt:lpstr>PowerPoint Presentation</vt:lpstr>
      <vt:lpstr>PowerPoint Presentation</vt:lpstr>
      <vt:lpstr>Pattern:</vt:lpstr>
      <vt:lpstr>Character:</vt:lpstr>
      <vt:lpstr>Associated symptoms:</vt:lpstr>
      <vt:lpstr>PowerPoint Presentation</vt:lpstr>
      <vt:lpstr>PowerPoint Presentation</vt:lpstr>
      <vt:lpstr>Role of Primary Health Care Physician:</vt:lpstr>
      <vt:lpstr>Cont:</vt:lpstr>
      <vt:lpstr>Pre-Test</vt:lpstr>
      <vt:lpstr>PowerPoint Presentation</vt:lpstr>
      <vt:lpstr>PowerPoint Presentation</vt:lpstr>
      <vt:lpstr>PowerPoint Presentation</vt:lpstr>
      <vt:lpstr>PowerPoint Presentation</vt:lpstr>
      <vt:lpstr>RESOURCES: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HEADACHE Supervised by prof/jamal aljarllah</dc:title>
  <dc:creator>Zed</dc:creator>
  <cp:lastModifiedBy>Theater-C User</cp:lastModifiedBy>
  <cp:revision>78</cp:revision>
  <dcterms:created xsi:type="dcterms:W3CDTF">2013-11-04T12:39:15Z</dcterms:created>
  <dcterms:modified xsi:type="dcterms:W3CDTF">2015-09-09T04:48:55Z</dcterms:modified>
</cp:coreProperties>
</file>